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2" r:id="rId8"/>
    <p:sldId id="261" r:id="rId9"/>
    <p:sldId id="263" r:id="rId10"/>
    <p:sldId id="266" r:id="rId11"/>
    <p:sldId id="267" r:id="rId12"/>
    <p:sldId id="265" r:id="rId13"/>
    <p:sldId id="270"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0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7F56C5-FC5F-4EF4-9702-8F31D61BD85E}"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2948503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7F56C5-FC5F-4EF4-9702-8F31D61BD85E}"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1460288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7F56C5-FC5F-4EF4-9702-8F31D61BD85E}"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195292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7F56C5-FC5F-4EF4-9702-8F31D61BD85E}"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3321933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7F56C5-FC5F-4EF4-9702-8F31D61BD85E}" type="datetimeFigureOut">
              <a:rPr lang="en-IN" smtClean="0"/>
              <a:t>25-09-2023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66205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7F56C5-FC5F-4EF4-9702-8F31D61BD85E}"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2829456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7F56C5-FC5F-4EF4-9702-8F31D61BD85E}" type="datetimeFigureOut">
              <a:rPr lang="en-IN" smtClean="0"/>
              <a:t>25-09-2023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34132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7F56C5-FC5F-4EF4-9702-8F31D61BD85E}" type="datetimeFigureOut">
              <a:rPr lang="en-IN" smtClean="0"/>
              <a:t>25-09-2023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257119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F56C5-FC5F-4EF4-9702-8F31D61BD85E}" type="datetimeFigureOut">
              <a:rPr lang="en-IN" smtClean="0"/>
              <a:t>25-09-2023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313459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F56C5-FC5F-4EF4-9702-8F31D61BD85E}"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2113147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7F56C5-FC5F-4EF4-9702-8F31D61BD85E}" type="datetimeFigureOut">
              <a:rPr lang="en-IN" smtClean="0"/>
              <a:t>25-09-2023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4E617F-C90C-4EB1-BF0F-E04CCA89839A}" type="slidenum">
              <a:rPr lang="en-IN" smtClean="0"/>
              <a:t>‹#›</a:t>
            </a:fld>
            <a:endParaRPr lang="en-IN"/>
          </a:p>
        </p:txBody>
      </p:sp>
    </p:spTree>
    <p:extLst>
      <p:ext uri="{BB962C8B-B14F-4D97-AF65-F5344CB8AC3E}">
        <p14:creationId xmlns:p14="http://schemas.microsoft.com/office/powerpoint/2010/main" val="849562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F56C5-FC5F-4EF4-9702-8F31D61BD85E}" type="datetimeFigureOut">
              <a:rPr lang="en-IN" smtClean="0"/>
              <a:t>25-09-2023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4E617F-C90C-4EB1-BF0F-E04CCA89839A}" type="slidenum">
              <a:rPr lang="en-IN" smtClean="0"/>
              <a:t>‹#›</a:t>
            </a:fld>
            <a:endParaRPr lang="en-IN"/>
          </a:p>
        </p:txBody>
      </p:sp>
    </p:spTree>
    <p:extLst>
      <p:ext uri="{BB962C8B-B14F-4D97-AF65-F5344CB8AC3E}">
        <p14:creationId xmlns:p14="http://schemas.microsoft.com/office/powerpoint/2010/main" val="4133214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rmAutofit fontScale="90000"/>
          </a:bodyPr>
          <a:lstStyle/>
          <a:p>
            <a:r>
              <a:rPr lang="en-IN" dirty="0" smtClean="0"/>
              <a:t>Exception</a:t>
            </a:r>
            <a:endParaRPr lang="en-IN" dirty="0"/>
          </a:p>
        </p:txBody>
      </p:sp>
      <p:sp>
        <p:nvSpPr>
          <p:cNvPr id="3" name="Subtitle 2"/>
          <p:cNvSpPr>
            <a:spLocks noGrp="1"/>
          </p:cNvSpPr>
          <p:nvPr>
            <p:ph type="subTitle" idx="1"/>
          </p:nvPr>
        </p:nvSpPr>
        <p:spPr>
          <a:xfrm>
            <a:off x="539552" y="980728"/>
            <a:ext cx="8280920" cy="5544616"/>
          </a:xfrm>
        </p:spPr>
        <p:txBody>
          <a:bodyPr/>
          <a:lstStyle/>
          <a:p>
            <a:pPr algn="l">
              <a:spcBef>
                <a:spcPct val="0"/>
              </a:spcBef>
            </a:pPr>
            <a:r>
              <a:rPr lang="en-IN" sz="4000" dirty="0">
                <a:solidFill>
                  <a:schemeClr val="tx1"/>
                </a:solidFill>
                <a:latin typeface="+mj-lt"/>
                <a:ea typeface="+mj-ea"/>
                <a:cs typeface="+mj-cs"/>
              </a:rPr>
              <a:t>Types of Errors:</a:t>
            </a:r>
          </a:p>
          <a:p>
            <a:pPr marL="571500" indent="-571500" algn="l">
              <a:spcBef>
                <a:spcPct val="0"/>
              </a:spcBef>
              <a:buFont typeface="Arial" pitchFamily="34" charset="0"/>
              <a:buChar char="•"/>
            </a:pPr>
            <a:r>
              <a:rPr lang="en-IN" sz="4000" dirty="0">
                <a:solidFill>
                  <a:schemeClr val="tx1"/>
                </a:solidFill>
                <a:latin typeface="+mj-lt"/>
                <a:ea typeface="+mj-ea"/>
                <a:cs typeface="+mj-cs"/>
              </a:rPr>
              <a:t>Compile time errors(Syntax errors)</a:t>
            </a:r>
          </a:p>
          <a:p>
            <a:pPr marL="571500" indent="-571500" algn="l">
              <a:spcBef>
                <a:spcPct val="0"/>
              </a:spcBef>
              <a:buFont typeface="Arial" pitchFamily="34" charset="0"/>
              <a:buChar char="•"/>
            </a:pPr>
            <a:r>
              <a:rPr lang="en-IN" sz="4000" dirty="0">
                <a:solidFill>
                  <a:schemeClr val="tx1"/>
                </a:solidFill>
                <a:latin typeface="+mj-lt"/>
                <a:ea typeface="+mj-ea"/>
                <a:cs typeface="+mj-cs"/>
              </a:rPr>
              <a:t>Run time errors(wrong logic)</a:t>
            </a:r>
          </a:p>
          <a:p>
            <a:pPr algn="l"/>
            <a:endParaRPr lang="en-IN" b="1" dirty="0"/>
          </a:p>
        </p:txBody>
      </p:sp>
    </p:spTree>
    <p:extLst>
      <p:ext uri="{BB962C8B-B14F-4D97-AF65-F5344CB8AC3E}">
        <p14:creationId xmlns:p14="http://schemas.microsoft.com/office/powerpoint/2010/main" val="3330737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Autofit/>
          </a:bodyPr>
          <a:lstStyle/>
          <a:p>
            <a:r>
              <a:rPr lang="en-IN" sz="3200" dirty="0" smtClean="0"/>
              <a:t>throws keyword</a:t>
            </a:r>
            <a:endParaRPr lang="en-IN" sz="3200" dirty="0"/>
          </a:p>
        </p:txBody>
      </p:sp>
      <p:sp>
        <p:nvSpPr>
          <p:cNvPr id="3" name="Subtitle 2"/>
          <p:cNvSpPr>
            <a:spLocks noGrp="1"/>
          </p:cNvSpPr>
          <p:nvPr>
            <p:ph type="subTitle" idx="1"/>
          </p:nvPr>
        </p:nvSpPr>
        <p:spPr>
          <a:xfrm>
            <a:off x="251520" y="620688"/>
            <a:ext cx="8280920" cy="5976664"/>
          </a:xfrm>
        </p:spPr>
        <p:txBody>
          <a:bodyPr>
            <a:normAutofit/>
          </a:bodyPr>
          <a:lstStyle/>
          <a:p>
            <a:pPr marL="342900" indent="-342900" algn="l">
              <a:lnSpc>
                <a:spcPct val="80000"/>
              </a:lnSpc>
              <a:buFont typeface="Arial" panose="020B0604020202020204" pitchFamily="34" charset="0"/>
              <a:buChar char="•"/>
            </a:pPr>
            <a:r>
              <a:rPr lang="en-IN" dirty="0">
                <a:solidFill>
                  <a:schemeClr val="tx1"/>
                </a:solidFill>
              </a:rPr>
              <a:t>throws is a keyword in Java which is used in the signature of method to indicate that this method might throw one of the listed type exceptions. </a:t>
            </a:r>
            <a:endParaRPr lang="en-IN" dirty="0" smtClean="0">
              <a:solidFill>
                <a:schemeClr val="tx1"/>
              </a:solidFill>
            </a:endParaRPr>
          </a:p>
          <a:p>
            <a:pPr algn="l">
              <a:lnSpc>
                <a:spcPct val="80000"/>
              </a:lnSpc>
            </a:pPr>
            <a:endParaRPr lang="en-IN" dirty="0">
              <a:solidFill>
                <a:schemeClr val="tx1"/>
              </a:solidFill>
            </a:endParaRPr>
          </a:p>
          <a:p>
            <a:pPr marL="342900" indent="-342900" algn="l">
              <a:lnSpc>
                <a:spcPct val="80000"/>
              </a:lnSpc>
              <a:buFont typeface="Arial" panose="020B0604020202020204" pitchFamily="34" charset="0"/>
              <a:buChar char="•"/>
            </a:pPr>
            <a:r>
              <a:rPr lang="en-IN" dirty="0">
                <a:solidFill>
                  <a:schemeClr val="tx1"/>
                </a:solidFill>
              </a:rPr>
              <a:t>The caller to these methods has to handle the exception using a try-catch block</a:t>
            </a:r>
            <a:r>
              <a:rPr lang="en-IN" dirty="0" smtClean="0">
                <a:solidFill>
                  <a:schemeClr val="tx1"/>
                </a:solidFill>
              </a:rPr>
              <a:t>.</a:t>
            </a:r>
          </a:p>
          <a:p>
            <a:pPr marL="342900" indent="-342900" algn="l">
              <a:lnSpc>
                <a:spcPct val="80000"/>
              </a:lnSpc>
              <a:buFont typeface="Arial" panose="020B0604020202020204" pitchFamily="34" charset="0"/>
              <a:buChar char="•"/>
            </a:pPr>
            <a:endParaRPr lang="en-IN" dirty="0">
              <a:solidFill>
                <a:schemeClr val="tx1"/>
              </a:solidFill>
            </a:endParaRPr>
          </a:p>
          <a:p>
            <a:pPr marL="342900" indent="-342900" algn="l">
              <a:lnSpc>
                <a:spcPct val="80000"/>
              </a:lnSpc>
              <a:buFont typeface="Arial" panose="020B0604020202020204" pitchFamily="34" charset="0"/>
              <a:buChar char="•"/>
            </a:pPr>
            <a:r>
              <a:rPr lang="en-IN" dirty="0">
                <a:solidFill>
                  <a:schemeClr val="tx1"/>
                </a:solidFill>
              </a:rPr>
              <a:t>We can use throws keyword to delegate the responsibility of exception handling to the caller (It may be a method or JVM) then caller method is responsible to handle that exception.</a:t>
            </a:r>
          </a:p>
        </p:txBody>
      </p:sp>
    </p:spTree>
    <p:extLst>
      <p:ext uri="{BB962C8B-B14F-4D97-AF65-F5344CB8AC3E}">
        <p14:creationId xmlns:p14="http://schemas.microsoft.com/office/powerpoint/2010/main" val="26336552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Autofit/>
          </a:bodyPr>
          <a:lstStyle/>
          <a:p>
            <a:r>
              <a:rPr lang="en-IN" sz="3200" dirty="0" smtClean="0"/>
              <a:t>throws keyword</a:t>
            </a:r>
            <a:endParaRPr lang="en-IN" sz="3200" dirty="0"/>
          </a:p>
        </p:txBody>
      </p:sp>
      <p:sp>
        <p:nvSpPr>
          <p:cNvPr id="3" name="Subtitle 2"/>
          <p:cNvSpPr>
            <a:spLocks noGrp="1"/>
          </p:cNvSpPr>
          <p:nvPr>
            <p:ph type="subTitle" idx="1"/>
          </p:nvPr>
        </p:nvSpPr>
        <p:spPr>
          <a:xfrm>
            <a:off x="251520" y="620688"/>
            <a:ext cx="8280920" cy="5976664"/>
          </a:xfrm>
        </p:spPr>
        <p:txBody>
          <a:bodyPr>
            <a:normAutofit/>
          </a:bodyPr>
          <a:lstStyle/>
          <a:p>
            <a:pPr algn="l" fontAlgn="base">
              <a:lnSpc>
                <a:spcPct val="80000"/>
              </a:lnSpc>
            </a:pPr>
            <a:endParaRPr lang="en-IN" dirty="0">
              <a:solidFill>
                <a:schemeClr val="tx1"/>
              </a:solidFill>
            </a:endParaRPr>
          </a:p>
          <a:p>
            <a:pPr marL="342900" indent="-342900" algn="l" fontAlgn="base">
              <a:lnSpc>
                <a:spcPct val="80000"/>
              </a:lnSpc>
              <a:buFont typeface="Arial" panose="020B0604020202020204" pitchFamily="34" charset="0"/>
              <a:buChar char="•"/>
            </a:pPr>
            <a:r>
              <a:rPr lang="en-IN" dirty="0">
                <a:solidFill>
                  <a:schemeClr val="tx1"/>
                </a:solidFill>
              </a:rPr>
              <a:t>throws keyword is required only to convince compiler and usage of throws keyword does not prevent abnormal termination of program</a:t>
            </a:r>
            <a:r>
              <a:rPr lang="en-IN" dirty="0" smtClean="0">
                <a:solidFill>
                  <a:schemeClr val="tx1"/>
                </a:solidFill>
              </a:rPr>
              <a:t>.</a:t>
            </a:r>
          </a:p>
          <a:p>
            <a:pPr algn="l" fontAlgn="base">
              <a:lnSpc>
                <a:spcPct val="80000"/>
              </a:lnSpc>
            </a:pPr>
            <a:endParaRPr lang="en-IN" dirty="0">
              <a:solidFill>
                <a:schemeClr val="tx1"/>
              </a:solidFill>
            </a:endParaRPr>
          </a:p>
          <a:p>
            <a:pPr marL="342900" indent="-342900" algn="l" fontAlgn="base">
              <a:lnSpc>
                <a:spcPct val="80000"/>
              </a:lnSpc>
              <a:buFont typeface="Arial" panose="020B0604020202020204" pitchFamily="34" charset="0"/>
              <a:buChar char="•"/>
            </a:pPr>
            <a:r>
              <a:rPr lang="en-IN" dirty="0">
                <a:solidFill>
                  <a:schemeClr val="tx1"/>
                </a:solidFill>
              </a:rPr>
              <a:t>By the help of throws keyword we can provide information to the caller of the method about the exception.</a:t>
            </a:r>
          </a:p>
        </p:txBody>
      </p:sp>
    </p:spTree>
    <p:extLst>
      <p:ext uri="{BB962C8B-B14F-4D97-AF65-F5344CB8AC3E}">
        <p14:creationId xmlns:p14="http://schemas.microsoft.com/office/powerpoint/2010/main" val="4191095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Autofit/>
          </a:bodyPr>
          <a:lstStyle/>
          <a:p>
            <a:r>
              <a:rPr lang="en-IN" sz="3200" dirty="0" smtClean="0"/>
              <a:t>Throwing our own exception</a:t>
            </a:r>
            <a:endParaRPr lang="en-IN" sz="3200" dirty="0"/>
          </a:p>
        </p:txBody>
      </p:sp>
      <p:sp>
        <p:nvSpPr>
          <p:cNvPr id="3" name="Subtitle 2"/>
          <p:cNvSpPr>
            <a:spLocks noGrp="1"/>
          </p:cNvSpPr>
          <p:nvPr>
            <p:ph type="subTitle" idx="1"/>
          </p:nvPr>
        </p:nvSpPr>
        <p:spPr>
          <a:xfrm>
            <a:off x="251520" y="620688"/>
            <a:ext cx="8280920" cy="5976664"/>
          </a:xfrm>
        </p:spPr>
        <p:txBody>
          <a:bodyPr>
            <a:normAutofit/>
          </a:bodyPr>
          <a:lstStyle/>
          <a:p>
            <a:pPr algn="l"/>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Create a class by  extending Exception class and override </a:t>
            </a:r>
            <a:r>
              <a:rPr lang="en-IN" dirty="0" err="1" smtClean="0">
                <a:solidFill>
                  <a:schemeClr val="tx1"/>
                </a:solidFill>
                <a:latin typeface="+mj-lt"/>
                <a:ea typeface="+mj-ea"/>
                <a:cs typeface="+mj-cs"/>
              </a:rPr>
              <a:t>toString</a:t>
            </a:r>
            <a:r>
              <a:rPr lang="en-IN" dirty="0" smtClean="0">
                <a:solidFill>
                  <a:schemeClr val="tx1"/>
                </a:solidFill>
                <a:latin typeface="+mj-lt"/>
                <a:ea typeface="+mj-ea"/>
                <a:cs typeface="+mj-cs"/>
              </a:rPr>
              <a:t> method with the appropriate message.</a:t>
            </a:r>
          </a:p>
          <a:p>
            <a:pPr marL="457200" indent="-457200" algn="l">
              <a:buFont typeface="Arial" panose="020B0604020202020204" pitchFamily="34" charset="0"/>
              <a:buChar char="•"/>
            </a:pPr>
            <a:r>
              <a:rPr lang="en-IN" dirty="0" smtClean="0">
                <a:solidFill>
                  <a:schemeClr val="tx1"/>
                </a:solidFill>
              </a:rPr>
              <a:t>Throw an object using new (</a:t>
            </a:r>
            <a:r>
              <a:rPr lang="en-IN" dirty="0" err="1" smtClean="0">
                <a:solidFill>
                  <a:schemeClr val="tx1"/>
                </a:solidFill>
              </a:rPr>
              <a:t>Throwable’s</a:t>
            </a:r>
            <a:r>
              <a:rPr lang="en-IN" dirty="0" smtClean="0">
                <a:solidFill>
                  <a:schemeClr val="tx1"/>
                </a:solidFill>
              </a:rPr>
              <a:t> subclass)</a:t>
            </a:r>
          </a:p>
          <a:p>
            <a:pPr marL="457200" indent="-457200" algn="l">
              <a:buFont typeface="Arial" panose="020B0604020202020204" pitchFamily="34" charset="0"/>
              <a:buChar char="•"/>
            </a:pPr>
            <a:r>
              <a:rPr lang="en-IN" dirty="0" smtClean="0">
                <a:solidFill>
                  <a:schemeClr val="tx1"/>
                </a:solidFill>
              </a:rPr>
              <a:t>Catch that object and display message</a:t>
            </a:r>
            <a:endParaRPr lang="en-IN" dirty="0">
              <a:solidFill>
                <a:schemeClr val="tx1"/>
              </a:solidFill>
            </a:endParaRPr>
          </a:p>
          <a:p>
            <a:pPr marL="457200" indent="-457200" algn="l">
              <a:buFont typeface="Arial" panose="020B0604020202020204" pitchFamily="34" charset="0"/>
              <a:buChar char="•"/>
            </a:pPr>
            <a:endParaRPr lang="en-IN" dirty="0" smtClean="0">
              <a:solidFill>
                <a:schemeClr val="tx1"/>
              </a:solidFill>
              <a:latin typeface="+mj-lt"/>
              <a:ea typeface="+mj-ea"/>
              <a:cs typeface="+mj-cs"/>
            </a:endParaRPr>
          </a:p>
          <a:p>
            <a:pPr marL="457200" indent="-457200" algn="l">
              <a:buFont typeface="Arial" panose="020B0604020202020204" pitchFamily="34" charset="0"/>
              <a:buChar char="•"/>
            </a:pPr>
            <a:endParaRPr lang="en-IN" dirty="0" smtClean="0">
              <a:solidFill>
                <a:schemeClr val="tx1"/>
              </a:solidFill>
              <a:latin typeface="+mj-lt"/>
              <a:ea typeface="+mj-ea"/>
              <a:cs typeface="+mj-cs"/>
            </a:endParaRPr>
          </a:p>
        </p:txBody>
      </p:sp>
    </p:spTree>
    <p:extLst>
      <p:ext uri="{BB962C8B-B14F-4D97-AF65-F5344CB8AC3E}">
        <p14:creationId xmlns:p14="http://schemas.microsoft.com/office/powerpoint/2010/main" val="11604571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Autofit/>
          </a:bodyPr>
          <a:lstStyle/>
          <a:p>
            <a:r>
              <a:rPr lang="en-IN" sz="3200" dirty="0" smtClean="0"/>
              <a:t>Throwing our own exception</a:t>
            </a:r>
            <a:endParaRPr lang="en-IN" sz="3200" dirty="0"/>
          </a:p>
        </p:txBody>
      </p:sp>
      <p:sp>
        <p:nvSpPr>
          <p:cNvPr id="3" name="Subtitle 2"/>
          <p:cNvSpPr>
            <a:spLocks noGrp="1"/>
          </p:cNvSpPr>
          <p:nvPr>
            <p:ph type="subTitle" idx="1"/>
          </p:nvPr>
        </p:nvSpPr>
        <p:spPr>
          <a:xfrm>
            <a:off x="251520" y="620688"/>
            <a:ext cx="8280920" cy="5976664"/>
          </a:xfrm>
        </p:spPr>
        <p:txBody>
          <a:bodyPr>
            <a:normAutofit/>
          </a:bodyPr>
          <a:lstStyle/>
          <a:p>
            <a:pPr algn="l"/>
            <a:endParaRPr lang="en-IN" dirty="0" smtClean="0">
              <a:solidFill>
                <a:schemeClr val="tx1"/>
              </a:solidFill>
              <a:latin typeface="+mj-lt"/>
              <a:ea typeface="+mj-ea"/>
              <a:cs typeface="+mj-cs"/>
            </a:endParaRPr>
          </a:p>
          <a:p>
            <a:pPr marL="457200" indent="-457200" algn="l">
              <a:buFont typeface="Arial" panose="020B0604020202020204" pitchFamily="34" charset="0"/>
              <a:buChar char="•"/>
            </a:pPr>
            <a:r>
              <a:rPr lang="en-IN" dirty="0" smtClean="0">
                <a:solidFill>
                  <a:schemeClr val="tx1"/>
                </a:solidFill>
                <a:latin typeface="+mj-lt"/>
                <a:ea typeface="+mj-ea"/>
                <a:cs typeface="+mj-cs"/>
              </a:rPr>
              <a:t>Write a program to accept number from the user and if the number contains digit 9 then it should throw an error message “</a:t>
            </a:r>
            <a:r>
              <a:rPr lang="en-IN" smtClean="0">
                <a:solidFill>
                  <a:schemeClr val="tx1"/>
                </a:solidFill>
                <a:latin typeface="+mj-lt"/>
                <a:ea typeface="+mj-ea"/>
                <a:cs typeface="+mj-cs"/>
              </a:rPr>
              <a:t>Error: Number </a:t>
            </a:r>
            <a:r>
              <a:rPr lang="en-IN" dirty="0" smtClean="0">
                <a:solidFill>
                  <a:schemeClr val="tx1"/>
                </a:solidFill>
                <a:latin typeface="+mj-lt"/>
                <a:ea typeface="+mj-ea"/>
                <a:cs typeface="+mj-cs"/>
              </a:rPr>
              <a:t>contains digit 9”.</a:t>
            </a:r>
          </a:p>
          <a:p>
            <a:pPr marL="457200" indent="-457200" algn="l">
              <a:buFont typeface="Arial" panose="020B0604020202020204" pitchFamily="34" charset="0"/>
              <a:buChar char="•"/>
            </a:pPr>
            <a:endParaRPr lang="en-IN" dirty="0" smtClean="0">
              <a:solidFill>
                <a:schemeClr val="tx1"/>
              </a:solidFill>
              <a:latin typeface="+mj-lt"/>
              <a:ea typeface="+mj-ea"/>
              <a:cs typeface="+mj-cs"/>
            </a:endParaRPr>
          </a:p>
        </p:txBody>
      </p:sp>
    </p:spTree>
    <p:extLst>
      <p:ext uri="{BB962C8B-B14F-4D97-AF65-F5344CB8AC3E}">
        <p14:creationId xmlns:p14="http://schemas.microsoft.com/office/powerpoint/2010/main" val="3276019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Autofit/>
          </a:bodyPr>
          <a:lstStyle/>
          <a:p>
            <a:r>
              <a:rPr lang="en-IN" sz="3200" dirty="0" smtClean="0"/>
              <a:t>Throwing our own exception</a:t>
            </a:r>
            <a:endParaRPr lang="en-IN" sz="3200" dirty="0"/>
          </a:p>
        </p:txBody>
      </p:sp>
      <p:sp>
        <p:nvSpPr>
          <p:cNvPr id="3" name="Subtitle 2"/>
          <p:cNvSpPr>
            <a:spLocks noGrp="1"/>
          </p:cNvSpPr>
          <p:nvPr>
            <p:ph type="subTitle" idx="1"/>
          </p:nvPr>
        </p:nvSpPr>
        <p:spPr>
          <a:xfrm>
            <a:off x="251520" y="620688"/>
            <a:ext cx="8280920" cy="5976664"/>
          </a:xfrm>
        </p:spPr>
        <p:txBody>
          <a:bodyPr>
            <a:normAutofit/>
          </a:bodyPr>
          <a:lstStyle/>
          <a:p>
            <a:pPr algn="l"/>
            <a:endParaRPr lang="en-IN" dirty="0">
              <a:solidFill>
                <a:schemeClr val="tx1"/>
              </a:solidFill>
              <a:latin typeface="+mj-lt"/>
              <a:ea typeface="+mj-ea"/>
              <a:cs typeface="+mj-cs"/>
            </a:endParaRPr>
          </a:p>
          <a:p>
            <a:pPr marL="457200" indent="-457200" algn="l">
              <a:buFont typeface="Arial" panose="020B0604020202020204" pitchFamily="34" charset="0"/>
              <a:buChar char="•"/>
            </a:pPr>
            <a:r>
              <a:rPr lang="en-US" dirty="0">
                <a:solidFill>
                  <a:schemeClr val="tx1"/>
                </a:solidFill>
                <a:latin typeface="+mj-lt"/>
                <a:ea typeface="+mj-ea"/>
                <a:cs typeface="+mj-cs"/>
              </a:rPr>
              <a:t>Write a program which accepts even numbers from the user. If it is an even number then it displays “number entered successfully”, if not then it throws the exception of user defined class “</a:t>
            </a:r>
            <a:r>
              <a:rPr lang="en-US" dirty="0" err="1">
                <a:solidFill>
                  <a:schemeClr val="tx1"/>
                </a:solidFill>
                <a:latin typeface="+mj-lt"/>
                <a:ea typeface="+mj-ea"/>
                <a:cs typeface="+mj-cs"/>
              </a:rPr>
              <a:t>InvalidNumberException</a:t>
            </a:r>
            <a:r>
              <a:rPr lang="en-US" dirty="0">
                <a:solidFill>
                  <a:schemeClr val="tx1"/>
                </a:solidFill>
                <a:latin typeface="+mj-lt"/>
                <a:ea typeface="+mj-ea"/>
                <a:cs typeface="+mj-cs"/>
              </a:rPr>
              <a:t>”. The class should contain appropriate </a:t>
            </a:r>
            <a:r>
              <a:rPr lang="en-US" dirty="0" err="1">
                <a:solidFill>
                  <a:schemeClr val="tx1"/>
                </a:solidFill>
                <a:latin typeface="+mj-lt"/>
                <a:ea typeface="+mj-ea"/>
                <a:cs typeface="+mj-cs"/>
              </a:rPr>
              <a:t>toString</a:t>
            </a:r>
            <a:r>
              <a:rPr lang="en-US" dirty="0">
                <a:solidFill>
                  <a:schemeClr val="tx1"/>
                </a:solidFill>
                <a:latin typeface="+mj-lt"/>
                <a:ea typeface="+mj-ea"/>
                <a:cs typeface="+mj-cs"/>
              </a:rPr>
              <a:t> method to describe object.</a:t>
            </a:r>
            <a:endParaRPr lang="en-IN" dirty="0">
              <a:solidFill>
                <a:schemeClr val="tx1"/>
              </a:solidFill>
              <a:latin typeface="+mj-lt"/>
              <a:ea typeface="+mj-ea"/>
              <a:cs typeface="+mj-cs"/>
            </a:endParaRPr>
          </a:p>
          <a:p>
            <a:pPr marL="457200" indent="-457200" algn="l">
              <a:buFont typeface="Arial" panose="020B0604020202020204" pitchFamily="34" charset="0"/>
              <a:buChar char="•"/>
            </a:pPr>
            <a:endParaRPr lang="en-IN" dirty="0" smtClean="0">
              <a:solidFill>
                <a:schemeClr val="tx1"/>
              </a:solidFill>
              <a:latin typeface="+mj-lt"/>
              <a:ea typeface="+mj-ea"/>
              <a:cs typeface="+mj-cs"/>
            </a:endParaRPr>
          </a:p>
        </p:txBody>
      </p:sp>
    </p:spTree>
    <p:extLst>
      <p:ext uri="{BB962C8B-B14F-4D97-AF65-F5344CB8AC3E}">
        <p14:creationId xmlns:p14="http://schemas.microsoft.com/office/powerpoint/2010/main" val="2107079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rmAutofit fontScale="90000"/>
          </a:bodyPr>
          <a:lstStyle/>
          <a:p>
            <a:r>
              <a:rPr lang="en-IN" dirty="0" smtClean="0"/>
              <a:t>Exception</a:t>
            </a:r>
            <a:endParaRPr lang="en-IN" dirty="0"/>
          </a:p>
        </p:txBody>
      </p:sp>
      <p:sp>
        <p:nvSpPr>
          <p:cNvPr id="3" name="Subtitle 2"/>
          <p:cNvSpPr>
            <a:spLocks noGrp="1"/>
          </p:cNvSpPr>
          <p:nvPr>
            <p:ph type="subTitle" idx="1"/>
          </p:nvPr>
        </p:nvSpPr>
        <p:spPr>
          <a:xfrm>
            <a:off x="539552" y="548680"/>
            <a:ext cx="8280920" cy="5976664"/>
          </a:xfrm>
        </p:spPr>
        <p:txBody>
          <a:bodyPr>
            <a:noAutofit/>
          </a:bodyPr>
          <a:lstStyle/>
          <a:p>
            <a:pPr marL="457200" indent="-457200" algn="just">
              <a:buFont typeface="Arial" pitchFamily="34" charset="0"/>
              <a:buChar char="•"/>
            </a:pPr>
            <a:r>
              <a:rPr lang="en-IN" dirty="0">
                <a:solidFill>
                  <a:schemeClr val="tx1"/>
                </a:solidFill>
                <a:latin typeface="+mj-lt"/>
                <a:ea typeface="+mj-ea"/>
                <a:cs typeface="+mj-cs"/>
              </a:rPr>
              <a:t>If the exception object is not caught and handled properly, the interpreter will display an error message.</a:t>
            </a:r>
          </a:p>
          <a:p>
            <a:pPr marL="457200" indent="-457200" algn="just">
              <a:buFont typeface="Arial" pitchFamily="34" charset="0"/>
              <a:buChar char="•"/>
            </a:pPr>
            <a:r>
              <a:rPr lang="en-IN" dirty="0">
                <a:solidFill>
                  <a:schemeClr val="tx1"/>
                </a:solidFill>
                <a:latin typeface="+mj-lt"/>
                <a:ea typeface="+mj-ea"/>
                <a:cs typeface="+mj-cs"/>
              </a:rPr>
              <a:t>If we want the program to continue with the execution of the remaining code, then we should try to catch the exception object thrown by the error condition and then display an appropriate message for taking corrective </a:t>
            </a:r>
            <a:r>
              <a:rPr lang="en-IN" dirty="0" err="1">
                <a:solidFill>
                  <a:schemeClr val="tx1"/>
                </a:solidFill>
                <a:latin typeface="+mj-lt"/>
                <a:ea typeface="+mj-ea"/>
                <a:cs typeface="+mj-cs"/>
              </a:rPr>
              <a:t>actions,called</a:t>
            </a:r>
            <a:r>
              <a:rPr lang="en-IN" dirty="0">
                <a:solidFill>
                  <a:schemeClr val="tx1"/>
                </a:solidFill>
                <a:latin typeface="+mj-lt"/>
                <a:ea typeface="+mj-ea"/>
                <a:cs typeface="+mj-cs"/>
              </a:rPr>
              <a:t> exception handling.</a:t>
            </a:r>
          </a:p>
        </p:txBody>
      </p:sp>
    </p:spTree>
    <p:extLst>
      <p:ext uri="{BB962C8B-B14F-4D97-AF65-F5344CB8AC3E}">
        <p14:creationId xmlns:p14="http://schemas.microsoft.com/office/powerpoint/2010/main" val="101348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rmAutofit fontScale="90000"/>
          </a:bodyPr>
          <a:lstStyle/>
          <a:p>
            <a:r>
              <a:rPr lang="en-IN" dirty="0" smtClean="0"/>
              <a:t>Exception</a:t>
            </a:r>
            <a:endParaRPr lang="en-IN" dirty="0"/>
          </a:p>
        </p:txBody>
      </p:sp>
      <p:sp>
        <p:nvSpPr>
          <p:cNvPr id="3" name="Subtitle 2"/>
          <p:cNvSpPr>
            <a:spLocks noGrp="1"/>
          </p:cNvSpPr>
          <p:nvPr>
            <p:ph type="subTitle" idx="1"/>
          </p:nvPr>
        </p:nvSpPr>
        <p:spPr>
          <a:xfrm>
            <a:off x="539552" y="548680"/>
            <a:ext cx="8280920" cy="5976664"/>
          </a:xfrm>
        </p:spPr>
        <p:txBody>
          <a:bodyPr>
            <a:noAutofit/>
          </a:bodyPr>
          <a:lstStyle/>
          <a:p>
            <a:pPr algn="l"/>
            <a:endParaRPr lang="en-IN" dirty="0">
              <a:solidFill>
                <a:schemeClr val="tx1"/>
              </a:solidFill>
              <a:latin typeface="+mj-lt"/>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616" y="0"/>
            <a:ext cx="6696744" cy="6858000"/>
          </a:xfrm>
          <a:prstGeom prst="rect">
            <a:avLst/>
          </a:prstGeom>
        </p:spPr>
      </p:pic>
    </p:spTree>
    <p:extLst>
      <p:ext uri="{BB962C8B-B14F-4D97-AF65-F5344CB8AC3E}">
        <p14:creationId xmlns:p14="http://schemas.microsoft.com/office/powerpoint/2010/main" val="310765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rmAutofit fontScale="90000"/>
          </a:bodyPr>
          <a:lstStyle/>
          <a:p>
            <a:r>
              <a:rPr lang="en-IN" dirty="0" smtClean="0"/>
              <a:t>Exception</a:t>
            </a:r>
            <a:endParaRPr lang="en-IN" dirty="0"/>
          </a:p>
        </p:txBody>
      </p:sp>
      <p:sp>
        <p:nvSpPr>
          <p:cNvPr id="3" name="Subtitle 2"/>
          <p:cNvSpPr>
            <a:spLocks noGrp="1"/>
          </p:cNvSpPr>
          <p:nvPr>
            <p:ph type="subTitle" idx="1"/>
          </p:nvPr>
        </p:nvSpPr>
        <p:spPr>
          <a:xfrm>
            <a:off x="251520" y="620688"/>
            <a:ext cx="8280920" cy="5976664"/>
          </a:xfrm>
        </p:spPr>
        <p:txBody>
          <a:bodyPr>
            <a:normAutofit/>
          </a:bodyPr>
          <a:lstStyle/>
          <a:p>
            <a:pPr marL="457200" indent="-457200" algn="l">
              <a:buFont typeface="Arial" pitchFamily="34" charset="0"/>
              <a:buChar char="•"/>
            </a:pPr>
            <a:r>
              <a:rPr lang="en-IN" dirty="0">
                <a:solidFill>
                  <a:schemeClr val="tx1"/>
                </a:solidFill>
                <a:latin typeface="+mj-lt"/>
                <a:ea typeface="+mj-ea"/>
                <a:cs typeface="+mj-cs"/>
              </a:rPr>
              <a:t>Exception handling:</a:t>
            </a:r>
          </a:p>
          <a:p>
            <a:pPr marL="457200" indent="-457200" algn="l">
              <a:buFont typeface="Wingdings" pitchFamily="2" charset="2"/>
              <a:buChar char="Ø"/>
            </a:pPr>
            <a:r>
              <a:rPr lang="en-IN" dirty="0">
                <a:solidFill>
                  <a:schemeClr val="tx1"/>
                </a:solidFill>
                <a:latin typeface="+mj-lt"/>
                <a:ea typeface="+mj-ea"/>
                <a:cs typeface="+mj-cs"/>
              </a:rPr>
              <a:t>Find the problem(HIT)</a:t>
            </a:r>
          </a:p>
          <a:p>
            <a:pPr marL="457200" indent="-457200" algn="l">
              <a:buFont typeface="Wingdings" pitchFamily="2" charset="2"/>
              <a:buChar char="Ø"/>
            </a:pPr>
            <a:r>
              <a:rPr lang="en-IN" dirty="0">
                <a:solidFill>
                  <a:schemeClr val="tx1"/>
                </a:solidFill>
                <a:latin typeface="+mj-lt"/>
                <a:ea typeface="+mj-ea"/>
                <a:cs typeface="+mj-cs"/>
              </a:rPr>
              <a:t>Inform that an error has occurred(Throw the exception)</a:t>
            </a:r>
          </a:p>
          <a:p>
            <a:pPr marL="457200" indent="-457200" algn="l">
              <a:buFont typeface="Wingdings" pitchFamily="2" charset="2"/>
              <a:buChar char="Ø"/>
            </a:pPr>
            <a:r>
              <a:rPr lang="en-IN" dirty="0">
                <a:solidFill>
                  <a:schemeClr val="tx1"/>
                </a:solidFill>
                <a:latin typeface="+mj-lt"/>
                <a:ea typeface="+mj-ea"/>
                <a:cs typeface="+mj-cs"/>
              </a:rPr>
              <a:t>Receive the error information(Catch the exception)</a:t>
            </a:r>
          </a:p>
          <a:p>
            <a:pPr marL="457200" indent="-457200" algn="l">
              <a:buFont typeface="Wingdings" pitchFamily="2" charset="2"/>
              <a:buChar char="Ø"/>
            </a:pPr>
            <a:r>
              <a:rPr lang="en-IN" dirty="0">
                <a:solidFill>
                  <a:schemeClr val="tx1"/>
                </a:solidFill>
                <a:latin typeface="+mj-lt"/>
                <a:ea typeface="+mj-ea"/>
                <a:cs typeface="+mj-cs"/>
              </a:rPr>
              <a:t>Take corrective actions(Handle the exception)</a:t>
            </a:r>
          </a:p>
        </p:txBody>
      </p:sp>
    </p:spTree>
    <p:extLst>
      <p:ext uri="{BB962C8B-B14F-4D97-AF65-F5344CB8AC3E}">
        <p14:creationId xmlns:p14="http://schemas.microsoft.com/office/powerpoint/2010/main" val="21757261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rmAutofit fontScale="90000"/>
          </a:bodyPr>
          <a:lstStyle/>
          <a:p>
            <a:r>
              <a:rPr lang="en-IN" dirty="0" smtClean="0"/>
              <a:t>Exception</a:t>
            </a:r>
            <a:endParaRPr lang="en-IN" dirty="0"/>
          </a:p>
        </p:txBody>
      </p:sp>
      <p:sp>
        <p:nvSpPr>
          <p:cNvPr id="3" name="Subtitle 2"/>
          <p:cNvSpPr>
            <a:spLocks noGrp="1"/>
          </p:cNvSpPr>
          <p:nvPr>
            <p:ph type="subTitle" idx="1"/>
          </p:nvPr>
        </p:nvSpPr>
        <p:spPr>
          <a:xfrm>
            <a:off x="251520" y="620688"/>
            <a:ext cx="8280920" cy="5976664"/>
          </a:xfrm>
        </p:spPr>
        <p:txBody>
          <a:bodyPr>
            <a:normAutofit/>
          </a:bodyPr>
          <a:lstStyle/>
          <a:p>
            <a:pPr marL="457200" indent="-457200" algn="l">
              <a:buFont typeface="Arial" pitchFamily="34" charset="0"/>
              <a:buChar char="•"/>
            </a:pPr>
            <a:r>
              <a:rPr lang="en-IN" dirty="0" smtClean="0">
                <a:solidFill>
                  <a:schemeClr val="tx1"/>
                </a:solidFill>
                <a:latin typeface="+mj-lt"/>
                <a:ea typeface="+mj-ea"/>
                <a:cs typeface="+mj-cs"/>
              </a:rPr>
              <a:t>Java Exceptions:</a:t>
            </a:r>
          </a:p>
          <a:p>
            <a:pPr marL="457200" indent="-457200" algn="l">
              <a:buFont typeface="Wingdings" pitchFamily="2" charset="2"/>
              <a:buChar char="Ø"/>
            </a:pPr>
            <a:r>
              <a:rPr lang="en-IN" dirty="0" err="1" smtClean="0">
                <a:solidFill>
                  <a:schemeClr val="tx1"/>
                </a:solidFill>
                <a:latin typeface="+mj-lt"/>
                <a:ea typeface="+mj-ea"/>
                <a:cs typeface="+mj-cs"/>
              </a:rPr>
              <a:t>ArithmeticException</a:t>
            </a:r>
            <a:endParaRPr lang="en-IN" dirty="0" smtClean="0">
              <a:solidFill>
                <a:schemeClr val="tx1"/>
              </a:solidFill>
              <a:latin typeface="+mj-lt"/>
              <a:ea typeface="+mj-ea"/>
              <a:cs typeface="+mj-cs"/>
            </a:endParaRPr>
          </a:p>
          <a:p>
            <a:pPr marL="457200" indent="-457200" algn="l">
              <a:buFont typeface="Wingdings" pitchFamily="2" charset="2"/>
              <a:buChar char="Ø"/>
            </a:pPr>
            <a:r>
              <a:rPr lang="en-IN" dirty="0" err="1" smtClean="0">
                <a:solidFill>
                  <a:schemeClr val="tx1"/>
                </a:solidFill>
                <a:latin typeface="+mj-lt"/>
                <a:ea typeface="+mj-ea"/>
                <a:cs typeface="+mj-cs"/>
              </a:rPr>
              <a:t>ArrayIndexOutOfBounds</a:t>
            </a:r>
            <a:endParaRPr lang="en-IN" dirty="0" smtClean="0">
              <a:solidFill>
                <a:schemeClr val="tx1"/>
              </a:solidFill>
              <a:latin typeface="+mj-lt"/>
              <a:ea typeface="+mj-ea"/>
              <a:cs typeface="+mj-cs"/>
            </a:endParaRPr>
          </a:p>
          <a:p>
            <a:pPr marL="457200" indent="-457200" algn="l">
              <a:buFont typeface="Wingdings" pitchFamily="2" charset="2"/>
              <a:buChar char="Ø"/>
            </a:pPr>
            <a:r>
              <a:rPr lang="en-IN" dirty="0" err="1" smtClean="0">
                <a:solidFill>
                  <a:schemeClr val="tx1"/>
                </a:solidFill>
                <a:latin typeface="+mj-lt"/>
                <a:ea typeface="+mj-ea"/>
                <a:cs typeface="+mj-cs"/>
              </a:rPr>
              <a:t>ArrayStoreException</a:t>
            </a:r>
            <a:endParaRPr lang="en-IN" dirty="0" smtClean="0">
              <a:solidFill>
                <a:schemeClr val="tx1"/>
              </a:solidFill>
              <a:latin typeface="+mj-lt"/>
              <a:ea typeface="+mj-ea"/>
              <a:cs typeface="+mj-cs"/>
            </a:endParaRPr>
          </a:p>
          <a:p>
            <a:pPr marL="457200" indent="-457200" algn="l">
              <a:buFont typeface="Wingdings" pitchFamily="2" charset="2"/>
              <a:buChar char="Ø"/>
            </a:pPr>
            <a:r>
              <a:rPr lang="en-IN" dirty="0" err="1" smtClean="0">
                <a:solidFill>
                  <a:schemeClr val="tx1"/>
                </a:solidFill>
                <a:latin typeface="+mj-lt"/>
                <a:ea typeface="+mj-ea"/>
                <a:cs typeface="+mj-cs"/>
              </a:rPr>
              <a:t>FileNotFoundException</a:t>
            </a:r>
            <a:endParaRPr lang="en-IN" dirty="0" smtClean="0">
              <a:solidFill>
                <a:schemeClr val="tx1"/>
              </a:solidFill>
              <a:latin typeface="+mj-lt"/>
              <a:ea typeface="+mj-ea"/>
              <a:cs typeface="+mj-cs"/>
            </a:endParaRPr>
          </a:p>
          <a:p>
            <a:pPr marL="457200" indent="-457200" algn="l">
              <a:buFont typeface="Wingdings" pitchFamily="2" charset="2"/>
              <a:buChar char="Ø"/>
            </a:pPr>
            <a:r>
              <a:rPr lang="en-IN" dirty="0" err="1" smtClean="0">
                <a:solidFill>
                  <a:schemeClr val="tx1"/>
                </a:solidFill>
                <a:latin typeface="+mj-lt"/>
                <a:ea typeface="+mj-ea"/>
                <a:cs typeface="+mj-cs"/>
              </a:rPr>
              <a:t>IOException</a:t>
            </a:r>
            <a:endParaRPr lang="en-IN" dirty="0" smtClean="0">
              <a:solidFill>
                <a:schemeClr val="tx1"/>
              </a:solidFill>
              <a:latin typeface="+mj-lt"/>
              <a:ea typeface="+mj-ea"/>
              <a:cs typeface="+mj-cs"/>
            </a:endParaRPr>
          </a:p>
          <a:p>
            <a:pPr marL="457200" indent="-457200" algn="l">
              <a:buFont typeface="Wingdings" pitchFamily="2" charset="2"/>
              <a:buChar char="Ø"/>
            </a:pPr>
            <a:r>
              <a:rPr lang="en-IN" dirty="0" err="1" smtClean="0">
                <a:solidFill>
                  <a:schemeClr val="tx1"/>
                </a:solidFill>
                <a:latin typeface="+mj-lt"/>
                <a:ea typeface="+mj-ea"/>
                <a:cs typeface="+mj-cs"/>
              </a:rPr>
              <a:t>NullPointerException</a:t>
            </a:r>
            <a:endParaRPr lang="en-IN" dirty="0" smtClean="0">
              <a:solidFill>
                <a:schemeClr val="tx1"/>
              </a:solidFill>
              <a:latin typeface="+mj-lt"/>
              <a:ea typeface="+mj-ea"/>
              <a:cs typeface="+mj-cs"/>
            </a:endParaRPr>
          </a:p>
          <a:p>
            <a:pPr marL="457200" indent="-457200" algn="l">
              <a:buFont typeface="Wingdings" pitchFamily="2" charset="2"/>
              <a:buChar char="Ø"/>
            </a:pPr>
            <a:r>
              <a:rPr lang="en-IN" dirty="0" err="1" smtClean="0">
                <a:solidFill>
                  <a:schemeClr val="tx1"/>
                </a:solidFill>
                <a:latin typeface="+mj-lt"/>
                <a:ea typeface="+mj-ea"/>
                <a:cs typeface="+mj-cs"/>
              </a:rPr>
              <a:t>NumberFormatException</a:t>
            </a:r>
            <a:endParaRPr lang="en-IN" dirty="0" smtClean="0">
              <a:solidFill>
                <a:schemeClr val="tx1"/>
              </a:solidFill>
              <a:latin typeface="+mj-lt"/>
              <a:ea typeface="+mj-ea"/>
              <a:cs typeface="+mj-cs"/>
            </a:endParaRPr>
          </a:p>
          <a:p>
            <a:pPr marL="457200" indent="-457200" algn="l">
              <a:buFont typeface="Wingdings" pitchFamily="2" charset="2"/>
              <a:buChar char="Ø"/>
            </a:pPr>
            <a:r>
              <a:rPr lang="en-IN" dirty="0" err="1" smtClean="0">
                <a:solidFill>
                  <a:schemeClr val="tx1"/>
                </a:solidFill>
                <a:latin typeface="+mj-lt"/>
                <a:ea typeface="+mj-ea"/>
                <a:cs typeface="+mj-cs"/>
              </a:rPr>
              <a:t>OutOfMemoryException</a:t>
            </a:r>
            <a:endParaRPr lang="en-IN" dirty="0" smtClean="0">
              <a:solidFill>
                <a:schemeClr val="tx1"/>
              </a:solidFill>
              <a:latin typeface="+mj-lt"/>
              <a:ea typeface="+mj-ea"/>
              <a:cs typeface="+mj-cs"/>
            </a:endParaRPr>
          </a:p>
          <a:p>
            <a:pPr marL="457200" indent="-457200" algn="l">
              <a:buFont typeface="Wingdings" pitchFamily="2" charset="2"/>
              <a:buChar char="Ø"/>
            </a:pPr>
            <a:r>
              <a:rPr lang="en-IN" dirty="0" err="1" smtClean="0">
                <a:solidFill>
                  <a:schemeClr val="tx1"/>
                </a:solidFill>
                <a:latin typeface="+mj-lt"/>
                <a:ea typeface="+mj-ea"/>
                <a:cs typeface="+mj-cs"/>
              </a:rPr>
              <a:t>StringIndexOutOfBoundsException</a:t>
            </a:r>
            <a:r>
              <a:rPr lang="en-IN" dirty="0" smtClean="0">
                <a:solidFill>
                  <a:schemeClr val="tx1"/>
                </a:solidFill>
                <a:latin typeface="+mj-lt"/>
                <a:ea typeface="+mj-ea"/>
                <a:cs typeface="+mj-cs"/>
              </a:rPr>
              <a:t> </a:t>
            </a:r>
            <a:endParaRPr lang="en-IN" dirty="0">
              <a:solidFill>
                <a:schemeClr val="tx1"/>
              </a:solidFill>
              <a:latin typeface="+mj-lt"/>
              <a:ea typeface="+mj-ea"/>
              <a:cs typeface="+mj-cs"/>
            </a:endParaRPr>
          </a:p>
        </p:txBody>
      </p:sp>
    </p:spTree>
    <p:extLst>
      <p:ext uri="{BB962C8B-B14F-4D97-AF65-F5344CB8AC3E}">
        <p14:creationId xmlns:p14="http://schemas.microsoft.com/office/powerpoint/2010/main" val="922723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rmAutofit fontScale="90000"/>
          </a:bodyPr>
          <a:lstStyle/>
          <a:p>
            <a:r>
              <a:rPr lang="en-IN" dirty="0" smtClean="0"/>
              <a:t>Exception</a:t>
            </a:r>
            <a:endParaRPr lang="en-IN" dirty="0"/>
          </a:p>
        </p:txBody>
      </p:sp>
      <p:sp>
        <p:nvSpPr>
          <p:cNvPr id="3" name="Subtitle 2"/>
          <p:cNvSpPr>
            <a:spLocks noGrp="1"/>
          </p:cNvSpPr>
          <p:nvPr>
            <p:ph type="subTitle" idx="1"/>
          </p:nvPr>
        </p:nvSpPr>
        <p:spPr>
          <a:xfrm>
            <a:off x="251520" y="620688"/>
            <a:ext cx="8280920" cy="5976664"/>
          </a:xfrm>
        </p:spPr>
        <p:txBody>
          <a:bodyPr>
            <a:normAutofit/>
          </a:bodyPr>
          <a:lstStyle/>
          <a:p>
            <a:pPr marL="457200" indent="-457200" algn="l">
              <a:buFont typeface="Arial" pitchFamily="34" charset="0"/>
              <a:buChar char="•"/>
            </a:pPr>
            <a:r>
              <a:rPr lang="en-IN" dirty="0" smtClean="0">
                <a:solidFill>
                  <a:schemeClr val="tx1"/>
                </a:solidFill>
                <a:latin typeface="+mj-lt"/>
                <a:ea typeface="+mj-ea"/>
                <a:cs typeface="+mj-cs"/>
              </a:rPr>
              <a:t>Two types of Exceptions:</a:t>
            </a:r>
          </a:p>
          <a:p>
            <a:pPr marL="457200" indent="-457200" algn="l">
              <a:buFont typeface="Wingdings" pitchFamily="2" charset="2"/>
              <a:buChar char="Ø"/>
            </a:pPr>
            <a:r>
              <a:rPr lang="en-IN" dirty="0" smtClean="0">
                <a:solidFill>
                  <a:schemeClr val="tx1"/>
                </a:solidFill>
                <a:latin typeface="+mj-lt"/>
                <a:ea typeface="+mj-ea"/>
                <a:cs typeface="+mj-cs"/>
              </a:rPr>
              <a:t>Checked exceptions: Exceptions that are checked at compile time.</a:t>
            </a:r>
          </a:p>
          <a:p>
            <a:pPr algn="l"/>
            <a:r>
              <a:rPr lang="en-IN" dirty="0">
                <a:solidFill>
                  <a:schemeClr val="tx1"/>
                </a:solidFill>
                <a:latin typeface="+mj-lt"/>
                <a:ea typeface="+mj-ea"/>
                <a:cs typeface="+mj-cs"/>
              </a:rPr>
              <a:t> </a:t>
            </a:r>
            <a:r>
              <a:rPr lang="en-IN" dirty="0" smtClean="0">
                <a:solidFill>
                  <a:schemeClr val="tx1"/>
                </a:solidFill>
                <a:latin typeface="+mj-lt"/>
                <a:ea typeface="+mj-ea"/>
                <a:cs typeface="+mj-cs"/>
              </a:rPr>
              <a:t>   Checked exceptions are extended from the       </a:t>
            </a:r>
            <a:r>
              <a:rPr lang="en-IN" b="1" dirty="0" err="1" smtClean="0">
                <a:solidFill>
                  <a:schemeClr val="tx1"/>
                </a:solidFill>
                <a:latin typeface="+mj-lt"/>
                <a:ea typeface="+mj-ea"/>
                <a:cs typeface="+mj-cs"/>
              </a:rPr>
              <a:t>java.lang.Exception</a:t>
            </a:r>
            <a:endParaRPr lang="en-IN" b="1" dirty="0" smtClean="0">
              <a:solidFill>
                <a:schemeClr val="tx1"/>
              </a:solidFill>
              <a:latin typeface="+mj-lt"/>
              <a:ea typeface="+mj-ea"/>
              <a:cs typeface="+mj-cs"/>
            </a:endParaRPr>
          </a:p>
          <a:p>
            <a:pPr marL="457200" indent="-457200" algn="l">
              <a:buFont typeface="Wingdings" pitchFamily="2" charset="2"/>
              <a:buChar char="Ø"/>
            </a:pPr>
            <a:r>
              <a:rPr lang="en-IN" dirty="0" smtClean="0">
                <a:solidFill>
                  <a:schemeClr val="tx1"/>
                </a:solidFill>
                <a:latin typeface="+mj-lt"/>
                <a:ea typeface="+mj-ea"/>
                <a:cs typeface="+mj-cs"/>
              </a:rPr>
              <a:t>Unchecked Exceptions: These exceptions are not essentially handled in the program code JVM handles such exceptions.</a:t>
            </a:r>
          </a:p>
          <a:p>
            <a:pPr algn="l"/>
            <a:r>
              <a:rPr lang="en-IN" dirty="0" smtClean="0">
                <a:solidFill>
                  <a:schemeClr val="tx1"/>
                </a:solidFill>
              </a:rPr>
              <a:t>Unchecked </a:t>
            </a:r>
            <a:r>
              <a:rPr lang="en-IN" dirty="0">
                <a:solidFill>
                  <a:schemeClr val="tx1"/>
                </a:solidFill>
              </a:rPr>
              <a:t>exceptions are extended from the       </a:t>
            </a:r>
            <a:r>
              <a:rPr lang="en-IN" b="1" dirty="0" err="1" smtClean="0">
                <a:solidFill>
                  <a:schemeClr val="tx1"/>
                </a:solidFill>
              </a:rPr>
              <a:t>java.lang.RuntimeException</a:t>
            </a:r>
            <a:endParaRPr lang="en-IN" b="1" dirty="0">
              <a:solidFill>
                <a:schemeClr val="tx1"/>
              </a:solidFill>
            </a:endParaRPr>
          </a:p>
          <a:p>
            <a:pPr algn="l"/>
            <a:endParaRPr lang="en-IN" dirty="0" smtClean="0">
              <a:solidFill>
                <a:schemeClr val="tx1"/>
              </a:solidFill>
              <a:latin typeface="+mj-lt"/>
              <a:ea typeface="+mj-ea"/>
              <a:cs typeface="+mj-cs"/>
            </a:endParaRPr>
          </a:p>
        </p:txBody>
      </p:sp>
    </p:spTree>
    <p:extLst>
      <p:ext uri="{BB962C8B-B14F-4D97-AF65-F5344CB8AC3E}">
        <p14:creationId xmlns:p14="http://schemas.microsoft.com/office/powerpoint/2010/main" val="1572534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rmAutofit fontScale="90000"/>
          </a:bodyPr>
          <a:lstStyle/>
          <a:p>
            <a:r>
              <a:rPr lang="en-IN" dirty="0" smtClean="0"/>
              <a:t>Exception</a:t>
            </a:r>
            <a:endParaRPr lang="en-IN" dirty="0"/>
          </a:p>
        </p:txBody>
      </p:sp>
      <p:sp>
        <p:nvSpPr>
          <p:cNvPr id="3" name="Subtitle 2"/>
          <p:cNvSpPr>
            <a:spLocks noGrp="1"/>
          </p:cNvSpPr>
          <p:nvPr>
            <p:ph type="subTitle" idx="1"/>
          </p:nvPr>
        </p:nvSpPr>
        <p:spPr>
          <a:xfrm>
            <a:off x="251520" y="620688"/>
            <a:ext cx="8280920" cy="5976664"/>
          </a:xfrm>
        </p:spPr>
        <p:txBody>
          <a:bodyPr>
            <a:normAutofit/>
          </a:bodyPr>
          <a:lstStyle/>
          <a:p>
            <a:pPr algn="l"/>
            <a:r>
              <a:rPr lang="en-IN" dirty="0" smtClean="0">
                <a:solidFill>
                  <a:schemeClr val="tx1"/>
                </a:solidFill>
                <a:latin typeface="+mj-lt"/>
                <a:ea typeface="+mj-ea"/>
                <a:cs typeface="+mj-cs"/>
              </a:rPr>
              <a:t>…..</a:t>
            </a:r>
          </a:p>
          <a:p>
            <a:pPr algn="l"/>
            <a:r>
              <a:rPr lang="en-IN" dirty="0">
                <a:solidFill>
                  <a:schemeClr val="tx1"/>
                </a:solidFill>
                <a:latin typeface="+mj-lt"/>
                <a:ea typeface="+mj-ea"/>
                <a:cs typeface="+mj-cs"/>
              </a:rPr>
              <a:t>t</a:t>
            </a:r>
            <a:r>
              <a:rPr lang="en-IN" dirty="0" smtClean="0">
                <a:solidFill>
                  <a:schemeClr val="tx1"/>
                </a:solidFill>
                <a:latin typeface="+mj-lt"/>
                <a:ea typeface="+mj-ea"/>
                <a:cs typeface="+mj-cs"/>
              </a:rPr>
              <a:t>ry</a:t>
            </a:r>
          </a:p>
          <a:p>
            <a:pPr algn="l"/>
            <a:r>
              <a:rPr lang="en-IN" dirty="0" smtClean="0">
                <a:solidFill>
                  <a:schemeClr val="tx1"/>
                </a:solidFill>
                <a:latin typeface="+mj-lt"/>
                <a:ea typeface="+mj-ea"/>
                <a:cs typeface="+mj-cs"/>
              </a:rPr>
              <a:t>{</a:t>
            </a:r>
          </a:p>
          <a:p>
            <a:pPr algn="l"/>
            <a:r>
              <a:rPr lang="en-IN" dirty="0">
                <a:solidFill>
                  <a:schemeClr val="tx1"/>
                </a:solidFill>
                <a:latin typeface="+mj-lt"/>
                <a:ea typeface="+mj-ea"/>
                <a:cs typeface="+mj-cs"/>
              </a:rPr>
              <a:t> </a:t>
            </a:r>
            <a:r>
              <a:rPr lang="en-IN" dirty="0" smtClean="0">
                <a:solidFill>
                  <a:schemeClr val="tx1"/>
                </a:solidFill>
                <a:latin typeface="+mj-lt"/>
                <a:ea typeface="+mj-ea"/>
                <a:cs typeface="+mj-cs"/>
              </a:rPr>
              <a:t>    statement;</a:t>
            </a:r>
          </a:p>
          <a:p>
            <a:pPr algn="l"/>
            <a:r>
              <a:rPr lang="en-IN" dirty="0" smtClean="0">
                <a:solidFill>
                  <a:schemeClr val="tx1"/>
                </a:solidFill>
                <a:latin typeface="+mj-lt"/>
                <a:ea typeface="+mj-ea"/>
                <a:cs typeface="+mj-cs"/>
              </a:rPr>
              <a:t>}</a:t>
            </a:r>
          </a:p>
          <a:p>
            <a:pPr algn="l"/>
            <a:r>
              <a:rPr lang="en-IN" dirty="0">
                <a:solidFill>
                  <a:schemeClr val="tx1"/>
                </a:solidFill>
                <a:latin typeface="+mj-lt"/>
                <a:ea typeface="+mj-ea"/>
                <a:cs typeface="+mj-cs"/>
              </a:rPr>
              <a:t>c</a:t>
            </a:r>
            <a:r>
              <a:rPr lang="en-IN" dirty="0" smtClean="0">
                <a:solidFill>
                  <a:schemeClr val="tx1"/>
                </a:solidFill>
                <a:latin typeface="+mj-lt"/>
                <a:ea typeface="+mj-ea"/>
                <a:cs typeface="+mj-cs"/>
              </a:rPr>
              <a:t>atch(Exception-type e)</a:t>
            </a:r>
          </a:p>
          <a:p>
            <a:pPr algn="l"/>
            <a:r>
              <a:rPr lang="en-IN" dirty="0" smtClean="0">
                <a:solidFill>
                  <a:schemeClr val="tx1"/>
                </a:solidFill>
                <a:latin typeface="+mj-lt"/>
                <a:ea typeface="+mj-ea"/>
                <a:cs typeface="+mj-cs"/>
              </a:rPr>
              <a:t>{</a:t>
            </a:r>
          </a:p>
          <a:p>
            <a:pPr algn="l"/>
            <a:r>
              <a:rPr lang="en-IN" dirty="0">
                <a:solidFill>
                  <a:schemeClr val="tx1"/>
                </a:solidFill>
                <a:latin typeface="+mj-lt"/>
                <a:ea typeface="+mj-ea"/>
                <a:cs typeface="+mj-cs"/>
              </a:rPr>
              <a:t> </a:t>
            </a:r>
            <a:r>
              <a:rPr lang="en-IN" dirty="0" smtClean="0">
                <a:solidFill>
                  <a:schemeClr val="tx1"/>
                </a:solidFill>
                <a:latin typeface="+mj-lt"/>
                <a:ea typeface="+mj-ea"/>
                <a:cs typeface="+mj-cs"/>
              </a:rPr>
              <a:t>     statement;</a:t>
            </a:r>
          </a:p>
          <a:p>
            <a:pPr algn="l"/>
            <a:r>
              <a:rPr lang="en-IN" dirty="0" smtClean="0">
                <a:solidFill>
                  <a:schemeClr val="tx1"/>
                </a:solidFill>
                <a:latin typeface="+mj-lt"/>
                <a:ea typeface="+mj-ea"/>
                <a:cs typeface="+mj-cs"/>
              </a:rPr>
              <a:t>}</a:t>
            </a:r>
          </a:p>
          <a:p>
            <a:pPr algn="l"/>
            <a:r>
              <a:rPr lang="en-IN" dirty="0" smtClean="0">
                <a:solidFill>
                  <a:schemeClr val="tx1"/>
                </a:solidFill>
                <a:latin typeface="+mj-lt"/>
                <a:ea typeface="+mj-ea"/>
                <a:cs typeface="+mj-cs"/>
              </a:rPr>
              <a:t>…….</a:t>
            </a:r>
          </a:p>
          <a:p>
            <a:pPr algn="l"/>
            <a:endParaRPr lang="en-IN" dirty="0" smtClean="0">
              <a:solidFill>
                <a:schemeClr val="tx1"/>
              </a:solidFill>
              <a:latin typeface="+mj-lt"/>
              <a:ea typeface="+mj-ea"/>
              <a:cs typeface="+mj-cs"/>
            </a:endParaRPr>
          </a:p>
          <a:p>
            <a:pPr algn="l"/>
            <a:endParaRPr lang="en-IN" dirty="0" smtClean="0">
              <a:solidFill>
                <a:schemeClr val="tx1"/>
              </a:solidFill>
              <a:latin typeface="+mj-lt"/>
              <a:ea typeface="+mj-ea"/>
              <a:cs typeface="+mj-cs"/>
            </a:endParaRPr>
          </a:p>
        </p:txBody>
      </p:sp>
    </p:spTree>
    <p:extLst>
      <p:ext uri="{BB962C8B-B14F-4D97-AF65-F5344CB8AC3E}">
        <p14:creationId xmlns:p14="http://schemas.microsoft.com/office/powerpoint/2010/main" val="7441470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Autofit/>
          </a:bodyPr>
          <a:lstStyle/>
          <a:p>
            <a:r>
              <a:rPr lang="en-IN" sz="3200" dirty="0" smtClean="0"/>
              <a:t>Multiple catch statements</a:t>
            </a:r>
            <a:endParaRPr lang="en-IN" sz="3200" dirty="0"/>
          </a:p>
        </p:txBody>
      </p:sp>
      <p:sp>
        <p:nvSpPr>
          <p:cNvPr id="3" name="Subtitle 2"/>
          <p:cNvSpPr>
            <a:spLocks noGrp="1"/>
          </p:cNvSpPr>
          <p:nvPr>
            <p:ph type="subTitle" idx="1"/>
          </p:nvPr>
        </p:nvSpPr>
        <p:spPr>
          <a:xfrm>
            <a:off x="251520" y="620688"/>
            <a:ext cx="8280920" cy="5976664"/>
          </a:xfrm>
        </p:spPr>
        <p:txBody>
          <a:bodyPr>
            <a:normAutofit fontScale="70000" lnSpcReduction="20000"/>
          </a:bodyPr>
          <a:lstStyle/>
          <a:p>
            <a:pPr algn="l"/>
            <a:r>
              <a:rPr lang="en-IN" dirty="0" smtClean="0">
                <a:solidFill>
                  <a:schemeClr val="tx1"/>
                </a:solidFill>
                <a:latin typeface="+mj-lt"/>
                <a:ea typeface="+mj-ea"/>
                <a:cs typeface="+mj-cs"/>
              </a:rPr>
              <a:t>…..</a:t>
            </a:r>
          </a:p>
          <a:p>
            <a:pPr algn="l"/>
            <a:r>
              <a:rPr lang="en-IN" dirty="0" smtClean="0">
                <a:solidFill>
                  <a:schemeClr val="tx1"/>
                </a:solidFill>
                <a:latin typeface="+mj-lt"/>
                <a:ea typeface="+mj-ea"/>
                <a:cs typeface="+mj-cs"/>
              </a:rPr>
              <a:t>Try</a:t>
            </a:r>
          </a:p>
          <a:p>
            <a:pPr algn="l"/>
            <a:r>
              <a:rPr lang="en-IN" dirty="0" smtClean="0">
                <a:solidFill>
                  <a:schemeClr val="tx1"/>
                </a:solidFill>
                <a:latin typeface="+mj-lt"/>
                <a:ea typeface="+mj-ea"/>
                <a:cs typeface="+mj-cs"/>
              </a:rPr>
              <a:t>{</a:t>
            </a:r>
          </a:p>
          <a:p>
            <a:pPr algn="l"/>
            <a:r>
              <a:rPr lang="en-IN" dirty="0">
                <a:solidFill>
                  <a:schemeClr val="tx1"/>
                </a:solidFill>
                <a:latin typeface="+mj-lt"/>
                <a:ea typeface="+mj-ea"/>
                <a:cs typeface="+mj-cs"/>
              </a:rPr>
              <a:t> </a:t>
            </a:r>
            <a:r>
              <a:rPr lang="en-IN" dirty="0" smtClean="0">
                <a:solidFill>
                  <a:schemeClr val="tx1"/>
                </a:solidFill>
                <a:latin typeface="+mj-lt"/>
                <a:ea typeface="+mj-ea"/>
                <a:cs typeface="+mj-cs"/>
              </a:rPr>
              <a:t>    statement;</a:t>
            </a:r>
          </a:p>
          <a:p>
            <a:pPr algn="l"/>
            <a:r>
              <a:rPr lang="en-IN" dirty="0" smtClean="0">
                <a:solidFill>
                  <a:schemeClr val="tx1"/>
                </a:solidFill>
                <a:latin typeface="+mj-lt"/>
                <a:ea typeface="+mj-ea"/>
                <a:cs typeface="+mj-cs"/>
              </a:rPr>
              <a:t>}</a:t>
            </a:r>
          </a:p>
          <a:p>
            <a:pPr algn="l"/>
            <a:r>
              <a:rPr lang="en-IN" dirty="0" smtClean="0">
                <a:solidFill>
                  <a:schemeClr val="tx1"/>
                </a:solidFill>
                <a:latin typeface="+mj-lt"/>
                <a:ea typeface="+mj-ea"/>
                <a:cs typeface="+mj-cs"/>
              </a:rPr>
              <a:t>catch(Exception-type1 e)</a:t>
            </a:r>
          </a:p>
          <a:p>
            <a:pPr algn="l"/>
            <a:r>
              <a:rPr lang="en-IN" dirty="0" smtClean="0">
                <a:solidFill>
                  <a:schemeClr val="tx1"/>
                </a:solidFill>
                <a:latin typeface="+mj-lt"/>
                <a:ea typeface="+mj-ea"/>
                <a:cs typeface="+mj-cs"/>
              </a:rPr>
              <a:t>{</a:t>
            </a:r>
          </a:p>
          <a:p>
            <a:pPr algn="l"/>
            <a:r>
              <a:rPr lang="en-IN" dirty="0">
                <a:solidFill>
                  <a:schemeClr val="tx1"/>
                </a:solidFill>
                <a:latin typeface="+mj-lt"/>
                <a:ea typeface="+mj-ea"/>
                <a:cs typeface="+mj-cs"/>
              </a:rPr>
              <a:t> </a:t>
            </a:r>
            <a:r>
              <a:rPr lang="en-IN" dirty="0" smtClean="0">
                <a:solidFill>
                  <a:schemeClr val="tx1"/>
                </a:solidFill>
                <a:latin typeface="+mj-lt"/>
                <a:ea typeface="+mj-ea"/>
                <a:cs typeface="+mj-cs"/>
              </a:rPr>
              <a:t>     statement;</a:t>
            </a:r>
          </a:p>
          <a:p>
            <a:pPr algn="l"/>
            <a:r>
              <a:rPr lang="en-IN" dirty="0" smtClean="0">
                <a:solidFill>
                  <a:schemeClr val="tx1"/>
                </a:solidFill>
                <a:latin typeface="+mj-lt"/>
                <a:ea typeface="+mj-ea"/>
                <a:cs typeface="+mj-cs"/>
              </a:rPr>
              <a:t>}</a:t>
            </a:r>
          </a:p>
          <a:p>
            <a:pPr algn="l"/>
            <a:r>
              <a:rPr lang="en-IN" dirty="0" smtClean="0">
                <a:solidFill>
                  <a:schemeClr val="tx1"/>
                </a:solidFill>
              </a:rPr>
              <a:t>catch(Exception-type2 </a:t>
            </a:r>
            <a:r>
              <a:rPr lang="en-IN" dirty="0">
                <a:solidFill>
                  <a:schemeClr val="tx1"/>
                </a:solidFill>
              </a:rPr>
              <a:t>e)</a:t>
            </a:r>
          </a:p>
          <a:p>
            <a:pPr algn="l"/>
            <a:r>
              <a:rPr lang="en-IN" dirty="0">
                <a:solidFill>
                  <a:schemeClr val="tx1"/>
                </a:solidFill>
              </a:rPr>
              <a:t>{</a:t>
            </a:r>
          </a:p>
          <a:p>
            <a:pPr algn="l"/>
            <a:r>
              <a:rPr lang="en-IN" dirty="0">
                <a:solidFill>
                  <a:schemeClr val="tx1"/>
                </a:solidFill>
              </a:rPr>
              <a:t>      statement;</a:t>
            </a:r>
          </a:p>
          <a:p>
            <a:pPr algn="l"/>
            <a:r>
              <a:rPr lang="en-IN" dirty="0">
                <a:solidFill>
                  <a:schemeClr val="tx1"/>
                </a:solidFill>
              </a:rPr>
              <a:t>}</a:t>
            </a:r>
          </a:p>
          <a:p>
            <a:pPr algn="l"/>
            <a:r>
              <a:rPr lang="en-IN" dirty="0" smtClean="0">
                <a:solidFill>
                  <a:schemeClr val="tx1"/>
                </a:solidFill>
              </a:rPr>
              <a:t>catch(Exception-type3 e</a:t>
            </a:r>
            <a:r>
              <a:rPr lang="en-IN" dirty="0">
                <a:solidFill>
                  <a:schemeClr val="tx1"/>
                </a:solidFill>
              </a:rPr>
              <a:t>)</a:t>
            </a:r>
          </a:p>
          <a:p>
            <a:pPr algn="l"/>
            <a:r>
              <a:rPr lang="en-IN" dirty="0">
                <a:solidFill>
                  <a:schemeClr val="tx1"/>
                </a:solidFill>
              </a:rPr>
              <a:t>{</a:t>
            </a:r>
          </a:p>
          <a:p>
            <a:pPr algn="l"/>
            <a:r>
              <a:rPr lang="en-IN" dirty="0">
                <a:solidFill>
                  <a:schemeClr val="tx1"/>
                </a:solidFill>
              </a:rPr>
              <a:t>      statement;</a:t>
            </a:r>
          </a:p>
          <a:p>
            <a:pPr algn="l"/>
            <a:r>
              <a:rPr lang="en-IN" dirty="0" smtClean="0">
                <a:solidFill>
                  <a:schemeClr val="tx1"/>
                </a:solidFill>
              </a:rPr>
              <a:t>}</a:t>
            </a:r>
            <a:endParaRPr lang="en-IN" dirty="0" smtClean="0">
              <a:solidFill>
                <a:schemeClr val="tx1"/>
              </a:solidFill>
              <a:latin typeface="+mj-lt"/>
              <a:ea typeface="+mj-ea"/>
              <a:cs typeface="+mj-cs"/>
            </a:endParaRPr>
          </a:p>
        </p:txBody>
      </p:sp>
    </p:spTree>
    <p:extLst>
      <p:ext uri="{BB962C8B-B14F-4D97-AF65-F5344CB8AC3E}">
        <p14:creationId xmlns:p14="http://schemas.microsoft.com/office/powerpoint/2010/main" val="2481634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548679"/>
          </a:xfrm>
        </p:spPr>
        <p:txBody>
          <a:bodyPr>
            <a:noAutofit/>
          </a:bodyPr>
          <a:lstStyle/>
          <a:p>
            <a:r>
              <a:rPr lang="en-IN" sz="3200" dirty="0" smtClean="0"/>
              <a:t>Finally statements</a:t>
            </a:r>
            <a:endParaRPr lang="en-IN" sz="3200" dirty="0"/>
          </a:p>
        </p:txBody>
      </p:sp>
      <p:sp>
        <p:nvSpPr>
          <p:cNvPr id="3" name="Subtitle 2"/>
          <p:cNvSpPr>
            <a:spLocks noGrp="1"/>
          </p:cNvSpPr>
          <p:nvPr>
            <p:ph type="subTitle" idx="1"/>
          </p:nvPr>
        </p:nvSpPr>
        <p:spPr>
          <a:xfrm>
            <a:off x="251520" y="620688"/>
            <a:ext cx="8280920" cy="5976664"/>
          </a:xfrm>
        </p:spPr>
        <p:txBody>
          <a:bodyPr>
            <a:normAutofit fontScale="70000" lnSpcReduction="20000"/>
          </a:bodyPr>
          <a:lstStyle/>
          <a:p>
            <a:pPr algn="l"/>
            <a:r>
              <a:rPr lang="en-IN" dirty="0" smtClean="0">
                <a:solidFill>
                  <a:schemeClr val="tx1"/>
                </a:solidFill>
                <a:latin typeface="+mj-lt"/>
                <a:ea typeface="+mj-ea"/>
                <a:cs typeface="+mj-cs"/>
              </a:rPr>
              <a:t>…..</a:t>
            </a:r>
          </a:p>
          <a:p>
            <a:pPr algn="l"/>
            <a:r>
              <a:rPr lang="en-IN" dirty="0" smtClean="0">
                <a:solidFill>
                  <a:schemeClr val="tx1"/>
                </a:solidFill>
                <a:latin typeface="+mj-lt"/>
                <a:ea typeface="+mj-ea"/>
                <a:cs typeface="+mj-cs"/>
              </a:rPr>
              <a:t>Try</a:t>
            </a:r>
          </a:p>
          <a:p>
            <a:pPr algn="l"/>
            <a:r>
              <a:rPr lang="en-IN" dirty="0" smtClean="0">
                <a:solidFill>
                  <a:schemeClr val="tx1"/>
                </a:solidFill>
                <a:latin typeface="+mj-lt"/>
                <a:ea typeface="+mj-ea"/>
                <a:cs typeface="+mj-cs"/>
              </a:rPr>
              <a:t>{</a:t>
            </a:r>
          </a:p>
          <a:p>
            <a:pPr algn="l"/>
            <a:r>
              <a:rPr lang="en-IN" dirty="0">
                <a:solidFill>
                  <a:schemeClr val="tx1"/>
                </a:solidFill>
                <a:latin typeface="+mj-lt"/>
                <a:ea typeface="+mj-ea"/>
                <a:cs typeface="+mj-cs"/>
              </a:rPr>
              <a:t> </a:t>
            </a:r>
            <a:r>
              <a:rPr lang="en-IN" dirty="0" smtClean="0">
                <a:solidFill>
                  <a:schemeClr val="tx1"/>
                </a:solidFill>
                <a:latin typeface="+mj-lt"/>
                <a:ea typeface="+mj-ea"/>
                <a:cs typeface="+mj-cs"/>
              </a:rPr>
              <a:t>    statement;</a:t>
            </a:r>
          </a:p>
          <a:p>
            <a:pPr algn="l"/>
            <a:r>
              <a:rPr lang="en-IN" dirty="0" smtClean="0">
                <a:solidFill>
                  <a:schemeClr val="tx1"/>
                </a:solidFill>
                <a:latin typeface="+mj-lt"/>
                <a:ea typeface="+mj-ea"/>
                <a:cs typeface="+mj-cs"/>
              </a:rPr>
              <a:t>}</a:t>
            </a:r>
          </a:p>
          <a:p>
            <a:pPr algn="l"/>
            <a:r>
              <a:rPr lang="en-IN" dirty="0" smtClean="0">
                <a:solidFill>
                  <a:schemeClr val="tx1"/>
                </a:solidFill>
                <a:latin typeface="+mj-lt"/>
                <a:ea typeface="+mj-ea"/>
                <a:cs typeface="+mj-cs"/>
              </a:rPr>
              <a:t>catch(Exception-type1 e)</a:t>
            </a:r>
          </a:p>
          <a:p>
            <a:pPr algn="l"/>
            <a:r>
              <a:rPr lang="en-IN" dirty="0" smtClean="0">
                <a:solidFill>
                  <a:schemeClr val="tx1"/>
                </a:solidFill>
                <a:latin typeface="+mj-lt"/>
                <a:ea typeface="+mj-ea"/>
                <a:cs typeface="+mj-cs"/>
              </a:rPr>
              <a:t>{</a:t>
            </a:r>
          </a:p>
          <a:p>
            <a:pPr algn="l"/>
            <a:r>
              <a:rPr lang="en-IN" dirty="0">
                <a:solidFill>
                  <a:schemeClr val="tx1"/>
                </a:solidFill>
                <a:latin typeface="+mj-lt"/>
                <a:ea typeface="+mj-ea"/>
                <a:cs typeface="+mj-cs"/>
              </a:rPr>
              <a:t> </a:t>
            </a:r>
            <a:r>
              <a:rPr lang="en-IN" dirty="0" smtClean="0">
                <a:solidFill>
                  <a:schemeClr val="tx1"/>
                </a:solidFill>
                <a:latin typeface="+mj-lt"/>
                <a:ea typeface="+mj-ea"/>
                <a:cs typeface="+mj-cs"/>
              </a:rPr>
              <a:t>     statement;</a:t>
            </a:r>
          </a:p>
          <a:p>
            <a:pPr algn="l"/>
            <a:r>
              <a:rPr lang="en-IN" dirty="0" smtClean="0">
                <a:solidFill>
                  <a:schemeClr val="tx1"/>
                </a:solidFill>
                <a:latin typeface="+mj-lt"/>
                <a:ea typeface="+mj-ea"/>
                <a:cs typeface="+mj-cs"/>
              </a:rPr>
              <a:t>}</a:t>
            </a:r>
          </a:p>
          <a:p>
            <a:pPr algn="l"/>
            <a:r>
              <a:rPr lang="en-IN" dirty="0" smtClean="0">
                <a:solidFill>
                  <a:schemeClr val="tx1"/>
                </a:solidFill>
              </a:rPr>
              <a:t>catch(Exception-type2 </a:t>
            </a:r>
            <a:r>
              <a:rPr lang="en-IN" dirty="0">
                <a:solidFill>
                  <a:schemeClr val="tx1"/>
                </a:solidFill>
              </a:rPr>
              <a:t>e)</a:t>
            </a:r>
          </a:p>
          <a:p>
            <a:pPr algn="l"/>
            <a:r>
              <a:rPr lang="en-IN" dirty="0">
                <a:solidFill>
                  <a:schemeClr val="tx1"/>
                </a:solidFill>
              </a:rPr>
              <a:t>{</a:t>
            </a:r>
          </a:p>
          <a:p>
            <a:pPr algn="l"/>
            <a:r>
              <a:rPr lang="en-IN" dirty="0">
                <a:solidFill>
                  <a:schemeClr val="tx1"/>
                </a:solidFill>
              </a:rPr>
              <a:t>      statement;</a:t>
            </a:r>
          </a:p>
          <a:p>
            <a:pPr algn="l"/>
            <a:r>
              <a:rPr lang="en-IN" dirty="0">
                <a:solidFill>
                  <a:schemeClr val="tx1"/>
                </a:solidFill>
              </a:rPr>
              <a:t>}</a:t>
            </a:r>
          </a:p>
          <a:p>
            <a:pPr algn="l"/>
            <a:r>
              <a:rPr lang="en-IN" dirty="0" smtClean="0">
                <a:solidFill>
                  <a:schemeClr val="tx1"/>
                </a:solidFill>
              </a:rPr>
              <a:t>finally</a:t>
            </a:r>
            <a:endParaRPr lang="en-IN" dirty="0">
              <a:solidFill>
                <a:schemeClr val="tx1"/>
              </a:solidFill>
            </a:endParaRPr>
          </a:p>
          <a:p>
            <a:pPr algn="l"/>
            <a:r>
              <a:rPr lang="en-IN" dirty="0">
                <a:solidFill>
                  <a:schemeClr val="tx1"/>
                </a:solidFill>
              </a:rPr>
              <a:t>{</a:t>
            </a:r>
          </a:p>
          <a:p>
            <a:pPr algn="l"/>
            <a:r>
              <a:rPr lang="en-IN" dirty="0">
                <a:solidFill>
                  <a:schemeClr val="tx1"/>
                </a:solidFill>
              </a:rPr>
              <a:t>      statement;</a:t>
            </a:r>
          </a:p>
          <a:p>
            <a:pPr algn="l"/>
            <a:r>
              <a:rPr lang="en-IN" dirty="0" smtClean="0">
                <a:solidFill>
                  <a:schemeClr val="tx1"/>
                </a:solidFill>
              </a:rPr>
              <a:t>}</a:t>
            </a:r>
            <a:endParaRPr lang="en-IN" dirty="0" smtClean="0">
              <a:solidFill>
                <a:schemeClr val="tx1"/>
              </a:solidFill>
              <a:latin typeface="+mj-lt"/>
              <a:ea typeface="+mj-ea"/>
              <a:cs typeface="+mj-cs"/>
            </a:endParaRPr>
          </a:p>
        </p:txBody>
      </p:sp>
    </p:spTree>
    <p:extLst>
      <p:ext uri="{BB962C8B-B14F-4D97-AF65-F5344CB8AC3E}">
        <p14:creationId xmlns:p14="http://schemas.microsoft.com/office/powerpoint/2010/main" val="1780973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1417</TotalTime>
  <Words>499</Words>
  <Application>Microsoft Office PowerPoint</Application>
  <PresentationFormat>On-screen Show (4:3)</PresentationFormat>
  <Paragraphs>100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Exception</vt:lpstr>
      <vt:lpstr>Exception</vt:lpstr>
      <vt:lpstr>Exception</vt:lpstr>
      <vt:lpstr>Exception</vt:lpstr>
      <vt:lpstr>Exception</vt:lpstr>
      <vt:lpstr>Exception</vt:lpstr>
      <vt:lpstr>Exception</vt:lpstr>
      <vt:lpstr>Multiple catch statements</vt:lpstr>
      <vt:lpstr>Finally statements</vt:lpstr>
      <vt:lpstr>throws keyword</vt:lpstr>
      <vt:lpstr>throws keyword</vt:lpstr>
      <vt:lpstr>Throwing our own exception</vt:lpstr>
      <vt:lpstr>Throwing our own exception</vt:lpstr>
      <vt:lpstr>Throwing our own exception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Enhanced FOR loop</dc:title>
  <dc:creator>Admin</dc:creator>
  <cp:lastModifiedBy>Admin</cp:lastModifiedBy>
  <cp:revision>36</cp:revision>
  <dcterms:created xsi:type="dcterms:W3CDTF">2018-10-15T05:08:00Z</dcterms:created>
  <dcterms:modified xsi:type="dcterms:W3CDTF">2023-09-25T05:11:29Z</dcterms:modified>
</cp:coreProperties>
</file>