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80" r:id="rId7"/>
    <p:sldId id="281" r:id="rId8"/>
    <p:sldId id="282" r:id="rId9"/>
    <p:sldId id="284" r:id="rId10"/>
    <p:sldId id="277" r:id="rId11"/>
    <p:sldId id="285" r:id="rId12"/>
    <p:sldId id="286" r:id="rId13"/>
    <p:sldId id="287" r:id="rId14"/>
    <p:sldId id="288" r:id="rId15"/>
    <p:sldId id="273" r:id="rId16"/>
    <p:sldId id="289" r:id="rId17"/>
    <p:sldId id="274" r:id="rId18"/>
    <p:sldId id="263" r:id="rId19"/>
    <p:sldId id="264" r:id="rId20"/>
    <p:sldId id="265" r:id="rId21"/>
    <p:sldId id="266" r:id="rId22"/>
    <p:sldId id="267" r:id="rId23"/>
    <p:sldId id="268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19" autoAdjust="0"/>
  </p:normalViewPr>
  <p:slideViewPr>
    <p:cSldViewPr>
      <p:cViewPr>
        <p:scale>
          <a:sx n="77" d="100"/>
          <a:sy n="77" d="100"/>
        </p:scale>
        <p:origin x="-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omputernotes.com/java/data-type-variable-and-array/explain-data-types-in-java" TargetMode="External"/><Relationship Id="rId2" Type="http://schemas.openxmlformats.org/officeDocument/2006/relationships/hyperlink" Target="http://ecomputernotes.com/fundamental/input-output-and-memory/what-are-the-different-types-of-ram-explain-in-detai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543800" cy="2593975"/>
          </a:xfrm>
        </p:spPr>
        <p:txBody>
          <a:bodyPr/>
          <a:lstStyle/>
          <a:p>
            <a:r>
              <a:rPr lang="en-IN" dirty="0" smtClean="0"/>
              <a:t>File Handling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49208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Character Stream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Character Stream is a stream which incorporates with characters.</a:t>
            </a:r>
          </a:p>
          <a:p>
            <a:r>
              <a:rPr lang="en-IN" dirty="0"/>
              <a:t> When an input and output process happens with character then it is called the file handling process with </a:t>
            </a:r>
            <a:r>
              <a:rPr lang="en-IN" dirty="0" smtClean="0"/>
              <a:t>character </a:t>
            </a:r>
            <a:r>
              <a:rPr lang="en-IN" dirty="0"/>
              <a:t>stream.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68407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IN" dirty="0" smtClean="0"/>
              <a:t>Reader Class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14344"/>
              </p:ext>
            </p:extLst>
          </p:nvPr>
        </p:nvGraphicFramePr>
        <p:xfrm>
          <a:off x="683568" y="1268760"/>
          <a:ext cx="7344816" cy="4342577"/>
        </p:xfrm>
        <a:graphic>
          <a:graphicData uri="http://schemas.openxmlformats.org/drawingml/2006/table">
            <a:tbl>
              <a:tblPr/>
              <a:tblGrid>
                <a:gridCol w="2038380"/>
                <a:gridCol w="5306436"/>
              </a:tblGrid>
              <a:tr h="33311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Class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987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BufferedReader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characters from the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buffer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CharArrayReader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characters from a character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array</a:t>
                      </a:r>
                    </a:p>
                    <a:p>
                      <a:endParaRPr lang="en-IN" sz="1800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192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FileReader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from a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240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FilterReader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from underlying character-input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9904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InputStreamReader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convert bytes to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characters</a:t>
                      </a:r>
                    </a:p>
                    <a:p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80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StringReader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from a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string</a:t>
                      </a:r>
                    </a:p>
                    <a:p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4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Class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47090"/>
              </p:ext>
            </p:extLst>
          </p:nvPr>
        </p:nvGraphicFramePr>
        <p:xfrm>
          <a:off x="467544" y="1268760"/>
          <a:ext cx="7632848" cy="5096192"/>
        </p:xfrm>
        <a:graphic>
          <a:graphicData uri="http://schemas.openxmlformats.org/drawingml/2006/table">
            <a:tbl>
              <a:tblPr/>
              <a:tblGrid>
                <a:gridCol w="1800200"/>
                <a:gridCol w="5832648"/>
              </a:tblGrid>
              <a:tr h="22720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403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IN" sz="1600" dirty="0">
                          <a:effectLst/>
                          <a:latin typeface="+mn-lt"/>
                        </a:rPr>
                        <a:t> read()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+mn-lt"/>
                        </a:rPr>
                        <a:t>returns the integral representation of the next available character of input. It returns -1 when end of file is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encountered</a:t>
                      </a:r>
                    </a:p>
                    <a:p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7984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+mn-lt"/>
                        </a:rPr>
                        <a:t>int read (char buffer [])</a:t>
                      </a:r>
                      <a:endParaRPr lang="en-IN" sz="24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+mn-lt"/>
                        </a:rPr>
                        <a:t>attempts to read buffer. length characters into the buffer and returns the total number of characters successfully read. It returns -I when end of file is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encountered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+mn-lt"/>
                        </a:rPr>
                        <a:t>int read (char buffer [], int loc, int nChars)</a:t>
                      </a:r>
                      <a:endParaRPr lang="en-IN" sz="24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+mn-lt"/>
                        </a:rPr>
                        <a:t>attempts to read '</a:t>
                      </a:r>
                      <a:r>
                        <a:rPr lang="en-IN" sz="1600" dirty="0" err="1">
                          <a:effectLst/>
                          <a:latin typeface="+mn-lt"/>
                        </a:rPr>
                        <a:t>nChars</a:t>
                      </a:r>
                      <a:r>
                        <a:rPr lang="en-IN" sz="1600" dirty="0">
                          <a:effectLst/>
                          <a:latin typeface="+mn-lt"/>
                        </a:rPr>
                        <a:t>' characters into the buffer starting at buffer [</a:t>
                      </a:r>
                      <a:r>
                        <a:rPr lang="en-IN" sz="1600" dirty="0" err="1">
                          <a:effectLst/>
                          <a:latin typeface="+mn-lt"/>
                        </a:rPr>
                        <a:t>loc</a:t>
                      </a:r>
                      <a:r>
                        <a:rPr lang="en-IN" sz="1600" dirty="0">
                          <a:effectLst/>
                          <a:latin typeface="+mn-lt"/>
                        </a:rPr>
                        <a:t>] and returns the total number of characters successfully read. It returns -1 when end of file is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encountered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+mn-lt"/>
                        </a:rPr>
                        <a:t>void mark(int nChars)</a:t>
                      </a:r>
                      <a:endParaRPr lang="en-IN" sz="24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+mn-lt"/>
                        </a:rPr>
                        <a:t>marks the current position in the input stream until '</a:t>
                      </a:r>
                      <a:r>
                        <a:rPr lang="en-IN" sz="1600" dirty="0" err="1">
                          <a:effectLst/>
                          <a:latin typeface="+mn-lt"/>
                        </a:rPr>
                        <a:t>nChars</a:t>
                      </a:r>
                      <a:r>
                        <a:rPr lang="en-IN" sz="1600" dirty="0">
                          <a:effectLst/>
                          <a:latin typeface="+mn-lt"/>
                        </a:rPr>
                        <a:t>' characters are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+mn-lt"/>
                        </a:rPr>
                        <a:t>void reset ()</a:t>
                      </a:r>
                      <a:endParaRPr lang="en-IN" sz="24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+mn-lt"/>
                        </a:rPr>
                        <a:t>resets the input pointer to the previously set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mark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+mn-lt"/>
                        </a:rPr>
                        <a:t>long skip (long nChars)</a:t>
                      </a:r>
                      <a:endParaRPr lang="en-IN" sz="24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+mn-lt"/>
                        </a:rPr>
                        <a:t>skips '</a:t>
                      </a:r>
                      <a:r>
                        <a:rPr lang="en-IN" sz="1600" dirty="0" err="1">
                          <a:effectLst/>
                          <a:latin typeface="+mn-lt"/>
                        </a:rPr>
                        <a:t>nChars</a:t>
                      </a:r>
                      <a:r>
                        <a:rPr lang="en-IN" sz="1600" dirty="0">
                          <a:effectLst/>
                          <a:latin typeface="+mn-lt"/>
                        </a:rPr>
                        <a:t>' characters of the input stream and returns the number of actually skipped </a:t>
                      </a:r>
                      <a:r>
                        <a:rPr lang="en-IN" sz="1600" dirty="0" smtClean="0">
                          <a:effectLst/>
                          <a:latin typeface="+mn-lt"/>
                        </a:rPr>
                        <a:t>characters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403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+mn-lt"/>
                        </a:rPr>
                        <a:t>void close ()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+mn-lt"/>
                        </a:rPr>
                        <a:t>closes the input source. If an attempt is made to read even after closing the stream then it generates </a:t>
                      </a:r>
                      <a:r>
                        <a:rPr lang="en-IN" sz="1600" dirty="0" err="1">
                          <a:effectLst/>
                          <a:latin typeface="+mn-lt"/>
                        </a:rPr>
                        <a:t>IOException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Writer Class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057135"/>
              </p:ext>
            </p:extLst>
          </p:nvPr>
        </p:nvGraphicFramePr>
        <p:xfrm>
          <a:off x="683568" y="1412776"/>
          <a:ext cx="6984776" cy="4490040"/>
        </p:xfrm>
        <a:graphic>
          <a:graphicData uri="http://schemas.openxmlformats.org/drawingml/2006/table">
            <a:tbl>
              <a:tblPr/>
              <a:tblGrid>
                <a:gridCol w="2160240"/>
                <a:gridCol w="482453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n-lt"/>
                        </a:rPr>
                        <a:t>Class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768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BufferedWriter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write characters to a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buffer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FileWriter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write to a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FilterWriter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write characters to underlying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CharArrayWriter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write characters to a character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OutputStreamWriter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convert from bytes to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character</a:t>
                      </a:r>
                    </a:p>
                    <a:p>
                      <a:pPr algn="just"/>
                      <a:endParaRPr lang="en-IN" sz="1800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err="1">
                          <a:effectLst/>
                          <a:latin typeface="+mn-lt"/>
                        </a:rPr>
                        <a:t>StringWriter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Contains methods to write to a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string</a:t>
                      </a:r>
                    </a:p>
                    <a:p>
                      <a:pPr algn="just"/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Writer </a:t>
            </a:r>
            <a:r>
              <a:rPr lang="en-IN" dirty="0" smtClean="0"/>
              <a:t>Class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022483"/>
              </p:ext>
            </p:extLst>
          </p:nvPr>
        </p:nvGraphicFramePr>
        <p:xfrm>
          <a:off x="611560" y="1556792"/>
          <a:ext cx="7560840" cy="4581088"/>
        </p:xfrm>
        <a:graphic>
          <a:graphicData uri="http://schemas.openxmlformats.org/drawingml/2006/table">
            <a:tbl>
              <a:tblPr/>
              <a:tblGrid>
                <a:gridCol w="1944216"/>
                <a:gridCol w="561662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Method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+mn-lt"/>
                        </a:rPr>
                        <a:t>Description</a:t>
                      </a:r>
                      <a:endParaRPr lang="en-IN" sz="3200" b="1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void write ()</a:t>
                      </a:r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data to the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void write (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)</a:t>
                      </a:r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a single character to the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void write (char buffer [] )</a:t>
                      </a:r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an array of characters to the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  <a:p>
                      <a:pPr algn="just"/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write(char buffer [],int loc, int nChars)</a:t>
                      </a:r>
                      <a:endParaRPr lang="en-IN" sz="28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writes 'n' characters from the buffer starting at buffer [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loc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] to the output stream</a:t>
                      </a:r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28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close ()</a:t>
                      </a:r>
                      <a:endParaRPr lang="en-IN" sz="28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closes the output stream. If an attempt is made to perform writing operation even after closing the stream then it generates </a:t>
                      </a:r>
                      <a:r>
                        <a:rPr lang="en-IN" sz="1800" dirty="0" err="1" smtClean="0">
                          <a:effectLst/>
                          <a:latin typeface="+mn-lt"/>
                        </a:rPr>
                        <a:t>IOException</a:t>
                      </a:r>
                      <a:endParaRPr lang="en-IN" sz="1800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flush ()</a:t>
                      </a:r>
                      <a:endParaRPr lang="en-IN" sz="28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flushes the output stream and writes the waiting buffered output characters</a:t>
                      </a:r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Whenever the data is need to be stored, a file is used to store the data. </a:t>
            </a:r>
            <a:endParaRPr lang="en-IN" dirty="0" smtClean="0"/>
          </a:p>
          <a:p>
            <a:r>
              <a:rPr lang="en-IN" dirty="0" smtClean="0"/>
              <a:t>File </a:t>
            </a:r>
            <a:r>
              <a:rPr lang="en-IN" dirty="0"/>
              <a:t>is a collection of stored information that are arranged in string, rows, columns and lines etc</a:t>
            </a:r>
            <a:r>
              <a:rPr lang="en-IN" dirty="0" smtClean="0"/>
              <a:t>.</a:t>
            </a:r>
          </a:p>
          <a:p>
            <a:r>
              <a:rPr lang="en-IN" dirty="0"/>
              <a:t>The following constructors can be used to create </a:t>
            </a:r>
            <a:r>
              <a:rPr lang="en-IN" b="1" dirty="0"/>
              <a:t>File </a:t>
            </a:r>
            <a:r>
              <a:rPr lang="en-IN" dirty="0"/>
              <a:t>objects: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File(String </a:t>
            </a:r>
            <a:r>
              <a:rPr lang="en-IN" sz="1800" i="1" dirty="0" err="1"/>
              <a:t>directoryPath</a:t>
            </a:r>
            <a:r>
              <a:rPr lang="en-IN" sz="18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File(String </a:t>
            </a:r>
            <a:r>
              <a:rPr lang="en-IN" sz="1800" i="1" dirty="0" err="1"/>
              <a:t>directoryPath</a:t>
            </a:r>
            <a:r>
              <a:rPr lang="en-IN" sz="1800" dirty="0"/>
              <a:t>, String </a:t>
            </a:r>
            <a:r>
              <a:rPr lang="en-IN" sz="1800" i="1" dirty="0"/>
              <a:t>filename</a:t>
            </a:r>
            <a:r>
              <a:rPr lang="en-IN" sz="18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File(File </a:t>
            </a:r>
            <a:r>
              <a:rPr lang="en-IN" sz="1800" i="1" dirty="0" err="1"/>
              <a:t>dirObj</a:t>
            </a:r>
            <a:r>
              <a:rPr lang="en-IN" sz="1800" dirty="0"/>
              <a:t>, String </a:t>
            </a:r>
            <a:r>
              <a:rPr lang="en-IN" sz="1800" i="1" dirty="0" smtClean="0"/>
              <a:t>filename</a:t>
            </a:r>
            <a:r>
              <a:rPr lang="en-IN" sz="1800" dirty="0" smtClean="0"/>
              <a:t>)</a:t>
            </a:r>
          </a:p>
          <a:p>
            <a:pPr marL="411480" lvl="1" indent="0">
              <a:spcAft>
                <a:spcPts val="600"/>
              </a:spcAft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</a:t>
            </a:r>
            <a:r>
              <a:rPr lang="en-IN" dirty="0" smtClean="0"/>
              <a:t>where</a:t>
            </a:r>
            <a:r>
              <a:rPr lang="en-IN" dirty="0"/>
              <a:t>: </a:t>
            </a:r>
            <a:r>
              <a:rPr lang="en-IN" i="1" dirty="0" err="1"/>
              <a:t>directoryPath</a:t>
            </a:r>
            <a:r>
              <a:rPr lang="en-IN" i="1" dirty="0"/>
              <a:t> </a:t>
            </a:r>
            <a:r>
              <a:rPr lang="en-IN" dirty="0"/>
              <a:t>is the path name of the file,</a:t>
            </a:r>
          </a:p>
          <a:p>
            <a:pPr marL="411480" lvl="1" indent="0">
              <a:buNone/>
            </a:pPr>
            <a:r>
              <a:rPr lang="en-IN" dirty="0"/>
              <a:t>	 </a:t>
            </a:r>
            <a:r>
              <a:rPr lang="en-IN" i="1" dirty="0"/>
              <a:t>filename </a:t>
            </a:r>
            <a:r>
              <a:rPr lang="en-IN" dirty="0"/>
              <a:t>is the name of the file or subdirectory,</a:t>
            </a:r>
          </a:p>
          <a:p>
            <a:pPr marL="411480" lvl="1" indent="0">
              <a:buNone/>
            </a:pPr>
            <a:r>
              <a:rPr lang="en-IN" i="1" dirty="0"/>
              <a:t>	</a:t>
            </a:r>
            <a:r>
              <a:rPr lang="en-IN" i="1" dirty="0" err="1"/>
              <a:t>dirObj</a:t>
            </a:r>
            <a:r>
              <a:rPr lang="en-IN" i="1" dirty="0"/>
              <a:t> </a:t>
            </a:r>
            <a:r>
              <a:rPr lang="en-IN" dirty="0"/>
              <a:t>is a </a:t>
            </a:r>
            <a:r>
              <a:rPr lang="en-IN" b="1" dirty="0"/>
              <a:t>File </a:t>
            </a:r>
            <a:r>
              <a:rPr lang="en-IN" dirty="0"/>
              <a:t>object that specifies a directory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21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creating a new file </a:t>
            </a:r>
            <a:r>
              <a:rPr lang="en-IN" b="1" dirty="0" err="1">
                <a:solidFill>
                  <a:srgbClr val="C00000"/>
                </a:solidFill>
              </a:rPr>
              <a:t>File.createNewFile</a:t>
            </a:r>
            <a:r>
              <a:rPr lang="en-IN" b="1" dirty="0">
                <a:solidFill>
                  <a:srgbClr val="C00000"/>
                </a:solidFill>
              </a:rPr>
              <a:t>( 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method is used.</a:t>
            </a:r>
          </a:p>
          <a:p>
            <a:r>
              <a:rPr lang="en-IN" dirty="0" smtClean="0"/>
              <a:t>This methods returns </a:t>
            </a:r>
            <a:r>
              <a:rPr lang="en-IN" dirty="0"/>
              <a:t>a </a:t>
            </a:r>
            <a:r>
              <a:rPr lang="en-IN" dirty="0" err="1"/>
              <a:t>boolean</a:t>
            </a:r>
            <a:r>
              <a:rPr lang="en-IN" dirty="0"/>
              <a:t> value true if the file is created otherwise return false. </a:t>
            </a:r>
          </a:p>
          <a:p>
            <a:r>
              <a:rPr lang="en-IN" dirty="0"/>
              <a:t>If the mentioned file for the specified directory is already exist then the </a:t>
            </a:r>
            <a:r>
              <a:rPr lang="en-IN" b="1" dirty="0" err="1"/>
              <a:t>createNewFile</a:t>
            </a:r>
            <a:r>
              <a:rPr lang="en-IN" b="1" dirty="0"/>
              <a:t>()</a:t>
            </a:r>
            <a:r>
              <a:rPr lang="en-IN" dirty="0"/>
              <a:t>method returns the false otherwise the method creates the mentioned file and return true.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File Methods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82511"/>
              </p:ext>
            </p:extLst>
          </p:nvPr>
        </p:nvGraphicFramePr>
        <p:xfrm>
          <a:off x="467544" y="1412776"/>
          <a:ext cx="7620000" cy="51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Methods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name of the file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getParent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name of the parent directory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exists(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exists,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 does not. 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isFile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called on a file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called on a directory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isAbsolute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 an absolute path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its path is relative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renameTo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lang="en-IN" sz="1800" b="1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upon success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cannot be renamed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delete( 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 deletes the file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cannot be removed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19256" cy="4800600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Syntax:</a:t>
            </a:r>
          </a:p>
          <a:p>
            <a:pPr marL="114300" indent="0">
              <a:buNone/>
            </a:pPr>
            <a:r>
              <a:rPr lang="en-IN" sz="2400" dirty="0" err="1" smtClean="0"/>
              <a:t>BufferedReader</a:t>
            </a:r>
            <a:r>
              <a:rPr lang="en-IN" sz="2400" dirty="0" smtClean="0"/>
              <a:t> </a:t>
            </a:r>
            <a:r>
              <a:rPr lang="en-IN" sz="2400" dirty="0" err="1" smtClean="0"/>
              <a:t>br</a:t>
            </a:r>
            <a:r>
              <a:rPr lang="en-IN" sz="2400" dirty="0" smtClean="0"/>
              <a:t> </a:t>
            </a:r>
            <a:r>
              <a:rPr lang="en-IN" sz="2400" dirty="0"/>
              <a:t>= new </a:t>
            </a:r>
            <a:r>
              <a:rPr lang="en-IN" sz="2400" dirty="0" err="1"/>
              <a:t>BufferedReader</a:t>
            </a:r>
            <a:r>
              <a:rPr lang="en-IN" sz="2400" dirty="0"/>
              <a:t>(new </a:t>
            </a:r>
            <a:r>
              <a:rPr lang="en-IN" sz="2400" dirty="0" err="1"/>
              <a:t>FileReader</a:t>
            </a:r>
            <a:r>
              <a:rPr lang="en-IN" sz="2400" dirty="0"/>
              <a:t>("B:\\myfile.txt")); </a:t>
            </a:r>
            <a:endParaRPr lang="en-IN" sz="2400" dirty="0" smtClean="0"/>
          </a:p>
          <a:p>
            <a:pPr marL="114300" indent="0" algn="ctr">
              <a:buNone/>
            </a:pPr>
            <a:r>
              <a:rPr lang="en-IN" sz="2800" b="1" dirty="0" smtClean="0"/>
              <a:t>Or</a:t>
            </a:r>
          </a:p>
          <a:p>
            <a:pPr marL="114300" indent="0">
              <a:buNone/>
            </a:pPr>
            <a:r>
              <a:rPr lang="en-IN" sz="2400" dirty="0" err="1" smtClean="0"/>
              <a:t>BufferedInputStream</a:t>
            </a:r>
            <a:r>
              <a:rPr lang="en-IN" sz="2400" dirty="0" smtClean="0"/>
              <a:t> </a:t>
            </a:r>
            <a:r>
              <a:rPr lang="en-IN" sz="2400" dirty="0" err="1" smtClean="0"/>
              <a:t>bis</a:t>
            </a:r>
            <a:r>
              <a:rPr lang="en-IN" sz="2400" dirty="0" smtClean="0"/>
              <a:t> = new </a:t>
            </a:r>
            <a:r>
              <a:rPr lang="en-IN" sz="2400" dirty="0" err="1" smtClean="0"/>
              <a:t>BufferedInputStream</a:t>
            </a:r>
            <a:r>
              <a:rPr lang="en-IN" sz="2400" dirty="0" smtClean="0"/>
              <a:t>(new </a:t>
            </a:r>
            <a:r>
              <a:rPr lang="en-IN" sz="2400" dirty="0" err="1" smtClean="0"/>
              <a:t>FileInputStream</a:t>
            </a:r>
            <a:r>
              <a:rPr lang="en-IN" sz="2400" dirty="0" smtClean="0"/>
              <a:t>(“B://</a:t>
            </a:r>
            <a:r>
              <a:rPr lang="en-IN" sz="2400" dirty="0"/>
              <a:t>myfile.txt</a:t>
            </a:r>
            <a:r>
              <a:rPr lang="en-IN" sz="2400" dirty="0" smtClean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7961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800" b="1" u="sng" dirty="0"/>
              <a:t>Syntax:</a:t>
            </a:r>
          </a:p>
          <a:p>
            <a:pPr marL="114300" indent="0">
              <a:buNone/>
            </a:pPr>
            <a:r>
              <a:rPr lang="en-IN" sz="2400" dirty="0" err="1" smtClean="0"/>
              <a:t>BufferedWriter</a:t>
            </a:r>
            <a:r>
              <a:rPr lang="en-IN" sz="2400" dirty="0" smtClean="0"/>
              <a:t> </a:t>
            </a:r>
            <a:r>
              <a:rPr lang="en-IN" sz="2400" dirty="0" err="1"/>
              <a:t>bw</a:t>
            </a:r>
            <a:r>
              <a:rPr lang="en-IN" sz="2400" dirty="0"/>
              <a:t> = new </a:t>
            </a:r>
            <a:r>
              <a:rPr lang="en-IN" sz="2400" dirty="0" err="1"/>
              <a:t>BufferedWriter</a:t>
            </a:r>
            <a:r>
              <a:rPr lang="en-IN" sz="2400" dirty="0"/>
              <a:t>(</a:t>
            </a:r>
            <a:r>
              <a:rPr lang="en-IN" sz="2400" dirty="0" err="1"/>
              <a:t>newFileWriter</a:t>
            </a:r>
            <a:r>
              <a:rPr lang="en-IN" sz="2400" dirty="0"/>
              <a:t>("c:\\data\\output-file.txt"));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 algn="ctr">
              <a:buNone/>
            </a:pPr>
            <a:r>
              <a:rPr lang="en-IN" sz="2400" dirty="0" smtClean="0"/>
              <a:t>OR</a:t>
            </a:r>
          </a:p>
          <a:p>
            <a:pPr marL="114300" indent="0">
              <a:buNone/>
            </a:pPr>
            <a:r>
              <a:rPr lang="en-IN" sz="2400" dirty="0" err="1" smtClean="0"/>
              <a:t>FileOutputStream</a:t>
            </a:r>
            <a:r>
              <a:rPr lang="en-IN" sz="2400" dirty="0" smtClean="0"/>
              <a:t> </a:t>
            </a:r>
            <a:r>
              <a:rPr lang="en-IN" sz="2400" dirty="0" err="1" smtClean="0"/>
              <a:t>fos</a:t>
            </a:r>
            <a:r>
              <a:rPr lang="en-IN" sz="2400" dirty="0" smtClean="0"/>
              <a:t> </a:t>
            </a:r>
            <a:r>
              <a:rPr lang="en-IN" sz="2400" dirty="0"/>
              <a:t>= new </a:t>
            </a:r>
            <a:r>
              <a:rPr lang="en-IN" sz="2400" dirty="0" err="1" smtClean="0"/>
              <a:t>FileOutputStream</a:t>
            </a:r>
            <a:r>
              <a:rPr lang="en-IN" sz="2400" dirty="0" smtClean="0"/>
              <a:t>(</a:t>
            </a:r>
            <a:r>
              <a:rPr lang="en-IN" sz="2400" dirty="0"/>
              <a:t>new File("C:/myfile.txt</a:t>
            </a:r>
            <a:r>
              <a:rPr lang="en-IN" sz="2400" dirty="0" smtClean="0"/>
              <a:t>"));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Files are the most important mechanism for storing data </a:t>
            </a:r>
            <a:r>
              <a:rPr lang="en-IN" sz="2400" dirty="0" smtClean="0"/>
              <a:t>permanently </a:t>
            </a:r>
            <a:r>
              <a:rPr lang="en-IN" sz="2400" dirty="0"/>
              <a:t>on mass-storage </a:t>
            </a:r>
            <a:r>
              <a:rPr lang="en-IN" sz="2400" dirty="0" smtClean="0"/>
              <a:t>devices.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Files </a:t>
            </a:r>
            <a:r>
              <a:rPr lang="en-IN" sz="2400" dirty="0" smtClean="0"/>
              <a:t>are of two types: 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B</a:t>
            </a:r>
            <a:r>
              <a:rPr lang="en-IN" sz="2400" b="1" dirty="0" smtClean="0">
                <a:solidFill>
                  <a:srgbClr val="C00000"/>
                </a:solidFill>
              </a:rPr>
              <a:t>inary files </a:t>
            </a:r>
            <a:r>
              <a:rPr lang="en-IN" dirty="0" smtClean="0"/>
              <a:t>: data </a:t>
            </a:r>
            <a:r>
              <a:rPr lang="en-IN" dirty="0"/>
              <a:t>in a format that can be interpreted by programs, but not easily by humans </a:t>
            </a:r>
            <a:endParaRPr lang="en-IN" dirty="0" smtClean="0"/>
          </a:p>
          <a:p>
            <a:pPr lvl="1"/>
            <a:r>
              <a:rPr lang="en-IN" sz="2200" dirty="0" smtClean="0"/>
              <a:t>Ex: “A”(</a:t>
            </a:r>
            <a:r>
              <a:rPr lang="en-IN" sz="2200" dirty="0"/>
              <a:t>01000001</a:t>
            </a:r>
            <a:r>
              <a:rPr lang="en-IN" sz="2200" dirty="0" smtClean="0"/>
              <a:t>)</a:t>
            </a:r>
          </a:p>
          <a:p>
            <a:pPr marL="411480" lvl="1" indent="0">
              <a:buNone/>
            </a:pPr>
            <a:endParaRPr lang="en-IN" sz="2200" dirty="0" smtClean="0"/>
          </a:p>
          <a:p>
            <a:r>
              <a:rPr lang="en-IN" sz="2400" b="1" dirty="0">
                <a:solidFill>
                  <a:srgbClr val="C00000"/>
                </a:solidFill>
              </a:rPr>
              <a:t>Text </a:t>
            </a:r>
            <a:r>
              <a:rPr lang="en-IN" sz="2400" b="1" dirty="0" smtClean="0">
                <a:solidFill>
                  <a:srgbClr val="C00000"/>
                </a:solidFill>
              </a:rPr>
              <a:t>files:  </a:t>
            </a:r>
            <a:r>
              <a:rPr lang="en-IN" dirty="0"/>
              <a:t>alphanumeric characters, codified in a standard way (e.g., using ASCII or Unicode), and directly readable by a human </a:t>
            </a:r>
            <a:r>
              <a:rPr lang="en-IN" dirty="0" smtClean="0"/>
              <a:t>user</a:t>
            </a:r>
          </a:p>
          <a:p>
            <a:pPr lvl="1"/>
            <a:r>
              <a:rPr lang="en-IN" sz="2200" dirty="0" smtClean="0"/>
              <a:t> Ex: 65(“A”), 97(“a”), </a:t>
            </a:r>
          </a:p>
          <a:p>
            <a:pPr marL="411480" lvl="1" indent="0">
              <a:buNone/>
            </a:pPr>
            <a:endParaRPr lang="en-IN" sz="2200" dirty="0" smtClean="0"/>
          </a:p>
          <a:p>
            <a:r>
              <a:rPr lang="en-IN" dirty="0" smtClean="0"/>
              <a:t>Each </a:t>
            </a:r>
            <a:r>
              <a:rPr lang="en-IN" dirty="0"/>
              <a:t>file is characterized by a name and a directory in which the file is placed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495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en-IN" sz="2400" dirty="0" smtClean="0"/>
              <a:t>Append operation can be performed using two approach:</a:t>
            </a:r>
          </a:p>
          <a:p>
            <a:pPr marL="571500" indent="-457200">
              <a:buFont typeface="+mj-lt"/>
              <a:buAutoNum type="arabicPeriod"/>
            </a:pPr>
            <a:r>
              <a:rPr lang="en-IN" b="1" dirty="0"/>
              <a:t>Using </a:t>
            </a:r>
            <a:r>
              <a:rPr lang="en-IN" b="1" dirty="0" err="1"/>
              <a:t>FileWriter</a:t>
            </a:r>
            <a:r>
              <a:rPr lang="en-IN" b="1" dirty="0"/>
              <a:t> and </a:t>
            </a:r>
            <a:r>
              <a:rPr lang="en-IN" b="1" dirty="0" err="1"/>
              <a:t>BufferedWriter</a:t>
            </a:r>
            <a:r>
              <a:rPr lang="en-IN" dirty="0"/>
              <a:t>: In this approach we will be having the content in one </a:t>
            </a:r>
            <a:r>
              <a:rPr lang="en-IN" dirty="0" smtClean="0"/>
              <a:t>or more </a:t>
            </a:r>
            <a:r>
              <a:rPr lang="en-IN" dirty="0"/>
              <a:t>Strings and we will be appending those Strings to the file. The file can be appended using </a:t>
            </a:r>
            <a:r>
              <a:rPr lang="en-IN" dirty="0" err="1"/>
              <a:t>FileWriter</a:t>
            </a:r>
            <a:r>
              <a:rPr lang="en-IN" dirty="0"/>
              <a:t> alone however using </a:t>
            </a:r>
            <a:r>
              <a:rPr lang="en-IN" dirty="0" err="1"/>
              <a:t>BufferedWriter</a:t>
            </a:r>
            <a:r>
              <a:rPr lang="en-IN" dirty="0"/>
              <a:t> improves the performance as it maintains a </a:t>
            </a:r>
            <a:r>
              <a:rPr lang="en-IN" dirty="0" smtClean="0"/>
              <a:t>buffer.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Using</a:t>
            </a:r>
            <a:r>
              <a:rPr lang="en-IN" dirty="0"/>
              <a:t> </a:t>
            </a:r>
            <a:r>
              <a:rPr lang="en-IN" dirty="0" err="1"/>
              <a:t>PrintWriter</a:t>
            </a:r>
            <a:r>
              <a:rPr lang="en-IN" dirty="0"/>
              <a:t>: This is one of best way to append content to a file. Whatever you write using </a:t>
            </a:r>
            <a:r>
              <a:rPr lang="en-IN" dirty="0" err="1"/>
              <a:t>PrintWriter</a:t>
            </a:r>
            <a:r>
              <a:rPr lang="en-IN" dirty="0"/>
              <a:t> object would be appended to the File.</a:t>
            </a:r>
          </a:p>
        </p:txBody>
      </p:sp>
    </p:spTree>
    <p:extLst>
      <p:ext uri="{BB962C8B-B14F-4D97-AF65-F5344CB8AC3E}">
        <p14:creationId xmlns:p14="http://schemas.microsoft.com/office/powerpoint/2010/main" val="3758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Renaming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rename a file in java using </a:t>
            </a:r>
            <a:r>
              <a:rPr lang="en-IN" sz="2800" b="1" dirty="0" err="1"/>
              <a:t>renameTo</a:t>
            </a:r>
            <a:r>
              <a:rPr lang="en-IN" sz="2800" b="1" dirty="0"/>
              <a:t>() </a:t>
            </a:r>
            <a:r>
              <a:rPr lang="en-IN" sz="2800" dirty="0"/>
              <a:t>method.</a:t>
            </a:r>
            <a:endParaRPr lang="en-IN" dirty="0"/>
          </a:p>
          <a:p>
            <a:r>
              <a:rPr lang="en-IN" sz="2400" b="1" u="sng" dirty="0" smtClean="0"/>
              <a:t>Syntax:</a:t>
            </a:r>
          </a:p>
          <a:p>
            <a:pPr marL="114300" indent="0">
              <a:buNone/>
            </a:pPr>
            <a:r>
              <a:rPr lang="en-IN" sz="2400" b="1" dirty="0" smtClean="0"/>
              <a:t>public </a:t>
            </a: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renameTo</a:t>
            </a:r>
            <a:r>
              <a:rPr lang="en-IN" sz="2400" b="1" dirty="0"/>
              <a:t>(File </a:t>
            </a:r>
            <a:r>
              <a:rPr lang="en-IN" sz="2400" b="1" dirty="0" err="1"/>
              <a:t>dest</a:t>
            </a:r>
            <a:r>
              <a:rPr lang="en-IN" sz="2400" b="1" dirty="0"/>
              <a:t>)</a:t>
            </a:r>
          </a:p>
          <a:p>
            <a:r>
              <a:rPr lang="en-IN" dirty="0"/>
              <a:t>It returns true if the file is renamed successfully else it returns false.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throws </a:t>
            </a:r>
            <a:r>
              <a:rPr lang="en-IN" dirty="0" err="1"/>
              <a:t>NullPointerException</a:t>
            </a:r>
            <a:r>
              <a:rPr lang="en-IN" dirty="0"/>
              <a:t> – If parameter </a:t>
            </a:r>
            <a:r>
              <a:rPr lang="en-IN" dirty="0" smtClean="0"/>
              <a:t>destination(</a:t>
            </a:r>
            <a:r>
              <a:rPr lang="en-IN" dirty="0" err="1" smtClean="0"/>
              <a:t>dest</a:t>
            </a:r>
            <a:r>
              <a:rPr lang="en-IN" dirty="0" smtClean="0"/>
              <a:t>) </a:t>
            </a:r>
            <a:r>
              <a:rPr lang="en-IN" dirty="0"/>
              <a:t>is null.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84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400" b="1" u="sng" dirty="0" smtClean="0"/>
              <a:t>Syntax:</a:t>
            </a:r>
          </a:p>
          <a:p>
            <a:pPr marL="1143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1" dirty="0" smtClean="0"/>
              <a:t>public</a:t>
            </a:r>
            <a:r>
              <a:rPr lang="en-IN" b="1" dirty="0"/>
              <a:t> </a:t>
            </a:r>
            <a:r>
              <a:rPr lang="en-IN" b="1" dirty="0" err="1"/>
              <a:t>boolean</a:t>
            </a:r>
            <a:r>
              <a:rPr lang="en-IN" b="1" dirty="0"/>
              <a:t> delete</a:t>
            </a:r>
            <a:r>
              <a:rPr lang="en-IN" b="1" dirty="0" smtClean="0"/>
              <a:t>()</a:t>
            </a:r>
          </a:p>
          <a:p>
            <a:pPr marL="1143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 smtClean="0"/>
              <a:t>This </a:t>
            </a:r>
            <a:r>
              <a:rPr lang="en-IN" dirty="0"/>
              <a:t>method returns true if the specified File </a:t>
            </a:r>
            <a:r>
              <a:rPr lang="en-IN" dirty="0" smtClean="0"/>
              <a:t>deleted successfully </a:t>
            </a:r>
            <a:r>
              <a:rPr lang="en-IN" dirty="0"/>
              <a:t>otherwise it returns false.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9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directory </a:t>
            </a:r>
            <a:r>
              <a:rPr lang="en-IN" dirty="0"/>
              <a:t>is a </a:t>
            </a:r>
            <a:r>
              <a:rPr lang="en-IN" b="1" dirty="0"/>
              <a:t>File </a:t>
            </a:r>
            <a:r>
              <a:rPr lang="en-IN" dirty="0"/>
              <a:t>that contains a list of other files and directories. When you create a </a:t>
            </a:r>
            <a:r>
              <a:rPr lang="en-IN" b="1" dirty="0" smtClean="0"/>
              <a:t>File </a:t>
            </a:r>
            <a:r>
              <a:rPr lang="en-IN" dirty="0" smtClean="0"/>
              <a:t>object </a:t>
            </a:r>
            <a:r>
              <a:rPr lang="en-IN" dirty="0"/>
              <a:t>and it is a directory, the </a:t>
            </a:r>
            <a:r>
              <a:rPr lang="en-IN" b="1" dirty="0" err="1"/>
              <a:t>isDirectory</a:t>
            </a:r>
            <a:r>
              <a:rPr lang="en-IN" b="1" dirty="0"/>
              <a:t>( ) </a:t>
            </a:r>
            <a:r>
              <a:rPr lang="en-IN" dirty="0"/>
              <a:t>method will return </a:t>
            </a:r>
            <a:r>
              <a:rPr lang="en-IN" b="1" dirty="0"/>
              <a:t>true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case, you </a:t>
            </a:r>
            <a:r>
              <a:rPr lang="en-IN" dirty="0" smtClean="0"/>
              <a:t>can call </a:t>
            </a:r>
            <a:r>
              <a:rPr lang="en-IN" b="1" dirty="0"/>
              <a:t>list( ) </a:t>
            </a:r>
            <a:r>
              <a:rPr lang="en-IN" dirty="0"/>
              <a:t>on that object to extract the list of other files and directories inside. It has two forms.</a:t>
            </a:r>
          </a:p>
          <a:p>
            <a:r>
              <a:rPr lang="en-IN" dirty="0"/>
              <a:t>The first is shown here:</a:t>
            </a:r>
          </a:p>
          <a:p>
            <a:r>
              <a:rPr lang="en-IN" dirty="0"/>
              <a:t>String[ ] list( )</a:t>
            </a:r>
          </a:p>
          <a:p>
            <a:r>
              <a:rPr lang="en-IN" dirty="0"/>
              <a:t>The list of files is returned in an array of </a:t>
            </a:r>
            <a:r>
              <a:rPr lang="en-IN" b="1" dirty="0"/>
              <a:t>String </a:t>
            </a:r>
            <a:r>
              <a:rPr lang="en-IN" dirty="0"/>
              <a:t>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using </a:t>
            </a:r>
            <a:r>
              <a:rPr lang="en-IN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err="1" smtClean="0"/>
              <a:t>br</a:t>
            </a:r>
            <a:r>
              <a:rPr lang="en-IN" dirty="0" smtClean="0"/>
              <a:t>=new </a:t>
            </a:r>
            <a:r>
              <a:rPr lang="en-IN" dirty="0" err="1" smtClean="0"/>
              <a:t>BufferedReader</a:t>
            </a:r>
            <a:r>
              <a:rPr lang="en-IN" dirty="0" smtClean="0"/>
              <a:t>(new Input </a:t>
            </a:r>
            <a:r>
              <a:rPr lang="en-IN" dirty="0" err="1" smtClean="0"/>
              <a:t>StreamReader</a:t>
            </a:r>
            <a:r>
              <a:rPr lang="en-IN" dirty="0" smtClean="0"/>
              <a:t>(System.in</a:t>
            </a:r>
            <a:r>
              <a:rPr lang="en-IN" dirty="0" smtClean="0"/>
              <a:t>));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t=</a:t>
            </a:r>
            <a:r>
              <a:rPr lang="en-IN" b="1" dirty="0" err="1" smtClean="0"/>
              <a:t>Integer</a:t>
            </a:r>
            <a:r>
              <a:rPr lang="en-IN" dirty="0" err="1" smtClean="0"/>
              <a:t>.parseInt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());</a:t>
            </a:r>
          </a:p>
          <a:p>
            <a:pPr marL="114300" indent="0">
              <a:buNone/>
            </a:pPr>
            <a:r>
              <a:rPr lang="en-IN" dirty="0" smtClean="0"/>
              <a:t>double d </a:t>
            </a:r>
            <a:r>
              <a:rPr lang="en-IN" dirty="0"/>
              <a:t>= </a:t>
            </a:r>
            <a:r>
              <a:rPr lang="en-IN" b="1" dirty="0"/>
              <a:t>Double</a:t>
            </a:r>
            <a:r>
              <a:rPr lang="en-IN" dirty="0"/>
              <a:t>. </a:t>
            </a:r>
            <a:r>
              <a:rPr lang="en-IN" dirty="0" err="1"/>
              <a:t>parseDouble</a:t>
            </a:r>
            <a:r>
              <a:rPr lang="en-IN" dirty="0"/>
              <a:t>(</a:t>
            </a:r>
            <a:r>
              <a:rPr lang="en-IN" dirty="0" err="1"/>
              <a:t>br.readLine</a:t>
            </a:r>
            <a:r>
              <a:rPr lang="en-IN" dirty="0" smtClean="0"/>
              <a:t>())</a:t>
            </a:r>
          </a:p>
          <a:p>
            <a:pPr marL="114300" indent="0">
              <a:buNone/>
            </a:pPr>
            <a:r>
              <a:rPr lang="en-IN" dirty="0" smtClean="0"/>
              <a:t>float</a:t>
            </a:r>
            <a:r>
              <a:rPr lang="en-IN" dirty="0"/>
              <a:t> </a:t>
            </a:r>
            <a:r>
              <a:rPr lang="en-IN" dirty="0" smtClean="0"/>
              <a:t>f </a:t>
            </a:r>
            <a:r>
              <a:rPr lang="en-IN" dirty="0"/>
              <a:t>= </a:t>
            </a:r>
            <a:r>
              <a:rPr lang="en-IN" b="1" dirty="0" smtClean="0"/>
              <a:t>Float</a:t>
            </a:r>
            <a:r>
              <a:rPr lang="en-IN" dirty="0" smtClean="0"/>
              <a:t>. </a:t>
            </a:r>
            <a:r>
              <a:rPr lang="en-IN" dirty="0" err="1" smtClean="0"/>
              <a:t>parseFloat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String </a:t>
            </a:r>
            <a:r>
              <a:rPr lang="en-IN" dirty="0" err="1"/>
              <a:t>str</a:t>
            </a:r>
            <a:r>
              <a:rPr lang="en-IN" dirty="0"/>
              <a:t> = </a:t>
            </a:r>
            <a:r>
              <a:rPr lang="en-IN" dirty="0" err="1"/>
              <a:t>br.readLine</a:t>
            </a:r>
            <a:r>
              <a:rPr lang="en-IN" dirty="0" smtClean="0"/>
              <a:t>();</a:t>
            </a:r>
          </a:p>
          <a:p>
            <a:pPr marL="11430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=(char)</a:t>
            </a:r>
            <a:r>
              <a:rPr lang="en-IN" dirty="0" err="1"/>
              <a:t>br.read</a:t>
            </a:r>
            <a:r>
              <a:rPr lang="en-IN" dirty="0"/>
              <a:t>();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IN" sz="2400" dirty="0" smtClean="0"/>
              <a:t>File class belongs to java.io package</a:t>
            </a:r>
          </a:p>
          <a:p>
            <a:pPr>
              <a:spcAft>
                <a:spcPts val="1200"/>
              </a:spcAft>
            </a:pPr>
            <a:r>
              <a:rPr lang="en-IN" sz="2400" b="1" dirty="0" smtClean="0"/>
              <a:t>File </a:t>
            </a:r>
            <a:r>
              <a:rPr lang="en-IN" sz="2400" dirty="0"/>
              <a:t>object is used to obtain or manipulate the information associated with a disk file, </a:t>
            </a:r>
            <a:r>
              <a:rPr lang="en-IN" sz="2400" dirty="0" smtClean="0"/>
              <a:t>such  as </a:t>
            </a:r>
            <a:r>
              <a:rPr lang="en-IN" sz="2400" dirty="0"/>
              <a:t>the permissions, time, date, and directory path, and to navigate subdirectory hierarchies</a:t>
            </a:r>
            <a:r>
              <a:rPr lang="en-IN" sz="2400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8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 smtClean="0"/>
              <a:t>What?</a:t>
            </a:r>
          </a:p>
          <a:p>
            <a:r>
              <a:rPr lang="en-IN" dirty="0" smtClean="0"/>
              <a:t>File handling in Java means </a:t>
            </a:r>
            <a:r>
              <a:rPr lang="en-IN" dirty="0"/>
              <a:t>that how to read from and write to file in Java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Java provides the basic I/O package for reading and writing streams. </a:t>
            </a:r>
            <a:endParaRPr lang="en-IN" dirty="0" smtClean="0"/>
          </a:p>
          <a:p>
            <a:r>
              <a:rPr lang="en-IN" dirty="0" smtClean="0"/>
              <a:t>java.io package </a:t>
            </a:r>
            <a:r>
              <a:rPr lang="en-IN" dirty="0"/>
              <a:t>allows to do all Input and Output tasks </a:t>
            </a:r>
            <a:r>
              <a:rPr lang="en-IN" dirty="0" smtClean="0"/>
              <a:t>in Java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400" b="1" dirty="0" smtClean="0"/>
              <a:t>How to perform File Handling?</a:t>
            </a:r>
          </a:p>
          <a:p>
            <a:r>
              <a:rPr lang="en-IN" dirty="0" smtClean="0"/>
              <a:t>Java</a:t>
            </a:r>
            <a:r>
              <a:rPr lang="en-IN" dirty="0"/>
              <a:t> provides the java.io package for </a:t>
            </a:r>
            <a:r>
              <a:rPr lang="en-IN" dirty="0" smtClean="0"/>
              <a:t>file handling in Java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java.io </a:t>
            </a:r>
            <a:r>
              <a:rPr lang="en-IN" b="1" dirty="0">
                <a:solidFill>
                  <a:srgbClr val="C00000"/>
                </a:solidFill>
              </a:rPr>
              <a:t>package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contains the inbuilt Java classes and predefined methods using which you can read from and write data to file.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86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114300" indent="0">
              <a:buNone/>
            </a:pPr>
            <a:r>
              <a:rPr lang="en-IN" sz="2400" b="1" dirty="0"/>
              <a:t>What is </a:t>
            </a:r>
            <a:r>
              <a:rPr lang="en-IN" sz="2400" b="1" dirty="0" smtClean="0"/>
              <a:t>Stream?</a:t>
            </a:r>
            <a:endParaRPr lang="en-IN" sz="2400" dirty="0"/>
          </a:p>
          <a:p>
            <a:r>
              <a:rPr lang="en-IN" dirty="0"/>
              <a:t>Stream is a sequence of data that can be of two types viz. Byte Stream and Character Stream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Byte Stream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Byte Stream is a stream which incorporates with byte data.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an input and output process happens with byte data then it is called the file handling process with byte stream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26" name="Picture 2" descr="http://www.codingeek.com/wp-content/uploads/2014/10/Streams-inserting-Data-into-the-stre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54768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en-IN" dirty="0" smtClean="0"/>
              <a:t>Byte </a:t>
            </a:r>
            <a:r>
              <a:rPr lang="en-IN" dirty="0" err="1" smtClean="0"/>
              <a:t>InputStream</a:t>
            </a:r>
            <a:r>
              <a:rPr lang="en-IN" dirty="0" smtClean="0"/>
              <a:t> Classes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77922"/>
              </p:ext>
            </p:extLst>
          </p:nvPr>
        </p:nvGraphicFramePr>
        <p:xfrm>
          <a:off x="611560" y="1196752"/>
          <a:ext cx="7488832" cy="4992369"/>
        </p:xfrm>
        <a:graphic>
          <a:graphicData uri="http://schemas.openxmlformats.org/drawingml/2006/table">
            <a:tbl>
              <a:tblPr/>
              <a:tblGrid>
                <a:gridCol w="2160240"/>
                <a:gridCol w="5328592"/>
              </a:tblGrid>
              <a:tr h="402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000" b="1" dirty="0">
                          <a:effectLst/>
                          <a:latin typeface="+mn-lt"/>
                        </a:rPr>
                        <a:t>Class</a:t>
                      </a:r>
                      <a:endParaRPr lang="en-IN" sz="32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  <a:endParaRPr lang="en-IN" sz="32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416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BufferedInputStream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bytes from the buffer (</a:t>
                      </a:r>
                      <a:r>
                        <a:rPr lang="en-IN" sz="1700" u="none" strike="noStrike" dirty="0">
                          <a:solidFill>
                            <a:srgbClr val="38A8D6"/>
                          </a:solidFill>
                          <a:effectLst/>
                          <a:latin typeface="+mn-lt"/>
                          <a:hlinkClick r:id="rId2" tooltip="Random Access Memory (RAM) is the best known form of Computer Memory"/>
                        </a:rPr>
                        <a:t>memory</a:t>
                      </a:r>
                      <a:r>
                        <a:rPr lang="en-IN" sz="1700" u="none" dirty="0">
                          <a:effectLst/>
                          <a:latin typeface="+mn-lt"/>
                        </a:rPr>
                        <a:t> 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area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700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027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ByteArrayInputStream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bytes from a byte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08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DataInputStream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Java primitive </a:t>
                      </a:r>
                      <a:r>
                        <a:rPr lang="en-IN" sz="1700" u="none" strike="noStrike" dirty="0">
                          <a:solidFill>
                            <a:srgbClr val="38A8D6"/>
                          </a:solidFill>
                          <a:effectLst/>
                          <a:latin typeface="+mn-lt"/>
                          <a:hlinkClick r:id="rId3"/>
                        </a:rPr>
                        <a:t>data </a:t>
                      </a:r>
                      <a:r>
                        <a:rPr lang="en-IN" sz="1700" u="none" strike="noStrike" dirty="0" smtClean="0">
                          <a:solidFill>
                            <a:srgbClr val="38A8D6"/>
                          </a:solidFill>
                          <a:effectLst/>
                          <a:latin typeface="+mn-lt"/>
                          <a:hlinkClick r:id="rId3"/>
                        </a:rPr>
                        <a:t>type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32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FileInputStream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bytes from a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835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FilterInputStream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bytes from other input streams which it uses as its basic source of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08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ObjectInputStream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read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objects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9063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b="1" dirty="0" err="1">
                          <a:effectLst/>
                          <a:latin typeface="+mn-lt"/>
                        </a:rPr>
                        <a:t>SequenceInputStream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700" dirty="0">
                          <a:effectLst/>
                          <a:latin typeface="+mn-lt"/>
                        </a:rPr>
                        <a:t>contains methods to concatenate multiple input streams and then read from the combined 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1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620000" cy="1143000"/>
          </a:xfrm>
        </p:spPr>
        <p:txBody>
          <a:bodyPr/>
          <a:lstStyle/>
          <a:p>
            <a:r>
              <a:rPr lang="en-IN" sz="4000" dirty="0"/>
              <a:t>Byte </a:t>
            </a:r>
            <a:r>
              <a:rPr lang="en-IN" sz="4000" dirty="0" err="1" smtClean="0"/>
              <a:t>InputStream</a:t>
            </a:r>
            <a:r>
              <a:rPr lang="en-IN" sz="4000" dirty="0" smtClean="0"/>
              <a:t> Methods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231246"/>
              </p:ext>
            </p:extLst>
          </p:nvPr>
        </p:nvGraphicFramePr>
        <p:xfrm>
          <a:off x="467544" y="620688"/>
          <a:ext cx="7056784" cy="5745480"/>
        </p:xfrm>
        <a:graphic>
          <a:graphicData uri="http://schemas.openxmlformats.org/drawingml/2006/table">
            <a:tbl>
              <a:tblPr/>
              <a:tblGrid>
                <a:gridCol w="1800200"/>
                <a:gridCol w="52565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Method</a:t>
                      </a:r>
                      <a:endParaRPr lang="en-IN" sz="32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  <a:endParaRPr lang="en-IN" sz="32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 read()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returns the integral representation of the next available byte of input. It returns -1 when end of file is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encountered</a:t>
                      </a:r>
                    </a:p>
                    <a:p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int read (byte buffer [])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attempts to read buffer. length bytes into the buffer and returns the total number of bytes successfully read. It returns -1 when end of file is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encountered</a:t>
                      </a:r>
                    </a:p>
                    <a:p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int read (byte buffer [], int loc, int nBytes)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attempts to read '</a:t>
                      </a:r>
                      <a:r>
                        <a:rPr lang="en-IN" sz="1700" dirty="0" err="1">
                          <a:effectLst/>
                          <a:latin typeface="+mn-lt"/>
                        </a:rPr>
                        <a:t>nBytes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' bytes into the buffer starting at buffer [</a:t>
                      </a:r>
                      <a:r>
                        <a:rPr lang="en-IN" sz="1700" dirty="0" err="1">
                          <a:effectLst/>
                          <a:latin typeface="+mn-lt"/>
                        </a:rPr>
                        <a:t>loc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] and returns the total number of bytes successfully read. It returns -1 when end of file is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encountered</a:t>
                      </a:r>
                    </a:p>
                    <a:p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int available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returns the number of bytes of the input available for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reading</a:t>
                      </a:r>
                    </a:p>
                    <a:p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long skip (long </a:t>
                      </a:r>
                      <a:r>
                        <a:rPr lang="en-IN" sz="1700" dirty="0" err="1">
                          <a:effectLst/>
                          <a:latin typeface="+mn-lt"/>
                        </a:rPr>
                        <a:t>nBytes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skips '</a:t>
                      </a:r>
                      <a:r>
                        <a:rPr lang="en-IN" sz="1700" dirty="0" err="1">
                          <a:effectLst/>
                          <a:latin typeface="+mn-lt"/>
                        </a:rPr>
                        <a:t>nBytes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' bytes of the input stream and returns the number of actually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skipped byte</a:t>
                      </a:r>
                    </a:p>
                    <a:p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void close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closes the input source. If an attempt is made to read even after closing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the</a:t>
                      </a:r>
                      <a:r>
                        <a:rPr lang="en-IN" sz="17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stream </a:t>
                      </a:r>
                      <a:r>
                        <a:rPr lang="en-IN" sz="1700" dirty="0">
                          <a:effectLst/>
                          <a:latin typeface="+mn-lt"/>
                        </a:rPr>
                        <a:t>then it generates </a:t>
                      </a:r>
                      <a:r>
                        <a:rPr lang="en-IN" sz="1700" dirty="0" err="1">
                          <a:effectLst/>
                          <a:latin typeface="+mn-lt"/>
                        </a:rPr>
                        <a:t>IOException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Byte </a:t>
            </a:r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/>
              <a:t>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16311"/>
              </p:ext>
            </p:extLst>
          </p:nvPr>
        </p:nvGraphicFramePr>
        <p:xfrm>
          <a:off x="539552" y="1484784"/>
          <a:ext cx="7272808" cy="4236720"/>
        </p:xfrm>
        <a:graphic>
          <a:graphicData uri="http://schemas.openxmlformats.org/drawingml/2006/table">
            <a:tbl>
              <a:tblPr/>
              <a:tblGrid>
                <a:gridCol w="2448272"/>
                <a:gridCol w="48245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Class</a:t>
                      </a:r>
                      <a:endParaRPr lang="en-IN" sz="32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+mn-lt"/>
                        </a:rPr>
                        <a:t>Description</a:t>
                      </a:r>
                      <a:endParaRPr lang="en-IN" sz="3200" b="0" dirty="0" smtClean="0">
                        <a:effectLst/>
                        <a:latin typeface="+mn-lt"/>
                      </a:endParaRPr>
                    </a:p>
                    <a:p>
                      <a:pPr algn="ctr"/>
                      <a:endParaRPr lang="en-IN" sz="2000" b="1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 dirty="0" err="1">
                          <a:effectLst/>
                          <a:latin typeface="+mn-lt"/>
                        </a:rPr>
                        <a:t>BufferedOutputStream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bytes into the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buffer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 dirty="0" err="1">
                          <a:effectLst/>
                          <a:latin typeface="+mn-lt"/>
                        </a:rPr>
                        <a:t>ByteArrayOutputStream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bytes into a byte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array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 dirty="0" err="1">
                          <a:effectLst/>
                          <a:latin typeface="+mn-lt"/>
                        </a:rPr>
                        <a:t>DataOutputStream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Java primitive data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types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>
                          <a:effectLst/>
                          <a:latin typeface="+mn-lt"/>
                        </a:rPr>
                        <a:t>FileOutputStream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bytes to a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file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>
                          <a:effectLst/>
                          <a:latin typeface="+mn-lt"/>
                        </a:rPr>
                        <a:t>FilterOutputStream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to other output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streams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>
                          <a:effectLst/>
                          <a:latin typeface="+mn-lt"/>
                        </a:rPr>
                        <a:t>ObjectOutputStream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write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objects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700" b="1" dirty="0" err="1">
                          <a:effectLst/>
                          <a:latin typeface="+mn-lt"/>
                        </a:rPr>
                        <a:t>PrintStream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700" dirty="0">
                          <a:effectLst/>
                          <a:latin typeface="+mn-lt"/>
                        </a:rPr>
                        <a:t>Contains methods to print Java primitive data </a:t>
                      </a:r>
                      <a:r>
                        <a:rPr lang="en-IN" sz="1700" dirty="0" smtClean="0">
                          <a:effectLst/>
                          <a:latin typeface="+mn-lt"/>
                        </a:rPr>
                        <a:t>types</a:t>
                      </a:r>
                    </a:p>
                    <a:p>
                      <a:pPr algn="just"/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1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Byte </a:t>
            </a:r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14425"/>
              </p:ext>
            </p:extLst>
          </p:nvPr>
        </p:nvGraphicFramePr>
        <p:xfrm>
          <a:off x="323528" y="1628800"/>
          <a:ext cx="7560840" cy="4145280"/>
        </p:xfrm>
        <a:graphic>
          <a:graphicData uri="http://schemas.openxmlformats.org/drawingml/2006/table">
            <a:tbl>
              <a:tblPr/>
              <a:tblGrid>
                <a:gridCol w="2808312"/>
                <a:gridCol w="47525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+mn-lt"/>
                        </a:rPr>
                        <a:t>Method</a:t>
                      </a:r>
                      <a:endParaRPr lang="en-IN" sz="20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void write (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a single byte to the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  <a:p>
                      <a:pPr algn="just"/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void write (byte buffer [] 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an array of bytes to the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stream</a:t>
                      </a:r>
                    </a:p>
                    <a:p>
                      <a:pPr algn="just"/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write(bytes buffer[],int loc, int nBytes)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writes '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nBytes</a:t>
                      </a:r>
                      <a:r>
                        <a:rPr lang="en-IN" sz="1800" dirty="0">
                          <a:effectLst/>
                          <a:latin typeface="+mn-lt"/>
                        </a:rPr>
                        <a:t>' bytes to the output stream from the buffer b starting at buffer [</a:t>
                      </a:r>
                      <a:r>
                        <a:rPr lang="en-IN" sz="1800" dirty="0" err="1">
                          <a:effectLst/>
                          <a:latin typeface="+mn-lt"/>
                        </a:rPr>
                        <a:t>loc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]</a:t>
                      </a:r>
                    </a:p>
                    <a:p>
                      <a:pPr algn="just"/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flush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effectLst/>
                          <a:latin typeface="+mn-lt"/>
                        </a:rPr>
                        <a:t>Flushes the output stream and writes the waiting buffered output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bytes</a:t>
                      </a:r>
                    </a:p>
                    <a:p>
                      <a:pPr algn="just"/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>
                          <a:effectLst/>
                          <a:latin typeface="+mn-lt"/>
                        </a:rPr>
                        <a:t>void close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closes the output stream. If an attempt is made to write even after closing the stream then it generates </a:t>
                      </a:r>
                      <a:r>
                        <a:rPr lang="en-IN" sz="1800" dirty="0" err="1" smtClean="0">
                          <a:effectLst/>
                          <a:latin typeface="+mn-lt"/>
                        </a:rPr>
                        <a:t>IOException</a:t>
                      </a:r>
                      <a:endParaRPr lang="en-IN" sz="1800" dirty="0" smtClean="0">
                        <a:effectLst/>
                        <a:latin typeface="+mn-lt"/>
                      </a:endParaRPr>
                    </a:p>
                    <a:p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780</TotalTime>
  <Words>1516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File Handling in Java</vt:lpstr>
      <vt:lpstr>Introduction: Files</vt:lpstr>
      <vt:lpstr>Introduction(contd..)</vt:lpstr>
      <vt:lpstr>File Handling in Java</vt:lpstr>
      <vt:lpstr>PowerPoint Presentation</vt:lpstr>
      <vt:lpstr>Byte InputStream Classes</vt:lpstr>
      <vt:lpstr>Byte InputStream Methods</vt:lpstr>
      <vt:lpstr>Byte OutputStream Classes</vt:lpstr>
      <vt:lpstr>Byte OutputStream Methods</vt:lpstr>
      <vt:lpstr>PowerPoint Presentation</vt:lpstr>
      <vt:lpstr>Reader Class</vt:lpstr>
      <vt:lpstr>Reader Class Methods</vt:lpstr>
      <vt:lpstr>Writer Class</vt:lpstr>
      <vt:lpstr>Writer Class Methods</vt:lpstr>
      <vt:lpstr>Create a File</vt:lpstr>
      <vt:lpstr>Create a File</vt:lpstr>
      <vt:lpstr>File Methods</vt:lpstr>
      <vt:lpstr>Reading a File</vt:lpstr>
      <vt:lpstr>Writing a File</vt:lpstr>
      <vt:lpstr>Appending</vt:lpstr>
      <vt:lpstr>Renaming Operation</vt:lpstr>
      <vt:lpstr>Deleting a File</vt:lpstr>
      <vt:lpstr>Directories</vt:lpstr>
      <vt:lpstr>Input using BufferedReader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Admin</cp:lastModifiedBy>
  <cp:revision>44</cp:revision>
  <dcterms:created xsi:type="dcterms:W3CDTF">2017-09-24T04:21:05Z</dcterms:created>
  <dcterms:modified xsi:type="dcterms:W3CDTF">2020-10-29T05:40:11Z</dcterms:modified>
</cp:coreProperties>
</file>