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9" r:id="rId5"/>
    <p:sldId id="273" r:id="rId6"/>
    <p:sldId id="289" r:id="rId7"/>
    <p:sldId id="274" r:id="rId8"/>
    <p:sldId id="263" r:id="rId9"/>
    <p:sldId id="291" r:id="rId10"/>
    <p:sldId id="292" r:id="rId11"/>
    <p:sldId id="264" r:id="rId12"/>
    <p:sldId id="293" r:id="rId13"/>
    <p:sldId id="294" r:id="rId14"/>
    <p:sldId id="265" r:id="rId15"/>
    <p:sldId id="266" r:id="rId16"/>
    <p:sldId id="267" r:id="rId17"/>
    <p:sldId id="268" r:id="rId18"/>
    <p:sldId id="29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619" autoAdjust="0"/>
  </p:normalViewPr>
  <p:slideViewPr>
    <p:cSldViewPr>
      <p:cViewPr>
        <p:scale>
          <a:sx n="77" d="100"/>
          <a:sy n="77" d="100"/>
        </p:scale>
        <p:origin x="-116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82EC-D66C-4C82-91F9-B6FAA685ECA0}" type="datetimeFigureOut">
              <a:rPr lang="en-IN" smtClean="0"/>
              <a:t>25-10-2019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92C7-31CD-49ED-A560-41953B1223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82EC-D66C-4C82-91F9-B6FAA685ECA0}" type="datetimeFigureOut">
              <a:rPr lang="en-IN" smtClean="0"/>
              <a:t>25-10-2019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92C7-31CD-49ED-A560-41953B1223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82EC-D66C-4C82-91F9-B6FAA685ECA0}" type="datetimeFigureOut">
              <a:rPr lang="en-IN" smtClean="0"/>
              <a:t>25-10-2019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92C7-31CD-49ED-A560-41953B1223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82EC-D66C-4C82-91F9-B6FAA685ECA0}" type="datetimeFigureOut">
              <a:rPr lang="en-IN" smtClean="0"/>
              <a:t>25-10-2019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92C7-31CD-49ED-A560-41953B1223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82EC-D66C-4C82-91F9-B6FAA685ECA0}" type="datetimeFigureOut">
              <a:rPr lang="en-IN" smtClean="0"/>
              <a:t>25-10-2019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92C7-31CD-49ED-A560-41953B1223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82EC-D66C-4C82-91F9-B6FAA685ECA0}" type="datetimeFigureOut">
              <a:rPr lang="en-IN" smtClean="0"/>
              <a:t>25-10-2019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92C7-31CD-49ED-A560-41953B1223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82EC-D66C-4C82-91F9-B6FAA685ECA0}" type="datetimeFigureOut">
              <a:rPr lang="en-IN" smtClean="0"/>
              <a:t>25-10-2019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92C7-31CD-49ED-A560-41953B1223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82EC-D66C-4C82-91F9-B6FAA685ECA0}" type="datetimeFigureOut">
              <a:rPr lang="en-IN" smtClean="0"/>
              <a:t>25-10-2019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92C7-31CD-49ED-A560-41953B1223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82EC-D66C-4C82-91F9-B6FAA685ECA0}" type="datetimeFigureOut">
              <a:rPr lang="en-IN" smtClean="0"/>
              <a:t>25-10-2019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92C7-31CD-49ED-A560-41953B1223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82EC-D66C-4C82-91F9-B6FAA685ECA0}" type="datetimeFigureOut">
              <a:rPr lang="en-IN" smtClean="0"/>
              <a:t>25-10-2019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92C7-31CD-49ED-A560-41953B12238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882EC-D66C-4C82-91F9-B6FAA685ECA0}" type="datetimeFigureOut">
              <a:rPr lang="en-IN" smtClean="0"/>
              <a:t>25-10-2019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D192C7-31CD-49ED-A560-41953B12238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2D192C7-31CD-49ED-A560-41953B122383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B882EC-D66C-4C82-91F9-B6FAA685ECA0}" type="datetimeFigureOut">
              <a:rPr lang="en-IN" smtClean="0"/>
              <a:t>25-10-2019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764704"/>
            <a:ext cx="7543800" cy="2593975"/>
          </a:xfrm>
        </p:spPr>
        <p:txBody>
          <a:bodyPr/>
          <a:lstStyle/>
          <a:p>
            <a:r>
              <a:rPr lang="en-IN" dirty="0" smtClean="0"/>
              <a:t>File Handling in Java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56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Reading a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219256" cy="5088632"/>
          </a:xfrm>
        </p:spPr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IN" sz="3200" b="1" dirty="0" err="1" smtClean="0"/>
              <a:t>FileReader</a:t>
            </a:r>
            <a:r>
              <a:rPr lang="en-IN" sz="3200" b="1" dirty="0" smtClean="0"/>
              <a:t>:</a:t>
            </a:r>
          </a:p>
          <a:p>
            <a:pPr marL="114300" indent="0" fontAlgn="base">
              <a:buNone/>
            </a:pPr>
            <a:r>
              <a:rPr lang="en-IN" sz="2800" b="1" dirty="0"/>
              <a:t>Methods:</a:t>
            </a:r>
            <a:endParaRPr lang="en-IN" sz="2800" dirty="0"/>
          </a:p>
          <a:p>
            <a:pPr fontAlgn="base"/>
            <a:r>
              <a:rPr lang="en-IN" sz="2800" b="1" dirty="0"/>
              <a:t>public </a:t>
            </a:r>
            <a:r>
              <a:rPr lang="en-IN" sz="2800" b="1" dirty="0" err="1"/>
              <a:t>int</a:t>
            </a:r>
            <a:r>
              <a:rPr lang="en-IN" sz="2800" b="1" dirty="0"/>
              <a:t> read () throws </a:t>
            </a:r>
            <a:r>
              <a:rPr lang="en-IN" sz="2800" b="1" dirty="0" err="1"/>
              <a:t>IOException</a:t>
            </a:r>
            <a:r>
              <a:rPr lang="en-IN" sz="2800" b="1" dirty="0"/>
              <a:t> –</a:t>
            </a:r>
            <a:r>
              <a:rPr lang="en-IN" sz="2800" dirty="0"/>
              <a:t> Reads a single character. This method will block until a character is available, an I/O error occurs, or the end of the stream is reached.</a:t>
            </a:r>
          </a:p>
          <a:p>
            <a:pPr fontAlgn="base"/>
            <a:r>
              <a:rPr lang="en-IN" sz="2800" b="1" dirty="0"/>
              <a:t>public </a:t>
            </a:r>
            <a:r>
              <a:rPr lang="en-IN" sz="2800" b="1" dirty="0" err="1"/>
              <a:t>int</a:t>
            </a:r>
            <a:r>
              <a:rPr lang="en-IN" sz="2800" b="1" dirty="0"/>
              <a:t> read(char[] </a:t>
            </a:r>
            <a:r>
              <a:rPr lang="en-IN" sz="2800" b="1" dirty="0" err="1"/>
              <a:t>cbuff</a:t>
            </a:r>
            <a:r>
              <a:rPr lang="en-IN" sz="2800" b="1" dirty="0"/>
              <a:t>) throws </a:t>
            </a:r>
            <a:r>
              <a:rPr lang="en-IN" sz="2800" b="1" dirty="0" err="1"/>
              <a:t>IOException</a:t>
            </a:r>
            <a:r>
              <a:rPr lang="en-IN" sz="2800" b="1" dirty="0"/>
              <a:t> –</a:t>
            </a:r>
            <a:r>
              <a:rPr lang="en-IN" sz="2800" dirty="0"/>
              <a:t> Reads characters into an array. This method will block until some input is available, an I/O error occurs, or the end of the stream is reached.</a:t>
            </a:r>
          </a:p>
          <a:p>
            <a:pPr fontAlgn="base"/>
            <a:r>
              <a:rPr lang="en-IN" sz="2800" b="1" dirty="0"/>
              <a:t>public abstract </a:t>
            </a:r>
            <a:r>
              <a:rPr lang="en-IN" sz="2800" b="1" dirty="0" err="1"/>
              <a:t>int</a:t>
            </a:r>
            <a:r>
              <a:rPr lang="en-IN" sz="2800" b="1" dirty="0"/>
              <a:t> read(char[] buff, </a:t>
            </a:r>
            <a:r>
              <a:rPr lang="en-IN" sz="2800" b="1" dirty="0" err="1"/>
              <a:t>int</a:t>
            </a:r>
            <a:r>
              <a:rPr lang="en-IN" sz="2800" b="1" dirty="0"/>
              <a:t> off, </a:t>
            </a:r>
            <a:r>
              <a:rPr lang="en-IN" sz="2800" b="1" dirty="0" err="1"/>
              <a:t>int</a:t>
            </a:r>
            <a:r>
              <a:rPr lang="en-IN" sz="2800" b="1" dirty="0"/>
              <a:t> </a:t>
            </a:r>
            <a:r>
              <a:rPr lang="en-IN" sz="2800" b="1" dirty="0" err="1"/>
              <a:t>len</a:t>
            </a:r>
            <a:r>
              <a:rPr lang="en-IN" sz="2800" b="1" dirty="0"/>
              <a:t>) throws </a:t>
            </a:r>
            <a:r>
              <a:rPr lang="en-IN" sz="2800" b="1" dirty="0" err="1"/>
              <a:t>IOException</a:t>
            </a:r>
            <a:r>
              <a:rPr lang="en-IN" sz="2800" b="1" dirty="0"/>
              <a:t> –</a:t>
            </a:r>
            <a:r>
              <a:rPr lang="en-IN" sz="2800" dirty="0"/>
              <a:t>Reads characters into a portion of an array. This method will block until some input is available, an I/O error occurs, or the end of the stream is reached.</a:t>
            </a:r>
            <a:br>
              <a:rPr lang="en-IN" sz="2800" dirty="0"/>
            </a:br>
            <a:r>
              <a:rPr lang="en-IN" sz="2800" dirty="0"/>
              <a:t>Parameters:</a:t>
            </a:r>
            <a:br>
              <a:rPr lang="en-IN" sz="2800" dirty="0"/>
            </a:br>
            <a:r>
              <a:rPr lang="en-IN" sz="2800" dirty="0" smtClean="0"/>
              <a:t>buff </a:t>
            </a:r>
            <a:r>
              <a:rPr lang="en-IN" sz="2800" dirty="0"/>
              <a:t>– Destination buffer</a:t>
            </a:r>
            <a:br>
              <a:rPr lang="en-IN" sz="2800" dirty="0"/>
            </a:br>
            <a:r>
              <a:rPr lang="en-IN" sz="2800" dirty="0"/>
              <a:t>off – Offset at which to start storing characters</a:t>
            </a:r>
            <a:br>
              <a:rPr lang="en-IN" sz="2800" dirty="0"/>
            </a:br>
            <a:r>
              <a:rPr lang="en-IN" sz="2800" dirty="0" err="1"/>
              <a:t>len</a:t>
            </a:r>
            <a:r>
              <a:rPr lang="en-IN" sz="2800" dirty="0"/>
              <a:t> – Maximum number of characters to read</a:t>
            </a:r>
          </a:p>
          <a:p>
            <a:pPr fontAlgn="base"/>
            <a:r>
              <a:rPr lang="en-IN" sz="2800" b="1" dirty="0"/>
              <a:t>public void close() throws </a:t>
            </a:r>
            <a:r>
              <a:rPr lang="en-IN" sz="2800" b="1" dirty="0" err="1"/>
              <a:t>IOException</a:t>
            </a:r>
            <a:r>
              <a:rPr lang="en-IN" sz="2800" dirty="0"/>
              <a:t> closes the reader.</a:t>
            </a:r>
          </a:p>
          <a:p>
            <a:pPr fontAlgn="base"/>
            <a:r>
              <a:rPr lang="en-IN" sz="2800" b="1" dirty="0"/>
              <a:t>public long skip(long n) throws </a:t>
            </a:r>
            <a:r>
              <a:rPr lang="en-IN" sz="2800" b="1" dirty="0" err="1"/>
              <a:t>IOException</a:t>
            </a:r>
            <a:r>
              <a:rPr lang="en-IN" sz="2800" b="1" dirty="0"/>
              <a:t> –</a:t>
            </a:r>
            <a:r>
              <a:rPr lang="en-IN" sz="2800" dirty="0"/>
              <a:t>Skips characters. This method will block until some characters are available, an I/O error occurs, or the end of the stream is reached.</a:t>
            </a:r>
            <a:br>
              <a:rPr lang="en-IN" sz="2800" dirty="0"/>
            </a:br>
            <a:r>
              <a:rPr lang="en-IN" sz="2800" dirty="0"/>
              <a:t>Parameters:</a:t>
            </a:r>
            <a:br>
              <a:rPr lang="en-IN" sz="2800" dirty="0"/>
            </a:br>
            <a:r>
              <a:rPr lang="en-IN" sz="2800" dirty="0"/>
              <a:t>n – The number of characters to skip</a:t>
            </a:r>
          </a:p>
          <a:p>
            <a:pPr marL="114300" indent="0">
              <a:buNone/>
            </a:pPr>
            <a:endParaRPr lang="en-IN" sz="3200" b="1" u="sng" dirty="0"/>
          </a:p>
          <a:p>
            <a:pPr marL="114300" indent="0">
              <a:buNone/>
            </a:pPr>
            <a:endParaRPr lang="en-IN" sz="3200" b="1" u="sng" dirty="0" smtClean="0"/>
          </a:p>
          <a:p>
            <a:pPr marL="114300" indent="0">
              <a:buNone/>
            </a:pPr>
            <a:endParaRPr lang="en-IN" sz="32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362169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Writing a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620000" cy="5348064"/>
          </a:xfrm>
        </p:spPr>
        <p:txBody>
          <a:bodyPr/>
          <a:lstStyle/>
          <a:p>
            <a:pPr fontAlgn="base"/>
            <a:r>
              <a:rPr lang="en-IN" b="1" dirty="0" err="1" smtClean="0"/>
              <a:t>FileWriter</a:t>
            </a:r>
            <a:r>
              <a:rPr lang="en-IN" dirty="0" err="1"/>
              <a:t>:</a:t>
            </a:r>
            <a:r>
              <a:rPr lang="en-IN" dirty="0" err="1" smtClean="0"/>
              <a:t>FileWriter</a:t>
            </a:r>
            <a:r>
              <a:rPr lang="en-IN" dirty="0" smtClean="0"/>
              <a:t> </a:t>
            </a:r>
            <a:r>
              <a:rPr lang="en-IN" dirty="0"/>
              <a:t>is useful to create a file writing characters into it</a:t>
            </a:r>
            <a:r>
              <a:rPr lang="en-IN" dirty="0" smtClean="0"/>
              <a:t>.</a:t>
            </a:r>
          </a:p>
          <a:p>
            <a:pPr fontAlgn="base"/>
            <a:r>
              <a:rPr lang="en-IN" dirty="0"/>
              <a:t>This class inherits from the </a:t>
            </a:r>
            <a:r>
              <a:rPr lang="en-IN" dirty="0" err="1"/>
              <a:t>OutputStream</a:t>
            </a:r>
            <a:r>
              <a:rPr lang="en-IN" dirty="0"/>
              <a:t> class.</a:t>
            </a:r>
          </a:p>
          <a:p>
            <a:pPr fontAlgn="base"/>
            <a:r>
              <a:rPr lang="en-IN" dirty="0"/>
              <a:t>The constructors of this class assume that the default character encoding and the default byte-buffer size are acceptable. To specify these values yourself, construct an </a:t>
            </a:r>
            <a:r>
              <a:rPr lang="en-IN" dirty="0" err="1"/>
              <a:t>OutputStreamWriter</a:t>
            </a:r>
            <a:r>
              <a:rPr lang="en-IN" dirty="0"/>
              <a:t> on a </a:t>
            </a:r>
            <a:r>
              <a:rPr lang="en-IN" dirty="0" err="1"/>
              <a:t>FileOutputStream</a:t>
            </a:r>
            <a:r>
              <a:rPr lang="en-IN" dirty="0"/>
              <a:t>.</a:t>
            </a:r>
          </a:p>
          <a:p>
            <a:pPr fontAlgn="base"/>
            <a:r>
              <a:rPr lang="en-IN" dirty="0" err="1"/>
              <a:t>FileWriter</a:t>
            </a:r>
            <a:r>
              <a:rPr lang="en-IN" dirty="0"/>
              <a:t> is meant for writing streams of characters. For writing streams of raw bytes, consider using a </a:t>
            </a:r>
            <a:r>
              <a:rPr lang="en-IN" dirty="0" err="1"/>
              <a:t>FileOutputStream</a:t>
            </a:r>
            <a:r>
              <a:rPr lang="en-IN" dirty="0"/>
              <a:t>.</a:t>
            </a:r>
          </a:p>
          <a:p>
            <a:pPr fontAlgn="base"/>
            <a:r>
              <a:rPr lang="en-IN" dirty="0" err="1"/>
              <a:t>FileWriter</a:t>
            </a:r>
            <a:r>
              <a:rPr lang="en-IN" dirty="0"/>
              <a:t> creates the output file , if it is not present already.</a:t>
            </a:r>
          </a:p>
          <a:p>
            <a:pPr fontAlgn="base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40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Writing a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620000" cy="5348064"/>
          </a:xfrm>
        </p:spPr>
        <p:txBody>
          <a:bodyPr/>
          <a:lstStyle/>
          <a:p>
            <a:pPr fontAlgn="base"/>
            <a:r>
              <a:rPr lang="en-IN" b="1" dirty="0"/>
              <a:t>Constructors:</a:t>
            </a:r>
            <a:endParaRPr lang="en-IN" dirty="0"/>
          </a:p>
          <a:p>
            <a:pPr fontAlgn="base"/>
            <a:r>
              <a:rPr lang="en-IN" b="1" dirty="0" err="1"/>
              <a:t>FileWriter</a:t>
            </a:r>
            <a:r>
              <a:rPr lang="en-IN" b="1" dirty="0"/>
              <a:t>(File file) –</a:t>
            </a:r>
            <a:r>
              <a:rPr lang="en-IN" dirty="0"/>
              <a:t> Constructs a </a:t>
            </a:r>
            <a:r>
              <a:rPr lang="en-IN" dirty="0" err="1"/>
              <a:t>FileWriter</a:t>
            </a:r>
            <a:r>
              <a:rPr lang="en-IN" dirty="0"/>
              <a:t> object given a File object.</a:t>
            </a:r>
          </a:p>
          <a:p>
            <a:pPr fontAlgn="base"/>
            <a:r>
              <a:rPr lang="en-IN" b="1" dirty="0" err="1"/>
              <a:t>FileWriter</a:t>
            </a:r>
            <a:r>
              <a:rPr lang="en-IN" b="1" dirty="0"/>
              <a:t> (File </a:t>
            </a:r>
            <a:r>
              <a:rPr lang="en-IN" b="1" dirty="0" err="1"/>
              <a:t>file</a:t>
            </a:r>
            <a:r>
              <a:rPr lang="en-IN" b="1" dirty="0"/>
              <a:t>, </a:t>
            </a:r>
            <a:r>
              <a:rPr lang="en-IN" b="1" dirty="0" err="1"/>
              <a:t>boolean</a:t>
            </a:r>
            <a:r>
              <a:rPr lang="en-IN" b="1" dirty="0"/>
              <a:t> append) –</a:t>
            </a:r>
            <a:r>
              <a:rPr lang="en-IN" dirty="0"/>
              <a:t> constructs a </a:t>
            </a:r>
            <a:r>
              <a:rPr lang="en-IN" dirty="0" err="1"/>
              <a:t>FileWriter</a:t>
            </a:r>
            <a:r>
              <a:rPr lang="en-IN" dirty="0"/>
              <a:t> object given a File object.</a:t>
            </a:r>
          </a:p>
          <a:p>
            <a:pPr fontAlgn="base"/>
            <a:r>
              <a:rPr lang="en-IN" b="1" dirty="0" err="1"/>
              <a:t>FileWriter</a:t>
            </a:r>
            <a:r>
              <a:rPr lang="en-IN" b="1" dirty="0"/>
              <a:t> (</a:t>
            </a:r>
            <a:r>
              <a:rPr lang="en-IN" b="1" dirty="0" err="1"/>
              <a:t>FileDescriptor</a:t>
            </a:r>
            <a:r>
              <a:rPr lang="en-IN" b="1" dirty="0"/>
              <a:t> </a:t>
            </a:r>
            <a:r>
              <a:rPr lang="en-IN" b="1" dirty="0" err="1"/>
              <a:t>fd</a:t>
            </a:r>
            <a:r>
              <a:rPr lang="en-IN" b="1" dirty="0"/>
              <a:t>) –</a:t>
            </a:r>
            <a:r>
              <a:rPr lang="en-IN" dirty="0"/>
              <a:t> constructs a </a:t>
            </a:r>
            <a:r>
              <a:rPr lang="en-IN" dirty="0" err="1"/>
              <a:t>FileWriter</a:t>
            </a:r>
            <a:r>
              <a:rPr lang="en-IN" dirty="0"/>
              <a:t> object associated with a file descriptor.</a:t>
            </a:r>
          </a:p>
          <a:p>
            <a:pPr fontAlgn="base"/>
            <a:r>
              <a:rPr lang="en-IN" b="1" dirty="0" err="1"/>
              <a:t>FileWriter</a:t>
            </a:r>
            <a:r>
              <a:rPr lang="en-IN" b="1" dirty="0"/>
              <a:t> (String </a:t>
            </a:r>
            <a:r>
              <a:rPr lang="en-IN" b="1" dirty="0" err="1"/>
              <a:t>fileName</a:t>
            </a:r>
            <a:r>
              <a:rPr lang="en-IN" b="1" dirty="0"/>
              <a:t>) –</a:t>
            </a:r>
            <a:r>
              <a:rPr lang="en-IN" dirty="0"/>
              <a:t> constructs a </a:t>
            </a:r>
            <a:r>
              <a:rPr lang="en-IN" dirty="0" err="1"/>
              <a:t>FileWriter</a:t>
            </a:r>
            <a:r>
              <a:rPr lang="en-IN" dirty="0"/>
              <a:t> object given a file name.</a:t>
            </a:r>
          </a:p>
          <a:p>
            <a:pPr fontAlgn="base"/>
            <a:r>
              <a:rPr lang="en-IN" b="1" dirty="0" err="1"/>
              <a:t>FileWriter</a:t>
            </a:r>
            <a:r>
              <a:rPr lang="en-IN" b="1" dirty="0"/>
              <a:t> (String </a:t>
            </a:r>
            <a:r>
              <a:rPr lang="en-IN" b="1" dirty="0" err="1"/>
              <a:t>fileName</a:t>
            </a:r>
            <a:r>
              <a:rPr lang="en-IN" b="1" dirty="0"/>
              <a:t>, Boolean append) –</a:t>
            </a:r>
            <a:r>
              <a:rPr lang="en-IN" dirty="0"/>
              <a:t> Constructs a </a:t>
            </a:r>
            <a:r>
              <a:rPr lang="en-IN" dirty="0" err="1"/>
              <a:t>FileWriter</a:t>
            </a:r>
            <a:r>
              <a:rPr lang="en-IN" dirty="0"/>
              <a:t> object given a file name with a Boolean indicating whether or not to append the data written.</a:t>
            </a:r>
          </a:p>
          <a:p>
            <a:pPr marL="114300" indent="0" fontAlgn="base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250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Writing a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620000" cy="5348064"/>
          </a:xfrm>
        </p:spPr>
        <p:txBody>
          <a:bodyPr/>
          <a:lstStyle/>
          <a:p>
            <a:pPr fontAlgn="base"/>
            <a:r>
              <a:rPr lang="en-IN" b="1" dirty="0"/>
              <a:t>Methods:</a:t>
            </a:r>
            <a:endParaRPr lang="en-IN" dirty="0"/>
          </a:p>
          <a:p>
            <a:pPr fontAlgn="base"/>
            <a:r>
              <a:rPr lang="en-IN" b="1" dirty="0"/>
              <a:t>public void write (</a:t>
            </a:r>
            <a:r>
              <a:rPr lang="en-IN" b="1" dirty="0" err="1"/>
              <a:t>int</a:t>
            </a:r>
            <a:r>
              <a:rPr lang="en-IN" b="1" dirty="0"/>
              <a:t> c) throws </a:t>
            </a:r>
            <a:r>
              <a:rPr lang="en-IN" b="1" dirty="0" err="1"/>
              <a:t>IOException</a:t>
            </a:r>
            <a:r>
              <a:rPr lang="en-IN" b="1" dirty="0"/>
              <a:t> –</a:t>
            </a:r>
            <a:r>
              <a:rPr lang="en-IN" dirty="0"/>
              <a:t> Writes a single character.</a:t>
            </a:r>
          </a:p>
          <a:p>
            <a:pPr fontAlgn="base"/>
            <a:r>
              <a:rPr lang="en-IN" b="1" dirty="0"/>
              <a:t>public void write (char [] stir) throws </a:t>
            </a:r>
            <a:r>
              <a:rPr lang="en-IN" b="1" dirty="0" err="1"/>
              <a:t>IOException</a:t>
            </a:r>
            <a:r>
              <a:rPr lang="en-IN" b="1" dirty="0"/>
              <a:t> –</a:t>
            </a:r>
            <a:r>
              <a:rPr lang="en-IN" dirty="0"/>
              <a:t> Writes an array of characters.</a:t>
            </a:r>
          </a:p>
          <a:p>
            <a:pPr fontAlgn="base"/>
            <a:r>
              <a:rPr lang="en-IN" b="1" dirty="0"/>
              <a:t>public void write(String </a:t>
            </a:r>
            <a:r>
              <a:rPr lang="en-IN" b="1" dirty="0" err="1"/>
              <a:t>str</a:t>
            </a:r>
            <a:r>
              <a:rPr lang="en-IN" b="1" dirty="0"/>
              <a:t>)throws </a:t>
            </a:r>
            <a:r>
              <a:rPr lang="en-IN" b="1" dirty="0" err="1"/>
              <a:t>IOException</a:t>
            </a:r>
            <a:r>
              <a:rPr lang="en-IN" b="1" dirty="0"/>
              <a:t> –</a:t>
            </a:r>
            <a:r>
              <a:rPr lang="en-IN" dirty="0"/>
              <a:t> Writes a string.</a:t>
            </a:r>
          </a:p>
          <a:p>
            <a:pPr fontAlgn="base"/>
            <a:r>
              <a:rPr lang="en-IN" b="1" dirty="0"/>
              <a:t>public void write(String </a:t>
            </a:r>
            <a:r>
              <a:rPr lang="en-IN" b="1" dirty="0" err="1"/>
              <a:t>str,int</a:t>
            </a:r>
            <a:r>
              <a:rPr lang="en-IN" b="1" dirty="0"/>
              <a:t> </a:t>
            </a:r>
            <a:r>
              <a:rPr lang="en-IN" b="1" dirty="0" err="1"/>
              <a:t>off,int</a:t>
            </a:r>
            <a:r>
              <a:rPr lang="en-IN" b="1" dirty="0"/>
              <a:t> </a:t>
            </a:r>
            <a:r>
              <a:rPr lang="en-IN" b="1" dirty="0" err="1"/>
              <a:t>len</a:t>
            </a:r>
            <a:r>
              <a:rPr lang="en-IN" b="1" dirty="0"/>
              <a:t>)throws </a:t>
            </a:r>
            <a:r>
              <a:rPr lang="en-IN" b="1" dirty="0" err="1"/>
              <a:t>IOException</a:t>
            </a:r>
            <a:r>
              <a:rPr lang="en-IN" b="1" dirty="0"/>
              <a:t> –</a:t>
            </a:r>
            <a:r>
              <a:rPr lang="en-IN" dirty="0"/>
              <a:t> Writes a portion of a string. Here off is offset from which to start writing characters and </a:t>
            </a:r>
            <a:r>
              <a:rPr lang="en-IN" dirty="0" err="1"/>
              <a:t>len</a:t>
            </a:r>
            <a:r>
              <a:rPr lang="en-IN" dirty="0"/>
              <a:t> is number of character to write.</a:t>
            </a:r>
          </a:p>
          <a:p>
            <a:pPr fontAlgn="base"/>
            <a:r>
              <a:rPr lang="en-IN" b="1" dirty="0"/>
              <a:t>public void flush() throws </a:t>
            </a:r>
            <a:r>
              <a:rPr lang="en-IN" b="1" dirty="0" err="1"/>
              <a:t>IOException</a:t>
            </a:r>
            <a:r>
              <a:rPr lang="en-IN" dirty="0"/>
              <a:t> flushes the stream</a:t>
            </a:r>
          </a:p>
          <a:p>
            <a:pPr fontAlgn="base"/>
            <a:r>
              <a:rPr lang="en-IN" b="1" dirty="0"/>
              <a:t>public void close() throws </a:t>
            </a:r>
            <a:r>
              <a:rPr lang="en-IN" b="1" dirty="0" err="1"/>
              <a:t>IOException</a:t>
            </a:r>
            <a:r>
              <a:rPr lang="en-IN" dirty="0"/>
              <a:t> flushes the stream first and then closes the writer.</a:t>
            </a:r>
          </a:p>
          <a:p>
            <a:pPr marL="114300" indent="0" fontAlgn="base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045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Appending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7620000" cy="4988024"/>
          </a:xfrm>
        </p:spPr>
        <p:txBody>
          <a:bodyPr/>
          <a:lstStyle/>
          <a:p>
            <a:r>
              <a:rPr lang="en-IN" sz="2400" dirty="0" smtClean="0"/>
              <a:t>Append operation can be performed using two approach:</a:t>
            </a:r>
          </a:p>
          <a:p>
            <a:pPr marL="571500" indent="-457200">
              <a:buFont typeface="+mj-lt"/>
              <a:buAutoNum type="arabicPeriod"/>
            </a:pPr>
            <a:r>
              <a:rPr lang="en-IN" b="1" dirty="0"/>
              <a:t>Using </a:t>
            </a:r>
            <a:r>
              <a:rPr lang="en-IN" b="1" dirty="0" err="1"/>
              <a:t>FileWriter</a:t>
            </a:r>
            <a:r>
              <a:rPr lang="en-IN" b="1" dirty="0"/>
              <a:t> and </a:t>
            </a:r>
            <a:r>
              <a:rPr lang="en-IN" b="1" dirty="0" err="1"/>
              <a:t>BufferedWriter</a:t>
            </a:r>
            <a:r>
              <a:rPr lang="en-IN" dirty="0"/>
              <a:t>: In this approach we will be having the content in one </a:t>
            </a:r>
            <a:r>
              <a:rPr lang="en-IN" dirty="0" smtClean="0"/>
              <a:t>or more </a:t>
            </a:r>
            <a:r>
              <a:rPr lang="en-IN" dirty="0"/>
              <a:t>Strings and we will be appending those Strings to the file. The file can be appended using </a:t>
            </a:r>
            <a:r>
              <a:rPr lang="en-IN" dirty="0" err="1"/>
              <a:t>FileWriter</a:t>
            </a:r>
            <a:r>
              <a:rPr lang="en-IN" dirty="0"/>
              <a:t> alone however using </a:t>
            </a:r>
            <a:r>
              <a:rPr lang="en-IN" dirty="0" err="1"/>
              <a:t>BufferedWriter</a:t>
            </a:r>
            <a:r>
              <a:rPr lang="en-IN" dirty="0"/>
              <a:t> improves the performance as it maintains a </a:t>
            </a:r>
            <a:r>
              <a:rPr lang="en-IN" dirty="0" smtClean="0"/>
              <a:t>buffer.</a:t>
            </a:r>
          </a:p>
          <a:p>
            <a:pPr marL="571500" indent="-457200">
              <a:buFont typeface="+mj-lt"/>
              <a:buAutoNum type="arabicPeriod"/>
            </a:pPr>
            <a:r>
              <a:rPr lang="en-IN" dirty="0" smtClean="0"/>
              <a:t>Using</a:t>
            </a:r>
            <a:r>
              <a:rPr lang="en-IN" dirty="0"/>
              <a:t> </a:t>
            </a:r>
            <a:r>
              <a:rPr lang="en-IN" dirty="0" err="1"/>
              <a:t>PrintWriter</a:t>
            </a:r>
            <a:r>
              <a:rPr lang="en-IN" dirty="0"/>
              <a:t>: This is one of best way to append content to a file. Whatever you write using </a:t>
            </a:r>
            <a:r>
              <a:rPr lang="en-IN" dirty="0" err="1"/>
              <a:t>PrintWriter</a:t>
            </a:r>
            <a:r>
              <a:rPr lang="en-IN" dirty="0"/>
              <a:t> object would be appended to the File.</a:t>
            </a:r>
          </a:p>
        </p:txBody>
      </p:sp>
    </p:spTree>
    <p:extLst>
      <p:ext uri="{BB962C8B-B14F-4D97-AF65-F5344CB8AC3E}">
        <p14:creationId xmlns:p14="http://schemas.microsoft.com/office/powerpoint/2010/main" val="37586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Renaming Operation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rename a file in java using </a:t>
            </a:r>
            <a:r>
              <a:rPr lang="en-IN" sz="2800" b="1" dirty="0" err="1"/>
              <a:t>renameTo</a:t>
            </a:r>
            <a:r>
              <a:rPr lang="en-IN" sz="2800" b="1" dirty="0"/>
              <a:t>() </a:t>
            </a:r>
            <a:r>
              <a:rPr lang="en-IN" sz="2800" dirty="0"/>
              <a:t>method.</a:t>
            </a:r>
            <a:endParaRPr lang="en-IN" dirty="0"/>
          </a:p>
          <a:p>
            <a:r>
              <a:rPr lang="en-IN" sz="2400" b="1" u="sng" dirty="0" smtClean="0"/>
              <a:t>Syntax:</a:t>
            </a:r>
          </a:p>
          <a:p>
            <a:pPr marL="114300" indent="0">
              <a:buNone/>
            </a:pPr>
            <a:r>
              <a:rPr lang="en-IN" sz="2400" b="1" dirty="0" smtClean="0"/>
              <a:t>public </a:t>
            </a:r>
            <a:r>
              <a:rPr lang="en-IN" sz="2400" b="1" dirty="0" err="1"/>
              <a:t>boolean</a:t>
            </a:r>
            <a:r>
              <a:rPr lang="en-IN" sz="2400" b="1" dirty="0"/>
              <a:t> </a:t>
            </a:r>
            <a:r>
              <a:rPr lang="en-IN" sz="2400" b="1" dirty="0" err="1"/>
              <a:t>renameTo</a:t>
            </a:r>
            <a:r>
              <a:rPr lang="en-IN" sz="2400" b="1" dirty="0"/>
              <a:t>(File </a:t>
            </a:r>
            <a:r>
              <a:rPr lang="en-IN" sz="2400" b="1" dirty="0" err="1"/>
              <a:t>dest</a:t>
            </a:r>
            <a:r>
              <a:rPr lang="en-IN" sz="2400" b="1" dirty="0"/>
              <a:t>)</a:t>
            </a:r>
          </a:p>
          <a:p>
            <a:r>
              <a:rPr lang="en-IN" dirty="0"/>
              <a:t>It returns true if the file is renamed successfully else it returns false.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throws </a:t>
            </a:r>
            <a:r>
              <a:rPr lang="en-IN" dirty="0" err="1"/>
              <a:t>NullPointerException</a:t>
            </a:r>
            <a:r>
              <a:rPr lang="en-IN" dirty="0"/>
              <a:t> – If parameter </a:t>
            </a:r>
            <a:r>
              <a:rPr lang="en-IN" dirty="0" smtClean="0"/>
              <a:t>destination(</a:t>
            </a:r>
            <a:r>
              <a:rPr lang="en-IN" dirty="0" err="1" smtClean="0"/>
              <a:t>dest</a:t>
            </a:r>
            <a:r>
              <a:rPr lang="en-IN" dirty="0" smtClean="0"/>
              <a:t>) </a:t>
            </a:r>
            <a:r>
              <a:rPr lang="en-IN" dirty="0"/>
              <a:t>is null.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3849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Deleting a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8006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N" sz="2400" b="1" u="sng" dirty="0" smtClean="0"/>
              <a:t>Syntax:</a:t>
            </a:r>
          </a:p>
          <a:p>
            <a:pPr marL="11430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b="1" dirty="0" smtClean="0"/>
              <a:t>public</a:t>
            </a:r>
            <a:r>
              <a:rPr lang="en-IN" b="1" dirty="0"/>
              <a:t> </a:t>
            </a:r>
            <a:r>
              <a:rPr lang="en-IN" b="1" dirty="0" err="1"/>
              <a:t>boolean</a:t>
            </a:r>
            <a:r>
              <a:rPr lang="en-IN" b="1" dirty="0"/>
              <a:t> delete</a:t>
            </a:r>
            <a:r>
              <a:rPr lang="en-IN" b="1" dirty="0" smtClean="0"/>
              <a:t>()</a:t>
            </a:r>
          </a:p>
          <a:p>
            <a:pPr marL="11430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dirty="0" smtClean="0"/>
              <a:t>This </a:t>
            </a:r>
            <a:r>
              <a:rPr lang="en-IN" dirty="0"/>
              <a:t>method returns true if the specified File </a:t>
            </a:r>
            <a:r>
              <a:rPr lang="en-IN" dirty="0" smtClean="0"/>
              <a:t>deleted successfully </a:t>
            </a:r>
            <a:r>
              <a:rPr lang="en-IN" dirty="0"/>
              <a:t>otherwise it returns false.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2492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Directories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directory </a:t>
            </a:r>
            <a:r>
              <a:rPr lang="en-IN" dirty="0"/>
              <a:t>is a </a:t>
            </a:r>
            <a:r>
              <a:rPr lang="en-IN" b="1" dirty="0"/>
              <a:t>File </a:t>
            </a:r>
            <a:r>
              <a:rPr lang="en-IN" dirty="0"/>
              <a:t>that contains a list of other files and directories. When you create a </a:t>
            </a:r>
            <a:r>
              <a:rPr lang="en-IN" b="1" dirty="0" smtClean="0"/>
              <a:t>File </a:t>
            </a:r>
            <a:r>
              <a:rPr lang="en-IN" dirty="0" smtClean="0"/>
              <a:t>object </a:t>
            </a:r>
            <a:r>
              <a:rPr lang="en-IN" dirty="0"/>
              <a:t>and it is a directory, the </a:t>
            </a:r>
            <a:r>
              <a:rPr lang="en-IN" b="1" dirty="0" err="1"/>
              <a:t>isDirectory</a:t>
            </a:r>
            <a:r>
              <a:rPr lang="en-IN" b="1" dirty="0"/>
              <a:t>( ) </a:t>
            </a:r>
            <a:r>
              <a:rPr lang="en-IN" dirty="0"/>
              <a:t>method will return </a:t>
            </a:r>
            <a:r>
              <a:rPr lang="en-IN" b="1" dirty="0"/>
              <a:t>true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this case, you </a:t>
            </a:r>
            <a:r>
              <a:rPr lang="en-IN" dirty="0" smtClean="0"/>
              <a:t>can call </a:t>
            </a:r>
            <a:r>
              <a:rPr lang="en-IN" b="1" dirty="0"/>
              <a:t>list( ) </a:t>
            </a:r>
            <a:r>
              <a:rPr lang="en-IN" dirty="0"/>
              <a:t>on that object to extract the list of other files and directories inside. It has two forms.</a:t>
            </a:r>
          </a:p>
          <a:p>
            <a:r>
              <a:rPr lang="en-IN" dirty="0"/>
              <a:t>The first is shown here:</a:t>
            </a:r>
          </a:p>
          <a:p>
            <a:r>
              <a:rPr lang="en-IN" dirty="0"/>
              <a:t>String[ ] list( )</a:t>
            </a:r>
          </a:p>
          <a:p>
            <a:r>
              <a:rPr lang="en-IN" dirty="0"/>
              <a:t>The list of files is returned in an array of </a:t>
            </a:r>
            <a:r>
              <a:rPr lang="en-IN" b="1" dirty="0"/>
              <a:t>String </a:t>
            </a:r>
            <a:r>
              <a:rPr lang="en-IN" dirty="0"/>
              <a:t>objects.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7671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Input using </a:t>
            </a:r>
            <a:r>
              <a:rPr lang="en-IN" dirty="0" err="1" smtClean="0"/>
              <a:t>BufferedReader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 err="1" smtClean="0"/>
              <a:t>BufferedReader</a:t>
            </a:r>
            <a:r>
              <a:rPr lang="en-IN" dirty="0" smtClean="0"/>
              <a:t> </a:t>
            </a:r>
            <a:r>
              <a:rPr lang="en-IN" dirty="0" err="1" smtClean="0"/>
              <a:t>br</a:t>
            </a:r>
            <a:r>
              <a:rPr lang="en-IN" dirty="0" smtClean="0"/>
              <a:t>=new </a:t>
            </a:r>
            <a:r>
              <a:rPr lang="en-IN" dirty="0" err="1" smtClean="0"/>
              <a:t>BufferedReader</a:t>
            </a:r>
            <a:r>
              <a:rPr lang="en-IN" dirty="0" smtClean="0"/>
              <a:t>(new Input </a:t>
            </a:r>
            <a:r>
              <a:rPr lang="en-IN" dirty="0" err="1" smtClean="0"/>
              <a:t>StreamReader</a:t>
            </a:r>
            <a:r>
              <a:rPr lang="en-IN" dirty="0" smtClean="0"/>
              <a:t>(System.in));</a:t>
            </a:r>
          </a:p>
          <a:p>
            <a:pPr marL="11430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t=</a:t>
            </a:r>
            <a:r>
              <a:rPr lang="en-IN" dirty="0" err="1" smtClean="0"/>
              <a:t>Integer.parseInt</a:t>
            </a:r>
            <a:r>
              <a:rPr lang="en-IN" dirty="0" smtClean="0"/>
              <a:t>(</a:t>
            </a:r>
            <a:r>
              <a:rPr lang="en-IN" dirty="0" err="1" smtClean="0"/>
              <a:t>br.readLine</a:t>
            </a:r>
            <a:r>
              <a:rPr lang="en-IN" dirty="0" smtClean="0"/>
              <a:t>());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03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Introduction: Files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2400" dirty="0"/>
              <a:t>Files are the most important mechanism for storing data </a:t>
            </a:r>
            <a:r>
              <a:rPr lang="en-IN" sz="2400" dirty="0" smtClean="0"/>
              <a:t>permanently </a:t>
            </a:r>
            <a:r>
              <a:rPr lang="en-IN" sz="2400" dirty="0"/>
              <a:t>on mass-storage </a:t>
            </a:r>
            <a:r>
              <a:rPr lang="en-IN" sz="2400" dirty="0" smtClean="0"/>
              <a:t>devices.</a:t>
            </a:r>
          </a:p>
          <a:p>
            <a:r>
              <a:rPr lang="en-IN" sz="2400" dirty="0" smtClean="0"/>
              <a:t> </a:t>
            </a:r>
            <a:r>
              <a:rPr lang="en-IN" sz="2400" dirty="0"/>
              <a:t>Files </a:t>
            </a:r>
            <a:r>
              <a:rPr lang="en-IN" sz="2400" dirty="0" smtClean="0"/>
              <a:t>are of two types: </a:t>
            </a:r>
          </a:p>
          <a:p>
            <a:r>
              <a:rPr lang="en-IN" sz="2400" b="1" dirty="0">
                <a:solidFill>
                  <a:srgbClr val="C00000"/>
                </a:solidFill>
              </a:rPr>
              <a:t>B</a:t>
            </a:r>
            <a:r>
              <a:rPr lang="en-IN" sz="2400" b="1" dirty="0" smtClean="0">
                <a:solidFill>
                  <a:srgbClr val="C00000"/>
                </a:solidFill>
              </a:rPr>
              <a:t>inary files </a:t>
            </a:r>
            <a:r>
              <a:rPr lang="en-IN" dirty="0" smtClean="0"/>
              <a:t>: data </a:t>
            </a:r>
            <a:r>
              <a:rPr lang="en-IN" dirty="0"/>
              <a:t>in a format that can be interpreted by programs, but not easily by humans </a:t>
            </a:r>
            <a:endParaRPr lang="en-IN" dirty="0" smtClean="0"/>
          </a:p>
          <a:p>
            <a:pPr lvl="1"/>
            <a:r>
              <a:rPr lang="en-IN" sz="2200" dirty="0" smtClean="0"/>
              <a:t>Ex: “A”(</a:t>
            </a:r>
            <a:r>
              <a:rPr lang="en-IN" sz="2200" dirty="0"/>
              <a:t>01000001</a:t>
            </a:r>
            <a:r>
              <a:rPr lang="en-IN" sz="2200" dirty="0" smtClean="0"/>
              <a:t>)</a:t>
            </a:r>
          </a:p>
          <a:p>
            <a:pPr marL="411480" lvl="1" indent="0">
              <a:buNone/>
            </a:pPr>
            <a:endParaRPr lang="en-IN" sz="2200" dirty="0" smtClean="0"/>
          </a:p>
          <a:p>
            <a:r>
              <a:rPr lang="en-IN" sz="2400" b="1" dirty="0">
                <a:solidFill>
                  <a:srgbClr val="C00000"/>
                </a:solidFill>
              </a:rPr>
              <a:t>Text </a:t>
            </a:r>
            <a:r>
              <a:rPr lang="en-IN" sz="2400" b="1" dirty="0" smtClean="0">
                <a:solidFill>
                  <a:srgbClr val="C00000"/>
                </a:solidFill>
              </a:rPr>
              <a:t>files:  </a:t>
            </a:r>
            <a:r>
              <a:rPr lang="en-IN" dirty="0"/>
              <a:t>alphanumeric characters, codified in a standard way (e.g., using ASCII or Unicode), and directly readable by a human </a:t>
            </a:r>
            <a:r>
              <a:rPr lang="en-IN" dirty="0" smtClean="0"/>
              <a:t>user</a:t>
            </a:r>
          </a:p>
          <a:p>
            <a:pPr lvl="1"/>
            <a:r>
              <a:rPr lang="en-IN" sz="2200" dirty="0" smtClean="0"/>
              <a:t> Ex: 65(“A”), 97(“a”), </a:t>
            </a:r>
          </a:p>
          <a:p>
            <a:pPr marL="411480" lvl="1" indent="0">
              <a:buNone/>
            </a:pPr>
            <a:endParaRPr lang="en-IN" sz="2200" dirty="0" smtClean="0"/>
          </a:p>
          <a:p>
            <a:r>
              <a:rPr lang="en-IN" dirty="0" smtClean="0"/>
              <a:t>Each </a:t>
            </a:r>
            <a:r>
              <a:rPr lang="en-IN" dirty="0"/>
              <a:t>file is characterized by a name and a directory in which the file is placed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74952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Introduction(contd..)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IN" sz="2400" dirty="0" smtClean="0"/>
              <a:t>File class belongs to java.io package</a:t>
            </a:r>
          </a:p>
          <a:p>
            <a:pPr>
              <a:spcAft>
                <a:spcPts val="1200"/>
              </a:spcAft>
            </a:pPr>
            <a:r>
              <a:rPr lang="en-IN" sz="2400" b="1" dirty="0" smtClean="0"/>
              <a:t>File </a:t>
            </a:r>
            <a:r>
              <a:rPr lang="en-IN" sz="2400" dirty="0"/>
              <a:t>object is used to obtain or manipulate the information associated with a disk file, </a:t>
            </a:r>
            <a:r>
              <a:rPr lang="en-IN" sz="2400" dirty="0" smtClean="0"/>
              <a:t>such  as </a:t>
            </a:r>
            <a:r>
              <a:rPr lang="en-IN" sz="2400" dirty="0"/>
              <a:t>the permissions, time, date, and directory path, and to navigate subdirectory hierarchies</a:t>
            </a:r>
            <a:r>
              <a:rPr lang="en-IN" sz="2400" dirty="0" smtClean="0"/>
              <a:t>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380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File Handling in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7620000" cy="498802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400" b="1" dirty="0" smtClean="0"/>
              <a:t>What?</a:t>
            </a:r>
          </a:p>
          <a:p>
            <a:r>
              <a:rPr lang="en-IN" dirty="0" smtClean="0"/>
              <a:t>File handling in Java means </a:t>
            </a:r>
            <a:r>
              <a:rPr lang="en-IN" dirty="0"/>
              <a:t>that how to read from and write to file in Java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Java provides the basic I/O package for reading and writing streams. </a:t>
            </a:r>
            <a:endParaRPr lang="en-IN" dirty="0" smtClean="0"/>
          </a:p>
          <a:p>
            <a:r>
              <a:rPr lang="en-IN" dirty="0" smtClean="0"/>
              <a:t>java.io package </a:t>
            </a:r>
            <a:r>
              <a:rPr lang="en-IN" dirty="0"/>
              <a:t>allows to do all Input and Output tasks </a:t>
            </a:r>
            <a:r>
              <a:rPr lang="en-IN" dirty="0" smtClean="0"/>
              <a:t>in Java</a:t>
            </a:r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sz="2400" b="1" dirty="0" smtClean="0"/>
              <a:t>How to perform File Handling?</a:t>
            </a:r>
          </a:p>
          <a:p>
            <a:r>
              <a:rPr lang="en-IN" dirty="0" smtClean="0"/>
              <a:t>Java</a:t>
            </a:r>
            <a:r>
              <a:rPr lang="en-IN" dirty="0"/>
              <a:t> provides the java.io package for </a:t>
            </a:r>
            <a:r>
              <a:rPr lang="en-IN" dirty="0" smtClean="0"/>
              <a:t>file handling in Java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java.io </a:t>
            </a:r>
            <a:r>
              <a:rPr lang="en-IN" b="1" dirty="0">
                <a:solidFill>
                  <a:srgbClr val="C00000"/>
                </a:solidFill>
              </a:rPr>
              <a:t>package</a:t>
            </a:r>
            <a:r>
              <a:rPr lang="en-IN" dirty="0">
                <a:solidFill>
                  <a:srgbClr val="C00000"/>
                </a:solidFill>
              </a:rPr>
              <a:t> </a:t>
            </a:r>
            <a:r>
              <a:rPr lang="en-IN" dirty="0"/>
              <a:t>contains the inbuilt Java classes and predefined methods using which you can read from and write data to file.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2867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a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Whenever the data is need to be stored, a file is used to store the data. </a:t>
            </a:r>
            <a:endParaRPr lang="en-IN" dirty="0" smtClean="0"/>
          </a:p>
          <a:p>
            <a:r>
              <a:rPr lang="en-IN" dirty="0" smtClean="0"/>
              <a:t>File </a:t>
            </a:r>
            <a:r>
              <a:rPr lang="en-IN" dirty="0"/>
              <a:t>is a collection of stored information that are arranged in string, rows, columns and lines etc</a:t>
            </a:r>
            <a:r>
              <a:rPr lang="en-IN" dirty="0" smtClean="0"/>
              <a:t>.</a:t>
            </a:r>
          </a:p>
          <a:p>
            <a:r>
              <a:rPr lang="en-IN" dirty="0"/>
              <a:t>The following constructors can be used to create </a:t>
            </a:r>
            <a:r>
              <a:rPr lang="en-IN" b="1" dirty="0"/>
              <a:t>File </a:t>
            </a:r>
            <a:r>
              <a:rPr lang="en-IN" dirty="0"/>
              <a:t>objects:</a:t>
            </a:r>
          </a:p>
          <a:p>
            <a:pPr lvl="1">
              <a:spcAft>
                <a:spcPts val="600"/>
              </a:spcAft>
            </a:pPr>
            <a:r>
              <a:rPr lang="en-IN" sz="1800" dirty="0"/>
              <a:t>File(String </a:t>
            </a:r>
            <a:r>
              <a:rPr lang="en-IN" sz="1800" i="1" dirty="0" err="1"/>
              <a:t>directoryPath</a:t>
            </a:r>
            <a:r>
              <a:rPr lang="en-IN" sz="1800" dirty="0"/>
              <a:t>)</a:t>
            </a:r>
          </a:p>
          <a:p>
            <a:pPr lvl="1">
              <a:spcAft>
                <a:spcPts val="600"/>
              </a:spcAft>
            </a:pPr>
            <a:r>
              <a:rPr lang="en-IN" sz="1800" dirty="0"/>
              <a:t>File(String </a:t>
            </a:r>
            <a:r>
              <a:rPr lang="en-IN" sz="1800" i="1" dirty="0" err="1"/>
              <a:t>directoryPath</a:t>
            </a:r>
            <a:r>
              <a:rPr lang="en-IN" sz="1800" dirty="0"/>
              <a:t>, String </a:t>
            </a:r>
            <a:r>
              <a:rPr lang="en-IN" sz="1800" i="1" dirty="0"/>
              <a:t>filename</a:t>
            </a:r>
            <a:r>
              <a:rPr lang="en-IN" sz="1800" dirty="0"/>
              <a:t>)</a:t>
            </a:r>
          </a:p>
          <a:p>
            <a:pPr lvl="1">
              <a:spcAft>
                <a:spcPts val="600"/>
              </a:spcAft>
            </a:pPr>
            <a:r>
              <a:rPr lang="en-IN" sz="1800" dirty="0"/>
              <a:t>File(File </a:t>
            </a:r>
            <a:r>
              <a:rPr lang="en-IN" sz="1800" i="1" dirty="0" err="1"/>
              <a:t>dirObj</a:t>
            </a:r>
            <a:r>
              <a:rPr lang="en-IN" sz="1800" dirty="0"/>
              <a:t>, String </a:t>
            </a:r>
            <a:r>
              <a:rPr lang="en-IN" sz="1800" i="1" dirty="0" smtClean="0"/>
              <a:t>filename</a:t>
            </a:r>
            <a:r>
              <a:rPr lang="en-IN" sz="1800" dirty="0" smtClean="0"/>
              <a:t>)</a:t>
            </a:r>
          </a:p>
          <a:p>
            <a:pPr marL="411480" lvl="1" indent="0">
              <a:spcAft>
                <a:spcPts val="600"/>
              </a:spcAft>
              <a:buNone/>
            </a:pPr>
            <a:r>
              <a:rPr lang="en-IN" sz="1800" dirty="0"/>
              <a:t> </a:t>
            </a:r>
            <a:r>
              <a:rPr lang="en-IN" sz="1800" dirty="0" smtClean="0"/>
              <a:t>       </a:t>
            </a:r>
            <a:r>
              <a:rPr lang="en-IN" dirty="0" smtClean="0"/>
              <a:t>where</a:t>
            </a:r>
            <a:r>
              <a:rPr lang="en-IN" dirty="0"/>
              <a:t>: </a:t>
            </a:r>
            <a:r>
              <a:rPr lang="en-IN" i="1" dirty="0" err="1"/>
              <a:t>directoryPath</a:t>
            </a:r>
            <a:r>
              <a:rPr lang="en-IN" i="1" dirty="0"/>
              <a:t> </a:t>
            </a:r>
            <a:r>
              <a:rPr lang="en-IN" dirty="0"/>
              <a:t>is the path name of the file,</a:t>
            </a:r>
          </a:p>
          <a:p>
            <a:pPr marL="411480" lvl="1" indent="0">
              <a:buNone/>
            </a:pPr>
            <a:r>
              <a:rPr lang="en-IN" dirty="0"/>
              <a:t>	 </a:t>
            </a:r>
            <a:r>
              <a:rPr lang="en-IN" i="1" dirty="0"/>
              <a:t>filename </a:t>
            </a:r>
            <a:r>
              <a:rPr lang="en-IN" dirty="0"/>
              <a:t>is the name of the file or subdirectory,</a:t>
            </a:r>
          </a:p>
          <a:p>
            <a:pPr marL="411480" lvl="1" indent="0">
              <a:buNone/>
            </a:pPr>
            <a:r>
              <a:rPr lang="en-IN" i="1" dirty="0"/>
              <a:t>	</a:t>
            </a:r>
            <a:r>
              <a:rPr lang="en-IN" i="1" dirty="0" err="1"/>
              <a:t>dirObj</a:t>
            </a:r>
            <a:r>
              <a:rPr lang="en-IN" i="1" dirty="0"/>
              <a:t> </a:t>
            </a:r>
            <a:r>
              <a:rPr lang="en-IN" dirty="0"/>
              <a:t>is a </a:t>
            </a:r>
            <a:r>
              <a:rPr lang="en-IN" b="1" dirty="0"/>
              <a:t>File </a:t>
            </a:r>
            <a:r>
              <a:rPr lang="en-IN" dirty="0"/>
              <a:t>object that specifies a directory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53219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creating a new file </a:t>
            </a:r>
            <a:r>
              <a:rPr lang="en-IN" b="1" dirty="0" err="1">
                <a:solidFill>
                  <a:srgbClr val="C00000"/>
                </a:solidFill>
              </a:rPr>
              <a:t>File.createNewFile</a:t>
            </a:r>
            <a:r>
              <a:rPr lang="en-IN" b="1" dirty="0">
                <a:solidFill>
                  <a:srgbClr val="C00000"/>
                </a:solidFill>
              </a:rPr>
              <a:t>( )</a:t>
            </a:r>
            <a:r>
              <a:rPr lang="en-IN" dirty="0">
                <a:solidFill>
                  <a:srgbClr val="C00000"/>
                </a:solidFill>
              </a:rPr>
              <a:t> </a:t>
            </a:r>
            <a:r>
              <a:rPr lang="en-IN" dirty="0"/>
              <a:t>method is used.</a:t>
            </a:r>
          </a:p>
          <a:p>
            <a:r>
              <a:rPr lang="en-IN" dirty="0" smtClean="0"/>
              <a:t>This methods returns </a:t>
            </a:r>
            <a:r>
              <a:rPr lang="en-IN" dirty="0"/>
              <a:t>a </a:t>
            </a:r>
            <a:r>
              <a:rPr lang="en-IN" dirty="0" err="1"/>
              <a:t>boolean</a:t>
            </a:r>
            <a:r>
              <a:rPr lang="en-IN" dirty="0"/>
              <a:t> value true if the file is created otherwise return false. </a:t>
            </a:r>
          </a:p>
          <a:p>
            <a:r>
              <a:rPr lang="en-IN" dirty="0"/>
              <a:t>If the mentioned file for the specified directory is already exist then the </a:t>
            </a:r>
            <a:r>
              <a:rPr lang="en-IN" b="1" dirty="0" err="1"/>
              <a:t>createNewFile</a:t>
            </a:r>
            <a:r>
              <a:rPr lang="en-IN" b="1" dirty="0"/>
              <a:t>()</a:t>
            </a:r>
            <a:r>
              <a:rPr lang="en-IN" dirty="0"/>
              <a:t>method returns the false otherwise the method creates the mentioned file and return true.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62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File Methods</a:t>
            </a:r>
            <a:endParaRPr lang="en-IN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482511"/>
              </p:ext>
            </p:extLst>
          </p:nvPr>
        </p:nvGraphicFramePr>
        <p:xfrm>
          <a:off x="467544" y="1412776"/>
          <a:ext cx="7620000" cy="513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0"/>
                <a:gridCol w="381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Methods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Description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name of the file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getParent</a:t>
                      </a:r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en-IN" sz="18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name of the parent directory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exists( 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 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the file exists, </a:t>
                      </a:r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 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it does not. 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isFile</a:t>
                      </a:r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 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called on a file and </a:t>
                      </a:r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 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called on a directory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isAbsolute</a:t>
                      </a:r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 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 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the file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has an absolute path and </a:t>
                      </a:r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 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its path is relative</a:t>
                      </a:r>
                      <a:endParaRPr lang="en-I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renameTo</a:t>
                      </a:r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(File </a:t>
                      </a:r>
                      <a:r>
                        <a:rPr lang="en-IN" sz="1800" b="1" i="1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newName</a:t>
                      </a:r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 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upon success and </a:t>
                      </a:r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 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the file cannot be renamed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delete( 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</a:t>
                      </a:r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it deletes the file and </a:t>
                      </a:r>
                      <a:r>
                        <a:rPr lang="en-IN" sz="18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 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the file cannot be removed</a:t>
                      </a:r>
                      <a:endParaRPr lang="en-IN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59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Reading a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219256" cy="4800600"/>
          </a:xfrm>
        </p:spPr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IN" sz="3200" b="1" dirty="0" err="1" smtClean="0"/>
              <a:t>FileReader</a:t>
            </a:r>
            <a:r>
              <a:rPr lang="en-IN" sz="3200" b="1" dirty="0" smtClean="0"/>
              <a:t>:</a:t>
            </a:r>
          </a:p>
          <a:p>
            <a:pPr marL="114300" indent="0" fontAlgn="base">
              <a:buNone/>
            </a:pPr>
            <a:r>
              <a:rPr lang="en-IN" sz="3200" dirty="0" err="1"/>
              <a:t>FileReader</a:t>
            </a:r>
            <a:r>
              <a:rPr lang="en-IN" sz="3200" dirty="0"/>
              <a:t> is useful to read data in the form of characters from a ‘text’ file.</a:t>
            </a:r>
          </a:p>
          <a:p>
            <a:pPr fontAlgn="base"/>
            <a:r>
              <a:rPr lang="en-IN" sz="3200" dirty="0"/>
              <a:t>This class inherit from the </a:t>
            </a:r>
            <a:r>
              <a:rPr lang="en-IN" sz="3200" dirty="0" err="1"/>
              <a:t>InputStreamReader</a:t>
            </a:r>
            <a:r>
              <a:rPr lang="en-IN" sz="3200" dirty="0"/>
              <a:t> Class.</a:t>
            </a:r>
          </a:p>
          <a:p>
            <a:pPr fontAlgn="base"/>
            <a:r>
              <a:rPr lang="en-IN" sz="3200" dirty="0"/>
              <a:t>The constructors of this class assume that the default character encoding and the default byte-buffer size are appropriate. To specify these values yourself, construct an </a:t>
            </a:r>
            <a:r>
              <a:rPr lang="en-IN" sz="3200" dirty="0" err="1"/>
              <a:t>InputStreamReader</a:t>
            </a:r>
            <a:r>
              <a:rPr lang="en-IN" sz="3200" dirty="0"/>
              <a:t> on a </a:t>
            </a:r>
            <a:r>
              <a:rPr lang="en-IN" sz="3200" dirty="0" err="1"/>
              <a:t>FileInputStream</a:t>
            </a:r>
            <a:r>
              <a:rPr lang="en-IN" sz="3200" dirty="0"/>
              <a:t>.</a:t>
            </a:r>
          </a:p>
          <a:p>
            <a:pPr fontAlgn="base"/>
            <a:r>
              <a:rPr lang="en-IN" sz="3200" dirty="0" err="1"/>
              <a:t>FileReader</a:t>
            </a:r>
            <a:r>
              <a:rPr lang="en-IN" sz="3200" dirty="0"/>
              <a:t> is meant for reading streams of characters. For reading streams of raw bytes, consider using a </a:t>
            </a:r>
            <a:r>
              <a:rPr lang="en-IN" sz="3200" dirty="0" err="1"/>
              <a:t>FileInputStream</a:t>
            </a:r>
            <a:r>
              <a:rPr lang="en-IN" sz="3200" dirty="0"/>
              <a:t>.</a:t>
            </a:r>
          </a:p>
          <a:p>
            <a:pPr marL="114300" indent="0">
              <a:buNone/>
            </a:pPr>
            <a:endParaRPr lang="en-IN" sz="3200" b="1" u="sng" dirty="0"/>
          </a:p>
          <a:p>
            <a:pPr marL="114300" indent="0">
              <a:buNone/>
            </a:pPr>
            <a:endParaRPr lang="en-IN" sz="3200" b="1" u="sng" dirty="0" smtClean="0"/>
          </a:p>
          <a:p>
            <a:pPr marL="114300" indent="0">
              <a:buNone/>
            </a:pPr>
            <a:endParaRPr lang="en-IN" sz="32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79612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Reading a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219256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3200" b="1" dirty="0" err="1" smtClean="0"/>
              <a:t>FileReader</a:t>
            </a:r>
            <a:r>
              <a:rPr lang="en-IN" sz="3200" b="1" dirty="0" smtClean="0"/>
              <a:t>:</a:t>
            </a:r>
          </a:p>
          <a:p>
            <a:pPr marL="114300" indent="0" fontAlgn="base">
              <a:buNone/>
            </a:pPr>
            <a:r>
              <a:rPr lang="en-IN" sz="2800" b="1" dirty="0"/>
              <a:t>Constructors:</a:t>
            </a:r>
            <a:endParaRPr lang="en-IN" sz="2800" dirty="0"/>
          </a:p>
          <a:p>
            <a:pPr fontAlgn="base"/>
            <a:r>
              <a:rPr lang="en-IN" sz="2800" b="1" dirty="0" err="1"/>
              <a:t>FileReader</a:t>
            </a:r>
            <a:r>
              <a:rPr lang="en-IN" sz="2800" b="1" dirty="0"/>
              <a:t>(File file) – </a:t>
            </a:r>
            <a:r>
              <a:rPr lang="en-IN" sz="2800" dirty="0"/>
              <a:t>Creates a </a:t>
            </a:r>
            <a:r>
              <a:rPr lang="en-IN" sz="2800" dirty="0" err="1"/>
              <a:t>FileReader</a:t>
            </a:r>
            <a:r>
              <a:rPr lang="en-IN" sz="2800" dirty="0"/>
              <a:t> , given the File to read from</a:t>
            </a:r>
          </a:p>
          <a:p>
            <a:pPr fontAlgn="base"/>
            <a:r>
              <a:rPr lang="en-IN" sz="2800" b="1" dirty="0" err="1"/>
              <a:t>FileReader</a:t>
            </a:r>
            <a:r>
              <a:rPr lang="en-IN" sz="2800" b="1" dirty="0"/>
              <a:t>(</a:t>
            </a:r>
            <a:r>
              <a:rPr lang="en-IN" sz="2800" b="1" dirty="0" err="1"/>
              <a:t>FileDescripter</a:t>
            </a:r>
            <a:r>
              <a:rPr lang="en-IN" sz="2800" b="1" dirty="0"/>
              <a:t> </a:t>
            </a:r>
            <a:r>
              <a:rPr lang="en-IN" sz="2800" b="1" dirty="0" err="1"/>
              <a:t>fd</a:t>
            </a:r>
            <a:r>
              <a:rPr lang="en-IN" sz="2800" b="1" dirty="0"/>
              <a:t>) –</a:t>
            </a:r>
            <a:r>
              <a:rPr lang="en-IN" sz="2800" dirty="0"/>
              <a:t> Creates a new </a:t>
            </a:r>
            <a:r>
              <a:rPr lang="en-IN" sz="2800" dirty="0" err="1"/>
              <a:t>FileReader</a:t>
            </a:r>
            <a:r>
              <a:rPr lang="en-IN" sz="2800" dirty="0"/>
              <a:t> , given the </a:t>
            </a:r>
            <a:r>
              <a:rPr lang="en-IN" sz="2800" dirty="0" err="1"/>
              <a:t>FileDescripter</a:t>
            </a:r>
            <a:r>
              <a:rPr lang="en-IN" sz="2800" dirty="0"/>
              <a:t> to read from</a:t>
            </a:r>
          </a:p>
          <a:p>
            <a:pPr fontAlgn="base"/>
            <a:r>
              <a:rPr lang="en-IN" sz="2800" b="1" dirty="0" err="1"/>
              <a:t>FileReader</a:t>
            </a:r>
            <a:r>
              <a:rPr lang="en-IN" sz="2800" b="1" dirty="0"/>
              <a:t>(String </a:t>
            </a:r>
            <a:r>
              <a:rPr lang="en-IN" sz="2800" b="1" dirty="0" err="1"/>
              <a:t>fileName</a:t>
            </a:r>
            <a:r>
              <a:rPr lang="en-IN" sz="2800" b="1" dirty="0"/>
              <a:t>) – </a:t>
            </a:r>
            <a:r>
              <a:rPr lang="en-IN" sz="2800" dirty="0"/>
              <a:t>Creates a new </a:t>
            </a:r>
            <a:r>
              <a:rPr lang="en-IN" sz="2800" dirty="0" err="1"/>
              <a:t>FileReader</a:t>
            </a:r>
            <a:r>
              <a:rPr lang="en-IN" sz="2800" dirty="0"/>
              <a:t> , given the name of the file to read from</a:t>
            </a:r>
          </a:p>
          <a:p>
            <a:pPr marL="114300" indent="0">
              <a:buNone/>
            </a:pPr>
            <a:endParaRPr lang="en-IN" sz="3200" b="1" u="sng" dirty="0"/>
          </a:p>
          <a:p>
            <a:pPr marL="114300" indent="0">
              <a:buNone/>
            </a:pPr>
            <a:endParaRPr lang="en-IN" sz="3200" b="1" u="sng" dirty="0" smtClean="0"/>
          </a:p>
          <a:p>
            <a:pPr marL="114300" indent="0">
              <a:buNone/>
            </a:pPr>
            <a:endParaRPr lang="en-IN" sz="32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104848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788</TotalTime>
  <Words>751</Words>
  <Application>Microsoft Office PowerPoint</Application>
  <PresentationFormat>On-screen Show (4:3)</PresentationFormat>
  <Paragraphs>123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Adjacency</vt:lpstr>
      <vt:lpstr>File Handling in Java</vt:lpstr>
      <vt:lpstr>Introduction: Files</vt:lpstr>
      <vt:lpstr>Introduction(contd..)</vt:lpstr>
      <vt:lpstr>File Handling in Java</vt:lpstr>
      <vt:lpstr>Create a File</vt:lpstr>
      <vt:lpstr>Create a File</vt:lpstr>
      <vt:lpstr>File Methods</vt:lpstr>
      <vt:lpstr>Reading a File</vt:lpstr>
      <vt:lpstr>Reading a File</vt:lpstr>
      <vt:lpstr>Reading a File</vt:lpstr>
      <vt:lpstr>Writing a File</vt:lpstr>
      <vt:lpstr>Writing a File</vt:lpstr>
      <vt:lpstr>Writing a File</vt:lpstr>
      <vt:lpstr>Appending</vt:lpstr>
      <vt:lpstr>Renaming Operation</vt:lpstr>
      <vt:lpstr>Deleting a File</vt:lpstr>
      <vt:lpstr>Directories</vt:lpstr>
      <vt:lpstr>Input using BufferedReader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Admin</cp:lastModifiedBy>
  <cp:revision>42</cp:revision>
  <dcterms:created xsi:type="dcterms:W3CDTF">2017-09-24T04:21:05Z</dcterms:created>
  <dcterms:modified xsi:type="dcterms:W3CDTF">2019-10-25T07:49:18Z</dcterms:modified>
</cp:coreProperties>
</file>