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309" r:id="rId6"/>
    <p:sldId id="259" r:id="rId7"/>
    <p:sldId id="260" r:id="rId8"/>
    <p:sldId id="261" r:id="rId9"/>
    <p:sldId id="298" r:id="rId10"/>
    <p:sldId id="303" r:id="rId11"/>
    <p:sldId id="310" r:id="rId12"/>
    <p:sldId id="304" r:id="rId13"/>
    <p:sldId id="299" r:id="rId14"/>
    <p:sldId id="300" r:id="rId15"/>
    <p:sldId id="301" r:id="rId16"/>
    <p:sldId id="302" r:id="rId17"/>
    <p:sldId id="311" r:id="rId18"/>
    <p:sldId id="305" r:id="rId19"/>
    <p:sldId id="306" r:id="rId20"/>
    <p:sldId id="307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3" r:id="rId30"/>
    <p:sldId id="284" r:id="rId31"/>
    <p:sldId id="295" r:id="rId32"/>
    <p:sldId id="296" r:id="rId33"/>
    <p:sldId id="297" r:id="rId34"/>
    <p:sldId id="308" r:id="rId3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192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502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415" name="Google Shape;4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4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71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8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438" name="Google Shape;43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20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478" name="Google Shape;47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52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5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5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51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79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43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7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8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32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299" name="Google Shape;2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38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383" name="Google Shape;3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6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19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399" name="Google Shape;3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486" name="Google Shape;4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407" name="Google Shape;4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446" name="Google Shape;4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454" name="Google Shape;4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D1F85-63B9-9419-F46C-C0674466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1A7687-6BFD-19DD-2CCB-5F3400AE3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09C0BC-3392-40B6-5E50-CBD167F89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2C1A78B-3D18-E2E2-029B-96E3BDE8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51" y="3259333"/>
            <a:ext cx="4418758" cy="3050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4A9EF7-0825-D5E1-A0DF-75ECFCFA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1295399"/>
            <a:ext cx="4321422" cy="28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58" name="Google Shape;458;p6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Hierarchical Model</a:t>
            </a:r>
            <a:endParaRPr/>
          </a:p>
        </p:txBody>
      </p:sp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to construct and operate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Corresponds to a number of natural hierarchically organized domains, e.g., organization (“org”) chart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Language is simple: 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Uses constructs like GET, GET UNIQUE, GET NEXT, GET NEXT WITHIN PARENT, etc.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Navigational and procedural nature of processing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is visualized as a linear arrangement of records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Little scope for "query optimization"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202134" y="1474939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Model: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/>
              <a:t>This database model enables many-to-many relationships among the connected nodes.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 smtClean="0"/>
              <a:t>The </a:t>
            </a:r>
            <a:r>
              <a:rPr lang="en-US" dirty="0"/>
              <a:t>data is arranged in a graph-like structure, and here ‘child’ nodes can have multiple ‘parent’ nodes.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 smtClean="0"/>
              <a:t>The </a:t>
            </a:r>
            <a:r>
              <a:rPr lang="en-US" dirty="0"/>
              <a:t>parent nodes are known as owners, and the child nodes are called members.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first network DBMS was implemented by Honeywell in 1964-65 (IDS System).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Adopted heavily due to the support by CODASYL (Conference on Data Systems Languages) (CODASYL - DBTG report of 1971</a:t>
            </a: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Network Model Schema</a:t>
            </a:r>
            <a:endParaRPr/>
          </a:p>
        </p:txBody>
      </p:sp>
      <p:pic>
        <p:nvPicPr>
          <p:cNvPr id="427" name="Google Shape;427;p58" descr="fig02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710" y="4031226"/>
            <a:ext cx="7057102" cy="2035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704F6F3-1EDC-5806-CB5D-3A96DE23D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48" y="1594058"/>
            <a:ext cx="3824915" cy="2102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21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Network Model</a:t>
            </a:r>
            <a:endParaRPr/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Network Model is able to model complex relationships and represents semantics of add/delete on the relationships.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/>
              <a:t>In comparison to the hierarchical model, data can be retrieved faster.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 smtClean="0"/>
              <a:t>The </a:t>
            </a:r>
            <a:r>
              <a:rPr lang="en-US" dirty="0"/>
              <a:t>data can be accessed in a variety of ways.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Language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is navigational; uses constructs like FIND, FIND member, FIND owner, FIND NEXT within set, GET, etc.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Programmers can do optimal navigation through the database.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1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Network Model</a:t>
            </a:r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dirty="0"/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dirty="0"/>
              <a:t>As the number of relationships to be managed grows, the system may get increasingly complicated. </a:t>
            </a:r>
            <a:endParaRPr lang="en-US" dirty="0" smtClean="0"/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dirty="0" smtClean="0"/>
              <a:t>To </a:t>
            </a:r>
            <a:r>
              <a:rPr lang="en-US" dirty="0"/>
              <a:t>operate with the model, a user must have a thorough understanding of it.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dirty="0"/>
              <a:t>Any alteration, such as an update, deletion, or insertion, is extremely difficult.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9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61CB5-D204-84DC-5CB3-EA17A4A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B312CF-7DC1-3B66-01CA-4DB0CD51E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Entity Relationship Model</a:t>
            </a:r>
          </a:p>
          <a:p>
            <a:r>
              <a:rPr lang="en-US" sz="2200" dirty="0">
                <a:solidFill>
                  <a:srgbClr val="800000"/>
                </a:solidFill>
              </a:rPr>
              <a:t>An ER model is the logical representation of data as objects and relationships among them. </a:t>
            </a:r>
          </a:p>
          <a:p>
            <a:r>
              <a:rPr lang="en-US" sz="2200" dirty="0">
                <a:solidFill>
                  <a:srgbClr val="800000"/>
                </a:solidFill>
              </a:rPr>
              <a:t>These objects are known as entities, and relationship is an association among these entities. </a:t>
            </a:r>
          </a:p>
          <a:p>
            <a:r>
              <a:rPr lang="en-US" sz="2200" dirty="0">
                <a:solidFill>
                  <a:srgbClr val="800000"/>
                </a:solidFill>
              </a:rPr>
              <a:t>This model was designed by Peter Chen and published in 1976 papers. </a:t>
            </a:r>
          </a:p>
          <a:p>
            <a:r>
              <a:rPr lang="en-US" sz="2200" dirty="0">
                <a:solidFill>
                  <a:srgbClr val="800000"/>
                </a:solidFill>
              </a:rPr>
              <a:t>It was widely used in database designing. </a:t>
            </a:r>
          </a:p>
          <a:p>
            <a:r>
              <a:rPr lang="en-US" sz="2200" dirty="0">
                <a:solidFill>
                  <a:srgbClr val="800000"/>
                </a:solidFill>
              </a:rPr>
              <a:t>A set of attributes describe the entities. </a:t>
            </a:r>
            <a:endParaRPr lang="en-IN" sz="220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30F339-2FC3-4383-EA5F-9461317BF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 smtClean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9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67" name="Google Shape;467;p6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Model: </a:t>
            </a:r>
            <a:endParaRPr dirty="0"/>
          </a:p>
          <a:p>
            <a:pPr marL="742950" lvl="1" indent="-285750">
              <a:spcBef>
                <a:spcPts val="440"/>
              </a:spcBef>
              <a:buSzPts val="1210"/>
            </a:pPr>
            <a:r>
              <a:rPr lang="en-US" sz="2200" dirty="0"/>
              <a:t>In this model, data is organized in two-dimensional tables and the relationship is maintained by storing a common field.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Proposed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1970 by E.F. Codd (IBM), first commercial system in 1981-82.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Now in several commercial products (e.g. DB2, ORACLE, MS SQL Server, SYBASE, INFORMIX).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Several free open source implementations, e.g. MySQL, PostgreSQL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Currently most dominant for developing database applications.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relational standards: SQL-89 (SQL1), SQL-92 (SQL2), SQL-99, SQL3,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</p:txBody>
      </p:sp>
      <p:sp>
        <p:nvSpPr>
          <p:cNvPr id="475" name="Google Shape;475;p6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Data Models: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Multiple objects are connected in this model using connections. </a:t>
            </a:r>
          </a:p>
          <a:p>
            <a:pPr marL="742950" lvl="1" indent="-285750">
              <a:spcBef>
                <a:spcPts val="440"/>
              </a:spcBef>
              <a:buSzPts val="1210"/>
            </a:pPr>
            <a:r>
              <a:rPr lang="en-US" sz="2400" dirty="0"/>
              <a:t>These models are specifically designed to integrate object-oriented programming paradigms with database management, enabling </a:t>
            </a:r>
            <a:r>
              <a:rPr lang="en-US" sz="2400" b="1" dirty="0"/>
              <a:t>persistent storage</a:t>
            </a:r>
            <a:r>
              <a:rPr lang="en-US" sz="2400" dirty="0"/>
              <a:t> of objects</a:t>
            </a:r>
            <a:r>
              <a:rPr lang="en-US" sz="2400" dirty="0" smtClean="0"/>
              <a:t>.</a:t>
            </a:r>
          </a:p>
          <a:p>
            <a:pPr marL="742950" lvl="1" indent="-285750">
              <a:spcBef>
                <a:spcPts val="440"/>
              </a:spcBef>
              <a:buSzPts val="1210"/>
            </a:pP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comprises models of persistent O-O Programming Languages such as C++ (e.g., in OBJECTSTORE or VERSANT), and Smalltalk (e.g., in GEMSTONE).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482" name="Google Shape;482;p6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</p:txBody>
      </p:sp>
      <p:sp>
        <p:nvSpPr>
          <p:cNvPr id="483" name="Google Shape;483;p6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Object-Relational Models: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Object-Relational data model refers to a combination of a Relational database model and an Object-Oriented database model.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As a result, it supports classes, objects, inheritance, and other features found in Object-Oriented models, as well as data types, tabular structures, and other features found in Relational Data Models.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 Concepts and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 (DML)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High-Level or Non-procedural Languages: These include the relational language SQL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be used in a standalone way or may be embedded in a programming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Low Level or Procedural Languages: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must be embedded in a programming language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(DDL):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by the DBA and database designers to specify the conceptual schema of a database.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many DBMSs, the DDL is also used to define internal and external schemas (views).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some DBMSs, separate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storage definition language (SDL) 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view definition language (VDL)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used to define internal and external schemas.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SDL is typically realized via DBMS commands provided to the DBA and database designers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9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 (DML):</a:t>
            </a: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to specify database retrievals and updates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DML commands (data sublanguage) can be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embedded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a general-purpose programming language (host language), such as COBOL, C, C++, or Java.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library of functions can also be provided to access the DBMS from a programming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Alternatively, stand-alone DML commands can be applied directly (called a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query language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77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Types of DML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Level or Non-procedural Language: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the SQL relational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Are “set”-oriented and specify what data to retrieve rather than how to retrieve it.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languages.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 Level or Procedural Language: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Retrieve data one record-at-a-time;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Constructs such as looping are needed to retrieve multiple records, along with positioning pointers.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1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Interfaces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Stand-alone query language interfaces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Entering SQL queries at the DBMS interactive SQL interface (e.g. SQL*Plus in ORACLE)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Programmer interfaces for embedding DML in programming languages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User-friendly interfaces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Menu-based, forms-based, graphics-based,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17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User-Friendly DBMS Interfaces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Menu-based, popular for browsing on the web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Forms-based, designed for naïve users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Graphics-based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(Point and Click, Drag and Drop, etc.)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Natural language: requests in written English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Combinations of the above: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both menus and forms used extensively in Web database interfaces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Programming Language Interfaces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Programmer interfaces for embedding DML in a programming languages: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Embedded Approach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e.g embedded SQL (for C, C++, etc.), SQLJ (for Java)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Procedure Call Approach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e.g. JDBC for Java, ODBC for other programming languages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Programming Language Approach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e.g. ORACLE has PL/SQL, a programming language based on SQL; language incorporates SQL and its data types as integral components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3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DBMS Interfaces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Speech as Input and Output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Web Browser as an interface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Parametric interfaces, e.g., bank tellers using function keys.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Interfaces for the DBA: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user accounts, granting authorizations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Setting system parameters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Changing schemas or access paths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7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dictionary / repository: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to store schema descriptions and other information such as design decisions, application program descriptions, user information, usage standards, etc.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Active data dictionary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accessed by DBMS software and users/DBA.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Passive data dictionary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accessed by users/DBA only.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57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Development Environments and CASE (computer-aided software engineering) tools: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PowerBuilder (Sybase)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JBuilder (Borland)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JDeveloper 10G (Oracle)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2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Models and Their Categories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Schemas, Instances, and States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DBMS Languages and Interfaces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 Utilities and Tools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Centralized and Client-Server Architectures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of DBMSs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87" name="Google Shape;387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Classification of DBMSs</a:t>
            </a:r>
            <a:endParaRPr/>
          </a:p>
        </p:txBody>
      </p:sp>
      <p:sp>
        <p:nvSpPr>
          <p:cNvPr id="388" name="Google Shape;388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the data model used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Traditional: Relational, Network, Hierarchical.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Emerging: Object-oriented, Object-relational.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classifications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Single-user (typically used with personal computers)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vs. multi-user (most DBMSs).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Centralized (uses a single computer with one database) 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vs. distributed (uses multiple computers, multiple databases)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73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Variations of Distributed DBMSs (DDBMSs)</a:t>
            </a:r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Homogeneous DDBMS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Heterogeneous DDBMS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Multidatabase</a:t>
            </a: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Distributed Database Systems have now come to be known as client-server based database systems because: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They do not support a totally distributed environment, but rather a set of database servers supporting a set of clients.</a:t>
            </a:r>
            <a:endParaRPr dirty="0"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Cost considerations for DBMSs</a:t>
            </a:r>
            <a:endParaRPr/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Cost Range: from free open-source systems to configurations costing millions of dollars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 of free relational DBMSs: MySQL, PostgreSQL, others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Commercial DBMS offer additional specialized modules, e.g. time-series module, spatial data module, document module, XML module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offer additional specialized functionality when purchased separately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Sometimes called cartridges (e.g., in Oracle) or blades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licensing options: site license, maximum number of concurrent users (seat license), single user,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62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490" name="Google Shape;490;p6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91" name="Google Shape;491;p6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Models and Their Categories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Schemas, Instances, and States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DBMS Languages and Interfaces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 Utilities and Tools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Centralized and Client-Server Architectures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of DBMSs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44E49-17E5-4866-5155-43D61974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788521-95A0-F8DC-5143-C9E1770BC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Underlaying structure of a database</a:t>
            </a:r>
          </a:p>
          <a:p>
            <a:r>
              <a:rPr lang="en-IN"/>
              <a:t>Data+Relationship+Semantics+Constraints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742584-02AC-BEC9-442F-206398114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2- </a:t>
            </a:r>
            <a:fld id="{00000000-1234-1234-1234-123412341234}" type="slidenum">
              <a:rPr lang="en-US" smtClean="0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B4F99F4-D32C-1A6B-FA66-72F545F9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8" y="2917698"/>
            <a:ext cx="5363302" cy="3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set of concepts to describe the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a database, the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operations 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manipulating these structures, and certain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that the database should obey.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 Structure and Constraints: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Constructs are used to define the database structure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Constructs typically include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elements 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(and their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as well as groups of elements (e.g.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entity, record, table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), and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among such groups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specify some restrictions on valid data; these constraints must be enforced at all times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Models (continued)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 Operations: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operations are used for specifying database </a:t>
            </a:r>
            <a:r>
              <a:rPr lang="en-US" sz="26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by referring to the constructs of the data model.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Operations on the data model may include </a:t>
            </a:r>
            <a:r>
              <a:rPr lang="en-US" sz="2600" b="1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basic model operations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(e.g. generic insert, delete, update) and</a:t>
            </a:r>
            <a:r>
              <a:rPr lang="en-US" sz="2600" b="1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user-defined operations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(e.g. </a:t>
            </a: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compute_student_gpa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update_inventory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of Data Models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Conceptual (high-level, semantic) data models: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 concepts that are close to the way many users perceive data.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(Also called </a:t>
            </a:r>
            <a:r>
              <a:rPr lang="en-US" sz="20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entity-based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object-based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 models.)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Physical (low-level, internal) data models: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 concepts that describe details of how data is stored in the computer. These are usually specified in an ad-hoc manner through DBMS design and administration manuals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Implementation (representational) data models: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 concepts that fall between the above two, used by many commercial DBMS implementations (e.g. relational data models used in many commercial systems).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Hierarchical 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  <a:p>
            <a:pPr marL="342900" indent="-342900">
              <a:spcBef>
                <a:spcPts val="560"/>
              </a:spcBef>
              <a:buSzPts val="1680"/>
            </a:pPr>
            <a:r>
              <a:rPr lang="en-US" dirty="0"/>
              <a:t>Network Model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Data Models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Object-Relational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51" name="Google Shape;451;p6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Hierarchical Data Model: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this, the data is organized into a tree-like structure where each record consists of one parent record and many children</a:t>
            </a:r>
            <a:r>
              <a:rPr lang="en-US" sz="24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400" dirty="0"/>
              <a:t>single one-to-many relationship between two different kinds of data.</a:t>
            </a:r>
            <a:endParaRPr lang="en-US" sz="2400" b="0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Initially implemented in a joint effort by IBM and North American Rockwell around 1965. Resulted in the IMS family of systems.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IBM’s IMS product had (and still has) a very large customer base worldwide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1922</Words>
  <Application>Microsoft Office PowerPoint</Application>
  <PresentationFormat>On-screen Show (4:3)</PresentationFormat>
  <Paragraphs>259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Tahoma</vt:lpstr>
      <vt:lpstr>Noto Sans Symbols</vt:lpstr>
      <vt:lpstr>Blends</vt:lpstr>
      <vt:lpstr>1_Blends</vt:lpstr>
      <vt:lpstr>PowerPoint Presentation</vt:lpstr>
      <vt:lpstr>Chapter 2</vt:lpstr>
      <vt:lpstr>Outline</vt:lpstr>
      <vt:lpstr>Data Models</vt:lpstr>
      <vt:lpstr>Data Models</vt:lpstr>
      <vt:lpstr>Data Models (continued)</vt:lpstr>
      <vt:lpstr>Categories of Data Models</vt:lpstr>
      <vt:lpstr>History of Data Models </vt:lpstr>
      <vt:lpstr>History of Data Models </vt:lpstr>
      <vt:lpstr>Example </vt:lpstr>
      <vt:lpstr>Hierarchical Model</vt:lpstr>
      <vt:lpstr>History of Data Models </vt:lpstr>
      <vt:lpstr>Example of Network Model Schema</vt:lpstr>
      <vt:lpstr>Network Model</vt:lpstr>
      <vt:lpstr>Network Model</vt:lpstr>
      <vt:lpstr>ER Model</vt:lpstr>
      <vt:lpstr>History of Data Models </vt:lpstr>
      <vt:lpstr>History of Data Models</vt:lpstr>
      <vt:lpstr>History of Data Models</vt:lpstr>
      <vt:lpstr>DBMS Languages</vt:lpstr>
      <vt:lpstr>DBMS Languages</vt:lpstr>
      <vt:lpstr>DBMS Languages</vt:lpstr>
      <vt:lpstr>Types of DML</vt:lpstr>
      <vt:lpstr>DBMS Interfaces</vt:lpstr>
      <vt:lpstr>User-Friendly DBMS Interfaces</vt:lpstr>
      <vt:lpstr>DBMS Programming Language Interfaces</vt:lpstr>
      <vt:lpstr>Other DBMS Interfaces</vt:lpstr>
      <vt:lpstr>Other Tools</vt:lpstr>
      <vt:lpstr>Other Tools</vt:lpstr>
      <vt:lpstr>Classification of DBMSs</vt:lpstr>
      <vt:lpstr>Variations of Distributed DBMSs (DDBMSs)</vt:lpstr>
      <vt:lpstr>Cost considerations for DBMSs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Badgujar</dc:creator>
  <cp:lastModifiedBy>kjscecomp</cp:lastModifiedBy>
  <cp:revision>13</cp:revision>
  <dcterms:modified xsi:type="dcterms:W3CDTF">2025-01-13T08:20:51Z</dcterms:modified>
</cp:coreProperties>
</file>