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9.xml" ContentType="application/vnd.openxmlformats-officedocument.presentationml.notesSlide+xml"/>
  <Override PartName="/ppt/ink/ink6.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95" r:id="rId2"/>
    <p:sldId id="257" r:id="rId3"/>
    <p:sldId id="331" r:id="rId4"/>
    <p:sldId id="332" r:id="rId5"/>
    <p:sldId id="308" r:id="rId6"/>
    <p:sldId id="309" r:id="rId7"/>
    <p:sldId id="310" r:id="rId8"/>
    <p:sldId id="260" r:id="rId9"/>
    <p:sldId id="261" r:id="rId10"/>
    <p:sldId id="262" r:id="rId11"/>
    <p:sldId id="265" r:id="rId12"/>
    <p:sldId id="266" r:id="rId13"/>
    <p:sldId id="267" r:id="rId14"/>
    <p:sldId id="268" r:id="rId15"/>
    <p:sldId id="277" r:id="rId16"/>
    <p:sldId id="278" r:id="rId17"/>
    <p:sldId id="279" r:id="rId18"/>
    <p:sldId id="282" r:id="rId19"/>
    <p:sldId id="283" r:id="rId20"/>
    <p:sldId id="284" r:id="rId21"/>
    <p:sldId id="285" r:id="rId22"/>
    <p:sldId id="286" r:id="rId23"/>
    <p:sldId id="328" r:id="rId24"/>
    <p:sldId id="312" r:id="rId25"/>
    <p:sldId id="329" r:id="rId26"/>
    <p:sldId id="313" r:id="rId27"/>
    <p:sldId id="314" r:id="rId28"/>
    <p:sldId id="315" r:id="rId29"/>
    <p:sldId id="316" r:id="rId30"/>
    <p:sldId id="317" r:id="rId31"/>
    <p:sldId id="320" r:id="rId32"/>
    <p:sldId id="321" r:id="rId33"/>
    <p:sldId id="322" r:id="rId34"/>
    <p:sldId id="323" r:id="rId35"/>
    <p:sldId id="324" r:id="rId36"/>
    <p:sldId id="325" r:id="rId37"/>
    <p:sldId id="296" r:id="rId38"/>
    <p:sldId id="297" r:id="rId39"/>
    <p:sldId id="298" r:id="rId40"/>
    <p:sldId id="299" r:id="rId41"/>
    <p:sldId id="305" r:id="rId42"/>
    <p:sldId id="287" r:id="rId43"/>
    <p:sldId id="289" r:id="rId44"/>
    <p:sldId id="292" r:id="rId45"/>
    <p:sldId id="293" r:id="rId46"/>
    <p:sldId id="294" r:id="rId47"/>
    <p:sldId id="303" r:id="rId48"/>
    <p:sldId id="333" r:id="rId49"/>
    <p:sldId id="304" r:id="rId50"/>
    <p:sldId id="326" r:id="rId51"/>
    <p:sldId id="32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6T14:34:13.068"/>
    </inkml:context>
    <inkml:brush xml:id="br0">
      <inkml:brushProperty name="width" value="0.035" units="cm"/>
      <inkml:brushProperty name="height" value="0.035" units="cm"/>
      <inkml:brushProperty name="color" value="#E71224"/>
    </inkml:brush>
  </inkml:definitions>
  <inkml:trace contextRef="#ctx0" brushRef="#br0">1 276 24575,'0'1'0,"0"-1"0,0 0 0,0 1 0,0-1 0,0 1 0,0-1 0,1 1 0,-1-1 0,0 0 0,0 1 0,0-1 0,1 0 0,-1 1 0,0-1 0,1 0 0,-1 1 0,0-1 0,1 0 0,-1 0 0,0 1 0,1-1 0,-1 0 0,0 0 0,1 1 0,-1-1 0,1 0 0,-1 0 0,1 0 0,-1 0 0,0 0 0,1 0 0,-1 0 0,1 0 0,-1 0 0,1 0 0,0 0 0,19-2 0,-17 1 0,40-8 0,0-2 0,55-22 0,82-44 0,-12 5 0,-147 64-118,11-4-297,0-1-1,39-23 0,-53 25-6410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6T14:51:36.298"/>
    </inkml:context>
    <inkml:brush xml:id="br0">
      <inkml:brushProperty name="width" value="0.035" units="cm"/>
      <inkml:brushProperty name="height" value="0.035" units="cm"/>
      <inkml:brushProperty name="color" value="#E71224"/>
    </inkml:brush>
  </inkml:definitions>
  <inkml:trace contextRef="#ctx0" brushRef="#br0">1 13 24575,'0'9'0,"0"12"0,0 10 0,0 6 0,0-1 0,0 4 0,0 3 0,0 4 0,0-3 0,0-3 0,0-14 0,4-38 0,2-26 0,5-19 0,-1-14 0,3-4 0,0-2 0,-3 11-8191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6T14:51:36.751"/>
    </inkml:context>
    <inkml:brush xml:id="br0">
      <inkml:brushProperty name="width" value="0.035" units="cm"/>
      <inkml:brushProperty name="height" value="0.035" units="cm"/>
      <inkml:brushProperty name="color" value="#E71224"/>
    </inkml:brush>
  </inkml:definitions>
  <inkml:trace contextRef="#ctx0" brushRef="#br0">1 1 24575,'4'0'0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6T14:51:37.484"/>
    </inkml:context>
    <inkml:brush xml:id="br0">
      <inkml:brushProperty name="width" value="0.035" units="cm"/>
      <inkml:brushProperty name="height" value="0.035" units="cm"/>
      <inkml:brushProperty name="color" value="#E71224"/>
    </inkml:brush>
  </inkml:definitions>
  <inkml:trace contextRef="#ctx0" brushRef="#br0">21 527 24575,'-4'-5'0,"-2"-14"0,0-12 0,2-7 0,10-13 0,8-8 0,10-6 0,7-6 0,-3 5 0,-2 14 0,-5 11 0,-6 13-8191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6T14:51:38.690"/>
    </inkml:context>
    <inkml:brush xml:id="br0">
      <inkml:brushProperty name="width" value="0.035" units="cm"/>
      <inkml:brushProperty name="height" value="0.035" units="cm"/>
      <inkml:brushProperty name="color" value="#E71224"/>
    </inkml:brush>
  </inkml:definitions>
  <inkml:trace contextRef="#ctx0" brushRef="#br0">0 147 24575,'1'1'0,"1"-1"0,-1 0 0,0 1 0,0-1 0,0 1 0,0 0 0,0-1 0,-1 1 0,1 0 0,0-1 0,0 1 0,0 0 0,0 0 0,-1 0 0,1 0 0,0 0 0,-1 0 0,1 0 0,0 1 0,13 28 0,-7-14 0,16 30 0,-2 2 0,-2 0 0,-3 2 0,16 77 0,-12-50 0,7 15 0,-18-74 0,-9-18 0,0 0 0,0 0 0,1 1 0,-1-1 0,0 0 0,1 0 0,-1 0 0,0 0 0,0 1 0,1-1 0,-1 0 0,0 0 0,1 0 0,-1 0 0,1 0 0,-1 0 0,0 0 0,1 0 0,-1 0 0,0 0 0,1 0 0,-1 0 0,0 0 0,1 0 0,-1 0 0,0 0 0,1-1 0,-1 1 0,1 0 0,2-3 0,-1 1 0,1-1 0,-1 1 0,1-1 0,-1 0 0,0 0 0,0 0 0,2-5 0,43-85 0,-4-2 0,34-111 0,-15 37 0,-60 163 0,4-9 0,-1 1 0,2 0 0,-1 0 0,2 1 0,12-18 0,-19 29 0,0 1 0,0 0 0,0 0 0,0 0 0,0 0 0,0 0 0,0 0 0,0 0 0,1 1 0,-1-1 0,0 0 0,1 0 0,-1 1 0,0-1 0,1 1 0,-1-1 0,1 1 0,-1 0 0,0 0 0,1 0 0,-1-1 0,1 1 0,-1 0 0,3 1 0,-2 0 0,0 0 0,0 0 0,0 0 0,1 0 0,-1 0 0,-1 1 0,1-1 0,0 1 0,0 0 0,0-1 0,-1 1 0,1 0 0,1 3 0,5 9 0,0-1 0,-1 1 0,8 25 0,-12-31 0,44 127 0,-6 1 0,24 148 0,-59-258-1365,1-7-5461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6T14:51:39.628"/>
    </inkml:context>
    <inkml:brush xml:id="br0">
      <inkml:brushProperty name="width" value="0.035" units="cm"/>
      <inkml:brushProperty name="height" value="0.035" units="cm"/>
      <inkml:brushProperty name="color" value="#E71224"/>
    </inkml:brush>
  </inkml:definitions>
  <inkml:trace contextRef="#ctx0" brushRef="#br0">78 0 24575,'-32'857'0,"14"-515"0,5-177 48,-2 83-1461,15-228-5413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6T14:51:41.963"/>
    </inkml:context>
    <inkml:brush xml:id="br0">
      <inkml:brushProperty name="width" value="0.035" units="cm"/>
      <inkml:brushProperty name="height" value="0.035" units="cm"/>
      <inkml:brushProperty name="color" value="#E71224"/>
    </inkml:brush>
  </inkml:definitions>
  <inkml:trace contextRef="#ctx0" brushRef="#br0">0 121 24575,'9'-1'0,"1"-1"0,-1 1 0,0-2 0,0 1 0,0-1 0,-1-1 0,12-5 0,-6 3 0,53-27 0,-45 21 0,1 1 0,1 1 0,38-11 0,-58 21 0,-1-1 0,1 0 0,0 1 0,0 0 0,0 0 0,0 0 0,-1 0 0,1 1 0,0 0 0,0-1 0,0 1 0,-1 1 0,1-1 0,-1 0 0,1 1 0,-1 0 0,1 0 0,-1 0 0,0 0 0,0 0 0,0 1 0,4 4 0,3 5 0,0 0 0,-1 0 0,-1 1 0,10 20 0,0-2 0,73 99 0,-58-85 0,52 90 0,-84-133 0,6 12 0,0-1 0,-1 1 0,0 1 0,-1-1 0,3 16 0,-8-27 0,1 0 0,-1 0 0,1 1 0,-1-1 0,0 0 0,-1 0 0,1 0 0,0 1 0,-1-1 0,0 0 0,0 0 0,0 0 0,0 0 0,0 0 0,0 0 0,-1 0 0,0-1 0,1 1 0,-1 0 0,0-1 0,0 1 0,-1-1 0,1 0 0,0 0 0,-1 0 0,1 0 0,-1 0 0,0 0 0,-4 2 0,-18 9 0,-37 27 0,53-34 0,-1-1 0,0 0 0,0-1 0,-1 0 0,1-1 0,-1 0 0,-18 2 0,-36 11 0,-53 36-1365,96-41-5461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6T14:34:14.205"/>
    </inkml:context>
    <inkml:brush xml:id="br0">
      <inkml:brushProperty name="width" value="0.035" units="cm"/>
      <inkml:brushProperty name="height" value="0.035" units="cm"/>
      <inkml:brushProperty name="color" value="#E71224"/>
    </inkml:brush>
  </inkml:definitions>
  <inkml:trace contextRef="#ctx0" brushRef="#br0">1 1 24575,'0'4'0,"0"38"0,0 37 0,0 49 0,8 30 0,8 19 0,6 18 0,2-1 0,-1-3 0,-6-12 0,-6-15 0,-4-21 0,-3-31 0,-3-35-8191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6T14:34:15.004"/>
    </inkml:context>
    <inkml:brush xml:id="br0">
      <inkml:brushProperty name="width" value="0.035" units="cm"/>
      <inkml:brushProperty name="height" value="0.035" units="cm"/>
      <inkml:brushProperty name="color" value="#E71224"/>
    </inkml:brush>
  </inkml:definitions>
  <inkml:trace contextRef="#ctx0" brushRef="#br0">1 253 24575,'9'-4'0,"33"-6"0,50-2 0,36 2 0,26 3 0,18-7 0,11-6 0,1-3 0,-14-2 0,-4-6 0,-27-2 0,-32 5 0,-30 6 0,-28 8-8191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6T14:34:16.967"/>
    </inkml:context>
    <inkml:brush xml:id="br0">
      <inkml:brushProperty name="width" value="0.035" units="cm"/>
      <inkml:brushProperty name="height" value="0.035" units="cm"/>
      <inkml:brushProperty name="color" value="#E71224"/>
    </inkml:brush>
  </inkml:definitions>
  <inkml:trace contextRef="#ctx0" brushRef="#br0">148 246 24575,'-70'563'0,"20"-118"0,48-435 0,2-5 0,-1 1 0,1-1 0,-1 0 0,0 0 0,-1 0 0,1 0 0,-1 0 0,0 0 0,-5 9 0,3-16 0,1-10 0,2-29 0,1 0 0,2 0 0,10-62 0,-7 72 0,15-95 0,49-162 0,60-117 0,-123 387 0,7-26 0,-9 28 0,1 1 0,0-1 0,9-17 0,-11 28 0,-1 1 0,1 0 0,0 0 0,0 0 0,0 0 0,0 1 0,1-1 0,0 1 0,-1 0 0,1 0 0,0 0 0,1 1 0,-1-1 0,9-3 0,7-2 0,1 1 0,0 1 0,0 1 0,1 1 0,30-3 0,-49 7 0,0 0 0,0 1 0,0-1 0,1 1 0,-1-1 0,0 1 0,0 0 0,-1 0 0,1 1 0,0-1 0,0 0 0,0 1 0,-1 0 0,1 0 0,-1 0 0,0 0 0,1 0 0,-1 0 0,0 0 0,0 1 0,0-1 0,0 1 0,-1-1 0,3 6 0,2 5 0,0 1 0,-1 0 0,-1 1 0,3 14 0,0-2 0,27 108 0,-5 1 0,-6 1 0,8 242 0,-30-326 0,13 87 0,-14-140 0,0 1 0,0-1 0,0 1 0,0-1 0,0 1 0,0-1 0,0 1 0,0-1 0,0 1 0,0-1 0,0 0 0,0 1 0,1-1 0,-1 1 0,0-1 0,0 0 0,1 1 0,-1-1 0,0 1 0,0-1 0,1 0 0,-1 1 0,0-1 0,1 0 0,-1 0 0,1 1 0,-1-1 0,0 0 0,1 1 0,8-11 0,5-27 0,18-117 0,4-13 0,-7 68 0,5 2 0,66-130 0,-61 160 0,-36 63 0,-1 1 0,1-1 0,0 1 0,0-1 0,0 1 0,0 0 0,1 0 0,-1 1 0,1-1 0,0 1 0,-1-1 0,1 1 0,0 0 0,7-2 0,-9 5 0,1-1 0,-1 0 0,1 1 0,-1-1 0,0 1 0,1 0 0,-1-1 0,1 1 0,-1 0 0,0 1 0,0-1 0,0 0 0,0 1 0,0-1 0,0 1 0,0 0 0,0-1 0,0 1 0,-1 0 0,1 0 0,-1 0 0,1 0 0,1 4 0,18 26 0,-2 1 0,0 1 0,-2 0 0,15 47 0,-11-27 0,294 876 0,-301-885-1365,-2-13-5461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6T14:34:20.019"/>
    </inkml:context>
    <inkml:brush xml:id="br0">
      <inkml:brushProperty name="width" value="0.035" units="cm"/>
      <inkml:brushProperty name="height" value="0.035" units="cm"/>
      <inkml:brushProperty name="color" value="#E71224"/>
    </inkml:brush>
  </inkml:definitions>
  <inkml:trace contextRef="#ctx0" brushRef="#br0">1 0 24575,'0'1622'0,"7"-1767"0,28-161 0,-4 68 0,-25 175 0,3 0 0,3 0 0,2 1 0,45-117 0,-50 160 0,2 1 0,-1 1 0,2 0 0,14-16 0,5-9 0,157-252 0,-185 289 0,1 0 0,-1 0 0,1 0 0,0 1 0,0-1 0,0 1 0,0 0 0,1 0 0,0 1 0,0-1 0,9-4 0,-12 7 0,-1 1 0,1-1 0,0 0 0,-1 1 0,1-1 0,0 1 0,0 0 0,-1 0 0,1-1 0,0 1 0,0 0 0,-1 1 0,1-1 0,0 0 0,0 0 0,-1 1 0,1-1 0,0 1 0,-1-1 0,1 1 0,0 0 0,-1 0 0,1 0 0,-1 0 0,1 0 0,-1 0 0,0 0 0,1 0 0,-1 0 0,0 1 0,0-1 0,0 0 0,0 1 0,0-1 0,0 1 0,0 0 0,-1-1 0,1 1 0,0 0 0,-1-1 0,1 1 0,-1 2 0,6 18 0,-1-1 0,0 1 0,-2 0 0,0 25 0,-3 96 0,-1-79 0,-3 321 0,4-380 0,0 0 0,-1 0 0,0 0 0,1 0 0,-2-1 0,1 1 0,0 0 0,-1 0 0,0-1 0,0 1 0,0-1 0,-1 1 0,0-1 0,0 0 0,-4 5 0,1-3 0,0 0 0,-1-1 0,0 1 0,0-1 0,-1-1 0,1 0 0,-1 0 0,-9 4 0,-18 4 0,-45 11 0,18-6 0,46-14-34,0 0 1,0-1-1,0-1 0,-1 0 0,1-1 1,0-1-1,0 0 0,-21-5 0,0 1-1027,3 2-5765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6T14:34:47.279"/>
    </inkml:context>
    <inkml:brush xml:id="br0">
      <inkml:brushProperty name="width" value="0.035" units="cm"/>
      <inkml:brushProperty name="height" value="0.035" units="cm"/>
      <inkml:brushProperty name="color" value="#E71224"/>
    </inkml:brush>
  </inkml:definitions>
  <inkml:trace contextRef="#ctx0" brushRef="#br0">1 96 24575,'137'-8'0,"-35"0"0,411-4 0,64-3 0,-165 6 0,-9 34 0,-387-23 0,88 12 0,132-2 0,-220-11 0,-1 1 0,1 0 0,0 1 0,23 8 0,4 1 0,145 43 0,-3-1 0,-149-48 0,0-1 0,0-2 0,43-2 0,2 1 0,-11 7 0,-56-6 0,1 0 0,-1-1 0,1-1 0,26-1 0,313-52 0,-70 20 0,-207 25 0,243 0 0,-71 5 0,-132-10 0,25-2 0,956 13 0,-530 3 0,-527-2 0,362-15 0,-174 0 0,-73 8 0,171-9 0,-295 13 0,62-16 0,14-1 0,127 1 88,54-7-1541,-243 19-5373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6T14:51:33.004"/>
    </inkml:context>
    <inkml:brush xml:id="br0">
      <inkml:brushProperty name="width" value="0.035" units="cm"/>
      <inkml:brushProperty name="height" value="0.035" units="cm"/>
      <inkml:brushProperty name="color" value="#E71224"/>
    </inkml:brush>
  </inkml:definitions>
  <inkml:trace contextRef="#ctx0" brushRef="#br0">1 425 24575,'21'-4'0,"57"-20"0,45-9 0,24-4 0,13-1 0,-2 3 0,-7-6 0,7-6 0,-2 2 0,-14 3 0,-27 10 0,-32 5 0,-31 7-8191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6T14:51:34.392"/>
    </inkml:context>
    <inkml:brush xml:id="br0">
      <inkml:brushProperty name="width" value="0.035" units="cm"/>
      <inkml:brushProperty name="height" value="0.035" units="cm"/>
      <inkml:brushProperty name="color" value="#E71224"/>
    </inkml:brush>
  </inkml:definitions>
  <inkml:trace contextRef="#ctx0" brushRef="#br0">1 0 24575,'0'5'0,"9"36"0,11 60 0,7 65 0,13 45 0,2 8 0,0-2-756,-3-25 756,-4-32 0,-8-38 186,-8-36-186,-8-33-7621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6T14:51:35.268"/>
    </inkml:context>
    <inkml:brush xml:id="br0">
      <inkml:brushProperty name="width" value="0.035" units="cm"/>
      <inkml:brushProperty name="height" value="0.035" units="cm"/>
      <inkml:brushProperty name="color" value="#E71224"/>
    </inkml:brush>
  </inkml:definitions>
  <inkml:trace contextRef="#ctx0" brushRef="#br0">0 448 24575,'9'0'0,"51"-17"0,60-20 0,48-11 0,19-8 0,12-2 0,-14-4 0,-30 3 0,-28 12 0,-32 9 0,-31 12-8191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DD917B-F07D-4D57-852E-EF9922B2A2EC}" type="datetimeFigureOut">
              <a:rPr lang="en-US" smtClean="0"/>
              <a:t>2/16/2025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B52D77-F955-45CE-9E76-F80A19CF200C}" type="slidenum">
              <a:rPr lang="en-US" smtClean="0"/>
              <a:t>‹#›</a:t>
            </a:fld>
            <a:endParaRPr lang="en-US"/>
          </a:p>
        </p:txBody>
      </p:sp>
    </p:spTree>
    <p:extLst>
      <p:ext uri="{BB962C8B-B14F-4D97-AF65-F5344CB8AC3E}">
        <p14:creationId xmlns:p14="http://schemas.microsoft.com/office/powerpoint/2010/main" val="2314969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11</a:t>
            </a:fld>
            <a:endParaRPr sz="1200" b="0" i="0" u="none" strike="noStrike" cap="none">
              <a:solidFill>
                <a:schemeClr val="dk1"/>
              </a:solidFill>
              <a:latin typeface="Tahoma"/>
              <a:ea typeface="Tahoma"/>
              <a:cs typeface="Tahoma"/>
              <a:sym typeface="Tahoma"/>
            </a:endParaRPr>
          </a:p>
        </p:txBody>
      </p:sp>
      <p:sp>
        <p:nvSpPr>
          <p:cNvPr id="172" name="Google Shape;17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12</a:t>
            </a:fld>
            <a:endParaRPr sz="1200" b="0" i="0" u="none" strike="noStrike" cap="none">
              <a:solidFill>
                <a:schemeClr val="dk1"/>
              </a:solidFill>
              <a:latin typeface="Tahoma"/>
              <a:ea typeface="Tahoma"/>
              <a:cs typeface="Tahoma"/>
              <a:sym typeface="Tahoma"/>
            </a:endParaRPr>
          </a:p>
        </p:txBody>
      </p:sp>
      <p:sp>
        <p:nvSpPr>
          <p:cNvPr id="181" name="Google Shape;18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13</a:t>
            </a:fld>
            <a:endParaRPr sz="1200" b="0" i="0" u="none" strike="noStrike" cap="none">
              <a:solidFill>
                <a:schemeClr val="dk1"/>
              </a:solidFill>
              <a:latin typeface="Tahoma"/>
              <a:ea typeface="Tahoma"/>
              <a:cs typeface="Tahoma"/>
              <a:sym typeface="Tahoma"/>
            </a:endParaRPr>
          </a:p>
        </p:txBody>
      </p:sp>
      <p:sp>
        <p:nvSpPr>
          <p:cNvPr id="190" name="Google Shape;19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1" name="Google Shape;19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14</a:t>
            </a:fld>
            <a:endParaRPr sz="1200" b="0" i="0" u="none" strike="noStrike" cap="none">
              <a:solidFill>
                <a:schemeClr val="dk1"/>
              </a:solidFill>
              <a:latin typeface="Tahoma"/>
              <a:ea typeface="Tahoma"/>
              <a:cs typeface="Tahoma"/>
              <a:sym typeface="Tahoma"/>
            </a:endParaRPr>
          </a:p>
        </p:txBody>
      </p:sp>
      <p:sp>
        <p:nvSpPr>
          <p:cNvPr id="199" name="Google Shape;19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0" name="Google Shape;20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15</a:t>
            </a:fld>
            <a:endParaRPr sz="1200">
              <a:solidFill>
                <a:schemeClr val="dk1"/>
              </a:solidFill>
              <a:latin typeface="Tahoma"/>
              <a:ea typeface="Tahoma"/>
              <a:cs typeface="Tahoma"/>
              <a:sym typeface="Tahoma"/>
            </a:endParaRPr>
          </a:p>
        </p:txBody>
      </p:sp>
      <p:sp>
        <p:nvSpPr>
          <p:cNvPr id="286" name="Google Shape;28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7" name="Google Shape;287;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16</a:t>
            </a:fld>
            <a:endParaRPr sz="1200">
              <a:solidFill>
                <a:schemeClr val="dk1"/>
              </a:solidFill>
              <a:latin typeface="Tahoma"/>
              <a:ea typeface="Tahoma"/>
              <a:cs typeface="Tahoma"/>
              <a:sym typeface="Tahoma"/>
            </a:endParaRPr>
          </a:p>
        </p:txBody>
      </p:sp>
      <p:sp>
        <p:nvSpPr>
          <p:cNvPr id="295" name="Google Shape;29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6" name="Google Shape;296;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17</a:t>
            </a:fld>
            <a:endParaRPr sz="1200">
              <a:solidFill>
                <a:schemeClr val="dk1"/>
              </a:solidFill>
              <a:latin typeface="Tahoma"/>
              <a:ea typeface="Tahoma"/>
              <a:cs typeface="Tahoma"/>
              <a:sym typeface="Tahoma"/>
            </a:endParaRPr>
          </a:p>
        </p:txBody>
      </p:sp>
      <p:sp>
        <p:nvSpPr>
          <p:cNvPr id="304" name="Google Shape;30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5" name="Google Shape;30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18</a:t>
            </a:fld>
            <a:endParaRPr sz="1200">
              <a:solidFill>
                <a:schemeClr val="dk1"/>
              </a:solidFill>
              <a:latin typeface="Tahoma"/>
              <a:ea typeface="Tahoma"/>
              <a:cs typeface="Tahoma"/>
              <a:sym typeface="Tahoma"/>
            </a:endParaRPr>
          </a:p>
        </p:txBody>
      </p:sp>
      <p:sp>
        <p:nvSpPr>
          <p:cNvPr id="331" name="Google Shape;33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2" name="Google Shape;332;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19</a:t>
            </a:fld>
            <a:endParaRPr sz="1200">
              <a:solidFill>
                <a:schemeClr val="dk1"/>
              </a:solidFill>
              <a:latin typeface="Tahoma"/>
              <a:ea typeface="Tahoma"/>
              <a:cs typeface="Tahoma"/>
              <a:sym typeface="Tahoma"/>
            </a:endParaRPr>
          </a:p>
        </p:txBody>
      </p:sp>
      <p:sp>
        <p:nvSpPr>
          <p:cNvPr id="340" name="Google Shape;340;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1" name="Google Shape;341;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20</a:t>
            </a:fld>
            <a:endParaRPr sz="1200">
              <a:solidFill>
                <a:schemeClr val="dk1"/>
              </a:solidFill>
              <a:latin typeface="Tahoma"/>
              <a:ea typeface="Tahoma"/>
              <a:cs typeface="Tahoma"/>
              <a:sym typeface="Tahoma"/>
            </a:endParaRPr>
          </a:p>
        </p:txBody>
      </p:sp>
      <p:sp>
        <p:nvSpPr>
          <p:cNvPr id="349" name="Google Shape;34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0" name="Google Shape;350;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21</a:t>
            </a:fld>
            <a:endParaRPr sz="1200">
              <a:solidFill>
                <a:schemeClr val="dk1"/>
              </a:solidFill>
              <a:latin typeface="Tahoma"/>
              <a:ea typeface="Tahoma"/>
              <a:cs typeface="Tahoma"/>
              <a:sym typeface="Tahoma"/>
            </a:endParaRPr>
          </a:p>
        </p:txBody>
      </p:sp>
      <p:sp>
        <p:nvSpPr>
          <p:cNvPr id="358" name="Google Shape;35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9" name="Google Shape;359;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22</a:t>
            </a:fld>
            <a:endParaRPr sz="1200">
              <a:solidFill>
                <a:schemeClr val="dk1"/>
              </a:solidFill>
              <a:latin typeface="Tahoma"/>
              <a:ea typeface="Tahoma"/>
              <a:cs typeface="Tahoma"/>
              <a:sym typeface="Tahoma"/>
            </a:endParaRPr>
          </a:p>
        </p:txBody>
      </p:sp>
      <p:sp>
        <p:nvSpPr>
          <p:cNvPr id="369" name="Google Shape;369;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0" name="Google Shape;370;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24</a:t>
            </a:fld>
            <a:endParaRPr sz="1200" b="0" i="0" u="none" strike="noStrike" cap="none">
              <a:solidFill>
                <a:schemeClr val="dk1"/>
              </a:solidFill>
              <a:latin typeface="Tahoma"/>
              <a:ea typeface="Tahoma"/>
              <a:cs typeface="Tahoma"/>
              <a:sym typeface="Tahoma"/>
            </a:endParaRPr>
          </a:p>
        </p:txBody>
      </p:sp>
      <p:sp>
        <p:nvSpPr>
          <p:cNvPr id="208" name="Google Shape;20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9" name="Google Shape;209;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25</a:t>
            </a:fld>
            <a:endParaRPr sz="1200">
              <a:solidFill>
                <a:schemeClr val="dk1"/>
              </a:solidFill>
              <a:latin typeface="Tahoma"/>
              <a:ea typeface="Tahoma"/>
              <a:cs typeface="Tahoma"/>
              <a:sym typeface="Tahoma"/>
            </a:endParaRPr>
          </a:p>
        </p:txBody>
      </p:sp>
      <p:sp>
        <p:nvSpPr>
          <p:cNvPr id="275" name="Google Shape;27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6" name="Google Shape;276;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26</a:t>
            </a:fld>
            <a:endParaRPr sz="1200" b="0" i="0" u="none" strike="noStrike" cap="none">
              <a:solidFill>
                <a:schemeClr val="dk1"/>
              </a:solidFill>
              <a:latin typeface="Tahoma"/>
              <a:ea typeface="Tahoma"/>
              <a:cs typeface="Tahoma"/>
              <a:sym typeface="Tahoma"/>
            </a:endParaRPr>
          </a:p>
        </p:txBody>
      </p:sp>
      <p:sp>
        <p:nvSpPr>
          <p:cNvPr id="217" name="Google Shape;21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8" name="Google Shape;21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27</a:t>
            </a:fld>
            <a:endParaRPr sz="1200" b="0" i="0" u="none" strike="noStrike" cap="none">
              <a:solidFill>
                <a:schemeClr val="dk1"/>
              </a:solidFill>
              <a:latin typeface="Tahoma"/>
              <a:ea typeface="Tahoma"/>
              <a:cs typeface="Tahoma"/>
              <a:sym typeface="Tahoma"/>
            </a:endParaRPr>
          </a:p>
        </p:txBody>
      </p:sp>
      <p:sp>
        <p:nvSpPr>
          <p:cNvPr id="226" name="Google Shape;22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7" name="Google Shape;22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28</a:t>
            </a:fld>
            <a:endParaRPr sz="1200" b="0" i="0" u="none" strike="noStrike" cap="none">
              <a:solidFill>
                <a:schemeClr val="dk1"/>
              </a:solidFill>
              <a:latin typeface="Tahoma"/>
              <a:ea typeface="Tahoma"/>
              <a:cs typeface="Tahoma"/>
              <a:sym typeface="Tahoma"/>
            </a:endParaRPr>
          </a:p>
        </p:txBody>
      </p:sp>
      <p:sp>
        <p:nvSpPr>
          <p:cNvPr id="235" name="Google Shape;23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6" name="Google Shape;23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29</a:t>
            </a:fld>
            <a:endParaRPr sz="1200" b="0" i="0" u="none" strike="noStrike" cap="none">
              <a:solidFill>
                <a:schemeClr val="dk1"/>
              </a:solidFill>
              <a:latin typeface="Tahoma"/>
              <a:ea typeface="Tahoma"/>
              <a:cs typeface="Tahoma"/>
              <a:sym typeface="Tahoma"/>
            </a:endParaRPr>
          </a:p>
        </p:txBody>
      </p:sp>
      <p:sp>
        <p:nvSpPr>
          <p:cNvPr id="244" name="Google Shape;24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30</a:t>
            </a:fld>
            <a:endParaRPr sz="1200" b="0" i="0" u="none" strike="noStrike" cap="none">
              <a:solidFill>
                <a:schemeClr val="dk1"/>
              </a:solidFill>
              <a:latin typeface="Tahoma"/>
              <a:ea typeface="Tahoma"/>
              <a:cs typeface="Tahoma"/>
              <a:sym typeface="Tahoma"/>
            </a:endParaRPr>
          </a:p>
        </p:txBody>
      </p:sp>
      <p:sp>
        <p:nvSpPr>
          <p:cNvPr id="253" name="Google Shape;25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4" name="Google Shape;254;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42</a:t>
            </a:fld>
            <a:endParaRPr sz="1200">
              <a:solidFill>
                <a:schemeClr val="dk1"/>
              </a:solidFill>
              <a:latin typeface="Tahoma"/>
              <a:ea typeface="Tahoma"/>
              <a:cs typeface="Tahoma"/>
              <a:sym typeface="Tahoma"/>
            </a:endParaRPr>
          </a:p>
        </p:txBody>
      </p:sp>
      <p:sp>
        <p:nvSpPr>
          <p:cNvPr id="380" name="Google Shape;380;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1" name="Google Shape;381;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3887133" y="8688049"/>
            <a:ext cx="2970868" cy="45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5" rIns="91429" bIns="45715" anchor="b"/>
          <a:lstStyle>
            <a:lvl1pPr defTabSz="930275">
              <a:defRPr sz="1600">
                <a:solidFill>
                  <a:schemeClr val="tx1"/>
                </a:solidFill>
                <a:latin typeface="Helvetica" charset="0"/>
                <a:ea typeface="ＭＳ Ｐゴシック" pitchFamily="34" charset="-128"/>
              </a:defRPr>
            </a:lvl1pPr>
            <a:lvl2pPr marL="742950" indent="-285750" defTabSz="930275">
              <a:defRPr sz="1600">
                <a:solidFill>
                  <a:schemeClr val="tx1"/>
                </a:solidFill>
                <a:latin typeface="Helvetica" charset="0"/>
                <a:ea typeface="ＭＳ Ｐゴシック" pitchFamily="34" charset="-128"/>
              </a:defRPr>
            </a:lvl2pPr>
            <a:lvl3pPr marL="1143000" indent="-228600" defTabSz="930275">
              <a:defRPr sz="1600">
                <a:solidFill>
                  <a:schemeClr val="tx1"/>
                </a:solidFill>
                <a:latin typeface="Helvetica" charset="0"/>
                <a:ea typeface="ＭＳ Ｐゴシック" pitchFamily="34" charset="-128"/>
              </a:defRPr>
            </a:lvl3pPr>
            <a:lvl4pPr marL="1600200" indent="-228600" defTabSz="930275">
              <a:defRPr sz="1600">
                <a:solidFill>
                  <a:schemeClr val="tx1"/>
                </a:solidFill>
                <a:latin typeface="Helvetica" charset="0"/>
                <a:ea typeface="ＭＳ Ｐゴシック" pitchFamily="34" charset="-128"/>
              </a:defRPr>
            </a:lvl4pPr>
            <a:lvl5pPr marL="2057400" indent="-228600" defTabSz="930275">
              <a:defRPr sz="1600">
                <a:solidFill>
                  <a:schemeClr val="tx1"/>
                </a:solidFill>
                <a:latin typeface="Helvetica"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charset="0"/>
                <a:ea typeface="ＭＳ Ｐゴシック" pitchFamily="34" charset="-128"/>
              </a:defRPr>
            </a:lvl9pPr>
          </a:lstStyle>
          <a:p>
            <a:pPr algn="r"/>
            <a:fld id="{BD29E0F1-A7E6-49F9-B073-21DF4246CBBE}" type="slidenum">
              <a:rPr lang="en-US" altLang="en-US" sz="1200"/>
              <a:pPr algn="r"/>
              <a:t>3</a:t>
            </a:fld>
            <a:endParaRPr lang="en-US" altLang="en-US" sz="1200"/>
          </a:p>
        </p:txBody>
      </p:sp>
      <p:sp>
        <p:nvSpPr>
          <p:cNvPr id="40963" name="Rectangle 2"/>
          <p:cNvSpPr>
            <a:spLocks noGrp="1" noRot="1" noChangeAspect="1" noChangeArrowheads="1" noTextEdit="1"/>
          </p:cNvSpPr>
          <p:nvPr>
            <p:ph type="sldImg"/>
          </p:nvPr>
        </p:nvSpPr>
        <p:spPr>
          <a:xfrm>
            <a:off x="685800" y="1143000"/>
            <a:ext cx="5486400" cy="3086100"/>
          </a:xfrm>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43</a:t>
            </a:fld>
            <a:endParaRPr sz="1200">
              <a:solidFill>
                <a:schemeClr val="dk1"/>
              </a:solidFill>
              <a:latin typeface="Tahoma"/>
              <a:ea typeface="Tahoma"/>
              <a:cs typeface="Tahoma"/>
              <a:sym typeface="Tahoma"/>
            </a:endParaRPr>
          </a:p>
        </p:txBody>
      </p:sp>
      <p:sp>
        <p:nvSpPr>
          <p:cNvPr id="400" name="Google Shape;400;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1" name="Google Shape;401;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44</a:t>
            </a:fld>
            <a:endParaRPr sz="1200">
              <a:solidFill>
                <a:schemeClr val="dk1"/>
              </a:solidFill>
              <a:latin typeface="Tahoma"/>
              <a:ea typeface="Tahoma"/>
              <a:cs typeface="Tahoma"/>
              <a:sym typeface="Tahoma"/>
            </a:endParaRPr>
          </a:p>
        </p:txBody>
      </p:sp>
      <p:sp>
        <p:nvSpPr>
          <p:cNvPr id="427" name="Google Shape;427;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8" name="Google Shape;428;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45</a:t>
            </a:fld>
            <a:endParaRPr sz="1200">
              <a:solidFill>
                <a:schemeClr val="dk1"/>
              </a:solidFill>
              <a:latin typeface="Tahoma"/>
              <a:ea typeface="Tahoma"/>
              <a:cs typeface="Tahoma"/>
              <a:sym typeface="Tahoma"/>
            </a:endParaRPr>
          </a:p>
        </p:txBody>
      </p:sp>
      <p:sp>
        <p:nvSpPr>
          <p:cNvPr id="436" name="Google Shape;436;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7" name="Google Shape;437;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46</a:t>
            </a:fld>
            <a:endParaRPr sz="1200">
              <a:solidFill>
                <a:schemeClr val="dk1"/>
              </a:solidFill>
              <a:latin typeface="Tahoma"/>
              <a:ea typeface="Tahoma"/>
              <a:cs typeface="Tahoma"/>
              <a:sym typeface="Tahoma"/>
            </a:endParaRPr>
          </a:p>
        </p:txBody>
      </p:sp>
      <p:sp>
        <p:nvSpPr>
          <p:cNvPr id="445" name="Google Shape;445;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6" name="Google Shape;446;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50</a:t>
            </a:fld>
            <a:endParaRPr sz="1200">
              <a:solidFill>
                <a:schemeClr val="dk1"/>
              </a:solidFill>
              <a:latin typeface="Tahoma"/>
              <a:ea typeface="Tahoma"/>
              <a:cs typeface="Tahoma"/>
              <a:sym typeface="Tahoma"/>
            </a:endParaRPr>
          </a:p>
        </p:txBody>
      </p:sp>
      <p:sp>
        <p:nvSpPr>
          <p:cNvPr id="313" name="Google Shape;31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4" name="Google Shape;314;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Tahoma"/>
                <a:ea typeface="Tahoma"/>
                <a:cs typeface="Tahoma"/>
                <a:sym typeface="Tahoma"/>
              </a:rPr>
              <a:t>51</a:t>
            </a:fld>
            <a:endParaRPr sz="1200">
              <a:solidFill>
                <a:schemeClr val="dk1"/>
              </a:solidFill>
              <a:latin typeface="Tahoma"/>
              <a:ea typeface="Tahoma"/>
              <a:cs typeface="Tahoma"/>
              <a:sym typeface="Tahoma"/>
            </a:endParaRPr>
          </a:p>
        </p:txBody>
      </p:sp>
      <p:sp>
        <p:nvSpPr>
          <p:cNvPr id="322" name="Google Shape;32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3" name="Google Shape;323;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3887133" y="8688049"/>
            <a:ext cx="2970868" cy="45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5" rIns="91429" bIns="45715" anchor="b"/>
          <a:lstStyle>
            <a:lvl1pPr defTabSz="930275">
              <a:defRPr sz="1600">
                <a:solidFill>
                  <a:schemeClr val="tx1"/>
                </a:solidFill>
                <a:latin typeface="Helvetica" charset="0"/>
                <a:ea typeface="ＭＳ Ｐゴシック" pitchFamily="34" charset="-128"/>
              </a:defRPr>
            </a:lvl1pPr>
            <a:lvl2pPr marL="742950" indent="-285750" defTabSz="930275">
              <a:defRPr sz="1600">
                <a:solidFill>
                  <a:schemeClr val="tx1"/>
                </a:solidFill>
                <a:latin typeface="Helvetica" charset="0"/>
                <a:ea typeface="ＭＳ Ｐゴシック" pitchFamily="34" charset="-128"/>
              </a:defRPr>
            </a:lvl2pPr>
            <a:lvl3pPr marL="1143000" indent="-228600" defTabSz="930275">
              <a:defRPr sz="1600">
                <a:solidFill>
                  <a:schemeClr val="tx1"/>
                </a:solidFill>
                <a:latin typeface="Helvetica" charset="0"/>
                <a:ea typeface="ＭＳ Ｐゴシック" pitchFamily="34" charset="-128"/>
              </a:defRPr>
            </a:lvl3pPr>
            <a:lvl4pPr marL="1600200" indent="-228600" defTabSz="930275">
              <a:defRPr sz="1600">
                <a:solidFill>
                  <a:schemeClr val="tx1"/>
                </a:solidFill>
                <a:latin typeface="Helvetica" charset="0"/>
                <a:ea typeface="ＭＳ Ｐゴシック" pitchFamily="34" charset="-128"/>
              </a:defRPr>
            </a:lvl4pPr>
            <a:lvl5pPr marL="2057400" indent="-228600" defTabSz="930275">
              <a:defRPr sz="1600">
                <a:solidFill>
                  <a:schemeClr val="tx1"/>
                </a:solidFill>
                <a:latin typeface="Helvetica" charset="0"/>
                <a:ea typeface="ＭＳ Ｐゴシック" pitchFamily="34" charset="-128"/>
              </a:defRPr>
            </a:lvl5pPr>
            <a:lvl6pPr marL="2514600" indent="-228600" defTabSz="930275" eaLnBrk="0" fontAlgn="base" hangingPunct="0">
              <a:spcBef>
                <a:spcPct val="0"/>
              </a:spcBef>
              <a:spcAft>
                <a:spcPct val="0"/>
              </a:spcAft>
              <a:defRPr sz="1600">
                <a:solidFill>
                  <a:schemeClr val="tx1"/>
                </a:solidFill>
                <a:latin typeface="Helvetica" charset="0"/>
                <a:ea typeface="ＭＳ Ｐゴシック" pitchFamily="34" charset="-128"/>
              </a:defRPr>
            </a:lvl6pPr>
            <a:lvl7pPr marL="2971800" indent="-228600" defTabSz="930275" eaLnBrk="0" fontAlgn="base" hangingPunct="0">
              <a:spcBef>
                <a:spcPct val="0"/>
              </a:spcBef>
              <a:spcAft>
                <a:spcPct val="0"/>
              </a:spcAft>
              <a:defRPr sz="1600">
                <a:solidFill>
                  <a:schemeClr val="tx1"/>
                </a:solidFill>
                <a:latin typeface="Helvetica" charset="0"/>
                <a:ea typeface="ＭＳ Ｐゴシック" pitchFamily="34" charset="-128"/>
              </a:defRPr>
            </a:lvl7pPr>
            <a:lvl8pPr marL="3429000" indent="-228600" defTabSz="930275" eaLnBrk="0" fontAlgn="base" hangingPunct="0">
              <a:spcBef>
                <a:spcPct val="0"/>
              </a:spcBef>
              <a:spcAft>
                <a:spcPct val="0"/>
              </a:spcAft>
              <a:defRPr sz="1600">
                <a:solidFill>
                  <a:schemeClr val="tx1"/>
                </a:solidFill>
                <a:latin typeface="Helvetica" charset="0"/>
                <a:ea typeface="ＭＳ Ｐゴシック" pitchFamily="34" charset="-128"/>
              </a:defRPr>
            </a:lvl8pPr>
            <a:lvl9pPr marL="3886200" indent="-228600" defTabSz="930275" eaLnBrk="0" fontAlgn="base" hangingPunct="0">
              <a:spcBef>
                <a:spcPct val="0"/>
              </a:spcBef>
              <a:spcAft>
                <a:spcPct val="0"/>
              </a:spcAft>
              <a:defRPr sz="1600">
                <a:solidFill>
                  <a:schemeClr val="tx1"/>
                </a:solidFill>
                <a:latin typeface="Helvetica" charset="0"/>
                <a:ea typeface="ＭＳ Ｐゴシック" pitchFamily="34" charset="-128"/>
              </a:defRPr>
            </a:lvl9pPr>
          </a:lstStyle>
          <a:p>
            <a:pPr algn="r"/>
            <a:fld id="{03F7B419-FDB1-42B1-92CC-AF99E79239C4}" type="slidenum">
              <a:rPr lang="en-US" altLang="en-US" sz="1200"/>
              <a:pPr algn="r"/>
              <a:t>4</a:t>
            </a:fld>
            <a:endParaRPr lang="en-US" altLang="en-US" sz="1200"/>
          </a:p>
        </p:txBody>
      </p:sp>
      <p:sp>
        <p:nvSpPr>
          <p:cNvPr id="41987" name="Rectangle 2"/>
          <p:cNvSpPr>
            <a:spLocks noGrp="1" noRot="1" noChangeAspect="1" noChangeArrowheads="1" noTextEdit="1"/>
          </p:cNvSpPr>
          <p:nvPr>
            <p:ph type="sldImg"/>
          </p:nvPr>
        </p:nvSpPr>
        <p:spPr>
          <a:xfrm>
            <a:off x="685800" y="1143000"/>
            <a:ext cx="5486400" cy="3086100"/>
          </a:xfrm>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118" name="Google Shape;11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8</a:t>
            </a:fld>
            <a:endParaRPr sz="1200" b="0" i="0" u="none" strike="noStrike" cap="none">
              <a:solidFill>
                <a:schemeClr val="dk1"/>
              </a:solidFill>
              <a:latin typeface="Tahoma"/>
              <a:ea typeface="Tahoma"/>
              <a:cs typeface="Tahoma"/>
              <a:sym typeface="Tahom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Tahoma"/>
                <a:ea typeface="Tahoma"/>
                <a:cs typeface="Tahoma"/>
                <a:sym typeface="Tahoma"/>
              </a:rPr>
              <a:t>10</a:t>
            </a:fld>
            <a:endParaRPr sz="1200" b="0" i="0" u="none" strike="noStrike" cap="none">
              <a:solidFill>
                <a:schemeClr val="dk1"/>
              </a:solidFill>
              <a:latin typeface="Tahoma"/>
              <a:ea typeface="Tahoma"/>
              <a:cs typeface="Tahoma"/>
              <a:sym typeface="Tahoma"/>
            </a:endParaRPr>
          </a:p>
        </p:txBody>
      </p:sp>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F3AE6-CC18-54A1-30CD-D11585D5C5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44308D-5D1C-1C2B-E4DF-BAC34FFAF7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188E81-D8A5-656B-940C-46D42419FF06}"/>
              </a:ext>
            </a:extLst>
          </p:cNvPr>
          <p:cNvSpPr>
            <a:spLocks noGrp="1"/>
          </p:cNvSpPr>
          <p:nvPr>
            <p:ph type="dt" sz="half" idx="10"/>
          </p:nvPr>
        </p:nvSpPr>
        <p:spPr/>
        <p:txBody>
          <a:bodyPr/>
          <a:lstStyle/>
          <a:p>
            <a:fld id="{5F468057-BAD5-4A73-9410-DEF1844B8A10}" type="datetimeFigureOut">
              <a:rPr lang="en-US" smtClean="0"/>
              <a:t>2/16/2025</a:t>
            </a:fld>
            <a:endParaRPr lang="en-US"/>
          </a:p>
        </p:txBody>
      </p:sp>
      <p:sp>
        <p:nvSpPr>
          <p:cNvPr id="5" name="Footer Placeholder 4">
            <a:extLst>
              <a:ext uri="{FF2B5EF4-FFF2-40B4-BE49-F238E27FC236}">
                <a16:creationId xmlns:a16="http://schemas.microsoft.com/office/drawing/2014/main" id="{0415699A-0E67-ACB2-D494-85BED9D84E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A5A294-9D80-E3BE-CC4A-D4D30D96D36D}"/>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3365027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4F6E0-B616-10C0-E954-E54BD79A40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BB7FF1-55CB-1B0D-7B98-D0A0225E9A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A2D40-CD5B-6465-29A4-F3D20D88E5D2}"/>
              </a:ext>
            </a:extLst>
          </p:cNvPr>
          <p:cNvSpPr>
            <a:spLocks noGrp="1"/>
          </p:cNvSpPr>
          <p:nvPr>
            <p:ph type="dt" sz="half" idx="10"/>
          </p:nvPr>
        </p:nvSpPr>
        <p:spPr/>
        <p:txBody>
          <a:bodyPr/>
          <a:lstStyle/>
          <a:p>
            <a:fld id="{5F468057-BAD5-4A73-9410-DEF1844B8A10}" type="datetimeFigureOut">
              <a:rPr lang="en-US" smtClean="0"/>
              <a:t>2/16/2025</a:t>
            </a:fld>
            <a:endParaRPr lang="en-US"/>
          </a:p>
        </p:txBody>
      </p:sp>
      <p:sp>
        <p:nvSpPr>
          <p:cNvPr id="5" name="Footer Placeholder 4">
            <a:extLst>
              <a:ext uri="{FF2B5EF4-FFF2-40B4-BE49-F238E27FC236}">
                <a16:creationId xmlns:a16="http://schemas.microsoft.com/office/drawing/2014/main" id="{395DCE0E-36A6-BA7A-7DAC-9393A4C9D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8E8DCD-0FF8-DDC9-D97C-C95F3E6701D3}"/>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1547178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65E702-12BB-68B5-F2AA-E2CF1AEC8D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2B4B4E-A1B8-8D7D-BB3F-98E060EE47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4BA2EB-4F7A-B1BE-1F36-61EE6EBD94EA}"/>
              </a:ext>
            </a:extLst>
          </p:cNvPr>
          <p:cNvSpPr>
            <a:spLocks noGrp="1"/>
          </p:cNvSpPr>
          <p:nvPr>
            <p:ph type="dt" sz="half" idx="10"/>
          </p:nvPr>
        </p:nvSpPr>
        <p:spPr/>
        <p:txBody>
          <a:bodyPr/>
          <a:lstStyle/>
          <a:p>
            <a:fld id="{5F468057-BAD5-4A73-9410-DEF1844B8A10}" type="datetimeFigureOut">
              <a:rPr lang="en-US" smtClean="0"/>
              <a:t>2/16/2025</a:t>
            </a:fld>
            <a:endParaRPr lang="en-US"/>
          </a:p>
        </p:txBody>
      </p:sp>
      <p:sp>
        <p:nvSpPr>
          <p:cNvPr id="5" name="Footer Placeholder 4">
            <a:extLst>
              <a:ext uri="{FF2B5EF4-FFF2-40B4-BE49-F238E27FC236}">
                <a16:creationId xmlns:a16="http://schemas.microsoft.com/office/drawing/2014/main" id="{5AEF516F-4BAA-7E2E-8696-C8E14005DF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175B0F-73AF-AB05-0336-1C2FA6C67677}"/>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3055004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EE68-52F8-B042-1B04-3492977029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57F68D-427A-E08F-A1F7-AB9D40E51C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398184-957A-CBCB-FA7A-28E5F91C429E}"/>
              </a:ext>
            </a:extLst>
          </p:cNvPr>
          <p:cNvSpPr>
            <a:spLocks noGrp="1"/>
          </p:cNvSpPr>
          <p:nvPr>
            <p:ph type="dt" sz="half" idx="10"/>
          </p:nvPr>
        </p:nvSpPr>
        <p:spPr/>
        <p:txBody>
          <a:bodyPr/>
          <a:lstStyle/>
          <a:p>
            <a:fld id="{5F468057-BAD5-4A73-9410-DEF1844B8A10}" type="datetimeFigureOut">
              <a:rPr lang="en-US" smtClean="0"/>
              <a:t>2/16/2025</a:t>
            </a:fld>
            <a:endParaRPr lang="en-US"/>
          </a:p>
        </p:txBody>
      </p:sp>
      <p:sp>
        <p:nvSpPr>
          <p:cNvPr id="5" name="Footer Placeholder 4">
            <a:extLst>
              <a:ext uri="{FF2B5EF4-FFF2-40B4-BE49-F238E27FC236}">
                <a16:creationId xmlns:a16="http://schemas.microsoft.com/office/drawing/2014/main" id="{0370C22F-0D9F-E123-7990-9C2A8AA57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A8A8B-E098-B94A-16ED-62943F4A58F8}"/>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1103819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95C60-ECFE-CACC-4EE1-910B34BF64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699B98-0A40-04F2-F3AE-EBA27DB204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3B5A93-460C-A63E-0B1B-E61680AE9216}"/>
              </a:ext>
            </a:extLst>
          </p:cNvPr>
          <p:cNvSpPr>
            <a:spLocks noGrp="1"/>
          </p:cNvSpPr>
          <p:nvPr>
            <p:ph type="dt" sz="half" idx="10"/>
          </p:nvPr>
        </p:nvSpPr>
        <p:spPr/>
        <p:txBody>
          <a:bodyPr/>
          <a:lstStyle/>
          <a:p>
            <a:fld id="{5F468057-BAD5-4A73-9410-DEF1844B8A10}" type="datetimeFigureOut">
              <a:rPr lang="en-US" smtClean="0"/>
              <a:t>2/16/2025</a:t>
            </a:fld>
            <a:endParaRPr lang="en-US"/>
          </a:p>
        </p:txBody>
      </p:sp>
      <p:sp>
        <p:nvSpPr>
          <p:cNvPr id="5" name="Footer Placeholder 4">
            <a:extLst>
              <a:ext uri="{FF2B5EF4-FFF2-40B4-BE49-F238E27FC236}">
                <a16:creationId xmlns:a16="http://schemas.microsoft.com/office/drawing/2014/main" id="{A5914AE7-D6BF-2683-BF81-BAEE158C5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8BBB4-E389-DCDC-2D09-B1552E2A3D5E}"/>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1579509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47FC-5B2E-4DDE-1B0F-B73D8743F4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1FE15A-A145-D81B-A001-DD058936DA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413FCC-39C8-24E9-D3BB-CE9DE5FA39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AA7F23-4509-D680-BCB3-EC78D70AF88B}"/>
              </a:ext>
            </a:extLst>
          </p:cNvPr>
          <p:cNvSpPr>
            <a:spLocks noGrp="1"/>
          </p:cNvSpPr>
          <p:nvPr>
            <p:ph type="dt" sz="half" idx="10"/>
          </p:nvPr>
        </p:nvSpPr>
        <p:spPr/>
        <p:txBody>
          <a:bodyPr/>
          <a:lstStyle/>
          <a:p>
            <a:fld id="{5F468057-BAD5-4A73-9410-DEF1844B8A10}" type="datetimeFigureOut">
              <a:rPr lang="en-US" smtClean="0"/>
              <a:t>2/16/2025</a:t>
            </a:fld>
            <a:endParaRPr lang="en-US"/>
          </a:p>
        </p:txBody>
      </p:sp>
      <p:sp>
        <p:nvSpPr>
          <p:cNvPr id="6" name="Footer Placeholder 5">
            <a:extLst>
              <a:ext uri="{FF2B5EF4-FFF2-40B4-BE49-F238E27FC236}">
                <a16:creationId xmlns:a16="http://schemas.microsoft.com/office/drawing/2014/main" id="{3CA684D9-3CEA-1A45-2CC8-2817057D34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E3A59E-80D7-3721-F5F0-D1435BAB0BFD}"/>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1070324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F6D4-6793-626D-4A31-D344E8555D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B21F51-2CE2-A3E6-21B1-E69CE909EB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5300D5-CCC7-2AA4-D13F-2CEFB6B3DC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AD8765-436F-C29E-60C7-9D187CDDC0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01D7C1-ECE3-A199-7ADC-7FEBB51BA4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6955B2-E134-22EE-8BD6-84CB5ACE1E60}"/>
              </a:ext>
            </a:extLst>
          </p:cNvPr>
          <p:cNvSpPr>
            <a:spLocks noGrp="1"/>
          </p:cNvSpPr>
          <p:nvPr>
            <p:ph type="dt" sz="half" idx="10"/>
          </p:nvPr>
        </p:nvSpPr>
        <p:spPr/>
        <p:txBody>
          <a:bodyPr/>
          <a:lstStyle/>
          <a:p>
            <a:fld id="{5F468057-BAD5-4A73-9410-DEF1844B8A10}" type="datetimeFigureOut">
              <a:rPr lang="en-US" smtClean="0"/>
              <a:t>2/16/2025</a:t>
            </a:fld>
            <a:endParaRPr lang="en-US"/>
          </a:p>
        </p:txBody>
      </p:sp>
      <p:sp>
        <p:nvSpPr>
          <p:cNvPr id="8" name="Footer Placeholder 7">
            <a:extLst>
              <a:ext uri="{FF2B5EF4-FFF2-40B4-BE49-F238E27FC236}">
                <a16:creationId xmlns:a16="http://schemas.microsoft.com/office/drawing/2014/main" id="{61321F92-2194-960B-68FB-3BC648774B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37BCE8-773A-1BFF-D753-E5C5330A7C11}"/>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479434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F076-EF36-F956-A27D-6ADB9AF5C5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C7C67B-A474-46FB-4F45-2ABE66275713}"/>
              </a:ext>
            </a:extLst>
          </p:cNvPr>
          <p:cNvSpPr>
            <a:spLocks noGrp="1"/>
          </p:cNvSpPr>
          <p:nvPr>
            <p:ph type="dt" sz="half" idx="10"/>
          </p:nvPr>
        </p:nvSpPr>
        <p:spPr/>
        <p:txBody>
          <a:bodyPr/>
          <a:lstStyle/>
          <a:p>
            <a:fld id="{5F468057-BAD5-4A73-9410-DEF1844B8A10}" type="datetimeFigureOut">
              <a:rPr lang="en-US" smtClean="0"/>
              <a:t>2/16/2025</a:t>
            </a:fld>
            <a:endParaRPr lang="en-US"/>
          </a:p>
        </p:txBody>
      </p:sp>
      <p:sp>
        <p:nvSpPr>
          <p:cNvPr id="4" name="Footer Placeholder 3">
            <a:extLst>
              <a:ext uri="{FF2B5EF4-FFF2-40B4-BE49-F238E27FC236}">
                <a16:creationId xmlns:a16="http://schemas.microsoft.com/office/drawing/2014/main" id="{5CE53CA0-904D-C1E2-A6CC-63507627E7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1D1B72-7F06-54FD-3D68-FD3EFB512B02}"/>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1930588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CC390A-E908-C48B-0F3D-EDFCD110597B}"/>
              </a:ext>
            </a:extLst>
          </p:cNvPr>
          <p:cNvSpPr>
            <a:spLocks noGrp="1"/>
          </p:cNvSpPr>
          <p:nvPr>
            <p:ph type="dt" sz="half" idx="10"/>
          </p:nvPr>
        </p:nvSpPr>
        <p:spPr/>
        <p:txBody>
          <a:bodyPr/>
          <a:lstStyle/>
          <a:p>
            <a:fld id="{5F468057-BAD5-4A73-9410-DEF1844B8A10}" type="datetimeFigureOut">
              <a:rPr lang="en-US" smtClean="0"/>
              <a:t>2/16/2025</a:t>
            </a:fld>
            <a:endParaRPr lang="en-US"/>
          </a:p>
        </p:txBody>
      </p:sp>
      <p:sp>
        <p:nvSpPr>
          <p:cNvPr id="3" name="Footer Placeholder 2">
            <a:extLst>
              <a:ext uri="{FF2B5EF4-FFF2-40B4-BE49-F238E27FC236}">
                <a16:creationId xmlns:a16="http://schemas.microsoft.com/office/drawing/2014/main" id="{6A2360AF-C219-25EE-05B4-ACB3AE7FE5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E62FC6-BD3D-C04F-08DD-8753798BD557}"/>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385292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31CF-8D00-3802-C37E-7B04D38C61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099001-A2BA-C8EE-CDB3-3AF2B09EF0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252877-4DC4-3797-DDB1-0B71C47EAA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8FCD0-EA0E-ABA3-0420-DD362FB637E9}"/>
              </a:ext>
            </a:extLst>
          </p:cNvPr>
          <p:cNvSpPr>
            <a:spLocks noGrp="1"/>
          </p:cNvSpPr>
          <p:nvPr>
            <p:ph type="dt" sz="half" idx="10"/>
          </p:nvPr>
        </p:nvSpPr>
        <p:spPr/>
        <p:txBody>
          <a:bodyPr/>
          <a:lstStyle/>
          <a:p>
            <a:fld id="{5F468057-BAD5-4A73-9410-DEF1844B8A10}" type="datetimeFigureOut">
              <a:rPr lang="en-US" smtClean="0"/>
              <a:t>2/16/2025</a:t>
            </a:fld>
            <a:endParaRPr lang="en-US"/>
          </a:p>
        </p:txBody>
      </p:sp>
      <p:sp>
        <p:nvSpPr>
          <p:cNvPr id="6" name="Footer Placeholder 5">
            <a:extLst>
              <a:ext uri="{FF2B5EF4-FFF2-40B4-BE49-F238E27FC236}">
                <a16:creationId xmlns:a16="http://schemas.microsoft.com/office/drawing/2014/main" id="{F783169D-AC9B-6CB7-2FF5-781D97A189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4BB70-542A-9AA7-5CAB-1333BD26E099}"/>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175977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5F1C3-BD00-5E80-AB53-626830813B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68A91B-0CF2-2C8D-1D5A-6773A97D56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E212D2-8F5E-B75F-7A5A-DA242D9586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49CD7A-3D2A-7BC3-7F58-AA6209DD37A2}"/>
              </a:ext>
            </a:extLst>
          </p:cNvPr>
          <p:cNvSpPr>
            <a:spLocks noGrp="1"/>
          </p:cNvSpPr>
          <p:nvPr>
            <p:ph type="dt" sz="half" idx="10"/>
          </p:nvPr>
        </p:nvSpPr>
        <p:spPr/>
        <p:txBody>
          <a:bodyPr/>
          <a:lstStyle/>
          <a:p>
            <a:fld id="{5F468057-BAD5-4A73-9410-DEF1844B8A10}" type="datetimeFigureOut">
              <a:rPr lang="en-US" smtClean="0"/>
              <a:t>2/16/2025</a:t>
            </a:fld>
            <a:endParaRPr lang="en-US"/>
          </a:p>
        </p:txBody>
      </p:sp>
      <p:sp>
        <p:nvSpPr>
          <p:cNvPr id="6" name="Footer Placeholder 5">
            <a:extLst>
              <a:ext uri="{FF2B5EF4-FFF2-40B4-BE49-F238E27FC236}">
                <a16:creationId xmlns:a16="http://schemas.microsoft.com/office/drawing/2014/main" id="{6D795C94-6D7E-19F7-2B23-7B9BDC2773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6B5DFC-4A90-A75E-506A-6D96D458F02C}"/>
              </a:ext>
            </a:extLst>
          </p:cNvPr>
          <p:cNvSpPr>
            <a:spLocks noGrp="1"/>
          </p:cNvSpPr>
          <p:nvPr>
            <p:ph type="sldNum" sz="quarter" idx="12"/>
          </p:nvPr>
        </p:nvSpPr>
        <p:spPr/>
        <p:txBody>
          <a:bodyPr/>
          <a:lstStyle/>
          <a:p>
            <a:fld id="{42B5C6C5-71B6-4F65-942C-49299A113653}" type="slidenum">
              <a:rPr lang="en-US" smtClean="0"/>
              <a:t>‹#›</a:t>
            </a:fld>
            <a:endParaRPr lang="en-US"/>
          </a:p>
        </p:txBody>
      </p:sp>
    </p:spTree>
    <p:extLst>
      <p:ext uri="{BB962C8B-B14F-4D97-AF65-F5344CB8AC3E}">
        <p14:creationId xmlns:p14="http://schemas.microsoft.com/office/powerpoint/2010/main" val="268923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E4BE78-9BED-B6AD-1F15-2A0EBCAE53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FCD449-C5A0-F28B-1051-AA0908EB9C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83FE59-D776-B218-9AF2-EA8C44BC1E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68057-BAD5-4A73-9410-DEF1844B8A10}" type="datetimeFigureOut">
              <a:rPr lang="en-US" smtClean="0"/>
              <a:t>2/16/2025</a:t>
            </a:fld>
            <a:endParaRPr lang="en-US"/>
          </a:p>
        </p:txBody>
      </p:sp>
      <p:sp>
        <p:nvSpPr>
          <p:cNvPr id="5" name="Footer Placeholder 4">
            <a:extLst>
              <a:ext uri="{FF2B5EF4-FFF2-40B4-BE49-F238E27FC236}">
                <a16:creationId xmlns:a16="http://schemas.microsoft.com/office/drawing/2014/main" id="{4B13E928-C0CB-C776-C48A-39A12FD515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D26A2B-84B7-ED9E-5512-8C51FE663C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5C6C5-71B6-4F65-942C-49299A113653}" type="slidenum">
              <a:rPr lang="en-US" smtClean="0"/>
              <a:t>‹#›</a:t>
            </a:fld>
            <a:endParaRPr lang="en-US"/>
          </a:p>
        </p:txBody>
      </p:sp>
    </p:spTree>
    <p:extLst>
      <p:ext uri="{BB962C8B-B14F-4D97-AF65-F5344CB8AC3E}">
        <p14:creationId xmlns:p14="http://schemas.microsoft.com/office/powerpoint/2010/main" val="3135181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12.xml"/><Relationship Id="rId18" Type="http://schemas.openxmlformats.org/officeDocument/2006/relationships/image" Target="../media/image14.png"/><Relationship Id="rId3" Type="http://schemas.openxmlformats.org/officeDocument/2006/relationships/customXml" Target="../ink/ink7.xml"/><Relationship Id="rId7" Type="http://schemas.openxmlformats.org/officeDocument/2006/relationships/customXml" Target="../ink/ink9.xml"/><Relationship Id="rId12" Type="http://schemas.openxmlformats.org/officeDocument/2006/relationships/image" Target="../media/image11.png"/><Relationship Id="rId17" Type="http://schemas.openxmlformats.org/officeDocument/2006/relationships/customXml" Target="../ink/ink14.xml"/><Relationship Id="rId2" Type="http://schemas.openxmlformats.org/officeDocument/2006/relationships/notesSlide" Target="../notesSlides/notesSlide14.xml"/><Relationship Id="rId16" Type="http://schemas.openxmlformats.org/officeDocument/2006/relationships/image" Target="../media/image13.png"/><Relationship Id="rId20"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11.xml"/><Relationship Id="rId5" Type="http://schemas.openxmlformats.org/officeDocument/2006/relationships/customXml" Target="../ink/ink8.xml"/><Relationship Id="rId15" Type="http://schemas.openxmlformats.org/officeDocument/2006/relationships/customXml" Target="../ink/ink13.xml"/><Relationship Id="rId10" Type="http://schemas.openxmlformats.org/officeDocument/2006/relationships/image" Target="../media/image10.png"/><Relationship Id="rId19" Type="http://schemas.openxmlformats.org/officeDocument/2006/relationships/customXml" Target="../ink/ink15.xml"/><Relationship Id="rId4" Type="http://schemas.openxmlformats.org/officeDocument/2006/relationships/image" Target="../media/image7.png"/><Relationship Id="rId9" Type="http://schemas.openxmlformats.org/officeDocument/2006/relationships/customXml" Target="../ink/ink10.xml"/><Relationship Id="rId1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customXml" Target="../ink/ink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dirty="0"/>
              <a:t>Relational Database Management System</a:t>
            </a:r>
            <a:br>
              <a:rPr lang="en-US" dirty="0"/>
            </a:br>
            <a:endParaRPr dirty="0"/>
          </a:p>
        </p:txBody>
      </p:sp>
      <p:sp>
        <p:nvSpPr>
          <p:cNvPr id="89" name="Google Shape;89;p1"/>
          <p:cNvSpPr txBox="1">
            <a:spLocks noGrp="1"/>
          </p:cNvSpPr>
          <p:nvPr>
            <p:ph type="subTitle" idx="1"/>
          </p:nvPr>
        </p:nvSpPr>
        <p:spPr>
          <a:xfrm>
            <a:off x="1524000" y="3603812"/>
            <a:ext cx="9144000" cy="165398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t>Module 1 </a:t>
            </a:r>
            <a:endParaRPr dirty="0"/>
          </a:p>
          <a:p>
            <a:pPr marL="0" lvl="0" indent="0" algn="ctr" rtl="0">
              <a:lnSpc>
                <a:spcPct val="90000"/>
              </a:lnSpc>
              <a:spcBef>
                <a:spcPts val="1000"/>
              </a:spcBef>
              <a:spcAft>
                <a:spcPts val="0"/>
              </a:spcAft>
              <a:buClr>
                <a:schemeClr val="dk1"/>
              </a:buClr>
              <a:buSzPts val="2400"/>
              <a:buNone/>
            </a:pPr>
            <a:r>
              <a:rPr lang="en-US"/>
              <a:t>Jan 2025-May 2025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7"/>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Calibri"/>
              <a:buNone/>
            </a:pPr>
            <a:r>
              <a:rPr lang="en-US" b="1">
                <a:solidFill>
                  <a:srgbClr val="0070C0"/>
                </a:solidFill>
                <a:latin typeface="Calibri"/>
                <a:ea typeface="Calibri"/>
                <a:cs typeface="Calibri"/>
                <a:sym typeface="Calibri"/>
              </a:rPr>
              <a:t>Basic Definitions</a:t>
            </a:r>
            <a:endParaRPr/>
          </a:p>
        </p:txBody>
      </p:sp>
      <p:sp>
        <p:nvSpPr>
          <p:cNvPr id="149" name="Google Shape;149;p7"/>
          <p:cNvSpPr txBox="1">
            <a:spLocks noGrp="1"/>
          </p:cNvSpPr>
          <p:nvPr>
            <p:ph type="body" idx="1"/>
          </p:nvPr>
        </p:nvSpPr>
        <p:spPr>
          <a:xfrm>
            <a:off x="838200" y="1065008"/>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sz="2000" b="1" dirty="0"/>
              <a:t>Database:</a:t>
            </a:r>
            <a:endParaRPr dirty="0"/>
          </a:p>
          <a:p>
            <a:pPr marL="685800" lvl="1" indent="-228600" algn="l" rtl="0">
              <a:lnSpc>
                <a:spcPct val="90000"/>
              </a:lnSpc>
              <a:spcBef>
                <a:spcPts val="500"/>
              </a:spcBef>
              <a:spcAft>
                <a:spcPts val="0"/>
              </a:spcAft>
              <a:buClr>
                <a:schemeClr val="dk1"/>
              </a:buClr>
              <a:buSzPts val="2000"/>
              <a:buChar char="•"/>
            </a:pPr>
            <a:r>
              <a:rPr lang="en-US" sz="2000" dirty="0"/>
              <a:t>A collection of related data.</a:t>
            </a:r>
            <a:endParaRPr dirty="0"/>
          </a:p>
          <a:p>
            <a:pPr marL="228600" lvl="0" indent="-228600" algn="l" rtl="0">
              <a:lnSpc>
                <a:spcPct val="90000"/>
              </a:lnSpc>
              <a:spcBef>
                <a:spcPts val="1000"/>
              </a:spcBef>
              <a:spcAft>
                <a:spcPts val="0"/>
              </a:spcAft>
              <a:buClr>
                <a:schemeClr val="dk1"/>
              </a:buClr>
              <a:buSzPts val="2000"/>
              <a:buChar char="•"/>
            </a:pPr>
            <a:r>
              <a:rPr lang="en-US" sz="2000" b="1" dirty="0"/>
              <a:t>Data:</a:t>
            </a:r>
            <a:endParaRPr dirty="0"/>
          </a:p>
          <a:p>
            <a:pPr marL="685800" lvl="1" indent="-228600" algn="l" rtl="0">
              <a:lnSpc>
                <a:spcPct val="90000"/>
              </a:lnSpc>
              <a:spcBef>
                <a:spcPts val="500"/>
              </a:spcBef>
              <a:spcAft>
                <a:spcPts val="0"/>
              </a:spcAft>
              <a:buClr>
                <a:schemeClr val="dk1"/>
              </a:buClr>
              <a:buSzPts val="2000"/>
              <a:buChar char="•"/>
            </a:pPr>
            <a:r>
              <a:rPr lang="en-US" sz="2000" dirty="0"/>
              <a:t>Known facts that can be recorded and have an implicit meaning.</a:t>
            </a:r>
            <a:endParaRPr dirty="0"/>
          </a:p>
          <a:p>
            <a:pPr marL="228600" lvl="0" indent="-228600" algn="l" rtl="0">
              <a:lnSpc>
                <a:spcPct val="90000"/>
              </a:lnSpc>
              <a:spcBef>
                <a:spcPts val="1000"/>
              </a:spcBef>
              <a:spcAft>
                <a:spcPts val="0"/>
              </a:spcAft>
              <a:buClr>
                <a:schemeClr val="dk1"/>
              </a:buClr>
              <a:buSzPts val="2000"/>
              <a:buChar char="•"/>
            </a:pPr>
            <a:r>
              <a:rPr lang="en-US" sz="2000" b="1" dirty="0"/>
              <a:t>Database Management System (DBMS):</a:t>
            </a:r>
            <a:endParaRPr dirty="0"/>
          </a:p>
          <a:p>
            <a:pPr marL="685800" lvl="1" indent="-228600" algn="l" rtl="0">
              <a:lnSpc>
                <a:spcPct val="90000"/>
              </a:lnSpc>
              <a:spcBef>
                <a:spcPts val="500"/>
              </a:spcBef>
              <a:spcAft>
                <a:spcPts val="0"/>
              </a:spcAft>
              <a:buClr>
                <a:schemeClr val="dk1"/>
              </a:buClr>
              <a:buSzPts val="2000"/>
              <a:buChar char="•"/>
            </a:pPr>
            <a:r>
              <a:rPr lang="en-US" sz="2000" dirty="0">
                <a:highlight>
                  <a:srgbClr val="FFFF00"/>
                </a:highlight>
              </a:rPr>
              <a:t>A software package/system to facilitate the creation and maintenance of a computerized database.</a:t>
            </a:r>
            <a:endParaRPr dirty="0">
              <a:highlight>
                <a:srgbClr val="FFFF00"/>
              </a:highlight>
            </a:endParaRPr>
          </a:p>
          <a:p>
            <a:pPr marL="228600" lvl="0" indent="-228600" algn="l" rtl="0">
              <a:lnSpc>
                <a:spcPct val="90000"/>
              </a:lnSpc>
              <a:spcBef>
                <a:spcPts val="1000"/>
              </a:spcBef>
              <a:spcAft>
                <a:spcPts val="0"/>
              </a:spcAft>
              <a:buClr>
                <a:schemeClr val="dk1"/>
              </a:buClr>
              <a:buSzPts val="2000"/>
              <a:buChar char="•"/>
            </a:pPr>
            <a:r>
              <a:rPr lang="en-US" sz="2000" b="1" dirty="0"/>
              <a:t>Database system:</a:t>
            </a:r>
            <a:endParaRPr dirty="0"/>
          </a:p>
          <a:p>
            <a:pPr marL="685800" lvl="1" indent="-228600" algn="l" rtl="0">
              <a:lnSpc>
                <a:spcPct val="90000"/>
              </a:lnSpc>
              <a:spcBef>
                <a:spcPts val="500"/>
              </a:spcBef>
              <a:spcAft>
                <a:spcPts val="0"/>
              </a:spcAft>
              <a:buClr>
                <a:schemeClr val="dk1"/>
              </a:buClr>
              <a:buSzPts val="2000"/>
              <a:buChar char="•"/>
            </a:pPr>
            <a:r>
              <a:rPr lang="en-US" sz="2000" dirty="0">
                <a:solidFill>
                  <a:srgbClr val="FF0000"/>
                </a:solidFill>
                <a:highlight>
                  <a:srgbClr val="FFFF00"/>
                </a:highlight>
              </a:rPr>
              <a:t>The DBMS software together with the data itself.  Sometimes, the applications are also included.</a:t>
            </a:r>
            <a:endParaRPr dirty="0">
              <a:solidFill>
                <a:srgbClr val="FF0000"/>
              </a:solidFill>
              <a:highlight>
                <a:srgbClr val="FFFF00"/>
              </a:highlight>
            </a:endParaRPr>
          </a:p>
        </p:txBody>
      </p:sp>
      <p:sp>
        <p:nvSpPr>
          <p:cNvPr id="150" name="Google Shape;15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151" name="Google Shape;15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45DA4643-DCB5-5A46-3003-69DFADEC1E7E}"/>
                  </a:ext>
                </a:extLst>
              </p14:cNvPr>
              <p14:cNvContentPartPr/>
              <p14:nvPr/>
            </p14:nvContentPartPr>
            <p14:xfrm>
              <a:off x="1539088" y="1719801"/>
              <a:ext cx="3105000" cy="98280"/>
            </p14:xfrm>
          </p:contentPart>
        </mc:Choice>
        <mc:Fallback>
          <p:pic>
            <p:nvPicPr>
              <p:cNvPr id="3" name="Ink 2">
                <a:extLst>
                  <a:ext uri="{FF2B5EF4-FFF2-40B4-BE49-F238E27FC236}">
                    <a16:creationId xmlns:a16="http://schemas.microsoft.com/office/drawing/2014/main" id="{45DA4643-DCB5-5A46-3003-69DFADEC1E7E}"/>
                  </a:ext>
                </a:extLst>
              </p:cNvPr>
              <p:cNvPicPr/>
              <p:nvPr/>
            </p:nvPicPr>
            <p:blipFill>
              <a:blip r:embed="rId4"/>
              <a:stretch>
                <a:fillRect/>
              </a:stretch>
            </p:blipFill>
            <p:spPr>
              <a:xfrm>
                <a:off x="1532968" y="1713681"/>
                <a:ext cx="3117240" cy="11052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0"/>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600"/>
              <a:buFont typeface="Calibri"/>
              <a:buNone/>
            </a:pPr>
            <a:r>
              <a:rPr lang="en-US" sz="3600" b="1">
                <a:solidFill>
                  <a:schemeClr val="accent1"/>
                </a:solidFill>
                <a:latin typeface="Calibri"/>
                <a:ea typeface="Calibri"/>
                <a:cs typeface="Calibri"/>
                <a:sym typeface="Calibri"/>
              </a:rPr>
              <a:t>Applications interact with a database by generating</a:t>
            </a:r>
            <a:endParaRPr/>
          </a:p>
        </p:txBody>
      </p:sp>
      <p:sp>
        <p:nvSpPr>
          <p:cNvPr id="176" name="Google Shape;176;p10"/>
          <p:cNvSpPr txBox="1">
            <a:spLocks noGrp="1"/>
          </p:cNvSpPr>
          <p:nvPr>
            <p:ph type="body" idx="1"/>
          </p:nvPr>
        </p:nvSpPr>
        <p:spPr>
          <a:xfrm>
            <a:off x="838200" y="1535010"/>
            <a:ext cx="10515600" cy="4351338"/>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dk1"/>
              </a:buClr>
              <a:buSzPts val="3200"/>
              <a:buFont typeface="Calibri"/>
              <a:buChar char="-"/>
            </a:pPr>
            <a:r>
              <a:rPr lang="en-US" sz="3200" b="1" dirty="0">
                <a:highlight>
                  <a:srgbClr val="FFFF00"/>
                </a:highlight>
              </a:rPr>
              <a:t>Queries: </a:t>
            </a:r>
            <a:r>
              <a:rPr lang="en-US" sz="3200" dirty="0">
                <a:highlight>
                  <a:srgbClr val="FFFF00"/>
                </a:highlight>
              </a:rPr>
              <a:t>that access different parts of data and formulate the result of a request</a:t>
            </a:r>
            <a:endParaRPr dirty="0">
              <a:highlight>
                <a:srgbClr val="FFFF00"/>
              </a:highlight>
            </a:endParaRPr>
          </a:p>
          <a:p>
            <a:pPr marL="457200" lvl="1" indent="0" algn="l" rtl="0">
              <a:lnSpc>
                <a:spcPct val="90000"/>
              </a:lnSpc>
              <a:spcBef>
                <a:spcPts val="500"/>
              </a:spcBef>
              <a:spcAft>
                <a:spcPts val="0"/>
              </a:spcAft>
              <a:buClr>
                <a:schemeClr val="dk1"/>
              </a:buClr>
              <a:buSzPts val="3200"/>
              <a:buNone/>
            </a:pPr>
            <a:endParaRPr sz="3200" dirty="0"/>
          </a:p>
          <a:p>
            <a:pPr marL="685800" lvl="1" indent="-228600" algn="l" rtl="0">
              <a:lnSpc>
                <a:spcPct val="90000"/>
              </a:lnSpc>
              <a:spcBef>
                <a:spcPts val="500"/>
              </a:spcBef>
              <a:spcAft>
                <a:spcPts val="0"/>
              </a:spcAft>
              <a:buClr>
                <a:schemeClr val="dk1"/>
              </a:buClr>
              <a:buSzPts val="3200"/>
              <a:buFont typeface="Noto Sans Symbols"/>
              <a:buNone/>
            </a:pPr>
            <a:r>
              <a:rPr lang="en-US" sz="3200" b="1" dirty="0"/>
              <a:t>- </a:t>
            </a:r>
            <a:r>
              <a:rPr lang="en-US" sz="3200" b="1" dirty="0">
                <a:highlight>
                  <a:srgbClr val="FFFF00"/>
                </a:highlight>
              </a:rPr>
              <a:t>Transactions</a:t>
            </a:r>
            <a:r>
              <a:rPr lang="en-US" sz="3200" dirty="0">
                <a:highlight>
                  <a:srgbClr val="FFFF00"/>
                </a:highlight>
              </a:rPr>
              <a:t>: </a:t>
            </a:r>
            <a:r>
              <a:rPr lang="en-US" sz="3200" dirty="0"/>
              <a:t>that may </a:t>
            </a:r>
            <a:r>
              <a:rPr lang="en-US" sz="3200" dirty="0">
                <a:highlight>
                  <a:srgbClr val="FFFF00"/>
                </a:highlight>
              </a:rPr>
              <a:t>read</a:t>
            </a:r>
            <a:r>
              <a:rPr lang="en-US" sz="3200" dirty="0"/>
              <a:t> some data and “</a:t>
            </a:r>
            <a:r>
              <a:rPr lang="en-US" sz="3200" dirty="0">
                <a:highlight>
                  <a:srgbClr val="FFFF00"/>
                </a:highlight>
              </a:rPr>
              <a:t>update</a:t>
            </a:r>
            <a:r>
              <a:rPr lang="en-US" sz="3200" dirty="0"/>
              <a:t>” certain values or </a:t>
            </a:r>
            <a:r>
              <a:rPr lang="en-US" sz="3200" dirty="0">
                <a:highlight>
                  <a:srgbClr val="FFFF00"/>
                </a:highlight>
              </a:rPr>
              <a:t>generate</a:t>
            </a:r>
            <a:r>
              <a:rPr lang="en-US" sz="3200" dirty="0"/>
              <a:t> new data and store that in the database</a:t>
            </a:r>
            <a:endParaRPr dirty="0"/>
          </a:p>
        </p:txBody>
      </p:sp>
      <p:sp>
        <p:nvSpPr>
          <p:cNvPr id="177" name="Google Shape;17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178" name="Google Shape;17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Calibri"/>
              <a:buNone/>
            </a:pPr>
            <a:r>
              <a:rPr lang="en-US" sz="4000" b="1">
                <a:solidFill>
                  <a:schemeClr val="accent1"/>
                </a:solidFill>
                <a:latin typeface="Calibri"/>
                <a:ea typeface="Calibri"/>
                <a:cs typeface="Calibri"/>
                <a:sym typeface="Calibri"/>
              </a:rPr>
              <a:t>Characteristics of the Database Approach</a:t>
            </a:r>
            <a:endParaRPr/>
          </a:p>
        </p:txBody>
      </p:sp>
      <p:sp>
        <p:nvSpPr>
          <p:cNvPr id="185" name="Google Shape;185;p11"/>
          <p:cNvSpPr txBox="1">
            <a:spLocks noGrp="1"/>
          </p:cNvSpPr>
          <p:nvPr>
            <p:ph type="body" idx="1"/>
          </p:nvPr>
        </p:nvSpPr>
        <p:spPr>
          <a:xfrm>
            <a:off x="838200" y="1194099"/>
            <a:ext cx="10515600" cy="516225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200"/>
              <a:buChar char="•"/>
            </a:pPr>
            <a:r>
              <a:rPr lang="en-US" sz="3200" b="1" dirty="0"/>
              <a:t>Self-describing nature of a database system:</a:t>
            </a:r>
            <a:endParaRPr dirty="0"/>
          </a:p>
          <a:p>
            <a:pPr marL="685800" lvl="1" indent="-228600" algn="l" rtl="0">
              <a:lnSpc>
                <a:spcPct val="90000"/>
              </a:lnSpc>
              <a:spcBef>
                <a:spcPts val="500"/>
              </a:spcBef>
              <a:spcAft>
                <a:spcPts val="0"/>
              </a:spcAft>
              <a:buClr>
                <a:schemeClr val="dk1"/>
              </a:buClr>
              <a:buSzPts val="2800"/>
              <a:buChar char="•"/>
            </a:pPr>
            <a:r>
              <a:rPr lang="en-US" sz="2800" dirty="0">
                <a:highlight>
                  <a:srgbClr val="FFFF00"/>
                </a:highlight>
              </a:rPr>
              <a:t>A DBMS </a:t>
            </a:r>
            <a:r>
              <a:rPr lang="en-US" sz="2800" b="1" dirty="0">
                <a:highlight>
                  <a:srgbClr val="FFFF00"/>
                </a:highlight>
              </a:rPr>
              <a:t>catalog</a:t>
            </a:r>
            <a:r>
              <a:rPr lang="en-US" sz="2800" dirty="0">
                <a:highlight>
                  <a:srgbClr val="FFFF00"/>
                </a:highlight>
              </a:rPr>
              <a:t> stores the description of a particular database (e.g. data structures, types, and constraints)</a:t>
            </a:r>
            <a:endParaRPr dirty="0">
              <a:highlight>
                <a:srgbClr val="FFFF00"/>
              </a:highlight>
            </a:endParaRPr>
          </a:p>
          <a:p>
            <a:pPr marL="685800" lvl="1" indent="-228600" algn="l" rtl="0">
              <a:lnSpc>
                <a:spcPct val="90000"/>
              </a:lnSpc>
              <a:spcBef>
                <a:spcPts val="500"/>
              </a:spcBef>
              <a:spcAft>
                <a:spcPts val="0"/>
              </a:spcAft>
              <a:buClr>
                <a:schemeClr val="dk1"/>
              </a:buClr>
              <a:buSzPts val="2800"/>
              <a:buChar char="•"/>
            </a:pPr>
            <a:r>
              <a:rPr lang="en-US" sz="2800" dirty="0"/>
              <a:t>The description is called </a:t>
            </a:r>
            <a:r>
              <a:rPr lang="en-US" sz="2800" b="1" dirty="0">
                <a:highlight>
                  <a:srgbClr val="FFFF00"/>
                </a:highlight>
              </a:rPr>
              <a:t>meta-data*</a:t>
            </a:r>
            <a:r>
              <a:rPr lang="en-US" sz="2800" dirty="0">
                <a:highlight>
                  <a:srgbClr val="FFFF00"/>
                </a:highlight>
              </a:rPr>
              <a:t>.</a:t>
            </a:r>
            <a:endParaRPr dirty="0">
              <a:highlight>
                <a:srgbClr val="FFFF00"/>
              </a:highlight>
            </a:endParaRPr>
          </a:p>
          <a:p>
            <a:pPr marL="685800" lvl="1" indent="-228600" algn="l" rtl="0">
              <a:lnSpc>
                <a:spcPct val="90000"/>
              </a:lnSpc>
              <a:spcBef>
                <a:spcPts val="500"/>
              </a:spcBef>
              <a:spcAft>
                <a:spcPts val="0"/>
              </a:spcAft>
              <a:buClr>
                <a:schemeClr val="dk1"/>
              </a:buClr>
              <a:buSzPts val="2800"/>
              <a:buChar char="•"/>
            </a:pPr>
            <a:r>
              <a:rPr lang="en-US" sz="2800" dirty="0"/>
              <a:t>This allows the DBMS software to work with different database applications.</a:t>
            </a:r>
            <a:endParaRPr dirty="0"/>
          </a:p>
          <a:p>
            <a:pPr marL="228600" lvl="0" indent="-228600" algn="l" rtl="0">
              <a:lnSpc>
                <a:spcPct val="90000"/>
              </a:lnSpc>
              <a:spcBef>
                <a:spcPts val="1600"/>
              </a:spcBef>
              <a:spcAft>
                <a:spcPts val="0"/>
              </a:spcAft>
              <a:buClr>
                <a:schemeClr val="dk1"/>
              </a:buClr>
              <a:buSzPts val="3200"/>
              <a:buChar char="•"/>
            </a:pPr>
            <a:r>
              <a:rPr lang="en-US" sz="3200" b="1" dirty="0"/>
              <a:t>Insulation between programs and data:</a:t>
            </a:r>
            <a:endParaRPr dirty="0"/>
          </a:p>
          <a:p>
            <a:pPr marL="685800" lvl="1" indent="-228600" algn="l" rtl="0">
              <a:lnSpc>
                <a:spcPct val="90000"/>
              </a:lnSpc>
              <a:spcBef>
                <a:spcPts val="500"/>
              </a:spcBef>
              <a:spcAft>
                <a:spcPts val="0"/>
              </a:spcAft>
              <a:buClr>
                <a:schemeClr val="dk1"/>
              </a:buClr>
              <a:buSzPts val="2800"/>
              <a:buChar char="•"/>
            </a:pPr>
            <a:r>
              <a:rPr lang="en-US" sz="2800" dirty="0"/>
              <a:t>Called </a:t>
            </a:r>
            <a:r>
              <a:rPr lang="en-US" sz="2800" b="1" dirty="0"/>
              <a:t>program-data independence</a:t>
            </a:r>
            <a:r>
              <a:rPr lang="en-US" sz="2800" dirty="0"/>
              <a:t>.</a:t>
            </a:r>
            <a:endParaRPr dirty="0"/>
          </a:p>
          <a:p>
            <a:pPr marL="685800" lvl="1" indent="-228600" algn="l" rtl="0">
              <a:lnSpc>
                <a:spcPct val="90000"/>
              </a:lnSpc>
              <a:spcBef>
                <a:spcPts val="500"/>
              </a:spcBef>
              <a:spcAft>
                <a:spcPts val="0"/>
              </a:spcAft>
              <a:buClr>
                <a:schemeClr val="dk1"/>
              </a:buClr>
              <a:buSzPts val="2800"/>
              <a:buChar char="•"/>
            </a:pPr>
            <a:r>
              <a:rPr lang="en-US" sz="2800" dirty="0">
                <a:highlight>
                  <a:srgbClr val="FFFF00"/>
                </a:highlight>
              </a:rPr>
              <a:t>Allows changing data structures and storage organization</a:t>
            </a:r>
            <a:r>
              <a:rPr lang="en-US" sz="2800" dirty="0"/>
              <a:t> without having to change the DBMS access programs</a:t>
            </a:r>
            <a:endParaRPr dirty="0"/>
          </a:p>
        </p:txBody>
      </p:sp>
      <p:sp>
        <p:nvSpPr>
          <p:cNvPr id="186" name="Google Shape;18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187" name="Google Shape;18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2"/>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ct val="100000"/>
              <a:buFont typeface="Calibri"/>
              <a:buNone/>
            </a:pPr>
            <a:r>
              <a:rPr lang="en-US" sz="4000" b="1">
                <a:solidFill>
                  <a:schemeClr val="accent1"/>
                </a:solidFill>
                <a:latin typeface="Calibri"/>
                <a:ea typeface="Calibri"/>
                <a:cs typeface="Calibri"/>
                <a:sym typeface="Calibri"/>
              </a:rPr>
              <a:t>Characteristics of the Database Approach (..contd)</a:t>
            </a:r>
            <a:endParaRPr/>
          </a:p>
        </p:txBody>
      </p:sp>
      <p:sp>
        <p:nvSpPr>
          <p:cNvPr id="194" name="Google Shape;194;p12"/>
          <p:cNvSpPr txBox="1">
            <a:spLocks noGrp="1"/>
          </p:cNvSpPr>
          <p:nvPr>
            <p:ph type="body" idx="1"/>
          </p:nvPr>
        </p:nvSpPr>
        <p:spPr>
          <a:xfrm>
            <a:off x="838200" y="1194099"/>
            <a:ext cx="10515600" cy="516225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1" dirty="0"/>
              <a:t>Data abstraction: </a:t>
            </a:r>
            <a:endParaRPr dirty="0"/>
          </a:p>
          <a:p>
            <a:pPr marL="685800" lvl="1" indent="-228600" algn="l" rtl="0">
              <a:lnSpc>
                <a:spcPct val="90000"/>
              </a:lnSpc>
              <a:spcBef>
                <a:spcPts val="500"/>
              </a:spcBef>
              <a:spcAft>
                <a:spcPts val="0"/>
              </a:spcAft>
              <a:buClr>
                <a:schemeClr val="dk1"/>
              </a:buClr>
              <a:buSzPts val="2400"/>
              <a:buChar char="•"/>
            </a:pPr>
            <a:r>
              <a:rPr lang="en-US" dirty="0">
                <a:highlight>
                  <a:srgbClr val="FFFF00"/>
                </a:highlight>
              </a:rPr>
              <a:t>A </a:t>
            </a:r>
            <a:r>
              <a:rPr lang="en-US" b="1" dirty="0">
                <a:highlight>
                  <a:srgbClr val="FFFF00"/>
                </a:highlight>
              </a:rPr>
              <a:t>data model</a:t>
            </a:r>
            <a:r>
              <a:rPr lang="en-US" dirty="0">
                <a:highlight>
                  <a:srgbClr val="FFFF00"/>
                </a:highlight>
              </a:rPr>
              <a:t> is used to hide storage details and present the users with a conceptual view  of the database.</a:t>
            </a:r>
            <a:endParaRPr dirty="0">
              <a:highlight>
                <a:srgbClr val="FFFF00"/>
              </a:highlight>
            </a:endParaRPr>
          </a:p>
          <a:p>
            <a:pPr marL="685800" lvl="1" indent="-228600" algn="l" rtl="0">
              <a:lnSpc>
                <a:spcPct val="90000"/>
              </a:lnSpc>
              <a:spcBef>
                <a:spcPts val="500"/>
              </a:spcBef>
              <a:spcAft>
                <a:spcPts val="0"/>
              </a:spcAft>
              <a:buClr>
                <a:schemeClr val="dk1"/>
              </a:buClr>
              <a:buSzPts val="2400"/>
              <a:buChar char="•"/>
            </a:pPr>
            <a:r>
              <a:rPr lang="en-US" dirty="0"/>
              <a:t>Programs refer to the data model constructs rather than data storage details</a:t>
            </a:r>
            <a:endParaRPr dirty="0"/>
          </a:p>
          <a:p>
            <a:pPr marL="228600" lvl="0" indent="-228600" algn="l" rtl="0">
              <a:lnSpc>
                <a:spcPct val="90000"/>
              </a:lnSpc>
              <a:spcBef>
                <a:spcPts val="1600"/>
              </a:spcBef>
              <a:spcAft>
                <a:spcPts val="0"/>
              </a:spcAft>
              <a:buClr>
                <a:schemeClr val="dk1"/>
              </a:buClr>
              <a:buSzPts val="2800"/>
              <a:buChar char="•"/>
            </a:pPr>
            <a:r>
              <a:rPr lang="en-US" b="1" dirty="0"/>
              <a:t>Support of </a:t>
            </a:r>
            <a:r>
              <a:rPr lang="en-US" b="1" dirty="0">
                <a:highlight>
                  <a:srgbClr val="FFFF00"/>
                </a:highlight>
              </a:rPr>
              <a:t>multiple views </a:t>
            </a:r>
            <a:r>
              <a:rPr lang="en-US" b="1" dirty="0"/>
              <a:t>of the data:</a:t>
            </a:r>
            <a:endParaRPr dirty="0"/>
          </a:p>
          <a:p>
            <a:pPr marL="685800" lvl="1" indent="-228600" algn="l" rtl="0">
              <a:lnSpc>
                <a:spcPct val="90000"/>
              </a:lnSpc>
              <a:spcBef>
                <a:spcPts val="500"/>
              </a:spcBef>
              <a:spcAft>
                <a:spcPts val="0"/>
              </a:spcAft>
              <a:buClr>
                <a:schemeClr val="dk1"/>
              </a:buClr>
              <a:buSzPts val="2400"/>
              <a:buChar char="•"/>
            </a:pPr>
            <a:r>
              <a:rPr lang="en-US" dirty="0"/>
              <a:t>Each user may see a different view of the database, which describes </a:t>
            </a:r>
            <a:r>
              <a:rPr lang="en-US" b="1" dirty="0"/>
              <a:t>only</a:t>
            </a:r>
            <a:r>
              <a:rPr lang="en-US" dirty="0"/>
              <a:t> the data of interest to that user.</a:t>
            </a:r>
            <a:endParaRPr dirty="0"/>
          </a:p>
        </p:txBody>
      </p:sp>
      <p:sp>
        <p:nvSpPr>
          <p:cNvPr id="195" name="Google Shape;19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196" name="Google Shape;19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3"/>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ct val="100000"/>
              <a:buFont typeface="Calibri"/>
              <a:buNone/>
            </a:pPr>
            <a:r>
              <a:rPr lang="en-US" sz="4000" b="1">
                <a:solidFill>
                  <a:schemeClr val="accent1"/>
                </a:solidFill>
                <a:latin typeface="Calibri"/>
                <a:ea typeface="Calibri"/>
                <a:cs typeface="Calibri"/>
                <a:sym typeface="Calibri"/>
              </a:rPr>
              <a:t>Characteristics of the Database Approach (..contd)</a:t>
            </a:r>
            <a:endParaRPr/>
          </a:p>
        </p:txBody>
      </p:sp>
      <p:sp>
        <p:nvSpPr>
          <p:cNvPr id="203" name="Google Shape;203;p13"/>
          <p:cNvSpPr txBox="1">
            <a:spLocks noGrp="1"/>
          </p:cNvSpPr>
          <p:nvPr>
            <p:ph type="body" idx="1"/>
          </p:nvPr>
        </p:nvSpPr>
        <p:spPr>
          <a:xfrm>
            <a:off x="838200" y="1194099"/>
            <a:ext cx="10515600" cy="516225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b="1"/>
              <a:t>Sharing of data and multi-user transaction processing:</a:t>
            </a:r>
            <a:endParaRPr/>
          </a:p>
          <a:p>
            <a:pPr marL="685800" lvl="1" indent="-228600" algn="l" rtl="0">
              <a:lnSpc>
                <a:spcPct val="90000"/>
              </a:lnSpc>
              <a:spcBef>
                <a:spcPts val="500"/>
              </a:spcBef>
              <a:spcAft>
                <a:spcPts val="0"/>
              </a:spcAft>
              <a:buClr>
                <a:schemeClr val="dk1"/>
              </a:buClr>
              <a:buSzPts val="2200"/>
              <a:buChar char="•"/>
            </a:pPr>
            <a:r>
              <a:rPr lang="en-US" sz="2200"/>
              <a:t>Allowing a set of </a:t>
            </a:r>
            <a:r>
              <a:rPr lang="en-US" sz="2200" b="1"/>
              <a:t>concurrent users</a:t>
            </a:r>
            <a:r>
              <a:rPr lang="en-US" sz="2200"/>
              <a:t> to retrieve from and to update the database.</a:t>
            </a:r>
            <a:endParaRPr/>
          </a:p>
          <a:p>
            <a:pPr marL="685800" lvl="1" indent="-228600" algn="l" rtl="0">
              <a:lnSpc>
                <a:spcPct val="90000"/>
              </a:lnSpc>
              <a:spcBef>
                <a:spcPts val="500"/>
              </a:spcBef>
              <a:spcAft>
                <a:spcPts val="0"/>
              </a:spcAft>
              <a:buClr>
                <a:schemeClr val="dk1"/>
              </a:buClr>
              <a:buSzPts val="2200"/>
              <a:buChar char="•"/>
            </a:pPr>
            <a:r>
              <a:rPr lang="en-US" sz="2200" i="1"/>
              <a:t>Concurrency control</a:t>
            </a:r>
            <a:r>
              <a:rPr lang="en-US" sz="2200"/>
              <a:t> within the DBMS guarantees that each transaction is correctly executed or aborted</a:t>
            </a:r>
            <a:endParaRPr/>
          </a:p>
          <a:p>
            <a:pPr marL="685800" lvl="1" indent="-228600" algn="l" rtl="0">
              <a:lnSpc>
                <a:spcPct val="90000"/>
              </a:lnSpc>
              <a:spcBef>
                <a:spcPts val="500"/>
              </a:spcBef>
              <a:spcAft>
                <a:spcPts val="0"/>
              </a:spcAft>
              <a:buClr>
                <a:schemeClr val="dk1"/>
              </a:buClr>
              <a:buSzPts val="2200"/>
              <a:buChar char="•"/>
            </a:pPr>
            <a:r>
              <a:rPr lang="en-US" sz="2200" i="1"/>
              <a:t>Recovery</a:t>
            </a:r>
            <a:r>
              <a:rPr lang="en-US" sz="2200"/>
              <a:t> subsystem ensures each completed transaction has its effect permanently recorded in the database</a:t>
            </a:r>
            <a:endParaRPr/>
          </a:p>
          <a:p>
            <a:pPr marL="685800" lvl="1" indent="-228600" algn="l" rtl="0">
              <a:lnSpc>
                <a:spcPct val="90000"/>
              </a:lnSpc>
              <a:spcBef>
                <a:spcPts val="500"/>
              </a:spcBef>
              <a:spcAft>
                <a:spcPts val="0"/>
              </a:spcAft>
              <a:buClr>
                <a:schemeClr val="dk1"/>
              </a:buClr>
              <a:buSzPts val="2200"/>
              <a:buChar char="•"/>
            </a:pPr>
            <a:r>
              <a:rPr lang="en-US" sz="2200" b="1"/>
              <a:t>OLTP</a:t>
            </a:r>
            <a:r>
              <a:rPr lang="en-US" sz="2200"/>
              <a:t> (Online Transaction Processing) is a major part of database applications; allows hundreds of concurrent transactions to execute per second.</a:t>
            </a:r>
            <a:endParaRPr/>
          </a:p>
        </p:txBody>
      </p:sp>
      <p:sp>
        <p:nvSpPr>
          <p:cNvPr id="204" name="Google Shape;20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05" name="Google Shape;20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2"/>
          <p:cNvSpPr txBox="1">
            <a:spLocks noGrp="1"/>
          </p:cNvSpPr>
          <p:nvPr>
            <p:ph type="title"/>
          </p:nvPr>
        </p:nvSpPr>
        <p:spPr>
          <a:xfrm>
            <a:off x="838200" y="129092"/>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F5496"/>
              </a:buClr>
              <a:buSzPts val="4000"/>
              <a:buFont typeface="Calibri"/>
              <a:buNone/>
            </a:pPr>
            <a:r>
              <a:rPr lang="en-US" sz="4000" b="1">
                <a:solidFill>
                  <a:srgbClr val="2F5496"/>
                </a:solidFill>
                <a:latin typeface="Calibri"/>
                <a:ea typeface="Calibri"/>
                <a:cs typeface="Calibri"/>
                <a:sym typeface="Calibri"/>
              </a:rPr>
              <a:t>Advantages of Using the Database Approach</a:t>
            </a:r>
            <a:endParaRPr/>
          </a:p>
        </p:txBody>
      </p:sp>
      <p:sp>
        <p:nvSpPr>
          <p:cNvPr id="290" name="Google Shape;290;p22"/>
          <p:cNvSpPr txBox="1">
            <a:spLocks noGrp="1"/>
          </p:cNvSpPr>
          <p:nvPr>
            <p:ph type="body" idx="1"/>
          </p:nvPr>
        </p:nvSpPr>
        <p:spPr>
          <a:xfrm>
            <a:off x="838200" y="968189"/>
            <a:ext cx="10515600" cy="5388162"/>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US" dirty="0"/>
              <a:t>Controlling redundancy in data storage and in development and maintenance efforts.</a:t>
            </a:r>
            <a:endParaRPr dirty="0"/>
          </a:p>
          <a:p>
            <a:pPr marL="685800" lvl="1" indent="-228600" algn="l" rtl="0">
              <a:lnSpc>
                <a:spcPct val="90000"/>
              </a:lnSpc>
              <a:spcBef>
                <a:spcPts val="500"/>
              </a:spcBef>
              <a:spcAft>
                <a:spcPts val="0"/>
              </a:spcAft>
              <a:buClr>
                <a:schemeClr val="dk1"/>
              </a:buClr>
              <a:buSzPct val="100000"/>
              <a:buChar char="•"/>
            </a:pPr>
            <a:r>
              <a:rPr lang="en-US" dirty="0"/>
              <a:t>Sharing of data among multiple users.</a:t>
            </a:r>
            <a:endParaRPr dirty="0"/>
          </a:p>
          <a:p>
            <a:pPr marL="228600" lvl="0" indent="-228600" algn="l" rtl="0">
              <a:lnSpc>
                <a:spcPct val="90000"/>
              </a:lnSpc>
              <a:spcBef>
                <a:spcPts val="1600"/>
              </a:spcBef>
              <a:spcAft>
                <a:spcPts val="0"/>
              </a:spcAft>
              <a:buClr>
                <a:schemeClr val="dk1"/>
              </a:buClr>
              <a:buSzPct val="100000"/>
              <a:buChar char="•"/>
            </a:pPr>
            <a:r>
              <a:rPr lang="en-US" dirty="0"/>
              <a:t>Restricting unauthorized access to data. Only the DBA staff uses privileged commands and facilities.</a:t>
            </a:r>
            <a:endParaRPr dirty="0"/>
          </a:p>
          <a:p>
            <a:pPr marL="228600" lvl="0" indent="-228600" algn="l" rtl="0">
              <a:lnSpc>
                <a:spcPct val="90000"/>
              </a:lnSpc>
              <a:spcBef>
                <a:spcPts val="1600"/>
              </a:spcBef>
              <a:spcAft>
                <a:spcPts val="0"/>
              </a:spcAft>
              <a:buClr>
                <a:schemeClr val="dk1"/>
              </a:buClr>
              <a:buSzPct val="100000"/>
              <a:buChar char="•"/>
            </a:pPr>
            <a:r>
              <a:rPr lang="en-US" dirty="0"/>
              <a:t>Providing persistent storage for program Objects</a:t>
            </a:r>
            <a:endParaRPr dirty="0"/>
          </a:p>
          <a:p>
            <a:pPr marL="685800" lvl="1" indent="-228600" algn="l" rtl="0">
              <a:lnSpc>
                <a:spcPct val="90000"/>
              </a:lnSpc>
              <a:spcBef>
                <a:spcPts val="500"/>
              </a:spcBef>
              <a:spcAft>
                <a:spcPts val="0"/>
              </a:spcAft>
              <a:buClr>
                <a:schemeClr val="dk1"/>
              </a:buClr>
              <a:buSzPct val="100000"/>
              <a:buChar char="•"/>
            </a:pPr>
            <a:r>
              <a:rPr lang="en-US" dirty="0"/>
              <a:t>E.g., Object-oriented DBMSs make program objects persistent</a:t>
            </a:r>
            <a:endParaRPr dirty="0"/>
          </a:p>
          <a:p>
            <a:pPr marL="685800" lvl="1" indent="-228600" algn="l" rtl="0">
              <a:lnSpc>
                <a:spcPct val="90000"/>
              </a:lnSpc>
              <a:spcBef>
                <a:spcPts val="500"/>
              </a:spcBef>
              <a:spcAft>
                <a:spcPts val="0"/>
              </a:spcAft>
              <a:buClr>
                <a:schemeClr val="dk1"/>
              </a:buClr>
              <a:buSzPct val="100000"/>
              <a:buChar char="•"/>
            </a:pPr>
            <a:r>
              <a:rPr lang="en-US" dirty="0"/>
              <a:t>Providing storage structures (e.g. indexes) for efficient query</a:t>
            </a:r>
            <a:endParaRPr dirty="0"/>
          </a:p>
          <a:p>
            <a:pPr marL="228600" lvl="0" indent="-228600" algn="l" rtl="0">
              <a:lnSpc>
                <a:spcPct val="90000"/>
              </a:lnSpc>
              <a:spcBef>
                <a:spcPts val="1000"/>
              </a:spcBef>
              <a:spcAft>
                <a:spcPts val="0"/>
              </a:spcAft>
              <a:buClr>
                <a:schemeClr val="dk1"/>
              </a:buClr>
              <a:buSzPct val="100000"/>
              <a:buChar char="•"/>
            </a:pPr>
            <a:r>
              <a:rPr lang="en-US" dirty="0"/>
              <a:t>Providing optimization of queries for efficient processing</a:t>
            </a:r>
            <a:endParaRPr dirty="0"/>
          </a:p>
          <a:p>
            <a:pPr marL="228600" lvl="0" indent="-228600" algn="l" rtl="0">
              <a:lnSpc>
                <a:spcPct val="90000"/>
              </a:lnSpc>
              <a:spcBef>
                <a:spcPts val="1000"/>
              </a:spcBef>
              <a:spcAft>
                <a:spcPts val="0"/>
              </a:spcAft>
              <a:buClr>
                <a:schemeClr val="dk1"/>
              </a:buClr>
              <a:buSzPct val="100000"/>
              <a:buChar char="•"/>
            </a:pPr>
            <a:r>
              <a:rPr lang="en-US" dirty="0"/>
              <a:t>Providing backup and recovery services</a:t>
            </a:r>
            <a:endParaRPr dirty="0"/>
          </a:p>
          <a:p>
            <a:pPr marL="228600" lvl="0" indent="-228600" algn="l" rtl="0">
              <a:lnSpc>
                <a:spcPct val="90000"/>
              </a:lnSpc>
              <a:spcBef>
                <a:spcPts val="1000"/>
              </a:spcBef>
              <a:spcAft>
                <a:spcPts val="0"/>
              </a:spcAft>
              <a:buClr>
                <a:schemeClr val="dk1"/>
              </a:buClr>
              <a:buSzPct val="100000"/>
              <a:buChar char="•"/>
            </a:pPr>
            <a:r>
              <a:rPr lang="en-US" dirty="0"/>
              <a:t>Providing multiple interfaces to different classes of users</a:t>
            </a:r>
            <a:endParaRPr dirty="0"/>
          </a:p>
          <a:p>
            <a:pPr marL="228600" lvl="0" indent="-228600" algn="l" rtl="0">
              <a:lnSpc>
                <a:spcPct val="90000"/>
              </a:lnSpc>
              <a:spcBef>
                <a:spcPts val="1000"/>
              </a:spcBef>
              <a:spcAft>
                <a:spcPts val="0"/>
              </a:spcAft>
              <a:buClr>
                <a:schemeClr val="dk1"/>
              </a:buClr>
              <a:buSzPct val="100000"/>
              <a:buChar char="•"/>
            </a:pPr>
            <a:r>
              <a:rPr lang="en-US" dirty="0"/>
              <a:t>Representing complex relationships among data</a:t>
            </a:r>
            <a:endParaRPr dirty="0"/>
          </a:p>
          <a:p>
            <a:pPr marL="228600" lvl="0" indent="-228600" algn="l" rtl="0">
              <a:lnSpc>
                <a:spcPct val="90000"/>
              </a:lnSpc>
              <a:spcBef>
                <a:spcPts val="1000"/>
              </a:spcBef>
              <a:spcAft>
                <a:spcPts val="0"/>
              </a:spcAft>
              <a:buClr>
                <a:schemeClr val="dk1"/>
              </a:buClr>
              <a:buSzPct val="100000"/>
              <a:buChar char="•"/>
            </a:pPr>
            <a:r>
              <a:rPr lang="en-US" dirty="0"/>
              <a:t>Enforcing integrity constraints on the database</a:t>
            </a:r>
            <a:endParaRPr dirty="0"/>
          </a:p>
          <a:p>
            <a:pPr marL="228600" lvl="0" indent="-228600" algn="l" rtl="0">
              <a:lnSpc>
                <a:spcPct val="90000"/>
              </a:lnSpc>
              <a:spcBef>
                <a:spcPts val="1000"/>
              </a:spcBef>
              <a:spcAft>
                <a:spcPts val="0"/>
              </a:spcAft>
              <a:buClr>
                <a:schemeClr val="dk1"/>
              </a:buClr>
              <a:buSzPct val="100000"/>
              <a:buChar char="•"/>
            </a:pPr>
            <a:r>
              <a:rPr lang="en-US" dirty="0"/>
              <a:t>Drawing inferences and actions from the stored data using deductive and active rules and triggers</a:t>
            </a:r>
            <a:endParaRPr dirty="0"/>
          </a:p>
          <a:p>
            <a:pPr marL="685800" lvl="1" indent="-99059" algn="l" rtl="0">
              <a:lnSpc>
                <a:spcPct val="90000"/>
              </a:lnSpc>
              <a:spcBef>
                <a:spcPts val="500"/>
              </a:spcBef>
              <a:spcAft>
                <a:spcPts val="0"/>
              </a:spcAft>
              <a:buClr>
                <a:schemeClr val="dk1"/>
              </a:buClr>
              <a:buSzPct val="100000"/>
              <a:buNone/>
            </a:pPr>
            <a:endParaRPr dirty="0"/>
          </a:p>
        </p:txBody>
      </p:sp>
      <p:sp>
        <p:nvSpPr>
          <p:cNvPr id="291" name="Google Shape;29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92" name="Google Shape;29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grpSp>
        <p:nvGrpSpPr>
          <p:cNvPr id="12" name="Group 11">
            <a:extLst>
              <a:ext uri="{FF2B5EF4-FFF2-40B4-BE49-F238E27FC236}">
                <a16:creationId xmlns:a16="http://schemas.microsoft.com/office/drawing/2014/main" id="{F0D64C36-8ADC-7F52-E81F-BF3747853240}"/>
              </a:ext>
            </a:extLst>
          </p:cNvPr>
          <p:cNvGrpSpPr/>
          <p:nvPr/>
        </p:nvGrpSpPr>
        <p:grpSpPr>
          <a:xfrm>
            <a:off x="8565568" y="2823590"/>
            <a:ext cx="1335960" cy="964800"/>
            <a:chOff x="8565568" y="2823590"/>
            <a:chExt cx="1335960" cy="96480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23D6950-1902-D618-B1A7-94B0934B7915}"/>
                    </a:ext>
                  </a:extLst>
                </p14:cNvPr>
                <p14:cNvContentPartPr/>
                <p14:nvPr/>
              </p14:nvContentPartPr>
              <p14:xfrm>
                <a:off x="8658808" y="2823590"/>
                <a:ext cx="556200" cy="153360"/>
              </p14:xfrm>
            </p:contentPart>
          </mc:Choice>
          <mc:Fallback>
            <p:pic>
              <p:nvPicPr>
                <p:cNvPr id="2" name="Ink 1">
                  <a:extLst>
                    <a:ext uri="{FF2B5EF4-FFF2-40B4-BE49-F238E27FC236}">
                      <a16:creationId xmlns:a16="http://schemas.microsoft.com/office/drawing/2014/main" id="{223D6950-1902-D618-B1A7-94B0934B7915}"/>
                    </a:ext>
                  </a:extLst>
                </p:cNvPr>
                <p:cNvPicPr/>
                <p:nvPr/>
              </p:nvPicPr>
              <p:blipFill>
                <a:blip r:embed="rId4"/>
                <a:stretch>
                  <a:fillRect/>
                </a:stretch>
              </p:blipFill>
              <p:spPr>
                <a:xfrm>
                  <a:off x="8652688" y="2817470"/>
                  <a:ext cx="56844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CEC157D8-6492-7351-5C62-A4FFD54C6518}"/>
                    </a:ext>
                  </a:extLst>
                </p14:cNvPr>
                <p14:cNvContentPartPr/>
                <p14:nvPr/>
              </p14:nvContentPartPr>
              <p14:xfrm>
                <a:off x="8835928" y="2994950"/>
                <a:ext cx="112320" cy="566280"/>
              </p14:xfrm>
            </p:contentPart>
          </mc:Choice>
          <mc:Fallback>
            <p:pic>
              <p:nvPicPr>
                <p:cNvPr id="3" name="Ink 2">
                  <a:extLst>
                    <a:ext uri="{FF2B5EF4-FFF2-40B4-BE49-F238E27FC236}">
                      <a16:creationId xmlns:a16="http://schemas.microsoft.com/office/drawing/2014/main" id="{CEC157D8-6492-7351-5C62-A4FFD54C6518}"/>
                    </a:ext>
                  </a:extLst>
                </p:cNvPr>
                <p:cNvPicPr/>
                <p:nvPr/>
              </p:nvPicPr>
              <p:blipFill>
                <a:blip r:embed="rId6"/>
                <a:stretch>
                  <a:fillRect/>
                </a:stretch>
              </p:blipFill>
              <p:spPr>
                <a:xfrm>
                  <a:off x="8829808" y="2988830"/>
                  <a:ext cx="124560" cy="578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E511DAFA-0EC6-22EA-4E0F-A5C6BA449815}"/>
                    </a:ext>
                  </a:extLst>
                </p14:cNvPr>
                <p14:cNvContentPartPr/>
                <p14:nvPr/>
              </p14:nvContentPartPr>
              <p14:xfrm>
                <a:off x="8565568" y="3626750"/>
                <a:ext cx="493200" cy="161640"/>
              </p14:xfrm>
            </p:contentPart>
          </mc:Choice>
          <mc:Fallback>
            <p:pic>
              <p:nvPicPr>
                <p:cNvPr id="4" name="Ink 3">
                  <a:extLst>
                    <a:ext uri="{FF2B5EF4-FFF2-40B4-BE49-F238E27FC236}">
                      <a16:creationId xmlns:a16="http://schemas.microsoft.com/office/drawing/2014/main" id="{E511DAFA-0EC6-22EA-4E0F-A5C6BA449815}"/>
                    </a:ext>
                  </a:extLst>
                </p:cNvPr>
                <p:cNvPicPr/>
                <p:nvPr/>
              </p:nvPicPr>
              <p:blipFill>
                <a:blip r:embed="rId8"/>
                <a:stretch>
                  <a:fillRect/>
                </a:stretch>
              </p:blipFill>
              <p:spPr>
                <a:xfrm>
                  <a:off x="8559448" y="3620630"/>
                  <a:ext cx="50544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00709D66-D08C-1854-6C28-F775E8B2C334}"/>
                    </a:ext>
                  </a:extLst>
                </p14:cNvPr>
                <p14:cNvContentPartPr/>
                <p14:nvPr/>
              </p14:nvContentPartPr>
              <p14:xfrm>
                <a:off x="9208888" y="3372950"/>
                <a:ext cx="24480" cy="140040"/>
              </p14:xfrm>
            </p:contentPart>
          </mc:Choice>
          <mc:Fallback>
            <p:pic>
              <p:nvPicPr>
                <p:cNvPr id="5" name="Ink 4">
                  <a:extLst>
                    <a:ext uri="{FF2B5EF4-FFF2-40B4-BE49-F238E27FC236}">
                      <a16:creationId xmlns:a16="http://schemas.microsoft.com/office/drawing/2014/main" id="{00709D66-D08C-1854-6C28-F775E8B2C334}"/>
                    </a:ext>
                  </a:extLst>
                </p:cNvPr>
                <p:cNvPicPr/>
                <p:nvPr/>
              </p:nvPicPr>
              <p:blipFill>
                <a:blip r:embed="rId10"/>
                <a:stretch>
                  <a:fillRect/>
                </a:stretch>
              </p:blipFill>
              <p:spPr>
                <a:xfrm>
                  <a:off x="9202768" y="3366830"/>
                  <a:ext cx="3672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CC91B961-667A-628F-C3AA-215EE1EA0835}"/>
                    </a:ext>
                  </a:extLst>
                </p14:cNvPr>
                <p14:cNvContentPartPr/>
                <p14:nvPr/>
              </p14:nvContentPartPr>
              <p14:xfrm>
                <a:off x="9293128" y="3237230"/>
                <a:ext cx="1800" cy="360"/>
              </p14:xfrm>
            </p:contentPart>
          </mc:Choice>
          <mc:Fallback>
            <p:pic>
              <p:nvPicPr>
                <p:cNvPr id="6" name="Ink 5">
                  <a:extLst>
                    <a:ext uri="{FF2B5EF4-FFF2-40B4-BE49-F238E27FC236}">
                      <a16:creationId xmlns:a16="http://schemas.microsoft.com/office/drawing/2014/main" id="{CC91B961-667A-628F-C3AA-215EE1EA0835}"/>
                    </a:ext>
                  </a:extLst>
                </p:cNvPr>
                <p:cNvPicPr/>
                <p:nvPr/>
              </p:nvPicPr>
              <p:blipFill>
                <a:blip r:embed="rId12"/>
                <a:stretch>
                  <a:fillRect/>
                </a:stretch>
              </p:blipFill>
              <p:spPr>
                <a:xfrm>
                  <a:off x="9287008" y="3231110"/>
                  <a:ext cx="1404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 name="Ink 7">
                  <a:extLst>
                    <a:ext uri="{FF2B5EF4-FFF2-40B4-BE49-F238E27FC236}">
                      <a16:creationId xmlns:a16="http://schemas.microsoft.com/office/drawing/2014/main" id="{2D8F72E5-D8FE-56DE-274A-291B14C66651}"/>
                    </a:ext>
                  </a:extLst>
                </p14:cNvPr>
                <p14:cNvContentPartPr/>
                <p14:nvPr/>
              </p14:nvContentPartPr>
              <p14:xfrm>
                <a:off x="9229768" y="3206630"/>
                <a:ext cx="59760" cy="189720"/>
              </p14:xfrm>
            </p:contentPart>
          </mc:Choice>
          <mc:Fallback>
            <p:pic>
              <p:nvPicPr>
                <p:cNvPr id="8" name="Ink 7">
                  <a:extLst>
                    <a:ext uri="{FF2B5EF4-FFF2-40B4-BE49-F238E27FC236}">
                      <a16:creationId xmlns:a16="http://schemas.microsoft.com/office/drawing/2014/main" id="{2D8F72E5-D8FE-56DE-274A-291B14C66651}"/>
                    </a:ext>
                  </a:extLst>
                </p:cNvPr>
                <p:cNvPicPr/>
                <p:nvPr/>
              </p:nvPicPr>
              <p:blipFill>
                <a:blip r:embed="rId14"/>
                <a:stretch>
                  <a:fillRect/>
                </a:stretch>
              </p:blipFill>
              <p:spPr>
                <a:xfrm>
                  <a:off x="9223648" y="3200510"/>
                  <a:ext cx="7200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 name="Ink 8">
                  <a:extLst>
                    <a:ext uri="{FF2B5EF4-FFF2-40B4-BE49-F238E27FC236}">
                      <a16:creationId xmlns:a16="http://schemas.microsoft.com/office/drawing/2014/main" id="{6DB07094-6F4F-F835-1F04-EA4B4DAF62B0}"/>
                    </a:ext>
                  </a:extLst>
                </p14:cNvPr>
                <p14:cNvContentPartPr/>
                <p14:nvPr/>
              </p14:nvContentPartPr>
              <p14:xfrm>
                <a:off x="9302488" y="3138230"/>
                <a:ext cx="285120" cy="258480"/>
              </p14:xfrm>
            </p:contentPart>
          </mc:Choice>
          <mc:Fallback>
            <p:pic>
              <p:nvPicPr>
                <p:cNvPr id="9" name="Ink 8">
                  <a:extLst>
                    <a:ext uri="{FF2B5EF4-FFF2-40B4-BE49-F238E27FC236}">
                      <a16:creationId xmlns:a16="http://schemas.microsoft.com/office/drawing/2014/main" id="{6DB07094-6F4F-F835-1F04-EA4B4DAF62B0}"/>
                    </a:ext>
                  </a:extLst>
                </p:cNvPr>
                <p:cNvPicPr/>
                <p:nvPr/>
              </p:nvPicPr>
              <p:blipFill>
                <a:blip r:embed="rId16"/>
                <a:stretch>
                  <a:fillRect/>
                </a:stretch>
              </p:blipFill>
              <p:spPr>
                <a:xfrm>
                  <a:off x="9296368" y="3132110"/>
                  <a:ext cx="29736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 name="Ink 9">
                  <a:extLst>
                    <a:ext uri="{FF2B5EF4-FFF2-40B4-BE49-F238E27FC236}">
                      <a16:creationId xmlns:a16="http://schemas.microsoft.com/office/drawing/2014/main" id="{55CF30C7-1FE2-ECBE-CA15-ADE96228AE04}"/>
                    </a:ext>
                  </a:extLst>
                </p14:cNvPr>
                <p14:cNvContentPartPr/>
                <p14:nvPr/>
              </p14:nvContentPartPr>
              <p14:xfrm>
                <a:off x="9731608" y="3181430"/>
                <a:ext cx="28440" cy="587880"/>
              </p14:xfrm>
            </p:contentPart>
          </mc:Choice>
          <mc:Fallback>
            <p:pic>
              <p:nvPicPr>
                <p:cNvPr id="10" name="Ink 9">
                  <a:extLst>
                    <a:ext uri="{FF2B5EF4-FFF2-40B4-BE49-F238E27FC236}">
                      <a16:creationId xmlns:a16="http://schemas.microsoft.com/office/drawing/2014/main" id="{55CF30C7-1FE2-ECBE-CA15-ADE96228AE04}"/>
                    </a:ext>
                  </a:extLst>
                </p:cNvPr>
                <p:cNvPicPr/>
                <p:nvPr/>
              </p:nvPicPr>
              <p:blipFill>
                <a:blip r:embed="rId18"/>
                <a:stretch>
                  <a:fillRect/>
                </a:stretch>
              </p:blipFill>
              <p:spPr>
                <a:xfrm>
                  <a:off x="9725488" y="3175310"/>
                  <a:ext cx="40680" cy="6001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1" name="Ink 10">
                  <a:extLst>
                    <a:ext uri="{FF2B5EF4-FFF2-40B4-BE49-F238E27FC236}">
                      <a16:creationId xmlns:a16="http://schemas.microsoft.com/office/drawing/2014/main" id="{5A8A1421-2E0A-2EDC-6125-C8C5451E135A}"/>
                    </a:ext>
                  </a:extLst>
                </p14:cNvPr>
                <p14:cNvContentPartPr/>
                <p14:nvPr/>
              </p14:nvContentPartPr>
              <p14:xfrm>
                <a:off x="9647728" y="3166310"/>
                <a:ext cx="253800" cy="290160"/>
              </p14:xfrm>
            </p:contentPart>
          </mc:Choice>
          <mc:Fallback>
            <p:pic>
              <p:nvPicPr>
                <p:cNvPr id="11" name="Ink 10">
                  <a:extLst>
                    <a:ext uri="{FF2B5EF4-FFF2-40B4-BE49-F238E27FC236}">
                      <a16:creationId xmlns:a16="http://schemas.microsoft.com/office/drawing/2014/main" id="{5A8A1421-2E0A-2EDC-6125-C8C5451E135A}"/>
                    </a:ext>
                  </a:extLst>
                </p:cNvPr>
                <p:cNvPicPr/>
                <p:nvPr/>
              </p:nvPicPr>
              <p:blipFill>
                <a:blip r:embed="rId20"/>
                <a:stretch>
                  <a:fillRect/>
                </a:stretch>
              </p:blipFill>
              <p:spPr>
                <a:xfrm>
                  <a:off x="9641608" y="3160190"/>
                  <a:ext cx="266040" cy="302400"/>
                </a:xfrm>
                <a:prstGeom prst="rect">
                  <a:avLst/>
                </a:prstGeom>
              </p:spPr>
            </p:pic>
          </mc:Fallback>
        </mc:AlternateContent>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3"/>
          <p:cNvSpPr txBox="1">
            <a:spLocks noGrp="1"/>
          </p:cNvSpPr>
          <p:nvPr>
            <p:ph type="title"/>
          </p:nvPr>
        </p:nvSpPr>
        <p:spPr>
          <a:xfrm>
            <a:off x="838200" y="129092"/>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F5496"/>
              </a:buClr>
              <a:buSzPts val="4000"/>
              <a:buFont typeface="Calibri"/>
              <a:buNone/>
            </a:pPr>
            <a:r>
              <a:rPr lang="en-US" sz="4000" b="1">
                <a:solidFill>
                  <a:srgbClr val="2F5496"/>
                </a:solidFill>
                <a:latin typeface="Calibri"/>
                <a:ea typeface="Calibri"/>
                <a:cs typeface="Calibri"/>
                <a:sym typeface="Calibri"/>
              </a:rPr>
              <a:t>Advantages of Using the Database Approach</a:t>
            </a:r>
            <a:endParaRPr/>
          </a:p>
        </p:txBody>
      </p:sp>
      <p:sp>
        <p:nvSpPr>
          <p:cNvPr id="299" name="Google Shape;299;p23"/>
          <p:cNvSpPr txBox="1">
            <a:spLocks noGrp="1"/>
          </p:cNvSpPr>
          <p:nvPr>
            <p:ph type="body" idx="1"/>
          </p:nvPr>
        </p:nvSpPr>
        <p:spPr>
          <a:xfrm>
            <a:off x="838200" y="968189"/>
            <a:ext cx="10515600" cy="5388162"/>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Potential for enforcing standards:</a:t>
            </a:r>
            <a:endParaRPr/>
          </a:p>
          <a:p>
            <a:pPr marL="685800" lvl="1" indent="-228600" algn="l" rtl="0">
              <a:lnSpc>
                <a:spcPct val="90000"/>
              </a:lnSpc>
              <a:spcBef>
                <a:spcPts val="500"/>
              </a:spcBef>
              <a:spcAft>
                <a:spcPts val="0"/>
              </a:spcAft>
              <a:buClr>
                <a:schemeClr val="dk1"/>
              </a:buClr>
              <a:buSzPts val="2400"/>
              <a:buChar char="•"/>
            </a:pPr>
            <a:r>
              <a:rPr lang="en-US" b="1"/>
              <a:t>Standards</a:t>
            </a:r>
            <a:r>
              <a:rPr lang="en-US"/>
              <a:t> refer to data item names, display formats, screens, report structures, meta-data (description of data), Web page layouts, etc.</a:t>
            </a:r>
            <a:endParaRPr/>
          </a:p>
          <a:p>
            <a:pPr marL="228600" lvl="0" indent="-228600" algn="l" rtl="0">
              <a:lnSpc>
                <a:spcPct val="90000"/>
              </a:lnSpc>
              <a:spcBef>
                <a:spcPts val="1000"/>
              </a:spcBef>
              <a:spcAft>
                <a:spcPts val="0"/>
              </a:spcAft>
              <a:buClr>
                <a:schemeClr val="dk1"/>
              </a:buClr>
              <a:buSzPts val="2800"/>
              <a:buChar char="•"/>
            </a:pPr>
            <a:r>
              <a:rPr lang="en-US"/>
              <a:t>Reduced application development time:</a:t>
            </a:r>
            <a:endParaRPr/>
          </a:p>
          <a:p>
            <a:pPr marL="685800" lvl="1" indent="-228600" algn="l" rtl="0">
              <a:lnSpc>
                <a:spcPct val="90000"/>
              </a:lnSpc>
              <a:spcBef>
                <a:spcPts val="500"/>
              </a:spcBef>
              <a:spcAft>
                <a:spcPts val="0"/>
              </a:spcAft>
              <a:buClr>
                <a:schemeClr val="dk1"/>
              </a:buClr>
              <a:buSzPts val="2400"/>
              <a:buChar char="•"/>
            </a:pPr>
            <a:r>
              <a:rPr lang="en-US"/>
              <a:t>Incremental time to add each new application is reduced.</a:t>
            </a:r>
            <a:endParaRPr/>
          </a:p>
          <a:p>
            <a:pPr marL="228600" lvl="0" indent="-228600" algn="l" rtl="0">
              <a:lnSpc>
                <a:spcPct val="90000"/>
              </a:lnSpc>
              <a:spcBef>
                <a:spcPts val="1000"/>
              </a:spcBef>
              <a:spcAft>
                <a:spcPts val="0"/>
              </a:spcAft>
              <a:buClr>
                <a:schemeClr val="dk1"/>
              </a:buClr>
              <a:buSzPts val="2800"/>
              <a:buChar char="•"/>
            </a:pPr>
            <a:r>
              <a:rPr lang="en-US"/>
              <a:t>Flexibility to change data structures:</a:t>
            </a:r>
            <a:endParaRPr/>
          </a:p>
          <a:p>
            <a:pPr marL="685800" lvl="1" indent="-228600" algn="l" rtl="0">
              <a:lnSpc>
                <a:spcPct val="90000"/>
              </a:lnSpc>
              <a:spcBef>
                <a:spcPts val="500"/>
              </a:spcBef>
              <a:spcAft>
                <a:spcPts val="0"/>
              </a:spcAft>
              <a:buClr>
                <a:schemeClr val="dk1"/>
              </a:buClr>
              <a:buSzPts val="2400"/>
              <a:buChar char="•"/>
            </a:pPr>
            <a:r>
              <a:rPr lang="en-US"/>
              <a:t>Database structure may evolve as new requirements are defined. </a:t>
            </a:r>
            <a:endParaRPr/>
          </a:p>
          <a:p>
            <a:pPr marL="228600" lvl="0" indent="-228600" algn="l" rtl="0">
              <a:lnSpc>
                <a:spcPct val="90000"/>
              </a:lnSpc>
              <a:spcBef>
                <a:spcPts val="1000"/>
              </a:spcBef>
              <a:spcAft>
                <a:spcPts val="0"/>
              </a:spcAft>
              <a:buClr>
                <a:schemeClr val="dk1"/>
              </a:buClr>
              <a:buSzPts val="2800"/>
              <a:buChar char="•"/>
            </a:pPr>
            <a:r>
              <a:rPr lang="en-US"/>
              <a:t>Availability of current information:</a:t>
            </a:r>
            <a:endParaRPr/>
          </a:p>
          <a:p>
            <a:pPr marL="685800" lvl="1" indent="-228600" algn="l" rtl="0">
              <a:lnSpc>
                <a:spcPct val="90000"/>
              </a:lnSpc>
              <a:spcBef>
                <a:spcPts val="500"/>
              </a:spcBef>
              <a:spcAft>
                <a:spcPts val="0"/>
              </a:spcAft>
              <a:buClr>
                <a:schemeClr val="dk1"/>
              </a:buClr>
              <a:buSzPts val="2400"/>
              <a:buChar char="•"/>
            </a:pPr>
            <a:r>
              <a:rPr lang="en-US"/>
              <a:t>Extremely important for on-line transaction systems such as shopping, airline, hotel, car reservations.</a:t>
            </a:r>
            <a:endParaRPr/>
          </a:p>
          <a:p>
            <a:pPr marL="228600" lvl="0" indent="-228600" algn="l" rtl="0">
              <a:lnSpc>
                <a:spcPct val="90000"/>
              </a:lnSpc>
              <a:spcBef>
                <a:spcPts val="1000"/>
              </a:spcBef>
              <a:spcAft>
                <a:spcPts val="0"/>
              </a:spcAft>
              <a:buClr>
                <a:schemeClr val="dk1"/>
              </a:buClr>
              <a:buSzPts val="2800"/>
              <a:buChar char="•"/>
            </a:pPr>
            <a:r>
              <a:rPr lang="en-US"/>
              <a:t>Economies of scale:</a:t>
            </a:r>
            <a:endParaRPr/>
          </a:p>
          <a:p>
            <a:pPr marL="685800" lvl="1" indent="-228600" algn="l" rtl="0">
              <a:lnSpc>
                <a:spcPct val="90000"/>
              </a:lnSpc>
              <a:spcBef>
                <a:spcPts val="500"/>
              </a:spcBef>
              <a:spcAft>
                <a:spcPts val="0"/>
              </a:spcAft>
              <a:buClr>
                <a:schemeClr val="dk1"/>
              </a:buClr>
              <a:buSzPts val="2400"/>
              <a:buChar char="•"/>
            </a:pPr>
            <a:r>
              <a:rPr lang="en-US"/>
              <a:t>Wasteful overlap of resources and personnel can be avoided by consolidating data and applications across departments.</a:t>
            </a:r>
            <a:endParaRPr/>
          </a:p>
          <a:p>
            <a:pPr marL="685800" lvl="1" indent="-76200" algn="l" rtl="0">
              <a:lnSpc>
                <a:spcPct val="90000"/>
              </a:lnSpc>
              <a:spcBef>
                <a:spcPts val="500"/>
              </a:spcBef>
              <a:spcAft>
                <a:spcPts val="0"/>
              </a:spcAft>
              <a:buClr>
                <a:schemeClr val="dk1"/>
              </a:buClr>
              <a:buSzPts val="2400"/>
              <a:buNone/>
            </a:pPr>
            <a:endParaRPr/>
          </a:p>
          <a:p>
            <a:pPr marL="457200" lvl="1" indent="0" algn="l" rtl="0">
              <a:lnSpc>
                <a:spcPct val="90000"/>
              </a:lnSpc>
              <a:spcBef>
                <a:spcPts val="500"/>
              </a:spcBef>
              <a:spcAft>
                <a:spcPts val="0"/>
              </a:spcAft>
              <a:buClr>
                <a:schemeClr val="dk1"/>
              </a:buClr>
              <a:buSzPts val="2400"/>
              <a:buNone/>
            </a:pPr>
            <a:endParaRPr/>
          </a:p>
        </p:txBody>
      </p:sp>
      <p:sp>
        <p:nvSpPr>
          <p:cNvPr id="300" name="Google Shape;30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01" name="Google Shape;30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4"/>
          <p:cNvSpPr txBox="1">
            <a:spLocks noGrp="1"/>
          </p:cNvSpPr>
          <p:nvPr>
            <p:ph type="title"/>
          </p:nvPr>
        </p:nvSpPr>
        <p:spPr>
          <a:xfrm>
            <a:off x="838200" y="129092"/>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F5496"/>
              </a:buClr>
              <a:buSzPts val="4000"/>
              <a:buFont typeface="Calibri"/>
              <a:buNone/>
            </a:pPr>
            <a:r>
              <a:rPr lang="en-US" sz="4000" b="1">
                <a:solidFill>
                  <a:srgbClr val="2F5496"/>
                </a:solidFill>
                <a:latin typeface="Calibri"/>
                <a:ea typeface="Calibri"/>
                <a:cs typeface="Calibri"/>
                <a:sym typeface="Calibri"/>
              </a:rPr>
              <a:t>Limitations of the Database Approach</a:t>
            </a:r>
            <a:endParaRPr/>
          </a:p>
        </p:txBody>
      </p:sp>
      <p:sp>
        <p:nvSpPr>
          <p:cNvPr id="308" name="Google Shape;308;p24"/>
          <p:cNvSpPr txBox="1">
            <a:spLocks noGrp="1"/>
          </p:cNvSpPr>
          <p:nvPr>
            <p:ph type="body" idx="1"/>
          </p:nvPr>
        </p:nvSpPr>
        <p:spPr>
          <a:xfrm>
            <a:off x="838200" y="828974"/>
            <a:ext cx="10515600" cy="538816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100"/>
              <a:buChar char="•"/>
            </a:pPr>
            <a:r>
              <a:rPr lang="en-US" sz="2100" dirty="0"/>
              <a:t>Main inhibitors (costs) of using a DBMS:</a:t>
            </a:r>
            <a:endParaRPr dirty="0"/>
          </a:p>
          <a:p>
            <a:pPr marL="685800" lvl="1" indent="-228600" algn="l" rtl="0">
              <a:lnSpc>
                <a:spcPct val="90000"/>
              </a:lnSpc>
              <a:spcBef>
                <a:spcPts val="500"/>
              </a:spcBef>
              <a:spcAft>
                <a:spcPts val="0"/>
              </a:spcAft>
              <a:buClr>
                <a:schemeClr val="dk1"/>
              </a:buClr>
              <a:buSzPts val="2100"/>
              <a:buChar char="•"/>
            </a:pPr>
            <a:r>
              <a:rPr lang="en-US" sz="2100" dirty="0"/>
              <a:t>High initial investment and possible need for additional hardware</a:t>
            </a:r>
            <a:endParaRPr dirty="0"/>
          </a:p>
          <a:p>
            <a:pPr marL="685800" lvl="1" indent="-228600" algn="l" rtl="0">
              <a:lnSpc>
                <a:spcPct val="90000"/>
              </a:lnSpc>
              <a:spcBef>
                <a:spcPts val="500"/>
              </a:spcBef>
              <a:spcAft>
                <a:spcPts val="0"/>
              </a:spcAft>
              <a:buClr>
                <a:schemeClr val="dk1"/>
              </a:buClr>
              <a:buSzPts val="2100"/>
              <a:buChar char="•"/>
            </a:pPr>
            <a:r>
              <a:rPr lang="en-US" sz="2100" dirty="0"/>
              <a:t>Overhead for providing generality, security, concurrency control, recovery, and  integrity functions</a:t>
            </a:r>
            <a:endParaRPr dirty="0"/>
          </a:p>
          <a:p>
            <a:pPr marL="228600" lvl="0" indent="-228600" algn="l" rtl="0">
              <a:lnSpc>
                <a:spcPct val="90000"/>
              </a:lnSpc>
              <a:spcBef>
                <a:spcPts val="1000"/>
              </a:spcBef>
              <a:spcAft>
                <a:spcPts val="0"/>
              </a:spcAft>
              <a:buClr>
                <a:schemeClr val="dk1"/>
              </a:buClr>
              <a:buSzPts val="2100"/>
              <a:buChar char="•"/>
            </a:pPr>
            <a:r>
              <a:rPr lang="en-US" sz="2100" dirty="0"/>
              <a:t>When a DBMS may be unnecessary:</a:t>
            </a:r>
            <a:endParaRPr dirty="0"/>
          </a:p>
          <a:p>
            <a:pPr marL="685800" lvl="1" indent="-228600" algn="l" rtl="0">
              <a:lnSpc>
                <a:spcPct val="90000"/>
              </a:lnSpc>
              <a:spcBef>
                <a:spcPts val="500"/>
              </a:spcBef>
              <a:spcAft>
                <a:spcPts val="0"/>
              </a:spcAft>
              <a:buClr>
                <a:schemeClr val="dk1"/>
              </a:buClr>
              <a:buSzPts val="2100"/>
              <a:buChar char="•"/>
            </a:pPr>
            <a:r>
              <a:rPr lang="en-US" sz="2100" dirty="0"/>
              <a:t>If the database and applications are simple, well defined, and not expected to change</a:t>
            </a:r>
            <a:endParaRPr dirty="0"/>
          </a:p>
          <a:p>
            <a:pPr marL="685800" lvl="1" indent="-228600" algn="l" rtl="0">
              <a:lnSpc>
                <a:spcPct val="90000"/>
              </a:lnSpc>
              <a:spcBef>
                <a:spcPts val="500"/>
              </a:spcBef>
              <a:spcAft>
                <a:spcPts val="0"/>
              </a:spcAft>
              <a:buClr>
                <a:schemeClr val="dk1"/>
              </a:buClr>
              <a:buSzPts val="2100"/>
              <a:buChar char="•"/>
            </a:pPr>
            <a:r>
              <a:rPr lang="en-US" sz="2100" dirty="0"/>
              <a:t>If access to data by multiple users is not required</a:t>
            </a:r>
            <a:endParaRPr dirty="0"/>
          </a:p>
          <a:p>
            <a:pPr marL="228600" lvl="0" indent="-228600" algn="l" rtl="0">
              <a:lnSpc>
                <a:spcPct val="90000"/>
              </a:lnSpc>
              <a:spcBef>
                <a:spcPts val="1000"/>
              </a:spcBef>
              <a:spcAft>
                <a:spcPts val="0"/>
              </a:spcAft>
              <a:buClr>
                <a:schemeClr val="dk1"/>
              </a:buClr>
              <a:buSzPts val="2100"/>
              <a:buChar char="•"/>
            </a:pPr>
            <a:r>
              <a:rPr lang="en-US" sz="2100" dirty="0"/>
              <a:t>When a DBMS may be infeasible</a:t>
            </a:r>
            <a:endParaRPr dirty="0"/>
          </a:p>
          <a:p>
            <a:pPr marL="685800" lvl="1" indent="-228600" algn="l" rtl="0">
              <a:lnSpc>
                <a:spcPct val="90000"/>
              </a:lnSpc>
              <a:spcBef>
                <a:spcPts val="500"/>
              </a:spcBef>
              <a:spcAft>
                <a:spcPts val="0"/>
              </a:spcAft>
              <a:buClr>
                <a:schemeClr val="dk1"/>
              </a:buClr>
              <a:buSzPts val="2100"/>
              <a:buChar char="•"/>
            </a:pPr>
            <a:r>
              <a:rPr lang="en-US" sz="2100" dirty="0"/>
              <a:t>In embedded systems where a general-purpose DBMS may not fit in available storage</a:t>
            </a:r>
            <a:endParaRPr dirty="0"/>
          </a:p>
          <a:p>
            <a:pPr marL="228600" lvl="0" indent="-228600" algn="l" rtl="0">
              <a:lnSpc>
                <a:spcPct val="90000"/>
              </a:lnSpc>
              <a:spcBef>
                <a:spcPts val="1000"/>
              </a:spcBef>
              <a:spcAft>
                <a:spcPts val="0"/>
              </a:spcAft>
              <a:buClr>
                <a:schemeClr val="dk1"/>
              </a:buClr>
              <a:buSzPts val="2100"/>
              <a:buChar char="•"/>
            </a:pPr>
            <a:r>
              <a:rPr lang="en-US" sz="2100" dirty="0"/>
              <a:t>When no DBMS may suffice:</a:t>
            </a:r>
            <a:endParaRPr dirty="0"/>
          </a:p>
          <a:p>
            <a:pPr marL="685800" lvl="1" indent="-228600" algn="l" rtl="0">
              <a:lnSpc>
                <a:spcPct val="90000"/>
              </a:lnSpc>
              <a:spcBef>
                <a:spcPts val="500"/>
              </a:spcBef>
              <a:spcAft>
                <a:spcPts val="0"/>
              </a:spcAft>
              <a:buClr>
                <a:schemeClr val="dk1"/>
              </a:buClr>
              <a:buSzPts val="2100"/>
              <a:buChar char="•"/>
            </a:pPr>
            <a:r>
              <a:rPr lang="en-US" sz="2100" dirty="0"/>
              <a:t>If the database system is not able to handle the complexity of data because of modeling limitations</a:t>
            </a:r>
            <a:endParaRPr dirty="0"/>
          </a:p>
          <a:p>
            <a:pPr marL="685800" lvl="1" indent="-228600" algn="l" rtl="0">
              <a:lnSpc>
                <a:spcPct val="90000"/>
              </a:lnSpc>
              <a:spcBef>
                <a:spcPts val="500"/>
              </a:spcBef>
              <a:spcAft>
                <a:spcPts val="0"/>
              </a:spcAft>
              <a:buClr>
                <a:schemeClr val="dk1"/>
              </a:buClr>
              <a:buSzPts val="2100"/>
              <a:buChar char="•"/>
            </a:pPr>
            <a:r>
              <a:rPr lang="en-US" sz="2100" dirty="0"/>
              <a:t>If the database users need special operations not supported by the DBMS</a:t>
            </a:r>
            <a:endParaRPr dirty="0"/>
          </a:p>
          <a:p>
            <a:pPr marL="685800" lvl="1" indent="-95250" algn="l" rtl="0">
              <a:lnSpc>
                <a:spcPct val="90000"/>
              </a:lnSpc>
              <a:spcBef>
                <a:spcPts val="500"/>
              </a:spcBef>
              <a:spcAft>
                <a:spcPts val="0"/>
              </a:spcAft>
              <a:buClr>
                <a:schemeClr val="dk1"/>
              </a:buClr>
              <a:buSzPts val="2100"/>
              <a:buNone/>
            </a:pPr>
            <a:endParaRPr sz="2100" dirty="0"/>
          </a:p>
          <a:p>
            <a:pPr marL="457200" lvl="1" indent="0" algn="l" rtl="0">
              <a:lnSpc>
                <a:spcPct val="90000"/>
              </a:lnSpc>
              <a:spcBef>
                <a:spcPts val="500"/>
              </a:spcBef>
              <a:spcAft>
                <a:spcPts val="0"/>
              </a:spcAft>
              <a:buClr>
                <a:schemeClr val="dk1"/>
              </a:buClr>
              <a:buSzPts val="2100"/>
              <a:buNone/>
            </a:pPr>
            <a:endParaRPr sz="2100" dirty="0"/>
          </a:p>
          <a:p>
            <a:pPr marL="457200" lvl="1" indent="0" algn="l" rtl="0">
              <a:lnSpc>
                <a:spcPct val="90000"/>
              </a:lnSpc>
              <a:spcBef>
                <a:spcPts val="500"/>
              </a:spcBef>
              <a:spcAft>
                <a:spcPts val="0"/>
              </a:spcAft>
              <a:buClr>
                <a:schemeClr val="dk1"/>
              </a:buClr>
              <a:buSzPts val="2100"/>
              <a:buNone/>
            </a:pPr>
            <a:endParaRPr sz="2100" dirty="0"/>
          </a:p>
        </p:txBody>
      </p:sp>
      <p:sp>
        <p:nvSpPr>
          <p:cNvPr id="309" name="Google Shape;30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10" name="Google Shape;31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Data Schemas and Database Instance</a:t>
            </a:r>
            <a:endParaRPr/>
          </a:p>
        </p:txBody>
      </p:sp>
      <p:sp>
        <p:nvSpPr>
          <p:cNvPr id="335" name="Google Shape;33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36" name="Google Shape;33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337" name="Google Shape;337;p27"/>
          <p:cNvSpPr txBox="1"/>
          <p:nvPr/>
        </p:nvSpPr>
        <p:spPr>
          <a:xfrm>
            <a:off x="772605" y="781428"/>
            <a:ext cx="9935110" cy="5940047"/>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Font typeface="Arial" panose="020B0604020202020204" pitchFamily="34" charset="0"/>
              <a:buChar char="•"/>
            </a:pPr>
            <a:r>
              <a:rPr lang="en-US" sz="2000" b="1" dirty="0">
                <a:solidFill>
                  <a:srgbClr val="0070C0"/>
                </a:solidFill>
                <a:latin typeface="Times"/>
                <a:ea typeface="Times"/>
                <a:cs typeface="Times"/>
                <a:sym typeface="Times"/>
              </a:rPr>
              <a:t>Database Schema:</a:t>
            </a:r>
            <a:endParaRPr lang="en-US" sz="1400" b="1" dirty="0">
              <a:solidFill>
                <a:srgbClr val="0070C0"/>
              </a:solidFill>
              <a:latin typeface="Times"/>
              <a:ea typeface="Times"/>
              <a:cs typeface="Times"/>
              <a:sym typeface="Times"/>
            </a:endParaRPr>
          </a:p>
          <a:p>
            <a:pPr marL="800100" lvl="1" indent="-342900">
              <a:buFont typeface="Arial" panose="020B0604020202020204" pitchFamily="34" charset="0"/>
              <a:buChar char="•"/>
            </a:pPr>
            <a:r>
              <a:rPr lang="en-US" sz="2000" b="0" i="0" u="none" strike="noStrike" cap="none" dirty="0">
                <a:solidFill>
                  <a:schemeClr val="dk1"/>
                </a:solidFill>
                <a:latin typeface="Times"/>
                <a:ea typeface="Times"/>
                <a:cs typeface="Times"/>
                <a:sym typeface="Times"/>
              </a:rPr>
              <a:t>The </a:t>
            </a:r>
            <a:r>
              <a:rPr lang="en-US" sz="2000" b="1" i="1" u="none" strike="noStrike" cap="none" dirty="0">
                <a:solidFill>
                  <a:schemeClr val="dk1"/>
                </a:solidFill>
                <a:latin typeface="Times"/>
                <a:ea typeface="Times"/>
                <a:cs typeface="Times"/>
                <a:sym typeface="Times"/>
              </a:rPr>
              <a:t>description</a:t>
            </a:r>
            <a:r>
              <a:rPr lang="en-US" sz="2000" b="0" i="0" u="none" strike="noStrike" cap="none" dirty="0">
                <a:solidFill>
                  <a:schemeClr val="dk1"/>
                </a:solidFill>
                <a:latin typeface="Times"/>
                <a:ea typeface="Times"/>
                <a:cs typeface="Times"/>
                <a:sym typeface="Times"/>
              </a:rPr>
              <a:t> of a database.</a:t>
            </a:r>
            <a:endParaRPr lang="en-US" sz="1200" dirty="0">
              <a:solidFill>
                <a:schemeClr val="dk1"/>
              </a:solidFill>
              <a:latin typeface="Times"/>
              <a:ea typeface="Times"/>
              <a:cs typeface="Times"/>
              <a:sym typeface="Times"/>
            </a:endParaRPr>
          </a:p>
          <a:p>
            <a:pPr marL="800100" lvl="1" indent="-342900">
              <a:buFont typeface="Arial" panose="020B0604020202020204" pitchFamily="34" charset="0"/>
              <a:buChar char="•"/>
            </a:pPr>
            <a:r>
              <a:rPr lang="en-US" sz="2000" b="0" i="0" u="none" strike="noStrike" cap="none" dirty="0">
                <a:solidFill>
                  <a:schemeClr val="dk1"/>
                </a:solidFill>
                <a:latin typeface="Times"/>
                <a:ea typeface="Times"/>
                <a:cs typeface="Times"/>
                <a:sym typeface="Times"/>
              </a:rPr>
              <a:t>Includes descriptions of the database structure, data types, and the constraints on the database.</a:t>
            </a:r>
          </a:p>
          <a:p>
            <a:pPr marL="457200" marR="0" lvl="1" indent="0" algn="l" rtl="0">
              <a:spcBef>
                <a:spcPts val="0"/>
              </a:spcBef>
              <a:spcAft>
                <a:spcPts val="0"/>
              </a:spcAft>
              <a:buNone/>
            </a:pPr>
            <a:r>
              <a:rPr lang="en-US" sz="2000" b="1" dirty="0">
                <a:solidFill>
                  <a:schemeClr val="dk1"/>
                </a:solidFill>
                <a:latin typeface="Times"/>
                <a:ea typeface="Times"/>
                <a:cs typeface="Times"/>
                <a:sym typeface="Times"/>
              </a:rPr>
              <a:t>Example:</a:t>
            </a:r>
            <a:endParaRPr sz="1200" b="1" i="0" u="none" strike="noStrike" cap="none" dirty="0">
              <a:solidFill>
                <a:schemeClr val="dk1"/>
              </a:solidFill>
              <a:latin typeface="Times"/>
              <a:ea typeface="Times"/>
              <a:cs typeface="Times"/>
              <a:sym typeface="Times"/>
            </a:endParaRPr>
          </a:p>
          <a:p>
            <a:pPr lvl="0"/>
            <a:r>
              <a:rPr lang="en-US" sz="2000" dirty="0"/>
              <a:t>	</a:t>
            </a:r>
            <a:r>
              <a:rPr lang="en-US" sz="2000" dirty="0" err="1"/>
              <a:t>BookID</a:t>
            </a:r>
            <a:r>
              <a:rPr lang="en-US" sz="2000" dirty="0"/>
              <a:t> INT PRIMARY KEY, Title VARCHAR(255) NOT NULL, Author 	VARCHAR(255), Publisher VARCHAR(255), </a:t>
            </a:r>
            <a:r>
              <a:rPr lang="en-US" sz="2000" dirty="0" err="1"/>
              <a:t>YearPublished</a:t>
            </a:r>
            <a:r>
              <a:rPr lang="en-US" sz="2000" dirty="0"/>
              <a:t> INT</a:t>
            </a:r>
            <a:endParaRPr lang="en-US" sz="2000" b="1" dirty="0">
              <a:solidFill>
                <a:srgbClr val="0070C0"/>
              </a:solidFill>
              <a:latin typeface="Times"/>
              <a:ea typeface="Times"/>
              <a:cs typeface="Times"/>
              <a:sym typeface="Times"/>
            </a:endParaRPr>
          </a:p>
          <a:p>
            <a:pPr marL="0" marR="0" lvl="0" indent="0" algn="l" rtl="0">
              <a:spcBef>
                <a:spcPts val="0"/>
              </a:spcBef>
              <a:spcAft>
                <a:spcPts val="0"/>
              </a:spcAft>
              <a:buNone/>
            </a:pPr>
            <a:endParaRPr lang="en-US" sz="2000" b="1" dirty="0">
              <a:solidFill>
                <a:srgbClr val="0070C0"/>
              </a:solidFill>
              <a:latin typeface="Times"/>
              <a:ea typeface="Times"/>
              <a:cs typeface="Times"/>
              <a:sym typeface="Times"/>
            </a:endParaRPr>
          </a:p>
          <a:p>
            <a:pPr marL="0" marR="0" lvl="0" indent="0" algn="l" rtl="0">
              <a:spcBef>
                <a:spcPts val="0"/>
              </a:spcBef>
              <a:spcAft>
                <a:spcPts val="0"/>
              </a:spcAft>
              <a:buNone/>
            </a:pPr>
            <a:r>
              <a:rPr lang="en-US" sz="2000" b="1" dirty="0">
                <a:solidFill>
                  <a:srgbClr val="0070C0"/>
                </a:solidFill>
                <a:latin typeface="Times"/>
                <a:ea typeface="Times"/>
                <a:cs typeface="Times"/>
                <a:sym typeface="Times"/>
              </a:rPr>
              <a:t>Schema Diagram:</a:t>
            </a:r>
            <a:endParaRPr sz="1600" dirty="0"/>
          </a:p>
          <a:p>
            <a:pPr marL="457200" marR="0" lvl="1" indent="0" algn="l" rtl="0">
              <a:spcBef>
                <a:spcPts val="0"/>
              </a:spcBef>
              <a:spcAft>
                <a:spcPts val="0"/>
              </a:spcAft>
              <a:buNone/>
            </a:pPr>
            <a:r>
              <a:rPr lang="en-US" sz="2000" b="0" i="0" u="none" strike="noStrike" cap="none" dirty="0">
                <a:solidFill>
                  <a:schemeClr val="dk1"/>
                </a:solidFill>
                <a:latin typeface="Times"/>
                <a:ea typeface="Times"/>
                <a:cs typeface="Times"/>
                <a:sym typeface="Times"/>
              </a:rPr>
              <a:t>An </a:t>
            </a:r>
            <a:r>
              <a:rPr lang="en-US" sz="2000" b="1" i="1" u="none" strike="noStrike" cap="none" dirty="0">
                <a:solidFill>
                  <a:schemeClr val="dk1"/>
                </a:solidFill>
                <a:latin typeface="Times"/>
                <a:ea typeface="Times"/>
                <a:cs typeface="Times"/>
                <a:sym typeface="Times"/>
              </a:rPr>
              <a:t>illustrative</a:t>
            </a:r>
            <a:r>
              <a:rPr lang="en-US" sz="2000" b="0" i="0" u="none" strike="noStrike" cap="none" dirty="0">
                <a:solidFill>
                  <a:schemeClr val="dk1"/>
                </a:solidFill>
                <a:latin typeface="Times"/>
                <a:ea typeface="Times"/>
                <a:cs typeface="Times"/>
                <a:sym typeface="Times"/>
              </a:rPr>
              <a:t> display of (most aspects of) a database schema.</a:t>
            </a:r>
            <a:endParaRPr sz="1200" b="0" i="0" u="none" strike="noStrike" cap="none" dirty="0">
              <a:solidFill>
                <a:schemeClr val="dk1"/>
              </a:solidFill>
              <a:latin typeface="Times"/>
              <a:ea typeface="Times"/>
              <a:cs typeface="Times"/>
              <a:sym typeface="Times"/>
            </a:endParaRPr>
          </a:p>
          <a:p>
            <a:pPr marL="0" marR="0" lvl="0" indent="0" algn="l" rtl="0">
              <a:spcBef>
                <a:spcPts val="0"/>
              </a:spcBef>
              <a:spcAft>
                <a:spcPts val="0"/>
              </a:spcAft>
              <a:buNone/>
            </a:pPr>
            <a:endParaRPr lang="en-US" sz="2000" b="1" dirty="0">
              <a:solidFill>
                <a:srgbClr val="0070C0"/>
              </a:solidFill>
              <a:latin typeface="Times"/>
              <a:ea typeface="Times"/>
              <a:cs typeface="Times"/>
              <a:sym typeface="Times"/>
            </a:endParaRPr>
          </a:p>
          <a:p>
            <a:pPr marL="0" marR="0" lvl="0" indent="0" algn="l" rtl="0">
              <a:spcBef>
                <a:spcPts val="0"/>
              </a:spcBef>
              <a:spcAft>
                <a:spcPts val="0"/>
              </a:spcAft>
              <a:buNone/>
            </a:pPr>
            <a:r>
              <a:rPr lang="en-US" sz="2000" b="1" dirty="0">
                <a:solidFill>
                  <a:srgbClr val="0070C0"/>
                </a:solidFill>
                <a:latin typeface="Times"/>
                <a:ea typeface="Times"/>
                <a:cs typeface="Times"/>
                <a:sym typeface="Times"/>
              </a:rPr>
              <a:t>Schema Construct:</a:t>
            </a:r>
            <a:endParaRPr sz="1600" dirty="0"/>
          </a:p>
          <a:p>
            <a:pPr marL="342900" indent="-342900">
              <a:buFont typeface="Arial" panose="020B0604020202020204" pitchFamily="34" charset="0"/>
              <a:buChar char="•"/>
            </a:pPr>
            <a:r>
              <a:rPr lang="en-US" sz="2000" dirty="0">
                <a:solidFill>
                  <a:schemeClr val="dk1"/>
                </a:solidFill>
                <a:latin typeface="Times"/>
                <a:ea typeface="Times"/>
                <a:cs typeface="Times"/>
              </a:rPr>
              <a:t>A schema construct refers to the various elements or components that define the structure of a database schema. </a:t>
            </a:r>
          </a:p>
          <a:p>
            <a:pPr marL="342900" indent="-342900">
              <a:buFont typeface="Arial" panose="020B0604020202020204" pitchFamily="34" charset="0"/>
              <a:buChar char="•"/>
            </a:pPr>
            <a:r>
              <a:rPr lang="en-US" sz="2000" dirty="0">
                <a:solidFill>
                  <a:schemeClr val="dk1"/>
                </a:solidFill>
                <a:latin typeface="Times"/>
                <a:ea typeface="Times"/>
                <a:cs typeface="Times"/>
              </a:rPr>
              <a:t>These constructs collectively represent how the data is organized, stored, and related within the database.</a:t>
            </a:r>
          </a:p>
          <a:p>
            <a:pPr marL="342900" indent="-342900">
              <a:buFont typeface="Arial" panose="020B0604020202020204" pitchFamily="34" charset="0"/>
              <a:buChar char="•"/>
            </a:pPr>
            <a:r>
              <a:rPr lang="en-US" sz="2000" dirty="0">
                <a:solidFill>
                  <a:schemeClr val="dk1"/>
                </a:solidFill>
                <a:latin typeface="Times"/>
                <a:ea typeface="Times"/>
                <a:cs typeface="Times"/>
              </a:rPr>
              <a:t>In simpler terms, schema constructs are </a:t>
            </a:r>
            <a:r>
              <a:rPr lang="en-US" sz="2000" dirty="0">
                <a:solidFill>
                  <a:schemeClr val="dk1"/>
                </a:solidFill>
                <a:highlight>
                  <a:srgbClr val="FFFF00"/>
                </a:highlight>
                <a:latin typeface="Times"/>
                <a:ea typeface="Times"/>
                <a:cs typeface="Times"/>
              </a:rPr>
              <a:t>the building blocks of a database schema, such as tables, fields, keys, relationships, and constraints</a:t>
            </a:r>
            <a:r>
              <a:rPr lang="en-US" sz="2000" dirty="0">
                <a:solidFill>
                  <a:schemeClr val="dk1"/>
                </a:solidFill>
                <a:latin typeface="Times"/>
                <a:ea typeface="Times"/>
                <a:cs typeface="Times"/>
              </a:rPr>
              <a:t>. </a:t>
            </a:r>
          </a:p>
          <a:p>
            <a:pPr marL="457200" marR="0" lvl="1" indent="0" algn="l" rtl="0">
              <a:spcBef>
                <a:spcPts val="0"/>
              </a:spcBef>
              <a:spcAft>
                <a:spcPts val="0"/>
              </a:spcAft>
              <a:buNone/>
            </a:pPr>
            <a:r>
              <a:rPr lang="en-US" sz="2000" b="0" i="0" u="none" strike="noStrike" cap="none" dirty="0">
                <a:solidFill>
                  <a:schemeClr val="dk1"/>
                </a:solidFill>
                <a:latin typeface="Times"/>
                <a:ea typeface="Times"/>
                <a:cs typeface="Times"/>
                <a:sym typeface="Times"/>
              </a:rPr>
              <a:t>.</a:t>
            </a:r>
            <a:endParaRPr sz="1200" b="0" i="0" u="none" strike="noStrike" cap="none" dirty="0">
              <a:solidFill>
                <a:schemeClr val="dk1"/>
              </a:solidFill>
              <a:latin typeface="Times"/>
              <a:ea typeface="Times"/>
              <a:cs typeface="Times"/>
              <a:sym typeface="Time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7"/>
                                        </p:tgtEl>
                                        <p:attrNameLst>
                                          <p:attrName>style.visibility</p:attrName>
                                        </p:attrNameLst>
                                      </p:cBhvr>
                                      <p:to>
                                        <p:strVal val="visible"/>
                                      </p:to>
                                    </p:set>
                                    <p:animEffect transition="in" filter="fade">
                                      <p:cBhvr>
                                        <p:cTn id="7" dur="1000"/>
                                        <p:tgtEl>
                                          <p:spTgt spid="337"/>
                                        </p:tgtEl>
                                      </p:cBhvr>
                                    </p:animEffect>
                                    <p:anim calcmode="lin" valueType="num">
                                      <p:cBhvr>
                                        <p:cTn id="8" dur="1000" fill="hold"/>
                                        <p:tgtEl>
                                          <p:spTgt spid="337"/>
                                        </p:tgtEl>
                                        <p:attrNameLst>
                                          <p:attrName>ppt_x</p:attrName>
                                        </p:attrNameLst>
                                      </p:cBhvr>
                                      <p:tavLst>
                                        <p:tav tm="0">
                                          <p:val>
                                            <p:strVal val="#ppt_x"/>
                                          </p:val>
                                        </p:tav>
                                        <p:tav tm="100000">
                                          <p:val>
                                            <p:strVal val="#ppt_x"/>
                                          </p:val>
                                        </p:tav>
                                      </p:tavLst>
                                    </p:anim>
                                    <p:anim calcmode="lin" valueType="num">
                                      <p:cBhvr>
                                        <p:cTn id="9" dur="1000" fill="hold"/>
                                        <p:tgtEl>
                                          <p:spTgt spid="3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8"/>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Data Schemas and Database Instance</a:t>
            </a:r>
            <a:endParaRPr/>
          </a:p>
        </p:txBody>
      </p:sp>
      <p:sp>
        <p:nvSpPr>
          <p:cNvPr id="344" name="Google Shape;344;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45" name="Google Shape;345;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346" name="Google Shape;346;p28"/>
          <p:cNvSpPr txBox="1"/>
          <p:nvPr/>
        </p:nvSpPr>
        <p:spPr>
          <a:xfrm>
            <a:off x="1037690" y="1455426"/>
            <a:ext cx="993511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0070C0"/>
                </a:solidFill>
                <a:highlight>
                  <a:srgbClr val="FFFF00"/>
                </a:highlight>
                <a:latin typeface="Times"/>
                <a:ea typeface="Times"/>
                <a:cs typeface="Times"/>
                <a:sym typeface="Times"/>
              </a:rPr>
              <a:t>Database State / database instance (or occurrence or snapshot):</a:t>
            </a:r>
            <a:endParaRPr dirty="0">
              <a:highlight>
                <a:srgbClr val="FFFF00"/>
              </a:highlight>
            </a:endParaRPr>
          </a:p>
          <a:p>
            <a:pPr marL="457200" marR="0" lvl="1" indent="0" algn="l" rtl="0">
              <a:spcBef>
                <a:spcPts val="0"/>
              </a:spcBef>
              <a:spcAft>
                <a:spcPts val="0"/>
              </a:spcAft>
              <a:buNone/>
            </a:pPr>
            <a:r>
              <a:rPr lang="en-US" sz="2400" b="0" i="0" u="none" strike="noStrike" cap="none" dirty="0">
                <a:solidFill>
                  <a:schemeClr val="dk1"/>
                </a:solidFill>
                <a:highlight>
                  <a:srgbClr val="FFFF00"/>
                </a:highlight>
                <a:latin typeface="Times"/>
                <a:ea typeface="Times"/>
                <a:cs typeface="Times"/>
                <a:sym typeface="Times"/>
              </a:rPr>
              <a:t>The actual data stored in a database at a </a:t>
            </a:r>
            <a:r>
              <a:rPr lang="en-US" sz="2400" b="1" i="1" u="none" strike="noStrike" cap="none" dirty="0">
                <a:solidFill>
                  <a:schemeClr val="dk1"/>
                </a:solidFill>
                <a:highlight>
                  <a:srgbClr val="FFFF00"/>
                </a:highlight>
                <a:latin typeface="Times"/>
                <a:ea typeface="Times"/>
                <a:cs typeface="Times"/>
                <a:sym typeface="Times"/>
              </a:rPr>
              <a:t>particular moment in time</a:t>
            </a:r>
            <a:r>
              <a:rPr lang="en-US" sz="2400" b="0" i="0" u="none" strike="noStrike" cap="none" dirty="0">
                <a:solidFill>
                  <a:schemeClr val="dk1"/>
                </a:solidFill>
                <a:highlight>
                  <a:srgbClr val="FFFF00"/>
                </a:highlight>
                <a:latin typeface="Times"/>
                <a:ea typeface="Times"/>
                <a:cs typeface="Times"/>
                <a:sym typeface="Times"/>
              </a:rPr>
              <a:t>. This includes the collection of all the data in the database.</a:t>
            </a:r>
            <a:endParaRPr dirty="0">
              <a:highlight>
                <a:srgbClr val="FFFF00"/>
              </a:highlight>
            </a:endParaRPr>
          </a:p>
          <a:p>
            <a:pPr marL="914400" marR="0" lvl="2" indent="0" algn="l" rtl="0">
              <a:spcBef>
                <a:spcPts val="0"/>
              </a:spcBef>
              <a:spcAft>
                <a:spcPts val="0"/>
              </a:spcAft>
              <a:buNone/>
            </a:pPr>
            <a:endParaRPr sz="2400" b="0" i="0" u="none" strike="noStrike" cap="none" dirty="0">
              <a:solidFill>
                <a:schemeClr val="dk1"/>
              </a:solidFill>
              <a:latin typeface="Times"/>
              <a:ea typeface="Times"/>
              <a:cs typeface="Times"/>
              <a:sym typeface="Times"/>
            </a:endParaRPr>
          </a:p>
          <a:p>
            <a:pPr marL="914400" marR="0" lvl="2" indent="0" algn="l" rtl="0">
              <a:spcBef>
                <a:spcPts val="0"/>
              </a:spcBef>
              <a:spcAft>
                <a:spcPts val="0"/>
              </a:spcAft>
              <a:buNone/>
            </a:pPr>
            <a:r>
              <a:rPr lang="en-US" sz="2400" b="0" i="0" u="none" strike="noStrike" cap="none" dirty="0">
                <a:solidFill>
                  <a:schemeClr val="dk1"/>
                </a:solidFill>
                <a:latin typeface="Times"/>
                <a:ea typeface="Times"/>
                <a:cs typeface="Times"/>
                <a:sym typeface="Times"/>
              </a:rPr>
              <a:t>The term </a:t>
            </a:r>
            <a:r>
              <a:rPr lang="en-US" sz="2400" b="0" i="1" u="none" strike="noStrike" cap="none" dirty="0">
                <a:solidFill>
                  <a:schemeClr val="dk1"/>
                </a:solidFill>
                <a:latin typeface="Times"/>
                <a:ea typeface="Times"/>
                <a:cs typeface="Times"/>
                <a:sym typeface="Times"/>
              </a:rPr>
              <a:t>instance </a:t>
            </a:r>
            <a:r>
              <a:rPr lang="en-US" sz="2400" b="0" i="0" u="none" strike="noStrike" cap="none" dirty="0">
                <a:solidFill>
                  <a:schemeClr val="dk1"/>
                </a:solidFill>
                <a:latin typeface="Times"/>
                <a:ea typeface="Times"/>
                <a:cs typeface="Times"/>
                <a:sym typeface="Times"/>
              </a:rPr>
              <a:t> is also applied to individual database components, e.g. </a:t>
            </a:r>
            <a:r>
              <a:rPr lang="en-US" sz="2400" b="0" i="1" u="none" strike="noStrike" cap="none" dirty="0">
                <a:solidFill>
                  <a:schemeClr val="dk1"/>
                </a:solidFill>
                <a:latin typeface="Times"/>
                <a:ea typeface="Times"/>
                <a:cs typeface="Times"/>
                <a:sym typeface="Times"/>
              </a:rPr>
              <a:t>record instance, table instance, entity instance</a:t>
            </a:r>
            <a:endParaRPr sz="2400" b="0" i="0" u="none" strike="noStrike" cap="none" dirty="0">
              <a:solidFill>
                <a:schemeClr val="dk1"/>
              </a:solidFill>
              <a:latin typeface="Times"/>
              <a:ea typeface="Times"/>
              <a:cs typeface="Times"/>
              <a:sym typeface="Time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838200" y="365125"/>
            <a:ext cx="10515600" cy="79670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70C0"/>
              </a:buClr>
              <a:buSzPts val="4800"/>
              <a:buFont typeface="Calibri"/>
              <a:buNone/>
            </a:pPr>
            <a:r>
              <a:rPr lang="en-US" sz="4800" b="1" dirty="0">
                <a:solidFill>
                  <a:srgbClr val="0070C0"/>
                </a:solidFill>
                <a:latin typeface="Calibri"/>
                <a:ea typeface="Calibri"/>
                <a:cs typeface="Calibri"/>
                <a:sym typeface="Calibri"/>
              </a:rPr>
              <a:t>Introduction    </a:t>
            </a:r>
            <a:endParaRPr sz="4800" b="1" dirty="0">
              <a:solidFill>
                <a:srgbClr val="0070C0"/>
              </a:solidFill>
              <a:latin typeface="Calibri"/>
              <a:ea typeface="Calibri"/>
              <a:cs typeface="Calibri"/>
              <a:sym typeface="Calibri"/>
            </a:endParaRPr>
          </a:p>
        </p:txBody>
      </p:sp>
      <p:sp>
        <p:nvSpPr>
          <p:cNvPr id="95" name="Google Shape;9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96" name="Google Shape;9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7" name="Google Shape;97;p2"/>
          <p:cNvSpPr txBox="1">
            <a:spLocks noGrp="1"/>
          </p:cNvSpPr>
          <p:nvPr>
            <p:ph type="body" idx="1"/>
          </p:nvPr>
        </p:nvSpPr>
        <p:spPr>
          <a:xfrm>
            <a:off x="838200" y="1210166"/>
            <a:ext cx="10515600" cy="4351338"/>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800"/>
              <a:buChar char="•"/>
            </a:pPr>
            <a:r>
              <a:rPr lang="en-US" b="1">
                <a:latin typeface="Times New Roman"/>
                <a:ea typeface="Times New Roman"/>
                <a:cs typeface="Times New Roman"/>
                <a:sym typeface="Times New Roman"/>
              </a:rPr>
              <a:t>Introduction</a:t>
            </a:r>
            <a:endParaRPr/>
          </a:p>
          <a:p>
            <a:pPr marL="342900" lvl="0" indent="-3429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Characteristics of databases</a:t>
            </a:r>
            <a:endParaRPr/>
          </a:p>
          <a:p>
            <a:pPr marL="342900" lvl="0" indent="-3429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Comparison of File system and Database approach </a:t>
            </a:r>
            <a:endParaRPr/>
          </a:p>
          <a:p>
            <a:pPr marL="342900" lvl="0" indent="-3429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Users of Database system</a:t>
            </a:r>
            <a:endParaRPr/>
          </a:p>
          <a:p>
            <a:pPr marL="342900" lvl="0" indent="-3429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Concerns when using an enterprise database</a:t>
            </a:r>
            <a:endParaRPr/>
          </a:p>
          <a:p>
            <a:pPr marL="342900" lvl="0" indent="-3429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Data Independence</a:t>
            </a:r>
            <a:endParaRPr/>
          </a:p>
          <a:p>
            <a:pPr marL="342900" lvl="0" indent="-3429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DBMS system architecture</a:t>
            </a:r>
            <a:endParaRPr/>
          </a:p>
          <a:p>
            <a:pPr marL="342900" lvl="0" indent="-342900" algn="l" rtl="0">
              <a:lnSpc>
                <a:spcPct val="90000"/>
              </a:lnSpc>
              <a:spcBef>
                <a:spcPts val="1000"/>
              </a:spcBef>
              <a:spcAft>
                <a:spcPts val="0"/>
              </a:spcAft>
              <a:buClr>
                <a:schemeClr val="dk1"/>
              </a:buClr>
              <a:buSzPts val="2800"/>
              <a:buChar char="•"/>
            </a:pPr>
            <a:r>
              <a:rPr lang="en-US" b="1">
                <a:latin typeface="Times New Roman"/>
                <a:ea typeface="Times New Roman"/>
                <a:cs typeface="Times New Roman"/>
                <a:sym typeface="Times New Roman"/>
              </a:rPr>
              <a:t>Database Administrator</a:t>
            </a:r>
            <a:endParaRPr/>
          </a:p>
          <a:p>
            <a:pPr marL="342900" lvl="0" indent="-190500" algn="l" rtl="0">
              <a:lnSpc>
                <a:spcPct val="90000"/>
              </a:lnSpc>
              <a:spcBef>
                <a:spcPts val="1000"/>
              </a:spcBef>
              <a:spcAft>
                <a:spcPts val="0"/>
              </a:spcAft>
              <a:buClr>
                <a:schemeClr val="dk1"/>
              </a:buClr>
              <a:buSzPts val="2400"/>
              <a:buNone/>
            </a:pPr>
            <a:endParaRPr sz="2400" b="1">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9"/>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Data Schemas and Database Instance</a:t>
            </a:r>
            <a:endParaRPr/>
          </a:p>
        </p:txBody>
      </p:sp>
      <p:sp>
        <p:nvSpPr>
          <p:cNvPr id="353" name="Google Shape;35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54" name="Google Shape;35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355" name="Google Shape;355;p29"/>
          <p:cNvSpPr txBox="1"/>
          <p:nvPr/>
        </p:nvSpPr>
        <p:spPr>
          <a:xfrm>
            <a:off x="1037690" y="1455426"/>
            <a:ext cx="9935110" cy="4585830"/>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sz="2800" dirty="0">
                <a:solidFill>
                  <a:srgbClr val="0070C0"/>
                </a:solidFill>
                <a:latin typeface="Times"/>
                <a:ea typeface="Times"/>
                <a:cs typeface="Times"/>
                <a:sym typeface="Times"/>
              </a:rPr>
              <a:t>Database State / database instance (or occurrence or snapshot):</a:t>
            </a:r>
            <a:endParaRPr dirty="0"/>
          </a:p>
          <a:p>
            <a:pPr marL="342900" marR="0" lvl="0" indent="-342900" algn="l" rtl="0">
              <a:spcBef>
                <a:spcPts val="0"/>
              </a:spcBef>
              <a:spcAft>
                <a:spcPts val="0"/>
              </a:spcAft>
              <a:buFont typeface="Arial" panose="020B0604020202020204" pitchFamily="34" charset="0"/>
              <a:buChar char="•"/>
            </a:pPr>
            <a:r>
              <a:rPr lang="en-US" sz="2400" dirty="0">
                <a:solidFill>
                  <a:schemeClr val="dk1"/>
                </a:solidFill>
                <a:latin typeface="Times"/>
                <a:ea typeface="Times"/>
                <a:cs typeface="Times"/>
                <a:sym typeface="Times"/>
              </a:rPr>
              <a:t>Database State: </a:t>
            </a:r>
            <a:endParaRPr dirty="0"/>
          </a:p>
          <a:p>
            <a:pPr marL="800100" marR="0" lvl="1" indent="-342900" algn="l" rtl="0">
              <a:spcBef>
                <a:spcPts val="0"/>
              </a:spcBef>
              <a:spcAft>
                <a:spcPts val="0"/>
              </a:spcAft>
              <a:buFont typeface="Arial" panose="020B0604020202020204" pitchFamily="34" charset="0"/>
              <a:buChar char="•"/>
            </a:pPr>
            <a:r>
              <a:rPr lang="en-US" sz="2400" b="0" i="0" u="none" strike="noStrike" cap="none" dirty="0">
                <a:solidFill>
                  <a:schemeClr val="dk1"/>
                </a:solidFill>
                <a:latin typeface="Times"/>
                <a:ea typeface="Times"/>
                <a:cs typeface="Times"/>
                <a:sym typeface="Times"/>
              </a:rPr>
              <a:t>Refers to the content of a database at a moment in time.</a:t>
            </a:r>
            <a:endParaRPr dirty="0"/>
          </a:p>
          <a:p>
            <a:pPr marL="342900" marR="0" lvl="0" indent="-342900" algn="l" rtl="0">
              <a:spcBef>
                <a:spcPts val="0"/>
              </a:spcBef>
              <a:spcAft>
                <a:spcPts val="0"/>
              </a:spcAft>
              <a:buFont typeface="Arial" panose="020B0604020202020204" pitchFamily="34" charset="0"/>
              <a:buChar char="•"/>
            </a:pPr>
            <a:r>
              <a:rPr lang="en-US" sz="2400" dirty="0">
                <a:solidFill>
                  <a:schemeClr val="dk1"/>
                </a:solidFill>
                <a:latin typeface="Times"/>
                <a:ea typeface="Times"/>
                <a:cs typeface="Times"/>
                <a:sym typeface="Times"/>
              </a:rPr>
              <a:t>Initial Database State:</a:t>
            </a:r>
            <a:endParaRPr dirty="0"/>
          </a:p>
          <a:p>
            <a:pPr marL="800100" marR="0" lvl="1" indent="-342900" algn="l" rtl="0">
              <a:spcBef>
                <a:spcPts val="0"/>
              </a:spcBef>
              <a:spcAft>
                <a:spcPts val="0"/>
              </a:spcAft>
              <a:buFont typeface="Arial" panose="020B0604020202020204" pitchFamily="34" charset="0"/>
              <a:buChar char="•"/>
            </a:pPr>
            <a:r>
              <a:rPr lang="en-US" sz="2400" b="0" i="0" u="none" strike="noStrike" cap="none" dirty="0">
                <a:solidFill>
                  <a:schemeClr val="dk1"/>
                </a:solidFill>
                <a:latin typeface="Times"/>
                <a:ea typeface="Times"/>
                <a:cs typeface="Times"/>
                <a:sym typeface="Times"/>
              </a:rPr>
              <a:t>Refers to the database state when it is initially loaded into the system.</a:t>
            </a:r>
            <a:endParaRPr dirty="0"/>
          </a:p>
          <a:p>
            <a:pPr marL="342900" marR="0" lvl="0" indent="-342900" algn="l" rtl="0">
              <a:spcBef>
                <a:spcPts val="0"/>
              </a:spcBef>
              <a:spcAft>
                <a:spcPts val="0"/>
              </a:spcAft>
              <a:buFont typeface="Arial" panose="020B0604020202020204" pitchFamily="34" charset="0"/>
              <a:buChar char="•"/>
            </a:pPr>
            <a:r>
              <a:rPr lang="en-US" sz="2400" dirty="0">
                <a:solidFill>
                  <a:schemeClr val="dk1"/>
                </a:solidFill>
                <a:latin typeface="Times"/>
                <a:ea typeface="Times"/>
                <a:cs typeface="Times"/>
                <a:sym typeface="Times"/>
              </a:rPr>
              <a:t>Valid State:</a:t>
            </a:r>
            <a:endParaRPr dirty="0"/>
          </a:p>
          <a:p>
            <a:pPr marL="800100" marR="0" lvl="1" indent="-342900" algn="l" rtl="0">
              <a:spcBef>
                <a:spcPts val="0"/>
              </a:spcBef>
              <a:spcAft>
                <a:spcPts val="0"/>
              </a:spcAft>
              <a:buFont typeface="Arial" panose="020B0604020202020204" pitchFamily="34" charset="0"/>
              <a:buChar char="•"/>
            </a:pPr>
            <a:r>
              <a:rPr lang="en-US" sz="2400" b="0" i="0" u="none" strike="noStrike" cap="none" dirty="0">
                <a:solidFill>
                  <a:schemeClr val="dk1"/>
                </a:solidFill>
                <a:latin typeface="Times"/>
                <a:ea typeface="Times"/>
                <a:cs typeface="Times"/>
                <a:sym typeface="Times"/>
              </a:rPr>
              <a:t>A state that satisfies the structure and constraints of the database.</a:t>
            </a:r>
            <a:endParaRPr dirty="0"/>
          </a:p>
          <a:p>
            <a:pPr marL="342900" marR="0" lvl="0" indent="-342900" algn="l" rtl="0">
              <a:spcBef>
                <a:spcPts val="0"/>
              </a:spcBef>
              <a:spcAft>
                <a:spcPts val="0"/>
              </a:spcAft>
              <a:buFont typeface="Arial" panose="020B0604020202020204" pitchFamily="34" charset="0"/>
              <a:buChar char="•"/>
            </a:pPr>
            <a:r>
              <a:rPr lang="en-US" sz="2400" dirty="0">
                <a:solidFill>
                  <a:schemeClr val="dk1"/>
                </a:solidFill>
                <a:highlight>
                  <a:srgbClr val="FFFF00"/>
                </a:highlight>
                <a:latin typeface="Times"/>
                <a:ea typeface="Times"/>
                <a:cs typeface="Times"/>
                <a:sym typeface="Times"/>
              </a:rPr>
              <a:t>Distinction</a:t>
            </a:r>
            <a:endParaRPr dirty="0">
              <a:highlight>
                <a:srgbClr val="FFFF00"/>
              </a:highlight>
            </a:endParaRPr>
          </a:p>
          <a:p>
            <a:pPr marL="800100" marR="0" lvl="1" indent="-342900" algn="l" rtl="0">
              <a:spcBef>
                <a:spcPts val="0"/>
              </a:spcBef>
              <a:spcAft>
                <a:spcPts val="0"/>
              </a:spcAft>
              <a:buFont typeface="Arial" panose="020B0604020202020204" pitchFamily="34" charset="0"/>
              <a:buChar char="•"/>
            </a:pPr>
            <a:r>
              <a:rPr lang="en-US" sz="2400" b="0" i="0" u="none" strike="noStrike" cap="none" dirty="0">
                <a:solidFill>
                  <a:schemeClr val="dk1"/>
                </a:solidFill>
                <a:highlight>
                  <a:srgbClr val="FFFF00"/>
                </a:highlight>
                <a:latin typeface="Times"/>
                <a:ea typeface="Times"/>
                <a:cs typeface="Times"/>
                <a:sym typeface="Times"/>
              </a:rPr>
              <a:t>The </a:t>
            </a:r>
            <a:r>
              <a:rPr lang="en-US" sz="2400" b="1" i="1" u="none" strike="noStrike" cap="none" dirty="0">
                <a:solidFill>
                  <a:schemeClr val="dk1"/>
                </a:solidFill>
                <a:highlight>
                  <a:srgbClr val="FFFF00"/>
                </a:highlight>
                <a:latin typeface="Times"/>
                <a:ea typeface="Times"/>
                <a:cs typeface="Times"/>
                <a:sym typeface="Times"/>
              </a:rPr>
              <a:t>database schema</a:t>
            </a:r>
            <a:r>
              <a:rPr lang="en-US" sz="2400" b="0" i="0" u="none" strike="noStrike" cap="none" dirty="0">
                <a:solidFill>
                  <a:schemeClr val="dk1"/>
                </a:solidFill>
                <a:highlight>
                  <a:srgbClr val="FFFF00"/>
                </a:highlight>
                <a:latin typeface="Times"/>
                <a:ea typeface="Times"/>
                <a:cs typeface="Times"/>
                <a:sym typeface="Times"/>
              </a:rPr>
              <a:t> changes very infrequently. </a:t>
            </a:r>
            <a:endParaRPr dirty="0">
              <a:highlight>
                <a:srgbClr val="FFFF00"/>
              </a:highlight>
            </a:endParaRPr>
          </a:p>
          <a:p>
            <a:pPr marL="800100" marR="0" lvl="1" indent="-342900" algn="l" rtl="0">
              <a:spcBef>
                <a:spcPts val="0"/>
              </a:spcBef>
              <a:spcAft>
                <a:spcPts val="0"/>
              </a:spcAft>
              <a:buFont typeface="Arial" panose="020B0604020202020204" pitchFamily="34" charset="0"/>
              <a:buChar char="•"/>
            </a:pPr>
            <a:r>
              <a:rPr lang="en-US" sz="2400" b="0" i="0" u="none" strike="noStrike" cap="none" dirty="0">
                <a:solidFill>
                  <a:schemeClr val="dk1"/>
                </a:solidFill>
                <a:highlight>
                  <a:srgbClr val="FFFF00"/>
                </a:highlight>
                <a:latin typeface="Times"/>
                <a:ea typeface="Times"/>
                <a:cs typeface="Times"/>
                <a:sym typeface="Times"/>
              </a:rPr>
              <a:t>The </a:t>
            </a:r>
            <a:r>
              <a:rPr lang="en-US" sz="2400" b="1" i="1" u="none" strike="noStrike" cap="none" dirty="0">
                <a:solidFill>
                  <a:schemeClr val="dk1"/>
                </a:solidFill>
                <a:highlight>
                  <a:srgbClr val="FFFF00"/>
                </a:highlight>
                <a:latin typeface="Times"/>
                <a:ea typeface="Times"/>
                <a:cs typeface="Times"/>
                <a:sym typeface="Times"/>
              </a:rPr>
              <a:t>database state</a:t>
            </a:r>
            <a:r>
              <a:rPr lang="en-US" sz="2400" b="0" i="0" u="none" strike="noStrike" cap="none" dirty="0">
                <a:solidFill>
                  <a:schemeClr val="dk1"/>
                </a:solidFill>
                <a:highlight>
                  <a:srgbClr val="FFFF00"/>
                </a:highlight>
                <a:latin typeface="Times"/>
                <a:ea typeface="Times"/>
                <a:cs typeface="Times"/>
                <a:sym typeface="Times"/>
              </a:rPr>
              <a:t> changes every time the database is updated. </a:t>
            </a:r>
            <a:endParaRPr dirty="0">
              <a:highlight>
                <a:srgbClr val="FFFF00"/>
              </a:highlight>
            </a:endParaRPr>
          </a:p>
          <a:p>
            <a:pPr marL="342900" marR="0" lvl="0" indent="-342900" algn="l" rtl="0">
              <a:spcBef>
                <a:spcPts val="0"/>
              </a:spcBef>
              <a:spcAft>
                <a:spcPts val="0"/>
              </a:spcAft>
              <a:buFont typeface="Arial" panose="020B0604020202020204" pitchFamily="34" charset="0"/>
              <a:buChar char="•"/>
            </a:pPr>
            <a:r>
              <a:rPr lang="en-US" sz="2400" b="1" dirty="0">
                <a:solidFill>
                  <a:schemeClr val="dk1"/>
                </a:solidFill>
                <a:highlight>
                  <a:srgbClr val="FFFF00"/>
                </a:highlight>
                <a:latin typeface="Times"/>
                <a:ea typeface="Times"/>
                <a:cs typeface="Times"/>
                <a:sym typeface="Times"/>
              </a:rPr>
              <a:t>Schema</a:t>
            </a:r>
            <a:r>
              <a:rPr lang="en-US" sz="2400" dirty="0">
                <a:solidFill>
                  <a:schemeClr val="dk1"/>
                </a:solidFill>
                <a:highlight>
                  <a:srgbClr val="FFFF00"/>
                </a:highlight>
                <a:latin typeface="Times"/>
                <a:ea typeface="Times"/>
                <a:cs typeface="Times"/>
                <a:sym typeface="Times"/>
              </a:rPr>
              <a:t> is also called </a:t>
            </a:r>
            <a:r>
              <a:rPr lang="en-US" sz="2400" b="1" dirty="0">
                <a:solidFill>
                  <a:schemeClr val="dk1"/>
                </a:solidFill>
                <a:highlight>
                  <a:srgbClr val="FFFF00"/>
                </a:highlight>
                <a:latin typeface="Times"/>
                <a:ea typeface="Times"/>
                <a:cs typeface="Times"/>
                <a:sym typeface="Times"/>
              </a:rPr>
              <a:t>intension</a:t>
            </a:r>
            <a:r>
              <a:rPr lang="en-US" sz="2400" dirty="0">
                <a:solidFill>
                  <a:schemeClr val="dk1"/>
                </a:solidFill>
                <a:highlight>
                  <a:srgbClr val="FFFF00"/>
                </a:highlight>
                <a:latin typeface="Times"/>
                <a:ea typeface="Times"/>
                <a:cs typeface="Times"/>
                <a:sym typeface="Times"/>
              </a:rPr>
              <a:t>.</a:t>
            </a:r>
            <a:endParaRPr sz="2400" b="1" dirty="0">
              <a:solidFill>
                <a:schemeClr val="dk1"/>
              </a:solidFill>
              <a:highlight>
                <a:srgbClr val="FFFF00"/>
              </a:highlight>
              <a:latin typeface="Times"/>
              <a:ea typeface="Times"/>
              <a:cs typeface="Times"/>
              <a:sym typeface="Times"/>
            </a:endParaRPr>
          </a:p>
          <a:p>
            <a:pPr marL="342900" marR="0" lvl="0" indent="-342900" algn="l" rtl="0">
              <a:spcBef>
                <a:spcPts val="0"/>
              </a:spcBef>
              <a:spcAft>
                <a:spcPts val="0"/>
              </a:spcAft>
              <a:buFont typeface="Arial" panose="020B0604020202020204" pitchFamily="34" charset="0"/>
              <a:buChar char="•"/>
            </a:pPr>
            <a:r>
              <a:rPr lang="en-US" sz="2400" b="1" dirty="0">
                <a:solidFill>
                  <a:schemeClr val="dk1"/>
                </a:solidFill>
                <a:highlight>
                  <a:srgbClr val="FFFF00"/>
                </a:highlight>
                <a:latin typeface="Times"/>
                <a:ea typeface="Times"/>
                <a:cs typeface="Times"/>
                <a:sym typeface="Times"/>
              </a:rPr>
              <a:t>State</a:t>
            </a:r>
            <a:r>
              <a:rPr lang="en-US" sz="2400" dirty="0">
                <a:solidFill>
                  <a:schemeClr val="dk1"/>
                </a:solidFill>
                <a:highlight>
                  <a:srgbClr val="FFFF00"/>
                </a:highlight>
                <a:latin typeface="Times"/>
                <a:ea typeface="Times"/>
                <a:cs typeface="Times"/>
                <a:sym typeface="Times"/>
              </a:rPr>
              <a:t> is also called </a:t>
            </a:r>
            <a:r>
              <a:rPr lang="en-US" sz="2400" b="1" dirty="0">
                <a:solidFill>
                  <a:schemeClr val="dk1"/>
                </a:solidFill>
                <a:highlight>
                  <a:srgbClr val="FFFF00"/>
                </a:highlight>
                <a:latin typeface="Times"/>
                <a:ea typeface="Times"/>
                <a:cs typeface="Times"/>
                <a:sym typeface="Times"/>
              </a:rPr>
              <a:t>extension</a:t>
            </a:r>
            <a:r>
              <a:rPr lang="en-US" sz="2400" dirty="0">
                <a:solidFill>
                  <a:schemeClr val="dk1"/>
                </a:solidFill>
                <a:highlight>
                  <a:srgbClr val="FFFF00"/>
                </a:highlight>
                <a:latin typeface="Times"/>
                <a:ea typeface="Times"/>
                <a:cs typeface="Times"/>
                <a:sym typeface="Times"/>
              </a:rPr>
              <a:t>.</a:t>
            </a:r>
            <a:endParaRPr dirty="0">
              <a:highlight>
                <a:srgbClr val="FFFF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5">
                                            <p:txEl>
                                              <p:pRg st="1" end="1"/>
                                            </p:txEl>
                                          </p:spTgt>
                                        </p:tgtEl>
                                        <p:attrNameLst>
                                          <p:attrName>style.visibility</p:attrName>
                                        </p:attrNameLst>
                                      </p:cBhvr>
                                      <p:to>
                                        <p:strVal val="visible"/>
                                      </p:to>
                                    </p:set>
                                    <p:animEffect transition="in" filter="fade">
                                      <p:cBhvr>
                                        <p:cTn id="7" dur="1000"/>
                                        <p:tgtEl>
                                          <p:spTgt spid="355">
                                            <p:txEl>
                                              <p:pRg st="1" end="1"/>
                                            </p:txEl>
                                          </p:spTgt>
                                        </p:tgtEl>
                                      </p:cBhvr>
                                    </p:animEffect>
                                    <p:anim calcmode="lin" valueType="num">
                                      <p:cBhvr>
                                        <p:cTn id="8" dur="1000" fill="hold"/>
                                        <p:tgtEl>
                                          <p:spTgt spid="35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5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55">
                                            <p:txEl>
                                              <p:pRg st="2" end="2"/>
                                            </p:txEl>
                                          </p:spTgt>
                                        </p:tgtEl>
                                        <p:attrNameLst>
                                          <p:attrName>style.visibility</p:attrName>
                                        </p:attrNameLst>
                                      </p:cBhvr>
                                      <p:to>
                                        <p:strVal val="visible"/>
                                      </p:to>
                                    </p:set>
                                    <p:animEffect transition="in" filter="fade">
                                      <p:cBhvr>
                                        <p:cTn id="12" dur="1000"/>
                                        <p:tgtEl>
                                          <p:spTgt spid="355">
                                            <p:txEl>
                                              <p:pRg st="2" end="2"/>
                                            </p:txEl>
                                          </p:spTgt>
                                        </p:tgtEl>
                                      </p:cBhvr>
                                    </p:animEffect>
                                    <p:anim calcmode="lin" valueType="num">
                                      <p:cBhvr>
                                        <p:cTn id="13" dur="1000" fill="hold"/>
                                        <p:tgtEl>
                                          <p:spTgt spid="35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5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55">
                                            <p:txEl>
                                              <p:pRg st="3" end="3"/>
                                            </p:txEl>
                                          </p:spTgt>
                                        </p:tgtEl>
                                        <p:attrNameLst>
                                          <p:attrName>style.visibility</p:attrName>
                                        </p:attrNameLst>
                                      </p:cBhvr>
                                      <p:to>
                                        <p:strVal val="visible"/>
                                      </p:to>
                                    </p:set>
                                    <p:animEffect transition="in" filter="fade">
                                      <p:cBhvr>
                                        <p:cTn id="19" dur="1000"/>
                                        <p:tgtEl>
                                          <p:spTgt spid="355">
                                            <p:txEl>
                                              <p:pRg st="3" end="3"/>
                                            </p:txEl>
                                          </p:spTgt>
                                        </p:tgtEl>
                                      </p:cBhvr>
                                    </p:animEffect>
                                    <p:anim calcmode="lin" valueType="num">
                                      <p:cBhvr>
                                        <p:cTn id="20" dur="1000" fill="hold"/>
                                        <p:tgtEl>
                                          <p:spTgt spid="35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5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55">
                                            <p:txEl>
                                              <p:pRg st="4" end="4"/>
                                            </p:txEl>
                                          </p:spTgt>
                                        </p:tgtEl>
                                        <p:attrNameLst>
                                          <p:attrName>style.visibility</p:attrName>
                                        </p:attrNameLst>
                                      </p:cBhvr>
                                      <p:to>
                                        <p:strVal val="visible"/>
                                      </p:to>
                                    </p:set>
                                    <p:animEffect transition="in" filter="fade">
                                      <p:cBhvr>
                                        <p:cTn id="24" dur="1000"/>
                                        <p:tgtEl>
                                          <p:spTgt spid="355">
                                            <p:txEl>
                                              <p:pRg st="4" end="4"/>
                                            </p:txEl>
                                          </p:spTgt>
                                        </p:tgtEl>
                                      </p:cBhvr>
                                    </p:animEffect>
                                    <p:anim calcmode="lin" valueType="num">
                                      <p:cBhvr>
                                        <p:cTn id="25" dur="1000" fill="hold"/>
                                        <p:tgtEl>
                                          <p:spTgt spid="35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5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55">
                                            <p:txEl>
                                              <p:pRg st="5" end="5"/>
                                            </p:txEl>
                                          </p:spTgt>
                                        </p:tgtEl>
                                        <p:attrNameLst>
                                          <p:attrName>style.visibility</p:attrName>
                                        </p:attrNameLst>
                                      </p:cBhvr>
                                      <p:to>
                                        <p:strVal val="visible"/>
                                      </p:to>
                                    </p:set>
                                    <p:animEffect transition="in" filter="fade">
                                      <p:cBhvr>
                                        <p:cTn id="31" dur="1000"/>
                                        <p:tgtEl>
                                          <p:spTgt spid="355">
                                            <p:txEl>
                                              <p:pRg st="5" end="5"/>
                                            </p:txEl>
                                          </p:spTgt>
                                        </p:tgtEl>
                                      </p:cBhvr>
                                    </p:animEffect>
                                    <p:anim calcmode="lin" valueType="num">
                                      <p:cBhvr>
                                        <p:cTn id="32" dur="1000" fill="hold"/>
                                        <p:tgtEl>
                                          <p:spTgt spid="355">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55">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55">
                                            <p:txEl>
                                              <p:pRg st="6" end="6"/>
                                            </p:txEl>
                                          </p:spTgt>
                                        </p:tgtEl>
                                        <p:attrNameLst>
                                          <p:attrName>style.visibility</p:attrName>
                                        </p:attrNameLst>
                                      </p:cBhvr>
                                      <p:to>
                                        <p:strVal val="visible"/>
                                      </p:to>
                                    </p:set>
                                    <p:animEffect transition="in" filter="fade">
                                      <p:cBhvr>
                                        <p:cTn id="36" dur="1000"/>
                                        <p:tgtEl>
                                          <p:spTgt spid="355">
                                            <p:txEl>
                                              <p:pRg st="6" end="6"/>
                                            </p:txEl>
                                          </p:spTgt>
                                        </p:tgtEl>
                                      </p:cBhvr>
                                    </p:animEffect>
                                    <p:anim calcmode="lin" valueType="num">
                                      <p:cBhvr>
                                        <p:cTn id="37" dur="1000" fill="hold"/>
                                        <p:tgtEl>
                                          <p:spTgt spid="355">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5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55">
                                            <p:txEl>
                                              <p:pRg st="7" end="7"/>
                                            </p:txEl>
                                          </p:spTgt>
                                        </p:tgtEl>
                                        <p:attrNameLst>
                                          <p:attrName>style.visibility</p:attrName>
                                        </p:attrNameLst>
                                      </p:cBhvr>
                                      <p:to>
                                        <p:strVal val="visible"/>
                                      </p:to>
                                    </p:set>
                                    <p:animEffect transition="in" filter="fade">
                                      <p:cBhvr>
                                        <p:cTn id="43" dur="1000"/>
                                        <p:tgtEl>
                                          <p:spTgt spid="355">
                                            <p:txEl>
                                              <p:pRg st="7" end="7"/>
                                            </p:txEl>
                                          </p:spTgt>
                                        </p:tgtEl>
                                      </p:cBhvr>
                                    </p:animEffect>
                                    <p:anim calcmode="lin" valueType="num">
                                      <p:cBhvr>
                                        <p:cTn id="44" dur="1000" fill="hold"/>
                                        <p:tgtEl>
                                          <p:spTgt spid="355">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55">
                                            <p:txEl>
                                              <p:pRg st="7" end="7"/>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55">
                                            <p:txEl>
                                              <p:pRg st="8" end="8"/>
                                            </p:txEl>
                                          </p:spTgt>
                                        </p:tgtEl>
                                        <p:attrNameLst>
                                          <p:attrName>style.visibility</p:attrName>
                                        </p:attrNameLst>
                                      </p:cBhvr>
                                      <p:to>
                                        <p:strVal val="visible"/>
                                      </p:to>
                                    </p:set>
                                    <p:animEffect transition="in" filter="fade">
                                      <p:cBhvr>
                                        <p:cTn id="48" dur="1000"/>
                                        <p:tgtEl>
                                          <p:spTgt spid="355">
                                            <p:txEl>
                                              <p:pRg st="8" end="8"/>
                                            </p:txEl>
                                          </p:spTgt>
                                        </p:tgtEl>
                                      </p:cBhvr>
                                    </p:animEffect>
                                    <p:anim calcmode="lin" valueType="num">
                                      <p:cBhvr>
                                        <p:cTn id="49" dur="1000" fill="hold"/>
                                        <p:tgtEl>
                                          <p:spTgt spid="355">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35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55">
                                            <p:txEl>
                                              <p:pRg st="10" end="10"/>
                                            </p:txEl>
                                          </p:spTgt>
                                        </p:tgtEl>
                                        <p:attrNameLst>
                                          <p:attrName>style.visibility</p:attrName>
                                        </p:attrNameLst>
                                      </p:cBhvr>
                                      <p:to>
                                        <p:strVal val="visible"/>
                                      </p:to>
                                    </p:set>
                                    <p:animEffect transition="in" filter="fade">
                                      <p:cBhvr>
                                        <p:cTn id="55" dur="1000"/>
                                        <p:tgtEl>
                                          <p:spTgt spid="355">
                                            <p:txEl>
                                              <p:pRg st="10" end="10"/>
                                            </p:txEl>
                                          </p:spTgt>
                                        </p:tgtEl>
                                      </p:cBhvr>
                                    </p:animEffect>
                                    <p:anim calcmode="lin" valueType="num">
                                      <p:cBhvr>
                                        <p:cTn id="56" dur="1000" fill="hold"/>
                                        <p:tgtEl>
                                          <p:spTgt spid="355">
                                            <p:txEl>
                                              <p:pRg st="10" end="10"/>
                                            </p:txEl>
                                          </p:spTgt>
                                        </p:tgtEl>
                                        <p:attrNameLst>
                                          <p:attrName>ppt_x</p:attrName>
                                        </p:attrNameLst>
                                      </p:cBhvr>
                                      <p:tavLst>
                                        <p:tav tm="0">
                                          <p:val>
                                            <p:strVal val="#ppt_x"/>
                                          </p:val>
                                        </p:tav>
                                        <p:tav tm="100000">
                                          <p:val>
                                            <p:strVal val="#ppt_x"/>
                                          </p:val>
                                        </p:tav>
                                      </p:tavLst>
                                    </p:anim>
                                    <p:anim calcmode="lin" valueType="num">
                                      <p:cBhvr>
                                        <p:cTn id="57" dur="1000" fill="hold"/>
                                        <p:tgtEl>
                                          <p:spTgt spid="35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355">
                                            <p:txEl>
                                              <p:pRg st="11" end="11"/>
                                            </p:txEl>
                                          </p:spTgt>
                                        </p:tgtEl>
                                        <p:attrNameLst>
                                          <p:attrName>style.visibility</p:attrName>
                                        </p:attrNameLst>
                                      </p:cBhvr>
                                      <p:to>
                                        <p:strVal val="visible"/>
                                      </p:to>
                                    </p:set>
                                    <p:animEffect transition="in" filter="fade">
                                      <p:cBhvr>
                                        <p:cTn id="62" dur="1000"/>
                                        <p:tgtEl>
                                          <p:spTgt spid="355">
                                            <p:txEl>
                                              <p:pRg st="11" end="11"/>
                                            </p:txEl>
                                          </p:spTgt>
                                        </p:tgtEl>
                                      </p:cBhvr>
                                    </p:animEffect>
                                    <p:anim calcmode="lin" valueType="num">
                                      <p:cBhvr>
                                        <p:cTn id="63" dur="1000" fill="hold"/>
                                        <p:tgtEl>
                                          <p:spTgt spid="355">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55">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0"/>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Data Schemas</a:t>
            </a:r>
            <a:endParaRPr/>
          </a:p>
        </p:txBody>
      </p:sp>
      <p:sp>
        <p:nvSpPr>
          <p:cNvPr id="362" name="Google Shape;36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63" name="Google Shape;36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grpSp>
        <p:nvGrpSpPr>
          <p:cNvPr id="364" name="Google Shape;364;p30"/>
          <p:cNvGrpSpPr/>
          <p:nvPr/>
        </p:nvGrpSpPr>
        <p:grpSpPr>
          <a:xfrm>
            <a:off x="1588752" y="1191299"/>
            <a:ext cx="9517612" cy="5038760"/>
            <a:chOff x="1588752" y="1191299"/>
            <a:chExt cx="9517612" cy="5038760"/>
          </a:xfrm>
        </p:grpSpPr>
        <p:pic>
          <p:nvPicPr>
            <p:cNvPr id="365" name="Google Shape;365;p30" descr="fig02_01"/>
            <p:cNvPicPr preferRelativeResize="0"/>
            <p:nvPr/>
          </p:nvPicPr>
          <p:blipFill rotWithShape="1">
            <a:blip r:embed="rId3">
              <a:alphaModFix/>
            </a:blip>
            <a:srcRect/>
            <a:stretch/>
          </p:blipFill>
          <p:spPr>
            <a:xfrm>
              <a:off x="1588752" y="1191299"/>
              <a:ext cx="9312883" cy="5038760"/>
            </a:xfrm>
            <a:prstGeom prst="rect">
              <a:avLst/>
            </a:prstGeom>
            <a:noFill/>
            <a:ln>
              <a:noFill/>
            </a:ln>
          </p:spPr>
        </p:pic>
        <p:sp>
          <p:nvSpPr>
            <p:cNvPr id="366" name="Google Shape;366;p30"/>
            <p:cNvSpPr txBox="1"/>
            <p:nvPr/>
          </p:nvSpPr>
          <p:spPr>
            <a:xfrm>
              <a:off x="8153400" y="1191299"/>
              <a:ext cx="2952964" cy="104846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1"/>
          <p:cNvSpPr txBox="1">
            <a:spLocks noGrp="1"/>
          </p:cNvSpPr>
          <p:nvPr>
            <p:ph type="title"/>
          </p:nvPr>
        </p:nvSpPr>
        <p:spPr>
          <a:xfrm>
            <a:off x="707572" y="-5263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Database Instance</a:t>
            </a:r>
            <a:endParaRPr/>
          </a:p>
        </p:txBody>
      </p:sp>
      <p:sp>
        <p:nvSpPr>
          <p:cNvPr id="373" name="Google Shape;37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74" name="Google Shape;37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grpSp>
        <p:nvGrpSpPr>
          <p:cNvPr id="375" name="Google Shape;375;p31"/>
          <p:cNvGrpSpPr/>
          <p:nvPr/>
        </p:nvGrpSpPr>
        <p:grpSpPr>
          <a:xfrm>
            <a:off x="4038600" y="130627"/>
            <a:ext cx="5649504" cy="6408285"/>
            <a:chOff x="4038600" y="130627"/>
            <a:chExt cx="5649504" cy="6408285"/>
          </a:xfrm>
        </p:grpSpPr>
        <p:pic>
          <p:nvPicPr>
            <p:cNvPr id="376" name="Google Shape;376;p31" descr="fig01_02"/>
            <p:cNvPicPr preferRelativeResize="0"/>
            <p:nvPr/>
          </p:nvPicPr>
          <p:blipFill rotWithShape="1">
            <a:blip r:embed="rId3">
              <a:alphaModFix/>
            </a:blip>
            <a:srcRect/>
            <a:stretch/>
          </p:blipFill>
          <p:spPr>
            <a:xfrm>
              <a:off x="4411118" y="130627"/>
              <a:ext cx="5276986" cy="6074229"/>
            </a:xfrm>
            <a:prstGeom prst="rect">
              <a:avLst/>
            </a:prstGeom>
            <a:noFill/>
            <a:ln>
              <a:noFill/>
            </a:ln>
          </p:spPr>
        </p:pic>
        <p:sp>
          <p:nvSpPr>
            <p:cNvPr id="377" name="Google Shape;377;p31"/>
            <p:cNvSpPr txBox="1"/>
            <p:nvPr/>
          </p:nvSpPr>
          <p:spPr>
            <a:xfrm>
              <a:off x="4038600" y="5486400"/>
              <a:ext cx="1552303" cy="105251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4"/>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E8A52-C477-49F9-5504-7A6B1215C68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Database Users</a:t>
            </a:r>
          </a:p>
        </p:txBody>
      </p:sp>
      <p:pic>
        <p:nvPicPr>
          <p:cNvPr id="5" name="Content Placeholder 4">
            <a:extLst>
              <a:ext uri="{FF2B5EF4-FFF2-40B4-BE49-F238E27FC236}">
                <a16:creationId xmlns:a16="http://schemas.microsoft.com/office/drawing/2014/main" id="{9BAE95EE-2B89-D88B-98F6-ADEB62D1DC7D}"/>
              </a:ext>
            </a:extLst>
          </p:cNvPr>
          <p:cNvPicPr>
            <a:picLocks noGrp="1" noChangeAspect="1"/>
          </p:cNvPicPr>
          <p:nvPr>
            <p:ph idx="1"/>
          </p:nvPr>
        </p:nvPicPr>
        <p:blipFill>
          <a:blip r:embed="rId2"/>
          <a:stretch>
            <a:fillRect/>
          </a:stretch>
        </p:blipFill>
        <p:spPr>
          <a:xfrm>
            <a:off x="1158699" y="1675229"/>
            <a:ext cx="9874603" cy="4394199"/>
          </a:xfrm>
          <a:prstGeom prst="rect">
            <a:avLst/>
          </a:prstGeom>
        </p:spPr>
      </p:pic>
    </p:spTree>
    <p:extLst>
      <p:ext uri="{BB962C8B-B14F-4D97-AF65-F5344CB8AC3E}">
        <p14:creationId xmlns:p14="http://schemas.microsoft.com/office/powerpoint/2010/main" val="1503946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4"/>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Calibri"/>
              <a:buNone/>
            </a:pPr>
            <a:r>
              <a:rPr lang="en-US" sz="4000" b="1">
                <a:solidFill>
                  <a:schemeClr val="accent1"/>
                </a:solidFill>
                <a:latin typeface="Calibri"/>
                <a:ea typeface="Calibri"/>
                <a:cs typeface="Calibri"/>
                <a:sym typeface="Calibri"/>
              </a:rPr>
              <a:t>Database users</a:t>
            </a:r>
            <a:endParaRPr/>
          </a:p>
        </p:txBody>
      </p:sp>
      <p:sp>
        <p:nvSpPr>
          <p:cNvPr id="212" name="Google Shape;212;p14"/>
          <p:cNvSpPr txBox="1">
            <a:spLocks noGrp="1"/>
          </p:cNvSpPr>
          <p:nvPr>
            <p:ph type="body" idx="1"/>
          </p:nvPr>
        </p:nvSpPr>
        <p:spPr>
          <a:xfrm>
            <a:off x="838200" y="1194099"/>
            <a:ext cx="10515600" cy="516225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accent1"/>
              </a:buClr>
              <a:buSzPts val="2800"/>
              <a:buChar char="•"/>
            </a:pPr>
            <a:r>
              <a:rPr lang="en-US" b="1" dirty="0">
                <a:solidFill>
                  <a:schemeClr val="accent1"/>
                </a:solidFill>
              </a:rPr>
              <a:t>Users may be divided into</a:t>
            </a:r>
            <a:endParaRPr dirty="0"/>
          </a:p>
          <a:p>
            <a:pPr marL="914400" lvl="1" indent="-457200" algn="l" rtl="0">
              <a:lnSpc>
                <a:spcPct val="90000"/>
              </a:lnSpc>
              <a:spcBef>
                <a:spcPts val="500"/>
              </a:spcBef>
              <a:spcAft>
                <a:spcPts val="0"/>
              </a:spcAft>
              <a:buClr>
                <a:schemeClr val="dk1"/>
              </a:buClr>
              <a:buSzPts val="2400"/>
              <a:buFont typeface="Calibri"/>
              <a:buAutoNum type="arabicPeriod"/>
            </a:pPr>
            <a:r>
              <a:rPr lang="en-US" dirty="0">
                <a:highlight>
                  <a:srgbClr val="FFFF00"/>
                </a:highlight>
              </a:rPr>
              <a:t>Those who actually use and control the database content, and those who design, develop and maintain database applications (called “</a:t>
            </a:r>
            <a:r>
              <a:rPr lang="en-US" i="1" dirty="0">
                <a:highlight>
                  <a:srgbClr val="FFFF00"/>
                </a:highlight>
              </a:rPr>
              <a:t>Actors on the Scene</a:t>
            </a:r>
            <a:r>
              <a:rPr lang="en-US" dirty="0">
                <a:highlight>
                  <a:srgbClr val="FFFF00"/>
                </a:highlight>
              </a:rPr>
              <a:t>”)</a:t>
            </a:r>
            <a:endParaRPr dirty="0">
              <a:highlight>
                <a:srgbClr val="FFFF00"/>
              </a:highlight>
            </a:endParaRPr>
          </a:p>
          <a:p>
            <a:pPr marL="914400" lvl="1" indent="-457200" algn="l" rtl="0">
              <a:lnSpc>
                <a:spcPct val="90000"/>
              </a:lnSpc>
              <a:spcBef>
                <a:spcPts val="2300"/>
              </a:spcBef>
              <a:spcAft>
                <a:spcPts val="0"/>
              </a:spcAft>
              <a:buClr>
                <a:schemeClr val="dk1"/>
              </a:buClr>
              <a:buSzPts val="2400"/>
              <a:buFont typeface="Calibri"/>
              <a:buAutoNum type="arabicPeriod"/>
            </a:pPr>
            <a:r>
              <a:rPr lang="en-US" dirty="0">
                <a:highlight>
                  <a:srgbClr val="FFFF00"/>
                </a:highlight>
              </a:rPr>
              <a:t>Those who design and develop the DBMS software and related tools, and the computer systems operators (called “</a:t>
            </a:r>
            <a:r>
              <a:rPr lang="en-US" i="1" dirty="0">
                <a:highlight>
                  <a:srgbClr val="FFFF00"/>
                </a:highlight>
              </a:rPr>
              <a:t>Workers Behind the Scene</a:t>
            </a:r>
            <a:r>
              <a:rPr lang="en-US" dirty="0">
                <a:highlight>
                  <a:srgbClr val="FFFF00"/>
                </a:highlight>
              </a:rPr>
              <a:t>”).</a:t>
            </a:r>
            <a:endParaRPr dirty="0">
              <a:highlight>
                <a:srgbClr val="FFFF00"/>
              </a:highlight>
            </a:endParaRPr>
          </a:p>
        </p:txBody>
      </p:sp>
      <p:sp>
        <p:nvSpPr>
          <p:cNvPr id="213" name="Google Shape;2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14" name="Google Shape;2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3636700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9" name="Google Shape;279;p21"/>
          <p:cNvSpPr txBox="1">
            <a:spLocks noGrp="1"/>
          </p:cNvSpPr>
          <p:nvPr>
            <p:ph type="body" idx="1"/>
          </p:nvPr>
        </p:nvSpPr>
        <p:spPr>
          <a:xfrm>
            <a:off x="838200" y="968189"/>
            <a:ext cx="10515600" cy="5388162"/>
          </a:xfrm>
          <a:prstGeom prst="rect">
            <a:avLst/>
          </a:prstGeom>
          <a:noFill/>
          <a:ln>
            <a:noFill/>
          </a:ln>
        </p:spPr>
        <p:txBody>
          <a:bodyPr spcFirstLastPara="1" wrap="square" lIns="91425" tIns="45700" rIns="91425" bIns="45700" anchor="t" anchorCtr="0">
            <a:normAutofit fontScale="92500" lnSpcReduction="10000"/>
          </a:bodyPr>
          <a:lstStyle/>
          <a:p>
            <a:pPr marL="0" lvl="0" indent="0">
              <a:spcBef>
                <a:spcPts val="0"/>
              </a:spcBef>
              <a:buClr>
                <a:schemeClr val="dk1"/>
              </a:buClr>
              <a:buSzPts val="2800"/>
              <a:buNone/>
            </a:pPr>
            <a:r>
              <a:rPr lang="en-US" b="1" dirty="0">
                <a:solidFill>
                  <a:schemeClr val="accent1"/>
                </a:solidFill>
                <a:ea typeface="Calibri"/>
                <a:cs typeface="Calibri"/>
                <a:sym typeface="Calibri"/>
              </a:rPr>
              <a:t>Database Administrator</a:t>
            </a:r>
            <a:endParaRPr lang="en-US" dirty="0"/>
          </a:p>
          <a:p>
            <a:pPr marL="228600" lvl="0" indent="-228600" algn="l" rtl="0">
              <a:lnSpc>
                <a:spcPct val="90000"/>
              </a:lnSpc>
              <a:spcBef>
                <a:spcPts val="0"/>
              </a:spcBef>
              <a:spcAft>
                <a:spcPts val="0"/>
              </a:spcAft>
              <a:buClr>
                <a:schemeClr val="dk1"/>
              </a:buClr>
              <a:buSzPts val="2800"/>
              <a:buChar char="•"/>
            </a:pPr>
            <a:r>
              <a:rPr lang="en-US" dirty="0"/>
              <a:t>Coordinates all activities related to database systems</a:t>
            </a:r>
            <a:endParaRPr dirty="0"/>
          </a:p>
          <a:p>
            <a:pPr marL="228600" lvl="0" indent="-228600" algn="l" rtl="0">
              <a:lnSpc>
                <a:spcPct val="90000"/>
              </a:lnSpc>
              <a:spcBef>
                <a:spcPts val="1000"/>
              </a:spcBef>
              <a:spcAft>
                <a:spcPts val="0"/>
              </a:spcAft>
              <a:buClr>
                <a:schemeClr val="dk1"/>
              </a:buClr>
              <a:buSzPts val="2800"/>
              <a:buChar char="•"/>
            </a:pPr>
            <a:r>
              <a:rPr lang="en-US" dirty="0"/>
              <a:t>Has good understanding of the enterprise’s information </a:t>
            </a:r>
            <a:endParaRPr dirty="0"/>
          </a:p>
          <a:p>
            <a:pPr marL="228600" lvl="0" indent="-228600" algn="l" rtl="0">
              <a:lnSpc>
                <a:spcPct val="90000"/>
              </a:lnSpc>
              <a:spcBef>
                <a:spcPts val="1000"/>
              </a:spcBef>
              <a:spcAft>
                <a:spcPts val="0"/>
              </a:spcAft>
              <a:buClr>
                <a:schemeClr val="dk1"/>
              </a:buClr>
              <a:buSzPts val="2800"/>
              <a:buChar char="•"/>
            </a:pPr>
            <a:r>
              <a:rPr lang="en-US" dirty="0"/>
              <a:t>Administrator's duties include:</a:t>
            </a:r>
            <a:endParaRPr dirty="0"/>
          </a:p>
          <a:p>
            <a:pPr marL="685800" lvl="1" indent="-228600" algn="l" rtl="0">
              <a:lnSpc>
                <a:spcPct val="90000"/>
              </a:lnSpc>
              <a:spcBef>
                <a:spcPts val="500"/>
              </a:spcBef>
              <a:spcAft>
                <a:spcPts val="0"/>
              </a:spcAft>
              <a:buClr>
                <a:schemeClr val="dk1"/>
              </a:buClr>
              <a:buSzPts val="2400"/>
              <a:buChar char="•"/>
            </a:pPr>
            <a:r>
              <a:rPr lang="en-US" dirty="0"/>
              <a:t>Schema definition </a:t>
            </a:r>
            <a:endParaRPr dirty="0"/>
          </a:p>
          <a:p>
            <a:pPr marL="685800" lvl="1" indent="-228600" algn="l" rtl="0">
              <a:lnSpc>
                <a:spcPct val="90000"/>
              </a:lnSpc>
              <a:spcBef>
                <a:spcPts val="500"/>
              </a:spcBef>
              <a:spcAft>
                <a:spcPts val="0"/>
              </a:spcAft>
              <a:buClr>
                <a:schemeClr val="dk1"/>
              </a:buClr>
              <a:buSzPts val="2400"/>
              <a:buChar char="•"/>
            </a:pPr>
            <a:r>
              <a:rPr lang="en-US" dirty="0"/>
              <a:t>Storage structure and access method definition</a:t>
            </a:r>
            <a:endParaRPr dirty="0"/>
          </a:p>
          <a:p>
            <a:pPr marL="685800" lvl="1" indent="-228600" algn="l" rtl="0">
              <a:lnSpc>
                <a:spcPct val="90000"/>
              </a:lnSpc>
              <a:spcBef>
                <a:spcPts val="500"/>
              </a:spcBef>
              <a:spcAft>
                <a:spcPts val="0"/>
              </a:spcAft>
              <a:buClr>
                <a:schemeClr val="dk1"/>
              </a:buClr>
              <a:buSzPts val="2400"/>
              <a:buChar char="•"/>
            </a:pPr>
            <a:r>
              <a:rPr lang="en-US" dirty="0"/>
              <a:t>Schema and physical organization modification</a:t>
            </a:r>
            <a:endParaRPr dirty="0"/>
          </a:p>
          <a:p>
            <a:pPr marL="685800" lvl="1" indent="-228600" algn="l" rtl="0">
              <a:lnSpc>
                <a:spcPct val="90000"/>
              </a:lnSpc>
              <a:spcBef>
                <a:spcPts val="500"/>
              </a:spcBef>
              <a:spcAft>
                <a:spcPts val="0"/>
              </a:spcAft>
              <a:buClr>
                <a:schemeClr val="dk1"/>
              </a:buClr>
              <a:buSzPts val="2400"/>
              <a:buChar char="•"/>
            </a:pPr>
            <a:r>
              <a:rPr lang="en-US" dirty="0"/>
              <a:t>Granting user authorities to access database </a:t>
            </a:r>
            <a:endParaRPr dirty="0"/>
          </a:p>
          <a:p>
            <a:pPr marL="685800" lvl="1" indent="-228600" algn="l" rtl="0">
              <a:lnSpc>
                <a:spcPct val="90000"/>
              </a:lnSpc>
              <a:spcBef>
                <a:spcPts val="500"/>
              </a:spcBef>
              <a:spcAft>
                <a:spcPts val="0"/>
              </a:spcAft>
              <a:buClr>
                <a:schemeClr val="dk1"/>
              </a:buClr>
              <a:buSzPts val="2400"/>
              <a:buChar char="•"/>
            </a:pPr>
            <a:r>
              <a:rPr lang="en-US" dirty="0"/>
              <a:t>Specifying integrity constraints</a:t>
            </a:r>
            <a:endParaRPr dirty="0"/>
          </a:p>
          <a:p>
            <a:pPr marL="685800" lvl="1" indent="-228600" algn="l" rtl="0">
              <a:lnSpc>
                <a:spcPct val="90000"/>
              </a:lnSpc>
              <a:spcBef>
                <a:spcPts val="500"/>
              </a:spcBef>
              <a:spcAft>
                <a:spcPts val="0"/>
              </a:spcAft>
              <a:buClr>
                <a:schemeClr val="dk1"/>
              </a:buClr>
              <a:buSzPts val="2400"/>
              <a:buChar char="•"/>
            </a:pPr>
            <a:r>
              <a:rPr lang="en-US" dirty="0"/>
              <a:t>Acting as linked with users</a:t>
            </a:r>
            <a:endParaRPr dirty="0"/>
          </a:p>
          <a:p>
            <a:pPr marL="685800" lvl="1" indent="-228600" algn="l" rtl="0">
              <a:lnSpc>
                <a:spcPct val="90000"/>
              </a:lnSpc>
              <a:spcBef>
                <a:spcPts val="500"/>
              </a:spcBef>
              <a:spcAft>
                <a:spcPts val="0"/>
              </a:spcAft>
              <a:buClr>
                <a:schemeClr val="dk1"/>
              </a:buClr>
              <a:buSzPts val="2400"/>
              <a:buChar char="•"/>
            </a:pPr>
            <a:r>
              <a:rPr lang="en-US" dirty="0"/>
              <a:t>Monitoring performance and responding to changes in requirements </a:t>
            </a:r>
            <a:endParaRPr dirty="0"/>
          </a:p>
          <a:p>
            <a:r>
              <a:rPr lang="en-US" b="1" dirty="0"/>
              <a:t>Example:</a:t>
            </a:r>
            <a:endParaRPr lang="en-US" dirty="0"/>
          </a:p>
          <a:p>
            <a:r>
              <a:rPr lang="en-US" dirty="0"/>
              <a:t>A DBA at an e-commerce company creates user accounts for employees, grants permissions, and schedules daily backups to prevent data loss.</a:t>
            </a:r>
          </a:p>
          <a:p>
            <a:pPr marL="685800" lvl="1" indent="-76200" algn="l" rtl="0">
              <a:lnSpc>
                <a:spcPct val="90000"/>
              </a:lnSpc>
              <a:spcBef>
                <a:spcPts val="500"/>
              </a:spcBef>
              <a:spcAft>
                <a:spcPts val="0"/>
              </a:spcAft>
              <a:buClr>
                <a:schemeClr val="dk1"/>
              </a:buClr>
              <a:buSzPts val="2400"/>
              <a:buNone/>
            </a:pPr>
            <a:endParaRPr dirty="0"/>
          </a:p>
        </p:txBody>
      </p:sp>
      <p:sp>
        <p:nvSpPr>
          <p:cNvPr id="280" name="Google Shape;28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81" name="Google Shape;28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282" name="Google Shape;282;p21"/>
          <p:cNvSpPr/>
          <p:nvPr/>
        </p:nvSpPr>
        <p:spPr>
          <a:xfrm>
            <a:off x="5977217" y="3244334"/>
            <a:ext cx="2375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83" name="Google Shape;283;p21"/>
          <p:cNvSpPr/>
          <p:nvPr/>
        </p:nvSpPr>
        <p:spPr>
          <a:xfrm>
            <a:off x="5977217" y="3244334"/>
            <a:ext cx="2375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0" name="Google Shape;220;p15"/>
          <p:cNvSpPr txBox="1">
            <a:spLocks noGrp="1"/>
          </p:cNvSpPr>
          <p:nvPr>
            <p:ph type="title"/>
          </p:nvPr>
        </p:nvSpPr>
        <p:spPr>
          <a:xfrm>
            <a:off x="838200" y="212726"/>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Calibri"/>
              <a:buNone/>
            </a:pPr>
            <a:r>
              <a:rPr lang="en-US" sz="4000" b="1" dirty="0">
                <a:solidFill>
                  <a:schemeClr val="accent1"/>
                </a:solidFill>
                <a:latin typeface="Calibri"/>
                <a:ea typeface="Calibri"/>
                <a:cs typeface="Calibri"/>
                <a:sym typeface="Calibri"/>
              </a:rPr>
              <a:t>Database users: Actors on the scene</a:t>
            </a:r>
            <a:endParaRPr dirty="0"/>
          </a:p>
        </p:txBody>
      </p:sp>
    </p:spTree>
    <p:extLst>
      <p:ext uri="{BB962C8B-B14F-4D97-AF65-F5344CB8AC3E}">
        <p14:creationId xmlns:p14="http://schemas.microsoft.com/office/powerpoint/2010/main" val="136304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9">
                                            <p:txEl>
                                              <p:pRg st="11" end="11"/>
                                            </p:txEl>
                                          </p:spTgt>
                                        </p:tgtEl>
                                        <p:attrNameLst>
                                          <p:attrName>style.visibility</p:attrName>
                                        </p:attrNameLst>
                                      </p:cBhvr>
                                      <p:to>
                                        <p:strVal val="visible"/>
                                      </p:to>
                                    </p:set>
                                    <p:anim calcmode="lin" valueType="num">
                                      <p:cBhvr additive="base">
                                        <p:cTn id="7" dur="500" fill="hold"/>
                                        <p:tgtEl>
                                          <p:spTgt spid="279">
                                            <p:txEl>
                                              <p:pRg st="11"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9">
                                            <p:txEl>
                                              <p:pRg st="11" end="1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9">
                                            <p:txEl>
                                              <p:pRg st="12" end="12"/>
                                            </p:txEl>
                                          </p:spTgt>
                                        </p:tgtEl>
                                        <p:attrNameLst>
                                          <p:attrName>style.visibility</p:attrName>
                                        </p:attrNameLst>
                                      </p:cBhvr>
                                      <p:to>
                                        <p:strVal val="visible"/>
                                      </p:to>
                                    </p:set>
                                    <p:anim calcmode="lin" valueType="num">
                                      <p:cBhvr additive="base">
                                        <p:cTn id="11" dur="500" fill="hold"/>
                                        <p:tgtEl>
                                          <p:spTgt spid="279">
                                            <p:txEl>
                                              <p:pRg st="12" end="1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9">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5"/>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Calibri"/>
              <a:buNone/>
            </a:pPr>
            <a:r>
              <a:rPr lang="en-US" sz="4000" b="1" dirty="0">
                <a:solidFill>
                  <a:schemeClr val="accent1"/>
                </a:solidFill>
                <a:latin typeface="Calibri"/>
                <a:ea typeface="Calibri"/>
                <a:cs typeface="Calibri"/>
                <a:sym typeface="Calibri"/>
              </a:rPr>
              <a:t>Database users: Actors on the scene</a:t>
            </a:r>
            <a:endParaRPr dirty="0"/>
          </a:p>
        </p:txBody>
      </p:sp>
      <p:sp>
        <p:nvSpPr>
          <p:cNvPr id="221" name="Google Shape;221;p15"/>
          <p:cNvSpPr txBox="1">
            <a:spLocks noGrp="1"/>
          </p:cNvSpPr>
          <p:nvPr>
            <p:ph type="body" idx="1"/>
          </p:nvPr>
        </p:nvSpPr>
        <p:spPr>
          <a:xfrm>
            <a:off x="838200" y="1194099"/>
            <a:ext cx="10515600" cy="5162251"/>
          </a:xfrm>
          <a:prstGeom prst="rect">
            <a:avLst/>
          </a:prstGeom>
          <a:noFill/>
          <a:ln>
            <a:noFill/>
          </a:ln>
        </p:spPr>
        <p:txBody>
          <a:bodyPr spcFirstLastPara="1" wrap="square" lIns="91425" tIns="45700" rIns="91425" bIns="45700" anchor="t" anchorCtr="0">
            <a:normAutofit fontScale="92500" lnSpcReduction="10000"/>
          </a:bodyPr>
          <a:lstStyle/>
          <a:p>
            <a:pPr marL="0" indent="0">
              <a:buNone/>
            </a:pPr>
            <a:r>
              <a:rPr lang="en-US" sz="2600" b="1" dirty="0">
                <a:solidFill>
                  <a:schemeClr val="accent1"/>
                </a:solidFill>
                <a:ea typeface="Calibri"/>
                <a:cs typeface="Calibri"/>
              </a:rPr>
              <a:t>Database designers</a:t>
            </a:r>
          </a:p>
          <a:p>
            <a:r>
              <a:rPr lang="en-US" dirty="0"/>
              <a:t>Identifying the data to be stored in the database.</a:t>
            </a:r>
          </a:p>
          <a:p>
            <a:r>
              <a:rPr lang="en-US" dirty="0"/>
              <a:t>Communicating with database users , understand their requirements and design database.</a:t>
            </a:r>
          </a:p>
          <a:p>
            <a:r>
              <a:rPr lang="en-US" dirty="0"/>
              <a:t>Database designers create the structure of the database, such as the schema, tables, relationships, and constraints. </a:t>
            </a:r>
          </a:p>
          <a:p>
            <a:r>
              <a:rPr lang="en-US" dirty="0"/>
              <a:t>They ensure that the database is optimized for performance and can handle the required data efficiently.</a:t>
            </a:r>
          </a:p>
          <a:p>
            <a:r>
              <a:rPr lang="en-US" b="1" dirty="0"/>
              <a:t>Example:</a:t>
            </a:r>
            <a:endParaRPr lang="en-US" dirty="0"/>
          </a:p>
          <a:p>
            <a:r>
              <a:rPr lang="en-US" dirty="0"/>
              <a:t>A database designer for a hospital management system defines tables for Patients, Doctors, and Appointments, ensuring the appropriate relationships between them.</a:t>
            </a:r>
          </a:p>
          <a:p>
            <a:pPr marL="685800" lvl="1" indent="-228600" algn="l" rtl="0">
              <a:lnSpc>
                <a:spcPct val="90000"/>
              </a:lnSpc>
              <a:spcBef>
                <a:spcPts val="1700"/>
              </a:spcBef>
              <a:spcAft>
                <a:spcPts val="0"/>
              </a:spcAft>
              <a:buClr>
                <a:schemeClr val="accent1"/>
              </a:buClr>
              <a:buSzPts val="2400"/>
              <a:buChar char="•"/>
            </a:pPr>
            <a:endParaRPr dirty="0"/>
          </a:p>
        </p:txBody>
      </p:sp>
      <p:sp>
        <p:nvSpPr>
          <p:cNvPr id="222" name="Google Shape;22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23" name="Google Shape;22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1377979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1">
                                            <p:txEl>
                                              <p:pRg st="5" end="5"/>
                                            </p:txEl>
                                          </p:spTgt>
                                        </p:tgtEl>
                                        <p:attrNameLst>
                                          <p:attrName>style.visibility</p:attrName>
                                        </p:attrNameLst>
                                      </p:cBhvr>
                                      <p:to>
                                        <p:strVal val="visible"/>
                                      </p:to>
                                    </p:set>
                                    <p:anim calcmode="lin" valueType="num">
                                      <p:cBhvr additive="base">
                                        <p:cTn id="7" dur="500" fill="hold"/>
                                        <p:tgtEl>
                                          <p:spTgt spid="221">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1">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1">
                                            <p:txEl>
                                              <p:pRg st="6" end="6"/>
                                            </p:txEl>
                                          </p:spTgt>
                                        </p:tgtEl>
                                        <p:attrNameLst>
                                          <p:attrName>style.visibility</p:attrName>
                                        </p:attrNameLst>
                                      </p:cBhvr>
                                      <p:to>
                                        <p:strVal val="visible"/>
                                      </p:to>
                                    </p:set>
                                    <p:anim calcmode="lin" valueType="num">
                                      <p:cBhvr additive="base">
                                        <p:cTn id="11" dur="500" fill="hold"/>
                                        <p:tgtEl>
                                          <p:spTgt spid="221">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6"/>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Calibri"/>
              <a:buNone/>
            </a:pPr>
            <a:r>
              <a:rPr lang="en-US" sz="4000" b="1">
                <a:solidFill>
                  <a:schemeClr val="accent1"/>
                </a:solidFill>
                <a:latin typeface="Calibri"/>
                <a:ea typeface="Calibri"/>
                <a:cs typeface="Calibri"/>
                <a:sym typeface="Calibri"/>
              </a:rPr>
              <a:t>Database users: Actors on the scene</a:t>
            </a:r>
            <a:endParaRPr/>
          </a:p>
        </p:txBody>
      </p:sp>
      <p:sp>
        <p:nvSpPr>
          <p:cNvPr id="230" name="Google Shape;230;p16"/>
          <p:cNvSpPr txBox="1">
            <a:spLocks noGrp="1"/>
          </p:cNvSpPr>
          <p:nvPr>
            <p:ph type="body" idx="1"/>
          </p:nvPr>
        </p:nvSpPr>
        <p:spPr>
          <a:xfrm>
            <a:off x="838200" y="1194099"/>
            <a:ext cx="10515600" cy="5162251"/>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chemeClr val="accent1"/>
              </a:buClr>
              <a:buSzPts val="2400"/>
              <a:buNone/>
            </a:pPr>
            <a:endParaRPr lang="en-US" b="1" dirty="0">
              <a:solidFill>
                <a:schemeClr val="accent1"/>
              </a:solidFill>
            </a:endParaRPr>
          </a:p>
          <a:p>
            <a:pPr marL="685800" lvl="1" indent="-228600" algn="l" rtl="0">
              <a:lnSpc>
                <a:spcPct val="90000"/>
              </a:lnSpc>
              <a:spcBef>
                <a:spcPts val="0"/>
              </a:spcBef>
              <a:spcAft>
                <a:spcPts val="0"/>
              </a:spcAft>
              <a:buClr>
                <a:schemeClr val="accent1"/>
              </a:buClr>
              <a:buSzPts val="2400"/>
              <a:buChar char="•"/>
            </a:pPr>
            <a:r>
              <a:rPr lang="en-US" b="1" dirty="0">
                <a:solidFill>
                  <a:schemeClr val="accent1"/>
                </a:solidFill>
              </a:rPr>
              <a:t>End-users: </a:t>
            </a:r>
            <a:r>
              <a:rPr lang="en-US" dirty="0"/>
              <a:t>They use the data for queries, reports and some of them update the database content. </a:t>
            </a:r>
          </a:p>
          <a:p>
            <a:pPr marL="685800" lvl="1" indent="-228600" algn="l" rtl="0">
              <a:lnSpc>
                <a:spcPct val="90000"/>
              </a:lnSpc>
              <a:spcBef>
                <a:spcPts val="0"/>
              </a:spcBef>
              <a:spcAft>
                <a:spcPts val="0"/>
              </a:spcAft>
              <a:buClr>
                <a:schemeClr val="accent1"/>
              </a:buClr>
              <a:buSzPts val="2400"/>
              <a:buChar char="•"/>
            </a:pPr>
            <a:r>
              <a:rPr lang="en-US" b="1" dirty="0"/>
              <a:t>End-users can be categorized into</a:t>
            </a:r>
            <a:r>
              <a:rPr lang="en-US" dirty="0"/>
              <a:t>:</a:t>
            </a:r>
            <a:endParaRPr dirty="0"/>
          </a:p>
          <a:p>
            <a:pPr marL="914400" lvl="2" indent="0" algn="l" rtl="0">
              <a:lnSpc>
                <a:spcPct val="90000"/>
              </a:lnSpc>
              <a:spcBef>
                <a:spcPts val="500"/>
              </a:spcBef>
              <a:spcAft>
                <a:spcPts val="0"/>
              </a:spcAft>
              <a:buClr>
                <a:schemeClr val="accent1"/>
              </a:buClr>
              <a:buSzPts val="2000"/>
              <a:buNone/>
            </a:pPr>
            <a:r>
              <a:rPr lang="en-US" b="1" dirty="0">
                <a:solidFill>
                  <a:schemeClr val="accent1"/>
                </a:solidFill>
              </a:rPr>
              <a:t>1. Casual</a:t>
            </a:r>
            <a:r>
              <a:rPr lang="en-US" dirty="0">
                <a:solidFill>
                  <a:schemeClr val="accent1"/>
                </a:solidFill>
              </a:rPr>
              <a:t>: </a:t>
            </a:r>
            <a:r>
              <a:rPr lang="en-US" dirty="0"/>
              <a:t>access database occasionally when needed.</a:t>
            </a:r>
          </a:p>
          <a:p>
            <a:pPr marL="914400" lvl="2" indent="0">
              <a:buClr>
                <a:schemeClr val="accent1"/>
              </a:buClr>
              <a:buSzPts val="2000"/>
              <a:buNone/>
            </a:pPr>
            <a:r>
              <a:rPr lang="en-US" i="1" dirty="0"/>
              <a:t>Example:</a:t>
            </a:r>
            <a:r>
              <a:rPr lang="en-US" dirty="0"/>
              <a:t> A manager queries the sales database to generate a monthly revenue report.</a:t>
            </a:r>
          </a:p>
          <a:p>
            <a:pPr marL="1371600" lvl="2" indent="-457200" algn="l" rtl="0">
              <a:lnSpc>
                <a:spcPct val="90000"/>
              </a:lnSpc>
              <a:spcBef>
                <a:spcPts val="500"/>
              </a:spcBef>
              <a:spcAft>
                <a:spcPts val="0"/>
              </a:spcAft>
              <a:buClr>
                <a:schemeClr val="accent1"/>
              </a:buClr>
              <a:buSzPts val="2000"/>
              <a:buFont typeface="+mj-lt"/>
              <a:buAutoNum type="arabicPeriod"/>
            </a:pPr>
            <a:endParaRPr lang="en-US" dirty="0"/>
          </a:p>
          <a:p>
            <a:pPr marL="914400" lvl="2" indent="0" algn="l" rtl="0">
              <a:lnSpc>
                <a:spcPct val="90000"/>
              </a:lnSpc>
              <a:spcBef>
                <a:spcPts val="500"/>
              </a:spcBef>
              <a:spcAft>
                <a:spcPts val="0"/>
              </a:spcAft>
              <a:buClr>
                <a:schemeClr val="accent1"/>
              </a:buClr>
              <a:buSzPts val="2000"/>
              <a:buNone/>
            </a:pPr>
            <a:r>
              <a:rPr lang="en-US" b="1" dirty="0">
                <a:solidFill>
                  <a:schemeClr val="accent1"/>
                </a:solidFill>
              </a:rPr>
              <a:t>2. Naïve</a:t>
            </a:r>
            <a:r>
              <a:rPr lang="en-US" dirty="0">
                <a:solidFill>
                  <a:schemeClr val="accent1"/>
                </a:solidFill>
              </a:rPr>
              <a:t> or parametric: </a:t>
            </a:r>
          </a:p>
          <a:p>
            <a:pPr lvl="2">
              <a:buClr>
                <a:schemeClr val="accent1"/>
              </a:buClr>
              <a:buSzPts val="2000"/>
            </a:pPr>
            <a:r>
              <a:rPr lang="en-US" dirty="0"/>
              <a:t>They use previously well-defined functions in the form of  “canned transactions” against the database.</a:t>
            </a:r>
            <a:endParaRPr dirty="0"/>
          </a:p>
          <a:p>
            <a:pPr lvl="3">
              <a:buClr>
                <a:schemeClr val="dk1"/>
              </a:buClr>
              <a:buSzPts val="1800"/>
            </a:pPr>
            <a:r>
              <a:rPr lang="en-US" dirty="0"/>
              <a:t>Regularly perform predefined operations using specific applications.</a:t>
            </a:r>
          </a:p>
          <a:p>
            <a:pPr marL="1600200" lvl="3" indent="-228600" algn="l" rtl="0">
              <a:lnSpc>
                <a:spcPct val="90000"/>
              </a:lnSpc>
              <a:spcBef>
                <a:spcPts val="500"/>
              </a:spcBef>
              <a:spcAft>
                <a:spcPts val="0"/>
              </a:spcAft>
              <a:buClr>
                <a:schemeClr val="dk1"/>
              </a:buClr>
              <a:buSzPts val="1800"/>
              <a:buChar char="•"/>
            </a:pPr>
            <a:r>
              <a:rPr lang="en-US" dirty="0"/>
              <a:t>Users of mobile apps mostly fall in this category</a:t>
            </a:r>
          </a:p>
          <a:p>
            <a:pPr lvl="3">
              <a:buClr>
                <a:schemeClr val="dk1"/>
              </a:buClr>
              <a:buSzPts val="1800"/>
            </a:pPr>
            <a:r>
              <a:rPr lang="en-US" dirty="0"/>
              <a:t>A bank teller uses software to fetch and update customer account details.</a:t>
            </a:r>
          </a:p>
          <a:p>
            <a:pPr lvl="3">
              <a:buClr>
                <a:schemeClr val="dk1"/>
              </a:buClr>
              <a:buSzPts val="1800"/>
            </a:pPr>
            <a:r>
              <a:rPr lang="en-US" dirty="0"/>
              <a:t>Social media users post and read information from websites</a:t>
            </a:r>
            <a:endParaRPr dirty="0"/>
          </a:p>
        </p:txBody>
      </p:sp>
      <p:sp>
        <p:nvSpPr>
          <p:cNvPr id="231" name="Google Shape;23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32" name="Google Shape;23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24992655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7"/>
          <p:cNvSpPr txBox="1">
            <a:spLocks noGrp="1"/>
          </p:cNvSpPr>
          <p:nvPr>
            <p:ph type="title"/>
          </p:nvPr>
        </p:nvSpPr>
        <p:spPr>
          <a:xfrm>
            <a:off x="838200" y="129092"/>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Calibri"/>
              <a:buNone/>
            </a:pPr>
            <a:r>
              <a:rPr lang="en-US" sz="4000" b="1">
                <a:solidFill>
                  <a:schemeClr val="accent1"/>
                </a:solidFill>
                <a:latin typeface="Calibri"/>
                <a:ea typeface="Calibri"/>
                <a:cs typeface="Calibri"/>
                <a:sym typeface="Calibri"/>
              </a:rPr>
              <a:t>Database users: Actors on the scene</a:t>
            </a:r>
            <a:endParaRPr/>
          </a:p>
        </p:txBody>
      </p:sp>
      <p:sp>
        <p:nvSpPr>
          <p:cNvPr id="239" name="Google Shape;239;p17"/>
          <p:cNvSpPr txBox="1">
            <a:spLocks noGrp="1"/>
          </p:cNvSpPr>
          <p:nvPr>
            <p:ph type="body" idx="1"/>
          </p:nvPr>
        </p:nvSpPr>
        <p:spPr>
          <a:xfrm>
            <a:off x="838200" y="1194099"/>
            <a:ext cx="10515600" cy="516225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2800"/>
              <a:buNone/>
            </a:pPr>
            <a:r>
              <a:rPr lang="en-US" b="1" dirty="0">
                <a:solidFill>
                  <a:schemeClr val="accent1"/>
                </a:solidFill>
              </a:rPr>
              <a:t>3. Sophisticated:</a:t>
            </a:r>
            <a:endParaRPr dirty="0"/>
          </a:p>
          <a:p>
            <a:pPr lvl="1">
              <a:buClr>
                <a:schemeClr val="dk1"/>
              </a:buClr>
              <a:buSzPts val="2400"/>
            </a:pPr>
            <a:r>
              <a:rPr lang="en-US" dirty="0"/>
              <a:t>Many use tools in the form of software packages that work closely with the stored database. </a:t>
            </a:r>
          </a:p>
          <a:p>
            <a:pPr lvl="1">
              <a:buClr>
                <a:schemeClr val="dk1"/>
              </a:buClr>
              <a:buSzPts val="2400"/>
            </a:pPr>
            <a:r>
              <a:rPr lang="en-US" dirty="0"/>
              <a:t>Use advanced tools or write queries directly.</a:t>
            </a:r>
            <a:br>
              <a:rPr lang="en-US" dirty="0"/>
            </a:br>
            <a:r>
              <a:rPr lang="en-US" i="1" dirty="0"/>
              <a:t>Example:</a:t>
            </a:r>
            <a:r>
              <a:rPr lang="en-US" dirty="0"/>
              <a:t> A data analyst uses SQL to extract trends from customer purchase data.</a:t>
            </a:r>
            <a:endParaRPr dirty="0"/>
          </a:p>
          <a:p>
            <a:pPr marL="0" lvl="0" indent="0" algn="l" rtl="0">
              <a:lnSpc>
                <a:spcPct val="90000"/>
              </a:lnSpc>
              <a:spcBef>
                <a:spcPts val="1000"/>
              </a:spcBef>
              <a:spcAft>
                <a:spcPts val="0"/>
              </a:spcAft>
              <a:buClr>
                <a:schemeClr val="accent1"/>
              </a:buClr>
              <a:buSzPts val="2800"/>
              <a:buNone/>
            </a:pPr>
            <a:r>
              <a:rPr lang="en-US" b="1" dirty="0">
                <a:solidFill>
                  <a:schemeClr val="accent1"/>
                </a:solidFill>
              </a:rPr>
              <a:t>4. Stand-alone:</a:t>
            </a:r>
            <a:endParaRPr dirty="0"/>
          </a:p>
          <a:p>
            <a:pPr marL="685800" lvl="1" indent="-228600" algn="l" rtl="0">
              <a:lnSpc>
                <a:spcPct val="90000"/>
              </a:lnSpc>
              <a:spcBef>
                <a:spcPts val="500"/>
              </a:spcBef>
              <a:spcAft>
                <a:spcPts val="0"/>
              </a:spcAft>
              <a:buClr>
                <a:schemeClr val="dk1"/>
              </a:buClr>
              <a:buSzPts val="2400"/>
              <a:buChar char="•"/>
            </a:pPr>
            <a:r>
              <a:rPr lang="en-US" dirty="0"/>
              <a:t>Mostly maintain personal databases using ready-to-use packaged applications.</a:t>
            </a:r>
          </a:p>
          <a:p>
            <a:pPr lvl="1">
              <a:buClr>
                <a:schemeClr val="dk1"/>
              </a:buClr>
              <a:buSzPts val="2400"/>
            </a:pPr>
            <a:r>
              <a:rPr lang="en-US" i="1" dirty="0"/>
              <a:t>Example:</a:t>
            </a:r>
            <a:r>
              <a:rPr lang="en-US" dirty="0"/>
              <a:t> A researcher uses MS Access for managing survey data.</a:t>
            </a:r>
            <a:endParaRPr dirty="0"/>
          </a:p>
          <a:p>
            <a:pPr marL="685800" lvl="1" indent="-228600" algn="l" rtl="0">
              <a:lnSpc>
                <a:spcPct val="90000"/>
              </a:lnSpc>
              <a:spcBef>
                <a:spcPts val="500"/>
              </a:spcBef>
              <a:spcAft>
                <a:spcPts val="0"/>
              </a:spcAft>
              <a:buClr>
                <a:schemeClr val="dk1"/>
              </a:buClr>
              <a:buSzPts val="2400"/>
              <a:buChar char="•"/>
            </a:pPr>
            <a:r>
              <a:rPr lang="en-US" dirty="0"/>
              <a:t>Another example is a user that maintains a database of personal photos and videos.</a:t>
            </a:r>
            <a:endParaRPr dirty="0"/>
          </a:p>
        </p:txBody>
      </p:sp>
      <p:sp>
        <p:nvSpPr>
          <p:cNvPr id="240" name="Google Shape;24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41" name="Google Shape;24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2385007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8"/>
          <p:cNvSpPr txBox="1">
            <a:spLocks noGrp="1"/>
          </p:cNvSpPr>
          <p:nvPr>
            <p:ph type="title"/>
          </p:nvPr>
        </p:nvSpPr>
        <p:spPr>
          <a:xfrm>
            <a:off x="838200" y="129092"/>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Calibri"/>
              <a:buNone/>
            </a:pPr>
            <a:r>
              <a:rPr lang="en-US" sz="4000" b="1">
                <a:solidFill>
                  <a:schemeClr val="accent1"/>
                </a:solidFill>
                <a:latin typeface="Calibri"/>
                <a:ea typeface="Calibri"/>
                <a:cs typeface="Calibri"/>
                <a:sym typeface="Calibri"/>
              </a:rPr>
              <a:t>Database users: Actors on the scene</a:t>
            </a:r>
            <a:endParaRPr/>
          </a:p>
        </p:txBody>
      </p:sp>
      <p:sp>
        <p:nvSpPr>
          <p:cNvPr id="248" name="Google Shape;248;p18"/>
          <p:cNvSpPr txBox="1">
            <a:spLocks noGrp="1"/>
          </p:cNvSpPr>
          <p:nvPr>
            <p:ph type="body" idx="1"/>
          </p:nvPr>
        </p:nvSpPr>
        <p:spPr>
          <a:xfrm>
            <a:off x="838200" y="1194099"/>
            <a:ext cx="10515600" cy="516225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accent1"/>
              </a:buClr>
              <a:buSzPts val="2800"/>
              <a:buChar char="•"/>
            </a:pPr>
            <a:r>
              <a:rPr lang="en-US" b="1" dirty="0">
                <a:solidFill>
                  <a:schemeClr val="accent1"/>
                </a:solidFill>
              </a:rPr>
              <a:t>System analysts and application developers</a:t>
            </a:r>
            <a:endParaRPr dirty="0"/>
          </a:p>
          <a:p>
            <a:pPr marL="685800" lvl="1" indent="-228600" algn="l" rtl="0">
              <a:lnSpc>
                <a:spcPct val="90000"/>
              </a:lnSpc>
              <a:spcBef>
                <a:spcPts val="500"/>
              </a:spcBef>
              <a:spcAft>
                <a:spcPts val="0"/>
              </a:spcAft>
              <a:buClr>
                <a:schemeClr val="dk1"/>
              </a:buClr>
              <a:buSzPts val="2400"/>
              <a:buChar char="•"/>
            </a:pPr>
            <a:r>
              <a:rPr lang="en-US" b="1" dirty="0"/>
              <a:t>System analysts: </a:t>
            </a:r>
          </a:p>
          <a:p>
            <a:pPr marL="685800" lvl="1" indent="-228600" algn="l" rtl="0">
              <a:lnSpc>
                <a:spcPct val="90000"/>
              </a:lnSpc>
              <a:spcBef>
                <a:spcPts val="500"/>
              </a:spcBef>
              <a:spcAft>
                <a:spcPts val="0"/>
              </a:spcAft>
              <a:buClr>
                <a:schemeClr val="dk1"/>
              </a:buClr>
              <a:buSzPts val="2400"/>
              <a:buChar char="•"/>
            </a:pPr>
            <a:r>
              <a:rPr lang="en-US" dirty="0"/>
              <a:t>They understand the user requirements of naïve and sophisticated users and design applications including canned  transactions to meet those requirements. </a:t>
            </a:r>
          </a:p>
          <a:p>
            <a:pPr lvl="1"/>
            <a:r>
              <a:rPr lang="en-US" b="1" dirty="0"/>
              <a:t>Example:</a:t>
            </a:r>
            <a:endParaRPr lang="en-US" dirty="0"/>
          </a:p>
          <a:p>
            <a:pPr lvl="1"/>
            <a:r>
              <a:rPr lang="en-US" dirty="0"/>
              <a:t>A system analyst gathers requirements for an inventory management system and ensures the database aligns with the operational needs.</a:t>
            </a:r>
          </a:p>
          <a:p>
            <a:pPr marL="685800" lvl="1" indent="-228600" algn="l" rtl="0">
              <a:lnSpc>
                <a:spcPct val="90000"/>
              </a:lnSpc>
              <a:spcBef>
                <a:spcPts val="500"/>
              </a:spcBef>
              <a:spcAft>
                <a:spcPts val="0"/>
              </a:spcAft>
              <a:buClr>
                <a:schemeClr val="dk1"/>
              </a:buClr>
              <a:buSzPts val="2400"/>
              <a:buChar char="•"/>
            </a:pPr>
            <a:endParaRPr dirty="0"/>
          </a:p>
          <a:p>
            <a:pPr marL="685800" lvl="1" indent="-228600" algn="l" rtl="0">
              <a:lnSpc>
                <a:spcPct val="90000"/>
              </a:lnSpc>
              <a:spcBef>
                <a:spcPts val="500"/>
              </a:spcBef>
              <a:spcAft>
                <a:spcPts val="0"/>
              </a:spcAft>
              <a:buClr>
                <a:schemeClr val="dk1"/>
              </a:buClr>
              <a:buSzPts val="2400"/>
              <a:buChar char="•"/>
            </a:pPr>
            <a:r>
              <a:rPr lang="en-US" b="1" dirty="0"/>
              <a:t>Application programmers</a:t>
            </a:r>
          </a:p>
          <a:p>
            <a:pPr marL="685800" lvl="1" indent="-228600" algn="l" rtl="0">
              <a:lnSpc>
                <a:spcPct val="90000"/>
              </a:lnSpc>
              <a:spcBef>
                <a:spcPts val="500"/>
              </a:spcBef>
              <a:spcAft>
                <a:spcPts val="0"/>
              </a:spcAft>
              <a:buClr>
                <a:schemeClr val="dk1"/>
              </a:buClr>
              <a:buSzPts val="2400"/>
              <a:buChar char="•"/>
            </a:pPr>
            <a:r>
              <a:rPr lang="en-US" dirty="0"/>
              <a:t>Implement the specifications developed by analysts.</a:t>
            </a:r>
          </a:p>
          <a:p>
            <a:pPr lvl="1">
              <a:buClr>
                <a:schemeClr val="dk1"/>
              </a:buClr>
              <a:buSzPts val="2400"/>
            </a:pPr>
            <a:r>
              <a:rPr lang="en-US" dirty="0"/>
              <a:t>Developers write programs or applications that interact with the database. They use programming languages and query the database using SQL</a:t>
            </a:r>
          </a:p>
          <a:p>
            <a:pPr lvl="1"/>
            <a:r>
              <a:rPr lang="en-US" b="1" dirty="0"/>
              <a:t>Example:</a:t>
            </a:r>
            <a:endParaRPr lang="en-US" dirty="0"/>
          </a:p>
          <a:p>
            <a:pPr lvl="1"/>
            <a:r>
              <a:rPr lang="en-US" dirty="0"/>
              <a:t>A software developer writes a Python script that retrieves product details from the database and displays them on an e-commerce website.</a:t>
            </a:r>
          </a:p>
          <a:p>
            <a:pPr lvl="1">
              <a:buClr>
                <a:schemeClr val="dk1"/>
              </a:buClr>
              <a:buSzPts val="2400"/>
            </a:pPr>
            <a:endParaRPr dirty="0"/>
          </a:p>
        </p:txBody>
      </p:sp>
      <p:sp>
        <p:nvSpPr>
          <p:cNvPr id="249" name="Google Shape;24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50" name="Google Shape;25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328963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8">
                                            <p:txEl>
                                              <p:pRg st="1" end="1"/>
                                            </p:txEl>
                                          </p:spTgt>
                                        </p:tgtEl>
                                        <p:attrNameLst>
                                          <p:attrName>style.visibility</p:attrName>
                                        </p:attrNameLst>
                                      </p:cBhvr>
                                      <p:to>
                                        <p:strVal val="visible"/>
                                      </p:to>
                                    </p:set>
                                    <p:anim calcmode="lin" valueType="num">
                                      <p:cBhvr additive="base">
                                        <p:cTn id="7" dur="500" fill="hold"/>
                                        <p:tgtEl>
                                          <p:spTgt spid="24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8">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8">
                                            <p:txEl>
                                              <p:pRg st="2" end="2"/>
                                            </p:txEl>
                                          </p:spTgt>
                                        </p:tgtEl>
                                        <p:attrNameLst>
                                          <p:attrName>style.visibility</p:attrName>
                                        </p:attrNameLst>
                                      </p:cBhvr>
                                      <p:to>
                                        <p:strVal val="visible"/>
                                      </p:to>
                                    </p:set>
                                    <p:anim calcmode="lin" valueType="num">
                                      <p:cBhvr additive="base">
                                        <p:cTn id="11" dur="500" fill="hold"/>
                                        <p:tgtEl>
                                          <p:spTgt spid="24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8">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48">
                                            <p:txEl>
                                              <p:pRg st="3" end="3"/>
                                            </p:txEl>
                                          </p:spTgt>
                                        </p:tgtEl>
                                        <p:attrNameLst>
                                          <p:attrName>style.visibility</p:attrName>
                                        </p:attrNameLst>
                                      </p:cBhvr>
                                      <p:to>
                                        <p:strVal val="visible"/>
                                      </p:to>
                                    </p:set>
                                    <p:anim calcmode="lin" valueType="num">
                                      <p:cBhvr additive="base">
                                        <p:cTn id="15" dur="500" fill="hold"/>
                                        <p:tgtEl>
                                          <p:spTgt spid="248">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48">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48">
                                            <p:txEl>
                                              <p:pRg st="4" end="4"/>
                                            </p:txEl>
                                          </p:spTgt>
                                        </p:tgtEl>
                                        <p:attrNameLst>
                                          <p:attrName>style.visibility</p:attrName>
                                        </p:attrNameLst>
                                      </p:cBhvr>
                                      <p:to>
                                        <p:strVal val="visible"/>
                                      </p:to>
                                    </p:set>
                                    <p:anim calcmode="lin" valueType="num">
                                      <p:cBhvr additive="base">
                                        <p:cTn id="19" dur="500" fill="hold"/>
                                        <p:tgtEl>
                                          <p:spTgt spid="24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8">
                                            <p:txEl>
                                              <p:pRg st="6" end="6"/>
                                            </p:txEl>
                                          </p:spTgt>
                                        </p:tgtEl>
                                        <p:attrNameLst>
                                          <p:attrName>style.visibility</p:attrName>
                                        </p:attrNameLst>
                                      </p:cBhvr>
                                      <p:to>
                                        <p:strVal val="visible"/>
                                      </p:to>
                                    </p:set>
                                    <p:anim calcmode="lin" valueType="num">
                                      <p:cBhvr additive="base">
                                        <p:cTn id="25" dur="500" fill="hold"/>
                                        <p:tgtEl>
                                          <p:spTgt spid="24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8">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48">
                                            <p:txEl>
                                              <p:pRg st="7" end="7"/>
                                            </p:txEl>
                                          </p:spTgt>
                                        </p:tgtEl>
                                        <p:attrNameLst>
                                          <p:attrName>style.visibility</p:attrName>
                                        </p:attrNameLst>
                                      </p:cBhvr>
                                      <p:to>
                                        <p:strVal val="visible"/>
                                      </p:to>
                                    </p:set>
                                    <p:anim calcmode="lin" valueType="num">
                                      <p:cBhvr additive="base">
                                        <p:cTn id="29" dur="500" fill="hold"/>
                                        <p:tgtEl>
                                          <p:spTgt spid="248">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48">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48">
                                            <p:txEl>
                                              <p:pRg st="8" end="8"/>
                                            </p:txEl>
                                          </p:spTgt>
                                        </p:tgtEl>
                                        <p:attrNameLst>
                                          <p:attrName>style.visibility</p:attrName>
                                        </p:attrNameLst>
                                      </p:cBhvr>
                                      <p:to>
                                        <p:strVal val="visible"/>
                                      </p:to>
                                    </p:set>
                                    <p:anim calcmode="lin" valueType="num">
                                      <p:cBhvr additive="base">
                                        <p:cTn id="33" dur="500" fill="hold"/>
                                        <p:tgtEl>
                                          <p:spTgt spid="248">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48">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48">
                                            <p:txEl>
                                              <p:pRg st="9" end="9"/>
                                            </p:txEl>
                                          </p:spTgt>
                                        </p:tgtEl>
                                        <p:attrNameLst>
                                          <p:attrName>style.visibility</p:attrName>
                                        </p:attrNameLst>
                                      </p:cBhvr>
                                      <p:to>
                                        <p:strVal val="visible"/>
                                      </p:to>
                                    </p:set>
                                    <p:anim calcmode="lin" valueType="num">
                                      <p:cBhvr additive="base">
                                        <p:cTn id="37" dur="500" fill="hold"/>
                                        <p:tgtEl>
                                          <p:spTgt spid="248">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48">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48">
                                            <p:txEl>
                                              <p:pRg st="10" end="10"/>
                                            </p:txEl>
                                          </p:spTgt>
                                        </p:tgtEl>
                                        <p:attrNameLst>
                                          <p:attrName>style.visibility</p:attrName>
                                        </p:attrNameLst>
                                      </p:cBhvr>
                                      <p:to>
                                        <p:strVal val="visible"/>
                                      </p:to>
                                    </p:set>
                                    <p:anim calcmode="lin" valueType="num">
                                      <p:cBhvr additive="base">
                                        <p:cTn id="41" dur="500" fill="hold"/>
                                        <p:tgtEl>
                                          <p:spTgt spid="248">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4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1167098" y="391991"/>
            <a:ext cx="107696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ltLang="en-US" sz="4000" b="1" dirty="0">
                <a:solidFill>
                  <a:srgbClr val="0070C0"/>
                </a:solidFill>
                <a:latin typeface="Calibri"/>
                <a:ea typeface="Calibri"/>
                <a:cs typeface="Calibri"/>
              </a:rPr>
              <a:t>Drawbacks</a:t>
            </a:r>
            <a:r>
              <a:rPr lang="en-US" altLang="en-US" sz="2400" dirty="0">
                <a:effectLst/>
                <a:ea typeface="ＭＳ Ｐゴシック" pitchFamily="34" charset="-128"/>
              </a:rPr>
              <a:t> </a:t>
            </a:r>
            <a:r>
              <a:rPr lang="en-US" altLang="en-US" sz="4000" b="1" dirty="0">
                <a:solidFill>
                  <a:srgbClr val="0070C0"/>
                </a:solidFill>
                <a:latin typeface="Calibri"/>
                <a:ea typeface="Calibri"/>
                <a:cs typeface="Calibri"/>
              </a:rPr>
              <a:t>of using file systems to store data</a:t>
            </a:r>
          </a:p>
        </p:txBody>
      </p:sp>
      <p:sp>
        <p:nvSpPr>
          <p:cNvPr id="8195" name="Rectangle 3"/>
          <p:cNvSpPr>
            <a:spLocks noGrp="1" noChangeArrowheads="1"/>
          </p:cNvSpPr>
          <p:nvPr>
            <p:ph type="body" idx="4294967295"/>
          </p:nvPr>
        </p:nvSpPr>
        <p:spPr>
          <a:xfrm>
            <a:off x="1043517" y="782638"/>
            <a:ext cx="10107083" cy="5468937"/>
          </a:xfrm>
        </p:spPr>
        <p:txBody>
          <a:bodyPr/>
          <a:lstStyle/>
          <a:p>
            <a:pPr>
              <a:buFont typeface="Monotype Sorts" charset="2"/>
              <a:buNone/>
            </a:pPr>
            <a:endParaRPr lang="en-US" altLang="en-US" dirty="0">
              <a:ea typeface="ＭＳ Ｐゴシック" pitchFamily="34" charset="-128"/>
            </a:endParaRPr>
          </a:p>
          <a:p>
            <a:r>
              <a:rPr lang="en-US" altLang="en-US" dirty="0">
                <a:highlight>
                  <a:srgbClr val="FFFF00"/>
                </a:highlight>
                <a:ea typeface="ＭＳ Ｐゴシック" pitchFamily="34" charset="-128"/>
              </a:rPr>
              <a:t>Data redundancy and inconsistency</a:t>
            </a:r>
          </a:p>
          <a:p>
            <a:pPr lvl="1"/>
            <a:r>
              <a:rPr lang="en-US" altLang="en-US" dirty="0">
                <a:ea typeface="ＭＳ Ｐゴシック" pitchFamily="34" charset="-128"/>
              </a:rPr>
              <a:t>Multiple file formats, duplication of information in different files</a:t>
            </a:r>
          </a:p>
          <a:p>
            <a:r>
              <a:rPr lang="en-US" altLang="en-US" dirty="0">
                <a:highlight>
                  <a:srgbClr val="FFFF00"/>
                </a:highlight>
                <a:ea typeface="ＭＳ Ｐゴシック" pitchFamily="34" charset="-128"/>
              </a:rPr>
              <a:t>Difficulty</a:t>
            </a:r>
            <a:r>
              <a:rPr lang="en-US" altLang="en-US" dirty="0">
                <a:ea typeface="ＭＳ Ｐゴシック" pitchFamily="34" charset="-128"/>
              </a:rPr>
              <a:t> in accessing data </a:t>
            </a:r>
          </a:p>
          <a:p>
            <a:pPr lvl="1"/>
            <a:r>
              <a:rPr lang="en-US" altLang="en-US" dirty="0">
                <a:ea typeface="ＭＳ Ｐゴシック" pitchFamily="34" charset="-128"/>
              </a:rPr>
              <a:t>Need to write a new program to carry out each new task</a:t>
            </a:r>
          </a:p>
          <a:p>
            <a:r>
              <a:rPr lang="en-US" altLang="en-US" dirty="0">
                <a:highlight>
                  <a:srgbClr val="FFFF00"/>
                </a:highlight>
                <a:ea typeface="ＭＳ Ｐゴシック" pitchFamily="34" charset="-128"/>
              </a:rPr>
              <a:t>Data isolation </a:t>
            </a:r>
          </a:p>
          <a:p>
            <a:pPr lvl="1"/>
            <a:r>
              <a:rPr lang="en-US" altLang="en-US" dirty="0">
                <a:ea typeface="ＭＳ Ｐゴシック" pitchFamily="34" charset="-128"/>
              </a:rPr>
              <a:t>Multiple files and formats</a:t>
            </a:r>
          </a:p>
          <a:p>
            <a:r>
              <a:rPr lang="en-US" altLang="en-US" dirty="0">
                <a:ea typeface="ＭＳ Ｐゴシック" pitchFamily="34" charset="-128"/>
              </a:rPr>
              <a:t>Integrity problems</a:t>
            </a:r>
          </a:p>
          <a:p>
            <a:pPr lvl="1"/>
            <a:r>
              <a:rPr lang="en-US" dirty="0"/>
              <a:t>It ensures that data remains correct and valid throughout its lifecycle, from creation to modification and deletion.</a:t>
            </a:r>
          </a:p>
          <a:p>
            <a:pPr lvl="1"/>
            <a:r>
              <a:rPr lang="en-US" altLang="en-US" dirty="0">
                <a:highlight>
                  <a:srgbClr val="FFFF00"/>
                </a:highlight>
                <a:ea typeface="ＭＳ Ｐゴシック" pitchFamily="34" charset="-128"/>
              </a:rPr>
              <a:t>Hard to add new constraints </a:t>
            </a:r>
            <a:r>
              <a:rPr lang="en-US" altLang="en-US" dirty="0">
                <a:ea typeface="ＭＳ Ｐゴシック" pitchFamily="34" charset="-128"/>
              </a:rPr>
              <a:t>or change existing ones</a:t>
            </a:r>
          </a:p>
        </p:txBody>
      </p:sp>
    </p:spTree>
    <p:extLst>
      <p:ext uri="{BB962C8B-B14F-4D97-AF65-F5344CB8AC3E}">
        <p14:creationId xmlns:p14="http://schemas.microsoft.com/office/powerpoint/2010/main" val="3304114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9"/>
          <p:cNvSpPr txBox="1">
            <a:spLocks noGrp="1"/>
          </p:cNvSpPr>
          <p:nvPr>
            <p:ph type="title"/>
          </p:nvPr>
        </p:nvSpPr>
        <p:spPr>
          <a:xfrm>
            <a:off x="838200" y="129092"/>
            <a:ext cx="10515600" cy="69988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Calibri"/>
              <a:buNone/>
            </a:pPr>
            <a:r>
              <a:rPr lang="en-US" sz="4000" b="1">
                <a:solidFill>
                  <a:schemeClr val="accent1"/>
                </a:solidFill>
                <a:latin typeface="Calibri"/>
                <a:ea typeface="Calibri"/>
                <a:cs typeface="Calibri"/>
                <a:sym typeface="Calibri"/>
              </a:rPr>
              <a:t>Database users: Actors behind the scene</a:t>
            </a:r>
            <a:endParaRPr/>
          </a:p>
        </p:txBody>
      </p:sp>
      <p:sp>
        <p:nvSpPr>
          <p:cNvPr id="257" name="Google Shape;257;p19"/>
          <p:cNvSpPr txBox="1">
            <a:spLocks noGrp="1"/>
          </p:cNvSpPr>
          <p:nvPr>
            <p:ph type="body" idx="1"/>
          </p:nvPr>
        </p:nvSpPr>
        <p:spPr>
          <a:xfrm>
            <a:off x="838200" y="968189"/>
            <a:ext cx="10515600" cy="53881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F5496"/>
              </a:buClr>
              <a:buSzPts val="2800"/>
              <a:buChar char="•"/>
            </a:pPr>
            <a:r>
              <a:rPr lang="en-US" b="1" dirty="0">
                <a:solidFill>
                  <a:srgbClr val="2F5496"/>
                </a:solidFill>
              </a:rPr>
              <a:t>System designers and implementors: </a:t>
            </a:r>
            <a:endParaRPr dirty="0"/>
          </a:p>
          <a:p>
            <a:pPr marL="685800" lvl="1" indent="-228600" algn="l" rtl="0">
              <a:lnSpc>
                <a:spcPct val="90000"/>
              </a:lnSpc>
              <a:spcBef>
                <a:spcPts val="500"/>
              </a:spcBef>
              <a:spcAft>
                <a:spcPts val="0"/>
              </a:spcAft>
              <a:buClr>
                <a:schemeClr val="dk1"/>
              </a:buClr>
              <a:buSzPts val="2400"/>
              <a:buChar char="•"/>
            </a:pPr>
            <a:r>
              <a:rPr lang="en-US" dirty="0"/>
              <a:t>Design and implement DBMS packages in the form of modules and interfaces and test and debug them. </a:t>
            </a:r>
          </a:p>
          <a:p>
            <a:pPr marL="685800" lvl="1" indent="-228600" algn="l" rtl="0">
              <a:lnSpc>
                <a:spcPct val="90000"/>
              </a:lnSpc>
              <a:spcBef>
                <a:spcPts val="500"/>
              </a:spcBef>
              <a:spcAft>
                <a:spcPts val="0"/>
              </a:spcAft>
              <a:buClr>
                <a:schemeClr val="dk1"/>
              </a:buClr>
              <a:buSzPts val="2400"/>
              <a:buChar char="•"/>
            </a:pPr>
            <a:r>
              <a:rPr lang="en-US" dirty="0"/>
              <a:t>The DBMS must interface with applications, language compilers, operating system components, etc.</a:t>
            </a:r>
            <a:endParaRPr dirty="0"/>
          </a:p>
          <a:p>
            <a:pPr marL="228600" lvl="0" indent="-228600" algn="l" rtl="0">
              <a:lnSpc>
                <a:spcPct val="90000"/>
              </a:lnSpc>
              <a:spcBef>
                <a:spcPts val="1000"/>
              </a:spcBef>
              <a:spcAft>
                <a:spcPts val="0"/>
              </a:spcAft>
              <a:buClr>
                <a:srgbClr val="2F5496"/>
              </a:buClr>
              <a:buSzPts val="2800"/>
              <a:buChar char="•"/>
            </a:pPr>
            <a:r>
              <a:rPr lang="en-US" b="1" dirty="0">
                <a:solidFill>
                  <a:srgbClr val="2F5496"/>
                </a:solidFill>
              </a:rPr>
              <a:t>Tool developers</a:t>
            </a:r>
            <a:r>
              <a:rPr lang="en-US" dirty="0">
                <a:solidFill>
                  <a:srgbClr val="2F5496"/>
                </a:solidFill>
              </a:rPr>
              <a:t>: </a:t>
            </a:r>
            <a:endParaRPr dirty="0"/>
          </a:p>
          <a:p>
            <a:pPr marL="685800" lvl="1" indent="-228600" algn="l" rtl="0">
              <a:lnSpc>
                <a:spcPct val="90000"/>
              </a:lnSpc>
              <a:spcBef>
                <a:spcPts val="500"/>
              </a:spcBef>
              <a:spcAft>
                <a:spcPts val="0"/>
              </a:spcAft>
              <a:buClr>
                <a:schemeClr val="dk1"/>
              </a:buClr>
              <a:buSzPts val="2400"/>
              <a:buChar char="•"/>
            </a:pPr>
            <a:r>
              <a:rPr lang="en-US" dirty="0"/>
              <a:t>Design and implement software systems called  tools for modeling and designing databases, performance monitoring, prototyping, test data generation, user interface creation, simulation etc. that facilitate building of applications and allow using database effectively.  </a:t>
            </a:r>
            <a:endParaRPr dirty="0"/>
          </a:p>
          <a:p>
            <a:pPr marL="228600" lvl="0" indent="-228600" algn="l" rtl="0">
              <a:lnSpc>
                <a:spcPct val="90000"/>
              </a:lnSpc>
              <a:spcBef>
                <a:spcPts val="1000"/>
              </a:spcBef>
              <a:spcAft>
                <a:spcPts val="0"/>
              </a:spcAft>
              <a:buClr>
                <a:srgbClr val="2F5496"/>
              </a:buClr>
              <a:buSzPts val="2800"/>
              <a:buChar char="•"/>
            </a:pPr>
            <a:r>
              <a:rPr lang="en-US" b="1" dirty="0">
                <a:solidFill>
                  <a:srgbClr val="2F5496"/>
                </a:solidFill>
              </a:rPr>
              <a:t>Operators and maintenance personnel</a:t>
            </a:r>
            <a:r>
              <a:rPr lang="en-US" sz="3600" b="1" dirty="0">
                <a:solidFill>
                  <a:srgbClr val="2F5496"/>
                </a:solidFill>
              </a:rPr>
              <a:t>: </a:t>
            </a:r>
            <a:endParaRPr dirty="0"/>
          </a:p>
          <a:p>
            <a:pPr marL="685800" lvl="1" indent="-228600" algn="l" rtl="0">
              <a:lnSpc>
                <a:spcPct val="90000"/>
              </a:lnSpc>
              <a:spcBef>
                <a:spcPts val="500"/>
              </a:spcBef>
              <a:spcAft>
                <a:spcPts val="0"/>
              </a:spcAft>
              <a:buClr>
                <a:schemeClr val="dk1"/>
              </a:buClr>
              <a:buSzPts val="2400"/>
              <a:buChar char="•"/>
            </a:pPr>
            <a:r>
              <a:rPr lang="en-US" dirty="0"/>
              <a:t>They manage the actual running and maintenance of the database system hardware and software environment.</a:t>
            </a:r>
            <a:endParaRPr dirty="0"/>
          </a:p>
          <a:p>
            <a:pPr marL="685800" lvl="1" indent="-76200" algn="l" rtl="0">
              <a:lnSpc>
                <a:spcPct val="90000"/>
              </a:lnSpc>
              <a:spcBef>
                <a:spcPts val="500"/>
              </a:spcBef>
              <a:spcAft>
                <a:spcPts val="0"/>
              </a:spcAft>
              <a:buClr>
                <a:schemeClr val="dk1"/>
              </a:buClr>
              <a:buSzPts val="2400"/>
              <a:buNone/>
            </a:pPr>
            <a:endParaRPr dirty="0"/>
          </a:p>
        </p:txBody>
      </p:sp>
      <p:sp>
        <p:nvSpPr>
          <p:cNvPr id="258" name="Google Shape;25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259" name="Google Shape;25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260" name="Google Shape;260;p19"/>
          <p:cNvSpPr/>
          <p:nvPr/>
        </p:nvSpPr>
        <p:spPr>
          <a:xfrm>
            <a:off x="5977217" y="3244334"/>
            <a:ext cx="2375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61" name="Google Shape;261;p19"/>
          <p:cNvSpPr/>
          <p:nvPr/>
        </p:nvSpPr>
        <p:spPr>
          <a:xfrm>
            <a:off x="5977217" y="3244334"/>
            <a:ext cx="2375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23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028092" y="984737"/>
            <a:ext cx="8792308" cy="942609"/>
          </a:xfrm>
        </p:spPr>
        <p:txBody>
          <a:bodyPr/>
          <a:lstStyle/>
          <a:p>
            <a:r>
              <a:rPr lang="en-US" dirty="0"/>
              <a:t>Data Independence</a:t>
            </a:r>
            <a:endParaRPr lang="en-IN" dirty="0"/>
          </a:p>
        </p:txBody>
      </p:sp>
      <p:pic>
        <p:nvPicPr>
          <p:cNvPr id="4" name="Picture 3">
            <a:extLst>
              <a:ext uri="{FF2B5EF4-FFF2-40B4-BE49-F238E27FC236}">
                <a16:creationId xmlns:a16="http://schemas.microsoft.com/office/drawing/2014/main" id="{3CCC1CB6-8C3C-FE0D-64D2-967210337B07}"/>
              </a:ext>
            </a:extLst>
          </p:cNvPr>
          <p:cNvPicPr>
            <a:picLocks noChangeAspect="1"/>
          </p:cNvPicPr>
          <p:nvPr/>
        </p:nvPicPr>
        <p:blipFill>
          <a:blip r:embed="rId2"/>
          <a:stretch>
            <a:fillRect/>
          </a:stretch>
        </p:blipFill>
        <p:spPr>
          <a:xfrm>
            <a:off x="4209033" y="2184758"/>
            <a:ext cx="4047479" cy="3925567"/>
          </a:xfrm>
          <a:prstGeom prst="rect">
            <a:avLst/>
          </a:prstGeom>
        </p:spPr>
      </p:pic>
    </p:spTree>
    <p:extLst>
      <p:ext uri="{BB962C8B-B14F-4D97-AF65-F5344CB8AC3E}">
        <p14:creationId xmlns:p14="http://schemas.microsoft.com/office/powerpoint/2010/main" val="194746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0466B-8EC6-34EE-859A-4FA0E8CBC75B}"/>
              </a:ext>
            </a:extLst>
          </p:cNvPr>
          <p:cNvSpPr>
            <a:spLocks noGrp="1"/>
          </p:cNvSpPr>
          <p:nvPr>
            <p:ph type="title"/>
          </p:nvPr>
        </p:nvSpPr>
        <p:spPr/>
        <p:txBody>
          <a:bodyPr/>
          <a:lstStyle/>
          <a:p>
            <a:r>
              <a:rPr lang="en-US" dirty="0"/>
              <a:t>Data independence</a:t>
            </a:r>
          </a:p>
        </p:txBody>
      </p:sp>
      <p:sp>
        <p:nvSpPr>
          <p:cNvPr id="3" name="Content Placeholder 2">
            <a:extLst>
              <a:ext uri="{FF2B5EF4-FFF2-40B4-BE49-F238E27FC236}">
                <a16:creationId xmlns:a16="http://schemas.microsoft.com/office/drawing/2014/main" id="{AC0DFDC9-14C9-C317-345F-161A6069A368}"/>
              </a:ext>
            </a:extLst>
          </p:cNvPr>
          <p:cNvSpPr>
            <a:spLocks noGrp="1"/>
          </p:cNvSpPr>
          <p:nvPr>
            <p:ph idx="1"/>
          </p:nvPr>
        </p:nvSpPr>
        <p:spPr/>
        <p:txBody>
          <a:bodyPr>
            <a:normAutofit/>
          </a:bodyPr>
          <a:lstStyle/>
          <a:p>
            <a:pPr marL="0" indent="0">
              <a:buNone/>
            </a:pPr>
            <a:r>
              <a:rPr lang="en-US" b="0" i="0" dirty="0">
                <a:solidFill>
                  <a:srgbClr val="484848"/>
                </a:solidFill>
                <a:effectLst/>
                <a:latin typeface="Inter"/>
              </a:rPr>
              <a:t>Definition:</a:t>
            </a:r>
          </a:p>
          <a:p>
            <a:r>
              <a:rPr lang="en-US" b="0" i="0" dirty="0">
                <a:solidFill>
                  <a:srgbClr val="484848"/>
                </a:solidFill>
                <a:effectLst/>
                <a:highlight>
                  <a:srgbClr val="FFFF00"/>
                </a:highlight>
                <a:latin typeface="Inter"/>
              </a:rPr>
              <a:t>The ability of the data to change the schema at one level of the database without having to change the schema at the next higher level</a:t>
            </a:r>
          </a:p>
          <a:p>
            <a:pPr marL="0" indent="0">
              <a:buNone/>
            </a:pPr>
            <a:endParaRPr lang="en-US" u="sng" dirty="0">
              <a:solidFill>
                <a:srgbClr val="484848"/>
              </a:solidFill>
              <a:latin typeface="Inter"/>
            </a:endParaRPr>
          </a:p>
          <a:p>
            <a:pPr marL="0" indent="0">
              <a:buNone/>
            </a:pPr>
            <a:r>
              <a:rPr lang="en-US" u="sng" dirty="0">
                <a:solidFill>
                  <a:srgbClr val="484848"/>
                </a:solidFill>
                <a:latin typeface="Inter"/>
              </a:rPr>
              <a:t>In simple words:</a:t>
            </a:r>
          </a:p>
          <a:p>
            <a:r>
              <a:rPr lang="en-US" dirty="0">
                <a:solidFill>
                  <a:srgbClr val="484848"/>
                </a:solidFill>
                <a:latin typeface="Inter"/>
              </a:rPr>
              <a:t>It </a:t>
            </a:r>
            <a:r>
              <a:rPr lang="en-US" b="0" i="0" dirty="0">
                <a:solidFill>
                  <a:srgbClr val="484848"/>
                </a:solidFill>
                <a:effectLst/>
                <a:latin typeface="Inter"/>
              </a:rPr>
              <a:t>allows the User or Database Administrator to change the schema at one level without affecting the data or schema at another level.</a:t>
            </a:r>
          </a:p>
        </p:txBody>
      </p:sp>
    </p:spTree>
    <p:extLst>
      <p:ext uri="{BB962C8B-B14F-4D97-AF65-F5344CB8AC3E}">
        <p14:creationId xmlns:p14="http://schemas.microsoft.com/office/powerpoint/2010/main" val="96141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8D34D7-3EF8-85E0-E548-F3AF9360B0A3}"/>
              </a:ext>
            </a:extLst>
          </p:cNvPr>
          <p:cNvSpPr>
            <a:spLocks noGrp="1"/>
          </p:cNvSpPr>
          <p:nvPr>
            <p:ph idx="1"/>
          </p:nvPr>
        </p:nvSpPr>
        <p:spPr>
          <a:xfrm>
            <a:off x="706581" y="277091"/>
            <a:ext cx="10647219" cy="5899872"/>
          </a:xfrm>
        </p:spPr>
        <p:txBody>
          <a:bodyPr>
            <a:normAutofit fontScale="85000" lnSpcReduction="20000"/>
          </a:bodyPr>
          <a:lstStyle/>
          <a:p>
            <a:pPr algn="just"/>
            <a:r>
              <a:rPr lang="en-US" b="0" i="0" dirty="0">
                <a:solidFill>
                  <a:srgbClr val="484848"/>
                </a:solidFill>
                <a:effectLst/>
                <a:latin typeface="Inter"/>
              </a:rPr>
              <a:t>There are two levels of data independence in DBMS:</a:t>
            </a:r>
          </a:p>
          <a:p>
            <a:pPr lvl="1" algn="just"/>
            <a:r>
              <a:rPr lang="en-US" b="1" i="0" dirty="0">
                <a:solidFill>
                  <a:srgbClr val="484848"/>
                </a:solidFill>
                <a:effectLst/>
                <a:latin typeface="Inter"/>
              </a:rPr>
              <a:t>Physical level data independence</a:t>
            </a:r>
            <a:endParaRPr lang="en-US" b="0" i="0" dirty="0">
              <a:solidFill>
                <a:srgbClr val="484848"/>
              </a:solidFill>
              <a:effectLst/>
              <a:latin typeface="Inter"/>
            </a:endParaRPr>
          </a:p>
          <a:p>
            <a:pPr lvl="1" algn="just"/>
            <a:r>
              <a:rPr lang="en-US" b="1" i="0" dirty="0">
                <a:solidFill>
                  <a:srgbClr val="484848"/>
                </a:solidFill>
                <a:effectLst/>
                <a:latin typeface="Inter"/>
              </a:rPr>
              <a:t>Logical level data independence</a:t>
            </a:r>
            <a:endParaRPr lang="en-US" b="0" i="0" dirty="0">
              <a:solidFill>
                <a:srgbClr val="484848"/>
              </a:solidFill>
              <a:effectLst/>
              <a:latin typeface="Inter"/>
            </a:endParaRPr>
          </a:p>
          <a:p>
            <a:pPr algn="just"/>
            <a:endParaRPr lang="en-US" b="1" i="0" dirty="0">
              <a:solidFill>
                <a:srgbClr val="101010"/>
              </a:solidFill>
              <a:effectLst/>
              <a:latin typeface="Inter"/>
            </a:endParaRPr>
          </a:p>
          <a:p>
            <a:pPr marL="0" indent="0" algn="just">
              <a:buNone/>
            </a:pPr>
            <a:r>
              <a:rPr lang="en-US" b="1" i="0" dirty="0">
                <a:solidFill>
                  <a:srgbClr val="101010"/>
                </a:solidFill>
                <a:effectLst/>
                <a:latin typeface="Inter"/>
              </a:rPr>
              <a:t>1. Physical Level Data Independence</a:t>
            </a:r>
          </a:p>
          <a:p>
            <a:pPr algn="just"/>
            <a:r>
              <a:rPr lang="en-US" b="0" i="0" dirty="0">
                <a:solidFill>
                  <a:srgbClr val="484848"/>
                </a:solidFill>
                <a:effectLst/>
                <a:latin typeface="Inter"/>
              </a:rPr>
              <a:t>Physical Data Independence can be defined as the ability to change the physical level without affecting the logical or Conceptual level. </a:t>
            </a:r>
          </a:p>
          <a:p>
            <a:pPr algn="just"/>
            <a:r>
              <a:rPr lang="en-US" b="0" i="0" dirty="0">
                <a:solidFill>
                  <a:srgbClr val="484848"/>
                </a:solidFill>
                <a:effectLst/>
                <a:latin typeface="Inter"/>
              </a:rPr>
              <a:t>Physical data independence gives us the freedom to modify the - Storage device, File structure, location of the database, etc. without changing the definition of conceptual or view level.</a:t>
            </a:r>
          </a:p>
          <a:p>
            <a:pPr algn="just"/>
            <a:r>
              <a:rPr lang="en-US" b="0" i="0" dirty="0">
                <a:solidFill>
                  <a:srgbClr val="484848"/>
                </a:solidFill>
                <a:effectLst/>
                <a:latin typeface="Inter"/>
              </a:rPr>
              <a:t>Example: </a:t>
            </a:r>
            <a:r>
              <a:rPr lang="en-US" b="0" i="0" dirty="0">
                <a:solidFill>
                  <a:srgbClr val="484848"/>
                </a:solidFill>
                <a:effectLst/>
                <a:highlight>
                  <a:srgbClr val="FFFF00"/>
                </a:highlight>
                <a:latin typeface="Inter"/>
              </a:rPr>
              <a:t>For example, if we take the database of the banking system and we want to scale up the database by changing the storage size and also want to change the file structure, we can do it without affecting any functionality of logical schema.</a:t>
            </a:r>
          </a:p>
          <a:p>
            <a:pPr algn="just"/>
            <a:r>
              <a:rPr lang="en-US" b="0" i="0" dirty="0">
                <a:solidFill>
                  <a:srgbClr val="484848"/>
                </a:solidFill>
                <a:effectLst/>
                <a:highlight>
                  <a:srgbClr val="FFFF00"/>
                </a:highlight>
                <a:latin typeface="Inter"/>
              </a:rPr>
              <a:t>Below changes can be done at the physical layer without affecting the conceptual layer -</a:t>
            </a:r>
          </a:p>
          <a:p>
            <a:pPr lvl="1" algn="just"/>
            <a:r>
              <a:rPr lang="en-US" b="0" i="0" dirty="0">
                <a:solidFill>
                  <a:srgbClr val="484848"/>
                </a:solidFill>
                <a:effectLst/>
                <a:highlight>
                  <a:srgbClr val="FFFF00"/>
                </a:highlight>
                <a:latin typeface="Inter"/>
              </a:rPr>
              <a:t>Changing the storage devices like SSD, hard disk and magnetic tapes, etc.</a:t>
            </a:r>
          </a:p>
          <a:p>
            <a:pPr lvl="1" algn="just"/>
            <a:r>
              <a:rPr lang="en-US" b="0" i="0" dirty="0">
                <a:solidFill>
                  <a:srgbClr val="484848"/>
                </a:solidFill>
                <a:effectLst/>
                <a:highlight>
                  <a:srgbClr val="FFFF00"/>
                </a:highlight>
                <a:latin typeface="Inter"/>
              </a:rPr>
              <a:t>Changing the access technique and modifying indexes.</a:t>
            </a:r>
          </a:p>
          <a:p>
            <a:pPr lvl="1" algn="just"/>
            <a:r>
              <a:rPr lang="en-US" b="0" i="0" dirty="0">
                <a:solidFill>
                  <a:srgbClr val="484848"/>
                </a:solidFill>
                <a:effectLst/>
                <a:highlight>
                  <a:srgbClr val="FFFF00"/>
                </a:highlight>
                <a:latin typeface="Inter"/>
              </a:rPr>
              <a:t>Changing the compression techniques or hashing algorithms.</a:t>
            </a:r>
          </a:p>
          <a:p>
            <a:endParaRPr lang="en-US" dirty="0"/>
          </a:p>
        </p:txBody>
      </p:sp>
    </p:spTree>
    <p:extLst>
      <p:ext uri="{BB962C8B-B14F-4D97-AF65-F5344CB8AC3E}">
        <p14:creationId xmlns:p14="http://schemas.microsoft.com/office/powerpoint/2010/main" val="127274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163F8-0228-67BC-58C8-8AAFC7147DAF}"/>
              </a:ext>
            </a:extLst>
          </p:cNvPr>
          <p:cNvSpPr>
            <a:spLocks noGrp="1"/>
          </p:cNvSpPr>
          <p:nvPr>
            <p:ph type="title"/>
          </p:nvPr>
        </p:nvSpPr>
        <p:spPr>
          <a:xfrm>
            <a:off x="838200" y="365126"/>
            <a:ext cx="10515600" cy="315912"/>
          </a:xfrm>
        </p:spPr>
        <p:txBody>
          <a:bodyPr>
            <a:noAutofit/>
          </a:bodyPr>
          <a:lstStyle/>
          <a:p>
            <a:r>
              <a:rPr lang="en-US" sz="2800" b="1" i="0" dirty="0">
                <a:solidFill>
                  <a:srgbClr val="101010"/>
                </a:solidFill>
                <a:effectLst/>
                <a:latin typeface="Inter"/>
              </a:rPr>
              <a:t>2. Logical Level Data Independence</a:t>
            </a:r>
            <a:endParaRPr lang="en-US" sz="2800" dirty="0"/>
          </a:p>
        </p:txBody>
      </p:sp>
      <p:sp>
        <p:nvSpPr>
          <p:cNvPr id="3" name="Content Placeholder 2">
            <a:extLst>
              <a:ext uri="{FF2B5EF4-FFF2-40B4-BE49-F238E27FC236}">
                <a16:creationId xmlns:a16="http://schemas.microsoft.com/office/drawing/2014/main" id="{23162AAA-3249-2AB2-E3E3-446D3344C531}"/>
              </a:ext>
            </a:extLst>
          </p:cNvPr>
          <p:cNvSpPr>
            <a:spLocks noGrp="1"/>
          </p:cNvSpPr>
          <p:nvPr>
            <p:ph idx="1"/>
          </p:nvPr>
        </p:nvSpPr>
        <p:spPr>
          <a:xfrm>
            <a:off x="838200" y="1025238"/>
            <a:ext cx="10720754" cy="5445900"/>
          </a:xfrm>
        </p:spPr>
        <p:txBody>
          <a:bodyPr>
            <a:normAutofit fontScale="85000" lnSpcReduction="20000"/>
          </a:bodyPr>
          <a:lstStyle/>
          <a:p>
            <a:pPr algn="just"/>
            <a:r>
              <a:rPr lang="en-US" dirty="0"/>
              <a:t>Logical Data Independence is a property of a database that can be used to change the logic behind the logical level without affecting the other layers of the database. </a:t>
            </a:r>
          </a:p>
          <a:p>
            <a:pPr algn="just"/>
            <a:r>
              <a:rPr lang="en-US" dirty="0"/>
              <a:t>Logical data independence is usually required for changing the conceptual schema without having to change the external schema or application programs. </a:t>
            </a:r>
          </a:p>
          <a:p>
            <a:pPr algn="just"/>
            <a:r>
              <a:rPr lang="en-US" dirty="0"/>
              <a:t>It allows us to make changes in a conceptual structure like adding, modifying, or deleting an attribute in the database.</a:t>
            </a:r>
          </a:p>
          <a:p>
            <a:pPr algn="just"/>
            <a:endParaRPr lang="en-US" dirty="0"/>
          </a:p>
          <a:p>
            <a:pPr algn="just"/>
            <a:r>
              <a:rPr lang="en-US" dirty="0"/>
              <a:t>Example: </a:t>
            </a:r>
          </a:p>
          <a:p>
            <a:pPr algn="just"/>
            <a:r>
              <a:rPr lang="en-US" dirty="0">
                <a:highlight>
                  <a:srgbClr val="FFFF00"/>
                </a:highlight>
              </a:rPr>
              <a:t>If there is a database of a banking system and we want to add the details of a new customer or we want to update or delete the data of a customer at the logical level data will be changed but it will not affect the Physical level or structure of the database.</a:t>
            </a:r>
          </a:p>
          <a:p>
            <a:r>
              <a:rPr lang="en-US" dirty="0">
                <a:highlight>
                  <a:srgbClr val="FFFF00"/>
                </a:highlight>
              </a:rPr>
              <a:t>Adding a New Attribute:</a:t>
            </a:r>
          </a:p>
          <a:p>
            <a:r>
              <a:rPr lang="en-US" dirty="0">
                <a:highlight>
                  <a:srgbClr val="FFFF00"/>
                </a:highlight>
              </a:rPr>
              <a:t>Suppose a database table Employee initially has the attributes </a:t>
            </a:r>
            <a:r>
              <a:rPr lang="en-US" dirty="0" err="1">
                <a:highlight>
                  <a:srgbClr val="FFFF00"/>
                </a:highlight>
              </a:rPr>
              <a:t>EmployeeID</a:t>
            </a:r>
            <a:r>
              <a:rPr lang="en-US" dirty="0">
                <a:highlight>
                  <a:srgbClr val="FFFF00"/>
                </a:highlight>
              </a:rPr>
              <a:t>, Name, and Department. If the attribute Salary is added to the logical schema, applications querying </a:t>
            </a:r>
            <a:r>
              <a:rPr lang="en-US" dirty="0" err="1">
                <a:highlight>
                  <a:srgbClr val="FFFF00"/>
                </a:highlight>
              </a:rPr>
              <a:t>EmployeeID</a:t>
            </a:r>
            <a:r>
              <a:rPr lang="en-US" dirty="0">
                <a:highlight>
                  <a:srgbClr val="FFFF00"/>
                </a:highlight>
              </a:rPr>
              <a:t> and Name will still work without modification.</a:t>
            </a:r>
          </a:p>
        </p:txBody>
      </p:sp>
    </p:spTree>
    <p:extLst>
      <p:ext uri="{BB962C8B-B14F-4D97-AF65-F5344CB8AC3E}">
        <p14:creationId xmlns:p14="http://schemas.microsoft.com/office/powerpoint/2010/main" val="245966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BB6B-DCC8-6150-321C-DAFB9B526B8F}"/>
              </a:ext>
            </a:extLst>
          </p:cNvPr>
          <p:cNvSpPr>
            <a:spLocks noGrp="1"/>
          </p:cNvSpPr>
          <p:nvPr>
            <p:ph type="title"/>
          </p:nvPr>
        </p:nvSpPr>
        <p:spPr/>
        <p:txBody>
          <a:bodyPr/>
          <a:lstStyle/>
          <a:p>
            <a:r>
              <a:rPr lang="en-US" dirty="0"/>
              <a:t>Data abstraction </a:t>
            </a:r>
          </a:p>
        </p:txBody>
      </p:sp>
      <p:sp>
        <p:nvSpPr>
          <p:cNvPr id="3" name="Content Placeholder 2">
            <a:extLst>
              <a:ext uri="{FF2B5EF4-FFF2-40B4-BE49-F238E27FC236}">
                <a16:creationId xmlns:a16="http://schemas.microsoft.com/office/drawing/2014/main" id="{27F6A6F3-2F33-BFAF-125F-CA3B4A948336}"/>
              </a:ext>
            </a:extLst>
          </p:cNvPr>
          <p:cNvSpPr>
            <a:spLocks noGrp="1"/>
          </p:cNvSpPr>
          <p:nvPr>
            <p:ph idx="1"/>
          </p:nvPr>
        </p:nvSpPr>
        <p:spPr>
          <a:xfrm>
            <a:off x="838200" y="1520825"/>
            <a:ext cx="10515600" cy="4351338"/>
          </a:xfrm>
        </p:spPr>
        <p:txBody>
          <a:bodyPr>
            <a:normAutofit fontScale="92500" lnSpcReduction="10000"/>
          </a:bodyPr>
          <a:lstStyle/>
          <a:p>
            <a:pPr algn="just"/>
            <a:r>
              <a:rPr lang="en-US" b="1" i="0" dirty="0">
                <a:solidFill>
                  <a:srgbClr val="101010"/>
                </a:solidFill>
                <a:effectLst/>
                <a:latin typeface="Inter"/>
              </a:rPr>
              <a:t>Achieving Data Independence in DBMS Through Data Abstraction</a:t>
            </a:r>
          </a:p>
          <a:p>
            <a:r>
              <a:rPr lang="en-US" b="0" i="0" dirty="0">
                <a:solidFill>
                  <a:srgbClr val="484848"/>
                </a:solidFill>
                <a:effectLst/>
                <a:highlight>
                  <a:srgbClr val="FFFF00"/>
                </a:highlight>
                <a:latin typeface="Inter"/>
              </a:rPr>
              <a:t>Data Abstraction can be defined as extracting the necessary data by ignoring the remaining irrelevant details. </a:t>
            </a:r>
          </a:p>
          <a:p>
            <a:endParaRPr lang="en-US" dirty="0">
              <a:solidFill>
                <a:srgbClr val="484848"/>
              </a:solidFill>
              <a:latin typeface="Inter"/>
            </a:endParaRPr>
          </a:p>
          <a:p>
            <a:endParaRPr lang="en-US" dirty="0">
              <a:solidFill>
                <a:srgbClr val="484848"/>
              </a:solidFill>
              <a:latin typeface="Inter"/>
            </a:endParaRPr>
          </a:p>
          <a:p>
            <a:endParaRPr lang="en-US" dirty="0">
              <a:solidFill>
                <a:srgbClr val="484848"/>
              </a:solidFill>
              <a:latin typeface="Inter"/>
            </a:endParaRPr>
          </a:p>
          <a:p>
            <a:endParaRPr lang="en-US" dirty="0">
              <a:solidFill>
                <a:srgbClr val="484848"/>
              </a:solidFill>
              <a:latin typeface="Inter"/>
            </a:endParaRPr>
          </a:p>
          <a:p>
            <a:endParaRPr lang="en-US" dirty="0">
              <a:solidFill>
                <a:srgbClr val="484848"/>
              </a:solidFill>
              <a:latin typeface="Inter"/>
            </a:endParaRPr>
          </a:p>
          <a:p>
            <a:endParaRPr lang="en-US" dirty="0"/>
          </a:p>
          <a:p>
            <a:r>
              <a:rPr lang="en-US" dirty="0">
                <a:solidFill>
                  <a:srgbClr val="484848"/>
                </a:solidFill>
                <a:latin typeface="Inter"/>
              </a:rPr>
              <a:t>Example: ATM</a:t>
            </a:r>
            <a:endParaRPr lang="en-US" dirty="0"/>
          </a:p>
        </p:txBody>
      </p:sp>
      <p:pic>
        <p:nvPicPr>
          <p:cNvPr id="5" name="Picture 4">
            <a:extLst>
              <a:ext uri="{FF2B5EF4-FFF2-40B4-BE49-F238E27FC236}">
                <a16:creationId xmlns:a16="http://schemas.microsoft.com/office/drawing/2014/main" id="{9421D047-1656-7512-CC0B-4332E69ACDC7}"/>
              </a:ext>
            </a:extLst>
          </p:cNvPr>
          <p:cNvPicPr>
            <a:picLocks noChangeAspect="1"/>
          </p:cNvPicPr>
          <p:nvPr/>
        </p:nvPicPr>
        <p:blipFill>
          <a:blip r:embed="rId2"/>
          <a:stretch>
            <a:fillRect/>
          </a:stretch>
        </p:blipFill>
        <p:spPr>
          <a:xfrm>
            <a:off x="4059381" y="2846388"/>
            <a:ext cx="5062873" cy="3601776"/>
          </a:xfrm>
          <a:prstGeom prst="rect">
            <a:avLst/>
          </a:prstGeom>
        </p:spPr>
      </p:pic>
    </p:spTree>
    <p:extLst>
      <p:ext uri="{BB962C8B-B14F-4D97-AF65-F5344CB8AC3E}">
        <p14:creationId xmlns:p14="http://schemas.microsoft.com/office/powerpoint/2010/main" val="1638157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02B7E-E472-979D-FE11-635DC2BEFA07}"/>
              </a:ext>
            </a:extLst>
          </p:cNvPr>
          <p:cNvSpPr>
            <a:spLocks noGrp="1"/>
          </p:cNvSpPr>
          <p:nvPr>
            <p:ph type="title"/>
          </p:nvPr>
        </p:nvSpPr>
        <p:spPr>
          <a:xfrm>
            <a:off x="838200" y="365126"/>
            <a:ext cx="10515600" cy="315912"/>
          </a:xfrm>
        </p:spPr>
        <p:txBody>
          <a:bodyPr>
            <a:noAutofit/>
          </a:bodyPr>
          <a:lstStyle/>
          <a:p>
            <a:r>
              <a:rPr lang="en-US" sz="3200" b="0" i="0" dirty="0">
                <a:solidFill>
                  <a:srgbClr val="484848"/>
                </a:solidFill>
                <a:effectLst/>
                <a:latin typeface="Inter"/>
              </a:rPr>
              <a:t>There are three levels of abstraction</a:t>
            </a:r>
            <a:endParaRPr lang="en-US" sz="3200" dirty="0"/>
          </a:p>
        </p:txBody>
      </p:sp>
      <p:sp>
        <p:nvSpPr>
          <p:cNvPr id="3" name="Content Placeholder 2">
            <a:extLst>
              <a:ext uri="{FF2B5EF4-FFF2-40B4-BE49-F238E27FC236}">
                <a16:creationId xmlns:a16="http://schemas.microsoft.com/office/drawing/2014/main" id="{FBBB363A-EA1E-5BAA-3A6B-2CE980A23AED}"/>
              </a:ext>
            </a:extLst>
          </p:cNvPr>
          <p:cNvSpPr>
            <a:spLocks noGrp="1"/>
          </p:cNvSpPr>
          <p:nvPr>
            <p:ph idx="1"/>
          </p:nvPr>
        </p:nvSpPr>
        <p:spPr>
          <a:xfrm>
            <a:off x="692729" y="914402"/>
            <a:ext cx="10661073" cy="5262563"/>
          </a:xfrm>
        </p:spPr>
        <p:txBody>
          <a:bodyPr>
            <a:normAutofit fontScale="77500" lnSpcReduction="20000"/>
          </a:bodyPr>
          <a:lstStyle/>
          <a:p>
            <a:pPr algn="just">
              <a:buFont typeface="Arial" panose="020B0604020202020204" pitchFamily="34" charset="0"/>
              <a:buChar char="•"/>
            </a:pPr>
            <a:r>
              <a:rPr lang="en-US" b="1" i="0" dirty="0">
                <a:solidFill>
                  <a:srgbClr val="484848"/>
                </a:solidFill>
                <a:effectLst/>
                <a:latin typeface="Inter"/>
              </a:rPr>
              <a:t>Physical or Internal Level - </a:t>
            </a:r>
          </a:p>
          <a:p>
            <a:pPr algn="just">
              <a:buFont typeface="Arial" panose="020B0604020202020204" pitchFamily="34" charset="0"/>
              <a:buChar char="•"/>
            </a:pPr>
            <a:r>
              <a:rPr lang="en-US" b="0" i="0" dirty="0">
                <a:solidFill>
                  <a:srgbClr val="484848"/>
                </a:solidFill>
                <a:effectLst/>
                <a:latin typeface="Inter"/>
              </a:rPr>
              <a:t>Physical level is the lowest level of data abstraction, and It indicates </a:t>
            </a:r>
            <a:r>
              <a:rPr lang="en-US" dirty="0">
                <a:solidFill>
                  <a:srgbClr val="0073E6"/>
                </a:solidFill>
                <a:latin typeface="Inter"/>
              </a:rPr>
              <a:t>how the data will be stored and describes the complex data structures and access methods </a:t>
            </a:r>
            <a:r>
              <a:rPr lang="en-US" b="0" i="0" dirty="0">
                <a:solidFill>
                  <a:srgbClr val="484848"/>
                </a:solidFill>
                <a:effectLst/>
                <a:latin typeface="Inter"/>
              </a:rPr>
              <a:t>to be used by the database. </a:t>
            </a:r>
          </a:p>
          <a:p>
            <a:pPr algn="just">
              <a:buFont typeface="Arial" panose="020B0604020202020204" pitchFamily="34" charset="0"/>
              <a:buChar char="•"/>
            </a:pPr>
            <a:r>
              <a:rPr lang="en-US" b="0" i="0" dirty="0">
                <a:solidFill>
                  <a:srgbClr val="484848"/>
                </a:solidFill>
                <a:effectLst/>
                <a:latin typeface="Inter"/>
              </a:rPr>
              <a:t>The internal level is used to describe the entire database architecture.</a:t>
            </a:r>
          </a:p>
          <a:p>
            <a:pPr algn="just">
              <a:buFont typeface="Arial" panose="020B0604020202020204" pitchFamily="34" charset="0"/>
              <a:buChar char="•"/>
            </a:pPr>
            <a:r>
              <a:rPr lang="en-US" b="1" i="0" dirty="0">
                <a:solidFill>
                  <a:srgbClr val="484848"/>
                </a:solidFill>
                <a:effectLst/>
                <a:latin typeface="Inter"/>
              </a:rPr>
              <a:t>Conceptual or Logical Level - </a:t>
            </a:r>
          </a:p>
          <a:p>
            <a:pPr algn="just">
              <a:buFont typeface="Arial" panose="020B0604020202020204" pitchFamily="34" charset="0"/>
              <a:buChar char="•"/>
            </a:pPr>
            <a:r>
              <a:rPr lang="en-US" b="0" i="0" dirty="0">
                <a:solidFill>
                  <a:srgbClr val="484848"/>
                </a:solidFill>
                <a:effectLst/>
                <a:latin typeface="Inter"/>
              </a:rPr>
              <a:t>The separation of the conceptual view from the internal view enables us to provide a </a:t>
            </a:r>
            <a:r>
              <a:rPr lang="en-US" dirty="0">
                <a:solidFill>
                  <a:srgbClr val="0073E6"/>
                </a:solidFill>
                <a:latin typeface="Inter"/>
              </a:rPr>
              <a:t>logical description of the database </a:t>
            </a:r>
            <a:r>
              <a:rPr lang="en-US" b="0" i="0" dirty="0">
                <a:solidFill>
                  <a:srgbClr val="484848"/>
                </a:solidFill>
                <a:effectLst/>
                <a:latin typeface="Inter"/>
              </a:rPr>
              <a:t>concepts without the need to specify physical structures. </a:t>
            </a:r>
          </a:p>
          <a:p>
            <a:pPr algn="just">
              <a:buFont typeface="Arial" panose="020B0604020202020204" pitchFamily="34" charset="0"/>
              <a:buChar char="•"/>
            </a:pPr>
            <a:r>
              <a:rPr lang="en-US" b="0" i="0" dirty="0">
                <a:solidFill>
                  <a:srgbClr val="484848"/>
                </a:solidFill>
                <a:effectLst/>
                <a:latin typeface="Inter"/>
              </a:rPr>
              <a:t>The conceptual level comes between the physical level and the view level. </a:t>
            </a:r>
          </a:p>
          <a:p>
            <a:pPr algn="just">
              <a:buFont typeface="Arial" panose="020B0604020202020204" pitchFamily="34" charset="0"/>
              <a:buChar char="•"/>
            </a:pPr>
            <a:r>
              <a:rPr lang="en-US" b="0" i="0" dirty="0">
                <a:solidFill>
                  <a:srgbClr val="484848"/>
                </a:solidFill>
                <a:effectLst/>
                <a:latin typeface="Inter"/>
              </a:rPr>
              <a:t>It provides the link between the external schema and the internal schema of the database.</a:t>
            </a:r>
          </a:p>
          <a:p>
            <a:pPr algn="just">
              <a:buFont typeface="Arial" panose="020B0604020202020204" pitchFamily="34" charset="0"/>
              <a:buChar char="•"/>
            </a:pPr>
            <a:r>
              <a:rPr lang="en-US" b="1" i="0" dirty="0">
                <a:solidFill>
                  <a:srgbClr val="484848"/>
                </a:solidFill>
                <a:effectLst/>
                <a:latin typeface="Inter"/>
              </a:rPr>
              <a:t>External or View Level - </a:t>
            </a:r>
            <a:r>
              <a:rPr lang="en-US" b="0" i="0" dirty="0">
                <a:solidFill>
                  <a:srgbClr val="484848"/>
                </a:solidFill>
                <a:effectLst/>
                <a:latin typeface="Inter"/>
              </a:rPr>
              <a:t>It is the highest level of data abstraction. </a:t>
            </a:r>
          </a:p>
          <a:p>
            <a:pPr algn="just">
              <a:buFont typeface="Arial" panose="020B0604020202020204" pitchFamily="34" charset="0"/>
              <a:buChar char="•"/>
            </a:pPr>
            <a:r>
              <a:rPr lang="en-US" b="0" i="0" dirty="0">
                <a:solidFill>
                  <a:srgbClr val="484848"/>
                </a:solidFill>
                <a:effectLst/>
                <a:latin typeface="Inter"/>
              </a:rPr>
              <a:t>The external level describes the user interaction with the centralized database management system. </a:t>
            </a:r>
          </a:p>
          <a:p>
            <a:pPr algn="just">
              <a:buFont typeface="Arial" panose="020B0604020202020204" pitchFamily="34" charset="0"/>
              <a:buChar char="•"/>
            </a:pPr>
            <a:r>
              <a:rPr lang="en-US" b="0" i="0" dirty="0">
                <a:solidFill>
                  <a:srgbClr val="484848"/>
                </a:solidFill>
                <a:effectLst/>
                <a:latin typeface="Inter"/>
              </a:rPr>
              <a:t>This level is used to provide a </a:t>
            </a:r>
            <a:r>
              <a:rPr lang="en-US" b="0" i="0" u="none" strike="noStrike" dirty="0">
                <a:solidFill>
                  <a:srgbClr val="0073E6"/>
                </a:solidFill>
                <a:effectLst/>
                <a:latin typeface="Inter"/>
              </a:rPr>
              <a:t>Graphical User Interface</a:t>
            </a:r>
            <a:r>
              <a:rPr lang="en-US" b="0" i="0" dirty="0">
                <a:solidFill>
                  <a:srgbClr val="484848"/>
                </a:solidFill>
                <a:effectLst/>
                <a:latin typeface="Inter"/>
              </a:rPr>
              <a:t> to the user, and the user does not know about the file structure, access method, and other internal details of the database.</a:t>
            </a:r>
          </a:p>
          <a:p>
            <a:endParaRPr lang="en-US" dirty="0"/>
          </a:p>
        </p:txBody>
      </p:sp>
    </p:spTree>
    <p:extLst>
      <p:ext uri="{BB962C8B-B14F-4D97-AF65-F5344CB8AC3E}">
        <p14:creationId xmlns:p14="http://schemas.microsoft.com/office/powerpoint/2010/main" val="130600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Rectangle 103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3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95B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DE5367-853C-46B3-0524-7AE8C68FB5A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b="0" i="0" kern="1200">
                <a:solidFill>
                  <a:srgbClr val="FFFFFF"/>
                </a:solidFill>
                <a:effectLst/>
                <a:latin typeface="+mj-lt"/>
                <a:ea typeface="+mj-ea"/>
                <a:cs typeface="+mj-cs"/>
              </a:rPr>
              <a:t>Types of DBMS Architecture</a:t>
            </a:r>
            <a:endParaRPr lang="en-US" sz="2600" kern="1200">
              <a:solidFill>
                <a:srgbClr val="FFFFFF"/>
              </a:solidFill>
              <a:latin typeface="+mj-lt"/>
              <a:ea typeface="+mj-ea"/>
              <a:cs typeface="+mj-cs"/>
            </a:endParaRPr>
          </a:p>
        </p:txBody>
      </p:sp>
      <p:pic>
        <p:nvPicPr>
          <p:cNvPr id="1026" name="Picture 2" descr="DBMS Architecture">
            <a:extLst>
              <a:ext uri="{FF2B5EF4-FFF2-40B4-BE49-F238E27FC236}">
                <a16:creationId xmlns:a16="http://schemas.microsoft.com/office/drawing/2014/main" id="{2356286B-4F8D-7761-7742-71DD7FEA25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38600" y="1077550"/>
            <a:ext cx="7188199" cy="4699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1119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C2DCDC-5028-B02C-4DC8-2EB9AC21CA2E}"/>
              </a:ext>
            </a:extLst>
          </p:cNvPr>
          <p:cNvSpPr>
            <a:spLocks noGrp="1"/>
          </p:cNvSpPr>
          <p:nvPr>
            <p:ph type="title"/>
          </p:nvPr>
        </p:nvSpPr>
        <p:spPr>
          <a:xfrm>
            <a:off x="793662" y="386930"/>
            <a:ext cx="10066122" cy="1298448"/>
          </a:xfrm>
        </p:spPr>
        <p:txBody>
          <a:bodyPr anchor="b">
            <a:normAutofit/>
          </a:bodyPr>
          <a:lstStyle/>
          <a:p>
            <a:r>
              <a:rPr lang="en-US" sz="4800" b="0" i="0">
                <a:effectLst/>
                <a:latin typeface="erdana"/>
              </a:rPr>
              <a:t>1-Tier Architecture</a:t>
            </a:r>
            <a:endParaRPr lang="en-US" sz="48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8B13F1-C744-E50D-1AA3-B8A01DA1D7AB}"/>
              </a:ext>
            </a:extLst>
          </p:cNvPr>
          <p:cNvSpPr>
            <a:spLocks noGrp="1"/>
          </p:cNvSpPr>
          <p:nvPr>
            <p:ph idx="1"/>
          </p:nvPr>
        </p:nvSpPr>
        <p:spPr>
          <a:xfrm>
            <a:off x="318654" y="2410691"/>
            <a:ext cx="5787641" cy="3740727"/>
          </a:xfrm>
        </p:spPr>
        <p:txBody>
          <a:bodyPr anchor="ctr">
            <a:normAutofit/>
          </a:bodyPr>
          <a:lstStyle/>
          <a:p>
            <a:pPr algn="just">
              <a:buFont typeface="Arial" panose="020B0604020202020204" pitchFamily="34" charset="0"/>
              <a:buChar char="•"/>
            </a:pPr>
            <a:r>
              <a:rPr lang="en-US" sz="1600" b="0" i="0" dirty="0">
                <a:solidFill>
                  <a:srgbClr val="000000"/>
                </a:solidFill>
                <a:effectLst/>
                <a:latin typeface="inter-regular"/>
              </a:rPr>
              <a:t>In this architecture, the database is directly available to the user. It means the user can directly sit on the DBMS and uses it.</a:t>
            </a:r>
          </a:p>
          <a:p>
            <a:pPr algn="just">
              <a:buFont typeface="Arial" panose="020B0604020202020204" pitchFamily="34" charset="0"/>
              <a:buChar char="•"/>
            </a:pPr>
            <a:endParaRPr lang="en-US" sz="1600" b="0" i="0" dirty="0">
              <a:solidFill>
                <a:srgbClr val="000000"/>
              </a:solidFill>
              <a:effectLst/>
              <a:latin typeface="inter-regular"/>
            </a:endParaRPr>
          </a:p>
          <a:p>
            <a:pPr algn="just">
              <a:buFont typeface="Arial" panose="020B0604020202020204" pitchFamily="34" charset="0"/>
              <a:buChar char="•"/>
            </a:pPr>
            <a:r>
              <a:rPr lang="en-US" sz="1600" b="0" i="0" dirty="0">
                <a:solidFill>
                  <a:srgbClr val="000000"/>
                </a:solidFill>
                <a:effectLst/>
                <a:latin typeface="inter-regular"/>
              </a:rPr>
              <a:t>Any changes done here will directly be done on the database itself. It doesn't provide a handy tool for end users.</a:t>
            </a:r>
          </a:p>
          <a:p>
            <a:pPr algn="just">
              <a:buFont typeface="Arial" panose="020B0604020202020204" pitchFamily="34" charset="0"/>
              <a:buChar char="•"/>
            </a:pPr>
            <a:endParaRPr lang="en-US" sz="1600" b="0" i="0" dirty="0">
              <a:solidFill>
                <a:srgbClr val="000000"/>
              </a:solidFill>
              <a:effectLst/>
              <a:latin typeface="inter-regular"/>
            </a:endParaRPr>
          </a:p>
          <a:p>
            <a:pPr algn="just">
              <a:buFont typeface="Arial" panose="020B0604020202020204" pitchFamily="34" charset="0"/>
              <a:buChar char="•"/>
            </a:pPr>
            <a:r>
              <a:rPr lang="en-US" sz="1600" b="0" i="0" dirty="0">
                <a:solidFill>
                  <a:srgbClr val="000000"/>
                </a:solidFill>
                <a:effectLst/>
                <a:latin typeface="inter-regular"/>
              </a:rPr>
              <a:t>The 1-Tier architecture is used for development of the local application, where programmers can directly communicate with the database for the quick response.</a:t>
            </a:r>
          </a:p>
          <a:p>
            <a:endParaRPr lang="en-US" sz="2000" dirty="0"/>
          </a:p>
        </p:txBody>
      </p:sp>
      <p:pic>
        <p:nvPicPr>
          <p:cNvPr id="5" name="Picture 4" descr="A diagram of a device&#10;&#10;Description automatically generated">
            <a:extLst>
              <a:ext uri="{FF2B5EF4-FFF2-40B4-BE49-F238E27FC236}">
                <a16:creationId xmlns:a16="http://schemas.microsoft.com/office/drawing/2014/main" id="{9839271C-75CF-87CF-28CB-56917C74161D}"/>
              </a:ext>
            </a:extLst>
          </p:cNvPr>
          <p:cNvPicPr>
            <a:picLocks noChangeAspect="1"/>
          </p:cNvPicPr>
          <p:nvPr/>
        </p:nvPicPr>
        <p:blipFill>
          <a:blip r:embed="rId2"/>
          <a:stretch>
            <a:fillRect/>
          </a:stretch>
        </p:blipFill>
        <p:spPr>
          <a:xfrm>
            <a:off x="6265633" y="3241964"/>
            <a:ext cx="4796176" cy="2374106"/>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3874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1673E3-3068-F3A2-3796-9233C874C09E}"/>
              </a:ext>
            </a:extLst>
          </p:cNvPr>
          <p:cNvSpPr>
            <a:spLocks noGrp="1"/>
          </p:cNvSpPr>
          <p:nvPr>
            <p:ph type="title"/>
          </p:nvPr>
        </p:nvSpPr>
        <p:spPr>
          <a:xfrm>
            <a:off x="589560" y="856180"/>
            <a:ext cx="5279408" cy="1128068"/>
          </a:xfrm>
        </p:spPr>
        <p:txBody>
          <a:bodyPr anchor="ctr">
            <a:normAutofit/>
          </a:bodyPr>
          <a:lstStyle/>
          <a:p>
            <a:r>
              <a:rPr lang="en-US" sz="4000" b="0" i="0" dirty="0">
                <a:effectLst/>
                <a:latin typeface="erdana"/>
              </a:rPr>
              <a:t>2-Tier Architecture</a:t>
            </a:r>
            <a:endParaRPr lang="en-US" sz="4000" dirty="0"/>
          </a:p>
        </p:txBody>
      </p:sp>
      <p:grpSp>
        <p:nvGrpSpPr>
          <p:cNvPr id="3083" name="Group 308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084" name="Rectangle 308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87" name="Rectangle 308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B423E6-A896-88AA-A5E9-4CA17689DFBD}"/>
              </a:ext>
            </a:extLst>
          </p:cNvPr>
          <p:cNvSpPr>
            <a:spLocks noGrp="1"/>
          </p:cNvSpPr>
          <p:nvPr>
            <p:ph idx="1"/>
          </p:nvPr>
        </p:nvSpPr>
        <p:spPr>
          <a:xfrm>
            <a:off x="590719" y="2330505"/>
            <a:ext cx="5278066" cy="3979585"/>
          </a:xfrm>
        </p:spPr>
        <p:txBody>
          <a:bodyPr anchor="ctr">
            <a:normAutofit/>
          </a:bodyPr>
          <a:lstStyle/>
          <a:p>
            <a:r>
              <a:rPr lang="en-US" sz="1700" b="0" i="0">
                <a:effectLst/>
                <a:latin typeface="Nunito" pitchFamily="2" charset="0"/>
              </a:rPr>
              <a:t>The 2-tier architecture is similar to a basic</a:t>
            </a:r>
            <a:r>
              <a:rPr lang="en-US" sz="1700">
                <a:latin typeface="Nunito" pitchFamily="2" charset="0"/>
              </a:rPr>
              <a:t> </a:t>
            </a:r>
            <a:r>
              <a:rPr lang="en-US" sz="1700" b="0" i="0">
                <a:effectLst/>
                <a:latin typeface="Nunito" pitchFamily="2" charset="0"/>
              </a:rPr>
              <a:t>client-server model.</a:t>
            </a:r>
          </a:p>
          <a:p>
            <a:pPr>
              <a:buFont typeface="Arial" panose="020B0604020202020204" pitchFamily="34" charset="0"/>
              <a:buChar char="•"/>
            </a:pPr>
            <a:r>
              <a:rPr lang="en-US" sz="1700" b="0" i="0">
                <a:effectLst/>
                <a:latin typeface="inter-regular"/>
              </a:rPr>
              <a:t>In the two-tier architecture, applications on the client end can directly communicate with the database at the server side. For this interaction, API's like: </a:t>
            </a:r>
            <a:r>
              <a:rPr lang="en-US" sz="1700" b="1" i="0">
                <a:effectLst/>
                <a:latin typeface="inter-bold"/>
              </a:rPr>
              <a:t>ODBC</a:t>
            </a:r>
            <a:r>
              <a:rPr lang="en-US" sz="1700" b="0" i="0">
                <a:effectLst/>
                <a:latin typeface="inter-regular"/>
              </a:rPr>
              <a:t>, </a:t>
            </a:r>
            <a:r>
              <a:rPr lang="en-US" sz="1700" b="1" i="0">
                <a:effectLst/>
                <a:latin typeface="inter-bold"/>
              </a:rPr>
              <a:t>JDBC</a:t>
            </a:r>
            <a:r>
              <a:rPr lang="en-US" sz="1700" b="0" i="0">
                <a:effectLst/>
                <a:latin typeface="inter-regular"/>
              </a:rPr>
              <a:t> are used.</a:t>
            </a:r>
          </a:p>
          <a:p>
            <a:pPr>
              <a:buFont typeface="Arial" panose="020B0604020202020204" pitchFamily="34" charset="0"/>
              <a:buChar char="•"/>
            </a:pPr>
            <a:r>
              <a:rPr lang="en-US" sz="1700" b="0" i="0">
                <a:effectLst/>
                <a:latin typeface="inter-regular"/>
              </a:rPr>
              <a:t>The user interfaces and application programs are run on the client-side.</a:t>
            </a:r>
          </a:p>
          <a:p>
            <a:pPr>
              <a:buFont typeface="Arial" panose="020B0604020202020204" pitchFamily="34" charset="0"/>
              <a:buChar char="•"/>
            </a:pPr>
            <a:r>
              <a:rPr lang="en-US" sz="1700" b="0" i="0">
                <a:effectLst/>
                <a:latin typeface="inter-regular"/>
              </a:rPr>
              <a:t>The server side is responsible to provide the functionalities like: query processing and transaction management.</a:t>
            </a:r>
          </a:p>
          <a:p>
            <a:pPr>
              <a:buFont typeface="Arial" panose="020B0604020202020204" pitchFamily="34" charset="0"/>
              <a:buChar char="•"/>
            </a:pPr>
            <a:r>
              <a:rPr lang="en-US" sz="1700" b="0" i="0">
                <a:effectLst/>
                <a:latin typeface="inter-regular"/>
              </a:rPr>
              <a:t>To communicate with the DBMS, client-side application establishes a connection with the server side.</a:t>
            </a:r>
          </a:p>
        </p:txBody>
      </p:sp>
      <p:sp>
        <p:nvSpPr>
          <p:cNvPr id="3089" name="Rectangle 308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1" name="Rectangle 309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DBMS 2-Tier Architecture">
            <a:extLst>
              <a:ext uri="{FF2B5EF4-FFF2-40B4-BE49-F238E27FC236}">
                <a16:creationId xmlns:a16="http://schemas.microsoft.com/office/drawing/2014/main" id="{E595B352-4B00-B1EA-3691-EE43B8B5C4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83423" y="1069627"/>
            <a:ext cx="4397433" cy="1543285"/>
          </a:xfrm>
          <a:prstGeom prst="rect">
            <a:avLst/>
          </a:prstGeom>
          <a:noFill/>
          <a:extLst>
            <a:ext uri="{909E8E84-426E-40DD-AFC4-6F175D3DCCD1}">
              <a14:hiddenFill xmlns:a14="http://schemas.microsoft.com/office/drawing/2010/main">
                <a:solidFill>
                  <a:srgbClr val="FFFFFF"/>
                </a:solidFill>
              </a14:hiddenFill>
            </a:ext>
          </a:extLst>
        </p:spPr>
      </p:pic>
      <p:sp>
        <p:nvSpPr>
          <p:cNvPr id="3093" name="Rectangle 3092">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DBMS Architecture">
            <a:extLst>
              <a:ext uri="{FF2B5EF4-FFF2-40B4-BE49-F238E27FC236}">
                <a16:creationId xmlns:a16="http://schemas.microsoft.com/office/drawing/2014/main" id="{ABF7FE40-9EDA-C98C-5477-E3A77BCCA26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18319" y="3707894"/>
            <a:ext cx="2725777" cy="251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362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1079338" y="287216"/>
            <a:ext cx="107696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ltLang="en-US" sz="3600" b="1" dirty="0">
                <a:solidFill>
                  <a:srgbClr val="0070C0"/>
                </a:solidFill>
                <a:latin typeface="Calibri"/>
                <a:ea typeface="Calibri"/>
                <a:cs typeface="Calibri"/>
              </a:rPr>
              <a:t>Drawbacks of using file systems to store data (Cont.)</a:t>
            </a:r>
          </a:p>
        </p:txBody>
      </p:sp>
      <p:sp>
        <p:nvSpPr>
          <p:cNvPr id="9219" name="Rectangle 3"/>
          <p:cNvSpPr>
            <a:spLocks noGrp="1" noChangeArrowheads="1"/>
          </p:cNvSpPr>
          <p:nvPr>
            <p:ph type="body" idx="4294967295"/>
          </p:nvPr>
        </p:nvSpPr>
        <p:spPr>
          <a:xfrm>
            <a:off x="973667" y="819150"/>
            <a:ext cx="10155767" cy="4876800"/>
          </a:xfrm>
        </p:spPr>
        <p:txBody>
          <a:bodyPr>
            <a:normAutofit/>
          </a:bodyPr>
          <a:lstStyle/>
          <a:p>
            <a:pPr>
              <a:buFont typeface="Monotype Sorts" charset="2"/>
              <a:buNone/>
            </a:pPr>
            <a:endParaRPr lang="en-US" altLang="en-US" sz="1600" dirty="0">
              <a:ea typeface="ＭＳ Ｐゴシック" pitchFamily="34" charset="-128"/>
            </a:endParaRPr>
          </a:p>
          <a:p>
            <a:r>
              <a:rPr lang="en-US" altLang="en-US" dirty="0">
                <a:ea typeface="ＭＳ Ｐゴシック" pitchFamily="34" charset="-128"/>
              </a:rPr>
              <a:t>Concurrent access by multiple users</a:t>
            </a:r>
          </a:p>
          <a:p>
            <a:pPr lvl="1"/>
            <a:r>
              <a:rPr lang="en-US" altLang="en-US" dirty="0">
                <a:ea typeface="ＭＳ Ｐゴシック" pitchFamily="34" charset="-128"/>
              </a:rPr>
              <a:t>Concurrent access needed for performance</a:t>
            </a:r>
          </a:p>
          <a:p>
            <a:pPr lvl="1"/>
            <a:r>
              <a:rPr lang="en-US" altLang="en-US" dirty="0">
                <a:ea typeface="ＭＳ Ｐゴシック" pitchFamily="34" charset="-128"/>
              </a:rPr>
              <a:t>Uncontrolled concurrent accesses can lead to inconsistencies</a:t>
            </a:r>
          </a:p>
          <a:p>
            <a:pPr lvl="2"/>
            <a:r>
              <a:rPr lang="en-US" altLang="en-US" dirty="0">
                <a:ea typeface="ＭＳ Ｐゴシック" pitchFamily="34" charset="-128"/>
              </a:rPr>
              <a:t>Example: Two people reading a balance (say 100) and updating it by withdrawing money (say 50 each) at the same time</a:t>
            </a:r>
          </a:p>
          <a:p>
            <a:r>
              <a:rPr lang="en-US" altLang="en-US" dirty="0">
                <a:ea typeface="ＭＳ Ｐゴシック" pitchFamily="34" charset="-128"/>
              </a:rPr>
              <a:t>Security problems</a:t>
            </a:r>
          </a:p>
          <a:p>
            <a:pPr lvl="1"/>
            <a:r>
              <a:rPr lang="en-US" altLang="en-US" dirty="0">
                <a:ea typeface="ＭＳ Ｐゴシック" pitchFamily="34" charset="-128"/>
              </a:rPr>
              <a:t>Hard to provide user access to some, but not all, data</a:t>
            </a:r>
          </a:p>
          <a:p>
            <a:pPr>
              <a:buFont typeface="Monotype Sorts" charset="2"/>
              <a:buNone/>
            </a:pPr>
            <a:endParaRPr lang="en-US" altLang="en-US" sz="1600" dirty="0">
              <a:ea typeface="ＭＳ Ｐゴシック" pitchFamily="34" charset="-128"/>
            </a:endParaRPr>
          </a:p>
          <a:p>
            <a:pPr>
              <a:buFont typeface="Monotype Sorts" charset="2"/>
              <a:buNone/>
            </a:pPr>
            <a:r>
              <a:rPr lang="en-US" altLang="en-US" b="1" dirty="0">
                <a:solidFill>
                  <a:srgbClr val="FF0000"/>
                </a:solidFill>
                <a:ea typeface="ＭＳ Ｐゴシック" pitchFamily="34" charset="-128"/>
              </a:rPr>
              <a:t>Database systems offer solutions to all the above problems</a:t>
            </a:r>
          </a:p>
        </p:txBody>
      </p:sp>
    </p:spTree>
    <p:extLst>
      <p:ext uri="{BB962C8B-B14F-4D97-AF65-F5344CB8AC3E}">
        <p14:creationId xmlns:p14="http://schemas.microsoft.com/office/powerpoint/2010/main" val="3181902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2C7C30-8A81-8DCA-EDD2-8F4FE6C1C90D}"/>
              </a:ext>
            </a:extLst>
          </p:cNvPr>
          <p:cNvSpPr>
            <a:spLocks noGrp="1"/>
          </p:cNvSpPr>
          <p:nvPr>
            <p:ph type="title"/>
          </p:nvPr>
        </p:nvSpPr>
        <p:spPr>
          <a:xfrm>
            <a:off x="589560" y="856180"/>
            <a:ext cx="4560584" cy="1128068"/>
          </a:xfrm>
        </p:spPr>
        <p:txBody>
          <a:bodyPr anchor="ctr">
            <a:normAutofit/>
          </a:bodyPr>
          <a:lstStyle/>
          <a:p>
            <a:r>
              <a:rPr lang="en-US" sz="4000" dirty="0">
                <a:latin typeface="erdana"/>
              </a:rPr>
              <a:t>3-Tier Architecture</a:t>
            </a:r>
          </a:p>
        </p:txBody>
      </p:sp>
      <p:grpSp>
        <p:nvGrpSpPr>
          <p:cNvPr id="4105" name="Group 410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106" name="Rectangle 410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09" name="Rectangle 410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F51012-49E8-D2AC-83AB-FF4B517DDCD1}"/>
              </a:ext>
            </a:extLst>
          </p:cNvPr>
          <p:cNvSpPr>
            <a:spLocks noGrp="1"/>
          </p:cNvSpPr>
          <p:nvPr>
            <p:ph idx="1"/>
          </p:nvPr>
        </p:nvSpPr>
        <p:spPr>
          <a:xfrm>
            <a:off x="229198" y="2162644"/>
            <a:ext cx="5095090" cy="4017925"/>
          </a:xfrm>
        </p:spPr>
        <p:txBody>
          <a:bodyPr anchor="ctr">
            <a:normAutofit/>
          </a:bodyPr>
          <a:lstStyle/>
          <a:p>
            <a:pPr algn="just">
              <a:buFont typeface="Arial" panose="020B0604020202020204" pitchFamily="34" charset="0"/>
              <a:buChar char="•"/>
            </a:pPr>
            <a:r>
              <a:rPr lang="en-US" sz="1600" b="0" i="0" dirty="0">
                <a:solidFill>
                  <a:srgbClr val="000000"/>
                </a:solidFill>
                <a:effectLst/>
                <a:latin typeface="inter-regular"/>
              </a:rPr>
              <a:t>The 3-Tier architecture contains another layer between the client and server. </a:t>
            </a:r>
          </a:p>
          <a:p>
            <a:pPr algn="just">
              <a:buFont typeface="Arial" panose="020B0604020202020204" pitchFamily="34" charset="0"/>
              <a:buChar char="•"/>
            </a:pPr>
            <a:r>
              <a:rPr lang="en-US" sz="1600" b="0" i="0" dirty="0">
                <a:solidFill>
                  <a:srgbClr val="000000"/>
                </a:solidFill>
                <a:effectLst/>
                <a:latin typeface="inter-regular"/>
              </a:rPr>
              <a:t>In this architecture, client can't directly communicate with the server.</a:t>
            </a:r>
          </a:p>
          <a:p>
            <a:pPr algn="just">
              <a:buFont typeface="Arial" panose="020B0604020202020204" pitchFamily="34" charset="0"/>
              <a:buChar char="•"/>
            </a:pPr>
            <a:r>
              <a:rPr lang="en-US" sz="1600" b="0" i="0" dirty="0">
                <a:solidFill>
                  <a:srgbClr val="000000"/>
                </a:solidFill>
                <a:effectLst/>
                <a:latin typeface="inter-regular"/>
              </a:rPr>
              <a:t>The application on the client-end interacts with an application server which further communicates with the database system.</a:t>
            </a:r>
          </a:p>
          <a:p>
            <a:pPr algn="just">
              <a:buFont typeface="Arial" panose="020B0604020202020204" pitchFamily="34" charset="0"/>
              <a:buChar char="•"/>
            </a:pPr>
            <a:r>
              <a:rPr lang="en-US" sz="1600" b="0" i="0" dirty="0">
                <a:solidFill>
                  <a:srgbClr val="000000"/>
                </a:solidFill>
                <a:effectLst/>
                <a:latin typeface="inter-regular"/>
              </a:rPr>
              <a:t>End user has no idea about the existence of the database beyond the application server. The database also has no idea about any other user beyond the application.</a:t>
            </a:r>
          </a:p>
          <a:p>
            <a:pPr algn="just">
              <a:buFont typeface="Arial" panose="020B0604020202020204" pitchFamily="34" charset="0"/>
              <a:buChar char="•"/>
            </a:pPr>
            <a:r>
              <a:rPr lang="en-US" sz="1600" b="0" i="0" dirty="0">
                <a:solidFill>
                  <a:srgbClr val="000000"/>
                </a:solidFill>
                <a:effectLst/>
                <a:latin typeface="inter-regular"/>
              </a:rPr>
              <a:t>The 3-Tier architecture is used in case of large web application</a:t>
            </a:r>
            <a:r>
              <a:rPr lang="en-US" sz="1400" b="0" i="0" dirty="0">
                <a:solidFill>
                  <a:srgbClr val="000000"/>
                </a:solidFill>
                <a:effectLst/>
                <a:latin typeface="inter-regular"/>
              </a:rPr>
              <a:t>.</a:t>
            </a:r>
          </a:p>
        </p:txBody>
      </p:sp>
      <p:sp>
        <p:nvSpPr>
          <p:cNvPr id="4111" name="Rectangle 411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3" name="Rectangle 411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DBMS 3-Tier Architecture">
            <a:extLst>
              <a:ext uri="{FF2B5EF4-FFF2-40B4-BE49-F238E27FC236}">
                <a16:creationId xmlns:a16="http://schemas.microsoft.com/office/drawing/2014/main" id="{3B7AC595-39FC-76A6-9061-E5ECFDCE892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92" r="14273" b="-3"/>
          <a:stretch/>
        </p:blipFill>
        <p:spPr bwMode="auto">
          <a:xfrm>
            <a:off x="7288608" y="199869"/>
            <a:ext cx="3900835" cy="37814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AAAE732-EF5C-D388-BB99-E2A212B66CE1}"/>
              </a:ext>
            </a:extLst>
          </p:cNvPr>
          <p:cNvPicPr>
            <a:picLocks noChangeAspect="1"/>
          </p:cNvPicPr>
          <p:nvPr/>
        </p:nvPicPr>
        <p:blipFill>
          <a:blip r:embed="rId3"/>
          <a:stretch>
            <a:fillRect/>
          </a:stretch>
        </p:blipFill>
        <p:spPr>
          <a:xfrm>
            <a:off x="7142426" y="4346387"/>
            <a:ext cx="4193197" cy="1642133"/>
          </a:xfrm>
          <a:prstGeom prst="rect">
            <a:avLst/>
          </a:prstGeom>
        </p:spPr>
      </p:pic>
    </p:spTree>
    <p:extLst>
      <p:ext uri="{BB962C8B-B14F-4D97-AF65-F5344CB8AC3E}">
        <p14:creationId xmlns:p14="http://schemas.microsoft.com/office/powerpoint/2010/main" val="10527666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C475D2-3792-C18B-F15E-007122FE7343}"/>
              </a:ext>
            </a:extLst>
          </p:cNvPr>
          <p:cNvSpPr>
            <a:spLocks noGrp="1"/>
          </p:cNvSpPr>
          <p:nvPr>
            <p:ph type="title"/>
          </p:nvPr>
        </p:nvSpPr>
        <p:spPr>
          <a:xfrm>
            <a:off x="630936" y="457200"/>
            <a:ext cx="4343400" cy="1929384"/>
          </a:xfrm>
        </p:spPr>
        <p:txBody>
          <a:bodyPr anchor="ctr">
            <a:normAutofit/>
          </a:bodyPr>
          <a:lstStyle/>
          <a:p>
            <a:r>
              <a:rPr lang="en-US" sz="4800" dirty="0"/>
              <a:t>2-Tier</a:t>
            </a:r>
          </a:p>
        </p:txBody>
      </p:sp>
      <p:sp>
        <p:nvSpPr>
          <p:cNvPr id="14"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7AEB0A1-4368-F42B-F3D0-92A2DAD76B55}"/>
              </a:ext>
            </a:extLst>
          </p:cNvPr>
          <p:cNvPicPr>
            <a:picLocks noChangeAspect="1"/>
          </p:cNvPicPr>
          <p:nvPr/>
        </p:nvPicPr>
        <p:blipFill>
          <a:blip r:embed="rId2"/>
          <a:stretch>
            <a:fillRect/>
          </a:stretch>
        </p:blipFill>
        <p:spPr>
          <a:xfrm>
            <a:off x="1635795" y="2569464"/>
            <a:ext cx="3129209" cy="3678936"/>
          </a:xfrm>
          <a:prstGeom prst="rect">
            <a:avLst/>
          </a:prstGeom>
        </p:spPr>
      </p:pic>
      <p:pic>
        <p:nvPicPr>
          <p:cNvPr id="7" name="Picture 6">
            <a:extLst>
              <a:ext uri="{FF2B5EF4-FFF2-40B4-BE49-F238E27FC236}">
                <a16:creationId xmlns:a16="http://schemas.microsoft.com/office/drawing/2014/main" id="{E7AB5CC9-AE49-DCCD-0C7B-1D9BD5250C9C}"/>
              </a:ext>
            </a:extLst>
          </p:cNvPr>
          <p:cNvPicPr>
            <a:picLocks noChangeAspect="1"/>
          </p:cNvPicPr>
          <p:nvPr/>
        </p:nvPicPr>
        <p:blipFill>
          <a:blip r:embed="rId3"/>
          <a:stretch>
            <a:fillRect/>
          </a:stretch>
        </p:blipFill>
        <p:spPr>
          <a:xfrm>
            <a:off x="6400799" y="2569464"/>
            <a:ext cx="4343326" cy="3678936"/>
          </a:xfrm>
          <a:prstGeom prst="rect">
            <a:avLst/>
          </a:prstGeom>
        </p:spPr>
      </p:pic>
      <p:sp>
        <p:nvSpPr>
          <p:cNvPr id="8" name="Title 1">
            <a:extLst>
              <a:ext uri="{FF2B5EF4-FFF2-40B4-BE49-F238E27FC236}">
                <a16:creationId xmlns:a16="http://schemas.microsoft.com/office/drawing/2014/main" id="{66720A87-751C-66C3-AE99-EFDFB55528DC}"/>
              </a:ext>
            </a:extLst>
          </p:cNvPr>
          <p:cNvSpPr txBox="1">
            <a:spLocks/>
          </p:cNvSpPr>
          <p:nvPr/>
        </p:nvSpPr>
        <p:spPr>
          <a:xfrm>
            <a:off x="6691767" y="331646"/>
            <a:ext cx="4343400" cy="19293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t>3-Tier</a:t>
            </a:r>
          </a:p>
        </p:txBody>
      </p:sp>
    </p:spTree>
    <p:extLst>
      <p:ext uri="{BB962C8B-B14F-4D97-AF65-F5344CB8AC3E}">
        <p14:creationId xmlns:p14="http://schemas.microsoft.com/office/powerpoint/2010/main" val="251826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2"/>
          <p:cNvSpPr txBox="1">
            <a:spLocks noGrp="1"/>
          </p:cNvSpPr>
          <p:nvPr>
            <p:ph type="title"/>
          </p:nvPr>
        </p:nvSpPr>
        <p:spPr>
          <a:xfrm>
            <a:off x="548046" y="72728"/>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dirty="0">
                <a:solidFill>
                  <a:schemeClr val="accent1"/>
                </a:solidFill>
                <a:latin typeface="Calibri"/>
                <a:ea typeface="Calibri"/>
                <a:cs typeface="Calibri"/>
                <a:sym typeface="Calibri"/>
              </a:rPr>
              <a:t>Three schema Architecture</a:t>
            </a:r>
            <a:endParaRPr dirty="0"/>
          </a:p>
        </p:txBody>
      </p:sp>
      <p:sp>
        <p:nvSpPr>
          <p:cNvPr id="384" name="Google Shape;384;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85" name="Google Shape;385;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
        <p:nvSpPr>
          <p:cNvPr id="386" name="Google Shape;386;p32"/>
          <p:cNvSpPr txBox="1"/>
          <p:nvPr/>
        </p:nvSpPr>
        <p:spPr>
          <a:xfrm>
            <a:off x="499554" y="772610"/>
            <a:ext cx="6455427" cy="54783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Defines DBMS schemas at </a:t>
            </a:r>
            <a:r>
              <a:rPr lang="en-US" sz="2400" b="1" i="1" dirty="0">
                <a:solidFill>
                  <a:schemeClr val="dk1"/>
                </a:solidFill>
                <a:latin typeface="Times New Roman"/>
                <a:ea typeface="Times New Roman"/>
                <a:cs typeface="Times New Roman"/>
                <a:sym typeface="Times New Roman"/>
              </a:rPr>
              <a:t>three</a:t>
            </a:r>
            <a:r>
              <a:rPr lang="en-US" sz="2400" dirty="0">
                <a:solidFill>
                  <a:schemeClr val="dk1"/>
                </a:solidFill>
                <a:latin typeface="Times New Roman"/>
                <a:ea typeface="Times New Roman"/>
                <a:cs typeface="Times New Roman"/>
                <a:sym typeface="Times New Roman"/>
              </a:rPr>
              <a:t> levels:</a:t>
            </a:r>
          </a:p>
          <a:p>
            <a:pPr marL="342900" marR="0" lvl="0" indent="-342900" algn="l" rtl="0">
              <a:spcBef>
                <a:spcPts val="0"/>
              </a:spcBef>
              <a:spcAft>
                <a:spcPts val="0"/>
              </a:spcAft>
              <a:buFont typeface="Arial" panose="020B0604020202020204" pitchFamily="34" charset="0"/>
              <a:buChar char="•"/>
            </a:pPr>
            <a:r>
              <a:rPr lang="en-US" sz="2400" b="1" i="0" u="none" strike="noStrike" cap="none" dirty="0">
                <a:solidFill>
                  <a:schemeClr val="dk1"/>
                </a:solidFill>
                <a:latin typeface="Times New Roman"/>
                <a:ea typeface="Times New Roman"/>
                <a:cs typeface="Times New Roman"/>
                <a:sym typeface="Times New Roman"/>
              </a:rPr>
              <a:t>Internal schema</a:t>
            </a:r>
            <a:r>
              <a:rPr lang="en-US" sz="2400" b="0" i="0" u="none" strike="noStrike" cap="none" dirty="0">
                <a:solidFill>
                  <a:schemeClr val="dk1"/>
                </a:solidFill>
                <a:latin typeface="Times New Roman"/>
                <a:ea typeface="Times New Roman"/>
                <a:cs typeface="Times New Roman"/>
                <a:sym typeface="Times New Roman"/>
              </a:rPr>
              <a:t> at the internal level to describe physical storage structures and access paths ( e.g. indexes). </a:t>
            </a:r>
            <a:endParaRPr lang="en-US" sz="2400" b="1" dirty="0">
              <a:solidFill>
                <a:schemeClr val="dk1"/>
              </a:solidFill>
              <a:latin typeface="Times New Roman"/>
              <a:ea typeface="Times New Roman"/>
              <a:cs typeface="Times New Roman"/>
              <a:sym typeface="Times New Roman"/>
            </a:endParaRPr>
          </a:p>
          <a:p>
            <a:pPr marL="800100" lvl="1" indent="-342900">
              <a:buFont typeface="Arial" panose="020B0604020202020204" pitchFamily="34" charset="0"/>
              <a:buChar char="•"/>
            </a:pPr>
            <a:r>
              <a:rPr lang="en-US" sz="2400" b="0" i="0" u="none" strike="noStrike" cap="none" dirty="0">
                <a:solidFill>
                  <a:schemeClr val="dk1"/>
                </a:solidFill>
                <a:latin typeface="Times New Roman"/>
                <a:ea typeface="Times New Roman"/>
                <a:cs typeface="Times New Roman"/>
                <a:sym typeface="Times New Roman"/>
              </a:rPr>
              <a:t>Typically uses a </a:t>
            </a:r>
            <a:r>
              <a:rPr lang="en-US" sz="2400" b="1" i="0" u="none" strike="noStrike" cap="none" dirty="0">
                <a:solidFill>
                  <a:schemeClr val="dk1"/>
                </a:solidFill>
                <a:latin typeface="Times New Roman"/>
                <a:ea typeface="Times New Roman"/>
                <a:cs typeface="Times New Roman"/>
                <a:sym typeface="Times New Roman"/>
              </a:rPr>
              <a:t>physical</a:t>
            </a:r>
            <a:r>
              <a:rPr lang="en-US" sz="2400" b="0" i="0" u="none" strike="noStrike" cap="none" dirty="0">
                <a:solidFill>
                  <a:schemeClr val="dk1"/>
                </a:solidFill>
                <a:latin typeface="Times New Roman"/>
                <a:ea typeface="Times New Roman"/>
                <a:cs typeface="Times New Roman"/>
                <a:sym typeface="Times New Roman"/>
              </a:rPr>
              <a:t> data model.</a:t>
            </a:r>
            <a:endParaRPr lang="en-US" dirty="0">
              <a:sym typeface="Times New Roman"/>
            </a:endParaRPr>
          </a:p>
          <a:p>
            <a:pPr marL="342900" marR="0" lvl="0" indent="-342900" algn="l" rtl="0">
              <a:spcBef>
                <a:spcPts val="0"/>
              </a:spcBef>
              <a:spcAft>
                <a:spcPts val="0"/>
              </a:spcAft>
              <a:buFont typeface="Arial" panose="020B0604020202020204" pitchFamily="34" charset="0"/>
              <a:buChar char="•"/>
            </a:pPr>
            <a:r>
              <a:rPr lang="en-US" sz="2400" b="1" i="0" u="none" strike="noStrike" cap="none" dirty="0">
                <a:solidFill>
                  <a:schemeClr val="dk1"/>
                </a:solidFill>
                <a:latin typeface="Times New Roman"/>
                <a:ea typeface="Times New Roman"/>
                <a:cs typeface="Times New Roman"/>
                <a:sym typeface="Times New Roman"/>
              </a:rPr>
              <a:t>Conceptual schema</a:t>
            </a:r>
            <a:r>
              <a:rPr lang="en-US" sz="2400" b="0" i="0" u="none" strike="noStrike" cap="none" dirty="0">
                <a:solidFill>
                  <a:schemeClr val="dk1"/>
                </a:solidFill>
                <a:latin typeface="Times New Roman"/>
                <a:ea typeface="Times New Roman"/>
                <a:cs typeface="Times New Roman"/>
                <a:sym typeface="Times New Roman"/>
              </a:rPr>
              <a:t> at the conceptual level to describe the structure and constraints for the whole database for a community of users. </a:t>
            </a:r>
            <a:endParaRPr lang="en-US" sz="2400" b="1" dirty="0">
              <a:solidFill>
                <a:schemeClr val="dk1"/>
              </a:solidFill>
              <a:latin typeface="Times New Roman"/>
              <a:ea typeface="Times New Roman"/>
              <a:cs typeface="Times New Roman"/>
              <a:sym typeface="Times New Roman"/>
            </a:endParaRPr>
          </a:p>
          <a:p>
            <a:pPr marL="800100" lvl="1" indent="-342900">
              <a:buFont typeface="Arial" panose="020B0604020202020204" pitchFamily="34" charset="0"/>
              <a:buChar char="•"/>
            </a:pPr>
            <a:r>
              <a:rPr lang="en-US" sz="2400" b="0" i="0" u="none" strike="noStrike" cap="none" dirty="0">
                <a:solidFill>
                  <a:schemeClr val="dk1"/>
                </a:solidFill>
                <a:latin typeface="Times New Roman"/>
                <a:ea typeface="Times New Roman"/>
                <a:cs typeface="Times New Roman"/>
                <a:sym typeface="Times New Roman"/>
              </a:rPr>
              <a:t>Uses a </a:t>
            </a:r>
            <a:r>
              <a:rPr lang="en-US" sz="2400" b="1" i="0" u="none" strike="noStrike" cap="none" dirty="0">
                <a:solidFill>
                  <a:schemeClr val="dk1"/>
                </a:solidFill>
                <a:latin typeface="Times New Roman"/>
                <a:ea typeface="Times New Roman"/>
                <a:cs typeface="Times New Roman"/>
                <a:sym typeface="Times New Roman"/>
              </a:rPr>
              <a:t>conceptual</a:t>
            </a:r>
            <a:r>
              <a:rPr lang="en-US" sz="2400" b="0" i="0" u="none" strike="noStrike" cap="none" dirty="0">
                <a:solidFill>
                  <a:schemeClr val="dk1"/>
                </a:solidFill>
                <a:latin typeface="Times New Roman"/>
                <a:ea typeface="Times New Roman"/>
                <a:cs typeface="Times New Roman"/>
                <a:sym typeface="Times New Roman"/>
              </a:rPr>
              <a:t> or an </a:t>
            </a:r>
            <a:r>
              <a:rPr lang="en-US" sz="2400" b="1" i="0" u="none" strike="noStrike" cap="none" dirty="0">
                <a:solidFill>
                  <a:schemeClr val="dk1"/>
                </a:solidFill>
                <a:latin typeface="Times New Roman"/>
                <a:ea typeface="Times New Roman"/>
                <a:cs typeface="Times New Roman"/>
                <a:sym typeface="Times New Roman"/>
              </a:rPr>
              <a:t>implementation</a:t>
            </a:r>
            <a:r>
              <a:rPr lang="en-US" sz="2400" b="0" i="0" u="none" strike="noStrike" cap="none" dirty="0">
                <a:solidFill>
                  <a:schemeClr val="dk1"/>
                </a:solidFill>
                <a:latin typeface="Times New Roman"/>
                <a:ea typeface="Times New Roman"/>
                <a:cs typeface="Times New Roman"/>
                <a:sym typeface="Times New Roman"/>
              </a:rPr>
              <a:t> data model.</a:t>
            </a:r>
            <a:endParaRPr lang="en-US" dirty="0">
              <a:sym typeface="Times New Roman"/>
            </a:endParaRPr>
          </a:p>
          <a:p>
            <a:pPr marL="342900" marR="0" lvl="0" indent="-342900" algn="l" rtl="0">
              <a:spcBef>
                <a:spcPts val="0"/>
              </a:spcBef>
              <a:spcAft>
                <a:spcPts val="0"/>
              </a:spcAft>
              <a:buFont typeface="Arial" panose="020B0604020202020204" pitchFamily="34" charset="0"/>
              <a:buChar char="•"/>
            </a:pPr>
            <a:r>
              <a:rPr lang="en-US" sz="2400" b="1" i="0" u="none" strike="noStrike" cap="none" dirty="0">
                <a:solidFill>
                  <a:schemeClr val="dk1"/>
                </a:solidFill>
                <a:latin typeface="Times New Roman"/>
                <a:ea typeface="Times New Roman"/>
                <a:cs typeface="Times New Roman"/>
                <a:sym typeface="Times New Roman"/>
              </a:rPr>
              <a:t>External schemas</a:t>
            </a:r>
            <a:r>
              <a:rPr lang="en-US" sz="2400" b="0" i="0" u="none" strike="noStrike" cap="none" dirty="0">
                <a:solidFill>
                  <a:schemeClr val="dk1"/>
                </a:solidFill>
                <a:latin typeface="Times New Roman"/>
                <a:ea typeface="Times New Roman"/>
                <a:cs typeface="Times New Roman"/>
                <a:sym typeface="Times New Roman"/>
              </a:rPr>
              <a:t> at the external level to describe the various user views. </a:t>
            </a:r>
            <a:endParaRPr lang="en-US" sz="2400" b="1" dirty="0">
              <a:solidFill>
                <a:schemeClr val="dk1"/>
              </a:solidFill>
              <a:latin typeface="Times New Roman"/>
              <a:ea typeface="Times New Roman"/>
              <a:cs typeface="Times New Roman"/>
              <a:sym typeface="Times New Roman"/>
            </a:endParaRPr>
          </a:p>
          <a:p>
            <a:pPr marL="800100" lvl="1" indent="-342900">
              <a:buFont typeface="Arial" panose="020B0604020202020204" pitchFamily="34" charset="0"/>
              <a:buChar char="•"/>
            </a:pPr>
            <a:r>
              <a:rPr lang="en-US" sz="2400" b="0" i="0" u="none" strike="noStrike" cap="none" dirty="0">
                <a:solidFill>
                  <a:schemeClr val="dk1"/>
                </a:solidFill>
                <a:latin typeface="Times New Roman"/>
                <a:ea typeface="Times New Roman"/>
                <a:cs typeface="Times New Roman"/>
                <a:sym typeface="Times New Roman"/>
              </a:rPr>
              <a:t>Usually uses the same data model as the conceptual schema.</a:t>
            </a:r>
            <a:endParaRPr dirty="0"/>
          </a:p>
          <a:p>
            <a:pPr marL="457200" marR="0" lvl="1" indent="0" algn="l" rtl="0">
              <a:spcBef>
                <a:spcPts val="0"/>
              </a:spcBef>
              <a:spcAft>
                <a:spcPts val="0"/>
              </a:spcAft>
              <a:buNone/>
            </a:pPr>
            <a:endParaRPr sz="1400" b="0" i="0" u="none" strike="noStrike" cap="none" dirty="0">
              <a:solidFill>
                <a:schemeClr val="dk1"/>
              </a:solidFill>
              <a:latin typeface="Times"/>
              <a:ea typeface="Times"/>
              <a:cs typeface="Times"/>
              <a:sym typeface="Times"/>
            </a:endParaRPr>
          </a:p>
        </p:txBody>
      </p:sp>
      <p:pic>
        <p:nvPicPr>
          <p:cNvPr id="3" name="Picture 2">
            <a:extLst>
              <a:ext uri="{FF2B5EF4-FFF2-40B4-BE49-F238E27FC236}">
                <a16:creationId xmlns:a16="http://schemas.microsoft.com/office/drawing/2014/main" id="{E1262577-12AE-9593-51F1-3D0F5C2E1EEA}"/>
              </a:ext>
            </a:extLst>
          </p:cNvPr>
          <p:cNvPicPr>
            <a:picLocks noChangeAspect="1"/>
          </p:cNvPicPr>
          <p:nvPr/>
        </p:nvPicPr>
        <p:blipFill>
          <a:blip r:embed="rId3"/>
          <a:stretch>
            <a:fillRect/>
          </a:stretch>
        </p:blipFill>
        <p:spPr>
          <a:xfrm>
            <a:off x="7217030" y="1296953"/>
            <a:ext cx="4629796" cy="37057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86">
                                            <p:txEl>
                                              <p:pRg st="1" end="1"/>
                                            </p:txEl>
                                          </p:spTgt>
                                        </p:tgtEl>
                                        <p:attrNameLst>
                                          <p:attrName>style.visibility</p:attrName>
                                        </p:attrNameLst>
                                      </p:cBhvr>
                                      <p:to>
                                        <p:strVal val="visible"/>
                                      </p:to>
                                    </p:set>
                                    <p:animEffect transition="in" filter="fade">
                                      <p:cBhvr>
                                        <p:cTn id="12" dur="1000"/>
                                        <p:tgtEl>
                                          <p:spTgt spid="386">
                                            <p:txEl>
                                              <p:pRg st="1" end="1"/>
                                            </p:txEl>
                                          </p:spTgt>
                                        </p:tgtEl>
                                      </p:cBhvr>
                                    </p:animEffect>
                                    <p:anim calcmode="lin" valueType="num">
                                      <p:cBhvr>
                                        <p:cTn id="13" dur="1000" fill="hold"/>
                                        <p:tgtEl>
                                          <p:spTgt spid="38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8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86">
                                            <p:txEl>
                                              <p:pRg st="2" end="2"/>
                                            </p:txEl>
                                          </p:spTgt>
                                        </p:tgtEl>
                                        <p:attrNameLst>
                                          <p:attrName>style.visibility</p:attrName>
                                        </p:attrNameLst>
                                      </p:cBhvr>
                                      <p:to>
                                        <p:strVal val="visible"/>
                                      </p:to>
                                    </p:set>
                                    <p:animEffect transition="in" filter="fade">
                                      <p:cBhvr>
                                        <p:cTn id="17" dur="1000"/>
                                        <p:tgtEl>
                                          <p:spTgt spid="386">
                                            <p:txEl>
                                              <p:pRg st="2" end="2"/>
                                            </p:txEl>
                                          </p:spTgt>
                                        </p:tgtEl>
                                      </p:cBhvr>
                                    </p:animEffect>
                                    <p:anim calcmode="lin" valueType="num">
                                      <p:cBhvr>
                                        <p:cTn id="18" dur="1000" fill="hold"/>
                                        <p:tgtEl>
                                          <p:spTgt spid="38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8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86">
                                            <p:txEl>
                                              <p:pRg st="3" end="3"/>
                                            </p:txEl>
                                          </p:spTgt>
                                        </p:tgtEl>
                                        <p:attrNameLst>
                                          <p:attrName>style.visibility</p:attrName>
                                        </p:attrNameLst>
                                      </p:cBhvr>
                                      <p:to>
                                        <p:strVal val="visible"/>
                                      </p:to>
                                    </p:set>
                                    <p:animEffect transition="in" filter="fade">
                                      <p:cBhvr>
                                        <p:cTn id="24" dur="1000"/>
                                        <p:tgtEl>
                                          <p:spTgt spid="386">
                                            <p:txEl>
                                              <p:pRg st="3" end="3"/>
                                            </p:txEl>
                                          </p:spTgt>
                                        </p:tgtEl>
                                      </p:cBhvr>
                                    </p:animEffect>
                                    <p:anim calcmode="lin" valueType="num">
                                      <p:cBhvr>
                                        <p:cTn id="25" dur="1000" fill="hold"/>
                                        <p:tgtEl>
                                          <p:spTgt spid="386">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86">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86">
                                            <p:txEl>
                                              <p:pRg st="4" end="4"/>
                                            </p:txEl>
                                          </p:spTgt>
                                        </p:tgtEl>
                                        <p:attrNameLst>
                                          <p:attrName>style.visibility</p:attrName>
                                        </p:attrNameLst>
                                      </p:cBhvr>
                                      <p:to>
                                        <p:strVal val="visible"/>
                                      </p:to>
                                    </p:set>
                                    <p:animEffect transition="in" filter="fade">
                                      <p:cBhvr>
                                        <p:cTn id="29" dur="1000"/>
                                        <p:tgtEl>
                                          <p:spTgt spid="386">
                                            <p:txEl>
                                              <p:pRg st="4" end="4"/>
                                            </p:txEl>
                                          </p:spTgt>
                                        </p:tgtEl>
                                      </p:cBhvr>
                                    </p:animEffect>
                                    <p:anim calcmode="lin" valueType="num">
                                      <p:cBhvr>
                                        <p:cTn id="30" dur="1000" fill="hold"/>
                                        <p:tgtEl>
                                          <p:spTgt spid="386">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8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86">
                                            <p:txEl>
                                              <p:pRg st="5" end="5"/>
                                            </p:txEl>
                                          </p:spTgt>
                                        </p:tgtEl>
                                        <p:attrNameLst>
                                          <p:attrName>style.visibility</p:attrName>
                                        </p:attrNameLst>
                                      </p:cBhvr>
                                      <p:to>
                                        <p:strVal val="visible"/>
                                      </p:to>
                                    </p:set>
                                    <p:animEffect transition="in" filter="fade">
                                      <p:cBhvr>
                                        <p:cTn id="36" dur="1000"/>
                                        <p:tgtEl>
                                          <p:spTgt spid="386">
                                            <p:txEl>
                                              <p:pRg st="5" end="5"/>
                                            </p:txEl>
                                          </p:spTgt>
                                        </p:tgtEl>
                                      </p:cBhvr>
                                    </p:animEffect>
                                    <p:anim calcmode="lin" valueType="num">
                                      <p:cBhvr>
                                        <p:cTn id="37" dur="1000" fill="hold"/>
                                        <p:tgtEl>
                                          <p:spTgt spid="386">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86">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86">
                                            <p:txEl>
                                              <p:pRg st="6" end="6"/>
                                            </p:txEl>
                                          </p:spTgt>
                                        </p:tgtEl>
                                        <p:attrNameLst>
                                          <p:attrName>style.visibility</p:attrName>
                                        </p:attrNameLst>
                                      </p:cBhvr>
                                      <p:to>
                                        <p:strVal val="visible"/>
                                      </p:to>
                                    </p:set>
                                    <p:animEffect transition="in" filter="fade">
                                      <p:cBhvr>
                                        <p:cTn id="41" dur="1000"/>
                                        <p:tgtEl>
                                          <p:spTgt spid="386">
                                            <p:txEl>
                                              <p:pRg st="6" end="6"/>
                                            </p:txEl>
                                          </p:spTgt>
                                        </p:tgtEl>
                                      </p:cBhvr>
                                    </p:animEffect>
                                    <p:anim calcmode="lin" valueType="num">
                                      <p:cBhvr>
                                        <p:cTn id="42" dur="1000" fill="hold"/>
                                        <p:tgtEl>
                                          <p:spTgt spid="386">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8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4"/>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dirty="0">
                <a:solidFill>
                  <a:schemeClr val="accent1"/>
                </a:solidFill>
                <a:latin typeface="Calibri"/>
                <a:ea typeface="Calibri"/>
                <a:cs typeface="Calibri"/>
                <a:sym typeface="Calibri"/>
              </a:rPr>
              <a:t>Three schema Architecture mapping</a:t>
            </a:r>
            <a:endParaRPr dirty="0"/>
          </a:p>
        </p:txBody>
      </p:sp>
      <p:sp>
        <p:nvSpPr>
          <p:cNvPr id="404" name="Google Shape;404;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405" name="Google Shape;405;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
        <p:nvSpPr>
          <p:cNvPr id="406" name="Google Shape;406;p34"/>
          <p:cNvSpPr txBox="1"/>
          <p:nvPr/>
        </p:nvSpPr>
        <p:spPr>
          <a:xfrm>
            <a:off x="1037690" y="1455426"/>
            <a:ext cx="10515600" cy="3046948"/>
          </a:xfrm>
          <a:prstGeom prst="rect">
            <a:avLst/>
          </a:prstGeom>
          <a:noFill/>
          <a:ln>
            <a:noFill/>
          </a:ln>
        </p:spPr>
        <p:txBody>
          <a:bodyPr spcFirstLastPara="1" wrap="square" lIns="91425" tIns="45700" rIns="91425" bIns="45700" anchor="t" anchorCtr="0">
            <a:spAutoFit/>
          </a:bodyPr>
          <a:lstStyle/>
          <a:p>
            <a:pPr algn="just">
              <a:buFont typeface="Arial" panose="020B0604020202020204" pitchFamily="34" charset="0"/>
              <a:buChar char="•"/>
            </a:pPr>
            <a:r>
              <a:rPr lang="en-US" sz="2400" b="0" i="0" dirty="0">
                <a:solidFill>
                  <a:srgbClr val="000000"/>
                </a:solidFill>
                <a:effectLst/>
                <a:latin typeface="inter-regular"/>
              </a:rPr>
              <a:t>Mapping is used to transform the request and response between various database levels of architecture.</a:t>
            </a:r>
          </a:p>
          <a:p>
            <a:pPr algn="just">
              <a:buFont typeface="Arial" panose="020B0604020202020204" pitchFamily="34" charset="0"/>
              <a:buChar char="•"/>
            </a:pPr>
            <a:r>
              <a:rPr lang="en-US" sz="2400" b="0" i="0" dirty="0">
                <a:solidFill>
                  <a:srgbClr val="000000"/>
                </a:solidFill>
                <a:effectLst/>
                <a:latin typeface="inter-regular"/>
              </a:rPr>
              <a:t>Mapping is not good for small DBMS because it takes more time.</a:t>
            </a:r>
          </a:p>
          <a:p>
            <a:pPr algn="just">
              <a:buFont typeface="Arial" panose="020B0604020202020204" pitchFamily="34" charset="0"/>
              <a:buChar char="•"/>
            </a:pPr>
            <a:r>
              <a:rPr lang="en-US" sz="2400" b="0" i="0" dirty="0">
                <a:solidFill>
                  <a:srgbClr val="000000"/>
                </a:solidFill>
                <a:effectLst/>
                <a:latin typeface="inter-regular"/>
              </a:rPr>
              <a:t>In External / Conceptual mapping, it is necessary to transform the request from external level to conceptual schema.</a:t>
            </a:r>
          </a:p>
          <a:p>
            <a:pPr algn="just">
              <a:buFont typeface="Arial" panose="020B0604020202020204" pitchFamily="34" charset="0"/>
              <a:buChar char="•"/>
            </a:pPr>
            <a:r>
              <a:rPr lang="en-US" sz="2400" b="0" i="0" dirty="0">
                <a:solidFill>
                  <a:srgbClr val="000000"/>
                </a:solidFill>
                <a:effectLst/>
                <a:latin typeface="inter-regular"/>
              </a:rPr>
              <a:t>In Conceptual / Internal mapping, DBMS transform the request from the conceptual to internal level.</a:t>
            </a:r>
          </a:p>
          <a:p>
            <a:pPr marL="457200" marR="0" lvl="1" indent="0" algn="l" rtl="0">
              <a:spcBef>
                <a:spcPts val="0"/>
              </a:spcBef>
              <a:spcAft>
                <a:spcPts val="0"/>
              </a:spcAft>
              <a:buNone/>
            </a:pP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7"/>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A simplified architecture of Database System  </a:t>
            </a:r>
            <a:endParaRPr/>
          </a:p>
        </p:txBody>
      </p:sp>
      <p:pic>
        <p:nvPicPr>
          <p:cNvPr id="431" name="Google Shape;431;p37" descr="fig01_01"/>
          <p:cNvPicPr preferRelativeResize="0"/>
          <p:nvPr/>
        </p:nvPicPr>
        <p:blipFill rotWithShape="1">
          <a:blip r:embed="rId3">
            <a:alphaModFix/>
          </a:blip>
          <a:srcRect r="24159"/>
          <a:stretch/>
        </p:blipFill>
        <p:spPr>
          <a:xfrm>
            <a:off x="3669254" y="850676"/>
            <a:ext cx="4355951" cy="4965700"/>
          </a:xfrm>
          <a:prstGeom prst="rect">
            <a:avLst/>
          </a:prstGeom>
          <a:noFill/>
          <a:ln>
            <a:noFill/>
          </a:ln>
        </p:spPr>
      </p:pic>
      <p:sp>
        <p:nvSpPr>
          <p:cNvPr id="432" name="Google Shape;43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433" name="Google Shape;43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8"/>
          <p:cNvSpPr txBox="1">
            <a:spLocks noGrp="1"/>
          </p:cNvSpPr>
          <p:nvPr>
            <p:ph type="title"/>
          </p:nvPr>
        </p:nvSpPr>
        <p:spPr>
          <a:xfrm>
            <a:off x="838200" y="10123"/>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A simplified architecture of Database System  </a:t>
            </a:r>
            <a:endParaRPr/>
          </a:p>
        </p:txBody>
      </p:sp>
      <p:sp>
        <p:nvSpPr>
          <p:cNvPr id="440" name="Google Shape;440;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441" name="Google Shape;441;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pic>
        <p:nvPicPr>
          <p:cNvPr id="442" name="Google Shape;442;p38" descr="fig02_03"/>
          <p:cNvPicPr preferRelativeResize="0"/>
          <p:nvPr/>
        </p:nvPicPr>
        <p:blipFill rotWithShape="1">
          <a:blip r:embed="rId3">
            <a:alphaModFix/>
          </a:blip>
          <a:srcRect b="9284"/>
          <a:stretch/>
        </p:blipFill>
        <p:spPr>
          <a:xfrm>
            <a:off x="2451331" y="759524"/>
            <a:ext cx="6159270" cy="559682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9"/>
          <p:cNvSpPr txBox="1">
            <a:spLocks noGrp="1"/>
          </p:cNvSpPr>
          <p:nvPr>
            <p:ph type="title"/>
          </p:nvPr>
        </p:nvSpPr>
        <p:spPr>
          <a:xfrm>
            <a:off x="838200" y="10123"/>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A simplified architecture of Database System  </a:t>
            </a:r>
            <a:endParaRPr/>
          </a:p>
        </p:txBody>
      </p:sp>
      <p:sp>
        <p:nvSpPr>
          <p:cNvPr id="449" name="Google Shape;449;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450" name="Google Shape;450;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pic>
        <p:nvPicPr>
          <p:cNvPr id="3" name="Picture 2">
            <a:extLst>
              <a:ext uri="{FF2B5EF4-FFF2-40B4-BE49-F238E27FC236}">
                <a16:creationId xmlns:a16="http://schemas.microsoft.com/office/drawing/2014/main" id="{D4725FBA-0F8F-6A5E-3C76-0A91EB570410}"/>
              </a:ext>
            </a:extLst>
          </p:cNvPr>
          <p:cNvPicPr>
            <a:picLocks noChangeAspect="1"/>
          </p:cNvPicPr>
          <p:nvPr/>
        </p:nvPicPr>
        <p:blipFill>
          <a:blip r:embed="rId3"/>
          <a:stretch>
            <a:fillRect/>
          </a:stretch>
        </p:blipFill>
        <p:spPr>
          <a:xfrm>
            <a:off x="1753882" y="843994"/>
            <a:ext cx="9109568" cy="5076228"/>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B3F823-01A0-79CA-1A97-3F7844D753AB}"/>
              </a:ext>
            </a:extLst>
          </p:cNvPr>
          <p:cNvSpPr>
            <a:spLocks noGrp="1"/>
          </p:cNvSpPr>
          <p:nvPr>
            <p:ph idx="1"/>
          </p:nvPr>
        </p:nvSpPr>
        <p:spPr>
          <a:xfrm>
            <a:off x="548281" y="2885964"/>
            <a:ext cx="10515600" cy="4351338"/>
          </a:xfrm>
        </p:spPr>
        <p:txBody>
          <a:bodyPr/>
          <a:lstStyle/>
          <a:p>
            <a:pPr marL="0" indent="0">
              <a:buNone/>
            </a:pPr>
            <a:endParaRPr lang="en-US" dirty="0"/>
          </a:p>
          <a:p>
            <a:r>
              <a:rPr lang="en-US" dirty="0"/>
              <a:t>Buffer manager-cache the data on priority. Handle memory management </a:t>
            </a:r>
          </a:p>
          <a:p>
            <a:r>
              <a:rPr lang="en-US" dirty="0"/>
              <a:t>File manager- disk space management and data structure allocation</a:t>
            </a:r>
          </a:p>
          <a:p>
            <a:r>
              <a:rPr lang="en-US" dirty="0"/>
              <a:t>Authorization and integrity manager</a:t>
            </a:r>
          </a:p>
          <a:p>
            <a:r>
              <a:rPr lang="en-US" dirty="0"/>
              <a:t>Transaction Manager</a:t>
            </a:r>
          </a:p>
        </p:txBody>
      </p:sp>
      <p:pic>
        <p:nvPicPr>
          <p:cNvPr id="7" name="Picture 6">
            <a:extLst>
              <a:ext uri="{FF2B5EF4-FFF2-40B4-BE49-F238E27FC236}">
                <a16:creationId xmlns:a16="http://schemas.microsoft.com/office/drawing/2014/main" id="{59CCB2FE-AD9B-A719-9D08-C9B6159E9F00}"/>
              </a:ext>
            </a:extLst>
          </p:cNvPr>
          <p:cNvPicPr>
            <a:picLocks noChangeAspect="1"/>
          </p:cNvPicPr>
          <p:nvPr/>
        </p:nvPicPr>
        <p:blipFill>
          <a:blip r:embed="rId2"/>
          <a:stretch>
            <a:fillRect/>
          </a:stretch>
        </p:blipFill>
        <p:spPr>
          <a:xfrm>
            <a:off x="548281" y="229832"/>
            <a:ext cx="7622132" cy="2620108"/>
          </a:xfrm>
          <a:prstGeom prst="rect">
            <a:avLst/>
          </a:prstGeom>
        </p:spPr>
      </p:pic>
      <p:pic>
        <p:nvPicPr>
          <p:cNvPr id="9" name="Picture 8">
            <a:extLst>
              <a:ext uri="{FF2B5EF4-FFF2-40B4-BE49-F238E27FC236}">
                <a16:creationId xmlns:a16="http://schemas.microsoft.com/office/drawing/2014/main" id="{F21C0345-DB4D-E0D4-D12E-05B978798DF2}"/>
              </a:ext>
            </a:extLst>
          </p:cNvPr>
          <p:cNvPicPr>
            <a:picLocks noChangeAspect="1"/>
          </p:cNvPicPr>
          <p:nvPr/>
        </p:nvPicPr>
        <p:blipFill>
          <a:blip r:embed="rId3"/>
          <a:stretch>
            <a:fillRect/>
          </a:stretch>
        </p:blipFill>
        <p:spPr>
          <a:xfrm>
            <a:off x="8314005" y="284834"/>
            <a:ext cx="3701845" cy="2510104"/>
          </a:xfrm>
          <a:prstGeom prst="rect">
            <a:avLst/>
          </a:prstGeom>
        </p:spPr>
      </p:pic>
    </p:spTree>
    <p:extLst>
      <p:ext uri="{BB962C8B-B14F-4D97-AF65-F5344CB8AC3E}">
        <p14:creationId xmlns:p14="http://schemas.microsoft.com/office/powerpoint/2010/main" val="37495306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Rectangle 3"/>
          <p:cNvSpPr/>
          <p:nvPr/>
        </p:nvSpPr>
        <p:spPr>
          <a:xfrm>
            <a:off x="3048000" y="2967335"/>
            <a:ext cx="6096000" cy="923330"/>
          </a:xfrm>
          <a:prstGeom prst="rect">
            <a:avLst/>
          </a:prstGeom>
        </p:spPr>
        <p:txBody>
          <a:bodyPr>
            <a:spAutoFit/>
          </a:bodyPr>
          <a:lstStyle/>
          <a:p>
            <a:r>
              <a:rPr lang="en-IN" b="1" dirty="0"/>
              <a:t>Storage Management</a:t>
            </a:r>
            <a:endParaRPr lang="en-IN" dirty="0"/>
          </a:p>
          <a:p>
            <a:br>
              <a:rPr lang="en-IN" dirty="0"/>
            </a:br>
            <a:endParaRPr lang="en-IN" dirty="0"/>
          </a:p>
        </p:txBody>
      </p:sp>
    </p:spTree>
    <p:extLst>
      <p:ext uri="{BB962C8B-B14F-4D97-AF65-F5344CB8AC3E}">
        <p14:creationId xmlns:p14="http://schemas.microsoft.com/office/powerpoint/2010/main" val="21274482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E5D5-4DF3-53DD-95DC-065D88EB5B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D1CFE6-19A0-EEF8-D40F-0015E73CE37F}"/>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5FBFEE92-B661-8FFA-8C7C-96E1CBE64E6E}"/>
              </a:ext>
            </a:extLst>
          </p:cNvPr>
          <p:cNvPicPr>
            <a:picLocks noChangeAspect="1"/>
          </p:cNvPicPr>
          <p:nvPr/>
        </p:nvPicPr>
        <p:blipFill>
          <a:blip r:embed="rId2"/>
          <a:stretch>
            <a:fillRect/>
          </a:stretch>
        </p:blipFill>
        <p:spPr>
          <a:xfrm>
            <a:off x="1343814" y="681037"/>
            <a:ext cx="6535266" cy="3178785"/>
          </a:xfrm>
          <a:prstGeom prst="rect">
            <a:avLst/>
          </a:prstGeom>
        </p:spPr>
      </p:pic>
    </p:spTree>
    <p:extLst>
      <p:ext uri="{BB962C8B-B14F-4D97-AF65-F5344CB8AC3E}">
        <p14:creationId xmlns:p14="http://schemas.microsoft.com/office/powerpoint/2010/main" val="228684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4"/>
          <p:cNvSpPr txBox="1">
            <a:spLocks noGrp="1"/>
          </p:cNvSpPr>
          <p:nvPr>
            <p:ph type="body" idx="1"/>
          </p:nvPr>
        </p:nvSpPr>
        <p:spPr>
          <a:xfrm>
            <a:off x="609600" y="1481329"/>
            <a:ext cx="10972800" cy="4525963"/>
          </a:xfrm>
          <a:prstGeom prst="rect">
            <a:avLst/>
          </a:prstGeom>
          <a:noFill/>
          <a:ln>
            <a:noFill/>
          </a:ln>
        </p:spPr>
        <p:txBody>
          <a:bodyPr spcFirstLastPara="1" wrap="square" lIns="91425" tIns="45700" rIns="91425" bIns="45700" anchor="t" anchorCtr="0">
            <a:normAutofit fontScale="70000" lnSpcReduction="20000"/>
          </a:bodyPr>
          <a:lstStyle/>
          <a:p>
            <a:pPr marL="566928" indent="-457200" algn="just">
              <a:spcBef>
                <a:spcPts val="0"/>
              </a:spcBef>
              <a:buSzPts val="1836"/>
              <a:buFont typeface="Wingdings" panose="05000000000000000000" pitchFamily="2" charset="2"/>
              <a:buChar char="q"/>
            </a:pPr>
            <a:r>
              <a:rPr lang="en-US" b="1" dirty="0">
                <a:latin typeface="Times New Roman"/>
                <a:ea typeface="Times New Roman"/>
                <a:cs typeface="Times New Roman"/>
                <a:sym typeface="Times New Roman"/>
              </a:rPr>
              <a:t>Database</a:t>
            </a:r>
            <a:r>
              <a:rPr lang="en-US" dirty="0">
                <a:latin typeface="Times New Roman"/>
                <a:ea typeface="Times New Roman"/>
                <a:cs typeface="Times New Roman"/>
                <a:sym typeface="Times New Roman"/>
              </a:rPr>
              <a:t>: A database is an organized collection of data.</a:t>
            </a:r>
            <a:endParaRPr lang="en-US" dirty="0">
              <a:sym typeface="Times New Roman"/>
            </a:endParaRPr>
          </a:p>
          <a:p>
            <a:pPr marL="109728" lvl="0" indent="0" algn="just" rtl="0">
              <a:spcBef>
                <a:spcPts val="0"/>
              </a:spcBef>
              <a:spcAft>
                <a:spcPts val="0"/>
              </a:spcAft>
              <a:buSzPts val="1836"/>
              <a:buNone/>
            </a:pPr>
            <a:endParaRPr lang="en-US" b="1" dirty="0">
              <a:latin typeface="Times New Roman"/>
              <a:ea typeface="Times New Roman"/>
              <a:cs typeface="Times New Roman"/>
              <a:sym typeface="Times New Roman"/>
            </a:endParaRPr>
          </a:p>
          <a:p>
            <a:pPr marL="566928" lvl="0" indent="-457200" algn="just" rtl="0">
              <a:spcBef>
                <a:spcPts val="0"/>
              </a:spcBef>
              <a:spcAft>
                <a:spcPts val="0"/>
              </a:spcAft>
              <a:buSzPts val="1836"/>
              <a:buFont typeface="Wingdings" panose="05000000000000000000" pitchFamily="2" charset="2"/>
              <a:buChar char="q"/>
            </a:pPr>
            <a:r>
              <a:rPr lang="en-US" b="1" dirty="0">
                <a:latin typeface="Times New Roman"/>
                <a:ea typeface="Times New Roman"/>
                <a:cs typeface="Times New Roman"/>
                <a:sym typeface="Times New Roman"/>
              </a:rPr>
              <a:t>DBMS:</a:t>
            </a:r>
            <a:r>
              <a:rPr lang="en-US" dirty="0">
                <a:latin typeface="Times New Roman"/>
                <a:ea typeface="Times New Roman"/>
                <a:cs typeface="Times New Roman"/>
                <a:sym typeface="Times New Roman"/>
              </a:rPr>
              <a:t>  A database management system (DBMS) is system software for creating and managing databases.</a:t>
            </a:r>
            <a:endParaRPr dirty="0"/>
          </a:p>
          <a:p>
            <a:pPr marL="1024128" lvl="1" indent="-457200" algn="just">
              <a:spcBef>
                <a:spcPts val="400"/>
              </a:spcBef>
              <a:buSzPts val="1836"/>
              <a:buFont typeface="Wingdings" panose="05000000000000000000" pitchFamily="2" charset="2"/>
              <a:buChar char="§"/>
            </a:pPr>
            <a:r>
              <a:rPr lang="en-US" dirty="0">
                <a:latin typeface="Times New Roman"/>
                <a:ea typeface="Times New Roman"/>
                <a:cs typeface="Times New Roman"/>
                <a:sym typeface="Times New Roman"/>
              </a:rPr>
              <a:t>DBMS is Collection of interrelated data </a:t>
            </a:r>
            <a:endParaRPr dirty="0"/>
          </a:p>
          <a:p>
            <a:pPr marL="1024128" lvl="1" indent="-457200" algn="just">
              <a:spcBef>
                <a:spcPts val="400"/>
              </a:spcBef>
              <a:buSzPts val="1836"/>
              <a:buFont typeface="Wingdings" panose="05000000000000000000" pitchFamily="2" charset="2"/>
              <a:buChar char="§"/>
            </a:pPr>
            <a:r>
              <a:rPr lang="en-US" dirty="0">
                <a:latin typeface="Times New Roman"/>
                <a:ea typeface="Times New Roman"/>
                <a:cs typeface="Times New Roman"/>
                <a:sym typeface="Times New Roman"/>
              </a:rPr>
              <a:t>It has set of programs to access the data </a:t>
            </a:r>
            <a:endParaRPr dirty="0"/>
          </a:p>
          <a:p>
            <a:pPr marL="1024128" lvl="1" indent="-457200" algn="just">
              <a:spcBef>
                <a:spcPts val="400"/>
              </a:spcBef>
              <a:buSzPts val="1836"/>
              <a:buFont typeface="Wingdings" panose="05000000000000000000" pitchFamily="2" charset="2"/>
              <a:buChar char="§"/>
            </a:pPr>
            <a:r>
              <a:rPr lang="en-US" dirty="0">
                <a:latin typeface="Times New Roman"/>
                <a:ea typeface="Times New Roman"/>
                <a:cs typeface="Times New Roman"/>
                <a:sym typeface="Times New Roman"/>
              </a:rPr>
              <a:t> DBMS provides an environment that is both convenient and efficient to use </a:t>
            </a:r>
            <a:endParaRPr dirty="0"/>
          </a:p>
          <a:p>
            <a:pPr marL="1024128" lvl="1" indent="-457200" algn="just">
              <a:spcBef>
                <a:spcPts val="400"/>
              </a:spcBef>
              <a:buSzPts val="1836"/>
              <a:buFont typeface="Wingdings" panose="05000000000000000000" pitchFamily="2" charset="2"/>
              <a:buChar char="§"/>
            </a:pPr>
            <a:r>
              <a:rPr lang="en-US" dirty="0">
                <a:latin typeface="Times New Roman"/>
                <a:ea typeface="Times New Roman"/>
                <a:cs typeface="Times New Roman"/>
                <a:sym typeface="Times New Roman"/>
              </a:rPr>
              <a:t> DBMS contains information about a particular enterprise</a:t>
            </a:r>
          </a:p>
          <a:p>
            <a:pPr marL="1024128" lvl="1" indent="-457200" algn="just">
              <a:spcBef>
                <a:spcPts val="400"/>
              </a:spcBef>
              <a:buSzPts val="1836"/>
              <a:buFont typeface="Wingdings" panose="05000000000000000000" pitchFamily="2" charset="2"/>
              <a:buChar char="§"/>
            </a:pPr>
            <a:r>
              <a:rPr lang="en-US" b="1" dirty="0"/>
              <a:t>Examples</a:t>
            </a:r>
            <a:r>
              <a:rPr lang="en-US" dirty="0"/>
              <a:t>: Microsoft Access, File-based systems like XML, CSV.</a:t>
            </a:r>
          </a:p>
          <a:p>
            <a:endParaRPr lang="en-US" b="1" dirty="0"/>
          </a:p>
          <a:p>
            <a:pPr>
              <a:buFont typeface="Wingdings" panose="05000000000000000000" pitchFamily="2" charset="2"/>
              <a:buChar char="q"/>
            </a:pPr>
            <a:r>
              <a:rPr lang="en-US" sz="2900" b="1" dirty="0">
                <a:latin typeface="Times New Roman"/>
                <a:ea typeface="Times New Roman"/>
                <a:cs typeface="Times New Roman"/>
              </a:rPr>
              <a:t>RDBMS </a:t>
            </a:r>
            <a:r>
              <a:rPr lang="en-US" b="1" dirty="0"/>
              <a:t>(Relational Database Management System)</a:t>
            </a:r>
          </a:p>
          <a:p>
            <a:r>
              <a:rPr lang="en-US" sz="2900" b="1" dirty="0">
                <a:latin typeface="Times New Roman"/>
                <a:ea typeface="Times New Roman"/>
                <a:cs typeface="Times New Roman"/>
              </a:rPr>
              <a:t>Definition</a:t>
            </a:r>
            <a:r>
              <a:rPr lang="en-US" dirty="0"/>
              <a:t>: An RDBMS is a type of DBMS that stores data in a structured format using </a:t>
            </a:r>
            <a:r>
              <a:rPr lang="en-US" b="1" dirty="0"/>
              <a:t>tables</a:t>
            </a:r>
            <a:r>
              <a:rPr lang="en-US" dirty="0"/>
              <a:t> and enforces </a:t>
            </a:r>
            <a:r>
              <a:rPr lang="en-US" b="1" dirty="0"/>
              <a:t>relationships</a:t>
            </a:r>
            <a:r>
              <a:rPr lang="en-US" dirty="0"/>
              <a:t> between these tables through keys (e.g., primary keys and foreign keys).</a:t>
            </a:r>
          </a:p>
          <a:p>
            <a:r>
              <a:rPr lang="en-US" b="1" dirty="0"/>
              <a:t>Data Storage</a:t>
            </a:r>
            <a:r>
              <a:rPr lang="en-US" dirty="0"/>
              <a:t>: Data is stored in tables, and relationships between tables are strictly defined.</a:t>
            </a:r>
          </a:p>
          <a:p>
            <a:r>
              <a:rPr lang="en-US" b="1" dirty="0"/>
              <a:t>Examples</a:t>
            </a:r>
            <a:r>
              <a:rPr lang="en-US" dirty="0"/>
              <a:t>: MySQL, PostgreSQL, Oracle Database, Microsoft SQL Server.</a:t>
            </a:r>
          </a:p>
          <a:p>
            <a:endParaRPr lang="en-IN" dirty="0"/>
          </a:p>
          <a:p>
            <a:pPr marL="365760" lvl="0" indent="-256032" algn="just" rtl="0">
              <a:spcBef>
                <a:spcPts val="400"/>
              </a:spcBef>
              <a:spcAft>
                <a:spcPts val="0"/>
              </a:spcAft>
              <a:buSzPts val="1836"/>
              <a:buChar char="🞂"/>
            </a:pPr>
            <a:endParaRPr dirty="0"/>
          </a:p>
        </p:txBody>
      </p:sp>
      <p:sp>
        <p:nvSpPr>
          <p:cNvPr id="179" name="Google Shape;179;p1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2"/>
              </a:buClr>
              <a:buSzPts val="4000"/>
              <a:buFont typeface="Times New Roman"/>
              <a:buNone/>
            </a:pPr>
            <a:r>
              <a:rPr lang="en-US" sz="4000" b="1" dirty="0">
                <a:solidFill>
                  <a:schemeClr val="accent1"/>
                </a:solidFill>
                <a:latin typeface="Times New Roman"/>
                <a:ea typeface="Times New Roman"/>
                <a:cs typeface="Times New Roman"/>
                <a:sym typeface="Times New Roman"/>
              </a:rPr>
              <a:t>DBMS</a:t>
            </a:r>
            <a:endParaRPr sz="4000" dirty="0">
              <a:solidFill>
                <a:schemeClr val="accen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970001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5"/>
          <p:cNvSpPr txBox="1">
            <a:spLocks noGrp="1"/>
          </p:cNvSpPr>
          <p:nvPr>
            <p:ph type="title"/>
          </p:nvPr>
        </p:nvSpPr>
        <p:spPr>
          <a:xfrm>
            <a:off x="838200" y="10123"/>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Data Model</a:t>
            </a:r>
            <a:endParaRPr/>
          </a:p>
        </p:txBody>
      </p:sp>
      <p:sp>
        <p:nvSpPr>
          <p:cNvPr id="317" name="Google Shape;31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18" name="Google Shape;31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50</a:t>
            </a:fld>
            <a:endParaRPr/>
          </a:p>
        </p:txBody>
      </p:sp>
      <p:sp>
        <p:nvSpPr>
          <p:cNvPr id="319" name="Google Shape;319;p25"/>
          <p:cNvSpPr/>
          <p:nvPr/>
        </p:nvSpPr>
        <p:spPr>
          <a:xfrm>
            <a:off x="912259" y="710005"/>
            <a:ext cx="10790006" cy="6731586"/>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333399"/>
              </a:buClr>
              <a:buSzPts val="2400"/>
              <a:buFont typeface="Arial"/>
              <a:buChar char="•"/>
            </a:pPr>
            <a:r>
              <a:rPr lang="en-US" sz="2400" b="1">
                <a:solidFill>
                  <a:srgbClr val="333399"/>
                </a:solidFill>
                <a:latin typeface="Arial"/>
                <a:ea typeface="Arial"/>
                <a:cs typeface="Arial"/>
                <a:sym typeface="Arial"/>
              </a:rPr>
              <a:t>Data Model:</a:t>
            </a:r>
            <a:endParaRPr sz="1440" b="1">
              <a:solidFill>
                <a:srgbClr val="990033"/>
              </a:solidFill>
              <a:latin typeface="Noto Sans Symbols"/>
              <a:ea typeface="Noto Sans Symbols"/>
              <a:cs typeface="Noto Sans Symbols"/>
              <a:sym typeface="Noto Sans Symbols"/>
            </a:endParaRPr>
          </a:p>
          <a:p>
            <a:pPr marL="742950" marR="0" lvl="1" indent="-285750" algn="l" rtl="0">
              <a:spcBef>
                <a:spcPts val="44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A set of concepts to describe the </a:t>
            </a:r>
            <a:r>
              <a:rPr lang="en-US" sz="2200" b="1" i="1" u="none" strike="noStrike" cap="none">
                <a:solidFill>
                  <a:schemeClr val="dk1"/>
                </a:solidFill>
                <a:latin typeface="Arial"/>
                <a:ea typeface="Arial"/>
                <a:cs typeface="Arial"/>
                <a:sym typeface="Arial"/>
              </a:rPr>
              <a:t>structure</a:t>
            </a:r>
            <a:r>
              <a:rPr lang="en-US" sz="2200" b="0" i="0" u="none" strike="noStrike" cap="none">
                <a:solidFill>
                  <a:schemeClr val="dk1"/>
                </a:solidFill>
                <a:latin typeface="Arial"/>
                <a:ea typeface="Arial"/>
                <a:cs typeface="Arial"/>
                <a:sym typeface="Arial"/>
              </a:rPr>
              <a:t> of a database, the </a:t>
            </a:r>
            <a:r>
              <a:rPr lang="en-US" sz="2200" b="1" i="1" u="none" strike="noStrike" cap="none">
                <a:solidFill>
                  <a:schemeClr val="dk1"/>
                </a:solidFill>
                <a:latin typeface="Arial"/>
                <a:ea typeface="Arial"/>
                <a:cs typeface="Arial"/>
                <a:sym typeface="Arial"/>
              </a:rPr>
              <a:t>operations </a:t>
            </a:r>
            <a:r>
              <a:rPr lang="en-US" sz="2200" b="0" i="0" u="none" strike="noStrike" cap="none">
                <a:solidFill>
                  <a:schemeClr val="dk1"/>
                </a:solidFill>
                <a:latin typeface="Arial"/>
                <a:ea typeface="Arial"/>
                <a:cs typeface="Arial"/>
                <a:sym typeface="Arial"/>
              </a:rPr>
              <a:t>for manipulating these structures, and certain </a:t>
            </a:r>
            <a:r>
              <a:rPr lang="en-US" sz="2200" b="1" i="1" u="none" strike="noStrike" cap="none">
                <a:solidFill>
                  <a:schemeClr val="dk1"/>
                </a:solidFill>
                <a:latin typeface="Arial"/>
                <a:ea typeface="Arial"/>
                <a:cs typeface="Arial"/>
                <a:sym typeface="Arial"/>
              </a:rPr>
              <a:t>constraints</a:t>
            </a:r>
            <a:r>
              <a:rPr lang="en-US" sz="2200" b="0" i="0" u="none" strike="noStrike" cap="none">
                <a:solidFill>
                  <a:schemeClr val="dk1"/>
                </a:solidFill>
                <a:latin typeface="Arial"/>
                <a:ea typeface="Arial"/>
                <a:cs typeface="Arial"/>
                <a:sym typeface="Arial"/>
              </a:rPr>
              <a:t> that the database should obey.</a:t>
            </a:r>
            <a:endParaRPr sz="1210" b="0" i="0" u="none" strike="noStrike" cap="none">
              <a:solidFill>
                <a:schemeClr val="dk1"/>
              </a:solidFill>
              <a:latin typeface="Noto Sans Symbols"/>
              <a:ea typeface="Noto Sans Symbols"/>
              <a:cs typeface="Noto Sans Symbols"/>
              <a:sym typeface="Noto Sans Symbols"/>
            </a:endParaRPr>
          </a:p>
          <a:p>
            <a:pPr marL="0" marR="0" lvl="0" indent="-152400" algn="l" rtl="0">
              <a:spcBef>
                <a:spcPts val="480"/>
              </a:spcBef>
              <a:spcAft>
                <a:spcPts val="0"/>
              </a:spcAft>
              <a:buClr>
                <a:srgbClr val="333399"/>
              </a:buClr>
              <a:buSzPts val="2400"/>
              <a:buFont typeface="Arial"/>
              <a:buChar char="•"/>
            </a:pPr>
            <a:r>
              <a:rPr lang="en-US" sz="2400" b="1">
                <a:solidFill>
                  <a:srgbClr val="333399"/>
                </a:solidFill>
                <a:latin typeface="Arial"/>
                <a:ea typeface="Arial"/>
                <a:cs typeface="Arial"/>
                <a:sym typeface="Arial"/>
              </a:rPr>
              <a:t>Data Model Structure and Constraints:</a:t>
            </a:r>
            <a:endParaRPr sz="1440" b="1">
              <a:solidFill>
                <a:srgbClr val="990033"/>
              </a:solidFill>
              <a:latin typeface="Noto Sans Symbols"/>
              <a:ea typeface="Noto Sans Symbols"/>
              <a:cs typeface="Noto Sans Symbols"/>
              <a:sym typeface="Noto Sans Symbols"/>
            </a:endParaRPr>
          </a:p>
          <a:p>
            <a:pPr marL="742950" marR="0" lvl="1" indent="-285750" algn="l" rtl="0">
              <a:spcBef>
                <a:spcPts val="44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Constructs are used to define the database structure</a:t>
            </a:r>
            <a:endParaRPr sz="1210" b="0" i="0" u="none" strike="noStrike" cap="none">
              <a:solidFill>
                <a:schemeClr val="dk1"/>
              </a:solidFill>
              <a:latin typeface="Noto Sans Symbols"/>
              <a:ea typeface="Noto Sans Symbols"/>
              <a:cs typeface="Noto Sans Symbols"/>
              <a:sym typeface="Noto Sans Symbols"/>
            </a:endParaRPr>
          </a:p>
          <a:p>
            <a:pPr marL="742950" marR="0" lvl="1" indent="-285750" algn="l" rtl="0">
              <a:spcBef>
                <a:spcPts val="44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Constructs typically include </a:t>
            </a:r>
            <a:r>
              <a:rPr lang="en-US" sz="2200" b="1" i="1" u="none" strike="noStrike" cap="none">
                <a:solidFill>
                  <a:schemeClr val="dk1"/>
                </a:solidFill>
                <a:latin typeface="Arial"/>
                <a:ea typeface="Arial"/>
                <a:cs typeface="Arial"/>
                <a:sym typeface="Arial"/>
              </a:rPr>
              <a:t>elements </a:t>
            </a:r>
            <a:r>
              <a:rPr lang="en-US" sz="2200" b="0" i="0" u="none" strike="noStrike" cap="none">
                <a:solidFill>
                  <a:schemeClr val="dk1"/>
                </a:solidFill>
                <a:latin typeface="Arial"/>
                <a:ea typeface="Arial"/>
                <a:cs typeface="Arial"/>
                <a:sym typeface="Arial"/>
              </a:rPr>
              <a:t>(and their </a:t>
            </a:r>
            <a:r>
              <a:rPr lang="en-US" sz="2200" b="1" i="1" u="none" strike="noStrike" cap="none">
                <a:solidFill>
                  <a:schemeClr val="dk1"/>
                </a:solidFill>
                <a:latin typeface="Arial"/>
                <a:ea typeface="Arial"/>
                <a:cs typeface="Arial"/>
                <a:sym typeface="Arial"/>
              </a:rPr>
              <a:t>data types</a:t>
            </a:r>
            <a:r>
              <a:rPr lang="en-US" sz="2200" b="0" i="0" u="none" strike="noStrike" cap="none">
                <a:solidFill>
                  <a:schemeClr val="dk1"/>
                </a:solidFill>
                <a:latin typeface="Arial"/>
                <a:ea typeface="Arial"/>
                <a:cs typeface="Arial"/>
                <a:sym typeface="Arial"/>
              </a:rPr>
              <a:t>) as well as groups of elements (e.g. </a:t>
            </a:r>
            <a:r>
              <a:rPr lang="en-US" sz="2200" b="1" i="1" u="none" strike="noStrike" cap="none">
                <a:solidFill>
                  <a:schemeClr val="dk1"/>
                </a:solidFill>
                <a:latin typeface="Arial"/>
                <a:ea typeface="Arial"/>
                <a:cs typeface="Arial"/>
                <a:sym typeface="Arial"/>
              </a:rPr>
              <a:t>entity, record, table</a:t>
            </a:r>
            <a:r>
              <a:rPr lang="en-US" sz="2200" b="0" i="0" u="none" strike="noStrike" cap="none">
                <a:solidFill>
                  <a:schemeClr val="dk1"/>
                </a:solidFill>
                <a:latin typeface="Arial"/>
                <a:ea typeface="Arial"/>
                <a:cs typeface="Arial"/>
                <a:sym typeface="Arial"/>
              </a:rPr>
              <a:t>), and </a:t>
            </a:r>
            <a:r>
              <a:rPr lang="en-US" sz="2200" b="1" i="1" u="none" strike="noStrike" cap="none">
                <a:solidFill>
                  <a:schemeClr val="dk1"/>
                </a:solidFill>
                <a:latin typeface="Arial"/>
                <a:ea typeface="Arial"/>
                <a:cs typeface="Arial"/>
                <a:sym typeface="Arial"/>
              </a:rPr>
              <a:t>relationships</a:t>
            </a:r>
            <a:r>
              <a:rPr lang="en-US" sz="2200" b="0" i="0" u="none" strike="noStrike" cap="none">
                <a:solidFill>
                  <a:schemeClr val="dk1"/>
                </a:solidFill>
                <a:latin typeface="Arial"/>
                <a:ea typeface="Arial"/>
                <a:cs typeface="Arial"/>
                <a:sym typeface="Arial"/>
              </a:rPr>
              <a:t> among such groups</a:t>
            </a:r>
            <a:endParaRPr sz="1210" b="0" i="0" u="none" strike="noStrike" cap="none">
              <a:solidFill>
                <a:schemeClr val="dk1"/>
              </a:solidFill>
              <a:latin typeface="Noto Sans Symbols"/>
              <a:ea typeface="Noto Sans Symbols"/>
              <a:cs typeface="Noto Sans Symbols"/>
              <a:sym typeface="Noto Sans Symbols"/>
            </a:endParaRPr>
          </a:p>
          <a:p>
            <a:pPr marL="742950" marR="0" lvl="1" indent="-285750" algn="l" rtl="0">
              <a:spcBef>
                <a:spcPts val="44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Constraints specify some restrictions on valid data; these constraints must be enforced at all times</a:t>
            </a:r>
            <a:endParaRPr/>
          </a:p>
          <a:p>
            <a:pPr marL="0" marR="0" lvl="0" indent="0" algn="l" rtl="0">
              <a:spcBef>
                <a:spcPts val="480"/>
              </a:spcBef>
              <a:spcAft>
                <a:spcPts val="0"/>
              </a:spcAft>
              <a:buClr>
                <a:srgbClr val="333399"/>
              </a:buClr>
              <a:buSzPts val="2400"/>
              <a:buFont typeface="Arial"/>
              <a:buChar char="•"/>
            </a:pPr>
            <a:r>
              <a:rPr lang="en-US" sz="2400" b="1">
                <a:solidFill>
                  <a:srgbClr val="333399"/>
                </a:solidFill>
                <a:latin typeface="Arial"/>
                <a:ea typeface="Arial"/>
                <a:cs typeface="Arial"/>
                <a:sym typeface="Arial"/>
              </a:rPr>
              <a:t>Data Model Operations:</a:t>
            </a:r>
            <a:endParaRPr/>
          </a:p>
          <a:p>
            <a:pPr marL="800100" marR="0" lvl="1" indent="-342900" algn="l" rtl="0">
              <a:spcBef>
                <a:spcPts val="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These operations are used for specifying database retrievals and updates by referring to the constructs of the data model.</a:t>
            </a:r>
            <a:endParaRPr/>
          </a:p>
          <a:p>
            <a:pPr marL="457200" marR="0" lvl="1" indent="0" algn="l" rtl="0">
              <a:spcBef>
                <a:spcPts val="0"/>
              </a:spcBef>
              <a:spcAft>
                <a:spcPts val="0"/>
              </a:spcAft>
              <a:buNone/>
            </a:pPr>
            <a:endParaRPr sz="11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r>
              <a:rPr lang="en-US" sz="2200" b="0" i="0" u="none" strike="noStrike" cap="none">
                <a:solidFill>
                  <a:schemeClr val="dk1"/>
                </a:solidFill>
                <a:latin typeface="Arial"/>
                <a:ea typeface="Arial"/>
                <a:cs typeface="Arial"/>
                <a:sym typeface="Arial"/>
              </a:rPr>
              <a:t>Operations on the data model may include </a:t>
            </a:r>
            <a:r>
              <a:rPr lang="en-US" sz="2200" b="1" i="0" u="none" strike="noStrike" cap="none">
                <a:solidFill>
                  <a:schemeClr val="dk1"/>
                </a:solidFill>
                <a:latin typeface="Arial"/>
                <a:ea typeface="Arial"/>
                <a:cs typeface="Arial"/>
                <a:sym typeface="Arial"/>
              </a:rPr>
              <a:t>basic model </a:t>
            </a:r>
            <a:r>
              <a:rPr lang="en-US" sz="2200" b="0" i="0" u="none" strike="noStrike" cap="none">
                <a:solidFill>
                  <a:schemeClr val="dk1"/>
                </a:solidFill>
                <a:latin typeface="Arial"/>
                <a:ea typeface="Arial"/>
                <a:cs typeface="Arial"/>
                <a:sym typeface="Arial"/>
              </a:rPr>
              <a:t>operations (e.g. generic insert, delete, update) and </a:t>
            </a:r>
            <a:r>
              <a:rPr lang="en-US" sz="2200" b="1" i="0" u="none" strike="noStrike" cap="none">
                <a:solidFill>
                  <a:schemeClr val="dk1"/>
                </a:solidFill>
                <a:latin typeface="Arial"/>
                <a:ea typeface="Arial"/>
                <a:cs typeface="Arial"/>
                <a:sym typeface="Arial"/>
              </a:rPr>
              <a:t>user-defined</a:t>
            </a:r>
            <a:r>
              <a:rPr lang="en-US" sz="2200" b="0" i="0" u="none" strike="noStrike" cap="none">
                <a:solidFill>
                  <a:schemeClr val="dk1"/>
                </a:solidFill>
                <a:latin typeface="Arial"/>
                <a:ea typeface="Arial"/>
                <a:cs typeface="Arial"/>
                <a:sym typeface="Arial"/>
              </a:rPr>
              <a:t> operations (e.g. compute_student_gpa, update_inventory)</a:t>
            </a:r>
            <a:endParaRPr/>
          </a:p>
          <a:p>
            <a:pPr marL="742950" marR="0" lvl="1" indent="-146050" algn="l" rtl="0">
              <a:spcBef>
                <a:spcPts val="440"/>
              </a:spcBef>
              <a:spcAft>
                <a:spcPts val="0"/>
              </a:spcAft>
              <a:buClr>
                <a:schemeClr val="dk1"/>
              </a:buClr>
              <a:buSzPts val="2200"/>
              <a:buFont typeface="Arial"/>
              <a:buNone/>
            </a:pPr>
            <a:endParaRPr sz="2200" b="0" i="0" u="none" strike="noStrike" cap="none">
              <a:solidFill>
                <a:schemeClr val="dk1"/>
              </a:solidFill>
              <a:latin typeface="Arial"/>
              <a:ea typeface="Arial"/>
              <a:cs typeface="Arial"/>
              <a:sym typeface="Arial"/>
            </a:endParaRPr>
          </a:p>
          <a:p>
            <a:pPr marL="457200" marR="0" lvl="1" indent="0" algn="l" rtl="0">
              <a:spcBef>
                <a:spcPts val="440"/>
              </a:spcBef>
              <a:spcAft>
                <a:spcPts val="0"/>
              </a:spcAft>
              <a:buNone/>
            </a:pPr>
            <a:endParaRPr sz="1210" b="0" i="0" u="none" strike="noStrike" cap="none">
              <a:solidFill>
                <a:schemeClr val="dk1"/>
              </a:solidFill>
              <a:latin typeface="Noto Sans Symbols"/>
              <a:ea typeface="Noto Sans Symbols"/>
              <a:cs typeface="Noto Sans Symbols"/>
              <a:sym typeface="Noto Sans Symbols"/>
            </a:endParaRPr>
          </a:p>
        </p:txBody>
      </p:sp>
    </p:spTree>
    <p:extLst>
      <p:ext uri="{BB962C8B-B14F-4D97-AF65-F5344CB8AC3E}">
        <p14:creationId xmlns:p14="http://schemas.microsoft.com/office/powerpoint/2010/main" val="610654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6"/>
          <p:cNvSpPr txBox="1">
            <a:spLocks noGrp="1"/>
          </p:cNvSpPr>
          <p:nvPr>
            <p:ph type="title"/>
          </p:nvPr>
        </p:nvSpPr>
        <p:spPr>
          <a:xfrm>
            <a:off x="838200" y="365126"/>
            <a:ext cx="10515600" cy="69988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3200"/>
              <a:buFont typeface="Calibri"/>
              <a:buNone/>
            </a:pPr>
            <a:r>
              <a:rPr lang="en-US" sz="3200" b="1">
                <a:solidFill>
                  <a:schemeClr val="accent1"/>
                </a:solidFill>
                <a:latin typeface="Calibri"/>
                <a:ea typeface="Calibri"/>
                <a:cs typeface="Calibri"/>
                <a:sym typeface="Calibri"/>
              </a:rPr>
              <a:t>Data Model Categories</a:t>
            </a:r>
            <a:endParaRPr/>
          </a:p>
        </p:txBody>
      </p:sp>
      <p:sp>
        <p:nvSpPr>
          <p:cNvPr id="326" name="Google Shape;32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327" name="Google Shape;32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51</a:t>
            </a:fld>
            <a:endParaRPr/>
          </a:p>
        </p:txBody>
      </p:sp>
      <p:sp>
        <p:nvSpPr>
          <p:cNvPr id="328" name="Google Shape;328;p26"/>
          <p:cNvSpPr txBox="1"/>
          <p:nvPr/>
        </p:nvSpPr>
        <p:spPr>
          <a:xfrm>
            <a:off x="1037690" y="1455426"/>
            <a:ext cx="9935110" cy="44627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70C0"/>
                </a:solidFill>
                <a:latin typeface="Times"/>
                <a:ea typeface="Times"/>
                <a:cs typeface="Times"/>
                <a:sym typeface="Times"/>
              </a:rPr>
              <a:t>Conceptual (high-level, semantic) data models:</a:t>
            </a:r>
            <a:endParaRPr sz="1600" b="1">
              <a:solidFill>
                <a:srgbClr val="0070C0"/>
              </a:solidFill>
              <a:latin typeface="Times"/>
              <a:ea typeface="Times"/>
              <a:cs typeface="Times"/>
              <a:sym typeface="Times"/>
            </a:endParaRPr>
          </a:p>
          <a:p>
            <a:pPr marL="457200" marR="0" lvl="1" indent="0" algn="l" rtl="0">
              <a:spcBef>
                <a:spcPts val="0"/>
              </a:spcBef>
              <a:spcAft>
                <a:spcPts val="0"/>
              </a:spcAft>
              <a:buNone/>
            </a:pPr>
            <a:r>
              <a:rPr lang="en-US" sz="2400" b="0" i="0" u="none" strike="noStrike" cap="none">
                <a:solidFill>
                  <a:schemeClr val="dk1"/>
                </a:solidFill>
                <a:latin typeface="Times"/>
                <a:ea typeface="Times"/>
                <a:cs typeface="Times"/>
                <a:sym typeface="Times"/>
              </a:rPr>
              <a:t>Provide concepts that are close to the way many users perceive data. </a:t>
            </a:r>
            <a:endParaRPr sz="1400" b="0" i="0" u="none" strike="noStrike" cap="none">
              <a:solidFill>
                <a:schemeClr val="dk1"/>
              </a:solidFill>
              <a:latin typeface="Times"/>
              <a:ea typeface="Times"/>
              <a:cs typeface="Times"/>
              <a:sym typeface="Times"/>
            </a:endParaRPr>
          </a:p>
          <a:p>
            <a:pPr marL="914400" marR="0" lvl="2" indent="0" algn="l" rtl="0">
              <a:spcBef>
                <a:spcPts val="0"/>
              </a:spcBef>
              <a:spcAft>
                <a:spcPts val="0"/>
              </a:spcAft>
              <a:buNone/>
            </a:pPr>
            <a:r>
              <a:rPr lang="en-US" sz="2400" b="0" i="0" u="none" strike="noStrike" cap="none">
                <a:solidFill>
                  <a:schemeClr val="dk1"/>
                </a:solidFill>
                <a:latin typeface="Times"/>
                <a:ea typeface="Times"/>
                <a:cs typeface="Times"/>
                <a:sym typeface="Times"/>
              </a:rPr>
              <a:t>(Also called </a:t>
            </a:r>
            <a:r>
              <a:rPr lang="en-US" sz="2400" b="1" i="1" u="none" strike="noStrike" cap="none">
                <a:solidFill>
                  <a:schemeClr val="dk1"/>
                </a:solidFill>
                <a:latin typeface="Times"/>
                <a:ea typeface="Times"/>
                <a:cs typeface="Times"/>
                <a:sym typeface="Times"/>
              </a:rPr>
              <a:t>entity-based</a:t>
            </a:r>
            <a:r>
              <a:rPr lang="en-US" sz="2400" b="0" i="1" u="none" strike="noStrike" cap="none">
                <a:solidFill>
                  <a:schemeClr val="dk1"/>
                </a:solidFill>
                <a:latin typeface="Times"/>
                <a:ea typeface="Times"/>
                <a:cs typeface="Times"/>
                <a:sym typeface="Times"/>
              </a:rPr>
              <a:t> </a:t>
            </a:r>
            <a:r>
              <a:rPr lang="en-US" sz="2400" b="0" i="0" u="none" strike="noStrike" cap="none">
                <a:solidFill>
                  <a:schemeClr val="dk1"/>
                </a:solidFill>
                <a:latin typeface="Times"/>
                <a:ea typeface="Times"/>
                <a:cs typeface="Times"/>
                <a:sym typeface="Times"/>
              </a:rPr>
              <a:t>or</a:t>
            </a:r>
            <a:r>
              <a:rPr lang="en-US" sz="2400" b="0" i="1" u="none" strike="noStrike" cap="none">
                <a:solidFill>
                  <a:schemeClr val="dk1"/>
                </a:solidFill>
                <a:latin typeface="Times"/>
                <a:ea typeface="Times"/>
                <a:cs typeface="Times"/>
                <a:sym typeface="Times"/>
              </a:rPr>
              <a:t> </a:t>
            </a:r>
            <a:r>
              <a:rPr lang="en-US" sz="2400" b="1" i="1" u="none" strike="noStrike" cap="none">
                <a:solidFill>
                  <a:schemeClr val="dk1"/>
                </a:solidFill>
                <a:latin typeface="Times"/>
                <a:ea typeface="Times"/>
                <a:cs typeface="Times"/>
                <a:sym typeface="Times"/>
              </a:rPr>
              <a:t>object-based</a:t>
            </a:r>
            <a:r>
              <a:rPr lang="en-US" sz="2400" b="0" i="0" u="none" strike="noStrike" cap="none">
                <a:solidFill>
                  <a:schemeClr val="dk1"/>
                </a:solidFill>
                <a:latin typeface="Times"/>
                <a:ea typeface="Times"/>
                <a:cs typeface="Times"/>
                <a:sym typeface="Times"/>
              </a:rPr>
              <a:t> data models.)</a:t>
            </a:r>
            <a:endParaRPr sz="1050" b="0" i="0" u="none" strike="noStrike" cap="none">
              <a:solidFill>
                <a:schemeClr val="dk1"/>
              </a:solidFill>
              <a:latin typeface="Times"/>
              <a:ea typeface="Times"/>
              <a:cs typeface="Times"/>
              <a:sym typeface="Times"/>
            </a:endParaRPr>
          </a:p>
          <a:p>
            <a:pPr marL="0" marR="0" lvl="0" indent="0" algn="l" rtl="0">
              <a:spcBef>
                <a:spcPts val="1200"/>
              </a:spcBef>
              <a:spcAft>
                <a:spcPts val="0"/>
              </a:spcAft>
              <a:buNone/>
            </a:pPr>
            <a:r>
              <a:rPr lang="en-US" sz="2400" b="1">
                <a:solidFill>
                  <a:srgbClr val="0070C0"/>
                </a:solidFill>
                <a:latin typeface="Times"/>
                <a:ea typeface="Times"/>
                <a:cs typeface="Times"/>
                <a:sym typeface="Times"/>
              </a:rPr>
              <a:t>Physical (low-level, internal) data models:</a:t>
            </a:r>
            <a:endParaRPr sz="1600" b="1">
              <a:solidFill>
                <a:srgbClr val="0070C0"/>
              </a:solidFill>
              <a:latin typeface="Times"/>
              <a:ea typeface="Times"/>
              <a:cs typeface="Times"/>
              <a:sym typeface="Times"/>
            </a:endParaRPr>
          </a:p>
          <a:p>
            <a:pPr marL="457200" marR="0" lvl="1" indent="0" algn="l" rtl="0">
              <a:spcBef>
                <a:spcPts val="0"/>
              </a:spcBef>
              <a:spcAft>
                <a:spcPts val="0"/>
              </a:spcAft>
              <a:buNone/>
            </a:pPr>
            <a:r>
              <a:rPr lang="en-US" sz="2400" b="0" i="0" u="none" strike="noStrike" cap="none">
                <a:solidFill>
                  <a:schemeClr val="dk1"/>
                </a:solidFill>
                <a:latin typeface="Times"/>
                <a:ea typeface="Times"/>
                <a:cs typeface="Times"/>
                <a:sym typeface="Times"/>
              </a:rPr>
              <a:t>Provide concepts that describe details of how data is stored in the computer. These are usually specified in an ad-hoc manner through DBMS design and administration manuals</a:t>
            </a:r>
            <a:endParaRPr sz="1400" b="0" i="0" u="none" strike="noStrike" cap="none">
              <a:solidFill>
                <a:schemeClr val="dk1"/>
              </a:solidFill>
              <a:latin typeface="Times"/>
              <a:ea typeface="Times"/>
              <a:cs typeface="Times"/>
              <a:sym typeface="Times"/>
            </a:endParaRPr>
          </a:p>
          <a:p>
            <a:pPr marL="0" marR="0" lvl="0" indent="0" algn="l" rtl="0">
              <a:spcBef>
                <a:spcPts val="1200"/>
              </a:spcBef>
              <a:spcAft>
                <a:spcPts val="0"/>
              </a:spcAft>
              <a:buNone/>
            </a:pPr>
            <a:r>
              <a:rPr lang="en-US" sz="2400" b="1">
                <a:solidFill>
                  <a:srgbClr val="0070C0"/>
                </a:solidFill>
                <a:latin typeface="Times"/>
                <a:ea typeface="Times"/>
                <a:cs typeface="Times"/>
                <a:sym typeface="Times"/>
              </a:rPr>
              <a:t>Implementation (representational) data models:</a:t>
            </a:r>
            <a:endParaRPr sz="1600" b="1">
              <a:solidFill>
                <a:srgbClr val="0070C0"/>
              </a:solidFill>
              <a:latin typeface="Times"/>
              <a:ea typeface="Times"/>
              <a:cs typeface="Times"/>
              <a:sym typeface="Times"/>
            </a:endParaRPr>
          </a:p>
          <a:p>
            <a:pPr marL="457200" marR="0" lvl="1" indent="0" algn="l" rtl="0">
              <a:spcBef>
                <a:spcPts val="0"/>
              </a:spcBef>
              <a:spcAft>
                <a:spcPts val="0"/>
              </a:spcAft>
              <a:buNone/>
            </a:pPr>
            <a:r>
              <a:rPr lang="en-US" sz="2400" b="0" i="0" u="none" strike="noStrike" cap="none">
                <a:solidFill>
                  <a:schemeClr val="dk1"/>
                </a:solidFill>
                <a:latin typeface="Times"/>
                <a:ea typeface="Times"/>
                <a:cs typeface="Times"/>
                <a:sym typeface="Times"/>
              </a:rPr>
              <a:t>Provide concepts that fall between the above two, used by many commercial DBMS implementations (e.g. relational data models used in many commercial systems).</a:t>
            </a:r>
            <a:endParaRPr sz="14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106314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5"/>
          <p:cNvSpPr txBox="1">
            <a:spLocks noGrp="1"/>
          </p:cNvSpPr>
          <p:nvPr>
            <p:ph type="body" idx="1"/>
          </p:nvPr>
        </p:nvSpPr>
        <p:spPr>
          <a:xfrm>
            <a:off x="609600" y="1481329"/>
            <a:ext cx="10972800" cy="4525963"/>
          </a:xfrm>
          <a:prstGeom prst="rect">
            <a:avLst/>
          </a:prstGeom>
          <a:noFill/>
          <a:ln>
            <a:noFill/>
          </a:ln>
        </p:spPr>
        <p:txBody>
          <a:bodyPr spcFirstLastPara="1" wrap="square" lIns="91425" tIns="45700" rIns="91425" bIns="45700" anchor="t" anchorCtr="0">
            <a:normAutofit lnSpcReduction="10000"/>
          </a:bodyPr>
          <a:lstStyle/>
          <a:p>
            <a:pPr marL="514350" lvl="0" indent="-514371" algn="just" rtl="0">
              <a:spcBef>
                <a:spcPts val="0"/>
              </a:spcBef>
              <a:spcAft>
                <a:spcPts val="0"/>
              </a:spcAft>
              <a:buSzPct val="67999"/>
              <a:buAutoNum type="arabicPeriod"/>
            </a:pPr>
            <a:r>
              <a:rPr lang="en-US" sz="2900" u="sng" dirty="0">
                <a:highlight>
                  <a:srgbClr val="FFFF00"/>
                </a:highlight>
                <a:latin typeface="Times New Roman"/>
                <a:ea typeface="Times New Roman"/>
                <a:cs typeface="Times New Roman"/>
                <a:sym typeface="Times New Roman"/>
              </a:rPr>
              <a:t>Redundancy reduced</a:t>
            </a:r>
            <a:r>
              <a:rPr lang="en-US" sz="2900" dirty="0">
                <a:highlight>
                  <a:srgbClr val="FFFF00"/>
                </a:highlight>
                <a:latin typeface="Times New Roman"/>
                <a:ea typeface="Times New Roman"/>
                <a:cs typeface="Times New Roman"/>
                <a:sym typeface="Times New Roman"/>
              </a:rPr>
              <a:t>: </a:t>
            </a:r>
            <a:r>
              <a:rPr lang="en-US" sz="2900" dirty="0">
                <a:latin typeface="Times New Roman"/>
                <a:ea typeface="Times New Roman"/>
                <a:cs typeface="Times New Roman"/>
                <a:sym typeface="Times New Roman"/>
              </a:rPr>
              <a:t>As there is centralized database redundancy is reduced.</a:t>
            </a:r>
            <a:endParaRPr dirty="0"/>
          </a:p>
          <a:p>
            <a:pPr marL="514350" lvl="0" indent="-514371" algn="just" rtl="0">
              <a:spcBef>
                <a:spcPts val="400"/>
              </a:spcBef>
              <a:spcAft>
                <a:spcPts val="0"/>
              </a:spcAft>
              <a:buSzPct val="67999"/>
              <a:buAutoNum type="arabicPeriod"/>
            </a:pPr>
            <a:r>
              <a:rPr lang="en-US" sz="2900" u="sng" dirty="0">
                <a:highlight>
                  <a:srgbClr val="FFFF00"/>
                </a:highlight>
                <a:latin typeface="Times New Roman"/>
                <a:ea typeface="Times New Roman"/>
                <a:cs typeface="Times New Roman"/>
                <a:sym typeface="Times New Roman"/>
              </a:rPr>
              <a:t>Less Inconsistency</a:t>
            </a:r>
            <a:r>
              <a:rPr lang="en-US" sz="2900" dirty="0">
                <a:highlight>
                  <a:srgbClr val="FFFF00"/>
                </a:highlight>
                <a:latin typeface="Times New Roman"/>
                <a:ea typeface="Times New Roman"/>
                <a:cs typeface="Times New Roman"/>
                <a:sym typeface="Times New Roman"/>
              </a:rPr>
              <a:t>:  </a:t>
            </a:r>
            <a:r>
              <a:rPr lang="en-US" sz="2900" dirty="0">
                <a:latin typeface="Times New Roman"/>
                <a:ea typeface="Times New Roman"/>
                <a:cs typeface="Times New Roman"/>
                <a:sym typeface="Times New Roman"/>
              </a:rPr>
              <a:t>As redundancy is reduced data inconsistency will be reduced</a:t>
            </a:r>
            <a:endParaRPr dirty="0"/>
          </a:p>
          <a:p>
            <a:pPr marL="514350" lvl="0" indent="-514371" algn="just" rtl="0">
              <a:spcBef>
                <a:spcPts val="400"/>
              </a:spcBef>
              <a:spcAft>
                <a:spcPts val="0"/>
              </a:spcAft>
              <a:buSzPct val="67999"/>
              <a:buAutoNum type="arabicPeriod"/>
            </a:pPr>
            <a:r>
              <a:rPr lang="en-US" sz="2900" u="sng" dirty="0">
                <a:highlight>
                  <a:srgbClr val="FFFF00"/>
                </a:highlight>
                <a:latin typeface="Times New Roman"/>
                <a:ea typeface="Times New Roman"/>
                <a:cs typeface="Times New Roman"/>
                <a:sym typeface="Times New Roman"/>
              </a:rPr>
              <a:t>More Integrity:</a:t>
            </a:r>
            <a:r>
              <a:rPr lang="en-US" sz="2900" dirty="0">
                <a:highlight>
                  <a:srgbClr val="FFFF00"/>
                </a:highlight>
                <a:latin typeface="Times New Roman"/>
                <a:ea typeface="Times New Roman"/>
                <a:cs typeface="Times New Roman"/>
                <a:sym typeface="Times New Roman"/>
              </a:rPr>
              <a:t>  </a:t>
            </a:r>
            <a:r>
              <a:rPr lang="en-US" sz="2900" dirty="0">
                <a:latin typeface="Times New Roman"/>
                <a:ea typeface="Times New Roman"/>
                <a:cs typeface="Times New Roman"/>
                <a:sym typeface="Times New Roman"/>
              </a:rPr>
              <a:t>Integrity constraints can be added so data will be more accurate </a:t>
            </a:r>
            <a:endParaRPr dirty="0"/>
          </a:p>
          <a:p>
            <a:pPr marL="514350" lvl="0" indent="-514371" algn="just" rtl="0">
              <a:spcBef>
                <a:spcPts val="400"/>
              </a:spcBef>
              <a:spcAft>
                <a:spcPts val="0"/>
              </a:spcAft>
              <a:buSzPct val="67999"/>
              <a:buAutoNum type="arabicPeriod"/>
            </a:pPr>
            <a:r>
              <a:rPr lang="en-US" sz="2900" u="sng" dirty="0">
                <a:highlight>
                  <a:srgbClr val="FFFF00"/>
                </a:highlight>
                <a:latin typeface="Times New Roman"/>
                <a:ea typeface="Times New Roman"/>
                <a:cs typeface="Times New Roman"/>
                <a:sym typeface="Times New Roman"/>
              </a:rPr>
              <a:t>No Data Isolation:</a:t>
            </a:r>
            <a:r>
              <a:rPr lang="en-US" sz="2900" dirty="0">
                <a:highlight>
                  <a:srgbClr val="FFFF00"/>
                </a:highlight>
                <a:latin typeface="Times New Roman"/>
                <a:ea typeface="Times New Roman"/>
                <a:cs typeface="Times New Roman"/>
                <a:sym typeface="Times New Roman"/>
              </a:rPr>
              <a:t> </a:t>
            </a:r>
            <a:r>
              <a:rPr lang="en-US" sz="2900" dirty="0">
                <a:latin typeface="Times New Roman"/>
                <a:ea typeface="Times New Roman"/>
                <a:cs typeface="Times New Roman"/>
                <a:sym typeface="Times New Roman"/>
              </a:rPr>
              <a:t>As  there is centralized database</a:t>
            </a:r>
            <a:endParaRPr dirty="0"/>
          </a:p>
          <a:p>
            <a:pPr marL="514350" lvl="0" indent="-514371" algn="just" rtl="0">
              <a:spcBef>
                <a:spcPts val="400"/>
              </a:spcBef>
              <a:spcAft>
                <a:spcPts val="0"/>
              </a:spcAft>
              <a:buSzPct val="67999"/>
              <a:buAutoNum type="arabicPeriod"/>
            </a:pPr>
            <a:r>
              <a:rPr lang="en-US" sz="2900" u="sng" dirty="0">
                <a:highlight>
                  <a:srgbClr val="FFFF00"/>
                </a:highlight>
                <a:latin typeface="Times New Roman"/>
                <a:ea typeface="Times New Roman"/>
                <a:cs typeface="Times New Roman"/>
                <a:sym typeface="Times New Roman"/>
              </a:rPr>
              <a:t>More Security</a:t>
            </a:r>
            <a:r>
              <a:rPr lang="en-US" sz="2900" dirty="0">
                <a:highlight>
                  <a:srgbClr val="FFFF00"/>
                </a:highlight>
                <a:latin typeface="Times New Roman"/>
                <a:ea typeface="Times New Roman"/>
                <a:cs typeface="Times New Roman"/>
                <a:sym typeface="Times New Roman"/>
              </a:rPr>
              <a:t>: </a:t>
            </a:r>
            <a:r>
              <a:rPr lang="en-US" sz="2900" dirty="0">
                <a:latin typeface="Times New Roman"/>
                <a:ea typeface="Times New Roman"/>
                <a:cs typeface="Times New Roman"/>
                <a:sym typeface="Times New Roman"/>
              </a:rPr>
              <a:t>Privileges  can be given to the users and data can be  secured </a:t>
            </a:r>
            <a:endParaRPr dirty="0"/>
          </a:p>
          <a:p>
            <a:pPr marL="514350" lvl="0" indent="-514371" algn="just" rtl="0">
              <a:spcBef>
                <a:spcPts val="400"/>
              </a:spcBef>
              <a:spcAft>
                <a:spcPts val="0"/>
              </a:spcAft>
              <a:buSzPct val="67999"/>
              <a:buAutoNum type="arabicPeriod"/>
            </a:pPr>
            <a:r>
              <a:rPr lang="en-US" sz="2900" dirty="0">
                <a:latin typeface="Times New Roman"/>
                <a:ea typeface="Times New Roman"/>
                <a:cs typeface="Times New Roman"/>
                <a:sym typeface="Times New Roman"/>
              </a:rPr>
              <a:t> </a:t>
            </a:r>
            <a:r>
              <a:rPr lang="en-US" sz="2900" u="sng" dirty="0">
                <a:highlight>
                  <a:srgbClr val="FFFF00"/>
                </a:highlight>
                <a:latin typeface="Times New Roman"/>
                <a:ea typeface="Times New Roman"/>
                <a:cs typeface="Times New Roman"/>
                <a:sym typeface="Times New Roman"/>
              </a:rPr>
              <a:t>Concurrent access by multiple users: </a:t>
            </a:r>
            <a:r>
              <a:rPr lang="en-US" sz="2900" dirty="0">
                <a:latin typeface="Times New Roman"/>
                <a:ea typeface="Times New Roman"/>
                <a:cs typeface="Times New Roman"/>
                <a:sym typeface="Times New Roman"/>
              </a:rPr>
              <a:t>Controlled concurrent access to multiple users is possible to increase the performance.</a:t>
            </a:r>
            <a:r>
              <a:rPr lang="en-US" sz="2900" u="sng" dirty="0">
                <a:latin typeface="Times New Roman"/>
                <a:ea typeface="Times New Roman"/>
                <a:cs typeface="Times New Roman"/>
                <a:sym typeface="Times New Roman"/>
              </a:rPr>
              <a:t> </a:t>
            </a:r>
            <a:endParaRPr sz="2900" dirty="0">
              <a:latin typeface="Times New Roman"/>
              <a:ea typeface="Times New Roman"/>
              <a:cs typeface="Times New Roman"/>
              <a:sym typeface="Times New Roman"/>
            </a:endParaRPr>
          </a:p>
          <a:p>
            <a:pPr marL="514350" lvl="0" indent="-406529" algn="just" rtl="0">
              <a:spcBef>
                <a:spcPts val="400"/>
              </a:spcBef>
              <a:spcAft>
                <a:spcPts val="0"/>
              </a:spcAft>
              <a:buSzPct val="68000"/>
              <a:buNone/>
            </a:pPr>
            <a:endParaRPr dirty="0"/>
          </a:p>
          <a:p>
            <a:pPr marL="514350" lvl="0" indent="-406529" algn="just" rtl="0">
              <a:spcBef>
                <a:spcPts val="400"/>
              </a:spcBef>
              <a:spcAft>
                <a:spcPts val="0"/>
              </a:spcAft>
              <a:buSzPct val="68000"/>
              <a:buNone/>
            </a:pPr>
            <a:endParaRPr dirty="0"/>
          </a:p>
          <a:p>
            <a:pPr marL="514350" lvl="0" indent="-406529" algn="just" rtl="0">
              <a:spcBef>
                <a:spcPts val="400"/>
              </a:spcBef>
              <a:spcAft>
                <a:spcPts val="0"/>
              </a:spcAft>
              <a:buSzPct val="68000"/>
              <a:buNone/>
            </a:pPr>
            <a:endParaRPr dirty="0"/>
          </a:p>
          <a:p>
            <a:pPr marL="365760" lvl="0" indent="-148211" algn="just" rtl="0">
              <a:spcBef>
                <a:spcPts val="400"/>
              </a:spcBef>
              <a:spcAft>
                <a:spcPts val="0"/>
              </a:spcAft>
              <a:buSzPct val="68000"/>
              <a:buNone/>
            </a:pPr>
            <a:endParaRPr dirty="0"/>
          </a:p>
          <a:p>
            <a:pPr marL="365760" lvl="0" indent="-148211" algn="just" rtl="0">
              <a:spcBef>
                <a:spcPts val="400"/>
              </a:spcBef>
              <a:spcAft>
                <a:spcPts val="0"/>
              </a:spcAft>
              <a:buSzPct val="68000"/>
              <a:buNone/>
            </a:pPr>
            <a:endParaRPr dirty="0"/>
          </a:p>
        </p:txBody>
      </p:sp>
      <p:sp>
        <p:nvSpPr>
          <p:cNvPr id="185" name="Google Shape;185;p1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2"/>
              </a:buClr>
              <a:buSzPts val="4000"/>
              <a:buFont typeface="Times New Roman"/>
              <a:buNone/>
            </a:pPr>
            <a:r>
              <a:rPr lang="en-US" sz="4000">
                <a:latin typeface="Times New Roman"/>
                <a:ea typeface="Times New Roman"/>
                <a:cs typeface="Times New Roman"/>
                <a:sym typeface="Times New Roman"/>
              </a:rPr>
              <a:t>Advantages of DBMS</a:t>
            </a:r>
            <a:endParaRPr/>
          </a:p>
        </p:txBody>
      </p:sp>
    </p:spTree>
    <p:extLst>
      <p:ext uri="{BB962C8B-B14F-4D97-AF65-F5344CB8AC3E}">
        <p14:creationId xmlns:p14="http://schemas.microsoft.com/office/powerpoint/2010/main" val="2900708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867508" y="319404"/>
            <a:ext cx="10486292" cy="407426"/>
          </a:xfrm>
        </p:spPr>
        <p:txBody>
          <a:bodyPr>
            <a:normAutofit fontScale="90000"/>
          </a:bodyPr>
          <a:lstStyle/>
          <a:p>
            <a:r>
              <a:rPr lang="en-US" dirty="0"/>
              <a:t>Example</a:t>
            </a:r>
            <a:endParaRPr lang="en-IN" dirty="0"/>
          </a:p>
        </p:txBody>
      </p:sp>
      <p:sp>
        <p:nvSpPr>
          <p:cNvPr id="3" name="Content Placeholder 2"/>
          <p:cNvSpPr>
            <a:spLocks noGrp="1"/>
          </p:cNvSpPr>
          <p:nvPr>
            <p:ph idx="1"/>
          </p:nvPr>
        </p:nvSpPr>
        <p:spPr>
          <a:xfrm>
            <a:off x="750277" y="867508"/>
            <a:ext cx="10568354" cy="4524009"/>
          </a:xfrm>
        </p:spPr>
        <p:txBody>
          <a:bodyPr/>
          <a:lstStyle/>
          <a:p>
            <a:r>
              <a:rPr lang="en-US" dirty="0"/>
              <a:t>Table: Student</a:t>
            </a:r>
          </a:p>
          <a:p>
            <a:endParaRPr lang="en-US" dirty="0"/>
          </a:p>
          <a:p>
            <a:endParaRPr lang="en-US" dirty="0"/>
          </a:p>
          <a:p>
            <a:endParaRPr lang="en-US" dirty="0"/>
          </a:p>
          <a:p>
            <a:endParaRPr lang="en-US" dirty="0"/>
          </a:p>
          <a:p>
            <a:r>
              <a:rPr lang="en-US" dirty="0"/>
              <a:t>Table: </a:t>
            </a:r>
            <a:r>
              <a:rPr lang="en-US" dirty="0" err="1"/>
              <a:t>Student_marks</a:t>
            </a:r>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644788558"/>
              </p:ext>
            </p:extLst>
          </p:nvPr>
        </p:nvGraphicFramePr>
        <p:xfrm>
          <a:off x="2667000" y="1316709"/>
          <a:ext cx="4425461" cy="2011680"/>
        </p:xfrm>
        <a:graphic>
          <a:graphicData uri="http://schemas.openxmlformats.org/drawingml/2006/table">
            <a:tbl>
              <a:tblPr/>
              <a:tblGrid>
                <a:gridCol w="1516350">
                  <a:extLst>
                    <a:ext uri="{9D8B030D-6E8A-4147-A177-3AD203B41FA5}">
                      <a16:colId xmlns:a16="http://schemas.microsoft.com/office/drawing/2014/main" val="20000"/>
                    </a:ext>
                  </a:extLst>
                </a:gridCol>
                <a:gridCol w="1235897">
                  <a:extLst>
                    <a:ext uri="{9D8B030D-6E8A-4147-A177-3AD203B41FA5}">
                      <a16:colId xmlns:a16="http://schemas.microsoft.com/office/drawing/2014/main" val="20001"/>
                    </a:ext>
                  </a:extLst>
                </a:gridCol>
                <a:gridCol w="836607">
                  <a:extLst>
                    <a:ext uri="{9D8B030D-6E8A-4147-A177-3AD203B41FA5}">
                      <a16:colId xmlns:a16="http://schemas.microsoft.com/office/drawing/2014/main" val="20002"/>
                    </a:ext>
                  </a:extLst>
                </a:gridCol>
                <a:gridCol w="836607">
                  <a:extLst>
                    <a:ext uri="{9D8B030D-6E8A-4147-A177-3AD203B41FA5}">
                      <a16:colId xmlns:a16="http://schemas.microsoft.com/office/drawing/2014/main" val="20003"/>
                    </a:ext>
                  </a:extLst>
                </a:gridCol>
              </a:tblGrid>
              <a:tr h="0">
                <a:tc>
                  <a:txBody>
                    <a:bodyPr/>
                    <a:lstStyle/>
                    <a:p>
                      <a:r>
                        <a:rPr lang="en-IN" b="1" dirty="0"/>
                        <a:t>Name</a:t>
                      </a:r>
                      <a:endParaRPr lang="en-IN" dirty="0"/>
                    </a:p>
                  </a:txBody>
                  <a:tcPr anchor="ctr">
                    <a:lnL>
                      <a:noFill/>
                    </a:lnL>
                    <a:lnR>
                      <a:noFill/>
                    </a:lnR>
                    <a:lnT>
                      <a:noFill/>
                    </a:lnT>
                    <a:lnB>
                      <a:noFill/>
                    </a:lnB>
                  </a:tcPr>
                </a:tc>
                <a:tc>
                  <a:txBody>
                    <a:bodyPr/>
                    <a:lstStyle/>
                    <a:p>
                      <a:r>
                        <a:rPr lang="en-IN" b="1" dirty="0"/>
                        <a:t>Roll Number</a:t>
                      </a:r>
                      <a:endParaRPr lang="en-IN" dirty="0"/>
                    </a:p>
                  </a:txBody>
                  <a:tcPr anchor="ctr">
                    <a:lnL>
                      <a:noFill/>
                    </a:lnL>
                    <a:lnR>
                      <a:noFill/>
                    </a:lnR>
                    <a:lnT>
                      <a:noFill/>
                    </a:lnT>
                    <a:lnB>
                      <a:noFill/>
                    </a:lnB>
                  </a:tcPr>
                </a:tc>
                <a:tc>
                  <a:txBody>
                    <a:bodyPr/>
                    <a:lstStyle/>
                    <a:p>
                      <a:r>
                        <a:rPr lang="en-IN" b="1" dirty="0"/>
                        <a:t>Class</a:t>
                      </a:r>
                      <a:endParaRPr lang="en-IN" dirty="0"/>
                    </a:p>
                  </a:txBody>
                  <a:tcPr anchor="ctr">
                    <a:lnL>
                      <a:noFill/>
                    </a:lnL>
                    <a:lnR>
                      <a:noFill/>
                    </a:lnR>
                    <a:lnT>
                      <a:noFill/>
                    </a:lnT>
                    <a:lnB>
                      <a:noFill/>
                    </a:lnB>
                  </a:tcPr>
                </a:tc>
                <a:tc>
                  <a:txBody>
                    <a:bodyPr/>
                    <a:lstStyle/>
                    <a:p>
                      <a:r>
                        <a:rPr lang="en-US" b="1" dirty="0" err="1"/>
                        <a:t>Div</a:t>
                      </a:r>
                      <a:endParaRPr lang="en-IN" b="1" dirty="0"/>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IN" dirty="0"/>
                        <a:t>John Smith</a:t>
                      </a:r>
                    </a:p>
                  </a:txBody>
                  <a:tcPr anchor="ctr">
                    <a:lnL>
                      <a:noFill/>
                    </a:lnL>
                    <a:lnR>
                      <a:noFill/>
                    </a:lnR>
                    <a:lnT>
                      <a:noFill/>
                    </a:lnT>
                    <a:lnB>
                      <a:noFill/>
                    </a:lnB>
                  </a:tcPr>
                </a:tc>
                <a:tc>
                  <a:txBody>
                    <a:bodyPr/>
                    <a:lstStyle/>
                    <a:p>
                      <a:r>
                        <a:rPr lang="en-IN"/>
                        <a:t>101</a:t>
                      </a:r>
                    </a:p>
                  </a:txBody>
                  <a:tcPr anchor="ctr">
                    <a:lnL>
                      <a:noFill/>
                    </a:lnL>
                    <a:lnR>
                      <a:noFill/>
                    </a:lnR>
                    <a:lnT>
                      <a:noFill/>
                    </a:lnT>
                    <a:lnB>
                      <a:noFill/>
                    </a:lnB>
                  </a:tcPr>
                </a:tc>
                <a:tc>
                  <a:txBody>
                    <a:bodyPr/>
                    <a:lstStyle/>
                    <a:p>
                      <a:r>
                        <a:rPr lang="en-US" dirty="0"/>
                        <a:t>SY</a:t>
                      </a:r>
                      <a:endParaRPr lang="en-IN" dirty="0"/>
                    </a:p>
                  </a:txBody>
                  <a:tcPr anchor="ctr">
                    <a:lnL>
                      <a:noFill/>
                    </a:lnL>
                    <a:lnR>
                      <a:noFill/>
                    </a:lnR>
                    <a:lnT>
                      <a:noFill/>
                    </a:lnT>
                    <a:lnB>
                      <a:noFill/>
                    </a:lnB>
                  </a:tcPr>
                </a:tc>
                <a:tc>
                  <a:txBody>
                    <a:bodyPr/>
                    <a:lstStyle/>
                    <a:p>
                      <a:r>
                        <a:rPr lang="en-US" dirty="0"/>
                        <a:t>C</a:t>
                      </a:r>
                      <a:endParaRPr lang="en-IN" dirty="0"/>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IN" dirty="0"/>
                        <a:t>Emma Johnson</a:t>
                      </a:r>
                    </a:p>
                  </a:txBody>
                  <a:tcPr anchor="ctr">
                    <a:lnL>
                      <a:noFill/>
                    </a:lnL>
                    <a:lnR>
                      <a:noFill/>
                    </a:lnR>
                    <a:lnT>
                      <a:noFill/>
                    </a:lnT>
                    <a:lnB>
                      <a:noFill/>
                    </a:lnB>
                  </a:tcPr>
                </a:tc>
                <a:tc>
                  <a:txBody>
                    <a:bodyPr/>
                    <a:lstStyle/>
                    <a:p>
                      <a:r>
                        <a:rPr lang="en-IN"/>
                        <a:t>102</a:t>
                      </a:r>
                    </a:p>
                  </a:txBody>
                  <a:tcPr anchor="ctr">
                    <a:lnL>
                      <a:noFill/>
                    </a:lnL>
                    <a:lnR>
                      <a:noFill/>
                    </a:lnR>
                    <a:lnT>
                      <a:noFill/>
                    </a:lnT>
                    <a:lnB>
                      <a:noFill/>
                    </a:lnB>
                  </a:tcPr>
                </a:tc>
                <a:tc>
                  <a:txBody>
                    <a:bodyPr/>
                    <a:lstStyle/>
                    <a:p>
                      <a:r>
                        <a:rPr lang="en-US" dirty="0"/>
                        <a:t>SY</a:t>
                      </a:r>
                      <a:endParaRPr lang="en-IN" dirty="0"/>
                    </a:p>
                  </a:txBody>
                  <a:tcPr anchor="ctr">
                    <a:lnL>
                      <a:noFill/>
                    </a:lnL>
                    <a:lnR>
                      <a:noFill/>
                    </a:lnR>
                    <a:lnT>
                      <a:noFill/>
                    </a:lnT>
                    <a:lnB>
                      <a:noFill/>
                    </a:lnB>
                  </a:tcPr>
                </a:tc>
                <a:tc>
                  <a:txBody>
                    <a:bodyPr/>
                    <a:lstStyle/>
                    <a:p>
                      <a:r>
                        <a:rPr lang="en-US" dirty="0"/>
                        <a:t>C</a:t>
                      </a:r>
                      <a:endParaRPr lang="en-IN" dirty="0"/>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IN" dirty="0"/>
                        <a:t>Liam Williams</a:t>
                      </a:r>
                    </a:p>
                  </a:txBody>
                  <a:tcPr anchor="ctr">
                    <a:lnL>
                      <a:noFill/>
                    </a:lnL>
                    <a:lnR>
                      <a:noFill/>
                    </a:lnR>
                    <a:lnT>
                      <a:noFill/>
                    </a:lnT>
                    <a:lnB>
                      <a:noFill/>
                    </a:lnB>
                  </a:tcPr>
                </a:tc>
                <a:tc>
                  <a:txBody>
                    <a:bodyPr/>
                    <a:lstStyle/>
                    <a:p>
                      <a:r>
                        <a:rPr lang="en-IN"/>
                        <a:t>103</a:t>
                      </a:r>
                    </a:p>
                  </a:txBody>
                  <a:tcPr anchor="ctr">
                    <a:lnL>
                      <a:noFill/>
                    </a:lnL>
                    <a:lnR>
                      <a:noFill/>
                    </a:lnR>
                    <a:lnT>
                      <a:noFill/>
                    </a:lnT>
                    <a:lnB>
                      <a:noFill/>
                    </a:lnB>
                  </a:tcPr>
                </a:tc>
                <a:tc>
                  <a:txBody>
                    <a:bodyPr/>
                    <a:lstStyle/>
                    <a:p>
                      <a:r>
                        <a:rPr lang="en-US" dirty="0"/>
                        <a:t>SY</a:t>
                      </a:r>
                      <a:endParaRPr lang="en-IN" dirty="0"/>
                    </a:p>
                  </a:txBody>
                  <a:tcPr anchor="ctr">
                    <a:lnL>
                      <a:noFill/>
                    </a:lnL>
                    <a:lnR>
                      <a:noFill/>
                    </a:lnR>
                    <a:lnT>
                      <a:noFill/>
                    </a:lnT>
                    <a:lnB>
                      <a:noFill/>
                    </a:lnB>
                  </a:tcPr>
                </a:tc>
                <a:tc>
                  <a:txBody>
                    <a:bodyPr/>
                    <a:lstStyle/>
                    <a:p>
                      <a:r>
                        <a:rPr lang="en-US" dirty="0"/>
                        <a:t>C</a:t>
                      </a:r>
                      <a:endParaRPr lang="en-IN" dirty="0"/>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1907821446"/>
              </p:ext>
            </p:extLst>
          </p:nvPr>
        </p:nvGraphicFramePr>
        <p:xfrm>
          <a:off x="2455984" y="3945416"/>
          <a:ext cx="4507523" cy="2560320"/>
        </p:xfrm>
        <a:graphic>
          <a:graphicData uri="http://schemas.openxmlformats.org/drawingml/2006/table">
            <a:tbl>
              <a:tblPr/>
              <a:tblGrid>
                <a:gridCol w="1600200">
                  <a:extLst>
                    <a:ext uri="{9D8B030D-6E8A-4147-A177-3AD203B41FA5}">
                      <a16:colId xmlns:a16="http://schemas.microsoft.com/office/drawing/2014/main" val="20000"/>
                    </a:ext>
                  </a:extLst>
                </a:gridCol>
                <a:gridCol w="1723292">
                  <a:extLst>
                    <a:ext uri="{9D8B030D-6E8A-4147-A177-3AD203B41FA5}">
                      <a16:colId xmlns:a16="http://schemas.microsoft.com/office/drawing/2014/main" val="20001"/>
                    </a:ext>
                  </a:extLst>
                </a:gridCol>
                <a:gridCol w="1184031">
                  <a:extLst>
                    <a:ext uri="{9D8B030D-6E8A-4147-A177-3AD203B41FA5}">
                      <a16:colId xmlns:a16="http://schemas.microsoft.com/office/drawing/2014/main" val="20002"/>
                    </a:ext>
                  </a:extLst>
                </a:gridCol>
              </a:tblGrid>
              <a:tr h="0">
                <a:tc>
                  <a:txBody>
                    <a:bodyPr/>
                    <a:lstStyle/>
                    <a:p>
                      <a:r>
                        <a:rPr lang="en-IN" b="1" dirty="0"/>
                        <a:t>Roll Number</a:t>
                      </a:r>
                      <a:endParaRPr lang="en-IN" dirty="0"/>
                    </a:p>
                  </a:txBody>
                  <a:tcPr anchor="ctr">
                    <a:lnL>
                      <a:noFill/>
                    </a:lnL>
                    <a:lnR>
                      <a:noFill/>
                    </a:lnR>
                    <a:lnT>
                      <a:noFill/>
                    </a:lnT>
                    <a:lnB>
                      <a:noFill/>
                    </a:lnB>
                  </a:tcPr>
                </a:tc>
                <a:tc>
                  <a:txBody>
                    <a:bodyPr/>
                    <a:lstStyle/>
                    <a:p>
                      <a:r>
                        <a:rPr lang="en-IN" b="1"/>
                        <a:t>Subject</a:t>
                      </a:r>
                      <a:endParaRPr lang="en-IN"/>
                    </a:p>
                  </a:txBody>
                  <a:tcPr anchor="ctr">
                    <a:lnL>
                      <a:noFill/>
                    </a:lnL>
                    <a:lnR>
                      <a:noFill/>
                    </a:lnR>
                    <a:lnT>
                      <a:noFill/>
                    </a:lnT>
                    <a:lnB>
                      <a:noFill/>
                    </a:lnB>
                  </a:tcPr>
                </a:tc>
                <a:tc>
                  <a:txBody>
                    <a:bodyPr/>
                    <a:lstStyle/>
                    <a:p>
                      <a:r>
                        <a:rPr lang="en-IN" b="1"/>
                        <a:t>Marks</a:t>
                      </a:r>
                      <a:endParaRPr lang="en-IN"/>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IN" dirty="0"/>
                        <a:t>101</a:t>
                      </a:r>
                    </a:p>
                  </a:txBody>
                  <a:tcPr anchor="ctr">
                    <a:lnL>
                      <a:noFill/>
                    </a:lnL>
                    <a:lnR>
                      <a:noFill/>
                    </a:lnR>
                    <a:lnT>
                      <a:noFill/>
                    </a:lnT>
                    <a:lnB>
                      <a:noFill/>
                    </a:lnB>
                  </a:tcPr>
                </a:tc>
                <a:tc>
                  <a:txBody>
                    <a:bodyPr/>
                    <a:lstStyle/>
                    <a:p>
                      <a:r>
                        <a:rPr lang="en-US" dirty="0"/>
                        <a:t>DBMS</a:t>
                      </a:r>
                      <a:endParaRPr lang="en-IN" dirty="0"/>
                    </a:p>
                  </a:txBody>
                  <a:tcPr anchor="ctr">
                    <a:lnL>
                      <a:noFill/>
                    </a:lnL>
                    <a:lnR>
                      <a:noFill/>
                    </a:lnR>
                    <a:lnT>
                      <a:noFill/>
                    </a:lnT>
                    <a:lnB>
                      <a:noFill/>
                    </a:lnB>
                  </a:tcPr>
                </a:tc>
                <a:tc>
                  <a:txBody>
                    <a:bodyPr/>
                    <a:lstStyle/>
                    <a:p>
                      <a:r>
                        <a:rPr lang="en-IN"/>
                        <a:t>85</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IN" dirty="0"/>
                        <a:t>101</a:t>
                      </a:r>
                    </a:p>
                  </a:txBody>
                  <a:tcPr anchor="ctr">
                    <a:lnL>
                      <a:noFill/>
                    </a:lnL>
                    <a:lnR>
                      <a:noFill/>
                    </a:lnR>
                    <a:lnT>
                      <a:noFill/>
                    </a:lnT>
                    <a:lnB>
                      <a:noFill/>
                    </a:lnB>
                  </a:tcPr>
                </a:tc>
                <a:tc>
                  <a:txBody>
                    <a:bodyPr/>
                    <a:lstStyle/>
                    <a:p>
                      <a:r>
                        <a:rPr lang="en-US" dirty="0"/>
                        <a:t>OS</a:t>
                      </a:r>
                      <a:endParaRPr lang="en-IN" dirty="0"/>
                    </a:p>
                  </a:txBody>
                  <a:tcPr anchor="ctr">
                    <a:lnL>
                      <a:noFill/>
                    </a:lnL>
                    <a:lnR>
                      <a:noFill/>
                    </a:lnR>
                    <a:lnT>
                      <a:noFill/>
                    </a:lnT>
                    <a:lnB>
                      <a:noFill/>
                    </a:lnB>
                  </a:tcPr>
                </a:tc>
                <a:tc>
                  <a:txBody>
                    <a:bodyPr/>
                    <a:lstStyle/>
                    <a:p>
                      <a:r>
                        <a:rPr lang="en-IN"/>
                        <a:t>90</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IN" dirty="0"/>
                        <a:t>102</a:t>
                      </a:r>
                    </a:p>
                  </a:txBody>
                  <a:tcPr anchor="ctr">
                    <a:lnL>
                      <a:noFill/>
                    </a:lnL>
                    <a:lnR>
                      <a:noFill/>
                    </a:lnR>
                    <a:lnT>
                      <a:noFill/>
                    </a:lnT>
                    <a:lnB>
                      <a:noFill/>
                    </a:lnB>
                  </a:tcPr>
                </a:tc>
                <a:tc>
                  <a:txBody>
                    <a:bodyPr/>
                    <a:lstStyle/>
                    <a:p>
                      <a:r>
                        <a:rPr lang="en-US" dirty="0"/>
                        <a:t>DBMS</a:t>
                      </a:r>
                      <a:endParaRPr lang="en-IN" dirty="0"/>
                    </a:p>
                  </a:txBody>
                  <a:tcPr anchor="ctr">
                    <a:lnL>
                      <a:noFill/>
                    </a:lnL>
                    <a:lnR>
                      <a:noFill/>
                    </a:lnR>
                    <a:lnT>
                      <a:noFill/>
                    </a:lnT>
                    <a:lnB>
                      <a:noFill/>
                    </a:lnB>
                  </a:tcPr>
                </a:tc>
                <a:tc>
                  <a:txBody>
                    <a:bodyPr/>
                    <a:lstStyle/>
                    <a:p>
                      <a:r>
                        <a:rPr lang="en-IN"/>
                        <a:t>78</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IN" dirty="0"/>
                        <a:t>102</a:t>
                      </a:r>
                    </a:p>
                  </a:txBody>
                  <a:tcPr anchor="ctr">
                    <a:lnL>
                      <a:noFill/>
                    </a:lnL>
                    <a:lnR>
                      <a:noFill/>
                    </a:lnR>
                    <a:lnT>
                      <a:noFill/>
                    </a:lnT>
                    <a:lnB>
                      <a:noFill/>
                    </a:lnB>
                  </a:tcPr>
                </a:tc>
                <a:tc>
                  <a:txBody>
                    <a:bodyPr/>
                    <a:lstStyle/>
                    <a:p>
                      <a:r>
                        <a:rPr lang="en-US" dirty="0"/>
                        <a:t>OS</a:t>
                      </a:r>
                      <a:endParaRPr lang="en-IN" dirty="0"/>
                    </a:p>
                  </a:txBody>
                  <a:tcPr anchor="ctr">
                    <a:lnL>
                      <a:noFill/>
                    </a:lnL>
                    <a:lnR>
                      <a:noFill/>
                    </a:lnR>
                    <a:lnT>
                      <a:noFill/>
                    </a:lnT>
                    <a:lnB>
                      <a:noFill/>
                    </a:lnB>
                  </a:tcPr>
                </a:tc>
                <a:tc>
                  <a:txBody>
                    <a:bodyPr/>
                    <a:lstStyle/>
                    <a:p>
                      <a:r>
                        <a:rPr lang="en-IN" dirty="0"/>
                        <a:t>88</a:t>
                      </a: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US" dirty="0"/>
                        <a:t>103</a:t>
                      </a:r>
                      <a:endParaRPr lang="en-IN" dirty="0"/>
                    </a:p>
                  </a:txBody>
                  <a:tcPr anchor="ctr">
                    <a:lnL>
                      <a:noFill/>
                    </a:lnL>
                    <a:lnR>
                      <a:noFill/>
                    </a:lnR>
                    <a:lnT>
                      <a:noFill/>
                    </a:lnT>
                    <a:lnB>
                      <a:noFill/>
                    </a:lnB>
                  </a:tcPr>
                </a:tc>
                <a:tc>
                  <a:txBody>
                    <a:bodyPr/>
                    <a:lstStyle/>
                    <a:p>
                      <a:r>
                        <a:rPr lang="en-US" dirty="0"/>
                        <a:t>DBMS</a:t>
                      </a:r>
                      <a:endParaRPr lang="en-IN" dirty="0"/>
                    </a:p>
                  </a:txBody>
                  <a:tcPr anchor="ctr">
                    <a:lnL>
                      <a:noFill/>
                    </a:lnL>
                    <a:lnR>
                      <a:noFill/>
                    </a:lnR>
                    <a:lnT>
                      <a:noFill/>
                    </a:lnT>
                    <a:lnB>
                      <a:noFill/>
                    </a:lnB>
                  </a:tcPr>
                </a:tc>
                <a:tc>
                  <a:txBody>
                    <a:bodyPr/>
                    <a:lstStyle/>
                    <a:p>
                      <a:r>
                        <a:rPr lang="en-US" dirty="0"/>
                        <a:t>78</a:t>
                      </a:r>
                      <a:endParaRPr lang="en-IN" dirty="0"/>
                    </a:p>
                  </a:txBody>
                  <a:tcPr anchor="ctr">
                    <a:lnL>
                      <a:noFill/>
                    </a:lnL>
                    <a:lnR>
                      <a:noFill/>
                    </a:lnR>
                    <a:lnT>
                      <a:noFill/>
                    </a:lnT>
                    <a:lnB>
                      <a:noFill/>
                    </a:lnB>
                  </a:tcPr>
                </a:tc>
                <a:extLst>
                  <a:ext uri="{0D108BD9-81ED-4DB2-BD59-A6C34878D82A}">
                    <a16:rowId xmlns:a16="http://schemas.microsoft.com/office/drawing/2014/main" val="10005"/>
                  </a:ext>
                </a:extLst>
              </a:tr>
              <a:tr h="0">
                <a:tc>
                  <a:txBody>
                    <a:bodyPr/>
                    <a:lstStyle/>
                    <a:p>
                      <a:r>
                        <a:rPr lang="en-US" dirty="0"/>
                        <a:t>103</a:t>
                      </a:r>
                      <a:endParaRPr lang="en-IN" dirty="0"/>
                    </a:p>
                  </a:txBody>
                  <a:tcPr anchor="ctr">
                    <a:lnL>
                      <a:noFill/>
                    </a:lnL>
                    <a:lnR>
                      <a:noFill/>
                    </a:lnR>
                    <a:lnT>
                      <a:noFill/>
                    </a:lnT>
                    <a:lnB>
                      <a:noFill/>
                    </a:lnB>
                  </a:tcPr>
                </a:tc>
                <a:tc>
                  <a:txBody>
                    <a:bodyPr/>
                    <a:lstStyle/>
                    <a:p>
                      <a:r>
                        <a:rPr lang="en-US" dirty="0"/>
                        <a:t>OS</a:t>
                      </a:r>
                      <a:endParaRPr lang="en-IN" dirty="0"/>
                    </a:p>
                  </a:txBody>
                  <a:tcPr anchor="ctr">
                    <a:lnL>
                      <a:noFill/>
                    </a:lnL>
                    <a:lnR>
                      <a:noFill/>
                    </a:lnR>
                    <a:lnT>
                      <a:noFill/>
                    </a:lnT>
                    <a:lnB>
                      <a:noFill/>
                    </a:lnB>
                  </a:tcPr>
                </a:tc>
                <a:tc>
                  <a:txBody>
                    <a:bodyPr/>
                    <a:lstStyle/>
                    <a:p>
                      <a:r>
                        <a:rPr lang="en-US" dirty="0"/>
                        <a:t>85</a:t>
                      </a:r>
                      <a:endParaRPr lang="en-IN" dirty="0"/>
                    </a:p>
                  </a:txBody>
                  <a:tcPr anchor="ctr">
                    <a:lnL>
                      <a:noFill/>
                    </a:lnL>
                    <a:lnR>
                      <a:noFill/>
                    </a:lnR>
                    <a:lnT>
                      <a:noFill/>
                    </a:lnT>
                    <a:lnB>
                      <a:noFill/>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89157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876300" y="0"/>
            <a:ext cx="10515600" cy="84248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Calibri"/>
              <a:buNone/>
            </a:pPr>
            <a:r>
              <a:rPr lang="en-US" b="1">
                <a:solidFill>
                  <a:srgbClr val="0070C0"/>
                </a:solidFill>
                <a:latin typeface="Calibri"/>
                <a:ea typeface="Calibri"/>
                <a:cs typeface="Calibri"/>
                <a:sym typeface="Calibri"/>
              </a:rPr>
              <a:t>Importance of “big data”</a:t>
            </a:r>
            <a:endParaRPr/>
          </a:p>
        </p:txBody>
      </p:sp>
      <p:sp>
        <p:nvSpPr>
          <p:cNvPr id="121" name="Google Shape;121;p5"/>
          <p:cNvSpPr txBox="1">
            <a:spLocks noGrp="1"/>
          </p:cNvSpPr>
          <p:nvPr>
            <p:ph type="body" idx="1"/>
          </p:nvPr>
        </p:nvSpPr>
        <p:spPr>
          <a:xfrm>
            <a:off x="720762" y="983457"/>
            <a:ext cx="9827111" cy="57150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99"/>
              </a:buClr>
              <a:buSzPts val="2800"/>
              <a:buChar char="•"/>
            </a:pPr>
            <a:r>
              <a:rPr lang="en-US" dirty="0">
                <a:solidFill>
                  <a:srgbClr val="000099"/>
                </a:solidFill>
              </a:rPr>
              <a:t>Government	</a:t>
            </a:r>
            <a:endParaRPr dirty="0"/>
          </a:p>
          <a:p>
            <a:pPr marL="228600" lvl="0" indent="-228600" algn="l" rtl="0">
              <a:lnSpc>
                <a:spcPct val="90000"/>
              </a:lnSpc>
              <a:spcBef>
                <a:spcPts val="1000"/>
              </a:spcBef>
              <a:spcAft>
                <a:spcPts val="0"/>
              </a:spcAft>
              <a:buClr>
                <a:srgbClr val="000099"/>
              </a:buClr>
              <a:buSzPts val="2800"/>
              <a:buChar char="•"/>
            </a:pPr>
            <a:r>
              <a:rPr lang="en-US" dirty="0">
                <a:solidFill>
                  <a:srgbClr val="000099"/>
                </a:solidFill>
              </a:rPr>
              <a:t>Private Sector</a:t>
            </a:r>
            <a:endParaRPr dirty="0"/>
          </a:p>
          <a:p>
            <a:pPr marL="685800" lvl="1" indent="-228600" algn="l" rtl="0">
              <a:lnSpc>
                <a:spcPct val="90000"/>
              </a:lnSpc>
              <a:spcBef>
                <a:spcPts val="500"/>
              </a:spcBef>
              <a:spcAft>
                <a:spcPts val="0"/>
              </a:spcAft>
              <a:buClr>
                <a:schemeClr val="dk1"/>
              </a:buClr>
              <a:buSzPts val="2400"/>
              <a:buChar char="•"/>
            </a:pPr>
            <a:r>
              <a:rPr lang="en-US" dirty="0"/>
              <a:t>Walmart handles more than 1 million customer transactions every hour, which is imported into databases estimated to contain more than 2.5 petabytes of data</a:t>
            </a:r>
            <a:endParaRPr dirty="0"/>
          </a:p>
          <a:p>
            <a:pPr marL="685800" lvl="1" indent="-228600" algn="l" rtl="0">
              <a:lnSpc>
                <a:spcPct val="90000"/>
              </a:lnSpc>
              <a:spcBef>
                <a:spcPts val="500"/>
              </a:spcBef>
              <a:spcAft>
                <a:spcPts val="0"/>
              </a:spcAft>
              <a:buClr>
                <a:schemeClr val="dk1"/>
              </a:buClr>
              <a:buSzPts val="2400"/>
              <a:buChar char="•"/>
            </a:pPr>
            <a:r>
              <a:rPr lang="en-US" dirty="0"/>
              <a:t>Facebook handles 40 billion photos from its user base</a:t>
            </a:r>
            <a:endParaRPr dirty="0"/>
          </a:p>
          <a:p>
            <a:pPr marL="685800" lvl="1" indent="-228600" algn="l" rtl="0">
              <a:lnSpc>
                <a:spcPct val="90000"/>
              </a:lnSpc>
              <a:spcBef>
                <a:spcPts val="500"/>
              </a:spcBef>
              <a:spcAft>
                <a:spcPts val="0"/>
              </a:spcAft>
              <a:buClr>
                <a:schemeClr val="dk1"/>
              </a:buClr>
              <a:buSzPts val="2400"/>
              <a:buChar char="•"/>
            </a:pPr>
            <a:r>
              <a:rPr lang="en-US" dirty="0"/>
              <a:t>Falcon Credit Card Fraud Detection System protects 2.1 billion active accounts world-wide</a:t>
            </a:r>
            <a:endParaRPr dirty="0"/>
          </a:p>
          <a:p>
            <a:pPr marL="228600" lvl="0" indent="-228600" algn="l" rtl="0">
              <a:lnSpc>
                <a:spcPct val="90000"/>
              </a:lnSpc>
              <a:spcBef>
                <a:spcPts val="1000"/>
              </a:spcBef>
              <a:spcAft>
                <a:spcPts val="0"/>
              </a:spcAft>
              <a:buClr>
                <a:srgbClr val="000099"/>
              </a:buClr>
              <a:buSzPts val="2800"/>
              <a:buChar char="•"/>
            </a:pPr>
            <a:r>
              <a:rPr lang="en-US" dirty="0">
                <a:solidFill>
                  <a:srgbClr val="000099"/>
                </a:solidFill>
              </a:rPr>
              <a:t>Science</a:t>
            </a:r>
            <a:endParaRPr dirty="0"/>
          </a:p>
          <a:p>
            <a:pPr marL="685800" lvl="1" indent="-228600" algn="l" rtl="0">
              <a:lnSpc>
                <a:spcPct val="90000"/>
              </a:lnSpc>
              <a:spcBef>
                <a:spcPts val="500"/>
              </a:spcBef>
              <a:spcAft>
                <a:spcPts val="0"/>
              </a:spcAft>
              <a:buClr>
                <a:srgbClr val="000099"/>
              </a:buClr>
              <a:buSzPts val="2400"/>
              <a:buChar char="•"/>
            </a:pPr>
            <a:r>
              <a:rPr lang="en-US" dirty="0">
                <a:solidFill>
                  <a:srgbClr val="000099"/>
                </a:solidFill>
              </a:rPr>
              <a:t> </a:t>
            </a:r>
            <a:r>
              <a:rPr lang="en-US" dirty="0"/>
              <a:t>Large Synoptic Survey Telescope will generate 140 Terabyte of data every 5 days</a:t>
            </a:r>
            <a:endParaRPr dirty="0"/>
          </a:p>
          <a:p>
            <a:pPr marL="685800" lvl="1" indent="-228600" algn="l" rtl="0">
              <a:lnSpc>
                <a:spcPct val="90000"/>
              </a:lnSpc>
              <a:spcBef>
                <a:spcPts val="500"/>
              </a:spcBef>
              <a:spcAft>
                <a:spcPts val="0"/>
              </a:spcAft>
              <a:buClr>
                <a:schemeClr val="dk1"/>
              </a:buClr>
              <a:buSzPts val="2400"/>
              <a:buChar char="•"/>
            </a:pPr>
            <a:r>
              <a:rPr lang="en-US" dirty="0"/>
              <a:t>Biomedical computation like decoding human Genome and  personalized medicine</a:t>
            </a:r>
            <a:endParaRPr dirty="0"/>
          </a:p>
          <a:p>
            <a:pPr marL="457200" lvl="1" indent="0" algn="l" rtl="0">
              <a:lnSpc>
                <a:spcPct val="90000"/>
              </a:lnSpc>
              <a:spcBef>
                <a:spcPts val="500"/>
              </a:spcBef>
              <a:spcAft>
                <a:spcPts val="0"/>
              </a:spcAft>
              <a:buClr>
                <a:schemeClr val="dk1"/>
              </a:buClr>
              <a:buSzPts val="24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685800" lvl="1" indent="-76200" algn="l" rtl="0">
              <a:lnSpc>
                <a:spcPct val="90000"/>
              </a:lnSpc>
              <a:spcBef>
                <a:spcPts val="500"/>
              </a:spcBef>
              <a:spcAft>
                <a:spcPts val="0"/>
              </a:spcAft>
              <a:buClr>
                <a:schemeClr val="dk1"/>
              </a:buClr>
              <a:buSzPts val="2400"/>
              <a:buNone/>
            </a:pPr>
            <a:endParaRPr dirty="0"/>
          </a:p>
        </p:txBody>
      </p:sp>
      <p:sp>
        <p:nvSpPr>
          <p:cNvPr id="122" name="Google Shape;12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123" name="Google Shape;12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txBox="1">
            <a:spLocks noGrp="1"/>
          </p:cNvSpPr>
          <p:nvPr>
            <p:ph type="title"/>
          </p:nvPr>
        </p:nvSpPr>
        <p:spPr>
          <a:xfrm>
            <a:off x="838200" y="-11430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4400"/>
              <a:buFont typeface="Calibri"/>
              <a:buNone/>
            </a:pPr>
            <a:r>
              <a:rPr lang="en-US" b="1">
                <a:solidFill>
                  <a:srgbClr val="0070C0"/>
                </a:solidFill>
                <a:latin typeface="Calibri"/>
                <a:ea typeface="Calibri"/>
                <a:cs typeface="Calibri"/>
                <a:sym typeface="Calibri"/>
              </a:rPr>
              <a:t>Lifecycle of Data: 4 “A”s</a:t>
            </a:r>
            <a:endParaRPr/>
          </a:p>
        </p:txBody>
      </p:sp>
      <p:sp>
        <p:nvSpPr>
          <p:cNvPr id="129" name="Google Shape;129;p6"/>
          <p:cNvSpPr txBox="1"/>
          <p:nvPr/>
        </p:nvSpPr>
        <p:spPr>
          <a:xfrm>
            <a:off x="1039010" y="2962443"/>
            <a:ext cx="230325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Noto Sans Symbols"/>
              <a:buNone/>
            </a:pPr>
            <a:r>
              <a:rPr lang="en-US" sz="2800" b="0" i="0" u="none" strike="noStrike" cap="none">
                <a:solidFill>
                  <a:schemeClr val="dk1"/>
                </a:solidFill>
                <a:latin typeface="Arial"/>
                <a:ea typeface="Arial"/>
                <a:cs typeface="Arial"/>
                <a:sym typeface="Arial"/>
              </a:rPr>
              <a:t>1. Acquisition</a:t>
            </a:r>
            <a:endParaRPr/>
          </a:p>
        </p:txBody>
      </p:sp>
      <p:sp>
        <p:nvSpPr>
          <p:cNvPr id="130" name="Google Shape;130;p6"/>
          <p:cNvSpPr txBox="1"/>
          <p:nvPr/>
        </p:nvSpPr>
        <p:spPr>
          <a:xfrm rot="-1280243">
            <a:off x="1775320" y="1692345"/>
            <a:ext cx="252344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Noto Sans Symbols"/>
              <a:buNone/>
            </a:pPr>
            <a:r>
              <a:rPr lang="en-US" sz="2800" b="0" i="0" u="none" strike="noStrike" cap="none" dirty="0">
                <a:solidFill>
                  <a:schemeClr val="dk1"/>
                </a:solidFill>
                <a:latin typeface="Arial"/>
                <a:ea typeface="Arial"/>
                <a:cs typeface="Arial"/>
                <a:sym typeface="Arial"/>
              </a:rPr>
              <a:t>Scattered data</a:t>
            </a:r>
            <a:endParaRPr dirty="0"/>
          </a:p>
        </p:txBody>
      </p:sp>
      <p:sp>
        <p:nvSpPr>
          <p:cNvPr id="131" name="Google Shape;13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Module 1</a:t>
            </a:r>
            <a:endParaRPr/>
          </a:p>
        </p:txBody>
      </p:sp>
      <p:sp>
        <p:nvSpPr>
          <p:cNvPr id="132" name="Google Shape;13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cxnSp>
        <p:nvCxnSpPr>
          <p:cNvPr id="133" name="Google Shape;133;p6"/>
          <p:cNvCxnSpPr>
            <a:stCxn id="129" idx="0"/>
          </p:cNvCxnSpPr>
          <p:nvPr/>
        </p:nvCxnSpPr>
        <p:spPr>
          <a:xfrm rot="10800000" flipH="1">
            <a:off x="2190640" y="1906743"/>
            <a:ext cx="2467500" cy="1055700"/>
          </a:xfrm>
          <a:prstGeom prst="straightConnector1">
            <a:avLst/>
          </a:prstGeom>
          <a:noFill/>
          <a:ln w="9525" cap="flat" cmpd="sng">
            <a:solidFill>
              <a:schemeClr val="accent1"/>
            </a:solidFill>
            <a:prstDash val="solid"/>
            <a:miter lim="800000"/>
            <a:headEnd type="none" w="sm" len="sm"/>
            <a:tailEnd type="triangle" w="med" len="med"/>
          </a:ln>
        </p:spPr>
      </p:cxnSp>
      <p:sp>
        <p:nvSpPr>
          <p:cNvPr id="134" name="Google Shape;134;p6"/>
          <p:cNvSpPr txBox="1"/>
          <p:nvPr/>
        </p:nvSpPr>
        <p:spPr>
          <a:xfrm>
            <a:off x="4658061" y="1548155"/>
            <a:ext cx="250523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Noto Sans Symbols"/>
              <a:buNone/>
            </a:pPr>
            <a:r>
              <a:rPr lang="en-US" sz="2800" b="0" i="0" u="none" strike="noStrike" cap="none">
                <a:solidFill>
                  <a:schemeClr val="dk1"/>
                </a:solidFill>
                <a:latin typeface="Arial"/>
                <a:ea typeface="Arial"/>
                <a:cs typeface="Arial"/>
                <a:sym typeface="Arial"/>
              </a:rPr>
              <a:t>2. Aggregation</a:t>
            </a:r>
            <a:endParaRPr/>
          </a:p>
        </p:txBody>
      </p:sp>
      <p:cxnSp>
        <p:nvCxnSpPr>
          <p:cNvPr id="135" name="Google Shape;135;p6"/>
          <p:cNvCxnSpPr/>
          <p:nvPr/>
        </p:nvCxnSpPr>
        <p:spPr>
          <a:xfrm>
            <a:off x="6783964" y="1906737"/>
            <a:ext cx="2564431" cy="1055706"/>
          </a:xfrm>
          <a:prstGeom prst="straightConnector1">
            <a:avLst/>
          </a:prstGeom>
          <a:noFill/>
          <a:ln w="9525" cap="flat" cmpd="sng">
            <a:solidFill>
              <a:schemeClr val="accent1"/>
            </a:solidFill>
            <a:prstDash val="solid"/>
            <a:miter lim="800000"/>
            <a:headEnd type="none" w="sm" len="sm"/>
            <a:tailEnd type="triangle" w="med" len="med"/>
          </a:ln>
        </p:spPr>
      </p:cxnSp>
      <p:sp>
        <p:nvSpPr>
          <p:cNvPr id="136" name="Google Shape;136;p6"/>
          <p:cNvSpPr txBox="1"/>
          <p:nvPr/>
        </p:nvSpPr>
        <p:spPr>
          <a:xfrm>
            <a:off x="8489577" y="2962443"/>
            <a:ext cx="190250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Noto Sans Symbols"/>
              <a:buNone/>
            </a:pPr>
            <a:r>
              <a:rPr lang="en-US" sz="2800" b="0" i="0" u="none" strike="noStrike" cap="none">
                <a:solidFill>
                  <a:schemeClr val="dk1"/>
                </a:solidFill>
                <a:latin typeface="Arial"/>
                <a:ea typeface="Arial"/>
                <a:cs typeface="Arial"/>
                <a:sym typeface="Arial"/>
              </a:rPr>
              <a:t>3. Analysis</a:t>
            </a:r>
            <a:endParaRPr/>
          </a:p>
        </p:txBody>
      </p:sp>
      <p:cxnSp>
        <p:nvCxnSpPr>
          <p:cNvPr id="137" name="Google Shape;137;p6"/>
          <p:cNvCxnSpPr/>
          <p:nvPr/>
        </p:nvCxnSpPr>
        <p:spPr>
          <a:xfrm flipH="1">
            <a:off x="6794451" y="3490296"/>
            <a:ext cx="2553944" cy="1223327"/>
          </a:xfrm>
          <a:prstGeom prst="straightConnector1">
            <a:avLst/>
          </a:prstGeom>
          <a:noFill/>
          <a:ln w="9525" cap="flat" cmpd="sng">
            <a:solidFill>
              <a:schemeClr val="accent1"/>
            </a:solidFill>
            <a:prstDash val="solid"/>
            <a:miter lim="800000"/>
            <a:headEnd type="none" w="sm" len="sm"/>
            <a:tailEnd type="triangle" w="med" len="med"/>
          </a:ln>
        </p:spPr>
      </p:cxnSp>
      <p:sp>
        <p:nvSpPr>
          <p:cNvPr id="138" name="Google Shape;138;p6"/>
          <p:cNvSpPr txBox="1"/>
          <p:nvPr/>
        </p:nvSpPr>
        <p:spPr>
          <a:xfrm>
            <a:off x="4851430" y="4415494"/>
            <a:ext cx="232409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Noto Sans Symbols"/>
              <a:buNone/>
            </a:pPr>
            <a:r>
              <a:rPr lang="en-US" sz="2800" b="0" i="0" u="none" strike="noStrike" cap="none">
                <a:solidFill>
                  <a:schemeClr val="dk1"/>
                </a:solidFill>
                <a:latin typeface="Arial"/>
                <a:ea typeface="Arial"/>
                <a:cs typeface="Arial"/>
                <a:sym typeface="Arial"/>
              </a:rPr>
              <a:t>4. Application</a:t>
            </a:r>
            <a:endParaRPr/>
          </a:p>
        </p:txBody>
      </p:sp>
      <p:cxnSp>
        <p:nvCxnSpPr>
          <p:cNvPr id="139" name="Google Shape;139;p6"/>
          <p:cNvCxnSpPr>
            <a:endCxn id="129" idx="2"/>
          </p:cNvCxnSpPr>
          <p:nvPr/>
        </p:nvCxnSpPr>
        <p:spPr>
          <a:xfrm rot="10800000">
            <a:off x="2190639" y="3485663"/>
            <a:ext cx="2596500" cy="1119600"/>
          </a:xfrm>
          <a:prstGeom prst="straightConnector1">
            <a:avLst/>
          </a:prstGeom>
          <a:noFill/>
          <a:ln w="9525" cap="flat" cmpd="sng">
            <a:solidFill>
              <a:schemeClr val="accent1"/>
            </a:solidFill>
            <a:prstDash val="solid"/>
            <a:miter lim="800000"/>
            <a:headEnd type="none" w="sm" len="sm"/>
            <a:tailEnd type="triangle" w="med" len="med"/>
          </a:ln>
        </p:spPr>
      </p:cxnSp>
      <p:sp>
        <p:nvSpPr>
          <p:cNvPr id="140" name="Google Shape;140;p6"/>
          <p:cNvSpPr txBox="1"/>
          <p:nvPr/>
        </p:nvSpPr>
        <p:spPr>
          <a:xfrm rot="1355860">
            <a:off x="7119168" y="1836886"/>
            <a:ext cx="26052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Noto Sans Symbols"/>
              <a:buNone/>
            </a:pPr>
            <a:r>
              <a:rPr lang="en-US" sz="2800" b="0" i="0" u="none" strike="noStrike" cap="none">
                <a:solidFill>
                  <a:schemeClr val="dk1"/>
                </a:solidFill>
                <a:latin typeface="Arial"/>
                <a:ea typeface="Arial"/>
                <a:cs typeface="Arial"/>
                <a:sym typeface="Arial"/>
              </a:rPr>
              <a:t>Integrated data</a:t>
            </a:r>
            <a:endParaRPr/>
          </a:p>
        </p:txBody>
      </p:sp>
      <p:sp>
        <p:nvSpPr>
          <p:cNvPr id="141" name="Google Shape;141;p6"/>
          <p:cNvSpPr txBox="1"/>
          <p:nvPr/>
        </p:nvSpPr>
        <p:spPr>
          <a:xfrm rot="-1452291">
            <a:off x="7361687" y="4153884"/>
            <a:ext cx="196560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Noto Sans Symbols"/>
              <a:buNone/>
            </a:pPr>
            <a:r>
              <a:rPr lang="en-US" sz="2800" b="0" i="0" u="none" strike="noStrike" cap="none">
                <a:solidFill>
                  <a:schemeClr val="dk1"/>
                </a:solidFill>
                <a:latin typeface="Arial"/>
                <a:ea typeface="Arial"/>
                <a:cs typeface="Arial"/>
                <a:sym typeface="Arial"/>
              </a:rPr>
              <a:t>Knowledge</a:t>
            </a:r>
            <a:endParaRPr/>
          </a:p>
        </p:txBody>
      </p:sp>
      <p:sp>
        <p:nvSpPr>
          <p:cNvPr id="142" name="Google Shape;142;p6"/>
          <p:cNvSpPr txBox="1"/>
          <p:nvPr/>
        </p:nvSpPr>
        <p:spPr>
          <a:xfrm rot="1490212">
            <a:off x="2416358" y="4172112"/>
            <a:ext cx="158569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Noto Sans Symbols"/>
              <a:buNone/>
            </a:pPr>
            <a:r>
              <a:rPr lang="en-US" sz="2800" b="0" i="0" u="none" strike="noStrike" cap="none">
                <a:solidFill>
                  <a:schemeClr val="dk1"/>
                </a:solidFill>
                <a:latin typeface="Arial"/>
                <a:ea typeface="Arial"/>
                <a:cs typeface="Arial"/>
                <a:sym typeface="Arial"/>
              </a:rPr>
              <a:t>Log data</a:t>
            </a:r>
            <a:endParaRPr/>
          </a:p>
        </p:txBody>
      </p:sp>
      <p:grpSp>
        <p:nvGrpSpPr>
          <p:cNvPr id="6" name="Group 5">
            <a:extLst>
              <a:ext uri="{FF2B5EF4-FFF2-40B4-BE49-F238E27FC236}">
                <a16:creationId xmlns:a16="http://schemas.microsoft.com/office/drawing/2014/main" id="{63B37E5B-5BFD-904D-259F-291B7046D706}"/>
              </a:ext>
            </a:extLst>
          </p:cNvPr>
          <p:cNvGrpSpPr/>
          <p:nvPr/>
        </p:nvGrpSpPr>
        <p:grpSpPr>
          <a:xfrm>
            <a:off x="419488" y="1701617"/>
            <a:ext cx="1106280" cy="799200"/>
            <a:chOff x="419488" y="1701617"/>
            <a:chExt cx="1106280" cy="79920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A96DE0D-3313-BC23-5D98-78D1D259168F}"/>
                    </a:ext>
                  </a:extLst>
                </p14:cNvPr>
                <p14:cNvContentPartPr/>
                <p14:nvPr/>
              </p14:nvContentPartPr>
              <p14:xfrm>
                <a:off x="429208" y="1701617"/>
                <a:ext cx="267120" cy="102960"/>
              </p14:xfrm>
            </p:contentPart>
          </mc:Choice>
          <mc:Fallback>
            <p:pic>
              <p:nvPicPr>
                <p:cNvPr id="2" name="Ink 1">
                  <a:extLst>
                    <a:ext uri="{FF2B5EF4-FFF2-40B4-BE49-F238E27FC236}">
                      <a16:creationId xmlns:a16="http://schemas.microsoft.com/office/drawing/2014/main" id="{8A96DE0D-3313-BC23-5D98-78D1D259168F}"/>
                    </a:ext>
                  </a:extLst>
                </p:cNvPr>
                <p:cNvPicPr/>
                <p:nvPr/>
              </p:nvPicPr>
              <p:blipFill>
                <a:blip r:embed="rId4"/>
                <a:stretch>
                  <a:fillRect/>
                </a:stretch>
              </p:blipFill>
              <p:spPr>
                <a:xfrm>
                  <a:off x="423088" y="1695497"/>
                  <a:ext cx="27936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0A512111-E931-E168-8E69-8813EB6BE613}"/>
                    </a:ext>
                  </a:extLst>
                </p14:cNvPr>
                <p14:cNvContentPartPr/>
                <p14:nvPr/>
              </p14:nvContentPartPr>
              <p14:xfrm>
                <a:off x="541168" y="1735097"/>
                <a:ext cx="48240" cy="664200"/>
              </p14:xfrm>
            </p:contentPart>
          </mc:Choice>
          <mc:Fallback>
            <p:pic>
              <p:nvPicPr>
                <p:cNvPr id="3" name="Ink 2">
                  <a:extLst>
                    <a:ext uri="{FF2B5EF4-FFF2-40B4-BE49-F238E27FC236}">
                      <a16:creationId xmlns:a16="http://schemas.microsoft.com/office/drawing/2014/main" id="{0A512111-E931-E168-8E69-8813EB6BE613}"/>
                    </a:ext>
                  </a:extLst>
                </p:cNvPr>
                <p:cNvPicPr/>
                <p:nvPr/>
              </p:nvPicPr>
              <p:blipFill>
                <a:blip r:embed="rId6"/>
                <a:stretch>
                  <a:fillRect/>
                </a:stretch>
              </p:blipFill>
              <p:spPr>
                <a:xfrm>
                  <a:off x="535048" y="1728977"/>
                  <a:ext cx="60480" cy="6764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4E01633F-B7D4-8260-7155-67AB2F4006EB}"/>
                    </a:ext>
                  </a:extLst>
                </p14:cNvPr>
                <p14:cNvContentPartPr/>
                <p14:nvPr/>
              </p14:nvContentPartPr>
              <p14:xfrm>
                <a:off x="419488" y="2409377"/>
                <a:ext cx="602640" cy="91440"/>
              </p14:xfrm>
            </p:contentPart>
          </mc:Choice>
          <mc:Fallback>
            <p:pic>
              <p:nvPicPr>
                <p:cNvPr id="4" name="Ink 3">
                  <a:extLst>
                    <a:ext uri="{FF2B5EF4-FFF2-40B4-BE49-F238E27FC236}">
                      <a16:creationId xmlns:a16="http://schemas.microsoft.com/office/drawing/2014/main" id="{4E01633F-B7D4-8260-7155-67AB2F4006EB}"/>
                    </a:ext>
                  </a:extLst>
                </p:cNvPr>
                <p:cNvPicPr/>
                <p:nvPr/>
              </p:nvPicPr>
              <p:blipFill>
                <a:blip r:embed="rId8"/>
                <a:stretch>
                  <a:fillRect/>
                </a:stretch>
              </p:blipFill>
              <p:spPr>
                <a:xfrm>
                  <a:off x="413368" y="2403257"/>
                  <a:ext cx="61488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502B82E2-A3BD-E310-9DF8-F4E87961A96C}"/>
                    </a:ext>
                  </a:extLst>
                </p14:cNvPr>
                <p14:cNvContentPartPr/>
                <p14:nvPr/>
              </p14:nvContentPartPr>
              <p14:xfrm>
                <a:off x="945088" y="1926617"/>
                <a:ext cx="580680" cy="559440"/>
              </p14:xfrm>
            </p:contentPart>
          </mc:Choice>
          <mc:Fallback>
            <p:pic>
              <p:nvPicPr>
                <p:cNvPr id="5" name="Ink 4">
                  <a:extLst>
                    <a:ext uri="{FF2B5EF4-FFF2-40B4-BE49-F238E27FC236}">
                      <a16:creationId xmlns:a16="http://schemas.microsoft.com/office/drawing/2014/main" id="{502B82E2-A3BD-E310-9DF8-F4E87961A96C}"/>
                    </a:ext>
                  </a:extLst>
                </p:cNvPr>
                <p:cNvPicPr/>
                <p:nvPr/>
              </p:nvPicPr>
              <p:blipFill>
                <a:blip r:embed="rId10"/>
                <a:stretch>
                  <a:fillRect/>
                </a:stretch>
              </p:blipFill>
              <p:spPr>
                <a:xfrm>
                  <a:off x="938968" y="1920497"/>
                  <a:ext cx="592920" cy="571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605E1EB0-2BB1-9215-0783-0533898239CB}"/>
                  </a:ext>
                </a:extLst>
              </p14:cNvPr>
              <p14:cNvContentPartPr/>
              <p14:nvPr/>
            </p14:nvContentPartPr>
            <p14:xfrm>
              <a:off x="1660768" y="2061977"/>
              <a:ext cx="216360" cy="584280"/>
            </p14:xfrm>
          </p:contentPart>
        </mc:Choice>
        <mc:Fallback>
          <p:pic>
            <p:nvPicPr>
              <p:cNvPr id="7" name="Ink 6">
                <a:extLst>
                  <a:ext uri="{FF2B5EF4-FFF2-40B4-BE49-F238E27FC236}">
                    <a16:creationId xmlns:a16="http://schemas.microsoft.com/office/drawing/2014/main" id="{605E1EB0-2BB1-9215-0783-0533898239CB}"/>
                  </a:ext>
                </a:extLst>
              </p:cNvPr>
              <p:cNvPicPr/>
              <p:nvPr/>
            </p:nvPicPr>
            <p:blipFill>
              <a:blip r:embed="rId12"/>
              <a:stretch>
                <a:fillRect/>
              </a:stretch>
            </p:blipFill>
            <p:spPr>
              <a:xfrm>
                <a:off x="1654648" y="2055857"/>
                <a:ext cx="228600" cy="5965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1639</TotalTime>
  <Words>3766</Words>
  <Application>Microsoft Office PowerPoint</Application>
  <PresentationFormat>Widescreen</PresentationFormat>
  <Paragraphs>500</Paragraphs>
  <Slides>51</Slides>
  <Notes>35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51</vt:i4>
      </vt:variant>
    </vt:vector>
  </HeadingPairs>
  <TitlesOfParts>
    <vt:vector size="67" baseType="lpstr">
      <vt:lpstr>ＭＳ Ｐゴシック</vt:lpstr>
      <vt:lpstr>Arial</vt:lpstr>
      <vt:lpstr>Calibri</vt:lpstr>
      <vt:lpstr>Calibri Light</vt:lpstr>
      <vt:lpstr>erdana</vt:lpstr>
      <vt:lpstr>Inter</vt:lpstr>
      <vt:lpstr>inter-bold</vt:lpstr>
      <vt:lpstr>inter-regular</vt:lpstr>
      <vt:lpstr>Monotype Sorts</vt:lpstr>
      <vt:lpstr>Noto Sans Symbols</vt:lpstr>
      <vt:lpstr>Nunito</vt:lpstr>
      <vt:lpstr>Tahoma</vt:lpstr>
      <vt:lpstr>Times</vt:lpstr>
      <vt:lpstr>Times New Roman</vt:lpstr>
      <vt:lpstr>Wingdings</vt:lpstr>
      <vt:lpstr>Office Theme</vt:lpstr>
      <vt:lpstr>Relational Database Management System </vt:lpstr>
      <vt:lpstr>Introduction    </vt:lpstr>
      <vt:lpstr>Drawbacks of using file systems to store data</vt:lpstr>
      <vt:lpstr>Drawbacks of using file systems to store data (Cont.)</vt:lpstr>
      <vt:lpstr>DBMS</vt:lpstr>
      <vt:lpstr>Advantages of DBMS</vt:lpstr>
      <vt:lpstr>Example</vt:lpstr>
      <vt:lpstr>Importance of “big data”</vt:lpstr>
      <vt:lpstr>Lifecycle of Data: 4 “A”s</vt:lpstr>
      <vt:lpstr>Basic Definitions</vt:lpstr>
      <vt:lpstr>Applications interact with a database by generating</vt:lpstr>
      <vt:lpstr>Characteristics of the Database Approach</vt:lpstr>
      <vt:lpstr>Characteristics of the Database Approach (..contd)</vt:lpstr>
      <vt:lpstr>Characteristics of the Database Approach (..contd)</vt:lpstr>
      <vt:lpstr>Advantages of Using the Database Approach</vt:lpstr>
      <vt:lpstr>Advantages of Using the Database Approach</vt:lpstr>
      <vt:lpstr>Limitations of the Database Approach</vt:lpstr>
      <vt:lpstr>Data Schemas and Database Instance</vt:lpstr>
      <vt:lpstr>Data Schemas and Database Instance</vt:lpstr>
      <vt:lpstr>Data Schemas and Database Instance</vt:lpstr>
      <vt:lpstr>Data Schemas</vt:lpstr>
      <vt:lpstr>Database Instance</vt:lpstr>
      <vt:lpstr>Database Users</vt:lpstr>
      <vt:lpstr>Database users</vt:lpstr>
      <vt:lpstr>Database users: Actors on the scene</vt:lpstr>
      <vt:lpstr>Database users: Actors on the scene</vt:lpstr>
      <vt:lpstr>Database users: Actors on the scene</vt:lpstr>
      <vt:lpstr>Database users: Actors on the scene</vt:lpstr>
      <vt:lpstr>Database users: Actors on the scene</vt:lpstr>
      <vt:lpstr>Database users: Actors behind the scene</vt:lpstr>
      <vt:lpstr>Data Independence</vt:lpstr>
      <vt:lpstr>Data independence</vt:lpstr>
      <vt:lpstr>PowerPoint Presentation</vt:lpstr>
      <vt:lpstr>2. Logical Level Data Independence</vt:lpstr>
      <vt:lpstr>Data abstraction </vt:lpstr>
      <vt:lpstr>There are three levels of abstraction</vt:lpstr>
      <vt:lpstr>Types of DBMS Architecture</vt:lpstr>
      <vt:lpstr>1-Tier Architecture</vt:lpstr>
      <vt:lpstr>2-Tier Architecture</vt:lpstr>
      <vt:lpstr>3-Tier Architecture</vt:lpstr>
      <vt:lpstr>2-Tier</vt:lpstr>
      <vt:lpstr>Three schema Architecture</vt:lpstr>
      <vt:lpstr>Three schema Architecture mapping</vt:lpstr>
      <vt:lpstr>A simplified architecture of Database System  </vt:lpstr>
      <vt:lpstr>A simplified architecture of Database System  </vt:lpstr>
      <vt:lpstr>A simplified architecture of Database System  </vt:lpstr>
      <vt:lpstr>PowerPoint Presentation</vt:lpstr>
      <vt:lpstr>PowerPoint Presentation</vt:lpstr>
      <vt:lpstr>PowerPoint Presentation</vt:lpstr>
      <vt:lpstr>Data Model</vt:lpstr>
      <vt:lpstr>Data Model Categories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 Management System 116U01C403</dc:title>
  <dc:creator>Avinash</dc:creator>
  <cp:lastModifiedBy>Om Thanage</cp:lastModifiedBy>
  <cp:revision>43</cp:revision>
  <dcterms:created xsi:type="dcterms:W3CDTF">2024-01-21T16:42:08Z</dcterms:created>
  <dcterms:modified xsi:type="dcterms:W3CDTF">2025-02-16T17:11:52Z</dcterms:modified>
</cp:coreProperties>
</file>