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05" r:id="rId25"/>
    <p:sldId id="278" r:id="rId26"/>
    <p:sldId id="306" r:id="rId27"/>
    <p:sldId id="279" r:id="rId28"/>
    <p:sldId id="280" r:id="rId29"/>
    <p:sldId id="281" r:id="rId30"/>
    <p:sldId id="282" r:id="rId31"/>
    <p:sldId id="284" r:id="rId32"/>
    <p:sldId id="283" r:id="rId33"/>
    <p:sldId id="285" r:id="rId34"/>
    <p:sldId id="286" r:id="rId35"/>
    <p:sldId id="287" r:id="rId36"/>
    <p:sldId id="288" r:id="rId37"/>
    <p:sldId id="292" r:id="rId38"/>
    <p:sldId id="289" r:id="rId39"/>
    <p:sldId id="290" r:id="rId40"/>
    <p:sldId id="291" r:id="rId41"/>
    <p:sldId id="303" r:id="rId42"/>
    <p:sldId id="301" r:id="rId43"/>
    <p:sldId id="302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6858000" type="screen4x3"/>
  <p:notesSz cx="6858000" cy="9144000"/>
  <p:embeddedFontLst>
    <p:embeddedFont>
      <p:font typeface="Tahoma" panose="020B0604030504040204" pitchFamily="34" charset="0"/>
      <p:regular r:id="rId52"/>
      <p:bold r:id="rId53"/>
    </p:embeddedFont>
    <p:embeddedFont>
      <p:font typeface="Wingdings 3" panose="05040102010807070707" pitchFamily="18" charset="2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-192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2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5728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222" name="Google Shape;2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  <p:sp>
        <p:nvSpPr>
          <p:cNvPr id="253" name="Google Shape;2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/>
          </a:p>
        </p:txBody>
      </p:sp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  <p:sp>
        <p:nvSpPr>
          <p:cNvPr id="277" name="Google Shape;2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/>
          </a:p>
        </p:txBody>
      </p:sp>
      <p:sp>
        <p:nvSpPr>
          <p:cNvPr id="285" name="Google Shape;2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/>
          </a:p>
        </p:txBody>
      </p:sp>
      <p:sp>
        <p:nvSpPr>
          <p:cNvPr id="301" name="Google Shape;3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/>
          </a:p>
        </p:txBody>
      </p:sp>
      <p:sp>
        <p:nvSpPr>
          <p:cNvPr id="293" name="Google Shape;2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/>
          </a:p>
        </p:txBody>
      </p:sp>
      <p:sp>
        <p:nvSpPr>
          <p:cNvPr id="309" name="Google Shape;30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/>
          </a:p>
        </p:txBody>
      </p:sp>
      <p:sp>
        <p:nvSpPr>
          <p:cNvPr id="317" name="Google Shape;3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/>
          </a:p>
        </p:txBody>
      </p:sp>
      <p:sp>
        <p:nvSpPr>
          <p:cNvPr id="325" name="Google Shape;3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/>
          </a:p>
        </p:txBody>
      </p:sp>
      <p:sp>
        <p:nvSpPr>
          <p:cNvPr id="333" name="Google Shape;3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/>
          </a:p>
        </p:txBody>
      </p:sp>
      <p:sp>
        <p:nvSpPr>
          <p:cNvPr id="365" name="Google Shape;3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109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/>
          </a:p>
        </p:txBody>
      </p:sp>
      <p:sp>
        <p:nvSpPr>
          <p:cNvPr id="341" name="Google Shape;3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/>
          </a:p>
        </p:txBody>
      </p:sp>
      <p:sp>
        <p:nvSpPr>
          <p:cNvPr id="349" name="Google Shape;34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/>
          </a:p>
        </p:txBody>
      </p:sp>
      <p:sp>
        <p:nvSpPr>
          <p:cNvPr id="357" name="Google Shape;3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/>
          </a:p>
        </p:txBody>
      </p:sp>
      <p:sp>
        <p:nvSpPr>
          <p:cNvPr id="395" name="Google Shape;39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45</a:t>
            </a:fld>
            <a:endParaRPr/>
          </a:p>
        </p:txBody>
      </p:sp>
      <p:sp>
        <p:nvSpPr>
          <p:cNvPr id="403" name="Google Shape;40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46</a:t>
            </a:fld>
            <a:endParaRPr/>
          </a:p>
        </p:txBody>
      </p:sp>
      <p:sp>
        <p:nvSpPr>
          <p:cNvPr id="411" name="Google Shape;41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 txBox="1"/>
              <p:nvPr/>
            </p:nvSpPr>
            <p:spPr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2" descr="awtri_4c UPDATE_col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 descr="elmasri_thum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4" descr="Elmasri_co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Inheritance in Superclass / Subclass Relationships 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entity that is member of a subclass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inherits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attributes of the entity as a member of the superclass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relationships of the entity as a member of the superclass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the previous slide, SECRETARY (as well as TECHNICIAN and ENGINEER) inherit the attributes Name, SSN, …, from EMPLOYEE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SECRETARY entity will have values for the inherited attributes</a:t>
            </a:r>
            <a:endParaRPr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(1)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 is the process of defining a set of subclasses of a superclass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set of subclasses is based upon some distinguishing characteristics of the entities in the superclass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{SECRETARY, ENGINEER, TECHNICIAN} is a specialization of EMPLOYEE based upon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job type.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have several specializations of the same superclass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(2)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Another specialization of EMPLOYEE based on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 of pay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{SALARIED_EMPLOYEE, HOURLY_EMPLOYEE}.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Superclass/subclass relationships and specialization can be diagrammatically represented in EER diagrams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of a subclass are called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attributes.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the attribute TypingSpeed of SECRETARY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subclass can also participate in specific relationship types.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a relationship BELONGS_TO of HOURLY_EMPLOYEE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pic>
        <p:nvPicPr>
          <p:cNvPr id="178" name="Google Shape;178;p26" descr="fig04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524000"/>
            <a:ext cx="7772400" cy="49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 descr="Pink tissue paper"/>
          <p:cNvSpPr txBox="1"/>
          <p:nvPr/>
        </p:nvSpPr>
        <p:spPr>
          <a:xfrm>
            <a:off x="304800" y="822325"/>
            <a:ext cx="6934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(3)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Generalization is the reverse of the specialization process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Several classes with common features are generalized into a superclass;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original classes become its subclasses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CAR, TRUCK generalized into VEHICLE;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both CAR, TRUCK become subclasses of the superclass VEHICLE.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view {CAR, TRUCK} as a specialization of VEHICLE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Alternatively, we can view VEHICLE as a generalization of CAR and TRUCK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pic>
        <p:nvPicPr>
          <p:cNvPr id="194" name="Google Shape;194;p28" descr="fig04_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00200"/>
            <a:ext cx="7239000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 descr="Pink tissue paper"/>
          <p:cNvSpPr txBox="1"/>
          <p:nvPr/>
        </p:nvSpPr>
        <p:spPr>
          <a:xfrm>
            <a:off x="533400" y="715962"/>
            <a:ext cx="5638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(2)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and Specialization (1)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Diagrammatic notation are sometimes used to distinguish between generalization and specialization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Arrow pointing to the generalized superclass represents a generalization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Arrows pointing to the specialized subclasses represent a specialization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 not use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this notation because it is often subjective as to which process is more appropriate for a particular situation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advocate not drawing any arrows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and Specialization (2)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Modeling with Specialization and Generalization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superclass or subclass represents a collection (or set or grouping) of entities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It also represents a particular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 of entity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Shown in rectangles in EER diagrams (as are entity types)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call all entity types (and their corresponding collections) </a:t>
            </a:r>
            <a:r>
              <a:rPr lang="en-US" sz="26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whether they are entity types, superclasses, or subclasses</a:t>
            </a:r>
            <a:endParaRPr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(1)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we can determine exactly those entities that will become members of each subclass by a condition, the subclasses are called predicate-defined (or condition-defined) subclasses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Condition is a constraint that determines subclass members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Display a predicate-defined subclass by writing the predicate condition next to the line attaching the subclass to its superclass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(2)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all subclasses in a specialization have membership condition on same attribute of the superclass, specialization is called an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attribute-defined specialization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is called the defining attribute of the specialization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JobType is the defining attribute of the specialization {SECRETARY, TECHNICIAN, ENGINEER} of EMPLOYEE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no condition determines membership, the subclass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user-defined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Membership in a subclass is determined by the database users by applying an operation to add an entity to the subclass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Membership in the subclass is specified individually for each entity in the superclass by the user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  <p:sp>
        <p:nvSpPr>
          <p:cNvPr id="90" name="Google Shape;90;p15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lang="en-US" sz="6600" b="0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91" name="Google Shape;91;p15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Enhanced Entity-Relationship (EER) Modeling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Displaying an attribute-defined specialization in EER diagrams</a:t>
            </a:r>
            <a:endParaRPr/>
          </a:p>
        </p:txBody>
      </p:sp>
      <p:pic>
        <p:nvPicPr>
          <p:cNvPr id="234" name="Google Shape;234;p33" descr="fig04_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1962150"/>
            <a:ext cx="8413750" cy="391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(3)</a:t>
            </a:r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basic constraints can apply to a specialization/generalization: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 err="1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Disjointness</a:t>
            </a:r>
            <a:r>
              <a:rPr lang="en-US" sz="26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Constraint: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Completeness/participation 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Constraint: </a:t>
            </a:r>
            <a:endParaRPr lang="en-US" sz="2600" b="0" i="0" u="none" dirty="0" smtClean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dirty="0" smtClean="0"/>
              <a:t>Attribute Constraints:</a:t>
            </a:r>
            <a:endParaRPr dirty="0"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95F6129-E24B-EB9A-7E48-CE0DEFBF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90" y="3886201"/>
            <a:ext cx="3262892" cy="23998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(4)</a:t>
            </a:r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Disjointness Constraint: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Specifies that the subclasses of the specialization must be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600" b="0" i="1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entity can be a member of at most one of the subclasses of the specialization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lang="en-US" sz="2600" b="1" i="1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in EER diagram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not disjoint, specialization is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is the same entity may be a member of more than one subclass of the specialization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lang="en-US" sz="2600" b="1" i="1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in EER diagram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58318" y="3188999"/>
            <a:ext cx="7151393" cy="2477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200" spc="-1" dirty="0">
                <a:latin typeface="Times New Roman"/>
                <a:ea typeface="DejaVu Sans"/>
              </a:rPr>
              <a:t>It specifies that the subclasses of the specialization </a:t>
            </a:r>
            <a:r>
              <a:rPr lang="en-IN" sz="2200" spc="-1" dirty="0">
                <a:latin typeface="Times New Roman"/>
                <a:ea typeface="Minion-Regular"/>
              </a:rPr>
              <a:t>must be disjoint. </a:t>
            </a:r>
            <a:endParaRPr lang="en-US" sz="22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200" spc="-1" dirty="0">
                <a:latin typeface="Times New Roman"/>
                <a:ea typeface="Minion-Regular"/>
              </a:rPr>
              <a:t>This means that an entity can be a member of </a:t>
            </a:r>
            <a:r>
              <a:rPr lang="en-IN" sz="2200" spc="-1" dirty="0">
                <a:latin typeface="Times New Roman"/>
                <a:ea typeface="Minion-Italic"/>
              </a:rPr>
              <a:t>at most </a:t>
            </a:r>
            <a:r>
              <a:rPr lang="en-IN" sz="2200" spc="-1" dirty="0">
                <a:latin typeface="Times New Roman"/>
                <a:ea typeface="Minion-Regular"/>
              </a:rPr>
              <a:t>one of the</a:t>
            </a:r>
            <a:endParaRPr lang="en-US" sz="22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200" spc="-1" dirty="0">
                <a:latin typeface="Times New Roman"/>
                <a:ea typeface="DejaVu Sans"/>
              </a:rPr>
              <a:t>subclasses of the specialization.  It is denoted by ‘d</a:t>
            </a:r>
            <a:r>
              <a:rPr lang="en-IN" sz="2200" spc="-1" dirty="0" smtClean="0">
                <a:latin typeface="Times New Roman"/>
                <a:ea typeface="DejaVu Sans"/>
              </a:rPr>
              <a:t>’ in </a:t>
            </a:r>
            <a:r>
              <a:rPr lang="en-IN" sz="2200" spc="-1" dirty="0">
                <a:latin typeface="Times New Roman"/>
                <a:ea typeface="DejaVu Sans"/>
              </a:rPr>
              <a:t>circle.</a:t>
            </a:r>
            <a:endParaRPr lang="en-US" sz="2200" spc="-1" dirty="0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200" spc="-1" dirty="0">
              <a:latin typeface="Arial"/>
            </a:endParaRPr>
          </a:p>
          <a:p>
            <a:pPr marL="365760" indent="-253800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0" algn="l"/>
              </a:tabLst>
            </a:pPr>
            <a:r>
              <a:rPr lang="en-IN" sz="2000" spc="-1" dirty="0">
                <a:latin typeface="Times New Roman"/>
                <a:ea typeface="DejaVu Sans"/>
              </a:rPr>
              <a:t>In the diagram  Employee can be either Secretary or Technician or Engineer</a:t>
            </a:r>
            <a:endParaRPr lang="en-US" sz="2000" spc="-1" dirty="0">
              <a:latin typeface="Arial"/>
            </a:endParaRPr>
          </a:p>
          <a:p>
            <a:pPr marL="365760" indent="-253800" algn="just">
              <a:spcBef>
                <a:spcPts val="400"/>
              </a:spcBef>
              <a:tabLst>
                <a:tab pos="0" algn="l"/>
              </a:tabLst>
            </a:pPr>
            <a:r>
              <a:rPr dirty="0"/>
              <a:t/>
            </a:r>
            <a:br>
              <a:rPr dirty="0"/>
            </a:br>
            <a:endParaRPr lang="en-US" sz="2000" spc="-1" dirty="0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485900" y="274680"/>
            <a:ext cx="617058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9" name="CustomShape 3"/>
          <p:cNvSpPr/>
          <p:nvPr/>
        </p:nvSpPr>
        <p:spPr>
          <a:xfrm>
            <a:off x="1862415" y="256872"/>
            <a:ext cx="5417550" cy="111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latin typeface="Minion-Bold"/>
              </a:rPr>
              <a:t>                Disjoint   C</a:t>
            </a:r>
            <a:r>
              <a:rPr lang="en-US" sz="3200" b="1" spc="-1" dirty="0">
                <a:latin typeface="Minion-Bold"/>
                <a:ea typeface="Minion-Bold"/>
              </a:rPr>
              <a:t>onstraint</a:t>
            </a:r>
            <a:endParaRPr lang="en-US" sz="3200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73" y="1615678"/>
            <a:ext cx="2629096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79" y="1729386"/>
            <a:ext cx="3300229" cy="18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82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(5)</a:t>
            </a: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Completeness Constraint: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specifies that every entity in the superclass must be a member of some subclass in the specialization/generalization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Shown in EER diagrams by a </a:t>
            </a:r>
            <a:r>
              <a:rPr lang="en-US" sz="2600" b="1" i="1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 line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allows an entity not to belong to any of the subclasses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Shown in EER diagrams by a single line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37" y="4479881"/>
            <a:ext cx="64103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participation              Partial Participation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4- </a:t>
            </a: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1028" name="Picture 4" descr="Light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37" y="2199797"/>
            <a:ext cx="2841418" cy="25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56" y="2199797"/>
            <a:ext cx="2800494" cy="246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4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(6)</a:t>
            </a:r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Hence, we have four types of specialization/generalization: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Disjoint, total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Disjoint, partial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Overlapping, total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Overlapping, partial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Generalization usually is total because the superclass is derived from the subclasses.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disjoint partial Specialization</a:t>
            </a:r>
            <a:endParaRPr/>
          </a:p>
        </p:txBody>
      </p:sp>
      <p:pic>
        <p:nvPicPr>
          <p:cNvPr id="274" name="Google Shape;274;p38" descr="fig04_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847850"/>
            <a:ext cx="83058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pic>
        <p:nvPicPr>
          <p:cNvPr id="281" name="Google Shape;281;p39" descr="fig04_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" y="2432050"/>
            <a:ext cx="8539162" cy="23764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 descr="Pink tissue paper"/>
          <p:cNvSpPr txBox="1"/>
          <p:nvPr/>
        </p:nvSpPr>
        <p:spPr>
          <a:xfrm>
            <a:off x="304800" y="868362"/>
            <a:ext cx="7239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overlapping total Specialization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Specialization/Generalization Hierarchies, Lattices &amp; Shared Subclasses (1)</a:t>
            </a:r>
            <a:endParaRPr dirty="0"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subclass may itself have further subclasses specified on it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8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forms a hierarchy or a lattice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b="1" i="1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Hierarchy</a:t>
            </a:r>
            <a:r>
              <a:rPr lang="en-US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has a constraint that every subclass has only one superclass (called </a:t>
            </a:r>
            <a:r>
              <a:rPr lang="en-US" b="1" i="1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inheritance</a:t>
            </a:r>
            <a:r>
              <a:rPr lang="en-US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); this is basically a </a:t>
            </a:r>
            <a:r>
              <a:rPr lang="en-US" b="1" i="1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tree structure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lang="en-US" b="1" i="1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lattice</a:t>
            </a:r>
            <a:r>
              <a:rPr lang="en-US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 subclass can be subclass of more than one superclass (called </a:t>
            </a:r>
            <a:r>
              <a:rPr lang="en-US" b="1" i="1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 inheritance</a:t>
            </a:r>
            <a:r>
              <a:rPr lang="en-US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stands for Enhanced ER or Extended ER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Model Concepts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Includes all modeling concepts of basic ER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Additional concepts: 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subclasses/superclasses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specialization/generalization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categories (UNION types)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 and relationship inheritance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These are fundamental to conceptual modeling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additional EER concepts are used to model applications more completely and more accurately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EER includes some object-oriented concepts, such as inheritance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Specialization/Generalization Hierarchies, Lattices &amp; Shared Subclasses (2)</a:t>
            </a:r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a lattice or hierarchy, a subclass inherits attributes not only of its direct superclass, but also of all its predecessor superclasses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subclass with more than one superclass is called a shared subclass (multiple inheritance)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have: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hierarchies or lattices, or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hierarchies or lattices,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depending on how they were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just use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(to stand for the end result of either specialization or generalization)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pic>
        <p:nvPicPr>
          <p:cNvPr id="297" name="Google Shape;297;p41" descr="fig04_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192337"/>
            <a:ext cx="8440737" cy="34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 descr="Pink tissue paper"/>
          <p:cNvSpPr txBox="1"/>
          <p:nvPr/>
        </p:nvSpPr>
        <p:spPr>
          <a:xfrm>
            <a:off x="457200" y="8382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Shared Subclass “Engineering_Manager”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Specialization/Generalization Hierarchies, Lattices &amp; Shared Subclasses (3)</a:t>
            </a: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start with an entity type and then define subclasses of the entity type by successive specialization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called a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top down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conceptual refinement process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start with many entity types and generalize those that have common properties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Called a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bottom up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conceptual synthesis process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practice, a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combination of both processes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usually employed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/ Generalization Lattice Example </a:t>
            </a:r>
            <a:r>
              <a:rPr lang="en-US" sz="2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(UNIVERSITY)</a:t>
            </a:r>
            <a:endParaRPr/>
          </a:p>
        </p:txBody>
      </p:sp>
      <p:pic>
        <p:nvPicPr>
          <p:cNvPr id="322" name="Google Shape;322;p44" descr="fig04_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600200"/>
            <a:ext cx="5867400" cy="487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Categories (UNION TYPES) (1)</a:t>
            </a: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of the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superclass/subclass relationships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 have seen thus far have a single superclass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shared subclass is a subclass in: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more than one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distinct superclass/subclass relationships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relationships has a single superclass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shared subclass leads to multiple inheritance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some cases, we need to model a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superclass/subclass relationship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than one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superclass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Superclasses can represent different entity types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Such a subclass is called a category or UNION TYPE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Categories (UNION TYPES) (2)</a:t>
            </a:r>
            <a:endParaRPr dirty="0"/>
          </a:p>
        </p:txBody>
      </p:sp>
      <p:sp>
        <p:nvSpPr>
          <p:cNvPr id="338" name="Google Shape;338;p46"/>
          <p:cNvSpPr txBox="1">
            <a:spLocks noGrp="1"/>
          </p:cNvSpPr>
          <p:nvPr>
            <p:ph type="body" idx="1"/>
          </p:nvPr>
        </p:nvSpPr>
        <p:spPr>
          <a:xfrm>
            <a:off x="228600" y="1393723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In a database for vehicle registration, a vehicle owner can be a PERSON, a BANK (holding a lien on a vehicle) or a COMPANY.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(UNION type) called OWNER is created to represent a subset of the </a:t>
            </a:r>
            <a:r>
              <a:rPr lang="en-US" sz="2200" b="0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the three </a:t>
            </a:r>
            <a:r>
              <a:rPr lang="en-US" sz="22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superclasses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COMPANY, BANK, and PERSON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category member must exist in </a:t>
            </a:r>
            <a:r>
              <a:rPr lang="en-US" sz="2200" b="1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 least one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its </a:t>
            </a:r>
            <a:r>
              <a:rPr lang="en-US" sz="22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superclasses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Difference from </a:t>
            </a:r>
            <a:r>
              <a:rPr lang="en-US" sz="2400" b="0" i="1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shared subclass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which is a: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4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subset of the </a:t>
            </a:r>
            <a:r>
              <a:rPr lang="en-US" sz="2400" b="0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intersection</a:t>
            </a:r>
            <a:r>
              <a:rPr lang="en-US" sz="24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its </a:t>
            </a:r>
            <a:r>
              <a:rPr lang="en-US" sz="24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superclasses</a:t>
            </a:r>
            <a:endParaRPr lang="en-US" sz="2400"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4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shared subclass member must exist in </a:t>
            </a:r>
            <a:r>
              <a:rPr lang="en-US" sz="2400" b="1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4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its </a:t>
            </a:r>
            <a:r>
              <a:rPr lang="en-US" sz="24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superclasses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dirty="0"/>
              <a:t>The specialization is neither disjoint nor overlapping—it’s a union.</a:t>
            </a:r>
            <a:endParaRPr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Two categories (UNION types): OWNER, REGISTERED_VEHICLE</a:t>
            </a:r>
            <a:endParaRPr/>
          </a:p>
        </p:txBody>
      </p:sp>
      <p:pic>
        <p:nvPicPr>
          <p:cNvPr id="370" name="Google Shape;370;p50" descr="fig04_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71600"/>
            <a:ext cx="83058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402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of EER Model (1)</a:t>
            </a:r>
            <a:endParaRPr/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C: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type of entity with a corresponding set of entities: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could be entity type, subclass, superclass, or category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The definition of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 type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ER/EER should have 'entity type' replaced with 'class‘ to allow relationships among classes in general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 S is a class whose: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inherits all the attributes and relationship of a class C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of entities must always be a subset of the set of entities of the other class C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 ⊆ C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is called the superclass of 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superclass/subclass relationship exists between S and C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of EER Model (2)</a:t>
            </a:r>
            <a:endParaRPr/>
          </a:p>
        </p:txBody>
      </p:sp>
      <p:sp>
        <p:nvSpPr>
          <p:cNvPr id="354" name="Google Shape;354;p4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 Z: Z = {S1, S2,…, Sn} is a set of subclasses with same superclass G; hence, G/Si is a superclass relationship for i = 1, …., n.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 is called a generalization of the subclasses {S1, S2,…, Sn}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Z is total if we always have: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S1 ∪ S2 ∪ … ∪ Sn = G;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Otherwise, Z is partial.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Z is disjoint if we always have: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 ∩ Sj empty-set for i ≠ j;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Otherwise, Z is overlapping.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361" name="Google Shape;361;p4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of EER Model (3)</a:t>
            </a:r>
            <a:endParaRPr/>
          </a:p>
        </p:txBody>
      </p:sp>
      <p:sp>
        <p:nvSpPr>
          <p:cNvPr id="362" name="Google Shape;362;p49"/>
          <p:cNvSpPr txBox="1">
            <a:spLocks noGrp="1"/>
          </p:cNvSpPr>
          <p:nvPr>
            <p:ph type="body" idx="1"/>
          </p:nvPr>
        </p:nvSpPr>
        <p:spPr>
          <a:xfrm>
            <a:off x="228600" y="1462548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subclass not defined by a predicate is called </a:t>
            </a:r>
            <a:r>
              <a:rPr lang="en-US" sz="18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user-defined 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/>
              <a:t>User-defined specialization</a:t>
            </a:r>
            <a:r>
              <a:rPr lang="en-US" sz="2000" dirty="0"/>
              <a:t> is a type of specialization in which the membership of an entity in a subclass is determined by a </a:t>
            </a:r>
            <a:r>
              <a:rPr lang="en-US" sz="2000" b="1" dirty="0"/>
              <a:t>rule or condition</a:t>
            </a:r>
            <a:r>
              <a:rPr lang="en-US" sz="2000" dirty="0"/>
              <a:t> specified by the </a:t>
            </a:r>
            <a:r>
              <a:rPr lang="en-US" sz="2000" b="1" dirty="0"/>
              <a:t>user</a:t>
            </a:r>
            <a:r>
              <a:rPr lang="en-US" sz="2000" dirty="0"/>
              <a:t>. </a:t>
            </a:r>
            <a:endParaRPr lang="en-US" sz="1800" b="1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/>
              <a:t>Superclass (G):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/>
              <a:t>The higher-level entity set that is being specialized into multiple subclasses.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/>
              <a:t>Subclasses (Si​ ):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/>
              <a:t>The lower-level entity sets that represent specialized versions of the superclass.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/>
              <a:t>User-Defined Rules</a:t>
            </a:r>
            <a:r>
              <a:rPr lang="en-US" sz="2000" dirty="0"/>
              <a:t>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/>
              <a:t>The conditions used to define membership in each subclass. 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/>
              <a:t>These rules can be complex and involve multiple attributes, derived attributes, or external computations.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/>
              <a:t>Disjoint or Overlapping:</a:t>
            </a:r>
            <a:endParaRPr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(1)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entity type may have additional meaningful subgroupings of its entities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EMPLOYEE may be further grouped into: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SECRETARY, ENGINEER, TECHNICIAN, …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the EMPLOYEE’s Job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EMPLOYEEs who are managers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SALARIED_EMPLOYEE, HOURLY_EMPLOYEE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the EMPLOYEE’s method of pay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diagrams extend ER diagrams to represent these additional subgroupings, called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subclasses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subtypes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09518F-28FD-9BB9-2D42-908A44DE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E55237-2E57-FD08-0A32-0061C72C8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1777AB7-B3AE-1FE5-14FD-BD822DCA8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 smtClean="0"/>
              <a:t>40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9011E49-419E-D630-5B72-8E4236DE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198356"/>
            <a:ext cx="6924838" cy="368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06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2F138-767B-2F09-1A76-437ABBF9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Attribute-defined specialization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76EEE0-45A4-A43C-613F-AC677AD29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>
                <a:solidFill>
                  <a:srgbClr val="C00000"/>
                </a:solidFill>
              </a:rPr>
              <a:t>Superclass (G):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>
                <a:solidFill>
                  <a:srgbClr val="C00000"/>
                </a:solidFill>
              </a:rPr>
              <a:t>The higher-level entity set that is being specialized into multiple subclasses.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>
                <a:solidFill>
                  <a:srgbClr val="C00000"/>
                </a:solidFill>
              </a:rPr>
              <a:t>Subclasses (Si​ ):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>
                <a:solidFill>
                  <a:srgbClr val="C00000"/>
                </a:solidFill>
              </a:rPr>
              <a:t>The lower-level entity sets that represent specialized versions of the superclass.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>
                <a:solidFill>
                  <a:srgbClr val="C00000"/>
                </a:solidFill>
              </a:rPr>
              <a:t>Defining Attribute (A):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>
                <a:solidFill>
                  <a:srgbClr val="C00000"/>
                </a:solidFill>
              </a:rPr>
              <a:t>A single attribute of the superclass G whose value determines the membership of an entity in a particular subclass.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>
                <a:solidFill>
                  <a:srgbClr val="C00000"/>
                </a:solidFill>
              </a:rPr>
              <a:t>Predicate (𝐴=𝑐𝑖):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2000" dirty="0">
                <a:solidFill>
                  <a:srgbClr val="C00000"/>
                </a:solidFill>
              </a:rPr>
              <a:t>A condition or rule used to define membership in each subclass, 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2000" dirty="0">
                <a:solidFill>
                  <a:srgbClr val="C00000"/>
                </a:solidFill>
              </a:rPr>
              <a:t>where 𝑐𝑖 is a constant value from the domain of the attribute A.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5233849-C45B-C529-9CB1-FC5544514C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 smtClean="0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089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253C-BF84-DB0D-098D-9A10F04C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707A433-2081-D146-B445-90AAB4927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ts val="480"/>
              </a:spcBef>
              <a:buSzPts val="1440"/>
            </a:pPr>
            <a:r>
              <a:rPr lang="en-US" sz="2800" b="1" dirty="0">
                <a:solidFill>
                  <a:srgbClr val="C00000"/>
                </a:solidFill>
              </a:rPr>
              <a:t>Example: </a:t>
            </a:r>
            <a:r>
              <a:rPr lang="en-US" sz="2800" dirty="0">
                <a:solidFill>
                  <a:srgbClr val="C00000"/>
                </a:solidFill>
              </a:rPr>
              <a:t>𝐴="𝑇𝑒𝑎𝑐ℎ𝑒𝑟“, 𝐴="𝐷𝑜𝑐𝑡𝑜𝑟".</a:t>
            </a:r>
          </a:p>
          <a:p>
            <a:pPr marL="342900" indent="-342900">
              <a:lnSpc>
                <a:spcPct val="90000"/>
              </a:lnSpc>
              <a:spcBef>
                <a:spcPts val="480"/>
              </a:spcBef>
              <a:buSzPts val="1440"/>
            </a:pPr>
            <a:r>
              <a:rPr lang="en-US" sz="2800" dirty="0">
                <a:solidFill>
                  <a:srgbClr val="C00000"/>
                </a:solidFill>
              </a:rPr>
              <a:t>Disjoint Condition (if applicable):</a:t>
            </a:r>
          </a:p>
          <a:p>
            <a:pPr marL="342900" indent="-342900">
              <a:lnSpc>
                <a:spcPct val="90000"/>
              </a:lnSpc>
              <a:spcBef>
                <a:spcPts val="480"/>
              </a:spcBef>
              <a:buSzPts val="1440"/>
            </a:pPr>
            <a:r>
              <a:rPr lang="en-US" sz="2800" dirty="0">
                <a:solidFill>
                  <a:srgbClr val="C00000"/>
                </a:solidFill>
              </a:rPr>
              <a:t>If 𝑐𝑖≠𝑐𝑗 for 𝑖≠𝑗, and </a:t>
            </a:r>
          </a:p>
          <a:p>
            <a:pPr marL="342900" indent="-342900">
              <a:lnSpc>
                <a:spcPct val="90000"/>
              </a:lnSpc>
              <a:spcBef>
                <a:spcPts val="480"/>
              </a:spcBef>
              <a:buSzPts val="1440"/>
            </a:pPr>
            <a:r>
              <a:rPr lang="en-US" sz="2800" dirty="0">
                <a:solidFill>
                  <a:srgbClr val="C00000"/>
                </a:solidFill>
              </a:rPr>
              <a:t>A is a single-valued attribute, the specialization is disjoint, meaning an entity can belong to only one subclass.</a:t>
            </a:r>
          </a:p>
          <a:p>
            <a:pPr marL="342900" indent="-342900">
              <a:lnSpc>
                <a:spcPct val="90000"/>
              </a:lnSpc>
              <a:spcBef>
                <a:spcPts val="480"/>
              </a:spcBef>
              <a:buSzPts val="1440"/>
            </a:pPr>
            <a:endParaRPr lang="en-IN" sz="28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D974F8-46FA-6D62-2C1D-7EDEDD753F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 smtClean="0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316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 diagrammatic notations</a:t>
            </a:r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ER/EER diagrams are a specific notation for displaying the concepts of the model diagrammatically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DB design tools use many alternative notations for the same or similar concepts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 popular alternative notation uses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class diagrams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see next slides for UML class diagrams and other alternative notations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399" name="Google Shape;399;p5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UML Example for Displaying Specialization / Generalization</a:t>
            </a:r>
            <a:endParaRPr/>
          </a:p>
        </p:txBody>
      </p:sp>
      <p:pic>
        <p:nvPicPr>
          <p:cNvPr id="400" name="Google Shape;400;p54" descr="fig04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2975" y="1590675"/>
            <a:ext cx="46450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sp>
        <p:nvSpPr>
          <p:cNvPr id="407" name="Google Shape;407;p5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 Diagrammatic Notations</a:t>
            </a:r>
            <a:endParaRPr/>
          </a:p>
        </p:txBody>
      </p:sp>
      <p:pic>
        <p:nvPicPr>
          <p:cNvPr id="408" name="Google Shape;408;p55" descr="figA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39875"/>
            <a:ext cx="9144000" cy="814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 Conceptual Modeling Concepts</a:t>
            </a:r>
            <a:endParaRPr/>
          </a:p>
        </p:txBody>
      </p:sp>
      <p:sp>
        <p:nvSpPr>
          <p:cNvPr id="416" name="Google Shape;416;p5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DATA ABSTRACTIONS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CLASSIFICATION and INSTANTIATION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AGGREGATION and ASSOCIATION (relationships)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and SPECIALIZATION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IDENTIFICATION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CARDINALITY (Min and Max)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COVERAGE (Total vs. Partial, and Exclusive (disjoint) vs. Overlapping)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Ontologies</a:t>
            </a:r>
            <a:endParaRPr/>
          </a:p>
        </p:txBody>
      </p:sp>
      <p:sp>
        <p:nvSpPr>
          <p:cNvPr id="423" name="Google Shape;423;p5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conceptual modeling and other tools to develop “a specification of a conceptualization”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Specification 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refers to the language and vocabulary (data model concepts) used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Conceptualization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refers to the description (schema) of the concepts of a particular field of knowledge and the relationships among these concepts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Many medical, scientific, and engineering ontologies are being developed as a means of standardizing concepts and terminology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429" name="Google Shape;429;p5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Introduced the EER model concepts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Class/subclass relationships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and generalization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diagrams and alternative notations were presented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pic>
        <p:nvPicPr>
          <p:cNvPr id="114" name="Google Shape;114;p18" descr="fig04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619250"/>
            <a:ext cx="7467600" cy="4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 descr="Pink tissue paper"/>
          <p:cNvSpPr txBox="1"/>
          <p:nvPr/>
        </p:nvSpPr>
        <p:spPr>
          <a:xfrm>
            <a:off x="838200" y="593725"/>
            <a:ext cx="7010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(2)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of these subgroupings is a subset of EMPLOYEE entities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is called a subclass of EMPLOYEE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EMPLOYEE is the superclass for each of these subclasses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are called superclass/subclass relationships: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EMPLOYEE/SECRETARY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EMPLOYEE/TECHNICIAN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EMPLOYEE/MANAGER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(3)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are also called IS-A relationships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SECRETARY IS-A EMPLOYEE, TECHNICIAN IS-A EMPLOYEE, ….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An entity that is member of a subclass represents the same real-world entity as some member of the superclass: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subclass member is the same entity in a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distinct specific role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 entity cannot exist in the database merely by being a member of a subclass; it must also be a member of the superclass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member of the superclass can be optionally included as a member of any number of its subclasses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(4)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salaried employee who is also an engineer belongs to the two subclasses: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ENGINEER, and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SALARIED_EMPLOYEE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salaried employee who is also an engineering manager belongs to the three subclasses: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MANAGER,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ENGINEER, and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SALARIED_EMPLOYEE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not necessary that every entity in a superclass be a member of some subclass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Representing Specialization in EER Diagrams</a:t>
            </a:r>
            <a:endParaRPr/>
          </a:p>
        </p:txBody>
      </p:sp>
      <p:pic>
        <p:nvPicPr>
          <p:cNvPr id="147" name="Google Shape;147;p22" descr="fig04_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437" y="1820862"/>
            <a:ext cx="8285162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2510</Words>
  <Application>Microsoft Office PowerPoint</Application>
  <PresentationFormat>On-screen Show (4:3)</PresentationFormat>
  <Paragraphs>341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Noto Sans Symbols</vt:lpstr>
      <vt:lpstr>Times New Roman</vt:lpstr>
      <vt:lpstr>Tahoma</vt:lpstr>
      <vt:lpstr>Minion-Bold</vt:lpstr>
      <vt:lpstr>Minion-Italic</vt:lpstr>
      <vt:lpstr>Minion-Regular</vt:lpstr>
      <vt:lpstr>DejaVu Sans</vt:lpstr>
      <vt:lpstr>Wingdings 3</vt:lpstr>
      <vt:lpstr>Blends</vt:lpstr>
      <vt:lpstr>1_Blends</vt:lpstr>
      <vt:lpstr>PowerPoint Presentation</vt:lpstr>
      <vt:lpstr>Chapter 4</vt:lpstr>
      <vt:lpstr>Chapter Outline</vt:lpstr>
      <vt:lpstr>Subclasses and Superclasses (1)</vt:lpstr>
      <vt:lpstr>PowerPoint Presentation</vt:lpstr>
      <vt:lpstr>Subclasses and Superclasses (2)</vt:lpstr>
      <vt:lpstr>Subclasses and Superclasses (3)</vt:lpstr>
      <vt:lpstr>Subclasses and Superclasses (4)</vt:lpstr>
      <vt:lpstr>Representing Specialization in EER Diagrams</vt:lpstr>
      <vt:lpstr>Attribute Inheritance in Superclass / Subclass Relationships </vt:lpstr>
      <vt:lpstr>Specialization (1)</vt:lpstr>
      <vt:lpstr>Specialization (2)</vt:lpstr>
      <vt:lpstr>PowerPoint Presentation</vt:lpstr>
      <vt:lpstr>Generalization</vt:lpstr>
      <vt:lpstr>PowerPoint Presentation</vt:lpstr>
      <vt:lpstr>Generalization and Specialization (1)</vt:lpstr>
      <vt:lpstr>Generalization and Specialization (2)</vt:lpstr>
      <vt:lpstr>Constraints on Specialization and Generalization (1)</vt:lpstr>
      <vt:lpstr>Constraints on Specialization and Generalization (2)</vt:lpstr>
      <vt:lpstr>Displaying an attribute-defined specialization in EER diagrams</vt:lpstr>
      <vt:lpstr>Constraints on Specialization and Generalization (3)</vt:lpstr>
      <vt:lpstr>Constraints on Specialization and Generalization (4)</vt:lpstr>
      <vt:lpstr>PowerPoint Presentation</vt:lpstr>
      <vt:lpstr>Constraints on Specialization and Generalization (5)</vt:lpstr>
      <vt:lpstr>PowerPoint Presentation</vt:lpstr>
      <vt:lpstr>Constraints on Specialization and Generalization (6)</vt:lpstr>
      <vt:lpstr>Example of disjoint partial Specialization</vt:lpstr>
      <vt:lpstr>PowerPoint Presentation</vt:lpstr>
      <vt:lpstr>Specialization/Generalization Hierarchies, Lattices &amp; Shared Subclasses (1)</vt:lpstr>
      <vt:lpstr>Specialization/Generalization Hierarchies, Lattices &amp; Shared Subclasses (2)</vt:lpstr>
      <vt:lpstr>PowerPoint Presentation</vt:lpstr>
      <vt:lpstr>Specialization/Generalization Hierarchies, Lattices &amp; Shared Subclasses (3)</vt:lpstr>
      <vt:lpstr>Specialization / Generalization Lattice Example (UNIVERSITY)</vt:lpstr>
      <vt:lpstr>Categories (UNION TYPES) (1)</vt:lpstr>
      <vt:lpstr>Categories (UNION TYPES) (2)</vt:lpstr>
      <vt:lpstr>Two categories (UNION types): OWNER, REGISTERED_VEHICLE</vt:lpstr>
      <vt:lpstr>Formal Definitions of EER Model (1)</vt:lpstr>
      <vt:lpstr>Formal Definitions of EER Model (2)</vt:lpstr>
      <vt:lpstr>Formal Definitions of EER Model (3)</vt:lpstr>
      <vt:lpstr>Example </vt:lpstr>
      <vt:lpstr>Attribute-defined specialization</vt:lpstr>
      <vt:lpstr>PowerPoint Presentation</vt:lpstr>
      <vt:lpstr>Alternative diagrammatic notations</vt:lpstr>
      <vt:lpstr>UML Example for Displaying Specialization / Generalization</vt:lpstr>
      <vt:lpstr>Alternative Diagrammatic Notations</vt:lpstr>
      <vt:lpstr>General Conceptual Modeling Concepts</vt:lpstr>
      <vt:lpstr>Ontologies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kjscecomp</cp:lastModifiedBy>
  <cp:revision>15</cp:revision>
  <dcterms:modified xsi:type="dcterms:W3CDTF">2025-01-20T08:12:16Z</dcterms:modified>
</cp:coreProperties>
</file>