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8" r:id="rId3"/>
    <p:sldId id="328" r:id="rId4"/>
    <p:sldId id="292" r:id="rId5"/>
    <p:sldId id="293" r:id="rId6"/>
    <p:sldId id="294" r:id="rId7"/>
    <p:sldId id="295" r:id="rId8"/>
    <p:sldId id="330" r:id="rId9"/>
    <p:sldId id="329" r:id="rId10"/>
    <p:sldId id="296" r:id="rId11"/>
    <p:sldId id="297" r:id="rId12"/>
    <p:sldId id="298" r:id="rId13"/>
    <p:sldId id="331" r:id="rId14"/>
    <p:sldId id="335" r:id="rId15"/>
    <p:sldId id="336" r:id="rId16"/>
    <p:sldId id="337" r:id="rId17"/>
    <p:sldId id="338" r:id="rId18"/>
    <p:sldId id="339" r:id="rId19"/>
    <p:sldId id="332" r:id="rId20"/>
    <p:sldId id="333" r:id="rId21"/>
    <p:sldId id="334" r:id="rId22"/>
    <p:sldId id="302" r:id="rId23"/>
    <p:sldId id="303" r:id="rId24"/>
    <p:sldId id="304" r:id="rId25"/>
    <p:sldId id="305" r:id="rId26"/>
    <p:sldId id="306" r:id="rId27"/>
    <p:sldId id="307" r:id="rId28"/>
    <p:sldId id="308" r:id="rId29"/>
    <p:sldId id="317" r:id="rId30"/>
    <p:sldId id="323" r:id="rId31"/>
    <p:sldId id="324" r:id="rId32"/>
    <p:sldId id="325" r:id="rId33"/>
    <p:sldId id="340" r:id="rId34"/>
    <p:sldId id="326" r:id="rId35"/>
    <p:sldId id="327" r:id="rId36"/>
    <p:sldId id="318" r:id="rId37"/>
  </p:sldIdLst>
  <p:sldSz cx="9144000" cy="6858000" type="screen4x3"/>
  <p:notesSz cx="6858000" cy="9144000"/>
  <p:embeddedFontLst>
    <p:embeddedFont>
      <p:font typeface="Noto Sans Symbols" panose="020B0604020202020204" charset="0"/>
      <p:regular r:id="rId39"/>
      <p:bold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920">
          <p15:clr>
            <a:srgbClr val="000000"/>
          </p15:clr>
        </p15:guide>
        <p15:guide id="2" pos="2880">
          <p15:clr>
            <a:srgbClr val="000000"/>
          </p15:clr>
        </p15:guide>
      </p15:sldGuideLst>
    </p:ext>
    <p:ext uri="{2D200454-40CA-4A62-9FC3-DE9A4176ACB9}">
      <p15:notesGuideLst xmlns:p15="http://schemas.microsoft.com/office/powerpoint/2012/main" xmlns="">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1206" y="210"/>
      </p:cViewPr>
      <p:guideLst>
        <p:guide orient="horz" pos="19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23273217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12</a:t>
            </a:fld>
            <a:endParaRPr/>
          </a:p>
        </p:txBody>
      </p:sp>
      <p:sp>
        <p:nvSpPr>
          <p:cNvPr id="457" name="Google Shape;4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a:t>
            </a:fld>
            <a:endParaRPr/>
          </a:p>
        </p:txBody>
      </p:sp>
      <p:sp>
        <p:nvSpPr>
          <p:cNvPr id="457" name="Google Shape;4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a:t>
            </a:fld>
            <a:endParaRPr/>
          </a:p>
        </p:txBody>
      </p:sp>
      <p:sp>
        <p:nvSpPr>
          <p:cNvPr id="582" name="Google Shape;58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3" name="Google Shape;583;p5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19</a:t>
            </a:fld>
            <a:endParaRPr/>
          </a:p>
        </p:txBody>
      </p:sp>
      <p:sp>
        <p:nvSpPr>
          <p:cNvPr id="487" name="Google Shape;48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22</a:t>
            </a:fld>
            <a:endParaRPr/>
          </a:p>
        </p:txBody>
      </p:sp>
      <p:sp>
        <p:nvSpPr>
          <p:cNvPr id="500" name="Google Shape;50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1" name="Google Shape;501;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23</a:t>
            </a:fld>
            <a:endParaRPr/>
          </a:p>
        </p:txBody>
      </p:sp>
      <p:sp>
        <p:nvSpPr>
          <p:cNvPr id="508" name="Google Shape;50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9" name="Google Shape;509;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24</a:t>
            </a:fld>
            <a:endParaRPr/>
          </a:p>
        </p:txBody>
      </p:sp>
      <p:sp>
        <p:nvSpPr>
          <p:cNvPr id="516" name="Google Shape;51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7" name="Google Shape;517;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25</a:t>
            </a:fld>
            <a:endParaRPr/>
          </a:p>
        </p:txBody>
      </p:sp>
      <p:sp>
        <p:nvSpPr>
          <p:cNvPr id="524" name="Google Shape;5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5" name="Google Shape;525;p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26</a:t>
            </a:fld>
            <a:endParaRPr/>
          </a:p>
        </p:txBody>
      </p:sp>
      <p:sp>
        <p:nvSpPr>
          <p:cNvPr id="532" name="Google Shape;53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3" name="Google Shape;533;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27</a:t>
            </a:fld>
            <a:endParaRPr/>
          </a:p>
        </p:txBody>
      </p:sp>
      <p:sp>
        <p:nvSpPr>
          <p:cNvPr id="540" name="Google Shape;54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a:t>
            </a:fld>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5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28</a:t>
            </a:fld>
            <a:endParaRPr/>
          </a:p>
        </p:txBody>
      </p:sp>
      <p:sp>
        <p:nvSpPr>
          <p:cNvPr id="549" name="Google Shape;54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 name="Google Shape;550;p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6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29</a:t>
            </a:fld>
            <a:endParaRPr/>
          </a:p>
        </p:txBody>
      </p:sp>
      <p:sp>
        <p:nvSpPr>
          <p:cNvPr id="652" name="Google Shape;6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3" name="Google Shape;653;p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6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36</a:t>
            </a:fld>
            <a:endParaRPr/>
          </a:p>
        </p:txBody>
      </p:sp>
      <p:sp>
        <p:nvSpPr>
          <p:cNvPr id="665" name="Google Shape;66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6" name="Google Shape;666;p6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a:t>
            </a:fld>
            <a:endParaRPr/>
          </a:p>
        </p:txBody>
      </p:sp>
      <p:sp>
        <p:nvSpPr>
          <p:cNvPr id="388" name="Google Shape;38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a:t>
            </a:fld>
            <a:endParaRPr/>
          </a:p>
        </p:txBody>
      </p:sp>
      <p:sp>
        <p:nvSpPr>
          <p:cNvPr id="406" name="Google Shape;40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a:t>
            </a:fld>
            <a:endParaRPr/>
          </a:p>
        </p:txBody>
      </p:sp>
      <p:sp>
        <p:nvSpPr>
          <p:cNvPr id="415" name="Google Shape;41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7</a:t>
            </a:fld>
            <a:endParaRPr/>
          </a:p>
        </p:txBody>
      </p:sp>
      <p:sp>
        <p:nvSpPr>
          <p:cNvPr id="428" name="Google Shape;4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8</a:t>
            </a:fld>
            <a:endParaRPr/>
          </a:p>
        </p:txBody>
      </p:sp>
      <p:sp>
        <p:nvSpPr>
          <p:cNvPr id="428" name="Google Shape;4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10</a:t>
            </a:fld>
            <a:endParaRPr/>
          </a:p>
        </p:txBody>
      </p:sp>
      <p:sp>
        <p:nvSpPr>
          <p:cNvPr id="441" name="Google Shape;44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11</a:t>
            </a:fld>
            <a:endParaRPr/>
          </a:p>
        </p:txBody>
      </p:sp>
      <p:sp>
        <p:nvSpPr>
          <p:cNvPr id="449" name="Google Shape;44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0"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62" name="Google Shape;62;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4" name="Google Shape;34;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39" name="Google Shape;39;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3" name="Google Shape;43;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4" name="Google Shape;44;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0" name="Google Shape;5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1" name="Google Shape;5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2" name="Google Shape;5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3" name="Google Shape;53;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8" name="Google Shape;58;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b="0">
              <a:solidFill>
                <a:srgbClr val="000000"/>
              </a:solidFill>
            </a:endParaRPr>
          </a:p>
        </p:txBody>
      </p:sp>
      <p:sp>
        <p:nvSpPr>
          <p:cNvPr id="18" name="Google Shape;18;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19" name="Google Shape;19;p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a:t>
            </a:fld>
            <a:endParaRPr/>
          </a:p>
        </p:txBody>
      </p:sp>
      <p:sp>
        <p:nvSpPr>
          <p:cNvPr id="82" name="Google Shape;82;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pic>
        <p:nvPicPr>
          <p:cNvPr id="83" name="Google Shape;83;p14"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10</a:t>
            </a:fld>
            <a:endParaRPr/>
          </a:p>
        </p:txBody>
      </p:sp>
      <p:sp>
        <p:nvSpPr>
          <p:cNvPr id="445" name="Google Shape;445;p5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EQUIJOIN</a:t>
            </a:r>
            <a:endParaRPr/>
          </a:p>
        </p:txBody>
      </p:sp>
      <p:sp>
        <p:nvSpPr>
          <p:cNvPr id="446" name="Google Shape;446;p5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EQUIJOIN Operation</a:t>
            </a:r>
            <a:endParaRPr dirty="0"/>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The most common use of join involves join conditions with </a:t>
            </a:r>
            <a:r>
              <a:rPr lang="en-US" sz="2800" b="0" i="1" u="none" dirty="0">
                <a:solidFill>
                  <a:schemeClr val="dk2"/>
                </a:solidFill>
                <a:latin typeface="Arial"/>
                <a:ea typeface="Arial"/>
                <a:cs typeface="Arial"/>
                <a:sym typeface="Arial"/>
              </a:rPr>
              <a:t>equality comparisons</a:t>
            </a:r>
            <a:r>
              <a:rPr lang="en-US" sz="2800" b="0" i="0" u="none" dirty="0">
                <a:solidFill>
                  <a:schemeClr val="dk2"/>
                </a:solidFill>
                <a:latin typeface="Arial"/>
                <a:ea typeface="Arial"/>
                <a:cs typeface="Arial"/>
                <a:sym typeface="Arial"/>
              </a:rPr>
              <a:t> only</a:t>
            </a:r>
            <a:endParaRPr dirty="0"/>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Such a join, where the only comparison operator used is =, is called an EQUIJOIN.</a:t>
            </a:r>
            <a:endParaRPr dirty="0"/>
          </a:p>
        </p:txBody>
      </p:sp>
      <p:sp>
        <p:nvSpPr>
          <p:cNvPr id="3" name="TextBox 2">
            <a:extLst>
              <a:ext uri="{FF2B5EF4-FFF2-40B4-BE49-F238E27FC236}">
                <a16:creationId xmlns:a16="http://schemas.microsoft.com/office/drawing/2014/main" xmlns="" id="{244BE2E3-DFB5-70FF-484A-3977B2DB2550}"/>
              </a:ext>
            </a:extLst>
          </p:cNvPr>
          <p:cNvSpPr txBox="1"/>
          <p:nvPr/>
        </p:nvSpPr>
        <p:spPr>
          <a:xfrm>
            <a:off x="239713" y="4466550"/>
            <a:ext cx="7399952" cy="313932"/>
          </a:xfrm>
          <a:prstGeom prst="rect">
            <a:avLst/>
          </a:prstGeom>
          <a:noFill/>
        </p:spPr>
        <p:txBody>
          <a:bodyPr wrap="square">
            <a:spAutoFit/>
          </a:bodyPr>
          <a:lstStyle/>
          <a:p>
            <a:pPr marL="742950" lvl="1" indent="-285750" algn="l" rtl="0">
              <a:lnSpc>
                <a:spcPct val="80000"/>
              </a:lnSpc>
              <a:spcBef>
                <a:spcPts val="440"/>
              </a:spcBef>
              <a:spcAft>
                <a:spcPts val="0"/>
              </a:spcAft>
              <a:buClr>
                <a:schemeClr val="dk2"/>
              </a:buClr>
              <a:buSzPts val="1210"/>
              <a:buFont typeface="Noto Sans Symbols"/>
              <a:buChar char="■"/>
            </a:pPr>
            <a:r>
              <a:rPr lang="en-US" sz="1800" b="0" i="0" u="none" dirty="0">
                <a:solidFill>
                  <a:srgbClr val="800000"/>
                </a:solidFill>
                <a:latin typeface="Arial"/>
                <a:ea typeface="Arial"/>
                <a:cs typeface="Arial"/>
                <a:sym typeface="Arial"/>
              </a:rPr>
              <a:t>DEPT_MGR ← DEPARTMENT          </a:t>
            </a:r>
            <a:r>
              <a:rPr lang="en-US" sz="1800" b="0" i="0" u="none" baseline="-25000" dirty="0">
                <a:solidFill>
                  <a:srgbClr val="800000"/>
                </a:solidFill>
                <a:latin typeface="Arial"/>
                <a:ea typeface="Arial"/>
                <a:cs typeface="Arial"/>
                <a:sym typeface="Arial"/>
              </a:rPr>
              <a:t>MGRSSN=SSN </a:t>
            </a:r>
            <a:r>
              <a:rPr lang="en-US" sz="1800" b="0" i="0" u="none" dirty="0">
                <a:solidFill>
                  <a:srgbClr val="800000"/>
                </a:solidFill>
                <a:latin typeface="Arial"/>
                <a:ea typeface="Arial"/>
                <a:cs typeface="Arial"/>
                <a:sym typeface="Arial"/>
              </a:rPr>
              <a:t>EMPLOYEE</a:t>
            </a:r>
            <a:endParaRPr lang="en-US" sz="1800" dirty="0"/>
          </a:p>
        </p:txBody>
      </p:sp>
      <p:grpSp>
        <p:nvGrpSpPr>
          <p:cNvPr id="4" name="Google Shape;421;p52">
            <a:extLst>
              <a:ext uri="{FF2B5EF4-FFF2-40B4-BE49-F238E27FC236}">
                <a16:creationId xmlns:a16="http://schemas.microsoft.com/office/drawing/2014/main" xmlns="" id="{B7AA09B0-B194-336B-55BC-D931BC5BD629}"/>
              </a:ext>
            </a:extLst>
          </p:cNvPr>
          <p:cNvGrpSpPr/>
          <p:nvPr/>
        </p:nvGrpSpPr>
        <p:grpSpPr>
          <a:xfrm>
            <a:off x="4417705" y="4445148"/>
            <a:ext cx="308590" cy="264688"/>
            <a:chOff x="377" y="2904"/>
            <a:chExt cx="154" cy="110"/>
          </a:xfrm>
        </p:grpSpPr>
        <p:cxnSp>
          <p:nvCxnSpPr>
            <p:cNvPr id="5" name="Google Shape;422;p52">
              <a:extLst>
                <a:ext uri="{FF2B5EF4-FFF2-40B4-BE49-F238E27FC236}">
                  <a16:creationId xmlns:a16="http://schemas.microsoft.com/office/drawing/2014/main" xmlns="" id="{0FEA1A17-D3AF-C555-D943-2869FFF3FD33}"/>
                </a:ext>
              </a:extLst>
            </p:cNvPr>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 name="Google Shape;423;p52">
              <a:extLst>
                <a:ext uri="{FF2B5EF4-FFF2-40B4-BE49-F238E27FC236}">
                  <a16:creationId xmlns:a16="http://schemas.microsoft.com/office/drawing/2014/main" xmlns="" id="{D614CCDA-10C4-1CF8-FE05-8B58B82F1BB6}"/>
                </a:ext>
              </a:extLst>
            </p:cNvPr>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7" name="Google Shape;424;p52">
              <a:extLst>
                <a:ext uri="{FF2B5EF4-FFF2-40B4-BE49-F238E27FC236}">
                  <a16:creationId xmlns:a16="http://schemas.microsoft.com/office/drawing/2014/main" xmlns="" id="{FCEA80DC-9364-474E-EF15-36C63CB79560}"/>
                </a:ext>
              </a:extLst>
            </p:cNvPr>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8" name="Google Shape;425;p52">
              <a:extLst>
                <a:ext uri="{FF2B5EF4-FFF2-40B4-BE49-F238E27FC236}">
                  <a16:creationId xmlns:a16="http://schemas.microsoft.com/office/drawing/2014/main" xmlns="" id="{936189B1-AFB3-B491-F604-ADE6F9BE3AEC}"/>
                </a:ext>
              </a:extLst>
            </p:cNvPr>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11</a:t>
            </a:fld>
            <a:endParaRPr/>
          </a:p>
        </p:txBody>
      </p:sp>
      <p:sp>
        <p:nvSpPr>
          <p:cNvPr id="453" name="Google Shape;453;p5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NATURAL JOIN Operation</a:t>
            </a:r>
            <a:endParaRPr/>
          </a:p>
        </p:txBody>
      </p:sp>
      <p:sp>
        <p:nvSpPr>
          <p:cNvPr id="454" name="Google Shape;454;p5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NATURAL JOIN Operation </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Another variation of JOIN called NATURAL JOIN — denoted by * — was created to get rid of the second (superfluous) attribute in an EQUIJOIN condition.</a:t>
            </a:r>
            <a:endParaRPr dirty="0"/>
          </a:p>
          <a:p>
            <a:pPr marL="742950" lvl="1" indent="-285750" algn="l" rtl="0">
              <a:lnSpc>
                <a:spcPct val="100000"/>
              </a:lnSpc>
              <a:spcBef>
                <a:spcPts val="440"/>
              </a:spcBef>
              <a:spcAft>
                <a:spcPts val="0"/>
              </a:spcAft>
              <a:buClr>
                <a:schemeClr val="dk2"/>
              </a:buClr>
              <a:buSzPts val="1210"/>
              <a:buFont typeface="Noto Sans Symbols"/>
              <a:buChar char="■"/>
            </a:pPr>
            <a:endParaRPr lang="en-US" sz="2200" b="0" i="0" u="none" dirty="0">
              <a:solidFill>
                <a:srgbClr val="800000"/>
              </a:solidFill>
              <a:latin typeface="Arial"/>
              <a:ea typeface="Arial"/>
              <a:cs typeface="Arial"/>
              <a:sym typeface="Arial"/>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standard definition of natural join requires that the two join attributes, or each pair of corresponding join attributes, </a:t>
            </a:r>
            <a:r>
              <a:rPr lang="en-US" sz="2200" b="0" i="1" u="none" dirty="0">
                <a:solidFill>
                  <a:srgbClr val="800000"/>
                </a:solidFill>
                <a:latin typeface="Arial"/>
                <a:ea typeface="Arial"/>
                <a:cs typeface="Arial"/>
                <a:sym typeface="Arial"/>
              </a:rPr>
              <a:t>have the same name</a:t>
            </a:r>
            <a:r>
              <a:rPr lang="en-US" sz="2200" b="0" i="0" u="none" dirty="0">
                <a:solidFill>
                  <a:srgbClr val="800000"/>
                </a:solidFill>
                <a:latin typeface="Arial"/>
                <a:ea typeface="Arial"/>
                <a:cs typeface="Arial"/>
                <a:sym typeface="Arial"/>
              </a:rPr>
              <a:t> in both relations</a:t>
            </a:r>
            <a:endParaRPr dirty="0"/>
          </a:p>
          <a:p>
            <a:pPr marL="742950" lvl="1" indent="-285750" algn="l" rtl="0">
              <a:lnSpc>
                <a:spcPct val="100000"/>
              </a:lnSpc>
              <a:spcBef>
                <a:spcPts val="440"/>
              </a:spcBef>
              <a:spcAft>
                <a:spcPts val="0"/>
              </a:spcAft>
              <a:buClr>
                <a:schemeClr val="dk2"/>
              </a:buClr>
              <a:buSzPts val="1210"/>
              <a:buFont typeface="Noto Sans Symbols"/>
              <a:buChar char="■"/>
            </a:pPr>
            <a:endParaRPr lang="en-US" sz="2200" b="0" i="0" u="none" dirty="0">
              <a:solidFill>
                <a:srgbClr val="800000"/>
              </a:solidFill>
              <a:latin typeface="Arial"/>
              <a:ea typeface="Arial"/>
              <a:cs typeface="Arial"/>
              <a:sym typeface="Arial"/>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If this is not the case, a renaming operation is applied first.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12</a:t>
            </a:fld>
            <a:endParaRPr/>
          </a:p>
        </p:txBody>
      </p:sp>
      <p:sp>
        <p:nvSpPr>
          <p:cNvPr id="461" name="Google Shape;461;p5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Binary Relational Operations </a:t>
            </a:r>
            <a:r>
              <a:rPr lang="en-US" sz="3200" b="0" i="0" u="none">
                <a:solidFill>
                  <a:srgbClr val="800000"/>
                </a:solidFill>
                <a:latin typeface="Arial"/>
                <a:ea typeface="Arial"/>
                <a:cs typeface="Arial"/>
                <a:sym typeface="Arial"/>
              </a:rPr>
              <a:t>NATURAL JOIN </a:t>
            </a:r>
            <a:r>
              <a:rPr lang="en-US" sz="3600" b="0" i="0" u="none">
                <a:solidFill>
                  <a:srgbClr val="800000"/>
                </a:solidFill>
                <a:latin typeface="Arial"/>
                <a:ea typeface="Arial"/>
                <a:cs typeface="Arial"/>
                <a:sym typeface="Arial"/>
              </a:rPr>
              <a:t>(contd.)</a:t>
            </a:r>
            <a:endParaRPr/>
          </a:p>
        </p:txBody>
      </p:sp>
      <p:sp>
        <p:nvSpPr>
          <p:cNvPr id="462" name="Google Shape;462;p56"/>
          <p:cNvSpPr txBox="1">
            <a:spLocks noGrp="1"/>
          </p:cNvSpPr>
          <p:nvPr>
            <p:ph type="body" idx="1"/>
          </p:nvPr>
        </p:nvSpPr>
        <p:spPr>
          <a:xfrm>
            <a:off x="239712" y="1600200"/>
            <a:ext cx="8294687" cy="44958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Example: To apply a natural join on the DNUMBER attributes of DEPARTMENT and DEPT_LOCATIONS, it is sufficient to write:  </a:t>
            </a:r>
            <a:endParaRPr dirty="0"/>
          </a:p>
          <a:p>
            <a:pPr marL="742950" lvl="1" indent="-285750" algn="l" rtl="0">
              <a:lnSpc>
                <a:spcPct val="90000"/>
              </a:lnSpc>
              <a:spcBef>
                <a:spcPts val="380"/>
              </a:spcBef>
              <a:spcAft>
                <a:spcPts val="0"/>
              </a:spcAft>
              <a:buClr>
                <a:schemeClr val="dk2"/>
              </a:buClr>
              <a:buSzPts val="1045"/>
              <a:buFont typeface="Noto Sans Symbols"/>
              <a:buChar char="■"/>
            </a:pPr>
            <a:r>
              <a:rPr lang="en-US" sz="1900" b="0" i="0" u="none" dirty="0">
                <a:solidFill>
                  <a:srgbClr val="800000"/>
                </a:solidFill>
                <a:latin typeface="Arial"/>
                <a:ea typeface="Arial"/>
                <a:cs typeface="Arial"/>
                <a:sym typeface="Arial"/>
              </a:rPr>
              <a:t>DEPT_LOCS ← DEPARTMENT * DEPT_LOCATIONS</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Only attribute with the same name is DNUMBER</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An implicit join condition is created based on this attribute:</a:t>
            </a:r>
          </a:p>
          <a:p>
            <a:pPr marL="742950" lvl="1" indent="-285750" algn="l" rtl="0">
              <a:lnSpc>
                <a:spcPct val="90000"/>
              </a:lnSpc>
              <a:spcBef>
                <a:spcPts val="400"/>
              </a:spcBef>
              <a:spcAft>
                <a:spcPts val="0"/>
              </a:spcAft>
              <a:buSzPts val="1100"/>
              <a:buNone/>
            </a:pPr>
            <a:r>
              <a:rPr lang="en-US" sz="2000" b="0" i="0" u="none" dirty="0">
                <a:solidFill>
                  <a:srgbClr val="800000"/>
                </a:solidFill>
                <a:latin typeface="Arial"/>
                <a:ea typeface="Arial"/>
                <a:cs typeface="Arial"/>
                <a:sym typeface="Arial"/>
              </a:rPr>
              <a:t>DEPARTMENT.DNUMBER=DEPT_LOCATIONS.DNUMBER</a:t>
            </a:r>
            <a:endParaRPr dirty="0"/>
          </a:p>
          <a:p>
            <a:pPr marL="742950" lvl="1" indent="-215900" algn="l" rtl="0">
              <a:lnSpc>
                <a:spcPct val="90000"/>
              </a:lnSpc>
              <a:spcBef>
                <a:spcPts val="400"/>
              </a:spcBef>
              <a:spcAft>
                <a:spcPts val="0"/>
              </a:spcAft>
              <a:buClr>
                <a:schemeClr val="dk2"/>
              </a:buClr>
              <a:buSzPts val="1100"/>
              <a:buFont typeface="Noto Sans Symbols"/>
              <a:buNone/>
            </a:pPr>
            <a:endParaRPr sz="2000" b="0" i="0" u="none" dirty="0">
              <a:solidFill>
                <a:srgbClr val="800000"/>
              </a:solidFill>
              <a:latin typeface="Arial"/>
              <a:ea typeface="Arial"/>
              <a:cs typeface="Arial"/>
              <a:sym typeface="Arial"/>
            </a:endParaRPr>
          </a:p>
        </p:txBody>
      </p:sp>
      <p:pic>
        <p:nvPicPr>
          <p:cNvPr id="3" name="Picture 2">
            <a:extLst>
              <a:ext uri="{FF2B5EF4-FFF2-40B4-BE49-F238E27FC236}">
                <a16:creationId xmlns:a16="http://schemas.microsoft.com/office/drawing/2014/main" xmlns="" id="{7BC8B230-7FB9-231C-222C-EC7EF890BE27}"/>
              </a:ext>
            </a:extLst>
          </p:cNvPr>
          <p:cNvPicPr>
            <a:picLocks noChangeAspect="1"/>
          </p:cNvPicPr>
          <p:nvPr/>
        </p:nvPicPr>
        <p:blipFill>
          <a:blip r:embed="rId3"/>
          <a:stretch>
            <a:fillRect/>
          </a:stretch>
        </p:blipFill>
        <p:spPr>
          <a:xfrm>
            <a:off x="4208206" y="5002978"/>
            <a:ext cx="2967089" cy="1697789"/>
          </a:xfrm>
          <a:prstGeom prst="rect">
            <a:avLst/>
          </a:prstGeom>
        </p:spPr>
      </p:pic>
      <p:pic>
        <p:nvPicPr>
          <p:cNvPr id="4" name="Picture 3">
            <a:extLst>
              <a:ext uri="{FF2B5EF4-FFF2-40B4-BE49-F238E27FC236}">
                <a16:creationId xmlns:a16="http://schemas.microsoft.com/office/drawing/2014/main" xmlns="" id="{E6C4106E-8706-968E-3F0B-745D7571B70D}"/>
              </a:ext>
            </a:extLst>
          </p:cNvPr>
          <p:cNvPicPr>
            <a:picLocks noChangeAspect="1"/>
          </p:cNvPicPr>
          <p:nvPr/>
        </p:nvPicPr>
        <p:blipFill>
          <a:blip r:embed="rId4"/>
          <a:stretch>
            <a:fillRect/>
          </a:stretch>
        </p:blipFill>
        <p:spPr>
          <a:xfrm>
            <a:off x="511279" y="3508631"/>
            <a:ext cx="7924798" cy="13778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13</a:t>
            </a:fld>
            <a:endParaRPr/>
          </a:p>
        </p:txBody>
      </p:sp>
      <p:sp>
        <p:nvSpPr>
          <p:cNvPr id="461" name="Google Shape;461;p5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Binary Relational Operations </a:t>
            </a:r>
            <a:r>
              <a:rPr lang="en-US" sz="3200" b="0" i="0" u="none">
                <a:solidFill>
                  <a:srgbClr val="800000"/>
                </a:solidFill>
                <a:latin typeface="Arial"/>
                <a:ea typeface="Arial"/>
                <a:cs typeface="Arial"/>
                <a:sym typeface="Arial"/>
              </a:rPr>
              <a:t>NATURAL JOIN </a:t>
            </a:r>
            <a:r>
              <a:rPr lang="en-US" sz="3600" b="0" i="0" u="none">
                <a:solidFill>
                  <a:srgbClr val="800000"/>
                </a:solidFill>
                <a:latin typeface="Arial"/>
                <a:ea typeface="Arial"/>
                <a:cs typeface="Arial"/>
                <a:sym typeface="Arial"/>
              </a:rPr>
              <a:t>(contd.)</a:t>
            </a:r>
            <a:endParaRPr/>
          </a:p>
        </p:txBody>
      </p:sp>
      <p:sp>
        <p:nvSpPr>
          <p:cNvPr id="462" name="Google Shape;462;p56"/>
          <p:cNvSpPr txBox="1">
            <a:spLocks noGrp="1"/>
          </p:cNvSpPr>
          <p:nvPr>
            <p:ph type="body" idx="1"/>
          </p:nvPr>
        </p:nvSpPr>
        <p:spPr>
          <a:xfrm>
            <a:off x="239712" y="1600200"/>
            <a:ext cx="8294687" cy="44958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Example:</a:t>
            </a:r>
          </a:p>
          <a:p>
            <a:pPr marL="342900" lvl="0" indent="-342900" algn="l" rtl="0">
              <a:lnSpc>
                <a:spcPct val="90000"/>
              </a:lnSpc>
              <a:spcBef>
                <a:spcPts val="0"/>
              </a:spcBef>
              <a:spcAft>
                <a:spcPts val="0"/>
              </a:spcAft>
              <a:buClr>
                <a:srgbClr val="990033"/>
              </a:buClr>
              <a:buSzPts val="1200"/>
              <a:buFont typeface="Noto Sans Symbols"/>
              <a:buChar char="■"/>
            </a:pPr>
            <a:endParaRPr dirty="0"/>
          </a:p>
        </p:txBody>
      </p:sp>
      <p:pic>
        <p:nvPicPr>
          <p:cNvPr id="3" name="Picture 2">
            <a:extLst>
              <a:ext uri="{FF2B5EF4-FFF2-40B4-BE49-F238E27FC236}">
                <a16:creationId xmlns:a16="http://schemas.microsoft.com/office/drawing/2014/main" xmlns="" id="{6C51D22A-C926-EB18-08A7-4C7D48AA9418}"/>
              </a:ext>
            </a:extLst>
          </p:cNvPr>
          <p:cNvPicPr>
            <a:picLocks noChangeAspect="1"/>
          </p:cNvPicPr>
          <p:nvPr/>
        </p:nvPicPr>
        <p:blipFill>
          <a:blip r:embed="rId3"/>
          <a:stretch>
            <a:fillRect/>
          </a:stretch>
        </p:blipFill>
        <p:spPr>
          <a:xfrm>
            <a:off x="1736943" y="1378196"/>
            <a:ext cx="3277057" cy="1486107"/>
          </a:xfrm>
          <a:prstGeom prst="rect">
            <a:avLst/>
          </a:prstGeom>
        </p:spPr>
      </p:pic>
      <p:pic>
        <p:nvPicPr>
          <p:cNvPr id="5" name="Picture 4">
            <a:extLst>
              <a:ext uri="{FF2B5EF4-FFF2-40B4-BE49-F238E27FC236}">
                <a16:creationId xmlns:a16="http://schemas.microsoft.com/office/drawing/2014/main" xmlns="" id="{EDC41FB6-B052-CD6E-E452-29E6E4BE24B0}"/>
              </a:ext>
            </a:extLst>
          </p:cNvPr>
          <p:cNvPicPr>
            <a:picLocks noChangeAspect="1"/>
          </p:cNvPicPr>
          <p:nvPr/>
        </p:nvPicPr>
        <p:blipFill>
          <a:blip r:embed="rId4"/>
          <a:stretch>
            <a:fillRect/>
          </a:stretch>
        </p:blipFill>
        <p:spPr>
          <a:xfrm>
            <a:off x="5260802" y="1378196"/>
            <a:ext cx="2800741" cy="1133633"/>
          </a:xfrm>
          <a:prstGeom prst="rect">
            <a:avLst/>
          </a:prstGeom>
        </p:spPr>
      </p:pic>
      <p:pic>
        <p:nvPicPr>
          <p:cNvPr id="7" name="Picture 6">
            <a:extLst>
              <a:ext uri="{FF2B5EF4-FFF2-40B4-BE49-F238E27FC236}">
                <a16:creationId xmlns:a16="http://schemas.microsoft.com/office/drawing/2014/main" xmlns="" id="{17E2908C-48ED-FDD0-12C3-50E5F4E464F2}"/>
              </a:ext>
            </a:extLst>
          </p:cNvPr>
          <p:cNvPicPr>
            <a:picLocks noChangeAspect="1"/>
          </p:cNvPicPr>
          <p:nvPr/>
        </p:nvPicPr>
        <p:blipFill>
          <a:blip r:embed="rId5"/>
          <a:stretch>
            <a:fillRect/>
          </a:stretch>
        </p:blipFill>
        <p:spPr>
          <a:xfrm>
            <a:off x="1232051" y="4914693"/>
            <a:ext cx="5382376" cy="1486107"/>
          </a:xfrm>
          <a:prstGeom prst="rect">
            <a:avLst/>
          </a:prstGeom>
        </p:spPr>
      </p:pic>
      <p:pic>
        <p:nvPicPr>
          <p:cNvPr id="9" name="Picture 8">
            <a:extLst>
              <a:ext uri="{FF2B5EF4-FFF2-40B4-BE49-F238E27FC236}">
                <a16:creationId xmlns:a16="http://schemas.microsoft.com/office/drawing/2014/main" xmlns="" id="{65E936EA-7872-395D-37D9-8D2E9AF7B77B}"/>
              </a:ext>
            </a:extLst>
          </p:cNvPr>
          <p:cNvPicPr>
            <a:picLocks noChangeAspect="1"/>
          </p:cNvPicPr>
          <p:nvPr/>
        </p:nvPicPr>
        <p:blipFill>
          <a:blip r:embed="rId6"/>
          <a:stretch>
            <a:fillRect/>
          </a:stretch>
        </p:blipFill>
        <p:spPr>
          <a:xfrm>
            <a:off x="779550" y="2925948"/>
            <a:ext cx="6182588" cy="752580"/>
          </a:xfrm>
          <a:prstGeom prst="rect">
            <a:avLst/>
          </a:prstGeom>
        </p:spPr>
      </p:pic>
      <p:pic>
        <p:nvPicPr>
          <p:cNvPr id="11" name="Picture 10">
            <a:extLst>
              <a:ext uri="{FF2B5EF4-FFF2-40B4-BE49-F238E27FC236}">
                <a16:creationId xmlns:a16="http://schemas.microsoft.com/office/drawing/2014/main" xmlns="" id="{91CF8A13-8FD9-7684-94BF-A5D23DE7C9F0}"/>
              </a:ext>
            </a:extLst>
          </p:cNvPr>
          <p:cNvPicPr>
            <a:picLocks noChangeAspect="1"/>
          </p:cNvPicPr>
          <p:nvPr/>
        </p:nvPicPr>
        <p:blipFill>
          <a:blip r:embed="rId7"/>
          <a:stretch>
            <a:fillRect/>
          </a:stretch>
        </p:blipFill>
        <p:spPr>
          <a:xfrm>
            <a:off x="884340" y="3791262"/>
            <a:ext cx="6077798" cy="914528"/>
          </a:xfrm>
          <a:prstGeom prst="rect">
            <a:avLst/>
          </a:prstGeom>
        </p:spPr>
      </p:pic>
    </p:spTree>
    <p:extLst>
      <p:ext uri="{BB962C8B-B14F-4D97-AF65-F5344CB8AC3E}">
        <p14:creationId xmlns:p14="http://schemas.microsoft.com/office/powerpoint/2010/main" val="417388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14</a:t>
            </a:fld>
            <a:endParaRPr/>
          </a:p>
        </p:txBody>
      </p:sp>
      <p:sp>
        <p:nvSpPr>
          <p:cNvPr id="586" name="Google Shape;586;p7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dirty="0">
                <a:solidFill>
                  <a:srgbClr val="800000"/>
                </a:solidFill>
                <a:latin typeface="Arial"/>
                <a:ea typeface="Arial"/>
                <a:cs typeface="Arial"/>
                <a:sym typeface="Arial"/>
              </a:rPr>
              <a:t>Additional Relational Operations</a:t>
            </a:r>
            <a:endParaRPr dirty="0"/>
          </a:p>
        </p:txBody>
      </p:sp>
      <p:sp>
        <p:nvSpPr>
          <p:cNvPr id="587" name="Google Shape;587;p7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OUTER JOIN Operation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In NATURAL JOIN and EQUIJOIN, tuples without a </a:t>
            </a:r>
            <a:r>
              <a:rPr lang="en-US" sz="2200" b="0" i="1" u="none">
                <a:solidFill>
                  <a:srgbClr val="800000"/>
                </a:solidFill>
                <a:latin typeface="Arial"/>
                <a:ea typeface="Arial"/>
                <a:cs typeface="Arial"/>
                <a:sym typeface="Arial"/>
              </a:rPr>
              <a:t>matching</a:t>
            </a:r>
            <a:r>
              <a:rPr lang="en-US" sz="2200" b="0" i="0" u="none">
                <a:solidFill>
                  <a:srgbClr val="800000"/>
                </a:solidFill>
                <a:latin typeface="Arial"/>
                <a:ea typeface="Arial"/>
                <a:cs typeface="Arial"/>
                <a:sym typeface="Arial"/>
              </a:rPr>
              <a:t> (or </a:t>
            </a:r>
            <a:r>
              <a:rPr lang="en-US" sz="2200" b="0" i="1" u="none">
                <a:solidFill>
                  <a:srgbClr val="800000"/>
                </a:solidFill>
                <a:latin typeface="Arial"/>
                <a:ea typeface="Arial"/>
                <a:cs typeface="Arial"/>
                <a:sym typeface="Arial"/>
              </a:rPr>
              <a:t>related</a:t>
            </a:r>
            <a:r>
              <a:rPr lang="en-US" sz="2200" b="0" i="0" u="none">
                <a:solidFill>
                  <a:srgbClr val="800000"/>
                </a:solidFill>
                <a:latin typeface="Arial"/>
                <a:ea typeface="Arial"/>
                <a:cs typeface="Arial"/>
                <a:sym typeface="Arial"/>
              </a:rPr>
              <a:t>) tuple are eliminated from the join result</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Tuples with null in the join attributes are also eliminated</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This amounts to loss of information.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 set of operations, called OUTER joins, can be used when we want to keep all the tuples in R, or all those in S, or all those in both relations in the result of the join, regardless of whether or not they have matching tuples in the other relation.</a:t>
            </a:r>
            <a:endParaRPr/>
          </a:p>
        </p:txBody>
      </p:sp>
    </p:spTree>
    <p:extLst>
      <p:ext uri="{BB962C8B-B14F-4D97-AF65-F5344CB8AC3E}">
        <p14:creationId xmlns:p14="http://schemas.microsoft.com/office/powerpoint/2010/main" val="1518793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5ADEB-5507-27BC-65FB-0AB07632A07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308C1F6D-C02D-6865-9993-1D8A4C8EDA31}"/>
              </a:ext>
            </a:extLst>
          </p:cNvPr>
          <p:cNvSpPr>
            <a:spLocks noGrp="1"/>
          </p:cNvSpPr>
          <p:nvPr>
            <p:ph type="body" idx="1"/>
          </p:nvPr>
        </p:nvSpPr>
        <p:spPr/>
        <p:txBody>
          <a:bodyPr/>
          <a:lstStyle/>
          <a:p>
            <a:r>
              <a:rPr lang="en-US" dirty="0"/>
              <a:t>Outer joins include tuples even if they do not have a matching counterpart.</a:t>
            </a:r>
          </a:p>
          <a:p>
            <a:pPr>
              <a:buFont typeface="Arial" panose="020B0604020202020204" pitchFamily="34" charset="0"/>
              <a:buChar char="•"/>
            </a:pPr>
            <a:r>
              <a:rPr lang="en-US" b="1" dirty="0"/>
              <a:t>Left Outer Join (⟕)</a:t>
            </a:r>
            <a:r>
              <a:rPr lang="en-US" dirty="0"/>
              <a:t>: Includes all tuples from the left relation.</a:t>
            </a:r>
          </a:p>
          <a:p>
            <a:pPr>
              <a:buFont typeface="Arial" panose="020B0604020202020204" pitchFamily="34" charset="0"/>
              <a:buChar char="•"/>
            </a:pPr>
            <a:r>
              <a:rPr lang="en-US" b="1" dirty="0"/>
              <a:t>Right Outer Join (⟖)</a:t>
            </a:r>
            <a:r>
              <a:rPr lang="en-US" dirty="0"/>
              <a:t>: Includes all tuples from the right relation.</a:t>
            </a:r>
          </a:p>
          <a:p>
            <a:pPr>
              <a:buFont typeface="Arial" panose="020B0604020202020204" pitchFamily="34" charset="0"/>
              <a:buChar char="•"/>
            </a:pPr>
            <a:r>
              <a:rPr lang="en-US" b="1" dirty="0"/>
              <a:t>Full Outer Join (⟗)</a:t>
            </a:r>
            <a:r>
              <a:rPr lang="en-US" dirty="0"/>
              <a:t>: Includes all tuples from both relations.</a:t>
            </a:r>
          </a:p>
          <a:p>
            <a:endParaRPr lang="en-IN" dirty="0"/>
          </a:p>
        </p:txBody>
      </p:sp>
      <p:sp>
        <p:nvSpPr>
          <p:cNvPr id="4" name="Slide Number Placeholder 3">
            <a:extLst>
              <a:ext uri="{FF2B5EF4-FFF2-40B4-BE49-F238E27FC236}">
                <a16:creationId xmlns:a16="http://schemas.microsoft.com/office/drawing/2014/main" xmlns="" id="{CC957E93-BFB0-B395-3861-8E47269CBA95}"/>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15</a:t>
            </a:fld>
            <a:endParaRPr/>
          </a:p>
        </p:txBody>
      </p:sp>
    </p:spTree>
    <p:extLst>
      <p:ext uri="{BB962C8B-B14F-4D97-AF65-F5344CB8AC3E}">
        <p14:creationId xmlns:p14="http://schemas.microsoft.com/office/powerpoint/2010/main" val="638575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C3CDF-F578-9FAE-331F-B5C9CCA5B30B}"/>
              </a:ext>
            </a:extLst>
          </p:cNvPr>
          <p:cNvSpPr>
            <a:spLocks noGrp="1"/>
          </p:cNvSpPr>
          <p:nvPr>
            <p:ph type="title"/>
          </p:nvPr>
        </p:nvSpPr>
        <p:spPr/>
        <p:txBody>
          <a:bodyPr/>
          <a:lstStyle/>
          <a:p>
            <a:r>
              <a:rPr lang="en-US" dirty="0"/>
              <a:t>Example :Left outer join </a:t>
            </a:r>
            <a:endParaRPr lang="en-IN" dirty="0"/>
          </a:p>
        </p:txBody>
      </p:sp>
      <p:sp>
        <p:nvSpPr>
          <p:cNvPr id="3" name="Text Placeholder 2">
            <a:extLst>
              <a:ext uri="{FF2B5EF4-FFF2-40B4-BE49-F238E27FC236}">
                <a16:creationId xmlns:a16="http://schemas.microsoft.com/office/drawing/2014/main" xmlns="" id="{2148626D-987E-2688-0115-51B0211F8B33}"/>
              </a:ext>
            </a:extLst>
          </p:cNvPr>
          <p:cNvSpPr>
            <a:spLocks noGrp="1"/>
          </p:cNvSpPr>
          <p:nvPr>
            <p:ph type="body" idx="1"/>
          </p:nvPr>
        </p:nvSpPr>
        <p:spPr/>
        <p:txBody>
          <a:bodyPr/>
          <a:lstStyle/>
          <a:p>
            <a:r>
              <a:rPr lang="en-US" dirty="0"/>
              <a:t>If </a:t>
            </a:r>
            <a:r>
              <a:rPr lang="en-US" b="1" dirty="0"/>
              <a:t>Department</a:t>
            </a:r>
            <a:r>
              <a:rPr lang="en-US" dirty="0"/>
              <a:t> has a </a:t>
            </a:r>
            <a:r>
              <a:rPr lang="en-US" b="1" dirty="0" err="1"/>
              <a:t>Dept_ID</a:t>
            </a:r>
            <a:r>
              <a:rPr lang="en-US" b="1" dirty="0"/>
              <a:t> = 3 ("Finance")</a:t>
            </a:r>
            <a:r>
              <a:rPr lang="en-US" dirty="0"/>
              <a:t>, but no employees belong to it, a </a:t>
            </a:r>
            <a:r>
              <a:rPr lang="en-US" b="1" dirty="0"/>
              <a:t>left outer join</a:t>
            </a:r>
            <a:r>
              <a:rPr lang="en-US" dirty="0"/>
              <a:t>:</a:t>
            </a:r>
            <a:endParaRPr lang="en-IN" dirty="0"/>
          </a:p>
        </p:txBody>
      </p:sp>
      <p:sp>
        <p:nvSpPr>
          <p:cNvPr id="4" name="Slide Number Placeholder 3">
            <a:extLst>
              <a:ext uri="{FF2B5EF4-FFF2-40B4-BE49-F238E27FC236}">
                <a16:creationId xmlns:a16="http://schemas.microsoft.com/office/drawing/2014/main" xmlns="" id="{A49F373A-869A-DC6F-218D-65A7D4334600}"/>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16</a:t>
            </a:fld>
            <a:endParaRPr/>
          </a:p>
        </p:txBody>
      </p:sp>
      <p:graphicFrame>
        <p:nvGraphicFramePr>
          <p:cNvPr id="5" name="Table 4">
            <a:extLst>
              <a:ext uri="{FF2B5EF4-FFF2-40B4-BE49-F238E27FC236}">
                <a16:creationId xmlns:a16="http://schemas.microsoft.com/office/drawing/2014/main" xmlns="" id="{D81DD315-FB5D-8128-D654-639DAB0D79B5}"/>
              </a:ext>
            </a:extLst>
          </p:cNvPr>
          <p:cNvGraphicFramePr>
            <a:graphicFrameLocks noGrp="1"/>
          </p:cNvGraphicFramePr>
          <p:nvPr>
            <p:extLst>
              <p:ext uri="{D42A27DB-BD31-4B8C-83A1-F6EECF244321}">
                <p14:modId xmlns:p14="http://schemas.microsoft.com/office/powerpoint/2010/main" val="2779166435"/>
              </p:ext>
            </p:extLst>
          </p:nvPr>
        </p:nvGraphicFramePr>
        <p:xfrm>
          <a:off x="544512" y="3276600"/>
          <a:ext cx="3703023" cy="1275735"/>
        </p:xfrm>
        <a:graphic>
          <a:graphicData uri="http://schemas.openxmlformats.org/drawingml/2006/table">
            <a:tbl>
              <a:tblPr/>
              <a:tblGrid>
                <a:gridCol w="999153">
                  <a:extLst>
                    <a:ext uri="{9D8B030D-6E8A-4147-A177-3AD203B41FA5}">
                      <a16:colId xmlns:a16="http://schemas.microsoft.com/office/drawing/2014/main" xmlns="" val="822187975"/>
                    </a:ext>
                  </a:extLst>
                </a:gridCol>
                <a:gridCol w="1366683">
                  <a:extLst>
                    <a:ext uri="{9D8B030D-6E8A-4147-A177-3AD203B41FA5}">
                      <a16:colId xmlns:a16="http://schemas.microsoft.com/office/drawing/2014/main" xmlns="" val="593355387"/>
                    </a:ext>
                  </a:extLst>
                </a:gridCol>
                <a:gridCol w="1337187">
                  <a:extLst>
                    <a:ext uri="{9D8B030D-6E8A-4147-A177-3AD203B41FA5}">
                      <a16:colId xmlns:a16="http://schemas.microsoft.com/office/drawing/2014/main" xmlns="" val="2918084866"/>
                    </a:ext>
                  </a:extLst>
                </a:gridCol>
              </a:tblGrid>
              <a:tr h="304800">
                <a:tc>
                  <a:txBody>
                    <a:bodyPr/>
                    <a:lstStyle/>
                    <a:p>
                      <a:r>
                        <a:rPr lang="en-IN" sz="1400" dirty="0" err="1"/>
                        <a:t>Emp_ID</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err="1"/>
                        <a:t>Dept_ID</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07205803"/>
                  </a:ext>
                </a:extLst>
              </a:tr>
              <a:tr h="304800">
                <a:tc>
                  <a:txBody>
                    <a:bodyPr/>
                    <a:lstStyle/>
                    <a:p>
                      <a:r>
                        <a:rPr lang="en-IN" sz="1400" dirty="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659980848"/>
                  </a:ext>
                </a:extLst>
              </a:tr>
              <a:tr h="361335">
                <a:tc>
                  <a:txBody>
                    <a:bodyPr/>
                    <a:lstStyle/>
                    <a:p>
                      <a:r>
                        <a:rPr lang="en-IN" sz="1400" dirty="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166388372"/>
                  </a:ext>
                </a:extLst>
              </a:tr>
              <a:tr h="304800">
                <a:tc>
                  <a:txBody>
                    <a:bodyPr/>
                    <a:lstStyle/>
                    <a:p>
                      <a:r>
                        <a:rPr lang="en-IN" sz="1400" dirty="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Carol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74219464"/>
                  </a:ext>
                </a:extLst>
              </a:tr>
            </a:tbl>
          </a:graphicData>
        </a:graphic>
      </p:graphicFrame>
      <p:sp>
        <p:nvSpPr>
          <p:cNvPr id="6" name="Rectangle 1">
            <a:extLst>
              <a:ext uri="{FF2B5EF4-FFF2-40B4-BE49-F238E27FC236}">
                <a16:creationId xmlns:a16="http://schemas.microsoft.com/office/drawing/2014/main" xmlns="" id="{D6343EEC-32BD-95AC-DE8E-85EBB1380033}"/>
              </a:ext>
            </a:extLst>
          </p:cNvPr>
          <p:cNvSpPr>
            <a:spLocks noChangeArrowheads="1"/>
          </p:cNvSpPr>
          <p:nvPr/>
        </p:nvSpPr>
        <p:spPr bwMode="auto">
          <a:xfrm>
            <a:off x="609601" y="26547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Employee (E)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xmlns="" id="{DA95EF7A-7657-6959-93E0-90B545098DA8}"/>
              </a:ext>
            </a:extLst>
          </p:cNvPr>
          <p:cNvGraphicFramePr>
            <a:graphicFrameLocks noGrp="1"/>
          </p:cNvGraphicFramePr>
          <p:nvPr>
            <p:extLst>
              <p:ext uri="{D42A27DB-BD31-4B8C-83A1-F6EECF244321}">
                <p14:modId xmlns:p14="http://schemas.microsoft.com/office/powerpoint/2010/main" val="3783679818"/>
              </p:ext>
            </p:extLst>
          </p:nvPr>
        </p:nvGraphicFramePr>
        <p:xfrm>
          <a:off x="4839342" y="3276600"/>
          <a:ext cx="2670636" cy="914400"/>
        </p:xfrm>
        <a:graphic>
          <a:graphicData uri="http://schemas.openxmlformats.org/drawingml/2006/table">
            <a:tbl>
              <a:tblPr/>
              <a:tblGrid>
                <a:gridCol w="934066">
                  <a:extLst>
                    <a:ext uri="{9D8B030D-6E8A-4147-A177-3AD203B41FA5}">
                      <a16:colId xmlns:a16="http://schemas.microsoft.com/office/drawing/2014/main" xmlns="" val="4203053126"/>
                    </a:ext>
                  </a:extLst>
                </a:gridCol>
                <a:gridCol w="1736570">
                  <a:extLst>
                    <a:ext uri="{9D8B030D-6E8A-4147-A177-3AD203B41FA5}">
                      <a16:colId xmlns:a16="http://schemas.microsoft.com/office/drawing/2014/main" xmlns="" val="1633111465"/>
                    </a:ext>
                  </a:extLst>
                </a:gridCol>
              </a:tblGrid>
              <a:tr h="304800">
                <a:tc>
                  <a:txBody>
                    <a:bodyPr/>
                    <a:lstStyle/>
                    <a:p>
                      <a:r>
                        <a:rPr lang="en-IN" sz="1400" dirty="0" err="1"/>
                        <a:t>Dept_ID</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220228171"/>
                  </a:ext>
                </a:extLst>
              </a:tr>
              <a:tr h="304800">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358695932"/>
                  </a:ext>
                </a:extLst>
              </a:tr>
              <a:tr h="304800">
                <a:tc>
                  <a:txBody>
                    <a:bodyPr/>
                    <a:lstStyle/>
                    <a:p>
                      <a:r>
                        <a:rPr lang="en-IN" sz="1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255025986"/>
                  </a:ext>
                </a:extLst>
              </a:tr>
            </a:tbl>
          </a:graphicData>
        </a:graphic>
      </p:graphicFrame>
      <p:sp>
        <p:nvSpPr>
          <p:cNvPr id="8" name="Rectangle 2">
            <a:extLst>
              <a:ext uri="{FF2B5EF4-FFF2-40B4-BE49-F238E27FC236}">
                <a16:creationId xmlns:a16="http://schemas.microsoft.com/office/drawing/2014/main" xmlns="" id="{3ACC1A23-4B15-33DE-47BF-F97B34A3401C}"/>
              </a:ext>
            </a:extLst>
          </p:cNvPr>
          <p:cNvSpPr>
            <a:spLocks noChangeArrowheads="1"/>
          </p:cNvSpPr>
          <p:nvPr/>
        </p:nvSpPr>
        <p:spPr bwMode="auto">
          <a:xfrm>
            <a:off x="4247534" y="268420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xmlns="" id="{280F7C1E-CF48-0D1C-928B-7AF11C2E94E4}"/>
              </a:ext>
            </a:extLst>
          </p:cNvPr>
          <p:cNvGraphicFramePr>
            <a:graphicFrameLocks noGrp="1"/>
          </p:cNvGraphicFramePr>
          <p:nvPr>
            <p:extLst>
              <p:ext uri="{D42A27DB-BD31-4B8C-83A1-F6EECF244321}">
                <p14:modId xmlns:p14="http://schemas.microsoft.com/office/powerpoint/2010/main" val="1481494305"/>
              </p:ext>
            </p:extLst>
          </p:nvPr>
        </p:nvGraphicFramePr>
        <p:xfrm>
          <a:off x="1528914" y="4876800"/>
          <a:ext cx="5024285" cy="1524000"/>
        </p:xfrm>
        <a:graphic>
          <a:graphicData uri="http://schemas.openxmlformats.org/drawingml/2006/table">
            <a:tbl>
              <a:tblPr/>
              <a:tblGrid>
                <a:gridCol w="1135628">
                  <a:extLst>
                    <a:ext uri="{9D8B030D-6E8A-4147-A177-3AD203B41FA5}">
                      <a16:colId xmlns:a16="http://schemas.microsoft.com/office/drawing/2014/main" xmlns="" val="3729505292"/>
                    </a:ext>
                  </a:extLst>
                </a:gridCol>
                <a:gridCol w="943897">
                  <a:extLst>
                    <a:ext uri="{9D8B030D-6E8A-4147-A177-3AD203B41FA5}">
                      <a16:colId xmlns:a16="http://schemas.microsoft.com/office/drawing/2014/main" xmlns="" val="494543149"/>
                    </a:ext>
                  </a:extLst>
                </a:gridCol>
                <a:gridCol w="1484671">
                  <a:extLst>
                    <a:ext uri="{9D8B030D-6E8A-4147-A177-3AD203B41FA5}">
                      <a16:colId xmlns:a16="http://schemas.microsoft.com/office/drawing/2014/main" xmlns="" val="3829846461"/>
                    </a:ext>
                  </a:extLst>
                </a:gridCol>
                <a:gridCol w="1460089">
                  <a:extLst>
                    <a:ext uri="{9D8B030D-6E8A-4147-A177-3AD203B41FA5}">
                      <a16:colId xmlns:a16="http://schemas.microsoft.com/office/drawing/2014/main" xmlns="" val="1498864692"/>
                    </a:ext>
                  </a:extLst>
                </a:gridCol>
              </a:tblGrid>
              <a:tr h="304800">
                <a:tc>
                  <a:txBody>
                    <a:bodyPr/>
                    <a:lstStyle/>
                    <a:p>
                      <a:r>
                        <a:rPr lang="en-IN" sz="1400"/>
                        <a:t>Emp_ID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489179110"/>
                  </a:ext>
                </a:extLst>
              </a:tr>
              <a:tr h="304800">
                <a:tc>
                  <a:txBody>
                    <a:bodyPr/>
                    <a:lstStyle/>
                    <a:p>
                      <a:r>
                        <a:rPr lang="en-IN" sz="1400" dirty="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27057315"/>
                  </a:ext>
                </a:extLst>
              </a:tr>
              <a:tr h="304800">
                <a:tc>
                  <a:txBody>
                    <a:bodyPr/>
                    <a:lstStyle/>
                    <a:p>
                      <a:r>
                        <a:rPr lang="en-IN" sz="140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115646665"/>
                  </a:ext>
                </a:extLst>
              </a:tr>
              <a:tr h="304800">
                <a:tc>
                  <a:txBody>
                    <a:bodyPr/>
                    <a:lstStyle/>
                    <a:p>
                      <a:r>
                        <a:rPr lang="en-IN" sz="140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Carol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985700679"/>
                  </a:ext>
                </a:extLst>
              </a:tr>
              <a:tr h="304800">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Finance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3483017"/>
                  </a:ext>
                </a:extLst>
              </a:tr>
            </a:tbl>
          </a:graphicData>
        </a:graphic>
      </p:graphicFrame>
      <p:sp>
        <p:nvSpPr>
          <p:cNvPr id="10" name="Rectangle 3">
            <a:extLst>
              <a:ext uri="{FF2B5EF4-FFF2-40B4-BE49-F238E27FC236}">
                <a16:creationId xmlns:a16="http://schemas.microsoft.com/office/drawing/2014/main" xmlns="" id="{E0D7EA16-B8AF-F5EA-E960-D0473A26DA7A}"/>
              </a:ext>
            </a:extLst>
          </p:cNvPr>
          <p:cNvSpPr>
            <a:spLocks noChangeArrowheads="1"/>
          </p:cNvSpPr>
          <p:nvPr/>
        </p:nvSpPr>
        <p:spPr bwMode="auto">
          <a:xfrm>
            <a:off x="452284" y="45941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E⟕D</a:t>
            </a:r>
          </a:p>
        </p:txBody>
      </p:sp>
    </p:spTree>
    <p:extLst>
      <p:ext uri="{BB962C8B-B14F-4D97-AF65-F5344CB8AC3E}">
        <p14:creationId xmlns:p14="http://schemas.microsoft.com/office/powerpoint/2010/main" val="2147103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7F4DD5-5546-A43B-AB69-53C12F07D527}"/>
              </a:ext>
            </a:extLst>
          </p:cNvPr>
          <p:cNvSpPr>
            <a:spLocks noGrp="1"/>
          </p:cNvSpPr>
          <p:nvPr>
            <p:ph type="title"/>
          </p:nvPr>
        </p:nvSpPr>
        <p:spPr/>
        <p:txBody>
          <a:bodyPr/>
          <a:lstStyle/>
          <a:p>
            <a:r>
              <a:rPr lang="en-US" dirty="0"/>
              <a:t>Right Outer Join (E ⟖ D)</a:t>
            </a:r>
            <a:endParaRPr lang="en-IN" dirty="0"/>
          </a:p>
        </p:txBody>
      </p:sp>
      <p:sp>
        <p:nvSpPr>
          <p:cNvPr id="4" name="Slide Number Placeholder 3">
            <a:extLst>
              <a:ext uri="{FF2B5EF4-FFF2-40B4-BE49-F238E27FC236}">
                <a16:creationId xmlns:a16="http://schemas.microsoft.com/office/drawing/2014/main" xmlns="" id="{1D7431A2-C6B0-0669-1414-B46AA66A6AB5}"/>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17</a:t>
            </a:fld>
            <a:endParaRPr/>
          </a:p>
        </p:txBody>
      </p:sp>
      <p:graphicFrame>
        <p:nvGraphicFramePr>
          <p:cNvPr id="26" name="Table 25">
            <a:extLst>
              <a:ext uri="{FF2B5EF4-FFF2-40B4-BE49-F238E27FC236}">
                <a16:creationId xmlns:a16="http://schemas.microsoft.com/office/drawing/2014/main" xmlns="" id="{4F2455A1-814A-7B87-928D-67B06A454563}"/>
              </a:ext>
            </a:extLst>
          </p:cNvPr>
          <p:cNvGraphicFramePr>
            <a:graphicFrameLocks noGrp="1"/>
          </p:cNvGraphicFramePr>
          <p:nvPr>
            <p:extLst>
              <p:ext uri="{D42A27DB-BD31-4B8C-83A1-F6EECF244321}">
                <p14:modId xmlns:p14="http://schemas.microsoft.com/office/powerpoint/2010/main" val="902556939"/>
              </p:ext>
            </p:extLst>
          </p:nvPr>
        </p:nvGraphicFramePr>
        <p:xfrm>
          <a:off x="918139" y="2263878"/>
          <a:ext cx="4951720" cy="1524000"/>
        </p:xfrm>
        <a:graphic>
          <a:graphicData uri="http://schemas.openxmlformats.org/drawingml/2006/table">
            <a:tbl>
              <a:tblPr/>
              <a:tblGrid>
                <a:gridCol w="1117139">
                  <a:extLst>
                    <a:ext uri="{9D8B030D-6E8A-4147-A177-3AD203B41FA5}">
                      <a16:colId xmlns:a16="http://schemas.microsoft.com/office/drawing/2014/main" xmlns="" val="2762278993"/>
                    </a:ext>
                  </a:extLst>
                </a:gridCol>
                <a:gridCol w="806245">
                  <a:extLst>
                    <a:ext uri="{9D8B030D-6E8A-4147-A177-3AD203B41FA5}">
                      <a16:colId xmlns:a16="http://schemas.microsoft.com/office/drawing/2014/main" xmlns="" val="1262558564"/>
                    </a:ext>
                  </a:extLst>
                </a:gridCol>
                <a:gridCol w="1140542">
                  <a:extLst>
                    <a:ext uri="{9D8B030D-6E8A-4147-A177-3AD203B41FA5}">
                      <a16:colId xmlns:a16="http://schemas.microsoft.com/office/drawing/2014/main" xmlns="" val="2477039125"/>
                    </a:ext>
                  </a:extLst>
                </a:gridCol>
                <a:gridCol w="1887794">
                  <a:extLst>
                    <a:ext uri="{9D8B030D-6E8A-4147-A177-3AD203B41FA5}">
                      <a16:colId xmlns:a16="http://schemas.microsoft.com/office/drawing/2014/main" xmlns="" val="4276924365"/>
                    </a:ext>
                  </a:extLst>
                </a:gridCol>
              </a:tblGrid>
              <a:tr h="304800">
                <a:tc>
                  <a:txBody>
                    <a:bodyPr/>
                    <a:lstStyle/>
                    <a:p>
                      <a:r>
                        <a:rPr lang="en-IN" sz="1400"/>
                        <a:t>Emp_ID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4082104878"/>
                  </a:ext>
                </a:extLst>
              </a:tr>
              <a:tr h="304800">
                <a:tc>
                  <a:txBody>
                    <a:bodyPr/>
                    <a:lstStyle/>
                    <a:p>
                      <a:r>
                        <a:rPr lang="en-IN" sz="140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516879356"/>
                  </a:ext>
                </a:extLst>
              </a:tr>
              <a:tr h="304800">
                <a:tc>
                  <a:txBody>
                    <a:bodyPr/>
                    <a:lstStyle/>
                    <a:p>
                      <a:r>
                        <a:rPr lang="en-IN" sz="140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Carol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54355436"/>
                  </a:ext>
                </a:extLst>
              </a:tr>
              <a:tr h="304800">
                <a:tc>
                  <a:txBody>
                    <a:bodyPr/>
                    <a:lstStyle/>
                    <a:p>
                      <a:r>
                        <a:rPr lang="en-IN" sz="140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578018948"/>
                  </a:ext>
                </a:extLst>
              </a:tr>
              <a:tr h="304800">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Finance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792460657"/>
                  </a:ext>
                </a:extLst>
              </a:tr>
            </a:tbl>
          </a:graphicData>
        </a:graphic>
      </p:graphicFrame>
      <p:sp>
        <p:nvSpPr>
          <p:cNvPr id="27" name="Rectangle 3">
            <a:extLst>
              <a:ext uri="{FF2B5EF4-FFF2-40B4-BE49-F238E27FC236}">
                <a16:creationId xmlns:a16="http://schemas.microsoft.com/office/drawing/2014/main" xmlns="" id="{808CA32B-9B09-FBB2-30A3-2F399528AC9D}"/>
              </a:ext>
            </a:extLst>
          </p:cNvPr>
          <p:cNvSpPr>
            <a:spLocks noGrp="1" noChangeArrowheads="1"/>
          </p:cNvSpPr>
          <p:nvPr>
            <p:ph type="body" idx="1"/>
          </p:nvPr>
        </p:nvSpPr>
        <p:spPr bwMode="auto">
          <a:xfrm>
            <a:off x="228600" y="3971527"/>
            <a:ext cx="80137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last row represents </a:t>
            </a:r>
            <a:r>
              <a:rPr kumimoji="0" lang="en-US" altLang="en-US" sz="1800" b="1" i="0" u="none" strike="noStrike" cap="none" normalizeH="0" baseline="0" dirty="0" err="1">
                <a:ln>
                  <a:noFill/>
                </a:ln>
                <a:solidFill>
                  <a:schemeClr val="tx1"/>
                </a:solidFill>
                <a:effectLst/>
                <a:latin typeface="Arial" panose="020B0604020202020204" pitchFamily="34" charset="0"/>
              </a:rPr>
              <a:t>Dept_ID</a:t>
            </a:r>
            <a:r>
              <a:rPr kumimoji="0" lang="en-US" altLang="en-US" sz="1800" b="1" i="0" u="none" strike="noStrike" cap="none" normalizeH="0" baseline="0" dirty="0">
                <a:ln>
                  <a:noFill/>
                </a:ln>
                <a:solidFill>
                  <a:schemeClr val="tx1"/>
                </a:solidFill>
                <a:effectLst/>
                <a:latin typeface="Arial" panose="020B0604020202020204" pitchFamily="34" charset="0"/>
              </a:rPr>
              <a:t> = 3 ("Finance")</a:t>
            </a:r>
            <a:r>
              <a:rPr kumimoji="0" lang="en-US" altLang="en-US" sz="1800" b="0" i="0" u="none" strike="noStrike" cap="none" normalizeH="0" baseline="0" dirty="0">
                <a:ln>
                  <a:noFill/>
                </a:ln>
                <a:solidFill>
                  <a:schemeClr val="tx1"/>
                </a:solidFill>
                <a:effectLst/>
                <a:latin typeface="Arial" panose="020B0604020202020204" pitchFamily="34" charset="0"/>
              </a:rPr>
              <a:t>, which has no employees,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So </a:t>
            </a:r>
            <a:r>
              <a:rPr kumimoji="0" lang="en-US" altLang="en-US" sz="1800" b="0" i="0" u="none" strike="noStrike" cap="none" normalizeH="0" baseline="0" dirty="0" err="1">
                <a:ln>
                  <a:noFill/>
                </a:ln>
                <a:solidFill>
                  <a:schemeClr val="tx1"/>
                </a:solidFill>
                <a:effectLst/>
                <a:latin typeface="Arial" panose="020B0604020202020204" pitchFamily="34" charset="0"/>
              </a:rPr>
              <a:t>Emp_ID</a:t>
            </a:r>
            <a:r>
              <a:rPr kumimoji="0" lang="en-US" altLang="en-US" sz="1800" b="0" i="0" u="none" strike="noStrike" cap="none" normalizeH="0" baseline="0" dirty="0">
                <a:ln>
                  <a:noFill/>
                </a:ln>
                <a:solidFill>
                  <a:schemeClr val="tx1"/>
                </a:solidFill>
                <a:effectLst/>
                <a:latin typeface="Arial" panose="020B0604020202020204" pitchFamily="34" charset="0"/>
              </a:rPr>
              <a:t> and Name </a:t>
            </a:r>
            <a:r>
              <a:rPr lang="en-US" altLang="en-US" sz="1800" dirty="0">
                <a:solidFill>
                  <a:schemeClr val="tx1"/>
                </a:solidFill>
                <a:latin typeface="Arial" panose="020B0604020202020204" pitchFamily="34" charset="0"/>
              </a:rPr>
              <a:t>are NULL.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751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5AAB3-AF83-2878-58E8-6C88C0CC16FD}"/>
              </a:ext>
            </a:extLst>
          </p:cNvPr>
          <p:cNvSpPr>
            <a:spLocks noGrp="1"/>
          </p:cNvSpPr>
          <p:nvPr>
            <p:ph type="title"/>
          </p:nvPr>
        </p:nvSpPr>
        <p:spPr/>
        <p:txBody>
          <a:bodyPr/>
          <a:lstStyle/>
          <a:p>
            <a:r>
              <a:rPr lang="en-US" dirty="0"/>
              <a:t>Full Outer Join (E ⟗ D)</a:t>
            </a:r>
            <a:endParaRPr lang="en-IN" dirty="0"/>
          </a:p>
        </p:txBody>
      </p:sp>
      <p:sp>
        <p:nvSpPr>
          <p:cNvPr id="3" name="Text Placeholder 2">
            <a:extLst>
              <a:ext uri="{FF2B5EF4-FFF2-40B4-BE49-F238E27FC236}">
                <a16:creationId xmlns:a16="http://schemas.microsoft.com/office/drawing/2014/main" xmlns="" id="{70A9CAEE-0814-A44E-A83C-567FAC8860CB}"/>
              </a:ext>
            </a:extLst>
          </p:cNvPr>
          <p:cNvSpPr>
            <a:spLocks noGrp="1"/>
          </p:cNvSpPr>
          <p:nvPr>
            <p:ph type="body" idx="1"/>
          </p:nvPr>
        </p:nvSpPr>
        <p:spPr/>
        <p:txBody>
          <a:bodyPr/>
          <a:lstStyle/>
          <a:p>
            <a:r>
              <a:rPr lang="en-US" sz="2000" dirty="0"/>
              <a:t>A </a:t>
            </a:r>
            <a:r>
              <a:rPr lang="en-US" sz="2000" b="1" dirty="0"/>
              <a:t>Full Outer Join</a:t>
            </a:r>
            <a:r>
              <a:rPr lang="en-US" sz="2000" dirty="0"/>
              <a:t> retrieves all tuples from both </a:t>
            </a:r>
            <a:r>
              <a:rPr lang="en-US" sz="2000" b="1" dirty="0"/>
              <a:t>Employee (E)</a:t>
            </a:r>
            <a:r>
              <a:rPr lang="en-US" sz="2000" dirty="0"/>
              <a:t> and </a:t>
            </a:r>
            <a:r>
              <a:rPr lang="en-US" sz="2000" b="1" dirty="0"/>
              <a:t>Department (D)</a:t>
            </a:r>
            <a:r>
              <a:rPr lang="en-US" sz="2000" dirty="0"/>
              <a:t>, including unmatched records from both sides.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output is the same as Right Outer Join in this case since all employees belong to a department.</a:t>
            </a:r>
          </a:p>
          <a:p>
            <a:r>
              <a:rPr lang="en-US" sz="2000" dirty="0"/>
              <a:t>If there was an employee without a department, it would also be included with a NULL </a:t>
            </a:r>
            <a:r>
              <a:rPr lang="en-US" sz="2000" dirty="0" err="1"/>
              <a:t>Dept_Name</a:t>
            </a:r>
            <a:r>
              <a:rPr lang="en-US" sz="2000" dirty="0"/>
              <a:t>.</a:t>
            </a:r>
            <a:endParaRPr lang="en-IN" sz="2000" dirty="0"/>
          </a:p>
        </p:txBody>
      </p:sp>
      <p:sp>
        <p:nvSpPr>
          <p:cNvPr id="4" name="Slide Number Placeholder 3">
            <a:extLst>
              <a:ext uri="{FF2B5EF4-FFF2-40B4-BE49-F238E27FC236}">
                <a16:creationId xmlns:a16="http://schemas.microsoft.com/office/drawing/2014/main" xmlns="" id="{9F57A6E0-32F6-ACC7-41C8-B296FA6F2080}"/>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18</a:t>
            </a:fld>
            <a:endParaRPr/>
          </a:p>
        </p:txBody>
      </p:sp>
      <p:graphicFrame>
        <p:nvGraphicFramePr>
          <p:cNvPr id="15" name="Table 14">
            <a:extLst>
              <a:ext uri="{FF2B5EF4-FFF2-40B4-BE49-F238E27FC236}">
                <a16:creationId xmlns:a16="http://schemas.microsoft.com/office/drawing/2014/main" xmlns="" id="{D64DB832-63B5-1F04-86DA-3764200C100A}"/>
              </a:ext>
            </a:extLst>
          </p:cNvPr>
          <p:cNvGraphicFramePr>
            <a:graphicFrameLocks noGrp="1"/>
          </p:cNvGraphicFramePr>
          <p:nvPr>
            <p:extLst>
              <p:ext uri="{D42A27DB-BD31-4B8C-83A1-F6EECF244321}">
                <p14:modId xmlns:p14="http://schemas.microsoft.com/office/powerpoint/2010/main" val="1651679855"/>
              </p:ext>
            </p:extLst>
          </p:nvPr>
        </p:nvGraphicFramePr>
        <p:xfrm>
          <a:off x="711662" y="2504768"/>
          <a:ext cx="6613372" cy="1524000"/>
        </p:xfrm>
        <a:graphic>
          <a:graphicData uri="http://schemas.openxmlformats.org/drawingml/2006/table">
            <a:tbl>
              <a:tblPr/>
              <a:tblGrid>
                <a:gridCol w="1653343">
                  <a:extLst>
                    <a:ext uri="{9D8B030D-6E8A-4147-A177-3AD203B41FA5}">
                      <a16:colId xmlns:a16="http://schemas.microsoft.com/office/drawing/2014/main" xmlns="" val="2816850987"/>
                    </a:ext>
                  </a:extLst>
                </a:gridCol>
                <a:gridCol w="1653343">
                  <a:extLst>
                    <a:ext uri="{9D8B030D-6E8A-4147-A177-3AD203B41FA5}">
                      <a16:colId xmlns:a16="http://schemas.microsoft.com/office/drawing/2014/main" xmlns="" val="2704057376"/>
                    </a:ext>
                  </a:extLst>
                </a:gridCol>
                <a:gridCol w="1653343">
                  <a:extLst>
                    <a:ext uri="{9D8B030D-6E8A-4147-A177-3AD203B41FA5}">
                      <a16:colId xmlns:a16="http://schemas.microsoft.com/office/drawing/2014/main" xmlns="" val="3335795904"/>
                    </a:ext>
                  </a:extLst>
                </a:gridCol>
                <a:gridCol w="1653343">
                  <a:extLst>
                    <a:ext uri="{9D8B030D-6E8A-4147-A177-3AD203B41FA5}">
                      <a16:colId xmlns:a16="http://schemas.microsoft.com/office/drawing/2014/main" xmlns="" val="3892113525"/>
                    </a:ext>
                  </a:extLst>
                </a:gridCol>
              </a:tblGrid>
              <a:tr h="304800">
                <a:tc>
                  <a:txBody>
                    <a:bodyPr/>
                    <a:lstStyle/>
                    <a:p>
                      <a:r>
                        <a:rPr lang="en-IN" sz="1400" dirty="0" err="1"/>
                        <a:t>Emp_ID</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err="1"/>
                        <a:t>Dept_Name</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13396223"/>
                  </a:ext>
                </a:extLst>
              </a:tr>
              <a:tr h="304800">
                <a:tc>
                  <a:txBody>
                    <a:bodyPr/>
                    <a:lstStyle/>
                    <a:p>
                      <a:r>
                        <a:rPr lang="en-IN" sz="1400" dirty="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853855055"/>
                  </a:ext>
                </a:extLst>
              </a:tr>
              <a:tr h="304800">
                <a:tc>
                  <a:txBody>
                    <a:bodyPr/>
                    <a:lstStyle/>
                    <a:p>
                      <a:r>
                        <a:rPr lang="en-IN" sz="1400" dirty="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Carol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989512376"/>
                  </a:ext>
                </a:extLst>
              </a:tr>
              <a:tr h="304800">
                <a:tc>
                  <a:txBody>
                    <a:bodyPr/>
                    <a:lstStyle/>
                    <a:p>
                      <a:r>
                        <a:rPr lang="en-IN" sz="1400" dirty="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930908383"/>
                  </a:ext>
                </a:extLst>
              </a:tr>
              <a:tr h="304800">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Finance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605182450"/>
                  </a:ext>
                </a:extLst>
              </a:tr>
            </a:tbl>
          </a:graphicData>
        </a:graphic>
      </p:graphicFrame>
    </p:spTree>
    <p:extLst>
      <p:ext uri="{BB962C8B-B14F-4D97-AF65-F5344CB8AC3E}">
        <p14:creationId xmlns:p14="http://schemas.microsoft.com/office/powerpoint/2010/main" val="2434019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19</a:t>
            </a:fld>
            <a:endParaRPr/>
          </a:p>
        </p:txBody>
      </p:sp>
      <p:sp>
        <p:nvSpPr>
          <p:cNvPr id="491" name="Google Shape;491;p5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DIVISION</a:t>
            </a:r>
            <a:endParaRPr/>
          </a:p>
        </p:txBody>
      </p:sp>
      <p:sp>
        <p:nvSpPr>
          <p:cNvPr id="492" name="Google Shape;492;p5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DIVISION Operation</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division operation is applied to two relations </a:t>
            </a:r>
            <a:r>
              <a:rPr lang="en-US" sz="2200" b="0" i="0" u="none" dirty="0" smtClean="0">
                <a:solidFill>
                  <a:srgbClr val="800000"/>
                </a:solidFill>
                <a:latin typeface="Arial"/>
                <a:ea typeface="Arial"/>
                <a:cs typeface="Arial"/>
                <a:sym typeface="Arial"/>
              </a:rPr>
              <a:t>R and 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smtClean="0">
                <a:solidFill>
                  <a:srgbClr val="800000"/>
                </a:solidFill>
                <a:latin typeface="Arial"/>
                <a:ea typeface="Arial"/>
                <a:cs typeface="Arial"/>
                <a:sym typeface="Arial"/>
              </a:rPr>
              <a:t>R(Z</a:t>
            </a:r>
            <a:r>
              <a:rPr lang="en-US" sz="2200" b="0" i="0" u="none" dirty="0">
                <a:solidFill>
                  <a:srgbClr val="800000"/>
                </a:solidFill>
                <a:latin typeface="Arial"/>
                <a:ea typeface="Arial"/>
                <a:cs typeface="Arial"/>
                <a:sym typeface="Arial"/>
              </a:rPr>
              <a:t>)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S(X), </a:t>
            </a:r>
            <a:r>
              <a:rPr lang="en-US" sz="2200" b="0" i="0" u="none" dirty="0" smtClean="0">
                <a:solidFill>
                  <a:srgbClr val="800000"/>
                </a:solidFill>
                <a:latin typeface="Arial"/>
                <a:ea typeface="Arial"/>
                <a:cs typeface="Arial"/>
                <a:sym typeface="Arial"/>
              </a:rPr>
              <a:t>where X is subset of </a:t>
            </a:r>
            <a:r>
              <a:rPr lang="en-US" sz="2200" b="0" i="0" u="none" dirty="0">
                <a:solidFill>
                  <a:srgbClr val="800000"/>
                </a:solidFill>
                <a:latin typeface="Arial"/>
                <a:ea typeface="Arial"/>
                <a:cs typeface="Arial"/>
                <a:sym typeface="Arial"/>
              </a:rPr>
              <a:t>Z. </a:t>
            </a:r>
            <a:endParaRPr lang="en-US" sz="2200" b="0" i="0" u="none" dirty="0" smtClean="0">
              <a:solidFill>
                <a:srgbClr val="800000"/>
              </a:solidFill>
              <a:latin typeface="Arial"/>
              <a:ea typeface="Arial"/>
              <a:cs typeface="Arial"/>
              <a:sym typeface="Arial"/>
            </a:endParaRPr>
          </a:p>
          <a:p>
            <a:pPr marL="742950" lvl="1" indent="-208915" algn="l" rtl="0">
              <a:lnSpc>
                <a:spcPct val="90000"/>
              </a:lnSpc>
              <a:spcBef>
                <a:spcPts val="440"/>
              </a:spcBef>
              <a:spcAft>
                <a:spcPts val="0"/>
              </a:spcAft>
              <a:buClr>
                <a:schemeClr val="dk2"/>
              </a:buClr>
              <a:buSzPts val="1210"/>
              <a:buFont typeface="Noto Sans Symbols"/>
              <a:buNone/>
            </a:pPr>
            <a:endParaRPr sz="2200" b="0" i="0" u="none" dirty="0">
              <a:solidFill>
                <a:srgbClr val="800000"/>
              </a:solidFill>
              <a:latin typeface="Arial"/>
              <a:ea typeface="Arial"/>
              <a:cs typeface="Arial"/>
              <a:sym typeface="Arial"/>
            </a:endParaRPr>
          </a:p>
          <a:p>
            <a:r>
              <a:rPr lang="en-US" dirty="0" smtClean="0"/>
              <a:t>The </a:t>
            </a:r>
            <a:r>
              <a:rPr lang="en-US" dirty="0"/>
              <a:t>division operator is used for queries which involve the 'all'.</a:t>
            </a:r>
          </a:p>
          <a:p>
            <a:pPr lvl="1"/>
            <a:r>
              <a:rPr lang="en-US" dirty="0"/>
              <a:t>R1 ÷ R2 = tuples of R1 associated with all tuples of R2</a:t>
            </a:r>
            <a:r>
              <a:rPr lang="en-US" dirty="0" smtClean="0"/>
              <a:t>.</a:t>
            </a:r>
            <a:endParaRPr lang="en-US" dirty="0"/>
          </a:p>
          <a:p>
            <a:r>
              <a:rPr lang="en-US" dirty="0"/>
              <a:t>Example</a:t>
            </a:r>
          </a:p>
          <a:p>
            <a:pPr lvl="1"/>
            <a:r>
              <a:rPr lang="en-US" dirty="0"/>
              <a:t>Retrieve the name of the subject that is taught in all courses.</a:t>
            </a:r>
          </a:p>
          <a:p>
            <a:endParaRPr lang="en-US" dirty="0"/>
          </a:p>
        </p:txBody>
      </p:sp>
    </p:spTree>
    <p:extLst>
      <p:ext uri="{BB962C8B-B14F-4D97-AF65-F5344CB8AC3E}">
        <p14:creationId xmlns:p14="http://schemas.microsoft.com/office/powerpoint/2010/main" val="3591706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a:t>
            </a:fld>
            <a:endParaRPr/>
          </a:p>
        </p:txBody>
      </p:sp>
      <p:sp>
        <p:nvSpPr>
          <p:cNvPr id="98" name="Google Shape;98;p1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Chapter Outline</a:t>
            </a:r>
            <a:endParaRPr/>
          </a:p>
        </p:txBody>
      </p:sp>
      <p:sp>
        <p:nvSpPr>
          <p:cNvPr id="99" name="Google Shape;99;p1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Relational Algebra</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Unary Relational Operations </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Relational Algebra Operations From Set Theory</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Binary Relational Operations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Additional Relational Operations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Examples of Queries in Relational Algebra</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Relational Calculus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Tuple Relational Calculus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Domain Relational Calculus</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 Database Application (COMPANY)</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Overview of the QBE language (appendix 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20</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41" y="2183925"/>
            <a:ext cx="2188206" cy="164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1" y="3997497"/>
            <a:ext cx="1264150" cy="1420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190" y="3401868"/>
            <a:ext cx="1428945" cy="137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2619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58CB0-145C-544E-D3C2-E2043232386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11199E04-358A-3E6B-8FF1-C14546913B66}"/>
              </a:ext>
            </a:extLst>
          </p:cNvPr>
          <p:cNvSpPr>
            <a:spLocks noGrp="1"/>
          </p:cNvSpPr>
          <p:nvPr>
            <p:ph type="body" idx="1"/>
          </p:nvPr>
        </p:nvSpPr>
        <p:spPr/>
        <p:txBody>
          <a:bodyPr/>
          <a:lstStyle/>
          <a:p>
            <a:r>
              <a:rPr lang="en-US" dirty="0"/>
              <a:t>To retrieve the Employee ID(EID) of all employees works on all projects. </a:t>
            </a:r>
          </a:p>
        </p:txBody>
      </p:sp>
      <p:sp>
        <p:nvSpPr>
          <p:cNvPr id="4" name="Slide Number Placeholder 3">
            <a:extLst>
              <a:ext uri="{FF2B5EF4-FFF2-40B4-BE49-F238E27FC236}">
                <a16:creationId xmlns:a16="http://schemas.microsoft.com/office/drawing/2014/main" xmlns="" id="{50AB4010-5CC3-91FE-2239-A209E657A187}"/>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21</a:t>
            </a:fld>
            <a:endParaRPr/>
          </a:p>
        </p:txBody>
      </p:sp>
      <p:pic>
        <p:nvPicPr>
          <p:cNvPr id="6" name="Picture 5">
            <a:extLst>
              <a:ext uri="{FF2B5EF4-FFF2-40B4-BE49-F238E27FC236}">
                <a16:creationId xmlns:a16="http://schemas.microsoft.com/office/drawing/2014/main" xmlns="" id="{37F3B535-B3BB-EEB8-8502-C5B6C9A04698}"/>
              </a:ext>
            </a:extLst>
          </p:cNvPr>
          <p:cNvPicPr>
            <a:picLocks noChangeAspect="1"/>
          </p:cNvPicPr>
          <p:nvPr/>
        </p:nvPicPr>
        <p:blipFill>
          <a:blip r:embed="rId2"/>
          <a:stretch>
            <a:fillRect/>
          </a:stretch>
        </p:blipFill>
        <p:spPr>
          <a:xfrm>
            <a:off x="459289" y="2630928"/>
            <a:ext cx="2638793" cy="1829055"/>
          </a:xfrm>
          <a:prstGeom prst="rect">
            <a:avLst/>
          </a:prstGeom>
        </p:spPr>
      </p:pic>
      <p:pic>
        <p:nvPicPr>
          <p:cNvPr id="8" name="Picture 7">
            <a:extLst>
              <a:ext uri="{FF2B5EF4-FFF2-40B4-BE49-F238E27FC236}">
                <a16:creationId xmlns:a16="http://schemas.microsoft.com/office/drawing/2014/main" xmlns="" id="{19614902-364C-EC4A-5FE1-928F567A6172}"/>
              </a:ext>
            </a:extLst>
          </p:cNvPr>
          <p:cNvPicPr>
            <a:picLocks noChangeAspect="1"/>
          </p:cNvPicPr>
          <p:nvPr/>
        </p:nvPicPr>
        <p:blipFill>
          <a:blip r:embed="rId3"/>
          <a:stretch>
            <a:fillRect/>
          </a:stretch>
        </p:blipFill>
        <p:spPr>
          <a:xfrm>
            <a:off x="3510632" y="2630928"/>
            <a:ext cx="1752845" cy="1114581"/>
          </a:xfrm>
          <a:prstGeom prst="rect">
            <a:avLst/>
          </a:prstGeom>
        </p:spPr>
      </p:pic>
      <p:pic>
        <p:nvPicPr>
          <p:cNvPr id="10" name="Picture 9">
            <a:extLst>
              <a:ext uri="{FF2B5EF4-FFF2-40B4-BE49-F238E27FC236}">
                <a16:creationId xmlns:a16="http://schemas.microsoft.com/office/drawing/2014/main" xmlns="" id="{38FD310D-ACA3-76AD-7ACB-9D8C5E31AAC0}"/>
              </a:ext>
            </a:extLst>
          </p:cNvPr>
          <p:cNvPicPr>
            <a:picLocks noChangeAspect="1"/>
          </p:cNvPicPr>
          <p:nvPr/>
        </p:nvPicPr>
        <p:blipFill>
          <a:blip r:embed="rId4"/>
          <a:stretch>
            <a:fillRect/>
          </a:stretch>
        </p:blipFill>
        <p:spPr>
          <a:xfrm>
            <a:off x="3510632" y="4302798"/>
            <a:ext cx="3524742" cy="314369"/>
          </a:xfrm>
          <a:prstGeom prst="rect">
            <a:avLst/>
          </a:prstGeom>
        </p:spPr>
      </p:pic>
      <p:pic>
        <p:nvPicPr>
          <p:cNvPr id="12" name="Picture 11">
            <a:extLst>
              <a:ext uri="{FF2B5EF4-FFF2-40B4-BE49-F238E27FC236}">
                <a16:creationId xmlns:a16="http://schemas.microsoft.com/office/drawing/2014/main" xmlns="" id="{D873EEA1-D995-C57C-A4B1-D1986D480C3C}"/>
              </a:ext>
            </a:extLst>
          </p:cNvPr>
          <p:cNvPicPr>
            <a:picLocks noChangeAspect="1"/>
          </p:cNvPicPr>
          <p:nvPr/>
        </p:nvPicPr>
        <p:blipFill>
          <a:blip r:embed="rId5"/>
          <a:stretch>
            <a:fillRect/>
          </a:stretch>
        </p:blipFill>
        <p:spPr>
          <a:xfrm>
            <a:off x="534390" y="4805378"/>
            <a:ext cx="2629267" cy="819264"/>
          </a:xfrm>
          <a:prstGeom prst="rect">
            <a:avLst/>
          </a:prstGeom>
        </p:spPr>
      </p:pic>
    </p:spTree>
    <p:extLst>
      <p:ext uri="{BB962C8B-B14F-4D97-AF65-F5344CB8AC3E}">
        <p14:creationId xmlns:p14="http://schemas.microsoft.com/office/powerpoint/2010/main" val="304060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22</a:t>
            </a:fld>
            <a:endParaRPr/>
          </a:p>
        </p:txBody>
      </p:sp>
      <p:sp>
        <p:nvSpPr>
          <p:cNvPr id="504" name="Google Shape;504;p6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DIVISION</a:t>
            </a:r>
            <a:endParaRPr/>
          </a:p>
        </p:txBody>
      </p:sp>
      <p:pic>
        <p:nvPicPr>
          <p:cNvPr id="505" name="Google Shape;505;p60" descr="fig06_08"/>
          <p:cNvPicPr preferRelativeResize="0"/>
          <p:nvPr/>
        </p:nvPicPr>
        <p:blipFill rotWithShape="1">
          <a:blip r:embed="rId3">
            <a:alphaModFix/>
          </a:blip>
          <a:srcRect/>
          <a:stretch/>
        </p:blipFill>
        <p:spPr>
          <a:xfrm>
            <a:off x="1295400" y="1660525"/>
            <a:ext cx="6400800" cy="474027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23</a:t>
            </a:fld>
            <a:endParaRPr/>
          </a:p>
        </p:txBody>
      </p:sp>
      <p:sp>
        <p:nvSpPr>
          <p:cNvPr id="512" name="Google Shape;512;p6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Recap of Relational Algebra Operations</a:t>
            </a:r>
            <a:endParaRPr/>
          </a:p>
        </p:txBody>
      </p:sp>
      <p:pic>
        <p:nvPicPr>
          <p:cNvPr id="513" name="Google Shape;513;p61" descr="tbl06_01"/>
          <p:cNvPicPr preferRelativeResize="0"/>
          <p:nvPr/>
        </p:nvPicPr>
        <p:blipFill rotWithShape="1">
          <a:blip r:embed="rId3">
            <a:alphaModFix/>
          </a:blip>
          <a:srcRect/>
          <a:stretch/>
        </p:blipFill>
        <p:spPr>
          <a:xfrm>
            <a:off x="2057400" y="1600200"/>
            <a:ext cx="4876800" cy="48768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24</a:t>
            </a:fld>
            <a:endParaRPr/>
          </a:p>
        </p:txBody>
      </p:sp>
      <p:sp>
        <p:nvSpPr>
          <p:cNvPr id="520" name="Google Shape;520;p6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Additional Relational Operations: Aggregate Functions and Grouping</a:t>
            </a:r>
            <a:endParaRPr/>
          </a:p>
        </p:txBody>
      </p:sp>
      <p:sp>
        <p:nvSpPr>
          <p:cNvPr id="521" name="Google Shape;521;p6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type of request that cannot be expressed in the basic relational algebra is to specify mathematical </a:t>
            </a:r>
            <a:r>
              <a:rPr lang="en-US" sz="2400" b="1" i="0" u="none">
                <a:solidFill>
                  <a:schemeClr val="dk2"/>
                </a:solidFill>
                <a:latin typeface="Arial"/>
                <a:ea typeface="Arial"/>
                <a:cs typeface="Arial"/>
                <a:sym typeface="Arial"/>
              </a:rPr>
              <a:t>aggregate functions</a:t>
            </a:r>
            <a:r>
              <a:rPr lang="en-US" sz="2400" b="0" i="0" u="none">
                <a:solidFill>
                  <a:schemeClr val="dk2"/>
                </a:solidFill>
                <a:latin typeface="Arial"/>
                <a:ea typeface="Arial"/>
                <a:cs typeface="Arial"/>
                <a:sym typeface="Arial"/>
              </a:rPr>
              <a:t> on collections of values from the database. </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Examples of such functions include retrieving the average or total salary of all employees or the total number of employee tuples.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These functions are used in simple statistical queries that summarize information from the database tuples.</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Common functions applied to collections of numeric values include</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SUM, AVERAGE, MAXIMUM, and MINIMUM.</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COUNT function is used for counting tuples or values.</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25</a:t>
            </a:fld>
            <a:endParaRPr/>
          </a:p>
        </p:txBody>
      </p:sp>
      <p:sp>
        <p:nvSpPr>
          <p:cNvPr id="528" name="Google Shape;528;p6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Aggregate Function Operation</a:t>
            </a:r>
            <a:endParaRPr/>
          </a:p>
        </p:txBody>
      </p:sp>
      <p:sp>
        <p:nvSpPr>
          <p:cNvPr id="529" name="Google Shape;529;p6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Use of the Aggregate Functional operation ℱ</a:t>
            </a:r>
            <a:endParaRPr sz="2400" b="0" i="0" u="none">
              <a:solidFill>
                <a:schemeClr val="dk2"/>
              </a:solidFill>
              <a:latin typeface="Arial"/>
              <a:ea typeface="Arial"/>
              <a:cs typeface="Arial"/>
              <a:sym typeface="Arial"/>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MAX Salary</a:t>
            </a:r>
            <a:r>
              <a:rPr lang="en-US" sz="2200" b="0" i="0" u="none">
                <a:solidFill>
                  <a:srgbClr val="800000"/>
                </a:solidFill>
                <a:latin typeface="Arial"/>
                <a:ea typeface="Arial"/>
                <a:cs typeface="Arial"/>
                <a:sym typeface="Arial"/>
              </a:rPr>
              <a:t> (EMPLOYEE) retrieves the maximum salary value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MIN Salary</a:t>
            </a:r>
            <a:r>
              <a:rPr lang="en-US" sz="2200" b="0" i="0" u="none">
                <a:solidFill>
                  <a:srgbClr val="800000"/>
                </a:solidFill>
                <a:latin typeface="Arial"/>
                <a:ea typeface="Arial"/>
                <a:cs typeface="Arial"/>
                <a:sym typeface="Arial"/>
              </a:rPr>
              <a:t> (EMPLOYEE) retrieves the minimum Salary value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SUM Salary</a:t>
            </a:r>
            <a:r>
              <a:rPr lang="en-US" sz="2200" b="0" i="0" u="none">
                <a:solidFill>
                  <a:srgbClr val="800000"/>
                </a:solidFill>
                <a:latin typeface="Arial"/>
                <a:ea typeface="Arial"/>
                <a:cs typeface="Arial"/>
                <a:sym typeface="Arial"/>
              </a:rPr>
              <a:t> (EMPLOYEE) retrieves the sum of the Salary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ℱ</a:t>
            </a:r>
            <a:r>
              <a:rPr lang="en-US" sz="2200" b="0" i="0" u="none" baseline="-25000">
                <a:solidFill>
                  <a:srgbClr val="800000"/>
                </a:solidFill>
                <a:latin typeface="Arial"/>
                <a:ea typeface="Arial"/>
                <a:cs typeface="Arial"/>
                <a:sym typeface="Arial"/>
              </a:rPr>
              <a:t>COUNT SSN, AVERAGE Salary</a:t>
            </a:r>
            <a:r>
              <a:rPr lang="en-US" sz="2200" b="0" i="0" u="none">
                <a:solidFill>
                  <a:srgbClr val="800000"/>
                </a:solidFill>
                <a:latin typeface="Arial"/>
                <a:ea typeface="Arial"/>
                <a:cs typeface="Arial"/>
                <a:sym typeface="Arial"/>
              </a:rPr>
              <a:t> (EMPLOYEE) computes the count (number) of employees and their average salary</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Note: count just counts the number of rows, without removing duplicates</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26</a:t>
            </a:fld>
            <a:endParaRPr/>
          </a:p>
        </p:txBody>
      </p:sp>
      <p:sp>
        <p:nvSpPr>
          <p:cNvPr id="536" name="Google Shape;536;p6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Using Grouping with Aggregation</a:t>
            </a:r>
            <a:endParaRPr/>
          </a:p>
        </p:txBody>
      </p:sp>
      <p:sp>
        <p:nvSpPr>
          <p:cNvPr id="537" name="Google Shape;537;p6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previous examples all summarized one or more attributes for a set of tuples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Maximum Salary or Count (number of) </a:t>
            </a:r>
            <a:r>
              <a:rPr lang="en-US" sz="2200" b="0" i="0" u="none" dirty="0" err="1">
                <a:solidFill>
                  <a:srgbClr val="800000"/>
                </a:solidFill>
                <a:latin typeface="Arial"/>
                <a:ea typeface="Arial"/>
                <a:cs typeface="Arial"/>
                <a:sym typeface="Arial"/>
              </a:rPr>
              <a:t>Ssn</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Grouping can be combined with Aggregate Functions</a:t>
            </a:r>
            <a:endParaRPr dirty="0"/>
          </a:p>
          <a:p>
            <a:pPr marL="0" lvl="0" indent="0" algn="l" rtl="0">
              <a:lnSpc>
                <a:spcPct val="80000"/>
              </a:lnSpc>
              <a:spcBef>
                <a:spcPts val="480"/>
              </a:spcBef>
              <a:spcAft>
                <a:spcPts val="0"/>
              </a:spcAft>
              <a:buClr>
                <a:srgbClr val="990033"/>
              </a:buClr>
              <a:buSzPts val="1440"/>
              <a:buNone/>
            </a:pPr>
            <a:endParaRPr lang="en-US" sz="2400" b="0" i="0" u="none" dirty="0">
              <a:solidFill>
                <a:schemeClr val="dk2"/>
              </a:solidFill>
              <a:latin typeface="Arial"/>
              <a:ea typeface="Arial"/>
              <a:cs typeface="Arial"/>
              <a:sym typeface="Arial"/>
            </a:endParaRPr>
          </a:p>
          <a:p>
            <a:pPr marL="0" lvl="0" indent="0" algn="l" rtl="0">
              <a:lnSpc>
                <a:spcPct val="80000"/>
              </a:lnSpc>
              <a:spcBef>
                <a:spcPts val="480"/>
              </a:spcBef>
              <a:spcAft>
                <a:spcPts val="0"/>
              </a:spcAft>
              <a:buClr>
                <a:srgbClr val="990033"/>
              </a:buClr>
              <a:buSzPts val="1440"/>
              <a:buNone/>
            </a:pPr>
            <a:r>
              <a:rPr lang="en-US" sz="2400" b="0" i="0" u="none" dirty="0">
                <a:solidFill>
                  <a:schemeClr val="dk2"/>
                </a:solidFill>
                <a:latin typeface="Arial"/>
                <a:ea typeface="Arial"/>
                <a:cs typeface="Arial"/>
                <a:sym typeface="Arial"/>
              </a:rPr>
              <a:t>Example: </a:t>
            </a: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For each department, retrieve the DNO, COUNT SSN, and AVERAGE SALARY</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A variation of aggregate operation ℱ allows this: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Grouping attribute placed to left of symbol</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Aggregate functions to right of symbol</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baseline="-25000" dirty="0">
                <a:solidFill>
                  <a:srgbClr val="800000"/>
                </a:solidFill>
                <a:latin typeface="Arial"/>
                <a:ea typeface="Arial"/>
                <a:cs typeface="Arial"/>
                <a:sym typeface="Arial"/>
              </a:rPr>
              <a:t>DNO</a:t>
            </a:r>
            <a:r>
              <a:rPr lang="en-US" sz="2200" b="0" i="0" u="none" dirty="0">
                <a:solidFill>
                  <a:srgbClr val="800000"/>
                </a:solidFill>
                <a:latin typeface="Arial"/>
                <a:ea typeface="Arial"/>
                <a:cs typeface="Arial"/>
                <a:sym typeface="Arial"/>
              </a:rPr>
              <a:t> ℱ</a:t>
            </a:r>
            <a:r>
              <a:rPr lang="en-US" sz="2200" b="0" i="0" u="none" baseline="-25000" dirty="0">
                <a:solidFill>
                  <a:srgbClr val="800000"/>
                </a:solidFill>
                <a:latin typeface="Arial"/>
                <a:ea typeface="Arial"/>
                <a:cs typeface="Arial"/>
                <a:sym typeface="Arial"/>
              </a:rPr>
              <a:t>COUNT SSN, AVERAGE Salary</a:t>
            </a:r>
            <a:r>
              <a:rPr lang="en-US" sz="2200" b="0" i="0" u="none" dirty="0">
                <a:solidFill>
                  <a:srgbClr val="800000"/>
                </a:solidFill>
                <a:latin typeface="Arial"/>
                <a:ea typeface="Arial"/>
                <a:cs typeface="Arial"/>
                <a:sym typeface="Arial"/>
              </a:rPr>
              <a:t> (EMPLOYEE)</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Above operation groups employees by DNO (department number) and computes the count of employees and average salary per department</a:t>
            </a: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27</a:t>
            </a:fld>
            <a:endParaRPr/>
          </a:p>
        </p:txBody>
      </p:sp>
      <p:sp>
        <p:nvSpPr>
          <p:cNvPr id="544" name="Google Shape;544;p6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applying aggregate functions and grouping</a:t>
            </a:r>
            <a:endParaRPr/>
          </a:p>
        </p:txBody>
      </p:sp>
      <p:sp>
        <p:nvSpPr>
          <p:cNvPr id="545" name="Google Shape;545;p6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1143000" lvl="2" indent="-152400" algn="l" rtl="0">
              <a:lnSpc>
                <a:spcPct val="100000"/>
              </a:lnSpc>
              <a:spcBef>
                <a:spcPts val="0"/>
              </a:spcBef>
              <a:spcAft>
                <a:spcPts val="0"/>
              </a:spcAft>
              <a:buClr>
                <a:srgbClr val="990033"/>
              </a:buClr>
              <a:buSzPts val="1200"/>
              <a:buFont typeface="Noto Sans Symbols"/>
              <a:buNone/>
            </a:pPr>
            <a:endParaRPr sz="2400" b="0" i="0" u="none">
              <a:solidFill>
                <a:schemeClr val="dk2"/>
              </a:solidFill>
              <a:latin typeface="Arial"/>
              <a:ea typeface="Arial"/>
              <a:cs typeface="Arial"/>
              <a:sym typeface="Arial"/>
            </a:endParaRPr>
          </a:p>
          <a:p>
            <a:pPr marL="342900" lvl="0" indent="-251459" algn="l" rtl="0">
              <a:spcBef>
                <a:spcPts val="480"/>
              </a:spcBef>
              <a:spcAft>
                <a:spcPts val="0"/>
              </a:spcAft>
              <a:buSzPts val="1440"/>
              <a:buNone/>
            </a:pPr>
            <a:endParaRPr sz="2400" b="0" i="0" u="none">
              <a:solidFill>
                <a:schemeClr val="dk2"/>
              </a:solidFill>
              <a:latin typeface="Arial"/>
              <a:ea typeface="Arial"/>
              <a:cs typeface="Arial"/>
              <a:sym typeface="Arial"/>
            </a:endParaRPr>
          </a:p>
        </p:txBody>
      </p:sp>
      <p:pic>
        <p:nvPicPr>
          <p:cNvPr id="4" name="Picture 3">
            <a:extLst>
              <a:ext uri="{FF2B5EF4-FFF2-40B4-BE49-F238E27FC236}">
                <a16:creationId xmlns:a16="http://schemas.microsoft.com/office/drawing/2014/main" xmlns="" id="{26096977-EABA-1DD1-6A06-ADB0873D08FD}"/>
              </a:ext>
            </a:extLst>
          </p:cNvPr>
          <p:cNvPicPr>
            <a:picLocks noChangeAspect="1"/>
          </p:cNvPicPr>
          <p:nvPr/>
        </p:nvPicPr>
        <p:blipFill>
          <a:blip r:embed="rId3"/>
          <a:stretch>
            <a:fillRect/>
          </a:stretch>
        </p:blipFill>
        <p:spPr>
          <a:xfrm>
            <a:off x="206478" y="1277222"/>
            <a:ext cx="8632722" cy="179623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46" y="3314700"/>
            <a:ext cx="4239800" cy="330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46" y="3737453"/>
            <a:ext cx="30670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046" y="3365978"/>
            <a:ext cx="320992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5100" y="3737453"/>
            <a:ext cx="34575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891" y="5054251"/>
            <a:ext cx="51816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891" y="5263801"/>
            <a:ext cx="38766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fade">
                                      <p:cBhvr>
                                        <p:cTn id="21" dur="1000"/>
                                        <p:tgtEl>
                                          <p:spTgt spid="1027"/>
                                        </p:tgtEl>
                                      </p:cBhvr>
                                    </p:animEffect>
                                    <p:anim calcmode="lin" valueType="num">
                                      <p:cBhvr>
                                        <p:cTn id="22" dur="1000" fill="hold"/>
                                        <p:tgtEl>
                                          <p:spTgt spid="1027"/>
                                        </p:tgtEl>
                                        <p:attrNameLst>
                                          <p:attrName>ppt_x</p:attrName>
                                        </p:attrNameLst>
                                      </p:cBhvr>
                                      <p:tavLst>
                                        <p:tav tm="0">
                                          <p:val>
                                            <p:strVal val="#ppt_x"/>
                                          </p:val>
                                        </p:tav>
                                        <p:tav tm="100000">
                                          <p:val>
                                            <p:strVal val="#ppt_x"/>
                                          </p:val>
                                        </p:tav>
                                      </p:tavLst>
                                    </p:anim>
                                    <p:anim calcmode="lin" valueType="num">
                                      <p:cBhvr>
                                        <p:cTn id="23"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9"/>
                                        </p:tgtEl>
                                        <p:attrNameLst>
                                          <p:attrName>style.visibility</p:attrName>
                                        </p:attrNameLst>
                                      </p:cBhvr>
                                      <p:to>
                                        <p:strVal val="visible"/>
                                      </p:to>
                                    </p:set>
                                    <p:animEffect transition="in" filter="fade">
                                      <p:cBhvr>
                                        <p:cTn id="35" dur="1000"/>
                                        <p:tgtEl>
                                          <p:spTgt spid="1029"/>
                                        </p:tgtEl>
                                      </p:cBhvr>
                                    </p:animEffect>
                                    <p:anim calcmode="lin" valueType="num">
                                      <p:cBhvr>
                                        <p:cTn id="36" dur="1000" fill="hold"/>
                                        <p:tgtEl>
                                          <p:spTgt spid="1029"/>
                                        </p:tgtEl>
                                        <p:attrNameLst>
                                          <p:attrName>ppt_x</p:attrName>
                                        </p:attrNameLst>
                                      </p:cBhvr>
                                      <p:tavLst>
                                        <p:tav tm="0">
                                          <p:val>
                                            <p:strVal val="#ppt_x"/>
                                          </p:val>
                                        </p:tav>
                                        <p:tav tm="100000">
                                          <p:val>
                                            <p:strVal val="#ppt_x"/>
                                          </p:val>
                                        </p:tav>
                                      </p:tavLst>
                                    </p:anim>
                                    <p:anim calcmode="lin" valueType="num">
                                      <p:cBhvr>
                                        <p:cTn id="37"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1"/>
                                        </p:tgtEl>
                                        <p:attrNameLst>
                                          <p:attrName>style.visibility</p:attrName>
                                        </p:attrNameLst>
                                      </p:cBhvr>
                                      <p:to>
                                        <p:strVal val="visible"/>
                                      </p:to>
                                    </p:set>
                                    <p:animEffect transition="in" filter="fade">
                                      <p:cBhvr>
                                        <p:cTn id="42" dur="1000"/>
                                        <p:tgtEl>
                                          <p:spTgt spid="1031"/>
                                        </p:tgtEl>
                                      </p:cBhvr>
                                    </p:animEffect>
                                    <p:anim calcmode="lin" valueType="num">
                                      <p:cBhvr>
                                        <p:cTn id="43" dur="1000" fill="hold"/>
                                        <p:tgtEl>
                                          <p:spTgt spid="1031"/>
                                        </p:tgtEl>
                                        <p:attrNameLst>
                                          <p:attrName>ppt_x</p:attrName>
                                        </p:attrNameLst>
                                      </p:cBhvr>
                                      <p:tavLst>
                                        <p:tav tm="0">
                                          <p:val>
                                            <p:strVal val="#ppt_x"/>
                                          </p:val>
                                        </p:tav>
                                        <p:tav tm="100000">
                                          <p:val>
                                            <p:strVal val="#ppt_x"/>
                                          </p:val>
                                        </p:tav>
                                      </p:tavLst>
                                    </p:anim>
                                    <p:anim calcmode="lin" valueType="num">
                                      <p:cBhvr>
                                        <p:cTn id="44"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32"/>
                                        </p:tgtEl>
                                        <p:attrNameLst>
                                          <p:attrName>style.visibility</p:attrName>
                                        </p:attrNameLst>
                                      </p:cBhvr>
                                      <p:to>
                                        <p:strVal val="visible"/>
                                      </p:to>
                                    </p:set>
                                    <p:animEffect transition="in" filter="fade">
                                      <p:cBhvr>
                                        <p:cTn id="49" dur="1000"/>
                                        <p:tgtEl>
                                          <p:spTgt spid="1032"/>
                                        </p:tgtEl>
                                      </p:cBhvr>
                                    </p:animEffect>
                                    <p:anim calcmode="lin" valueType="num">
                                      <p:cBhvr>
                                        <p:cTn id="50" dur="1000" fill="hold"/>
                                        <p:tgtEl>
                                          <p:spTgt spid="1032"/>
                                        </p:tgtEl>
                                        <p:attrNameLst>
                                          <p:attrName>ppt_x</p:attrName>
                                        </p:attrNameLst>
                                      </p:cBhvr>
                                      <p:tavLst>
                                        <p:tav tm="0">
                                          <p:val>
                                            <p:strVal val="#ppt_x"/>
                                          </p:val>
                                        </p:tav>
                                        <p:tav tm="100000">
                                          <p:val>
                                            <p:strVal val="#ppt_x"/>
                                          </p:val>
                                        </p:tav>
                                      </p:tavLst>
                                    </p:anim>
                                    <p:anim calcmode="lin" valueType="num">
                                      <p:cBhvr>
                                        <p:cTn id="51"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28</a:t>
            </a:fld>
            <a:endParaRPr/>
          </a:p>
        </p:txBody>
      </p:sp>
      <p:sp>
        <p:nvSpPr>
          <p:cNvPr id="553" name="Google Shape;553;p6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Illustrating aggregate functions and grouping</a:t>
            </a:r>
            <a:endParaRPr/>
          </a:p>
        </p:txBody>
      </p:sp>
      <p:pic>
        <p:nvPicPr>
          <p:cNvPr id="554" name="Google Shape;554;p66" descr="fig08_06(a)"/>
          <p:cNvPicPr preferRelativeResize="0"/>
          <p:nvPr/>
        </p:nvPicPr>
        <p:blipFill rotWithShape="1">
          <a:blip r:embed="rId3">
            <a:alphaModFix/>
          </a:blip>
          <a:srcRect/>
          <a:stretch/>
        </p:blipFill>
        <p:spPr>
          <a:xfrm>
            <a:off x="315912" y="2063750"/>
            <a:ext cx="8294687" cy="296545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29</a:t>
            </a:fld>
            <a:endParaRPr/>
          </a:p>
        </p:txBody>
      </p:sp>
      <p:sp>
        <p:nvSpPr>
          <p:cNvPr id="656" name="Google Shape;656;p7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Queries in Relational Algebra</a:t>
            </a:r>
            <a:endParaRPr/>
          </a:p>
        </p:txBody>
      </p:sp>
      <p:sp>
        <p:nvSpPr>
          <p:cNvPr id="657" name="Google Shape;657;p75"/>
          <p:cNvSpPr txBox="1"/>
          <p:nvPr/>
        </p:nvSpPr>
        <p:spPr>
          <a:xfrm>
            <a:off x="228600" y="1652587"/>
            <a:ext cx="8547100" cy="44434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200"/>
              <a:buFont typeface="Noto Sans Symbols"/>
              <a:buChar char="■"/>
            </a:pPr>
            <a:r>
              <a:rPr lang="en-US" sz="2000" b="1" i="0" u="none">
                <a:solidFill>
                  <a:schemeClr val="dk2"/>
                </a:solidFill>
                <a:latin typeface="Times New Roman"/>
                <a:ea typeface="Times New Roman"/>
                <a:cs typeface="Times New Roman"/>
                <a:sym typeface="Times New Roman"/>
              </a:rPr>
              <a:t>Q1: Retrieve the name and address of all employees who work for the ‘Research’ department.</a:t>
            </a:r>
            <a:endParaRPr/>
          </a:p>
          <a:p>
            <a:pPr marL="342900" marR="0" lvl="0" indent="-342900" algn="l" rtl="0">
              <a:lnSpc>
                <a:spcPct val="100000"/>
              </a:lnSpc>
              <a:spcBef>
                <a:spcPts val="40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	RESEARCH_DEPT ← </a:t>
            </a:r>
            <a:r>
              <a:rPr lang="en-US" sz="2000" b="1" i="0" u="none">
                <a:solidFill>
                  <a:schemeClr val="dk2"/>
                </a:solidFill>
                <a:latin typeface="Noto Sans Symbols"/>
                <a:ea typeface="Noto Sans Symbols"/>
                <a:cs typeface="Noto Sans Symbols"/>
                <a:sym typeface="Noto Sans Symbols"/>
              </a:rPr>
              <a:t>σ</a:t>
            </a:r>
            <a:r>
              <a:rPr lang="en-US" sz="1800" b="0" i="0" u="none">
                <a:solidFill>
                  <a:schemeClr val="dk2"/>
                </a:solidFill>
                <a:latin typeface="Times New Roman"/>
                <a:ea typeface="Times New Roman"/>
                <a:cs typeface="Times New Roman"/>
                <a:sym typeface="Times New Roman"/>
              </a:rPr>
              <a:t> </a:t>
            </a:r>
            <a:r>
              <a:rPr lang="en-US" sz="1200" b="0" i="0" u="none">
                <a:solidFill>
                  <a:schemeClr val="dk2"/>
                </a:solidFill>
                <a:latin typeface="Times New Roman"/>
                <a:ea typeface="Times New Roman"/>
                <a:cs typeface="Times New Roman"/>
                <a:sym typeface="Times New Roman"/>
              </a:rPr>
              <a:t>DNAME=’Research’ </a:t>
            </a:r>
            <a:r>
              <a:rPr lang="en-US" sz="1800" b="0" i="0" u="none">
                <a:solidFill>
                  <a:schemeClr val="dk2"/>
                </a:solidFill>
                <a:latin typeface="Times New Roman"/>
                <a:ea typeface="Times New Roman"/>
                <a:cs typeface="Times New Roman"/>
                <a:sym typeface="Times New Roman"/>
              </a:rPr>
              <a:t>(DEPARTMENT)</a:t>
            </a:r>
            <a:endParaRPr/>
          </a:p>
          <a:p>
            <a:pPr marL="342900" marR="0" lvl="0" indent="-342900" algn="l" rtl="0">
              <a:lnSpc>
                <a:spcPct val="100000"/>
              </a:lnSpc>
              <a:spcBef>
                <a:spcPts val="36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	RESEARCH_EMPS ← (RESEARCH_DEPT        </a:t>
            </a:r>
            <a:r>
              <a:rPr lang="en-US" sz="1200" b="0" i="0" u="none" baseline="-25000">
                <a:solidFill>
                  <a:schemeClr val="dk2"/>
                </a:solidFill>
                <a:latin typeface="Times New Roman"/>
                <a:ea typeface="Times New Roman"/>
                <a:cs typeface="Times New Roman"/>
                <a:sym typeface="Times New Roman"/>
              </a:rPr>
              <a:t>DNUMBER= DNOEMPLOYEE</a:t>
            </a:r>
            <a:r>
              <a:rPr lang="en-US" sz="1800" b="0" i="0" u="none">
                <a:solidFill>
                  <a:schemeClr val="dk2"/>
                </a:solidFill>
                <a:latin typeface="Times New Roman"/>
                <a:ea typeface="Times New Roman"/>
                <a:cs typeface="Times New Roman"/>
                <a:sym typeface="Times New Roman"/>
              </a:rPr>
              <a:t>EMPLOYEE)</a:t>
            </a:r>
            <a:endParaRPr/>
          </a:p>
          <a:p>
            <a:pPr marL="342900" marR="0" lvl="0" indent="-342900" algn="l" rtl="0">
              <a:lnSpc>
                <a:spcPct val="100000"/>
              </a:lnSpc>
              <a:spcBef>
                <a:spcPts val="48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	RESULT ← </a:t>
            </a:r>
            <a:r>
              <a:rPr lang="en-US" sz="2400" b="0" i="0" u="none">
                <a:solidFill>
                  <a:schemeClr val="dk2"/>
                </a:solidFill>
                <a:latin typeface="Noto Sans Symbols"/>
                <a:ea typeface="Noto Sans Symbols"/>
                <a:cs typeface="Noto Sans Symbols"/>
                <a:sym typeface="Noto Sans Symbols"/>
              </a:rPr>
              <a:t>π</a:t>
            </a:r>
            <a:r>
              <a:rPr lang="en-US" sz="1800" b="0" i="0" u="none">
                <a:solidFill>
                  <a:schemeClr val="dk2"/>
                </a:solidFill>
                <a:latin typeface="Times New Roman"/>
                <a:ea typeface="Times New Roman"/>
                <a:cs typeface="Times New Roman"/>
                <a:sym typeface="Times New Roman"/>
              </a:rPr>
              <a:t> </a:t>
            </a:r>
            <a:r>
              <a:rPr lang="en-US" sz="1200" b="0" i="0" u="none">
                <a:solidFill>
                  <a:schemeClr val="dk2"/>
                </a:solidFill>
                <a:latin typeface="Times New Roman"/>
                <a:ea typeface="Times New Roman"/>
                <a:cs typeface="Times New Roman"/>
                <a:sym typeface="Times New Roman"/>
              </a:rPr>
              <a:t>FNAME, LNAME, ADDRESS</a:t>
            </a:r>
            <a:r>
              <a:rPr lang="en-US" sz="1800" b="0" i="0" u="none">
                <a:solidFill>
                  <a:schemeClr val="dk2"/>
                </a:solidFill>
                <a:latin typeface="Times New Roman"/>
                <a:ea typeface="Times New Roman"/>
                <a:cs typeface="Times New Roman"/>
                <a:sym typeface="Times New Roman"/>
              </a:rPr>
              <a:t> (RESEARCH_EMPS)</a:t>
            </a:r>
            <a:endParaRPr/>
          </a:p>
          <a:p>
            <a:pPr marL="342900" marR="0" lvl="0" indent="-342900" algn="l" rtl="0">
              <a:lnSpc>
                <a:spcPct val="100000"/>
              </a:lnSpc>
              <a:spcBef>
                <a:spcPts val="180"/>
              </a:spcBef>
              <a:spcAft>
                <a:spcPts val="0"/>
              </a:spcAft>
              <a:buClr>
                <a:schemeClr val="dk1"/>
              </a:buClr>
              <a:buSzPts val="900"/>
              <a:buFont typeface="Arial"/>
              <a:buNone/>
            </a:pPr>
            <a:endParaRPr sz="900" b="0" i="0" u="none">
              <a:solidFill>
                <a:schemeClr val="dk2"/>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rgbClr val="990033"/>
              </a:buClr>
              <a:buSzPts val="1200"/>
              <a:buFont typeface="Noto Sans Symbols"/>
              <a:buChar char="■"/>
            </a:pPr>
            <a:r>
              <a:rPr lang="en-US" sz="2000" b="1" i="0" u="none">
                <a:solidFill>
                  <a:schemeClr val="dk2"/>
                </a:solidFill>
                <a:latin typeface="Times New Roman"/>
                <a:ea typeface="Times New Roman"/>
                <a:cs typeface="Times New Roman"/>
                <a:sym typeface="Times New Roman"/>
              </a:rPr>
              <a:t>Q6: Retrieve the names of employees who have no dependents.</a:t>
            </a:r>
            <a:endParaRPr/>
          </a:p>
          <a:p>
            <a:pPr marL="342900" marR="0" lvl="0" indent="-342900" algn="l" rtl="0">
              <a:lnSpc>
                <a:spcPct val="100000"/>
              </a:lnSpc>
              <a:spcBef>
                <a:spcPts val="480"/>
              </a:spcBef>
              <a:spcAft>
                <a:spcPts val="0"/>
              </a:spcAft>
              <a:buClr>
                <a:schemeClr val="dk2"/>
              </a:buClr>
              <a:buSzPts val="1600"/>
              <a:buFont typeface="Times New Roman"/>
              <a:buNone/>
            </a:pPr>
            <a:r>
              <a:rPr lang="en-US" sz="1600" b="0" i="0" u="none">
                <a:solidFill>
                  <a:schemeClr val="dk2"/>
                </a:solidFill>
                <a:latin typeface="Times New Roman"/>
                <a:ea typeface="Times New Roman"/>
                <a:cs typeface="Times New Roman"/>
                <a:sym typeface="Times New Roman"/>
              </a:rPr>
              <a:t>	</a:t>
            </a:r>
            <a:r>
              <a:rPr lang="en-US" sz="1800" b="0" i="0" u="none">
                <a:solidFill>
                  <a:schemeClr val="dk2"/>
                </a:solidFill>
                <a:latin typeface="Times New Roman"/>
                <a:ea typeface="Times New Roman"/>
                <a:cs typeface="Times New Roman"/>
                <a:sym typeface="Times New Roman"/>
              </a:rPr>
              <a:t>ALL_EMPS ←</a:t>
            </a:r>
            <a:r>
              <a:rPr lang="en-US" sz="1600" b="0" i="0" u="none">
                <a:solidFill>
                  <a:schemeClr val="dk2"/>
                </a:solidFill>
                <a:latin typeface="Times New Roman"/>
                <a:ea typeface="Times New Roman"/>
                <a:cs typeface="Times New Roman"/>
                <a:sym typeface="Times New Roman"/>
              </a:rPr>
              <a:t> </a:t>
            </a:r>
            <a:r>
              <a:rPr lang="en-US" sz="2400" b="0" i="0" u="none">
                <a:solidFill>
                  <a:schemeClr val="dk2"/>
                </a:solidFill>
                <a:latin typeface="Noto Sans Symbols"/>
                <a:ea typeface="Noto Sans Symbols"/>
                <a:cs typeface="Noto Sans Symbols"/>
                <a:sym typeface="Noto Sans Symbols"/>
              </a:rPr>
              <a:t>π</a:t>
            </a:r>
            <a:r>
              <a:rPr lang="en-US" sz="1600" b="0" i="0" u="none">
                <a:solidFill>
                  <a:schemeClr val="dk2"/>
                </a:solidFill>
                <a:latin typeface="Times New Roman"/>
                <a:ea typeface="Times New Roman"/>
                <a:cs typeface="Times New Roman"/>
                <a:sym typeface="Times New Roman"/>
              </a:rPr>
              <a:t> </a:t>
            </a:r>
            <a:r>
              <a:rPr lang="en-US" sz="1200" b="0" i="0" u="none">
                <a:solidFill>
                  <a:schemeClr val="dk2"/>
                </a:solidFill>
                <a:latin typeface="Times New Roman"/>
                <a:ea typeface="Times New Roman"/>
                <a:cs typeface="Times New Roman"/>
                <a:sym typeface="Times New Roman"/>
              </a:rPr>
              <a:t>SSN</a:t>
            </a:r>
            <a:r>
              <a:rPr lang="en-US" sz="1800" b="0" i="0" u="none">
                <a:solidFill>
                  <a:schemeClr val="dk2"/>
                </a:solidFill>
                <a:latin typeface="Times New Roman"/>
                <a:ea typeface="Times New Roman"/>
                <a:cs typeface="Times New Roman"/>
                <a:sym typeface="Times New Roman"/>
              </a:rPr>
              <a:t>(EMPLOYEE)</a:t>
            </a:r>
            <a:endParaRPr/>
          </a:p>
          <a:p>
            <a:pPr marL="342900" marR="0" lvl="0" indent="-342900" algn="l" rtl="0">
              <a:lnSpc>
                <a:spcPct val="100000"/>
              </a:lnSpc>
              <a:spcBef>
                <a:spcPts val="48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	EMPS_WITH_DEPS</a:t>
            </a:r>
            <a:r>
              <a:rPr lang="en-US" sz="2000" b="0" i="0" u="none">
                <a:solidFill>
                  <a:schemeClr val="dk2"/>
                </a:solidFill>
                <a:latin typeface="Times New Roman"/>
                <a:ea typeface="Times New Roman"/>
                <a:cs typeface="Times New Roman"/>
                <a:sym typeface="Times New Roman"/>
              </a:rPr>
              <a:t>(</a:t>
            </a:r>
            <a:r>
              <a:rPr lang="en-US" sz="1800" b="0" i="0" u="none">
                <a:solidFill>
                  <a:schemeClr val="dk2"/>
                </a:solidFill>
                <a:latin typeface="Times New Roman"/>
                <a:ea typeface="Times New Roman"/>
                <a:cs typeface="Times New Roman"/>
                <a:sym typeface="Times New Roman"/>
              </a:rPr>
              <a:t>SSN</a:t>
            </a:r>
            <a:r>
              <a:rPr lang="en-US" sz="2000" b="0" i="0" u="none">
                <a:solidFill>
                  <a:schemeClr val="dk2"/>
                </a:solidFill>
                <a:latin typeface="Times New Roman"/>
                <a:ea typeface="Times New Roman"/>
                <a:cs typeface="Times New Roman"/>
                <a:sym typeface="Times New Roman"/>
              </a:rPr>
              <a:t>) ←</a:t>
            </a:r>
            <a:r>
              <a:rPr lang="en-US" sz="1600" b="0" i="0" u="none">
                <a:solidFill>
                  <a:schemeClr val="dk2"/>
                </a:solidFill>
                <a:latin typeface="Times New Roman"/>
                <a:ea typeface="Times New Roman"/>
                <a:cs typeface="Times New Roman"/>
                <a:sym typeface="Times New Roman"/>
              </a:rPr>
              <a:t> </a:t>
            </a:r>
            <a:r>
              <a:rPr lang="en-US" sz="2400" b="0" i="0" u="none">
                <a:solidFill>
                  <a:schemeClr val="dk2"/>
                </a:solidFill>
                <a:latin typeface="Noto Sans Symbols"/>
                <a:ea typeface="Noto Sans Symbols"/>
                <a:cs typeface="Noto Sans Symbols"/>
                <a:sym typeface="Noto Sans Symbols"/>
              </a:rPr>
              <a:t>π</a:t>
            </a:r>
            <a:r>
              <a:rPr lang="en-US" sz="1600" b="0" i="0" u="none">
                <a:solidFill>
                  <a:schemeClr val="dk2"/>
                </a:solidFill>
                <a:latin typeface="Times New Roman"/>
                <a:ea typeface="Times New Roman"/>
                <a:cs typeface="Times New Roman"/>
                <a:sym typeface="Times New Roman"/>
              </a:rPr>
              <a:t> </a:t>
            </a:r>
            <a:r>
              <a:rPr lang="en-US" sz="1200" b="0" i="0" u="none">
                <a:solidFill>
                  <a:schemeClr val="dk2"/>
                </a:solidFill>
                <a:latin typeface="Times New Roman"/>
                <a:ea typeface="Times New Roman"/>
                <a:cs typeface="Times New Roman"/>
                <a:sym typeface="Times New Roman"/>
              </a:rPr>
              <a:t>ESSN</a:t>
            </a:r>
            <a:r>
              <a:rPr lang="en-US" sz="2000" b="0" i="0" u="none">
                <a:solidFill>
                  <a:schemeClr val="dk2"/>
                </a:solidFill>
                <a:latin typeface="Times New Roman"/>
                <a:ea typeface="Times New Roman"/>
                <a:cs typeface="Times New Roman"/>
                <a:sym typeface="Times New Roman"/>
              </a:rPr>
              <a:t>(</a:t>
            </a:r>
            <a:r>
              <a:rPr lang="en-US" sz="1800" b="0" i="0" u="none">
                <a:solidFill>
                  <a:schemeClr val="dk2"/>
                </a:solidFill>
                <a:latin typeface="Times New Roman"/>
                <a:ea typeface="Times New Roman"/>
                <a:cs typeface="Times New Roman"/>
                <a:sym typeface="Times New Roman"/>
              </a:rPr>
              <a:t>DEPENDENT</a:t>
            </a:r>
            <a:r>
              <a:rPr lang="en-US" sz="2000" b="0" i="0" u="none">
                <a:solidFill>
                  <a:schemeClr val="dk2"/>
                </a:solidFill>
                <a:latin typeface="Times New Roman"/>
                <a:ea typeface="Times New Roman"/>
                <a:cs typeface="Times New Roman"/>
                <a:sym typeface="Times New Roman"/>
              </a:rPr>
              <a:t>)</a:t>
            </a:r>
            <a:endParaRPr/>
          </a:p>
          <a:p>
            <a:pPr marL="342900" marR="0" lvl="0" indent="-342900" algn="l" rtl="0">
              <a:lnSpc>
                <a:spcPct val="100000"/>
              </a:lnSpc>
              <a:spcBef>
                <a:spcPts val="400"/>
              </a:spcBef>
              <a:spcAft>
                <a:spcPts val="0"/>
              </a:spcAft>
              <a:buClr>
                <a:schemeClr val="dk2"/>
              </a:buClr>
              <a:buSzPts val="2000"/>
              <a:buFont typeface="Times New Roman"/>
              <a:buNone/>
            </a:pPr>
            <a:r>
              <a:rPr lang="en-US" sz="2000" b="0" i="0" u="none">
                <a:solidFill>
                  <a:schemeClr val="dk2"/>
                </a:solidFill>
                <a:latin typeface="Times New Roman"/>
                <a:ea typeface="Times New Roman"/>
                <a:cs typeface="Times New Roman"/>
                <a:sym typeface="Times New Roman"/>
              </a:rPr>
              <a:t>	</a:t>
            </a:r>
            <a:r>
              <a:rPr lang="en-US" sz="1800" b="0" i="0" u="none">
                <a:solidFill>
                  <a:schemeClr val="dk2"/>
                </a:solidFill>
                <a:latin typeface="Times New Roman"/>
                <a:ea typeface="Times New Roman"/>
                <a:cs typeface="Times New Roman"/>
                <a:sym typeface="Times New Roman"/>
              </a:rPr>
              <a:t>EMPS_WITHOUT_DEPS ← (ALL_EMPS </a:t>
            </a:r>
            <a:r>
              <a:rPr lang="en-US" sz="1800" b="0" i="0" u="none">
                <a:solidFill>
                  <a:schemeClr val="dk2"/>
                </a:solidFill>
                <a:latin typeface="Arial"/>
                <a:ea typeface="Arial"/>
                <a:cs typeface="Arial"/>
                <a:sym typeface="Arial"/>
              </a:rPr>
              <a:t>-</a:t>
            </a:r>
            <a:r>
              <a:rPr lang="en-US" sz="1800" b="0" i="0" u="none">
                <a:solidFill>
                  <a:schemeClr val="dk2"/>
                </a:solidFill>
                <a:latin typeface="Times New Roman"/>
                <a:ea typeface="Times New Roman"/>
                <a:cs typeface="Times New Roman"/>
                <a:sym typeface="Times New Roman"/>
              </a:rPr>
              <a:t> EMPS_WITH_DEPS)</a:t>
            </a:r>
            <a:endParaRPr/>
          </a:p>
          <a:p>
            <a:pPr marL="342900" marR="0" lvl="0" indent="-342900" algn="l" rtl="0">
              <a:lnSpc>
                <a:spcPct val="100000"/>
              </a:lnSpc>
              <a:spcBef>
                <a:spcPts val="480"/>
              </a:spcBef>
              <a:spcAft>
                <a:spcPts val="0"/>
              </a:spcAft>
              <a:buClr>
                <a:schemeClr val="dk2"/>
              </a:buClr>
              <a:buSzPts val="2000"/>
              <a:buFont typeface="Times New Roman"/>
              <a:buNone/>
            </a:pPr>
            <a:r>
              <a:rPr lang="en-US" sz="2000" b="0" i="0" u="none">
                <a:solidFill>
                  <a:schemeClr val="dk2"/>
                </a:solidFill>
                <a:latin typeface="Times New Roman"/>
                <a:ea typeface="Times New Roman"/>
                <a:cs typeface="Times New Roman"/>
                <a:sym typeface="Times New Roman"/>
              </a:rPr>
              <a:t>	</a:t>
            </a:r>
            <a:r>
              <a:rPr lang="en-US" sz="1800" b="0" i="0" u="none">
                <a:solidFill>
                  <a:schemeClr val="dk2"/>
                </a:solidFill>
                <a:latin typeface="Times New Roman"/>
                <a:ea typeface="Times New Roman"/>
                <a:cs typeface="Times New Roman"/>
                <a:sym typeface="Times New Roman"/>
              </a:rPr>
              <a:t>RESULT ← </a:t>
            </a:r>
            <a:r>
              <a:rPr lang="en-US" sz="2400" b="0" i="0" u="none">
                <a:solidFill>
                  <a:schemeClr val="dk2"/>
                </a:solidFill>
                <a:latin typeface="Noto Sans Symbols"/>
                <a:ea typeface="Noto Sans Symbols"/>
                <a:cs typeface="Noto Sans Symbols"/>
                <a:sym typeface="Noto Sans Symbols"/>
              </a:rPr>
              <a:t>π</a:t>
            </a:r>
            <a:r>
              <a:rPr lang="en-US" sz="1800" b="0" i="0" u="none">
                <a:solidFill>
                  <a:schemeClr val="dk2"/>
                </a:solidFill>
                <a:latin typeface="Times New Roman"/>
                <a:ea typeface="Times New Roman"/>
                <a:cs typeface="Times New Roman"/>
                <a:sym typeface="Times New Roman"/>
              </a:rPr>
              <a:t> </a:t>
            </a:r>
            <a:r>
              <a:rPr lang="en-US" sz="1400" b="0" i="0" u="none">
                <a:solidFill>
                  <a:schemeClr val="dk2"/>
                </a:solidFill>
                <a:latin typeface="Times New Roman"/>
                <a:ea typeface="Times New Roman"/>
                <a:cs typeface="Times New Roman"/>
                <a:sym typeface="Times New Roman"/>
              </a:rPr>
              <a:t>LNAME, FNAME</a:t>
            </a:r>
            <a:r>
              <a:rPr lang="en-US" sz="1800" b="0" i="0" u="none">
                <a:solidFill>
                  <a:schemeClr val="dk2"/>
                </a:solidFill>
                <a:latin typeface="Times New Roman"/>
                <a:ea typeface="Times New Roman"/>
                <a:cs typeface="Times New Roman"/>
                <a:sym typeface="Times New Roman"/>
              </a:rPr>
              <a:t> (EMPS_WITHOUT_DEPS * EMPLOYEE)</a:t>
            </a:r>
            <a:endParaRPr/>
          </a:p>
        </p:txBody>
      </p:sp>
      <p:grpSp>
        <p:nvGrpSpPr>
          <p:cNvPr id="658" name="Google Shape;658;p75"/>
          <p:cNvGrpSpPr/>
          <p:nvPr/>
        </p:nvGrpSpPr>
        <p:grpSpPr>
          <a:xfrm>
            <a:off x="4953000" y="2720975"/>
            <a:ext cx="374650" cy="174625"/>
            <a:chOff x="377" y="2904"/>
            <a:chExt cx="154" cy="110"/>
          </a:xfrm>
        </p:grpSpPr>
        <p:cxnSp>
          <p:nvCxnSpPr>
            <p:cNvPr id="659" name="Google Shape;659;p75"/>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0" name="Google Shape;660;p75"/>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1" name="Google Shape;661;p75"/>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2" name="Google Shape;662;p75"/>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 Department X Employee</a:t>
            </a:r>
            <a:endParaRPr lang="en-IN" sz="3200" dirty="0"/>
          </a:p>
        </p:txBody>
      </p:sp>
      <p:sp>
        <p:nvSpPr>
          <p:cNvPr id="3" name="Text Placeholder 2"/>
          <p:cNvSpPr>
            <a:spLocks noGrp="1"/>
          </p:cNvSpPr>
          <p:nvPr>
            <p:ph type="body"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74" y="1590805"/>
            <a:ext cx="5371454" cy="1258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2339897659"/>
              </p:ext>
            </p:extLst>
          </p:nvPr>
        </p:nvGraphicFramePr>
        <p:xfrm>
          <a:off x="306889" y="2997827"/>
          <a:ext cx="8022919" cy="3385437"/>
        </p:xfrm>
        <a:graphic>
          <a:graphicData uri="http://schemas.openxmlformats.org/drawingml/2006/table">
            <a:tbl>
              <a:tblPr firstRow="1" bandRow="1">
                <a:tableStyleId>{5C22544A-7EE6-4342-B048-85BDC9FD1C3A}</a:tableStyleId>
              </a:tblPr>
              <a:tblGrid>
                <a:gridCol w="1421703"/>
                <a:gridCol w="1390389"/>
                <a:gridCol w="1465546"/>
                <a:gridCol w="1240076"/>
                <a:gridCol w="1168052"/>
                <a:gridCol w="1337153"/>
              </a:tblGrid>
              <a:tr h="619922">
                <a:tc>
                  <a:txBody>
                    <a:bodyPr/>
                    <a:lstStyle/>
                    <a:p>
                      <a:r>
                        <a:rPr lang="en-US" sz="1800" dirty="0" err="1" smtClean="0"/>
                        <a:t>Dname</a:t>
                      </a:r>
                      <a:endParaRPr lang="en-IN" sz="1800" dirty="0"/>
                    </a:p>
                  </a:txBody>
                  <a:tcPr/>
                </a:tc>
                <a:tc>
                  <a:txBody>
                    <a:bodyPr/>
                    <a:lstStyle/>
                    <a:p>
                      <a:r>
                        <a:rPr lang="en-US" sz="1800" dirty="0" err="1" smtClean="0"/>
                        <a:t>Dnumber</a:t>
                      </a:r>
                      <a:endParaRPr lang="en-IN" sz="1800" dirty="0"/>
                    </a:p>
                  </a:txBody>
                  <a:tcPr/>
                </a:tc>
                <a:tc>
                  <a:txBody>
                    <a:bodyPr/>
                    <a:lstStyle/>
                    <a:p>
                      <a:r>
                        <a:rPr lang="en-US" sz="1800" dirty="0" err="1" smtClean="0"/>
                        <a:t>Mgr_ssn</a:t>
                      </a:r>
                      <a:endParaRPr lang="en-IN" sz="1800" dirty="0"/>
                    </a:p>
                  </a:txBody>
                  <a:tcPr/>
                </a:tc>
                <a:tc>
                  <a:txBody>
                    <a:bodyPr/>
                    <a:lstStyle/>
                    <a:p>
                      <a:r>
                        <a:rPr lang="en-US" sz="1800" dirty="0" err="1" smtClean="0"/>
                        <a:t>Fname</a:t>
                      </a:r>
                      <a:endParaRPr lang="en-IN" sz="1800" dirty="0"/>
                    </a:p>
                  </a:txBody>
                  <a:tcPr/>
                </a:tc>
                <a:tc>
                  <a:txBody>
                    <a:bodyPr/>
                    <a:lstStyle/>
                    <a:p>
                      <a:r>
                        <a:rPr lang="en-US" sz="1800" dirty="0" err="1" smtClean="0"/>
                        <a:t>Lname</a:t>
                      </a:r>
                      <a:endParaRPr lang="en-IN" sz="1800" dirty="0"/>
                    </a:p>
                  </a:txBody>
                  <a:tcPr/>
                </a:tc>
                <a:tc>
                  <a:txBody>
                    <a:bodyPr/>
                    <a:lstStyle/>
                    <a:p>
                      <a:r>
                        <a:rPr lang="en-US" sz="1800" dirty="0" err="1" smtClean="0"/>
                        <a:t>Ssn</a:t>
                      </a:r>
                      <a:endParaRPr lang="en-IN" sz="1800" dirty="0"/>
                    </a:p>
                  </a:txBody>
                  <a:tcPr/>
                </a:tc>
              </a:tr>
              <a:tr h="388075">
                <a:tc>
                  <a:txBody>
                    <a:bodyPr/>
                    <a:lstStyle/>
                    <a:p>
                      <a:r>
                        <a:rPr lang="en-US" sz="1800" dirty="0" smtClean="0"/>
                        <a:t>Research</a:t>
                      </a:r>
                      <a:endParaRPr lang="en-IN" sz="1800" dirty="0"/>
                    </a:p>
                  </a:txBody>
                  <a:tcPr/>
                </a:tc>
                <a:tc>
                  <a:txBody>
                    <a:bodyPr/>
                    <a:lstStyle/>
                    <a:p>
                      <a:r>
                        <a:rPr lang="en-US" sz="1800" dirty="0" smtClean="0"/>
                        <a:t>5</a:t>
                      </a:r>
                      <a:endParaRPr lang="en-IN" sz="1800" dirty="0"/>
                    </a:p>
                  </a:txBody>
                  <a:tcPr/>
                </a:tc>
                <a:tc>
                  <a:txBody>
                    <a:bodyPr/>
                    <a:lstStyle/>
                    <a:p>
                      <a:r>
                        <a:rPr lang="en-US" sz="1800" dirty="0" smtClean="0"/>
                        <a:t>333445555</a:t>
                      </a:r>
                      <a:endParaRPr lang="en-IN" sz="1800" dirty="0"/>
                    </a:p>
                  </a:txBody>
                  <a:tcPr/>
                </a:tc>
                <a:tc>
                  <a:txBody>
                    <a:bodyPr/>
                    <a:lstStyle/>
                    <a:p>
                      <a:r>
                        <a:rPr lang="en-US" sz="1800" dirty="0" smtClean="0"/>
                        <a:t>John</a:t>
                      </a:r>
                      <a:endParaRPr lang="en-IN" sz="1800" dirty="0"/>
                    </a:p>
                  </a:txBody>
                  <a:tcPr/>
                </a:tc>
                <a:tc>
                  <a:txBody>
                    <a:bodyPr/>
                    <a:lstStyle/>
                    <a:p>
                      <a:r>
                        <a:rPr lang="en-US" sz="1800" dirty="0" smtClean="0"/>
                        <a:t>Smith</a:t>
                      </a:r>
                      <a:endParaRPr lang="en-IN" sz="1800" dirty="0"/>
                    </a:p>
                  </a:txBody>
                  <a:tcPr/>
                </a:tc>
                <a:tc>
                  <a:txBody>
                    <a:bodyPr/>
                    <a:lstStyle/>
                    <a:p>
                      <a:r>
                        <a:rPr lang="en-US" sz="1800" dirty="0" smtClean="0"/>
                        <a:t>123456789</a:t>
                      </a:r>
                      <a:endParaRPr lang="en-IN" sz="1800" dirty="0"/>
                    </a:p>
                  </a:txBody>
                  <a:tcPr/>
                </a:tc>
              </a:tr>
              <a:tr h="338203">
                <a:tc>
                  <a:txBody>
                    <a:bodyPr/>
                    <a:lstStyle/>
                    <a:p>
                      <a:r>
                        <a:rPr lang="en-US" sz="1800" dirty="0" smtClean="0"/>
                        <a:t>Research</a:t>
                      </a:r>
                      <a:endParaRPr lang="en-IN" sz="1800" dirty="0"/>
                    </a:p>
                  </a:txBody>
                  <a:tcPr/>
                </a:tc>
                <a:tc>
                  <a:txBody>
                    <a:bodyPr/>
                    <a:lstStyle/>
                    <a:p>
                      <a:r>
                        <a:rPr lang="en-US" sz="1800" dirty="0" smtClean="0"/>
                        <a:t>5</a:t>
                      </a:r>
                      <a:endParaRPr lang="en-IN" sz="1800" dirty="0"/>
                    </a:p>
                  </a:txBody>
                  <a:tcPr/>
                </a:tc>
                <a:tc>
                  <a:txBody>
                    <a:bodyPr/>
                    <a:lstStyle/>
                    <a:p>
                      <a:r>
                        <a:rPr lang="en-US" sz="1800" dirty="0" smtClean="0"/>
                        <a:t>333445555</a:t>
                      </a:r>
                      <a:endParaRPr lang="en-IN" sz="1800" dirty="0"/>
                    </a:p>
                  </a:txBody>
                  <a:tcPr/>
                </a:tc>
                <a:tc>
                  <a:txBody>
                    <a:bodyPr/>
                    <a:lstStyle/>
                    <a:p>
                      <a:r>
                        <a:rPr lang="en-US" sz="1800" dirty="0" smtClean="0"/>
                        <a:t>Franklin</a:t>
                      </a:r>
                      <a:endParaRPr lang="en-IN" sz="1800" dirty="0"/>
                    </a:p>
                  </a:txBody>
                  <a:tcPr/>
                </a:tc>
                <a:tc>
                  <a:txBody>
                    <a:bodyPr/>
                    <a:lstStyle/>
                    <a:p>
                      <a:r>
                        <a:rPr lang="en-US" sz="1800" dirty="0" smtClean="0"/>
                        <a:t>Wong</a:t>
                      </a:r>
                      <a:endParaRPr lang="en-IN" sz="1800" dirty="0"/>
                    </a:p>
                  </a:txBody>
                  <a:tcPr/>
                </a:tc>
                <a:tc>
                  <a:txBody>
                    <a:bodyPr/>
                    <a:lstStyle/>
                    <a:p>
                      <a:r>
                        <a:rPr lang="en-US" sz="1800" dirty="0" smtClean="0"/>
                        <a:t>333344555</a:t>
                      </a:r>
                      <a:endParaRPr lang="en-IN" sz="1800" dirty="0"/>
                    </a:p>
                  </a:txBody>
                  <a:tcPr/>
                </a:tc>
              </a:tr>
              <a:tr h="338203">
                <a:tc>
                  <a:txBody>
                    <a:bodyPr/>
                    <a:lstStyle/>
                    <a:p>
                      <a:r>
                        <a:rPr lang="en-US" sz="1800" dirty="0" smtClean="0"/>
                        <a:t>Administration</a:t>
                      </a:r>
                      <a:endParaRPr lang="en-IN" sz="1800" dirty="0"/>
                    </a:p>
                  </a:txBody>
                  <a:tcPr/>
                </a:tc>
                <a:tc>
                  <a:txBody>
                    <a:bodyPr/>
                    <a:lstStyle/>
                    <a:p>
                      <a:r>
                        <a:rPr lang="en-US" sz="1800" dirty="0" smtClean="0"/>
                        <a:t>4</a:t>
                      </a:r>
                      <a:endParaRPr lang="en-IN" sz="1800" dirty="0"/>
                    </a:p>
                  </a:txBody>
                  <a:tcPr/>
                </a:tc>
                <a:tc>
                  <a:txBody>
                    <a:bodyPr/>
                    <a:lstStyle/>
                    <a:p>
                      <a:r>
                        <a:rPr lang="en-US" sz="1800" dirty="0" smtClean="0"/>
                        <a:t>987565757</a:t>
                      </a:r>
                      <a:endParaRPr lang="en-IN" sz="1800" dirty="0"/>
                    </a:p>
                  </a:txBody>
                  <a:tcPr/>
                </a:tc>
                <a:tc>
                  <a:txBody>
                    <a:bodyPr/>
                    <a:lstStyle/>
                    <a:p>
                      <a:r>
                        <a:rPr lang="en-US" sz="1800" dirty="0" smtClean="0"/>
                        <a:t>John</a:t>
                      </a:r>
                      <a:endParaRPr lang="en-IN" sz="1800" dirty="0"/>
                    </a:p>
                  </a:txBody>
                  <a:tcPr/>
                </a:tc>
                <a:tc>
                  <a:txBody>
                    <a:bodyPr/>
                    <a:lstStyle/>
                    <a:p>
                      <a:r>
                        <a:rPr lang="en-US" sz="1800" dirty="0" smtClean="0"/>
                        <a:t>Smith</a:t>
                      </a:r>
                      <a:endParaRPr lang="en-IN" sz="1800" dirty="0"/>
                    </a:p>
                  </a:txBody>
                  <a:tcPr/>
                </a:tc>
                <a:tc>
                  <a:txBody>
                    <a:bodyPr/>
                    <a:lstStyle/>
                    <a:p>
                      <a:r>
                        <a:rPr lang="en-US" sz="1800" dirty="0" smtClean="0"/>
                        <a:t>123456789</a:t>
                      </a:r>
                      <a:endParaRPr lang="en-IN" sz="1800" dirty="0"/>
                    </a:p>
                  </a:txBody>
                  <a:tcPr/>
                </a:tc>
              </a:tr>
              <a:tr h="338203">
                <a:tc>
                  <a:txBody>
                    <a:bodyPr/>
                    <a:lstStyle/>
                    <a:p>
                      <a:r>
                        <a:rPr lang="en-US" sz="1800" dirty="0" smtClean="0"/>
                        <a:t>Administration</a:t>
                      </a:r>
                      <a:endParaRPr lang="en-IN" sz="1800" dirty="0"/>
                    </a:p>
                  </a:txBody>
                  <a:tcPr/>
                </a:tc>
                <a:tc>
                  <a:txBody>
                    <a:bodyPr/>
                    <a:lstStyle/>
                    <a:p>
                      <a:r>
                        <a:rPr lang="en-US" sz="1800" dirty="0" smtClean="0"/>
                        <a:t>4</a:t>
                      </a:r>
                      <a:endParaRPr lang="en-IN" sz="1800" dirty="0"/>
                    </a:p>
                  </a:txBody>
                  <a:tcPr/>
                </a:tc>
                <a:tc>
                  <a:txBody>
                    <a:bodyPr/>
                    <a:lstStyle/>
                    <a:p>
                      <a:r>
                        <a:rPr lang="en-US" sz="1800" dirty="0" smtClean="0"/>
                        <a:t>987565757</a:t>
                      </a:r>
                      <a:endParaRPr lang="en-IN" sz="1800" dirty="0"/>
                    </a:p>
                  </a:txBody>
                  <a:tcPr/>
                </a:tc>
                <a:tc>
                  <a:txBody>
                    <a:bodyPr/>
                    <a:lstStyle/>
                    <a:p>
                      <a:r>
                        <a:rPr lang="en-US" sz="1800" dirty="0" smtClean="0"/>
                        <a:t>Franklin</a:t>
                      </a:r>
                      <a:endParaRPr lang="en-IN" sz="1800" dirty="0"/>
                    </a:p>
                  </a:txBody>
                  <a:tcPr/>
                </a:tc>
                <a:tc>
                  <a:txBody>
                    <a:bodyPr/>
                    <a:lstStyle/>
                    <a:p>
                      <a:r>
                        <a:rPr lang="en-US" sz="1800" dirty="0" smtClean="0"/>
                        <a:t>Wong</a:t>
                      </a:r>
                      <a:endParaRPr lang="en-IN" sz="1800" dirty="0"/>
                    </a:p>
                  </a:txBody>
                  <a:tcPr/>
                </a:tc>
                <a:tc>
                  <a:txBody>
                    <a:bodyPr/>
                    <a:lstStyle/>
                    <a:p>
                      <a:r>
                        <a:rPr lang="en-US" sz="1800" dirty="0" smtClean="0"/>
                        <a:t>333344555</a:t>
                      </a:r>
                      <a:endParaRPr lang="en-IN" sz="1800" dirty="0"/>
                    </a:p>
                  </a:txBody>
                  <a:tcPr/>
                </a:tc>
              </a:tr>
              <a:tr h="338203">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r>
              <a:tr h="338203">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r>
            </a:tbl>
          </a:graphicData>
        </a:graphic>
      </p:graphicFrame>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728" y="1886507"/>
            <a:ext cx="3236543" cy="543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2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arn(inVertic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7"/>
                                        </p:tgtEl>
                                        <p:attrNameLst>
                                          <p:attrName>style.visibility</p:attrName>
                                        </p:attrNameLst>
                                      </p:cBhvr>
                                      <p:to>
                                        <p:strVal val="visible"/>
                                      </p:to>
                                    </p:set>
                                    <p:animEffect transition="in" filter="barn(inVertical)">
                                      <p:cBhvr>
                                        <p:cTn id="12" dur="500"/>
                                        <p:tgtEl>
                                          <p:spTgt spid="20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2A12A-D0C3-1848-96F6-2DA988E84D02}"/>
              </a:ext>
            </a:extLst>
          </p:cNvPr>
          <p:cNvSpPr>
            <a:spLocks noGrp="1"/>
          </p:cNvSpPr>
          <p:nvPr>
            <p:ph type="title"/>
          </p:nvPr>
        </p:nvSpPr>
        <p:spPr/>
        <p:txBody>
          <a:bodyPr/>
          <a:lstStyle/>
          <a:p>
            <a:r>
              <a:rPr lang="en-IN" dirty="0"/>
              <a:t>Relational Calculus</a:t>
            </a:r>
          </a:p>
        </p:txBody>
      </p:sp>
      <p:sp>
        <p:nvSpPr>
          <p:cNvPr id="3" name="Text Placeholder 2">
            <a:extLst>
              <a:ext uri="{FF2B5EF4-FFF2-40B4-BE49-F238E27FC236}">
                <a16:creationId xmlns:a16="http://schemas.microsoft.com/office/drawing/2014/main" xmlns="" id="{1795C733-9617-4145-5038-09F35EDBB01E}"/>
              </a:ext>
            </a:extLst>
          </p:cNvPr>
          <p:cNvSpPr>
            <a:spLocks noGrp="1"/>
          </p:cNvSpPr>
          <p:nvPr>
            <p:ph type="body" idx="1"/>
          </p:nvPr>
        </p:nvSpPr>
        <p:spPr/>
        <p:txBody>
          <a:bodyPr/>
          <a:lstStyle/>
          <a:p>
            <a:r>
              <a:rPr lang="en-US" sz="2400" dirty="0"/>
              <a:t>Relational calculus is a </a:t>
            </a:r>
            <a:r>
              <a:rPr lang="en-US" sz="2400" b="1" dirty="0"/>
              <a:t>non-procedural query language</a:t>
            </a:r>
            <a:r>
              <a:rPr lang="en-US" sz="2400" dirty="0"/>
              <a:t> in </a:t>
            </a:r>
            <a:r>
              <a:rPr lang="en-US" sz="2400" b="1" dirty="0"/>
              <a:t>Relational Database Management Systems (RDBMS)</a:t>
            </a:r>
            <a:r>
              <a:rPr lang="en-US" sz="2400" dirty="0"/>
              <a:t> that focuses on </a:t>
            </a:r>
            <a:r>
              <a:rPr lang="en-US" sz="2400" b="1" dirty="0"/>
              <a:t>what to retrieve rather than how to retrieve it</a:t>
            </a:r>
            <a:r>
              <a:rPr lang="en-US" sz="2400" dirty="0"/>
              <a:t>. </a:t>
            </a:r>
          </a:p>
          <a:p>
            <a:endParaRPr lang="en-US" sz="2400" dirty="0"/>
          </a:p>
          <a:p>
            <a:r>
              <a:rPr lang="en-US" sz="2400" dirty="0"/>
              <a:t>Unlike </a:t>
            </a:r>
            <a:r>
              <a:rPr lang="en-US" sz="2400" b="1" dirty="0"/>
              <a:t>relational algebra</a:t>
            </a:r>
            <a:r>
              <a:rPr lang="en-US" sz="2400" dirty="0"/>
              <a:t>, which provides step-by-step operations to get the result, </a:t>
            </a:r>
            <a:r>
              <a:rPr lang="en-US" sz="2400" b="1" dirty="0"/>
              <a:t>relational calculus</a:t>
            </a:r>
            <a:r>
              <a:rPr lang="en-US" sz="2400" dirty="0"/>
              <a:t> describes the desired result using logical expressions.</a:t>
            </a:r>
          </a:p>
          <a:p>
            <a:endParaRPr lang="en-IN" sz="2400" b="1" dirty="0"/>
          </a:p>
          <a:p>
            <a:r>
              <a:rPr lang="en-IN" sz="2400" b="1" dirty="0"/>
              <a:t>Types of Relational Calculus</a:t>
            </a:r>
          </a:p>
          <a:p>
            <a:pPr lvl="1">
              <a:buFont typeface="+mj-lt"/>
              <a:buAutoNum type="arabicPeriod"/>
            </a:pPr>
            <a:r>
              <a:rPr lang="en-US" sz="1400" b="1" dirty="0"/>
              <a:t>Tuple Relational Calculus (TRC)</a:t>
            </a:r>
            <a:endParaRPr lang="en-US" sz="1400" dirty="0"/>
          </a:p>
          <a:p>
            <a:pPr lvl="1">
              <a:buFont typeface="+mj-lt"/>
              <a:buAutoNum type="arabicPeriod"/>
            </a:pPr>
            <a:r>
              <a:rPr lang="en-US" sz="1400" b="1" dirty="0"/>
              <a:t>Domain Relational Calculus (DRC)</a:t>
            </a:r>
            <a:endParaRPr lang="en-US" sz="1400" dirty="0"/>
          </a:p>
          <a:p>
            <a:endParaRPr lang="en-IN" sz="2400" b="1" dirty="0"/>
          </a:p>
        </p:txBody>
      </p:sp>
      <p:sp>
        <p:nvSpPr>
          <p:cNvPr id="4" name="Slide Number Placeholder 3">
            <a:extLst>
              <a:ext uri="{FF2B5EF4-FFF2-40B4-BE49-F238E27FC236}">
                <a16:creationId xmlns:a16="http://schemas.microsoft.com/office/drawing/2014/main" xmlns="" id="{C53FBBC6-B3E2-F82B-FA6C-316B6DBF5B4B}"/>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30</a:t>
            </a:fld>
            <a:endParaRPr/>
          </a:p>
        </p:txBody>
      </p:sp>
    </p:spTree>
    <p:extLst>
      <p:ext uri="{BB962C8B-B14F-4D97-AF65-F5344CB8AC3E}">
        <p14:creationId xmlns:p14="http://schemas.microsoft.com/office/powerpoint/2010/main" val="27639172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B8ADF-2F15-F463-BA13-52CB22718A2E}"/>
              </a:ext>
            </a:extLst>
          </p:cNvPr>
          <p:cNvSpPr>
            <a:spLocks noGrp="1"/>
          </p:cNvSpPr>
          <p:nvPr>
            <p:ph type="title"/>
          </p:nvPr>
        </p:nvSpPr>
        <p:spPr/>
        <p:txBody>
          <a:bodyPr/>
          <a:lstStyle/>
          <a:p>
            <a:r>
              <a:rPr lang="en-IN" dirty="0"/>
              <a:t>Tuple Relational Calculus (TRC)</a:t>
            </a:r>
          </a:p>
        </p:txBody>
      </p:sp>
      <p:sp>
        <p:nvSpPr>
          <p:cNvPr id="3" name="Text Placeholder 2">
            <a:extLst>
              <a:ext uri="{FF2B5EF4-FFF2-40B4-BE49-F238E27FC236}">
                <a16:creationId xmlns:a16="http://schemas.microsoft.com/office/drawing/2014/main" xmlns="" id="{BD5A6E16-36E6-A61C-D4A9-D946A033D52A}"/>
              </a:ext>
            </a:extLst>
          </p:cNvPr>
          <p:cNvSpPr>
            <a:spLocks noGrp="1"/>
          </p:cNvSpPr>
          <p:nvPr>
            <p:ph type="body" idx="1"/>
          </p:nvPr>
        </p:nvSpPr>
        <p:spPr/>
        <p:txBody>
          <a:bodyPr/>
          <a:lstStyle/>
          <a:p>
            <a:r>
              <a:rPr lang="en-IN" dirty="0"/>
              <a:t>Uses tuples (rows) as variables.</a:t>
            </a:r>
          </a:p>
          <a:p>
            <a:r>
              <a:rPr lang="en-IN" dirty="0"/>
              <a:t>Expresses queries in the form of predicate logic.</a:t>
            </a:r>
          </a:p>
          <a:p>
            <a:endParaRPr lang="en-IN" dirty="0"/>
          </a:p>
          <a:p>
            <a:r>
              <a:rPr lang="en-IN" dirty="0"/>
              <a:t>Syntax:{𝑡  ∣  𝑃(𝑡)}</a:t>
            </a:r>
          </a:p>
          <a:p>
            <a:pPr lvl="1"/>
            <a:r>
              <a:rPr lang="en-IN" dirty="0"/>
              <a:t>t represents a tuple variable.</a:t>
            </a:r>
          </a:p>
          <a:p>
            <a:pPr lvl="1"/>
            <a:r>
              <a:rPr lang="en-IN" dirty="0"/>
              <a:t>P(t) is a logical condition (predicate).</a:t>
            </a:r>
          </a:p>
          <a:p>
            <a:pPr lvl="1"/>
            <a:r>
              <a:rPr lang="en-IN" dirty="0"/>
              <a:t>The result includes all tuples t that satisfy 𝑃(𝑡).</a:t>
            </a:r>
          </a:p>
        </p:txBody>
      </p:sp>
      <p:sp>
        <p:nvSpPr>
          <p:cNvPr id="4" name="Slide Number Placeholder 3">
            <a:extLst>
              <a:ext uri="{FF2B5EF4-FFF2-40B4-BE49-F238E27FC236}">
                <a16:creationId xmlns:a16="http://schemas.microsoft.com/office/drawing/2014/main" xmlns="" id="{31D9F19C-1281-8575-9A75-F141D1274D3A}"/>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31</a:t>
            </a:fld>
            <a:endParaRPr/>
          </a:p>
        </p:txBody>
      </p:sp>
    </p:spTree>
    <p:extLst>
      <p:ext uri="{BB962C8B-B14F-4D97-AF65-F5344CB8AC3E}">
        <p14:creationId xmlns:p14="http://schemas.microsoft.com/office/powerpoint/2010/main" val="1150505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485C0-E11C-AEB1-26FC-D42A10B9894D}"/>
              </a:ext>
            </a:extLst>
          </p:cNvPr>
          <p:cNvSpPr>
            <a:spLocks noGrp="1"/>
          </p:cNvSpPr>
          <p:nvPr>
            <p:ph type="title"/>
          </p:nvPr>
        </p:nvSpPr>
        <p:spPr/>
        <p:txBody>
          <a:bodyPr/>
          <a:lstStyle/>
          <a:p>
            <a:r>
              <a:rPr lang="en-IN" dirty="0"/>
              <a:t>Example of TRC</a:t>
            </a:r>
          </a:p>
        </p:txBody>
      </p:sp>
      <p:sp>
        <p:nvSpPr>
          <p:cNvPr id="3" name="Text Placeholder 2">
            <a:extLst>
              <a:ext uri="{FF2B5EF4-FFF2-40B4-BE49-F238E27FC236}">
                <a16:creationId xmlns:a16="http://schemas.microsoft.com/office/drawing/2014/main" xmlns="" id="{DAC52E05-2905-D009-A005-F2D85C6D5F3E}"/>
              </a:ext>
            </a:extLst>
          </p:cNvPr>
          <p:cNvSpPr>
            <a:spLocks noGrp="1"/>
          </p:cNvSpPr>
          <p:nvPr>
            <p:ph type="body" idx="1"/>
          </p:nvPr>
        </p:nvSpPr>
        <p:spPr/>
        <p:txBody>
          <a:bodyPr/>
          <a:lstStyle/>
          <a:p>
            <a:r>
              <a:rPr lang="en-IN" dirty="0"/>
              <a:t>Find names of employees working in the "HR" department.</a:t>
            </a:r>
          </a:p>
          <a:p>
            <a:pPr marL="622935" lvl="1" indent="0">
              <a:buNone/>
            </a:pPr>
            <a:r>
              <a:rPr lang="en-IN" sz="2200" dirty="0"/>
              <a:t>{𝑡.𝑁𝑎𝑚𝑒  ∣  𝑡∈𝐸𝑚𝑝𝑙𝑜𝑦𝑒𝑒  ∧  ∃𝑑∈𝐷𝑒𝑝𝑎𝑟𝑡𝑚𝑒𝑛𝑡  (𝑡.𝐷𝑒𝑝𝑡_𝐼𝐷=𝑑.𝐷𝑒𝑝𝑡_𝐼𝐷  ∧  𝑑.𝐷𝑒𝑝𝑡_𝑁𝑎𝑚𝑒=′𝐻𝑅′)}</a:t>
            </a:r>
          </a:p>
          <a:p>
            <a:endParaRPr lang="en-IN" dirty="0"/>
          </a:p>
          <a:p>
            <a:r>
              <a:rPr lang="en-US" dirty="0"/>
              <a:t>t is a tuple from the Employee relation.</a:t>
            </a:r>
          </a:p>
          <a:p>
            <a:r>
              <a:rPr lang="en-US" dirty="0"/>
              <a:t>The condition ensures that 𝑡.𝐷𝑒𝑝𝑡_𝐼𝐷 matches a department with name "HR".</a:t>
            </a:r>
          </a:p>
          <a:p>
            <a:r>
              <a:rPr lang="en-US" dirty="0"/>
              <a:t>The result includes only employee names who satisfy this condition.</a:t>
            </a:r>
            <a:endParaRPr lang="en-IN" dirty="0"/>
          </a:p>
        </p:txBody>
      </p:sp>
      <p:sp>
        <p:nvSpPr>
          <p:cNvPr id="4" name="Slide Number Placeholder 3">
            <a:extLst>
              <a:ext uri="{FF2B5EF4-FFF2-40B4-BE49-F238E27FC236}">
                <a16:creationId xmlns:a16="http://schemas.microsoft.com/office/drawing/2014/main" xmlns="" id="{BCCC89D6-D69D-7302-F8E7-96A710975747}"/>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32</a:t>
            </a:fld>
            <a:endParaRPr/>
          </a:p>
        </p:txBody>
      </p:sp>
    </p:spTree>
    <p:extLst>
      <p:ext uri="{BB962C8B-B14F-4D97-AF65-F5344CB8AC3E}">
        <p14:creationId xmlns:p14="http://schemas.microsoft.com/office/powerpoint/2010/main" val="29119405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r>
              <a:rPr lang="en-IN" dirty="0"/>
              <a:t>Consider the </a:t>
            </a:r>
            <a:r>
              <a:rPr lang="en-IN" b="1" dirty="0"/>
              <a:t>Student</a:t>
            </a:r>
            <a:r>
              <a:rPr lang="en-IN" dirty="0"/>
              <a:t> table</a:t>
            </a:r>
            <a:r>
              <a:rPr lang="en-IN" dirty="0" smtClean="0"/>
              <a:t>:</a:t>
            </a:r>
          </a:p>
          <a:p>
            <a:endParaRPr lang="en-US" dirty="0"/>
          </a:p>
          <a:p>
            <a:endParaRPr lang="en-US" dirty="0" smtClean="0"/>
          </a:p>
          <a:p>
            <a:endParaRPr lang="en-US" dirty="0"/>
          </a:p>
          <a:p>
            <a:endParaRPr lang="en-US" dirty="0" smtClean="0"/>
          </a:p>
          <a:p>
            <a:r>
              <a:rPr lang="en-US" dirty="0"/>
              <a:t>To retrieve students from the </a:t>
            </a:r>
            <a:r>
              <a:rPr lang="en-US" b="1" dirty="0"/>
              <a:t>CS department</a:t>
            </a:r>
            <a:r>
              <a:rPr lang="en-US" dirty="0"/>
              <a:t>, the TRC query is</a:t>
            </a:r>
            <a:r>
              <a:rPr lang="en-US" dirty="0" smtClean="0"/>
              <a:t>:</a:t>
            </a:r>
          </a:p>
          <a:p>
            <a:r>
              <a:rPr lang="en-IN" dirty="0"/>
              <a:t>{t ∣ </a:t>
            </a:r>
            <a:r>
              <a:rPr lang="en-IN" dirty="0" smtClean="0"/>
              <a:t>t ∈ Student  ∧  </a:t>
            </a:r>
            <a:r>
              <a:rPr lang="en-IN" dirty="0" err="1" smtClean="0"/>
              <a:t>t.Department</a:t>
            </a:r>
            <a:r>
              <a:rPr lang="en-IN" dirty="0"/>
              <a:t>=′CS</a:t>
            </a:r>
            <a:r>
              <a:rPr lang="en-IN" dirty="0" smtClean="0"/>
              <a:t>′}</a:t>
            </a:r>
          </a:p>
          <a:p>
            <a:endParaRPr lang="en-IN" dirty="0" smtClean="0"/>
          </a:p>
          <a:p>
            <a:endParaRPr lang="en-IN" dirty="0" smtClean="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6- </a:t>
            </a:r>
            <a:fld id="{00000000-1234-1234-1234-123412341234}" type="slidenum">
              <a:rPr lang="en-US" smtClean="0"/>
              <a:t>33</a:t>
            </a:fld>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1500218774"/>
              </p:ext>
            </p:extLst>
          </p:nvPr>
        </p:nvGraphicFramePr>
        <p:xfrm>
          <a:off x="916118" y="2370550"/>
          <a:ext cx="3718512" cy="1524000"/>
        </p:xfrm>
        <a:graphic>
          <a:graphicData uri="http://schemas.openxmlformats.org/drawingml/2006/table">
            <a:tbl>
              <a:tblPr/>
              <a:tblGrid>
                <a:gridCol w="862578"/>
                <a:gridCol w="789140"/>
                <a:gridCol w="751561"/>
                <a:gridCol w="1315233"/>
              </a:tblGrid>
              <a:tr h="304800">
                <a:tc>
                  <a:txBody>
                    <a:bodyPr/>
                    <a:lstStyle/>
                    <a:p>
                      <a:r>
                        <a:rPr lang="en-IN" sz="1400" b="1" dirty="0" err="1"/>
                        <a:t>RollNo</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t>Department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IN" sz="140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John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IN" sz="140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IN" sz="140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IN" sz="1400"/>
                        <a:t>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Eve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ECE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868607131"/>
              </p:ext>
            </p:extLst>
          </p:nvPr>
        </p:nvGraphicFramePr>
        <p:xfrm>
          <a:off x="864786" y="5516880"/>
          <a:ext cx="4233308" cy="914400"/>
        </p:xfrm>
        <a:graphic>
          <a:graphicData uri="http://schemas.openxmlformats.org/drawingml/2006/table">
            <a:tbl>
              <a:tblPr/>
              <a:tblGrid>
                <a:gridCol w="1089274"/>
                <a:gridCol w="751562"/>
                <a:gridCol w="526093"/>
                <a:gridCol w="1866379"/>
              </a:tblGrid>
              <a:tr h="304800">
                <a:tc>
                  <a:txBody>
                    <a:bodyPr/>
                    <a:lstStyle/>
                    <a:p>
                      <a:r>
                        <a:rPr lang="en-IN" sz="1400" b="1" dirty="0" err="1"/>
                        <a:t>RollNo</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t>Department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IN" sz="140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John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IN" sz="140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6" name="Rectangle 4"/>
          <p:cNvSpPr>
            <a:spLocks noChangeArrowheads="1"/>
          </p:cNvSpPr>
          <p:nvPr/>
        </p:nvSpPr>
        <p:spPr bwMode="auto">
          <a:xfrm>
            <a:off x="5323561" y="5743367"/>
            <a:ext cx="2718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cs typeface="Arial" charset="0"/>
              </a:rPr>
              <a:t>Result:</a:t>
            </a: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2979666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9DD885-48F7-15A7-7D67-D6B83286210A}"/>
              </a:ext>
            </a:extLst>
          </p:cNvPr>
          <p:cNvSpPr>
            <a:spLocks noGrp="1"/>
          </p:cNvSpPr>
          <p:nvPr>
            <p:ph type="title"/>
          </p:nvPr>
        </p:nvSpPr>
        <p:spPr/>
        <p:txBody>
          <a:bodyPr/>
          <a:lstStyle/>
          <a:p>
            <a:r>
              <a:rPr lang="en-IN" dirty="0"/>
              <a:t>Domain Relational Calculus (DRC)</a:t>
            </a:r>
          </a:p>
        </p:txBody>
      </p:sp>
      <p:sp>
        <p:nvSpPr>
          <p:cNvPr id="3" name="Text Placeholder 2">
            <a:extLst>
              <a:ext uri="{FF2B5EF4-FFF2-40B4-BE49-F238E27FC236}">
                <a16:creationId xmlns:a16="http://schemas.microsoft.com/office/drawing/2014/main" xmlns="" id="{246A700B-2C34-7B07-D799-16D50494225C}"/>
              </a:ext>
            </a:extLst>
          </p:cNvPr>
          <p:cNvSpPr>
            <a:spLocks noGrp="1"/>
          </p:cNvSpPr>
          <p:nvPr>
            <p:ph type="body" idx="1"/>
          </p:nvPr>
        </p:nvSpPr>
        <p:spPr/>
        <p:txBody>
          <a:bodyPr/>
          <a:lstStyle/>
          <a:p>
            <a:r>
              <a:rPr lang="en-IN" dirty="0"/>
              <a:t>Uses domain values (attribute values) instead of tuples.</a:t>
            </a:r>
          </a:p>
          <a:p>
            <a:r>
              <a:rPr lang="en-IN" dirty="0"/>
              <a:t>Expresses queries using logical conditions on attribute values.</a:t>
            </a:r>
          </a:p>
          <a:p>
            <a:r>
              <a:rPr lang="en-IN" dirty="0"/>
              <a:t>Syntax:</a:t>
            </a:r>
          </a:p>
          <a:p>
            <a:r>
              <a:rPr lang="en-IN" dirty="0"/>
              <a:t>{&lt;𝑑1,𝑑2,...,𝑑𝑛&gt;  ∣  𝑃(𝑑1,𝑑2,...,𝑑𝑛)} </a:t>
            </a:r>
          </a:p>
          <a:p>
            <a:pPr lvl="1"/>
            <a:r>
              <a:rPr lang="en-IN" dirty="0"/>
              <a:t>𝑑1,𝑑2,...,𝑑𝑛 are domain variables (attribute values).</a:t>
            </a:r>
          </a:p>
          <a:p>
            <a:pPr lvl="1"/>
            <a:r>
              <a:rPr lang="en-IN" dirty="0"/>
              <a:t>𝑃(𝑑1,𝑑2,...,𝑑𝑛) is a logical condition.</a:t>
            </a:r>
          </a:p>
        </p:txBody>
      </p:sp>
      <p:sp>
        <p:nvSpPr>
          <p:cNvPr id="4" name="Slide Number Placeholder 3">
            <a:extLst>
              <a:ext uri="{FF2B5EF4-FFF2-40B4-BE49-F238E27FC236}">
                <a16:creationId xmlns:a16="http://schemas.microsoft.com/office/drawing/2014/main" xmlns="" id="{B18D0EE0-323E-8046-8649-005D1EB6E59C}"/>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34</a:t>
            </a:fld>
            <a:endParaRPr/>
          </a:p>
        </p:txBody>
      </p:sp>
    </p:spTree>
    <p:extLst>
      <p:ext uri="{BB962C8B-B14F-4D97-AF65-F5344CB8AC3E}">
        <p14:creationId xmlns:p14="http://schemas.microsoft.com/office/powerpoint/2010/main" val="11598371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DCD79-CF8F-93B0-E7FA-B458C421D31D}"/>
              </a:ext>
            </a:extLst>
          </p:cNvPr>
          <p:cNvSpPr>
            <a:spLocks noGrp="1"/>
          </p:cNvSpPr>
          <p:nvPr>
            <p:ph type="title"/>
          </p:nvPr>
        </p:nvSpPr>
        <p:spPr/>
        <p:txBody>
          <a:bodyPr/>
          <a:lstStyle/>
          <a:p>
            <a:r>
              <a:rPr lang="en-IN" dirty="0"/>
              <a:t>Example of DRC</a:t>
            </a:r>
          </a:p>
        </p:txBody>
      </p:sp>
      <p:sp>
        <p:nvSpPr>
          <p:cNvPr id="3" name="Text Placeholder 2">
            <a:extLst>
              <a:ext uri="{FF2B5EF4-FFF2-40B4-BE49-F238E27FC236}">
                <a16:creationId xmlns:a16="http://schemas.microsoft.com/office/drawing/2014/main" xmlns="" id="{F87027D8-CF52-0837-7987-C02393FF71CF}"/>
              </a:ext>
            </a:extLst>
          </p:cNvPr>
          <p:cNvSpPr>
            <a:spLocks noGrp="1"/>
          </p:cNvSpPr>
          <p:nvPr>
            <p:ph type="body" idx="1"/>
          </p:nvPr>
        </p:nvSpPr>
        <p:spPr/>
        <p:txBody>
          <a:bodyPr/>
          <a:lstStyle/>
          <a:p>
            <a:r>
              <a:rPr lang="en-IN" dirty="0"/>
              <a:t>To retrieve the </a:t>
            </a:r>
            <a:r>
              <a:rPr lang="en-IN" b="1" dirty="0" err="1"/>
              <a:t>RollNo</a:t>
            </a:r>
            <a:r>
              <a:rPr lang="en-IN" b="1" dirty="0"/>
              <a:t> and Name</a:t>
            </a:r>
            <a:r>
              <a:rPr lang="en-IN" dirty="0"/>
              <a:t> of students in the </a:t>
            </a:r>
            <a:r>
              <a:rPr lang="en-IN" b="1" dirty="0"/>
              <a:t>CS department</a:t>
            </a:r>
            <a:r>
              <a:rPr lang="en-IN" dirty="0"/>
              <a:t>, the DRC query is:</a:t>
            </a:r>
          </a:p>
          <a:p>
            <a:r>
              <a:rPr lang="en-IN" dirty="0"/>
              <a:t>{&lt;R,N&gt; ∣ ∃A,D (Student(R,N,A,D)∧D=′CS</a:t>
            </a:r>
            <a:r>
              <a:rPr lang="en-IN" dirty="0" smtClean="0"/>
              <a:t>′)}</a:t>
            </a:r>
          </a:p>
          <a:p>
            <a:endParaRPr lang="en-IN" dirty="0"/>
          </a:p>
          <a:p>
            <a:endParaRPr lang="en-IN" dirty="0" smtClean="0"/>
          </a:p>
          <a:p>
            <a:endParaRPr lang="en-IN" dirty="0"/>
          </a:p>
          <a:p>
            <a:r>
              <a:rPr lang="en-US" dirty="0" smtClean="0"/>
              <a:t>Uses </a:t>
            </a:r>
            <a:r>
              <a:rPr lang="en-US" dirty="0"/>
              <a:t>domain variables instead of tuples.</a:t>
            </a:r>
          </a:p>
          <a:p>
            <a:r>
              <a:rPr lang="en-US" dirty="0"/>
              <a:t>Extracts the employee name where </a:t>
            </a:r>
            <a:r>
              <a:rPr lang="en-US" dirty="0" err="1"/>
              <a:t>Dept_Name</a:t>
            </a:r>
            <a:r>
              <a:rPr lang="en-US" dirty="0"/>
              <a:t> = 'HR'</a:t>
            </a:r>
            <a:endParaRPr lang="en-IN" dirty="0"/>
          </a:p>
        </p:txBody>
      </p:sp>
      <p:sp>
        <p:nvSpPr>
          <p:cNvPr id="4" name="Slide Number Placeholder 3">
            <a:extLst>
              <a:ext uri="{FF2B5EF4-FFF2-40B4-BE49-F238E27FC236}">
                <a16:creationId xmlns:a16="http://schemas.microsoft.com/office/drawing/2014/main" xmlns="" id="{B630AB22-12BB-1205-1126-82C070156B72}"/>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35</a:t>
            </a:fld>
            <a:endParaRPr/>
          </a:p>
        </p:txBody>
      </p:sp>
      <p:graphicFrame>
        <p:nvGraphicFramePr>
          <p:cNvPr id="5" name="Table 4"/>
          <p:cNvGraphicFramePr>
            <a:graphicFrameLocks noGrp="1"/>
          </p:cNvGraphicFramePr>
          <p:nvPr>
            <p:extLst>
              <p:ext uri="{D42A27DB-BD31-4B8C-83A1-F6EECF244321}">
                <p14:modId xmlns:p14="http://schemas.microsoft.com/office/powerpoint/2010/main" val="2388948651"/>
              </p:ext>
            </p:extLst>
          </p:nvPr>
        </p:nvGraphicFramePr>
        <p:xfrm>
          <a:off x="1342004" y="3454052"/>
          <a:ext cx="2691377" cy="914400"/>
        </p:xfrm>
        <a:graphic>
          <a:graphicData uri="http://schemas.openxmlformats.org/drawingml/2006/table">
            <a:tbl>
              <a:tblPr/>
              <a:tblGrid>
                <a:gridCol w="1463826"/>
                <a:gridCol w="1227551"/>
              </a:tblGrid>
              <a:tr h="304800">
                <a:tc>
                  <a:txBody>
                    <a:bodyPr/>
                    <a:lstStyle/>
                    <a:p>
                      <a:r>
                        <a:rPr lang="en-IN" sz="1400" dirty="0" err="1"/>
                        <a:t>RollNo</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IN" sz="1400" dirty="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John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r>
                        <a:rPr lang="en-IN" sz="1400" dirty="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014607" y="2984697"/>
            <a:ext cx="1955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charset="0"/>
                <a:cs typeface="Arial" charset="0"/>
              </a:rPr>
              <a:t>Result:</a:t>
            </a:r>
            <a:endParaRPr kumimoji="0" lang="en-US" alt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0150672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36</a:t>
            </a:fld>
            <a:endParaRPr/>
          </a:p>
        </p:txBody>
      </p:sp>
      <p:sp>
        <p:nvSpPr>
          <p:cNvPr id="669" name="Google Shape;669;p7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Chapter Summary</a:t>
            </a:r>
            <a:endParaRPr/>
          </a:p>
        </p:txBody>
      </p:sp>
      <p:sp>
        <p:nvSpPr>
          <p:cNvPr id="670" name="Google Shape;670;p7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Relational Algebra</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Unary Relational Operations </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Relational Algebra Operations From Set Theory</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Binary Relational Operations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Additional Relational Operations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Examples of Queries in Relational Algebra</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a:t>
            </a:fld>
            <a:endParaRPr/>
          </a:p>
        </p:txBody>
      </p:sp>
      <p:sp>
        <p:nvSpPr>
          <p:cNvPr id="392" name="Google Shape;392;p5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JOIN (cont.)</a:t>
            </a:r>
            <a:endParaRPr/>
          </a:p>
        </p:txBody>
      </p:sp>
      <p:sp>
        <p:nvSpPr>
          <p:cNvPr id="393" name="Google Shape;393;p50"/>
          <p:cNvSpPr txBox="1">
            <a:spLocks noGrp="1"/>
          </p:cNvSpPr>
          <p:nvPr>
            <p:ph type="body" idx="1"/>
          </p:nvPr>
        </p:nvSpPr>
        <p:spPr>
          <a:xfrm>
            <a:off x="239712" y="1600200"/>
            <a:ext cx="8599488" cy="48006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Suppose that we want to retrieve the name of the manager of each department.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To get the manager’s name, we need to combine each DEPARTMENT tuple with the EMPLOYEE tuple whose SSN value matches the MGRSSN value in the department tuple. </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We do this by using the join           operation.</a:t>
            </a:r>
            <a:endParaRPr dirty="0"/>
          </a:p>
          <a:p>
            <a:pPr marL="742950" lvl="1" indent="-208915" algn="l" rtl="0">
              <a:lnSpc>
                <a:spcPct val="80000"/>
              </a:lnSpc>
              <a:spcBef>
                <a:spcPts val="440"/>
              </a:spcBef>
              <a:spcAft>
                <a:spcPts val="0"/>
              </a:spcAft>
              <a:buClr>
                <a:schemeClr val="dk2"/>
              </a:buClr>
              <a:buSzPts val="1210"/>
              <a:buFont typeface="Noto Sans Symbols"/>
              <a:buNone/>
            </a:pPr>
            <a:endParaRPr sz="2200" b="0" i="0" u="none" dirty="0">
              <a:solidFill>
                <a:srgbClr val="800000"/>
              </a:solidFill>
              <a:latin typeface="Arial"/>
              <a:ea typeface="Arial"/>
              <a:cs typeface="Arial"/>
              <a:sym typeface="Arial"/>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DEPT_MGR ← DEPARTMENT   </a:t>
            </a:r>
            <a:r>
              <a:rPr lang="en-US" sz="2200" b="0" i="0" u="none" baseline="-25000" dirty="0">
                <a:solidFill>
                  <a:srgbClr val="800000"/>
                </a:solidFill>
                <a:latin typeface="Arial"/>
                <a:ea typeface="Arial"/>
                <a:cs typeface="Arial"/>
                <a:sym typeface="Arial"/>
              </a:rPr>
              <a:t>MGRSSN=SSN </a:t>
            </a:r>
            <a:r>
              <a:rPr lang="en-US" sz="2200" b="0" i="0" u="none" dirty="0">
                <a:solidFill>
                  <a:srgbClr val="800000"/>
                </a:solidFill>
                <a:latin typeface="Arial"/>
                <a:ea typeface="Arial"/>
                <a:cs typeface="Arial"/>
                <a:sym typeface="Arial"/>
              </a:rPr>
              <a:t>EMPLOYEE</a:t>
            </a:r>
            <a:endParaRPr dirty="0"/>
          </a:p>
          <a:p>
            <a:pPr marL="342900" lvl="0" indent="-342900" algn="l" rtl="0">
              <a:lnSpc>
                <a:spcPct val="80000"/>
              </a:lnSpc>
              <a:spcBef>
                <a:spcPts val="480"/>
              </a:spcBef>
              <a:spcAft>
                <a:spcPts val="0"/>
              </a:spcAft>
              <a:buClr>
                <a:srgbClr val="990033"/>
              </a:buClr>
              <a:buSzPts val="1440"/>
              <a:buFont typeface="Noto Sans Symbols"/>
              <a:buChar char="■"/>
            </a:pPr>
            <a:endParaRPr lang="en-US" sz="2400" b="0" i="0" u="none" dirty="0">
              <a:solidFill>
                <a:schemeClr val="dk2"/>
              </a:solidFill>
              <a:latin typeface="Arial"/>
              <a:ea typeface="Arial"/>
              <a:cs typeface="Arial"/>
              <a:sym typeface="Arial"/>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MGRSSN=SSN is the join condition</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Combines each department record with the employee who manages the department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join condition can also be specified as DEPARTMENT.MGRSSN= EMPLOYEE.SSN</a:t>
            </a:r>
            <a:endParaRPr dirty="0"/>
          </a:p>
          <a:p>
            <a:pPr marL="342900" lvl="0" indent="-342900" algn="l" rtl="0">
              <a:lnSpc>
                <a:spcPct val="80000"/>
              </a:lnSpc>
              <a:spcBef>
                <a:spcPts val="480"/>
              </a:spcBef>
              <a:spcAft>
                <a:spcPts val="0"/>
              </a:spcAft>
              <a:buSzPts val="1440"/>
              <a:buNone/>
            </a:pPr>
            <a:endParaRPr sz="2400" b="0" i="0" u="none" dirty="0">
              <a:solidFill>
                <a:schemeClr val="dk2"/>
              </a:solidFill>
              <a:latin typeface="Arial"/>
              <a:ea typeface="Arial"/>
              <a:cs typeface="Arial"/>
              <a:sym typeface="Arial"/>
            </a:endParaRPr>
          </a:p>
          <a:p>
            <a:pPr marL="342900" lvl="0" indent="-251459" algn="l" rtl="0">
              <a:spcBef>
                <a:spcPts val="480"/>
              </a:spcBef>
              <a:spcAft>
                <a:spcPts val="0"/>
              </a:spcAft>
              <a:buSzPts val="1440"/>
              <a:buNone/>
            </a:pPr>
            <a:endParaRPr sz="2400" b="0" i="0" u="none" dirty="0">
              <a:solidFill>
                <a:schemeClr val="dk2"/>
              </a:solidFill>
              <a:latin typeface="Arial"/>
              <a:ea typeface="Arial"/>
              <a:cs typeface="Arial"/>
              <a:sym typeface="Arial"/>
            </a:endParaRPr>
          </a:p>
        </p:txBody>
      </p:sp>
      <p:grpSp>
        <p:nvGrpSpPr>
          <p:cNvPr id="394" name="Google Shape;394;p50"/>
          <p:cNvGrpSpPr/>
          <p:nvPr/>
        </p:nvGrpSpPr>
        <p:grpSpPr>
          <a:xfrm>
            <a:off x="4660900" y="3200400"/>
            <a:ext cx="487362" cy="174625"/>
            <a:chOff x="377" y="2904"/>
            <a:chExt cx="154" cy="110"/>
          </a:xfrm>
        </p:grpSpPr>
        <p:cxnSp>
          <p:nvCxnSpPr>
            <p:cNvPr id="395" name="Google Shape;395;p50"/>
            <p:cNvCxnSpPr/>
            <p:nvPr/>
          </p:nvCxnSpPr>
          <p:spPr>
            <a:xfrm>
              <a:off x="381"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6" name="Google Shape;396;p50"/>
            <p:cNvCxnSpPr/>
            <p:nvPr/>
          </p:nvCxnSpPr>
          <p:spPr>
            <a:xfrm>
              <a:off x="527"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7" name="Google Shape;397;p50"/>
            <p:cNvCxnSpPr/>
            <p:nvPr/>
          </p:nvCxnSpPr>
          <p:spPr>
            <a:xfrm>
              <a:off x="385" y="2904"/>
              <a:ext cx="138"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8" name="Google Shape;398;p50"/>
            <p:cNvCxnSpPr/>
            <p:nvPr/>
          </p:nvCxnSpPr>
          <p:spPr>
            <a:xfrm flipH="1">
              <a:off x="377" y="2904"/>
              <a:ext cx="154" cy="110"/>
            </a:xfrm>
            <a:prstGeom prst="straightConnector1">
              <a:avLst/>
            </a:prstGeom>
            <a:noFill/>
            <a:ln w="22225" cap="flat" cmpd="sng">
              <a:solidFill>
                <a:schemeClr val="lt2"/>
              </a:solidFill>
              <a:prstDash val="solid"/>
              <a:miter lim="800000"/>
              <a:headEnd type="none" w="med" len="med"/>
              <a:tailEnd type="none" w="med" len="med"/>
            </a:ln>
          </p:spPr>
        </p:cxnSp>
      </p:grpSp>
      <p:grpSp>
        <p:nvGrpSpPr>
          <p:cNvPr id="399" name="Google Shape;399;p50"/>
          <p:cNvGrpSpPr/>
          <p:nvPr/>
        </p:nvGrpSpPr>
        <p:grpSpPr>
          <a:xfrm>
            <a:off x="5122862" y="3657600"/>
            <a:ext cx="441325" cy="347662"/>
            <a:chOff x="377" y="2904"/>
            <a:chExt cx="154" cy="110"/>
          </a:xfrm>
        </p:grpSpPr>
        <p:cxnSp>
          <p:nvCxnSpPr>
            <p:cNvPr id="400" name="Google Shape;400;p50"/>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1" name="Google Shape;401;p50"/>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2" name="Google Shape;402;p50"/>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3" name="Google Shape;403;p50"/>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a:t>
            </a:fld>
            <a:endParaRPr/>
          </a:p>
        </p:txBody>
      </p:sp>
      <p:sp>
        <p:nvSpPr>
          <p:cNvPr id="410" name="Google Shape;410;p51"/>
          <p:cNvSpPr txBox="1">
            <a:spLocks noGrp="1"/>
          </p:cNvSpPr>
          <p:nvPr>
            <p:ph type="title"/>
          </p:nvPr>
        </p:nvSpPr>
        <p:spPr>
          <a:xfrm>
            <a:off x="228600" y="303213"/>
            <a:ext cx="7796212" cy="45387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dirty="0">
                <a:solidFill>
                  <a:srgbClr val="800000"/>
                </a:solidFill>
                <a:latin typeface="Arial"/>
                <a:ea typeface="Arial"/>
                <a:cs typeface="Arial"/>
                <a:sym typeface="Arial"/>
              </a:rPr>
              <a:t>Example of applying the JOIN operation</a:t>
            </a:r>
            <a:endParaRPr dirty="0"/>
          </a:p>
        </p:txBody>
      </p:sp>
      <p:sp>
        <p:nvSpPr>
          <p:cNvPr id="411" name="Google Shape;411;p51"/>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412" name="Google Shape;412;p51" descr="fig06_06"/>
          <p:cNvPicPr preferRelativeResize="0"/>
          <p:nvPr/>
        </p:nvPicPr>
        <p:blipFill rotWithShape="1">
          <a:blip r:embed="rId3">
            <a:alphaModFix/>
          </a:blip>
          <a:srcRect/>
          <a:stretch/>
        </p:blipFill>
        <p:spPr>
          <a:xfrm>
            <a:off x="113715" y="4730039"/>
            <a:ext cx="8153400" cy="1944687"/>
          </a:xfrm>
          <a:prstGeom prst="rect">
            <a:avLst/>
          </a:prstGeom>
          <a:noFill/>
          <a:ln>
            <a:noFill/>
          </a:ln>
        </p:spPr>
      </p:pic>
      <p:pic>
        <p:nvPicPr>
          <p:cNvPr id="3" name="Picture 2">
            <a:extLst>
              <a:ext uri="{FF2B5EF4-FFF2-40B4-BE49-F238E27FC236}">
                <a16:creationId xmlns:a16="http://schemas.microsoft.com/office/drawing/2014/main" xmlns="" id="{566BDA48-4023-6FE1-0CA3-4185B09C05C5}"/>
              </a:ext>
            </a:extLst>
          </p:cNvPr>
          <p:cNvPicPr>
            <a:picLocks noChangeAspect="1"/>
          </p:cNvPicPr>
          <p:nvPr/>
        </p:nvPicPr>
        <p:blipFill>
          <a:blip r:embed="rId4"/>
          <a:stretch>
            <a:fillRect/>
          </a:stretch>
        </p:blipFill>
        <p:spPr>
          <a:xfrm>
            <a:off x="119216" y="892738"/>
            <a:ext cx="8719984" cy="1816663"/>
          </a:xfrm>
          <a:prstGeom prst="rect">
            <a:avLst/>
          </a:prstGeom>
        </p:spPr>
      </p:pic>
      <p:pic>
        <p:nvPicPr>
          <p:cNvPr id="5" name="Picture 4">
            <a:extLst>
              <a:ext uri="{FF2B5EF4-FFF2-40B4-BE49-F238E27FC236}">
                <a16:creationId xmlns:a16="http://schemas.microsoft.com/office/drawing/2014/main" xmlns="" id="{7A3DD325-8EA2-2AA4-0D76-0D1A974409CC}"/>
              </a:ext>
            </a:extLst>
          </p:cNvPr>
          <p:cNvPicPr>
            <a:picLocks noChangeAspect="1"/>
          </p:cNvPicPr>
          <p:nvPr/>
        </p:nvPicPr>
        <p:blipFill>
          <a:blip r:embed="rId5"/>
          <a:stretch>
            <a:fillRect/>
          </a:stretch>
        </p:blipFill>
        <p:spPr>
          <a:xfrm>
            <a:off x="113715" y="2990956"/>
            <a:ext cx="8383170" cy="1457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2"/>
                                        </p:tgtEl>
                                        <p:attrNameLst>
                                          <p:attrName>style.visibility</p:attrName>
                                        </p:attrNameLst>
                                      </p:cBhvr>
                                      <p:to>
                                        <p:strVal val="visible"/>
                                      </p:to>
                                    </p:set>
                                    <p:animEffect transition="in" filter="fade">
                                      <p:cBhvr>
                                        <p:cTn id="21" dur="1000"/>
                                        <p:tgtEl>
                                          <p:spTgt spid="412"/>
                                        </p:tgtEl>
                                      </p:cBhvr>
                                    </p:animEffect>
                                    <p:anim calcmode="lin" valueType="num">
                                      <p:cBhvr>
                                        <p:cTn id="22" dur="1000" fill="hold"/>
                                        <p:tgtEl>
                                          <p:spTgt spid="412"/>
                                        </p:tgtEl>
                                        <p:attrNameLst>
                                          <p:attrName>ppt_x</p:attrName>
                                        </p:attrNameLst>
                                      </p:cBhvr>
                                      <p:tavLst>
                                        <p:tav tm="0">
                                          <p:val>
                                            <p:strVal val="#ppt_x"/>
                                          </p:val>
                                        </p:tav>
                                        <p:tav tm="100000">
                                          <p:val>
                                            <p:strVal val="#ppt_x"/>
                                          </p:val>
                                        </p:tav>
                                      </p:tavLst>
                                    </p:anim>
                                    <p:anim calcmode="lin" valueType="num">
                                      <p:cBhvr>
                                        <p:cTn id="23" dur="1000" fill="hold"/>
                                        <p:tgtEl>
                                          <p:spTgt spid="4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a:t>
            </a:fld>
            <a:endParaRPr/>
          </a:p>
        </p:txBody>
      </p:sp>
      <p:sp>
        <p:nvSpPr>
          <p:cNvPr id="419" name="Google Shape;419;p5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Some properties of JOIN</a:t>
            </a:r>
            <a:endParaRPr/>
          </a:p>
        </p:txBody>
      </p:sp>
      <p:sp>
        <p:nvSpPr>
          <p:cNvPr id="420" name="Google Shape;420;p5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Consider the following JOIN operation: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R(A1, A2, . . ., An)                   S(B1, B2, . . ., Bm)</a:t>
            </a:r>
            <a:endParaRPr/>
          </a:p>
          <a:p>
            <a:pPr marL="1143000" lvl="2" indent="-228600" algn="l" rtl="0">
              <a:lnSpc>
                <a:spcPct val="100000"/>
              </a:lnSpc>
              <a:spcBef>
                <a:spcPts val="400"/>
              </a:spcBef>
              <a:spcAft>
                <a:spcPts val="0"/>
              </a:spcAft>
              <a:buSzPts val="1000"/>
              <a:buNone/>
            </a:pPr>
            <a:r>
              <a:rPr lang="en-US" sz="2000" b="0" i="0" u="none">
                <a:solidFill>
                  <a:schemeClr val="dk2"/>
                </a:solidFill>
                <a:latin typeface="Arial"/>
                <a:ea typeface="Arial"/>
                <a:cs typeface="Arial"/>
                <a:sym typeface="Arial"/>
              </a:rPr>
              <a:t>                                       R.Ai=S.Bj</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Result is a relation Q with degree n + m attributes:</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Q(A1, A2, . . ., An, B1, B2, . . ., Bm), in that order.</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resulting relation state has one tuple for each combination of tuples—r from R and s from S, but </a:t>
            </a:r>
            <a:r>
              <a:rPr lang="en-US" sz="2200" b="0" i="1" u="none">
                <a:solidFill>
                  <a:srgbClr val="800000"/>
                </a:solidFill>
                <a:latin typeface="Arial"/>
                <a:ea typeface="Arial"/>
                <a:cs typeface="Arial"/>
                <a:sym typeface="Arial"/>
              </a:rPr>
              <a:t>only if they satisfy the join condition</a:t>
            </a:r>
            <a:r>
              <a:rPr lang="en-US" sz="2200" b="0" i="0" u="none">
                <a:solidFill>
                  <a:srgbClr val="800000"/>
                </a:solidFill>
                <a:latin typeface="Arial"/>
                <a:ea typeface="Arial"/>
                <a:cs typeface="Arial"/>
                <a:sym typeface="Arial"/>
              </a:rPr>
              <a:t> r[Ai]=s[Bj]</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Hence, if R has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tuples, and S has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 then the join result will generally have </a:t>
            </a:r>
            <a:r>
              <a:rPr lang="en-US" sz="2200" b="0" i="1" u="none">
                <a:solidFill>
                  <a:srgbClr val="800000"/>
                </a:solidFill>
                <a:latin typeface="Arial"/>
                <a:ea typeface="Arial"/>
                <a:cs typeface="Arial"/>
                <a:sym typeface="Arial"/>
              </a:rPr>
              <a:t>less than</a:t>
            </a:r>
            <a:r>
              <a:rPr lang="en-US" sz="2200" b="0" i="0" u="none">
                <a:solidFill>
                  <a:srgbClr val="800000"/>
                </a:solidFill>
                <a:latin typeface="Arial"/>
                <a:ea typeface="Arial"/>
                <a:cs typeface="Arial"/>
                <a:sym typeface="Arial"/>
              </a:rPr>
              <a:t>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Only related tuples (based on the join condition) will appear in the result</a:t>
            </a:r>
            <a:endParaRPr/>
          </a:p>
        </p:txBody>
      </p:sp>
      <p:grpSp>
        <p:nvGrpSpPr>
          <p:cNvPr id="421" name="Google Shape;421;p52"/>
          <p:cNvGrpSpPr/>
          <p:nvPr/>
        </p:nvGrpSpPr>
        <p:grpSpPr>
          <a:xfrm>
            <a:off x="3810000" y="2133600"/>
            <a:ext cx="441325" cy="347662"/>
            <a:chOff x="377" y="2904"/>
            <a:chExt cx="154" cy="110"/>
          </a:xfrm>
        </p:grpSpPr>
        <p:cxnSp>
          <p:nvCxnSpPr>
            <p:cNvPr id="422" name="Google Shape;422;p52"/>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3" name="Google Shape;423;p52"/>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4" name="Google Shape;424;p52"/>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5" name="Google Shape;425;p52"/>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7</a:t>
            </a:fld>
            <a:endParaRPr/>
          </a:p>
        </p:txBody>
      </p:sp>
      <p:sp>
        <p:nvSpPr>
          <p:cNvPr id="432" name="Google Shape;432;p5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2800" b="0" i="0" u="none" dirty="0">
                <a:solidFill>
                  <a:srgbClr val="800000"/>
                </a:solidFill>
                <a:latin typeface="Arial"/>
                <a:ea typeface="Arial"/>
                <a:cs typeface="Arial"/>
                <a:sym typeface="Arial"/>
              </a:rPr>
              <a:t>Some properties of </a:t>
            </a:r>
            <a:r>
              <a:rPr lang="en-US" sz="2800" b="0" i="0" u="none" dirty="0" smtClean="0">
                <a:solidFill>
                  <a:srgbClr val="800000"/>
                </a:solidFill>
                <a:latin typeface="Arial"/>
                <a:ea typeface="Arial"/>
                <a:cs typeface="Arial"/>
                <a:sym typeface="Arial"/>
              </a:rPr>
              <a:t>JOIN (variations in JOIN)</a:t>
            </a:r>
            <a:endParaRPr dirty="0"/>
          </a:p>
        </p:txBody>
      </p:sp>
      <p:sp>
        <p:nvSpPr>
          <p:cNvPr id="433" name="Google Shape;433;p5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general case of JOIN operation is called a Theta-join: R              S</a:t>
            </a:r>
            <a:endParaRPr/>
          </a:p>
          <a:p>
            <a:pPr marL="1143000" lvl="2" indent="-228600" algn="l" rtl="0">
              <a:lnSpc>
                <a:spcPct val="90000"/>
              </a:lnSpc>
              <a:spcBef>
                <a:spcPts val="480"/>
              </a:spcBef>
              <a:spcAft>
                <a:spcPts val="0"/>
              </a:spcAft>
              <a:buSzPts val="1200"/>
              <a:buNone/>
            </a:pPr>
            <a:r>
              <a:rPr lang="en-US" sz="2400" b="0" i="0" u="none">
                <a:solidFill>
                  <a:schemeClr val="dk2"/>
                </a:solidFill>
                <a:latin typeface="Arial"/>
                <a:ea typeface="Arial"/>
                <a:cs typeface="Arial"/>
                <a:sym typeface="Arial"/>
              </a:rPr>
              <a:t>                        </a:t>
            </a:r>
            <a:r>
              <a:rPr lang="en-US" sz="24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join condition is called </a:t>
            </a:r>
            <a:r>
              <a:rPr lang="en-US" sz="28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1" u="none">
                <a:solidFill>
                  <a:schemeClr val="dk2"/>
                </a:solidFill>
                <a:latin typeface="Arial"/>
                <a:ea typeface="Arial"/>
                <a:cs typeface="Arial"/>
                <a:sym typeface="Arial"/>
              </a:rPr>
              <a:t>Theta</a:t>
            </a:r>
            <a:r>
              <a:rPr lang="en-US" sz="2800" b="0" i="0" u="none">
                <a:solidFill>
                  <a:schemeClr val="dk2"/>
                </a:solidFill>
                <a:latin typeface="Arial"/>
                <a:ea typeface="Arial"/>
                <a:cs typeface="Arial"/>
                <a:sym typeface="Arial"/>
              </a:rPr>
              <a:t> can be any general boolean expression on the attributes of R and S;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R.Ai&lt;S.Bj AND (R.Ak=S.Bl OR R.Ap&lt;S.Bq)</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Most join conditions involve one or more equality conditions “AND”ed together;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R.Ai=S.Bj AND R.Ak=S.Bl AND R.Ap=S.Bq</a:t>
            </a:r>
            <a:endParaRPr/>
          </a:p>
          <a:p>
            <a:pPr marL="342900" lvl="0" indent="-243840" algn="l" rtl="0">
              <a:spcBef>
                <a:spcPts val="520"/>
              </a:spcBef>
              <a:spcAft>
                <a:spcPts val="0"/>
              </a:spcAft>
              <a:buSzPts val="1560"/>
              <a:buNone/>
            </a:pPr>
            <a:endParaRPr sz="2600" b="0" i="0" u="none">
              <a:solidFill>
                <a:srgbClr val="800000"/>
              </a:solidFill>
              <a:latin typeface="Arial"/>
              <a:ea typeface="Arial"/>
              <a:cs typeface="Arial"/>
              <a:sym typeface="Arial"/>
            </a:endParaRPr>
          </a:p>
        </p:txBody>
      </p:sp>
      <p:grpSp>
        <p:nvGrpSpPr>
          <p:cNvPr id="434" name="Google Shape;434;p53"/>
          <p:cNvGrpSpPr/>
          <p:nvPr/>
        </p:nvGrpSpPr>
        <p:grpSpPr>
          <a:xfrm>
            <a:off x="3124200" y="2133600"/>
            <a:ext cx="441325" cy="347662"/>
            <a:chOff x="377" y="2904"/>
            <a:chExt cx="154" cy="110"/>
          </a:xfrm>
        </p:grpSpPr>
        <p:cxnSp>
          <p:nvCxnSpPr>
            <p:cNvPr id="435" name="Google Shape;435;p53"/>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6" name="Google Shape;436;p53"/>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7" name="Google Shape;437;p53"/>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8" name="Google Shape;438;p53"/>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8</a:t>
            </a:fld>
            <a:endParaRPr/>
          </a:p>
        </p:txBody>
      </p:sp>
      <p:sp>
        <p:nvSpPr>
          <p:cNvPr id="432" name="Google Shape;432;p5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dirty="0">
                <a:solidFill>
                  <a:srgbClr val="800000"/>
                </a:solidFill>
                <a:latin typeface="Arial"/>
                <a:ea typeface="Arial"/>
                <a:cs typeface="Arial"/>
                <a:sym typeface="Arial"/>
              </a:rPr>
              <a:t>Theta JOIN</a:t>
            </a:r>
            <a:endParaRPr dirty="0"/>
          </a:p>
        </p:txBody>
      </p:sp>
      <p:sp>
        <p:nvSpPr>
          <p:cNvPr id="433" name="Google Shape;433;p5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general case of JOIN operation is called a Theta-join: R              S</a:t>
            </a:r>
            <a:endParaRPr/>
          </a:p>
          <a:p>
            <a:pPr marL="1143000" lvl="2" indent="-228600" algn="l" rtl="0">
              <a:lnSpc>
                <a:spcPct val="90000"/>
              </a:lnSpc>
              <a:spcBef>
                <a:spcPts val="480"/>
              </a:spcBef>
              <a:spcAft>
                <a:spcPts val="0"/>
              </a:spcAft>
              <a:buSzPts val="1200"/>
              <a:buNone/>
            </a:pPr>
            <a:r>
              <a:rPr lang="en-US" sz="2400" b="0" i="0" u="none">
                <a:solidFill>
                  <a:schemeClr val="dk2"/>
                </a:solidFill>
                <a:latin typeface="Arial"/>
                <a:ea typeface="Arial"/>
                <a:cs typeface="Arial"/>
                <a:sym typeface="Arial"/>
              </a:rPr>
              <a:t>                        </a:t>
            </a:r>
            <a:r>
              <a:rPr lang="en-US" sz="24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join condition is called </a:t>
            </a:r>
            <a:r>
              <a:rPr lang="en-US" sz="28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1" u="none">
                <a:solidFill>
                  <a:schemeClr val="dk2"/>
                </a:solidFill>
                <a:latin typeface="Arial"/>
                <a:ea typeface="Arial"/>
                <a:cs typeface="Arial"/>
                <a:sym typeface="Arial"/>
              </a:rPr>
              <a:t>Theta</a:t>
            </a:r>
            <a:r>
              <a:rPr lang="en-US" sz="2800" b="0" i="0" u="none">
                <a:solidFill>
                  <a:schemeClr val="dk2"/>
                </a:solidFill>
                <a:latin typeface="Arial"/>
                <a:ea typeface="Arial"/>
                <a:cs typeface="Arial"/>
                <a:sym typeface="Arial"/>
              </a:rPr>
              <a:t> can be any general boolean expression on the attributes of R and S;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R.Ai&lt;S.Bj AND (R.Ak=S.Bl OR R.Ap&lt;S.Bq)</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Most join conditions involve one or more equality conditions “AND”ed together;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R.Ai=S.Bj AND R.Ak=S.Bl AND R.Ap=S.Bq</a:t>
            </a:r>
            <a:endParaRPr/>
          </a:p>
          <a:p>
            <a:pPr marL="342900" lvl="0" indent="-243840" algn="l" rtl="0">
              <a:spcBef>
                <a:spcPts val="520"/>
              </a:spcBef>
              <a:spcAft>
                <a:spcPts val="0"/>
              </a:spcAft>
              <a:buSzPts val="1560"/>
              <a:buNone/>
            </a:pPr>
            <a:endParaRPr sz="2600" b="0" i="0" u="none">
              <a:solidFill>
                <a:srgbClr val="800000"/>
              </a:solidFill>
              <a:latin typeface="Arial"/>
              <a:ea typeface="Arial"/>
              <a:cs typeface="Arial"/>
              <a:sym typeface="Arial"/>
            </a:endParaRPr>
          </a:p>
        </p:txBody>
      </p:sp>
      <p:grpSp>
        <p:nvGrpSpPr>
          <p:cNvPr id="434" name="Google Shape;434;p53"/>
          <p:cNvGrpSpPr/>
          <p:nvPr/>
        </p:nvGrpSpPr>
        <p:grpSpPr>
          <a:xfrm>
            <a:off x="3124200" y="2133600"/>
            <a:ext cx="441325" cy="347662"/>
            <a:chOff x="377" y="2904"/>
            <a:chExt cx="154" cy="110"/>
          </a:xfrm>
        </p:grpSpPr>
        <p:cxnSp>
          <p:nvCxnSpPr>
            <p:cNvPr id="435" name="Google Shape;435;p53"/>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6" name="Google Shape;436;p53"/>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7" name="Google Shape;437;p53"/>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8" name="Google Shape;438;p53"/>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extLst>
      <p:ext uri="{BB962C8B-B14F-4D97-AF65-F5344CB8AC3E}">
        <p14:creationId xmlns:p14="http://schemas.microsoft.com/office/powerpoint/2010/main" val="3782848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867013-714E-3780-41B6-6124027E61A6}"/>
              </a:ext>
            </a:extLst>
          </p:cNvPr>
          <p:cNvSpPr>
            <a:spLocks noGrp="1"/>
          </p:cNvSpPr>
          <p:nvPr>
            <p:ph type="title"/>
          </p:nvPr>
        </p:nvSpPr>
        <p:spPr/>
        <p:txBody>
          <a:bodyPr/>
          <a:lstStyle/>
          <a:p>
            <a:r>
              <a:rPr lang="en-US" dirty="0" smtClean="0"/>
              <a:t>Example </a:t>
            </a:r>
            <a:endParaRPr lang="en-US" dirty="0"/>
          </a:p>
        </p:txBody>
      </p:sp>
      <p:sp>
        <p:nvSpPr>
          <p:cNvPr id="3" name="Text Placeholder 2">
            <a:extLst>
              <a:ext uri="{FF2B5EF4-FFF2-40B4-BE49-F238E27FC236}">
                <a16:creationId xmlns:a16="http://schemas.microsoft.com/office/drawing/2014/main" xmlns="" id="{F78C5983-6E98-68D5-9D11-1378DE3960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AE635F68-34B6-A917-27F0-D4610FB40561}"/>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9</a:t>
            </a:fld>
            <a:endParaRPr/>
          </a:p>
        </p:txBody>
      </p:sp>
      <p:pic>
        <p:nvPicPr>
          <p:cNvPr id="6" name="Picture 5">
            <a:extLst>
              <a:ext uri="{FF2B5EF4-FFF2-40B4-BE49-F238E27FC236}">
                <a16:creationId xmlns:a16="http://schemas.microsoft.com/office/drawing/2014/main" xmlns="" id="{9EA038A7-1B64-1CD6-89CC-9A33CA9264EA}"/>
              </a:ext>
            </a:extLst>
          </p:cNvPr>
          <p:cNvPicPr>
            <a:picLocks noChangeAspect="1"/>
          </p:cNvPicPr>
          <p:nvPr/>
        </p:nvPicPr>
        <p:blipFill>
          <a:blip r:embed="rId2"/>
          <a:stretch>
            <a:fillRect/>
          </a:stretch>
        </p:blipFill>
        <p:spPr>
          <a:xfrm>
            <a:off x="441029" y="1419318"/>
            <a:ext cx="2648320" cy="419158"/>
          </a:xfrm>
          <a:prstGeom prst="rect">
            <a:avLst/>
          </a:prstGeom>
        </p:spPr>
      </p:pic>
      <p:pic>
        <p:nvPicPr>
          <p:cNvPr id="8" name="Picture 7">
            <a:extLst>
              <a:ext uri="{FF2B5EF4-FFF2-40B4-BE49-F238E27FC236}">
                <a16:creationId xmlns:a16="http://schemas.microsoft.com/office/drawing/2014/main" xmlns="" id="{ADF90566-C693-96B2-6C41-C5B2010B7684}"/>
              </a:ext>
            </a:extLst>
          </p:cNvPr>
          <p:cNvPicPr>
            <a:picLocks noChangeAspect="1"/>
          </p:cNvPicPr>
          <p:nvPr/>
        </p:nvPicPr>
        <p:blipFill>
          <a:blip r:embed="rId3"/>
          <a:stretch>
            <a:fillRect/>
          </a:stretch>
        </p:blipFill>
        <p:spPr>
          <a:xfrm>
            <a:off x="441029" y="2296486"/>
            <a:ext cx="2534004" cy="485843"/>
          </a:xfrm>
          <a:prstGeom prst="rect">
            <a:avLst/>
          </a:prstGeom>
        </p:spPr>
      </p:pic>
      <p:pic>
        <p:nvPicPr>
          <p:cNvPr id="10" name="Picture 9">
            <a:extLst>
              <a:ext uri="{FF2B5EF4-FFF2-40B4-BE49-F238E27FC236}">
                <a16:creationId xmlns:a16="http://schemas.microsoft.com/office/drawing/2014/main" xmlns="" id="{4E3FBEAE-07B6-8099-E85F-F472DDA96DAE}"/>
              </a:ext>
            </a:extLst>
          </p:cNvPr>
          <p:cNvPicPr>
            <a:picLocks noChangeAspect="1"/>
          </p:cNvPicPr>
          <p:nvPr/>
        </p:nvPicPr>
        <p:blipFill>
          <a:blip r:embed="rId4"/>
          <a:stretch>
            <a:fillRect/>
          </a:stretch>
        </p:blipFill>
        <p:spPr>
          <a:xfrm>
            <a:off x="3706123" y="1215248"/>
            <a:ext cx="3238952" cy="1324160"/>
          </a:xfrm>
          <a:prstGeom prst="rect">
            <a:avLst/>
          </a:prstGeom>
        </p:spPr>
      </p:pic>
      <p:pic>
        <p:nvPicPr>
          <p:cNvPr id="12" name="Picture 11">
            <a:extLst>
              <a:ext uri="{FF2B5EF4-FFF2-40B4-BE49-F238E27FC236}">
                <a16:creationId xmlns:a16="http://schemas.microsoft.com/office/drawing/2014/main" xmlns="" id="{DB77EF5D-C3A4-0E2E-DA01-C7D18724C08B}"/>
              </a:ext>
            </a:extLst>
          </p:cNvPr>
          <p:cNvPicPr>
            <a:picLocks noChangeAspect="1"/>
          </p:cNvPicPr>
          <p:nvPr/>
        </p:nvPicPr>
        <p:blipFill>
          <a:blip r:embed="rId5"/>
          <a:stretch>
            <a:fillRect/>
          </a:stretch>
        </p:blipFill>
        <p:spPr>
          <a:xfrm>
            <a:off x="441029" y="3237392"/>
            <a:ext cx="3124636" cy="1171739"/>
          </a:xfrm>
          <a:prstGeom prst="rect">
            <a:avLst/>
          </a:prstGeom>
        </p:spPr>
      </p:pic>
      <p:pic>
        <p:nvPicPr>
          <p:cNvPr id="14" name="Picture 13">
            <a:extLst>
              <a:ext uri="{FF2B5EF4-FFF2-40B4-BE49-F238E27FC236}">
                <a16:creationId xmlns:a16="http://schemas.microsoft.com/office/drawing/2014/main" xmlns="" id="{D8A24DBA-B1B2-C007-E8B6-01827A43BACB}"/>
              </a:ext>
            </a:extLst>
          </p:cNvPr>
          <p:cNvPicPr>
            <a:picLocks noChangeAspect="1"/>
          </p:cNvPicPr>
          <p:nvPr/>
        </p:nvPicPr>
        <p:blipFill>
          <a:blip r:embed="rId6"/>
          <a:stretch>
            <a:fillRect/>
          </a:stretch>
        </p:blipFill>
        <p:spPr>
          <a:xfrm>
            <a:off x="4966524" y="2782329"/>
            <a:ext cx="3458058" cy="1476581"/>
          </a:xfrm>
          <a:prstGeom prst="rect">
            <a:avLst/>
          </a:prstGeom>
        </p:spPr>
      </p:pic>
      <p:pic>
        <p:nvPicPr>
          <p:cNvPr id="16" name="Picture 15">
            <a:extLst>
              <a:ext uri="{FF2B5EF4-FFF2-40B4-BE49-F238E27FC236}">
                <a16:creationId xmlns:a16="http://schemas.microsoft.com/office/drawing/2014/main" xmlns="" id="{7DA0B932-E62A-4B96-23D8-567AFD1991B4}"/>
              </a:ext>
            </a:extLst>
          </p:cNvPr>
          <p:cNvPicPr>
            <a:picLocks noChangeAspect="1"/>
          </p:cNvPicPr>
          <p:nvPr/>
        </p:nvPicPr>
        <p:blipFill>
          <a:blip r:embed="rId7"/>
          <a:stretch>
            <a:fillRect/>
          </a:stretch>
        </p:blipFill>
        <p:spPr>
          <a:xfrm>
            <a:off x="845934" y="4733852"/>
            <a:ext cx="1648055" cy="523948"/>
          </a:xfrm>
          <a:prstGeom prst="rect">
            <a:avLst/>
          </a:prstGeom>
        </p:spPr>
      </p:pic>
      <p:pic>
        <p:nvPicPr>
          <p:cNvPr id="18" name="Picture 17">
            <a:extLst>
              <a:ext uri="{FF2B5EF4-FFF2-40B4-BE49-F238E27FC236}">
                <a16:creationId xmlns:a16="http://schemas.microsoft.com/office/drawing/2014/main" xmlns="" id="{8AC45400-5C0F-3A5E-BC2D-C7C6A0ECDA8A}"/>
              </a:ext>
            </a:extLst>
          </p:cNvPr>
          <p:cNvPicPr>
            <a:picLocks noChangeAspect="1"/>
          </p:cNvPicPr>
          <p:nvPr/>
        </p:nvPicPr>
        <p:blipFill>
          <a:blip r:embed="rId8"/>
          <a:stretch>
            <a:fillRect/>
          </a:stretch>
        </p:blipFill>
        <p:spPr>
          <a:xfrm>
            <a:off x="5036791" y="4695033"/>
            <a:ext cx="2715004" cy="1848108"/>
          </a:xfrm>
          <a:prstGeom prst="rect">
            <a:avLst/>
          </a:prstGeom>
        </p:spPr>
      </p:pic>
      <p:pic>
        <p:nvPicPr>
          <p:cNvPr id="20" name="Picture 19">
            <a:extLst>
              <a:ext uri="{FF2B5EF4-FFF2-40B4-BE49-F238E27FC236}">
                <a16:creationId xmlns:a16="http://schemas.microsoft.com/office/drawing/2014/main" xmlns="" id="{E783315B-B23F-6B76-A06F-79000B483E4E}"/>
              </a:ext>
            </a:extLst>
          </p:cNvPr>
          <p:cNvPicPr>
            <a:picLocks noChangeAspect="1"/>
          </p:cNvPicPr>
          <p:nvPr/>
        </p:nvPicPr>
        <p:blipFill>
          <a:blip r:embed="rId9"/>
          <a:stretch>
            <a:fillRect/>
          </a:stretch>
        </p:blipFill>
        <p:spPr>
          <a:xfrm>
            <a:off x="781540" y="5431923"/>
            <a:ext cx="2924583" cy="800212"/>
          </a:xfrm>
          <a:prstGeom prst="rect">
            <a:avLst/>
          </a:prstGeom>
        </p:spPr>
      </p:pic>
    </p:spTree>
    <p:extLst>
      <p:ext uri="{BB962C8B-B14F-4D97-AF65-F5344CB8AC3E}">
        <p14:creationId xmlns:p14="http://schemas.microsoft.com/office/powerpoint/2010/main" val="180886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1821</Words>
  <Application>Microsoft Office PowerPoint</Application>
  <PresentationFormat>On-screen Show (4:3)</PresentationFormat>
  <Paragraphs>417</Paragraphs>
  <Slides>36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Noto Sans Symbols</vt:lpstr>
      <vt:lpstr>Times New Roman</vt:lpstr>
      <vt:lpstr>Tahoma</vt:lpstr>
      <vt:lpstr>Blends</vt:lpstr>
      <vt:lpstr>PowerPoint Presentation</vt:lpstr>
      <vt:lpstr>Chapter Outline</vt:lpstr>
      <vt:lpstr>Example: Department X Employee</vt:lpstr>
      <vt:lpstr>Binary Relational Operations: JOIN (cont.)</vt:lpstr>
      <vt:lpstr>Example of applying the JOIN operation</vt:lpstr>
      <vt:lpstr>Some properties of JOIN</vt:lpstr>
      <vt:lpstr>Some properties of JOIN (variations in JOIN)</vt:lpstr>
      <vt:lpstr>Theta JOIN</vt:lpstr>
      <vt:lpstr>Example </vt:lpstr>
      <vt:lpstr>Binary Relational Operations: EQUIJOIN</vt:lpstr>
      <vt:lpstr>Binary Relational Operations:  NATURAL JOIN Operation</vt:lpstr>
      <vt:lpstr>Binary Relational Operations NATURAL JOIN (contd.)</vt:lpstr>
      <vt:lpstr>Binary Relational Operations NATURAL JOIN (contd.)</vt:lpstr>
      <vt:lpstr>Additional Relational Operations</vt:lpstr>
      <vt:lpstr>PowerPoint Presentation</vt:lpstr>
      <vt:lpstr>Example :Left outer join </vt:lpstr>
      <vt:lpstr>Right Outer Join (E ⟖ D)</vt:lpstr>
      <vt:lpstr>Full Outer Join (E ⟗ D)</vt:lpstr>
      <vt:lpstr>Binary Relational Operations: DIVISION</vt:lpstr>
      <vt:lpstr>PowerPoint Presentation</vt:lpstr>
      <vt:lpstr>PowerPoint Presentation</vt:lpstr>
      <vt:lpstr>Example of DIVISION</vt:lpstr>
      <vt:lpstr>Recap of Relational Algebra Operations</vt:lpstr>
      <vt:lpstr>Additional Relational Operations: Aggregate Functions and Grouping</vt:lpstr>
      <vt:lpstr>Aggregate Function Operation</vt:lpstr>
      <vt:lpstr>Using Grouping with Aggregation</vt:lpstr>
      <vt:lpstr>Examples of applying aggregate functions and grouping</vt:lpstr>
      <vt:lpstr>Illustrating aggregate functions and grouping</vt:lpstr>
      <vt:lpstr>Examples of Queries in Relational Algebra</vt:lpstr>
      <vt:lpstr>Relational Calculus</vt:lpstr>
      <vt:lpstr>Tuple Relational Calculus (TRC)</vt:lpstr>
      <vt:lpstr>Example of TRC</vt:lpstr>
      <vt:lpstr>Example </vt:lpstr>
      <vt:lpstr>Domain Relational Calculus (DRC)</vt:lpstr>
      <vt:lpstr>Example of DRC</vt:lpstr>
      <vt:lpstr>Chapter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kjscecomp</cp:lastModifiedBy>
  <cp:revision>20</cp:revision>
  <dcterms:modified xsi:type="dcterms:W3CDTF">2025-02-03T08:16:45Z</dcterms:modified>
</cp:coreProperties>
</file>