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Lst>
  <p:notesMasterIdLst>
    <p:notesMasterId r:id="rId67"/>
  </p:notesMasterIdLst>
  <p:sldIdLst>
    <p:sldId id="256" r:id="rId3"/>
    <p:sldId id="257" r:id="rId4"/>
    <p:sldId id="258" r:id="rId5"/>
    <p:sldId id="259" r:id="rId6"/>
    <p:sldId id="260" r:id="rId7"/>
    <p:sldId id="261" r:id="rId8"/>
    <p:sldId id="262" r:id="rId9"/>
    <p:sldId id="263" r:id="rId10"/>
    <p:sldId id="264" r:id="rId11"/>
    <p:sldId id="265" r:id="rId12"/>
    <p:sldId id="266" r:id="rId13"/>
    <p:sldId id="269" r:id="rId14"/>
    <p:sldId id="270" r:id="rId15"/>
    <p:sldId id="271" r:id="rId16"/>
    <p:sldId id="267" r:id="rId17"/>
    <p:sldId id="268" r:id="rId18"/>
    <p:sldId id="272" r:id="rId19"/>
    <p:sldId id="273" r:id="rId20"/>
    <p:sldId id="274" r:id="rId21"/>
    <p:sldId id="275" r:id="rId22"/>
    <p:sldId id="326" r:id="rId23"/>
    <p:sldId id="276" r:id="rId24"/>
    <p:sldId id="277" r:id="rId25"/>
    <p:sldId id="278" r:id="rId26"/>
    <p:sldId id="281" r:id="rId27"/>
    <p:sldId id="279" r:id="rId28"/>
    <p:sldId id="280" r:id="rId29"/>
    <p:sldId id="283" r:id="rId30"/>
    <p:sldId id="284" r:id="rId31"/>
    <p:sldId id="285" r:id="rId32"/>
    <p:sldId id="319" r:id="rId33"/>
    <p:sldId id="282" r:id="rId34"/>
    <p:sldId id="286" r:id="rId35"/>
    <p:sldId id="288" r:id="rId36"/>
    <p:sldId id="290" r:id="rId37"/>
    <p:sldId id="328" r:id="rId38"/>
    <p:sldId id="291" r:id="rId39"/>
    <p:sldId id="292" r:id="rId40"/>
    <p:sldId id="293" r:id="rId41"/>
    <p:sldId id="294" r:id="rId42"/>
    <p:sldId id="295" r:id="rId43"/>
    <p:sldId id="321" r:id="rId44"/>
    <p:sldId id="296" r:id="rId45"/>
    <p:sldId id="297" r:id="rId46"/>
    <p:sldId id="298" r:id="rId47"/>
    <p:sldId id="329" r:id="rId48"/>
    <p:sldId id="299" r:id="rId49"/>
    <p:sldId id="300" r:id="rId50"/>
    <p:sldId id="301" r:id="rId51"/>
    <p:sldId id="330" r:id="rId52"/>
    <p:sldId id="322" r:id="rId53"/>
    <p:sldId id="323" r:id="rId54"/>
    <p:sldId id="302" r:id="rId55"/>
    <p:sldId id="303" r:id="rId56"/>
    <p:sldId id="304" r:id="rId57"/>
    <p:sldId id="305" r:id="rId58"/>
    <p:sldId id="306" r:id="rId59"/>
    <p:sldId id="320" r:id="rId60"/>
    <p:sldId id="307" r:id="rId61"/>
    <p:sldId id="312" r:id="rId62"/>
    <p:sldId id="313" r:id="rId63"/>
    <p:sldId id="324" r:id="rId64"/>
    <p:sldId id="317" r:id="rId65"/>
    <p:sldId id="318" r:id="rId66"/>
  </p:sldIdLst>
  <p:sldSz cx="9144000" cy="6858000" type="screen4x3"/>
  <p:notesSz cx="6858000" cy="9144000"/>
  <p:embeddedFontLst>
    <p:embeddedFont>
      <p:font typeface="Noto Sans Symbols" panose="020B0604020202020204" charset="0"/>
      <p:regular r:id="rId68"/>
      <p:bold r:id="rId69"/>
    </p:embeddedFont>
    <p:embeddedFont>
      <p:font typeface="Tahoma" panose="020B0604030504040204" pitchFamily="34" charset="0"/>
      <p:regular r:id="rId70"/>
      <p:bold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920">
          <p15:clr>
            <a:srgbClr val="000000"/>
          </p15:clr>
        </p15:guide>
        <p15:guide id="2" pos="2880">
          <p15:clr>
            <a:srgbClr val="000000"/>
          </p15:clr>
        </p15:guide>
      </p15:sldGuideLst>
    </p:ext>
    <p:ext uri="{2D200454-40CA-4A62-9FC3-DE9A4176ACB9}">
      <p15:notesGuideLst xmlns=""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1206" y="234"/>
      </p:cViewPr>
      <p:guideLst>
        <p:guide orient="horz" pos="192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font" Target="fonts/font1.fntdata"/><Relationship Id="rId7" Type="http://schemas.openxmlformats.org/officeDocument/2006/relationships/slide" Target="slides/slide5.xml"/><Relationship Id="rId71"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font" Target="fonts/font2.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font" Target="fonts/font3.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strike="noStrike" cap="none">
                <a:solidFill>
                  <a:srgbClr val="000000"/>
                </a:solidFill>
                <a:latin typeface="Tahoma"/>
                <a:ea typeface="Tahoma"/>
                <a:cs typeface="Tahoma"/>
                <a:sym typeface="Tahoma"/>
              </a:rPr>
              <a:t>‹#›</a:t>
            </a:fld>
            <a:endParaRPr/>
          </a:p>
        </p:txBody>
      </p:sp>
    </p:spTree>
    <p:extLst>
      <p:ext uri="{BB962C8B-B14F-4D97-AF65-F5344CB8AC3E}">
        <p14:creationId xmlns:p14="http://schemas.microsoft.com/office/powerpoint/2010/main" val="38494450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1: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a:t>
            </a:fld>
            <a:endParaRPr/>
          </a:p>
        </p:txBody>
      </p:sp>
      <p:sp>
        <p:nvSpPr>
          <p:cNvPr id="78" name="Google Shape;7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9" name="Google Shape;79;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0: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10</a:t>
            </a:fld>
            <a:endParaRPr/>
          </a:p>
        </p:txBody>
      </p:sp>
      <p:sp>
        <p:nvSpPr>
          <p:cNvPr id="151" name="Google Shape;15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2" name="Google Shape;152;p1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11</a:t>
            </a:fld>
            <a:endParaRPr/>
          </a:p>
        </p:txBody>
      </p:sp>
      <p:sp>
        <p:nvSpPr>
          <p:cNvPr id="159" name="Google Shape;15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0" name="Google Shape;160;p1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4: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12</a:t>
            </a:fld>
            <a:endParaRPr/>
          </a:p>
        </p:txBody>
      </p:sp>
      <p:sp>
        <p:nvSpPr>
          <p:cNvPr id="185" name="Google Shape;18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6" name="Google Shape;186;p1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5: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13</a:t>
            </a:fld>
            <a:endParaRPr/>
          </a:p>
        </p:txBody>
      </p:sp>
      <p:sp>
        <p:nvSpPr>
          <p:cNvPr id="193" name="Google Shape;193;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4" name="Google Shape;194;p1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6: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14</a:t>
            </a:fld>
            <a:endParaRPr/>
          </a:p>
        </p:txBody>
      </p:sp>
      <p:sp>
        <p:nvSpPr>
          <p:cNvPr id="201" name="Google Shape;20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2" name="Google Shape;202;p1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15</a:t>
            </a:fld>
            <a:endParaRPr/>
          </a:p>
        </p:txBody>
      </p:sp>
      <p:sp>
        <p:nvSpPr>
          <p:cNvPr id="167" name="Google Shape;16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8" name="Google Shape;168;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3: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16</a:t>
            </a:fld>
            <a:endParaRPr/>
          </a:p>
        </p:txBody>
      </p:sp>
      <p:sp>
        <p:nvSpPr>
          <p:cNvPr id="177" name="Google Shape;17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8" name="Google Shape;178;p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7: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17</a:t>
            </a:fld>
            <a:endParaRPr/>
          </a:p>
        </p:txBody>
      </p:sp>
      <p:sp>
        <p:nvSpPr>
          <p:cNvPr id="209" name="Google Shape;20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0" name="Google Shape;210;p1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8: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18</a:t>
            </a:fld>
            <a:endParaRPr/>
          </a:p>
        </p:txBody>
      </p:sp>
      <p:sp>
        <p:nvSpPr>
          <p:cNvPr id="217" name="Google Shape;217;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8" name="Google Shape;218;p1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9: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19</a:t>
            </a:fld>
            <a:endParaRPr/>
          </a:p>
        </p:txBody>
      </p:sp>
      <p:sp>
        <p:nvSpPr>
          <p:cNvPr id="227" name="Google Shape;227;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8" name="Google Shape;228;p1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a:t>
            </a:fld>
            <a:endParaRPr/>
          </a:p>
        </p:txBody>
      </p:sp>
      <p:sp>
        <p:nvSpPr>
          <p:cNvPr id="86" name="Google Shape;8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7" name="Google Shape;87;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0: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20</a:t>
            </a:fld>
            <a:endParaRPr/>
          </a:p>
        </p:txBody>
      </p:sp>
      <p:sp>
        <p:nvSpPr>
          <p:cNvPr id="236" name="Google Shape;236;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7" name="Google Shape;237;p2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1: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22</a:t>
            </a:fld>
            <a:endParaRPr/>
          </a:p>
        </p:txBody>
      </p:sp>
      <p:sp>
        <p:nvSpPr>
          <p:cNvPr id="244" name="Google Shape;244;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5" name="Google Shape;245;p2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2: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23</a:t>
            </a:fld>
            <a:endParaRPr/>
          </a:p>
        </p:txBody>
      </p:sp>
      <p:sp>
        <p:nvSpPr>
          <p:cNvPr id="252" name="Google Shape;252;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3" name="Google Shape;253;p2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3: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24</a:t>
            </a:fld>
            <a:endParaRPr/>
          </a:p>
        </p:txBody>
      </p:sp>
      <p:sp>
        <p:nvSpPr>
          <p:cNvPr id="260" name="Google Shape;26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1" name="Google Shape;261;p2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6: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25</a:t>
            </a:fld>
            <a:endParaRPr/>
          </a:p>
        </p:txBody>
      </p:sp>
      <p:sp>
        <p:nvSpPr>
          <p:cNvPr id="286" name="Google Shape;286;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7" name="Google Shape;287;p2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4: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26</a:t>
            </a:fld>
            <a:endParaRPr/>
          </a:p>
        </p:txBody>
      </p:sp>
      <p:sp>
        <p:nvSpPr>
          <p:cNvPr id="268" name="Google Shape;268;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9" name="Google Shape;269;p2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5: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27</a:t>
            </a:fld>
            <a:endParaRPr/>
          </a:p>
        </p:txBody>
      </p:sp>
      <p:sp>
        <p:nvSpPr>
          <p:cNvPr id="278" name="Google Shape;278;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9" name="Google Shape;279;p2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8: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28</a:t>
            </a:fld>
            <a:endParaRPr/>
          </a:p>
        </p:txBody>
      </p:sp>
      <p:sp>
        <p:nvSpPr>
          <p:cNvPr id="303" name="Google Shape;303;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4" name="Google Shape;304;p2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9: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29</a:t>
            </a:fld>
            <a:endParaRPr/>
          </a:p>
        </p:txBody>
      </p:sp>
      <p:sp>
        <p:nvSpPr>
          <p:cNvPr id="311" name="Google Shape;311;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2" name="Google Shape;312;p2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30: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30</a:t>
            </a:fld>
            <a:endParaRPr/>
          </a:p>
        </p:txBody>
      </p:sp>
      <p:sp>
        <p:nvSpPr>
          <p:cNvPr id="319" name="Google Shape;319;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0" name="Google Shape;320;p3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3</a:t>
            </a:fld>
            <a:endParaRPr/>
          </a:p>
        </p:txBody>
      </p:sp>
      <p:sp>
        <p:nvSpPr>
          <p:cNvPr id="94" name="Google Shape;9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5" name="Google Shape;95;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7: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32</a:t>
            </a:fld>
            <a:endParaRPr/>
          </a:p>
        </p:txBody>
      </p:sp>
      <p:sp>
        <p:nvSpPr>
          <p:cNvPr id="294" name="Google Shape;294;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5" name="Google Shape;295;p2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31: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33</a:t>
            </a:fld>
            <a:endParaRPr/>
          </a:p>
        </p:txBody>
      </p:sp>
      <p:sp>
        <p:nvSpPr>
          <p:cNvPr id="327" name="Google Shape;327;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8" name="Google Shape;328;p3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3: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34</a:t>
            </a:fld>
            <a:endParaRPr/>
          </a:p>
        </p:txBody>
      </p:sp>
      <p:sp>
        <p:nvSpPr>
          <p:cNvPr id="343" name="Google Shape;343;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4" name="Google Shape;344;p3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35: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35</a:t>
            </a:fld>
            <a:endParaRPr/>
          </a:p>
        </p:txBody>
      </p:sp>
      <p:sp>
        <p:nvSpPr>
          <p:cNvPr id="361" name="Google Shape;361;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2" name="Google Shape;362;p3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36: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37</a:t>
            </a:fld>
            <a:endParaRPr/>
          </a:p>
        </p:txBody>
      </p:sp>
      <p:sp>
        <p:nvSpPr>
          <p:cNvPr id="370" name="Google Shape;370;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1" name="Google Shape;371;p3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37: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38</a:t>
            </a:fld>
            <a:endParaRPr/>
          </a:p>
        </p:txBody>
      </p:sp>
      <p:sp>
        <p:nvSpPr>
          <p:cNvPr id="388" name="Google Shape;388;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9" name="Google Shape;389;p3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38: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39</a:t>
            </a:fld>
            <a:endParaRPr/>
          </a:p>
        </p:txBody>
      </p:sp>
      <p:sp>
        <p:nvSpPr>
          <p:cNvPr id="406" name="Google Shape;406;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7" name="Google Shape;407;p3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39: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40</a:t>
            </a:fld>
            <a:endParaRPr/>
          </a:p>
        </p:txBody>
      </p:sp>
      <p:sp>
        <p:nvSpPr>
          <p:cNvPr id="415" name="Google Shape;415;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6" name="Google Shape;416;p3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40: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41</a:t>
            </a:fld>
            <a:endParaRPr/>
          </a:p>
        </p:txBody>
      </p:sp>
      <p:sp>
        <p:nvSpPr>
          <p:cNvPr id="428" name="Google Shape;428;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9" name="Google Shape;429;p4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41: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43</a:t>
            </a:fld>
            <a:endParaRPr/>
          </a:p>
        </p:txBody>
      </p:sp>
      <p:sp>
        <p:nvSpPr>
          <p:cNvPr id="441" name="Google Shape;441;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2" name="Google Shape;442;p4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4</a:t>
            </a:fld>
            <a:endParaRPr/>
          </a:p>
        </p:txBody>
      </p:sp>
      <p:sp>
        <p:nvSpPr>
          <p:cNvPr id="102" name="Google Shape;10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3" name="Google Shape;103;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42: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44</a:t>
            </a:fld>
            <a:endParaRPr/>
          </a:p>
        </p:txBody>
      </p:sp>
      <p:sp>
        <p:nvSpPr>
          <p:cNvPr id="449" name="Google Shape;449;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0" name="Google Shape;450;p4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43: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45</a:t>
            </a:fld>
            <a:endParaRPr/>
          </a:p>
        </p:txBody>
      </p:sp>
      <p:sp>
        <p:nvSpPr>
          <p:cNvPr id="457" name="Google Shape;457;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8" name="Google Shape;458;p4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44: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47</a:t>
            </a:fld>
            <a:endParaRPr/>
          </a:p>
        </p:txBody>
      </p:sp>
      <p:sp>
        <p:nvSpPr>
          <p:cNvPr id="465" name="Google Shape;465;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6" name="Google Shape;466;p4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45: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48</a:t>
            </a:fld>
            <a:endParaRPr/>
          </a:p>
        </p:txBody>
      </p:sp>
      <p:sp>
        <p:nvSpPr>
          <p:cNvPr id="474" name="Google Shape;474;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5" name="Google Shape;475;p4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46: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49</a:t>
            </a:fld>
            <a:endParaRPr/>
          </a:p>
        </p:txBody>
      </p:sp>
      <p:sp>
        <p:nvSpPr>
          <p:cNvPr id="487" name="Google Shape;487;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8" name="Google Shape;488;p4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47: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53</a:t>
            </a:fld>
            <a:endParaRPr/>
          </a:p>
        </p:txBody>
      </p:sp>
      <p:sp>
        <p:nvSpPr>
          <p:cNvPr id="500" name="Google Shape;500;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1" name="Google Shape;501;p4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48: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54</a:t>
            </a:fld>
            <a:endParaRPr/>
          </a:p>
        </p:txBody>
      </p:sp>
      <p:sp>
        <p:nvSpPr>
          <p:cNvPr id="508" name="Google Shape;508;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9" name="Google Shape;509;p4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49: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55</a:t>
            </a:fld>
            <a:endParaRPr/>
          </a:p>
        </p:txBody>
      </p:sp>
      <p:sp>
        <p:nvSpPr>
          <p:cNvPr id="516" name="Google Shape;516;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7" name="Google Shape;517;p4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50: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56</a:t>
            </a:fld>
            <a:endParaRPr/>
          </a:p>
        </p:txBody>
      </p:sp>
      <p:sp>
        <p:nvSpPr>
          <p:cNvPr id="524" name="Google Shape;524;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5" name="Google Shape;525;p5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51: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57</a:t>
            </a:fld>
            <a:endParaRPr/>
          </a:p>
        </p:txBody>
      </p:sp>
      <p:sp>
        <p:nvSpPr>
          <p:cNvPr id="532" name="Google Shape;532;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3" name="Google Shape;533;p5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5</a:t>
            </a:fld>
            <a:endParaRPr/>
          </a:p>
        </p:txBody>
      </p:sp>
      <p:sp>
        <p:nvSpPr>
          <p:cNvPr id="110" name="Google Shape;11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1" name="Google Shape;111;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3: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58</a:t>
            </a:fld>
            <a:endParaRPr/>
          </a:p>
        </p:txBody>
      </p:sp>
      <p:sp>
        <p:nvSpPr>
          <p:cNvPr id="343" name="Google Shape;343;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4" name="Google Shape;344;p3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248856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52: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59</a:t>
            </a:fld>
            <a:endParaRPr/>
          </a:p>
        </p:txBody>
      </p:sp>
      <p:sp>
        <p:nvSpPr>
          <p:cNvPr id="540" name="Google Shape;540;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1" name="Google Shape;541;p5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57: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60</a:t>
            </a:fld>
            <a:endParaRPr/>
          </a:p>
        </p:txBody>
      </p:sp>
      <p:sp>
        <p:nvSpPr>
          <p:cNvPr id="582" name="Google Shape;582;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3" name="Google Shape;583;p5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58: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61</a:t>
            </a:fld>
            <a:endParaRPr/>
          </a:p>
        </p:txBody>
      </p:sp>
      <p:sp>
        <p:nvSpPr>
          <p:cNvPr id="594" name="Google Shape;594;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95" name="Google Shape;595;p5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p62: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63</a:t>
            </a:fld>
            <a:endParaRPr/>
          </a:p>
        </p:txBody>
      </p:sp>
      <p:sp>
        <p:nvSpPr>
          <p:cNvPr id="652" name="Google Shape;652;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3" name="Google Shape;653;p6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p63: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64</a:t>
            </a:fld>
            <a:endParaRPr/>
          </a:p>
        </p:txBody>
      </p:sp>
      <p:sp>
        <p:nvSpPr>
          <p:cNvPr id="665" name="Google Shape;665;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6" name="Google Shape;666;p6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6</a:t>
            </a:fld>
            <a:endParaRPr/>
          </a:p>
        </p:txBody>
      </p:sp>
      <p:sp>
        <p:nvSpPr>
          <p:cNvPr id="118" name="Google Shape;118;p6:notes"/>
          <p:cNvSpPr>
            <a:spLocks noGrp="1" noRot="1" noChangeAspect="1"/>
          </p:cNvSpPr>
          <p:nvPr>
            <p:ph type="sldImg" idx="2"/>
          </p:nvPr>
        </p:nvSpPr>
        <p:spPr>
          <a:xfrm>
            <a:off x="1144588"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9" name="Google Shape;119;p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7: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7</a:t>
            </a:fld>
            <a:endParaRPr/>
          </a:p>
        </p:txBody>
      </p:sp>
      <p:sp>
        <p:nvSpPr>
          <p:cNvPr id="126" name="Google Shape;12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7" name="Google Shape;127;p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8</a:t>
            </a:fld>
            <a:endParaRPr/>
          </a:p>
        </p:txBody>
      </p:sp>
      <p:sp>
        <p:nvSpPr>
          <p:cNvPr id="134" name="Google Shape;13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5" name="Google Shape;135;p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9</a:t>
            </a:fld>
            <a:endParaRPr/>
          </a:p>
        </p:txBody>
      </p:sp>
      <p:sp>
        <p:nvSpPr>
          <p:cNvPr id="143" name="Google Shape;14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4" name="Google Shape;144;p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2"/>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6- </a:t>
            </a: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0" bIns="45700" anchor="b" anchorCtr="0">
            <a:noAutofit/>
          </a:bodyPr>
          <a:lstStyle>
            <a:lvl1pPr marL="457200" lvl="0" indent="-228600" algn="l">
              <a:spcBef>
                <a:spcPts val="400"/>
              </a:spcBef>
              <a:spcAft>
                <a:spcPts val="0"/>
              </a:spcAft>
              <a:buSzPts val="1200"/>
              <a:buNone/>
              <a:defRPr sz="2000"/>
            </a:lvl1pPr>
            <a:lvl2pPr marL="914400" lvl="1" indent="-228600" algn="l">
              <a:spcBef>
                <a:spcPts val="360"/>
              </a:spcBef>
              <a:spcAft>
                <a:spcPts val="0"/>
              </a:spcAft>
              <a:buSzPts val="990"/>
              <a:buNone/>
              <a:defRPr sz="1800"/>
            </a:lvl2pPr>
            <a:lvl3pPr marL="1371600" lvl="2" indent="-228600" algn="l">
              <a:spcBef>
                <a:spcPts val="320"/>
              </a:spcBef>
              <a:spcAft>
                <a:spcPts val="0"/>
              </a:spcAft>
              <a:buSzPts val="800"/>
              <a:buNone/>
              <a:defRPr sz="1600"/>
            </a:lvl3pPr>
            <a:lvl4pPr marL="1828800" lvl="3" indent="-228600" algn="l">
              <a:spcBef>
                <a:spcPts val="280"/>
              </a:spcBef>
              <a:spcAft>
                <a:spcPts val="0"/>
              </a:spcAft>
              <a:buSzPts val="770"/>
              <a:buNone/>
              <a:defRPr sz="1400"/>
            </a:lvl4pPr>
            <a:lvl5pPr marL="2286000" lvl="4" indent="-228600" algn="l">
              <a:spcBef>
                <a:spcPts val="280"/>
              </a:spcBef>
              <a:spcAft>
                <a:spcPts val="0"/>
              </a:spcAft>
              <a:buSzPts val="700"/>
              <a:buNone/>
              <a:defRPr sz="1400"/>
            </a:lvl5pPr>
            <a:lvl6pPr marL="2743200" lvl="5" indent="-228600" algn="l">
              <a:spcBef>
                <a:spcPts val="280"/>
              </a:spcBef>
              <a:spcAft>
                <a:spcPts val="0"/>
              </a:spcAft>
              <a:buSzPts val="700"/>
              <a:buNone/>
              <a:defRPr sz="1400"/>
            </a:lvl6pPr>
            <a:lvl7pPr marL="3200400" lvl="6" indent="-228600" algn="l">
              <a:spcBef>
                <a:spcPts val="280"/>
              </a:spcBef>
              <a:spcAft>
                <a:spcPts val="0"/>
              </a:spcAft>
              <a:buSzPts val="700"/>
              <a:buNone/>
              <a:defRPr sz="1400"/>
            </a:lvl7pPr>
            <a:lvl8pPr marL="3657600" lvl="7" indent="-228600" algn="l">
              <a:spcBef>
                <a:spcPts val="280"/>
              </a:spcBef>
              <a:spcAft>
                <a:spcPts val="0"/>
              </a:spcAft>
              <a:buSzPts val="700"/>
              <a:buNone/>
              <a:defRPr sz="1400"/>
            </a:lvl8pPr>
            <a:lvl9pPr marL="4114800" lvl="8" indent="-228600" algn="l">
              <a:spcBef>
                <a:spcPts val="280"/>
              </a:spcBef>
              <a:spcAft>
                <a:spcPts val="0"/>
              </a:spcAft>
              <a:buSzPts val="700"/>
              <a:buNone/>
              <a:defRPr sz="1400"/>
            </a:lvl9pPr>
          </a:lstStyle>
          <a:p>
            <a:endParaRPr/>
          </a:p>
        </p:txBody>
      </p:sp>
      <p:sp>
        <p:nvSpPr>
          <p:cNvPr id="62" name="Google Shape;62;p11"/>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6- </a:t>
            </a: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2"/>
        <p:cNvGrpSpPr/>
        <p:nvPr/>
      </p:nvGrpSpPr>
      <p:grpSpPr>
        <a:xfrm>
          <a:off x="0" y="0"/>
          <a:ext cx="0" cy="0"/>
          <a:chOff x="0" y="0"/>
          <a:chExt cx="0" cy="0"/>
        </a:xfrm>
      </p:grpSpPr>
      <p:sp>
        <p:nvSpPr>
          <p:cNvPr id="73" name="Google Shape;73;p13" descr="Pink tissue paper"/>
          <p:cNvSpPr txBox="1">
            <a:spLocks noGrp="1"/>
          </p:cNvSpPr>
          <p:nvPr>
            <p:ph type="ctrTitle"/>
          </p:nvPr>
        </p:nvSpPr>
        <p:spPr>
          <a:xfrm>
            <a:off x="228600" y="152400"/>
            <a:ext cx="7086600" cy="2286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6600">
                <a:solidFill>
                  <a:srgbClr val="990033"/>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3" descr="Pink tissue paper"/>
          <p:cNvSpPr txBox="1">
            <a:spLocks noGrp="1"/>
          </p:cNvSpPr>
          <p:nvPr>
            <p:ph type="subTitle" idx="1"/>
          </p:nvPr>
        </p:nvSpPr>
        <p:spPr>
          <a:xfrm>
            <a:off x="304800" y="2590800"/>
            <a:ext cx="6629400" cy="1905000"/>
          </a:xfrm>
          <a:prstGeom prst="rect">
            <a:avLst/>
          </a:prstGeom>
          <a:noFill/>
          <a:ln>
            <a:noFill/>
          </a:ln>
        </p:spPr>
        <p:txBody>
          <a:bodyPr spcFirstLastPara="1" wrap="square" lIns="91425" tIns="45700" rIns="0" bIns="45700" anchor="t" anchorCtr="0">
            <a:noAutofit/>
          </a:bodyPr>
          <a:lstStyle>
            <a:lvl1pPr lvl="0" algn="l">
              <a:spcBef>
                <a:spcPts val="640"/>
              </a:spcBef>
              <a:spcAft>
                <a:spcPts val="0"/>
              </a:spcAft>
              <a:buSzPts val="1920"/>
              <a:buFont typeface="Noto Sans Symbols"/>
              <a:buNone/>
              <a:defRPr sz="3200"/>
            </a:lvl1pPr>
            <a:lvl2pPr lvl="1" algn="l">
              <a:spcBef>
                <a:spcPts val="360"/>
              </a:spcBef>
              <a:spcAft>
                <a:spcPts val="0"/>
              </a:spcAft>
              <a:buSzPts val="990"/>
              <a:buChar char="■"/>
              <a:defRPr/>
            </a:lvl2pPr>
            <a:lvl3pPr lvl="2" algn="l">
              <a:spcBef>
                <a:spcPts val="360"/>
              </a:spcBef>
              <a:spcAft>
                <a:spcPts val="0"/>
              </a:spcAft>
              <a:buSzPts val="900"/>
              <a:buChar char="■"/>
              <a:defRPr/>
            </a:lvl3pPr>
            <a:lvl4pPr lvl="3" algn="l">
              <a:spcBef>
                <a:spcPts val="360"/>
              </a:spcBef>
              <a:spcAft>
                <a:spcPts val="0"/>
              </a:spcAft>
              <a:buSzPts val="990"/>
              <a:buChar char="■"/>
              <a:defRPr/>
            </a:lvl4pPr>
            <a:lvl5pPr lvl="4" algn="l">
              <a:spcBef>
                <a:spcPts val="360"/>
              </a:spcBef>
              <a:spcAft>
                <a:spcPts val="0"/>
              </a:spcAft>
              <a:buSzPts val="900"/>
              <a:buChar char="■"/>
              <a:defRPr/>
            </a:lvl5pPr>
            <a:lvl6pPr lvl="5" algn="l">
              <a:spcBef>
                <a:spcPts val="360"/>
              </a:spcBef>
              <a:spcAft>
                <a:spcPts val="0"/>
              </a:spcAft>
              <a:buSzPts val="900"/>
              <a:buChar char="■"/>
              <a:defRPr/>
            </a:lvl6pPr>
            <a:lvl7pPr lvl="6" algn="l">
              <a:spcBef>
                <a:spcPts val="360"/>
              </a:spcBef>
              <a:spcAft>
                <a:spcPts val="0"/>
              </a:spcAft>
              <a:buSzPts val="900"/>
              <a:buChar char="■"/>
              <a:defRPr/>
            </a:lvl7pPr>
            <a:lvl8pPr lvl="7" algn="l">
              <a:spcBef>
                <a:spcPts val="360"/>
              </a:spcBef>
              <a:spcAft>
                <a:spcPts val="0"/>
              </a:spcAft>
              <a:buSzPts val="900"/>
              <a:buChar char="■"/>
              <a:defRPr/>
            </a:lvl8pPr>
            <a:lvl9pPr lvl="8" algn="l">
              <a:spcBef>
                <a:spcPts val="360"/>
              </a:spcBef>
              <a:spcAft>
                <a:spcPts val="0"/>
              </a:spcAft>
              <a:buSzPts val="900"/>
              <a:buChar char="■"/>
              <a:defRPr/>
            </a:lvl9pPr>
          </a:lstStyle>
          <a:p>
            <a:endParaRPr/>
          </a:p>
        </p:txBody>
      </p:sp>
      <p:sp>
        <p:nvSpPr>
          <p:cNvPr id="75" name="Google Shape;75;p13"/>
          <p:cNvSpPr txBox="1">
            <a:spLocks noGrp="1"/>
          </p:cNvSpPr>
          <p:nvPr>
            <p:ph type="ftr" idx="11"/>
          </p:nvPr>
        </p:nvSpPr>
        <p:spPr>
          <a:xfrm>
            <a:off x="838200" y="6397625"/>
            <a:ext cx="44958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26" name="Google Shape;26;p3"/>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6- </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rot="5400000">
            <a:off x="4561682" y="2199482"/>
            <a:ext cx="5868987" cy="20764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body" idx="1"/>
          </p:nvPr>
        </p:nvSpPr>
        <p:spPr>
          <a:xfrm rot="5400000">
            <a:off x="332582" y="199231"/>
            <a:ext cx="5868987" cy="6076950"/>
          </a:xfrm>
          <a:prstGeom prst="rect">
            <a:avLst/>
          </a:prstGeom>
          <a:noFill/>
          <a:ln>
            <a:noFill/>
          </a:ln>
        </p:spPr>
        <p:txBody>
          <a:bodyPr spcFirstLastPara="1" wrap="square" lIns="91425" tIns="45700" rIns="0"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30" name="Google Shape;30;p4"/>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6- </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body" idx="1"/>
          </p:nvPr>
        </p:nvSpPr>
        <p:spPr>
          <a:xfrm rot="5400000">
            <a:off x="2101055" y="-261143"/>
            <a:ext cx="4572000" cy="8294687"/>
          </a:xfrm>
          <a:prstGeom prst="rect">
            <a:avLst/>
          </a:prstGeom>
          <a:noFill/>
          <a:ln>
            <a:noFill/>
          </a:ln>
        </p:spPr>
        <p:txBody>
          <a:bodyPr spcFirstLastPara="1" wrap="square" lIns="91425" tIns="45700" rIns="0"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34" name="Google Shape;34;p5"/>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6- </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6"/>
          <p:cNvSpPr>
            <a:spLocks noGrp="1"/>
          </p:cNvSpPr>
          <p:nvPr>
            <p:ph type="pic" idx="2"/>
          </p:nvPr>
        </p:nvSpPr>
        <p:spPr>
          <a:xfrm>
            <a:off x="1792288" y="612775"/>
            <a:ext cx="5486400" cy="4114800"/>
          </a:xfrm>
          <a:prstGeom prst="rect">
            <a:avLst/>
          </a:prstGeom>
          <a:noFill/>
          <a:ln>
            <a:noFill/>
          </a:ln>
        </p:spPr>
      </p:sp>
      <p:sp>
        <p:nvSpPr>
          <p:cNvPr id="38" name="Google Shape;38;p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0" bIns="45700" anchor="t" anchorCtr="0">
            <a:noAutofit/>
          </a:bodyPr>
          <a:lstStyle>
            <a:lvl1pPr marL="457200" lvl="0" indent="-228600" algn="l">
              <a:spcBef>
                <a:spcPts val="280"/>
              </a:spcBef>
              <a:spcAft>
                <a:spcPts val="0"/>
              </a:spcAft>
              <a:buSzPts val="840"/>
              <a:buNone/>
              <a:defRPr sz="1400"/>
            </a:lvl1pPr>
            <a:lvl2pPr marL="914400" lvl="1" indent="-228600" algn="l">
              <a:spcBef>
                <a:spcPts val="240"/>
              </a:spcBef>
              <a:spcAft>
                <a:spcPts val="0"/>
              </a:spcAft>
              <a:buSzPts val="660"/>
              <a:buNone/>
              <a:defRPr sz="1200"/>
            </a:lvl2pPr>
            <a:lvl3pPr marL="1371600" lvl="2" indent="-228600" algn="l">
              <a:spcBef>
                <a:spcPts val="200"/>
              </a:spcBef>
              <a:spcAft>
                <a:spcPts val="0"/>
              </a:spcAft>
              <a:buSzPts val="500"/>
              <a:buNone/>
              <a:defRPr sz="1000"/>
            </a:lvl3pPr>
            <a:lvl4pPr marL="1828800" lvl="3" indent="-228600" algn="l">
              <a:spcBef>
                <a:spcPts val="180"/>
              </a:spcBef>
              <a:spcAft>
                <a:spcPts val="0"/>
              </a:spcAft>
              <a:buSzPts val="495"/>
              <a:buNone/>
              <a:defRPr sz="900"/>
            </a:lvl4pPr>
            <a:lvl5pPr marL="2286000" lvl="4" indent="-228600" algn="l">
              <a:spcBef>
                <a:spcPts val="180"/>
              </a:spcBef>
              <a:spcAft>
                <a:spcPts val="0"/>
              </a:spcAft>
              <a:buSzPts val="450"/>
              <a:buNone/>
              <a:defRPr sz="900"/>
            </a:lvl5pPr>
            <a:lvl6pPr marL="2743200" lvl="5" indent="-228600" algn="l">
              <a:spcBef>
                <a:spcPts val="180"/>
              </a:spcBef>
              <a:spcAft>
                <a:spcPts val="0"/>
              </a:spcAft>
              <a:buSzPts val="450"/>
              <a:buNone/>
              <a:defRPr sz="900"/>
            </a:lvl6pPr>
            <a:lvl7pPr marL="3200400" lvl="6" indent="-228600" algn="l">
              <a:spcBef>
                <a:spcPts val="180"/>
              </a:spcBef>
              <a:spcAft>
                <a:spcPts val="0"/>
              </a:spcAft>
              <a:buSzPts val="450"/>
              <a:buNone/>
              <a:defRPr sz="900"/>
            </a:lvl7pPr>
            <a:lvl8pPr marL="3657600" lvl="7" indent="-228600" algn="l">
              <a:spcBef>
                <a:spcPts val="180"/>
              </a:spcBef>
              <a:spcAft>
                <a:spcPts val="0"/>
              </a:spcAft>
              <a:buSzPts val="450"/>
              <a:buNone/>
              <a:defRPr sz="900"/>
            </a:lvl8pPr>
            <a:lvl9pPr marL="4114800" lvl="8" indent="-228600" algn="l">
              <a:spcBef>
                <a:spcPts val="180"/>
              </a:spcBef>
              <a:spcAft>
                <a:spcPts val="0"/>
              </a:spcAft>
              <a:buSzPts val="450"/>
              <a:buNone/>
              <a:defRPr sz="900"/>
            </a:lvl9pPr>
          </a:lstStyle>
          <a:p>
            <a:endParaRPr/>
          </a:p>
        </p:txBody>
      </p:sp>
      <p:sp>
        <p:nvSpPr>
          <p:cNvPr id="39" name="Google Shape;39;p6"/>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6- </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0" bIns="45700" anchor="t" anchorCtr="0">
            <a:noAutofit/>
          </a:bodyPr>
          <a:lstStyle>
            <a:lvl1pPr marL="457200" lvl="0" indent="-350520" algn="l">
              <a:spcBef>
                <a:spcPts val="640"/>
              </a:spcBef>
              <a:spcAft>
                <a:spcPts val="0"/>
              </a:spcAft>
              <a:buSzPts val="1920"/>
              <a:buChar char="■"/>
              <a:defRPr sz="3200"/>
            </a:lvl1pPr>
            <a:lvl2pPr marL="914400" lvl="1" indent="-326390" algn="l">
              <a:spcBef>
                <a:spcPts val="560"/>
              </a:spcBef>
              <a:spcAft>
                <a:spcPts val="0"/>
              </a:spcAft>
              <a:buSzPts val="1540"/>
              <a:buChar char="■"/>
              <a:defRPr sz="2800"/>
            </a:lvl2pPr>
            <a:lvl3pPr marL="1371600" lvl="2" indent="-304800" algn="l">
              <a:spcBef>
                <a:spcPts val="480"/>
              </a:spcBef>
              <a:spcAft>
                <a:spcPts val="0"/>
              </a:spcAft>
              <a:buSzPts val="1200"/>
              <a:buChar char="■"/>
              <a:defRPr sz="2400"/>
            </a:lvl3pPr>
            <a:lvl4pPr marL="1828800" lvl="3" indent="-298450" algn="l">
              <a:spcBef>
                <a:spcPts val="400"/>
              </a:spcBef>
              <a:spcAft>
                <a:spcPts val="0"/>
              </a:spcAft>
              <a:buSzPts val="1100"/>
              <a:buChar char="■"/>
              <a:defRPr sz="2000"/>
            </a:lvl4pPr>
            <a:lvl5pPr marL="2286000" lvl="4" indent="-292100" algn="l">
              <a:spcBef>
                <a:spcPts val="400"/>
              </a:spcBef>
              <a:spcAft>
                <a:spcPts val="0"/>
              </a:spcAft>
              <a:buSzPts val="1000"/>
              <a:buChar char="■"/>
              <a:defRPr sz="2000"/>
            </a:lvl5pPr>
            <a:lvl6pPr marL="2743200" lvl="5" indent="-292100" algn="l">
              <a:spcBef>
                <a:spcPts val="400"/>
              </a:spcBef>
              <a:spcAft>
                <a:spcPts val="0"/>
              </a:spcAft>
              <a:buSzPts val="1000"/>
              <a:buChar char="■"/>
              <a:defRPr sz="2000"/>
            </a:lvl6pPr>
            <a:lvl7pPr marL="3200400" lvl="6" indent="-292100" algn="l">
              <a:spcBef>
                <a:spcPts val="400"/>
              </a:spcBef>
              <a:spcAft>
                <a:spcPts val="0"/>
              </a:spcAft>
              <a:buSzPts val="1000"/>
              <a:buChar char="■"/>
              <a:defRPr sz="2000"/>
            </a:lvl7pPr>
            <a:lvl8pPr marL="3657600" lvl="7" indent="-292100" algn="l">
              <a:spcBef>
                <a:spcPts val="400"/>
              </a:spcBef>
              <a:spcAft>
                <a:spcPts val="0"/>
              </a:spcAft>
              <a:buSzPts val="1000"/>
              <a:buChar char="■"/>
              <a:defRPr sz="2000"/>
            </a:lvl8pPr>
            <a:lvl9pPr marL="4114800" lvl="8" indent="-292100" algn="l">
              <a:spcBef>
                <a:spcPts val="400"/>
              </a:spcBef>
              <a:spcAft>
                <a:spcPts val="0"/>
              </a:spcAft>
              <a:buSzPts val="1000"/>
              <a:buChar char="■"/>
              <a:defRPr sz="2000"/>
            </a:lvl9pPr>
          </a:lstStyle>
          <a:p>
            <a:endParaRPr/>
          </a:p>
        </p:txBody>
      </p:sp>
      <p:sp>
        <p:nvSpPr>
          <p:cNvPr id="43" name="Google Shape;43;p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0" bIns="45700" anchor="t" anchorCtr="0">
            <a:noAutofit/>
          </a:bodyPr>
          <a:lstStyle>
            <a:lvl1pPr marL="457200" lvl="0" indent="-228600" algn="l">
              <a:spcBef>
                <a:spcPts val="280"/>
              </a:spcBef>
              <a:spcAft>
                <a:spcPts val="0"/>
              </a:spcAft>
              <a:buSzPts val="840"/>
              <a:buNone/>
              <a:defRPr sz="1400"/>
            </a:lvl1pPr>
            <a:lvl2pPr marL="914400" lvl="1" indent="-228600" algn="l">
              <a:spcBef>
                <a:spcPts val="240"/>
              </a:spcBef>
              <a:spcAft>
                <a:spcPts val="0"/>
              </a:spcAft>
              <a:buSzPts val="660"/>
              <a:buNone/>
              <a:defRPr sz="1200"/>
            </a:lvl2pPr>
            <a:lvl3pPr marL="1371600" lvl="2" indent="-228600" algn="l">
              <a:spcBef>
                <a:spcPts val="200"/>
              </a:spcBef>
              <a:spcAft>
                <a:spcPts val="0"/>
              </a:spcAft>
              <a:buSzPts val="500"/>
              <a:buNone/>
              <a:defRPr sz="1000"/>
            </a:lvl3pPr>
            <a:lvl4pPr marL="1828800" lvl="3" indent="-228600" algn="l">
              <a:spcBef>
                <a:spcPts val="180"/>
              </a:spcBef>
              <a:spcAft>
                <a:spcPts val="0"/>
              </a:spcAft>
              <a:buSzPts val="495"/>
              <a:buNone/>
              <a:defRPr sz="900"/>
            </a:lvl4pPr>
            <a:lvl5pPr marL="2286000" lvl="4" indent="-228600" algn="l">
              <a:spcBef>
                <a:spcPts val="180"/>
              </a:spcBef>
              <a:spcAft>
                <a:spcPts val="0"/>
              </a:spcAft>
              <a:buSzPts val="450"/>
              <a:buNone/>
              <a:defRPr sz="900"/>
            </a:lvl5pPr>
            <a:lvl6pPr marL="2743200" lvl="5" indent="-228600" algn="l">
              <a:spcBef>
                <a:spcPts val="180"/>
              </a:spcBef>
              <a:spcAft>
                <a:spcPts val="0"/>
              </a:spcAft>
              <a:buSzPts val="450"/>
              <a:buNone/>
              <a:defRPr sz="900"/>
            </a:lvl6pPr>
            <a:lvl7pPr marL="3200400" lvl="6" indent="-228600" algn="l">
              <a:spcBef>
                <a:spcPts val="180"/>
              </a:spcBef>
              <a:spcAft>
                <a:spcPts val="0"/>
              </a:spcAft>
              <a:buSzPts val="450"/>
              <a:buNone/>
              <a:defRPr sz="900"/>
            </a:lvl7pPr>
            <a:lvl8pPr marL="3657600" lvl="7" indent="-228600" algn="l">
              <a:spcBef>
                <a:spcPts val="180"/>
              </a:spcBef>
              <a:spcAft>
                <a:spcPts val="0"/>
              </a:spcAft>
              <a:buSzPts val="450"/>
              <a:buNone/>
              <a:defRPr sz="900"/>
            </a:lvl8pPr>
            <a:lvl9pPr marL="4114800" lvl="8" indent="-228600" algn="l">
              <a:spcBef>
                <a:spcPts val="180"/>
              </a:spcBef>
              <a:spcAft>
                <a:spcPts val="0"/>
              </a:spcAft>
              <a:buSzPts val="450"/>
              <a:buNone/>
              <a:defRPr sz="900"/>
            </a:lvl9pPr>
          </a:lstStyle>
          <a:p>
            <a:endParaRPr/>
          </a:p>
        </p:txBody>
      </p:sp>
      <p:sp>
        <p:nvSpPr>
          <p:cNvPr id="44" name="Google Shape;44;p7"/>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6- </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8"/>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6- </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0" bIns="45700" anchor="b" anchorCtr="0">
            <a:noAutofit/>
          </a:bodyPr>
          <a:lstStyle>
            <a:lvl1pPr marL="457200" lvl="0" indent="-228600" algn="l">
              <a:spcBef>
                <a:spcPts val="480"/>
              </a:spcBef>
              <a:spcAft>
                <a:spcPts val="0"/>
              </a:spcAft>
              <a:buSzPts val="1440"/>
              <a:buNone/>
              <a:defRPr sz="2400" b="1"/>
            </a:lvl1pPr>
            <a:lvl2pPr marL="914400" lvl="1" indent="-228600" algn="l">
              <a:spcBef>
                <a:spcPts val="400"/>
              </a:spcBef>
              <a:spcAft>
                <a:spcPts val="0"/>
              </a:spcAft>
              <a:buSzPts val="1100"/>
              <a:buNone/>
              <a:defRPr sz="2000" b="1"/>
            </a:lvl2pPr>
            <a:lvl3pPr marL="1371600" lvl="2" indent="-228600" algn="l">
              <a:spcBef>
                <a:spcPts val="360"/>
              </a:spcBef>
              <a:spcAft>
                <a:spcPts val="0"/>
              </a:spcAft>
              <a:buSzPts val="900"/>
              <a:buNone/>
              <a:defRPr sz="1800" b="1"/>
            </a:lvl3pPr>
            <a:lvl4pPr marL="1828800" lvl="3" indent="-228600" algn="l">
              <a:spcBef>
                <a:spcPts val="320"/>
              </a:spcBef>
              <a:spcAft>
                <a:spcPts val="0"/>
              </a:spcAft>
              <a:buSzPts val="880"/>
              <a:buNone/>
              <a:defRPr sz="1600" b="1"/>
            </a:lvl4pPr>
            <a:lvl5pPr marL="2286000" lvl="4" indent="-228600" algn="l">
              <a:spcBef>
                <a:spcPts val="320"/>
              </a:spcBef>
              <a:spcAft>
                <a:spcPts val="0"/>
              </a:spcAft>
              <a:buSzPts val="800"/>
              <a:buNone/>
              <a:defRPr sz="1600" b="1"/>
            </a:lvl5pPr>
            <a:lvl6pPr marL="2743200" lvl="5" indent="-228600" algn="l">
              <a:spcBef>
                <a:spcPts val="320"/>
              </a:spcBef>
              <a:spcAft>
                <a:spcPts val="0"/>
              </a:spcAft>
              <a:buSzPts val="800"/>
              <a:buNone/>
              <a:defRPr sz="1600" b="1"/>
            </a:lvl6pPr>
            <a:lvl7pPr marL="3200400" lvl="6" indent="-228600" algn="l">
              <a:spcBef>
                <a:spcPts val="320"/>
              </a:spcBef>
              <a:spcAft>
                <a:spcPts val="0"/>
              </a:spcAft>
              <a:buSzPts val="800"/>
              <a:buNone/>
              <a:defRPr sz="1600" b="1"/>
            </a:lvl7pPr>
            <a:lvl8pPr marL="3657600" lvl="7" indent="-228600" algn="l">
              <a:spcBef>
                <a:spcPts val="320"/>
              </a:spcBef>
              <a:spcAft>
                <a:spcPts val="0"/>
              </a:spcAft>
              <a:buSzPts val="800"/>
              <a:buNone/>
              <a:defRPr sz="1600" b="1"/>
            </a:lvl8pPr>
            <a:lvl9pPr marL="4114800" lvl="8" indent="-228600" algn="l">
              <a:spcBef>
                <a:spcPts val="320"/>
              </a:spcBef>
              <a:spcAft>
                <a:spcPts val="0"/>
              </a:spcAft>
              <a:buSzPts val="800"/>
              <a:buNone/>
              <a:defRPr sz="1600" b="1"/>
            </a:lvl9pPr>
          </a:lstStyle>
          <a:p>
            <a:endParaRPr/>
          </a:p>
        </p:txBody>
      </p:sp>
      <p:sp>
        <p:nvSpPr>
          <p:cNvPr id="50" name="Google Shape;50;p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0" bIns="45700" anchor="t" anchorCtr="0">
            <a:noAutofit/>
          </a:bodyPr>
          <a:lstStyle>
            <a:lvl1pPr marL="457200" lvl="0" indent="-320040" algn="l">
              <a:spcBef>
                <a:spcPts val="480"/>
              </a:spcBef>
              <a:spcAft>
                <a:spcPts val="0"/>
              </a:spcAft>
              <a:buSzPts val="1440"/>
              <a:buChar char="■"/>
              <a:defRPr sz="2400"/>
            </a:lvl1pPr>
            <a:lvl2pPr marL="914400" lvl="1" indent="-298450" algn="l">
              <a:spcBef>
                <a:spcPts val="400"/>
              </a:spcBef>
              <a:spcAft>
                <a:spcPts val="0"/>
              </a:spcAft>
              <a:buSzPts val="1100"/>
              <a:buChar char="■"/>
              <a:defRPr sz="2000"/>
            </a:lvl2pPr>
            <a:lvl3pPr marL="1371600" lvl="2" indent="-285750" algn="l">
              <a:spcBef>
                <a:spcPts val="360"/>
              </a:spcBef>
              <a:spcAft>
                <a:spcPts val="0"/>
              </a:spcAft>
              <a:buSzPts val="900"/>
              <a:buChar char="■"/>
              <a:defRPr sz="1800"/>
            </a:lvl3pPr>
            <a:lvl4pPr marL="1828800" lvl="3" indent="-284480" algn="l">
              <a:spcBef>
                <a:spcPts val="320"/>
              </a:spcBef>
              <a:spcAft>
                <a:spcPts val="0"/>
              </a:spcAft>
              <a:buSzPts val="880"/>
              <a:buChar char="■"/>
              <a:defRPr sz="1600"/>
            </a:lvl4pPr>
            <a:lvl5pPr marL="2286000" lvl="4" indent="-279400" algn="l">
              <a:spcBef>
                <a:spcPts val="320"/>
              </a:spcBef>
              <a:spcAft>
                <a:spcPts val="0"/>
              </a:spcAft>
              <a:buSzPts val="800"/>
              <a:buChar char="■"/>
              <a:defRPr sz="1600"/>
            </a:lvl5pPr>
            <a:lvl6pPr marL="2743200" lvl="5" indent="-279400" algn="l">
              <a:spcBef>
                <a:spcPts val="320"/>
              </a:spcBef>
              <a:spcAft>
                <a:spcPts val="0"/>
              </a:spcAft>
              <a:buSzPts val="800"/>
              <a:buChar char="■"/>
              <a:defRPr sz="1600"/>
            </a:lvl6pPr>
            <a:lvl7pPr marL="3200400" lvl="6" indent="-279400" algn="l">
              <a:spcBef>
                <a:spcPts val="320"/>
              </a:spcBef>
              <a:spcAft>
                <a:spcPts val="0"/>
              </a:spcAft>
              <a:buSzPts val="800"/>
              <a:buChar char="■"/>
              <a:defRPr sz="1600"/>
            </a:lvl7pPr>
            <a:lvl8pPr marL="3657600" lvl="7" indent="-279400" algn="l">
              <a:spcBef>
                <a:spcPts val="320"/>
              </a:spcBef>
              <a:spcAft>
                <a:spcPts val="0"/>
              </a:spcAft>
              <a:buSzPts val="800"/>
              <a:buChar char="■"/>
              <a:defRPr sz="1600"/>
            </a:lvl8pPr>
            <a:lvl9pPr marL="4114800" lvl="8" indent="-279400" algn="l">
              <a:spcBef>
                <a:spcPts val="320"/>
              </a:spcBef>
              <a:spcAft>
                <a:spcPts val="0"/>
              </a:spcAft>
              <a:buSzPts val="800"/>
              <a:buChar char="■"/>
              <a:defRPr sz="1600"/>
            </a:lvl9pPr>
          </a:lstStyle>
          <a:p>
            <a:endParaRPr/>
          </a:p>
        </p:txBody>
      </p:sp>
      <p:sp>
        <p:nvSpPr>
          <p:cNvPr id="51" name="Google Shape;51;p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0" bIns="45700" anchor="b" anchorCtr="0">
            <a:noAutofit/>
          </a:bodyPr>
          <a:lstStyle>
            <a:lvl1pPr marL="457200" lvl="0" indent="-228600" algn="l">
              <a:spcBef>
                <a:spcPts val="480"/>
              </a:spcBef>
              <a:spcAft>
                <a:spcPts val="0"/>
              </a:spcAft>
              <a:buSzPts val="1440"/>
              <a:buNone/>
              <a:defRPr sz="2400" b="1"/>
            </a:lvl1pPr>
            <a:lvl2pPr marL="914400" lvl="1" indent="-228600" algn="l">
              <a:spcBef>
                <a:spcPts val="400"/>
              </a:spcBef>
              <a:spcAft>
                <a:spcPts val="0"/>
              </a:spcAft>
              <a:buSzPts val="1100"/>
              <a:buNone/>
              <a:defRPr sz="2000" b="1"/>
            </a:lvl2pPr>
            <a:lvl3pPr marL="1371600" lvl="2" indent="-228600" algn="l">
              <a:spcBef>
                <a:spcPts val="360"/>
              </a:spcBef>
              <a:spcAft>
                <a:spcPts val="0"/>
              </a:spcAft>
              <a:buSzPts val="900"/>
              <a:buNone/>
              <a:defRPr sz="1800" b="1"/>
            </a:lvl3pPr>
            <a:lvl4pPr marL="1828800" lvl="3" indent="-228600" algn="l">
              <a:spcBef>
                <a:spcPts val="320"/>
              </a:spcBef>
              <a:spcAft>
                <a:spcPts val="0"/>
              </a:spcAft>
              <a:buSzPts val="880"/>
              <a:buNone/>
              <a:defRPr sz="1600" b="1"/>
            </a:lvl4pPr>
            <a:lvl5pPr marL="2286000" lvl="4" indent="-228600" algn="l">
              <a:spcBef>
                <a:spcPts val="320"/>
              </a:spcBef>
              <a:spcAft>
                <a:spcPts val="0"/>
              </a:spcAft>
              <a:buSzPts val="800"/>
              <a:buNone/>
              <a:defRPr sz="1600" b="1"/>
            </a:lvl5pPr>
            <a:lvl6pPr marL="2743200" lvl="5" indent="-228600" algn="l">
              <a:spcBef>
                <a:spcPts val="320"/>
              </a:spcBef>
              <a:spcAft>
                <a:spcPts val="0"/>
              </a:spcAft>
              <a:buSzPts val="800"/>
              <a:buNone/>
              <a:defRPr sz="1600" b="1"/>
            </a:lvl6pPr>
            <a:lvl7pPr marL="3200400" lvl="6" indent="-228600" algn="l">
              <a:spcBef>
                <a:spcPts val="320"/>
              </a:spcBef>
              <a:spcAft>
                <a:spcPts val="0"/>
              </a:spcAft>
              <a:buSzPts val="800"/>
              <a:buNone/>
              <a:defRPr sz="1600" b="1"/>
            </a:lvl7pPr>
            <a:lvl8pPr marL="3657600" lvl="7" indent="-228600" algn="l">
              <a:spcBef>
                <a:spcPts val="320"/>
              </a:spcBef>
              <a:spcAft>
                <a:spcPts val="0"/>
              </a:spcAft>
              <a:buSzPts val="800"/>
              <a:buNone/>
              <a:defRPr sz="1600" b="1"/>
            </a:lvl8pPr>
            <a:lvl9pPr marL="4114800" lvl="8" indent="-228600" algn="l">
              <a:spcBef>
                <a:spcPts val="320"/>
              </a:spcBef>
              <a:spcAft>
                <a:spcPts val="0"/>
              </a:spcAft>
              <a:buSzPts val="800"/>
              <a:buNone/>
              <a:defRPr sz="1600" b="1"/>
            </a:lvl9pPr>
          </a:lstStyle>
          <a:p>
            <a:endParaRPr/>
          </a:p>
        </p:txBody>
      </p:sp>
      <p:sp>
        <p:nvSpPr>
          <p:cNvPr id="52" name="Google Shape;52;p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0" bIns="45700" anchor="t" anchorCtr="0">
            <a:noAutofit/>
          </a:bodyPr>
          <a:lstStyle>
            <a:lvl1pPr marL="457200" lvl="0" indent="-320040" algn="l">
              <a:spcBef>
                <a:spcPts val="480"/>
              </a:spcBef>
              <a:spcAft>
                <a:spcPts val="0"/>
              </a:spcAft>
              <a:buSzPts val="1440"/>
              <a:buChar char="■"/>
              <a:defRPr sz="2400"/>
            </a:lvl1pPr>
            <a:lvl2pPr marL="914400" lvl="1" indent="-298450" algn="l">
              <a:spcBef>
                <a:spcPts val="400"/>
              </a:spcBef>
              <a:spcAft>
                <a:spcPts val="0"/>
              </a:spcAft>
              <a:buSzPts val="1100"/>
              <a:buChar char="■"/>
              <a:defRPr sz="2000"/>
            </a:lvl2pPr>
            <a:lvl3pPr marL="1371600" lvl="2" indent="-285750" algn="l">
              <a:spcBef>
                <a:spcPts val="360"/>
              </a:spcBef>
              <a:spcAft>
                <a:spcPts val="0"/>
              </a:spcAft>
              <a:buSzPts val="900"/>
              <a:buChar char="■"/>
              <a:defRPr sz="1800"/>
            </a:lvl3pPr>
            <a:lvl4pPr marL="1828800" lvl="3" indent="-284480" algn="l">
              <a:spcBef>
                <a:spcPts val="320"/>
              </a:spcBef>
              <a:spcAft>
                <a:spcPts val="0"/>
              </a:spcAft>
              <a:buSzPts val="880"/>
              <a:buChar char="■"/>
              <a:defRPr sz="1600"/>
            </a:lvl4pPr>
            <a:lvl5pPr marL="2286000" lvl="4" indent="-279400" algn="l">
              <a:spcBef>
                <a:spcPts val="320"/>
              </a:spcBef>
              <a:spcAft>
                <a:spcPts val="0"/>
              </a:spcAft>
              <a:buSzPts val="800"/>
              <a:buChar char="■"/>
              <a:defRPr sz="1600"/>
            </a:lvl5pPr>
            <a:lvl6pPr marL="2743200" lvl="5" indent="-279400" algn="l">
              <a:spcBef>
                <a:spcPts val="320"/>
              </a:spcBef>
              <a:spcAft>
                <a:spcPts val="0"/>
              </a:spcAft>
              <a:buSzPts val="800"/>
              <a:buChar char="■"/>
              <a:defRPr sz="1600"/>
            </a:lvl6pPr>
            <a:lvl7pPr marL="3200400" lvl="6" indent="-279400" algn="l">
              <a:spcBef>
                <a:spcPts val="320"/>
              </a:spcBef>
              <a:spcAft>
                <a:spcPts val="0"/>
              </a:spcAft>
              <a:buSzPts val="800"/>
              <a:buChar char="■"/>
              <a:defRPr sz="1600"/>
            </a:lvl7pPr>
            <a:lvl8pPr marL="3657600" lvl="7" indent="-279400" algn="l">
              <a:spcBef>
                <a:spcPts val="320"/>
              </a:spcBef>
              <a:spcAft>
                <a:spcPts val="0"/>
              </a:spcAft>
              <a:buSzPts val="800"/>
              <a:buChar char="■"/>
              <a:defRPr sz="1600"/>
            </a:lvl8pPr>
            <a:lvl9pPr marL="4114800" lvl="8" indent="-279400" algn="l">
              <a:spcBef>
                <a:spcPts val="320"/>
              </a:spcBef>
              <a:spcAft>
                <a:spcPts val="0"/>
              </a:spcAft>
              <a:buSzPts val="800"/>
              <a:buChar char="■"/>
              <a:defRPr sz="1600"/>
            </a:lvl9pPr>
          </a:lstStyle>
          <a:p>
            <a:endParaRPr/>
          </a:p>
        </p:txBody>
      </p:sp>
      <p:sp>
        <p:nvSpPr>
          <p:cNvPr id="53" name="Google Shape;53;p9"/>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6- </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239713" y="1600200"/>
            <a:ext cx="4070350" cy="4572000"/>
          </a:xfrm>
          <a:prstGeom prst="rect">
            <a:avLst/>
          </a:prstGeom>
          <a:noFill/>
          <a:ln>
            <a:noFill/>
          </a:ln>
        </p:spPr>
        <p:txBody>
          <a:bodyPr spcFirstLastPara="1" wrap="square" lIns="91425" tIns="45700" rIns="0" bIns="45700" anchor="t" anchorCtr="0">
            <a:noAutofit/>
          </a:bodyPr>
          <a:lstStyle>
            <a:lvl1pPr marL="457200" lvl="0" indent="-335280" algn="l">
              <a:spcBef>
                <a:spcPts val="560"/>
              </a:spcBef>
              <a:spcAft>
                <a:spcPts val="0"/>
              </a:spcAft>
              <a:buSzPts val="1680"/>
              <a:buChar char="■"/>
              <a:defRPr sz="2800"/>
            </a:lvl1pPr>
            <a:lvl2pPr marL="914400" lvl="1" indent="-312419" algn="l">
              <a:spcBef>
                <a:spcPts val="480"/>
              </a:spcBef>
              <a:spcAft>
                <a:spcPts val="0"/>
              </a:spcAft>
              <a:buSzPts val="1320"/>
              <a:buChar char="■"/>
              <a:defRPr sz="2400"/>
            </a:lvl2pPr>
            <a:lvl3pPr marL="1371600" lvl="2" indent="-292100" algn="l">
              <a:spcBef>
                <a:spcPts val="400"/>
              </a:spcBef>
              <a:spcAft>
                <a:spcPts val="0"/>
              </a:spcAft>
              <a:buSzPts val="1000"/>
              <a:buChar char="■"/>
              <a:defRPr sz="2000"/>
            </a:lvl3pPr>
            <a:lvl4pPr marL="1828800" lvl="3" indent="-291464" algn="l">
              <a:spcBef>
                <a:spcPts val="360"/>
              </a:spcBef>
              <a:spcAft>
                <a:spcPts val="0"/>
              </a:spcAft>
              <a:buSzPts val="990"/>
              <a:buChar char="■"/>
              <a:defRPr sz="1800"/>
            </a:lvl4pPr>
            <a:lvl5pPr marL="2286000" lvl="4" indent="-285750" algn="l">
              <a:spcBef>
                <a:spcPts val="360"/>
              </a:spcBef>
              <a:spcAft>
                <a:spcPts val="0"/>
              </a:spcAft>
              <a:buSzPts val="900"/>
              <a:buChar char="■"/>
              <a:defRPr sz="1800"/>
            </a:lvl5pPr>
            <a:lvl6pPr marL="2743200" lvl="5" indent="-285750" algn="l">
              <a:spcBef>
                <a:spcPts val="360"/>
              </a:spcBef>
              <a:spcAft>
                <a:spcPts val="0"/>
              </a:spcAft>
              <a:buSzPts val="900"/>
              <a:buChar char="■"/>
              <a:defRPr sz="1800"/>
            </a:lvl6pPr>
            <a:lvl7pPr marL="3200400" lvl="6" indent="-285750" algn="l">
              <a:spcBef>
                <a:spcPts val="360"/>
              </a:spcBef>
              <a:spcAft>
                <a:spcPts val="0"/>
              </a:spcAft>
              <a:buSzPts val="900"/>
              <a:buChar char="■"/>
              <a:defRPr sz="1800"/>
            </a:lvl7pPr>
            <a:lvl8pPr marL="3657600" lvl="7" indent="-285750" algn="l">
              <a:spcBef>
                <a:spcPts val="360"/>
              </a:spcBef>
              <a:spcAft>
                <a:spcPts val="0"/>
              </a:spcAft>
              <a:buSzPts val="900"/>
              <a:buChar char="■"/>
              <a:defRPr sz="1800"/>
            </a:lvl8pPr>
            <a:lvl9pPr marL="4114800" lvl="8" indent="-285750" algn="l">
              <a:spcBef>
                <a:spcPts val="360"/>
              </a:spcBef>
              <a:spcAft>
                <a:spcPts val="0"/>
              </a:spcAft>
              <a:buSzPts val="900"/>
              <a:buChar char="■"/>
              <a:defRPr sz="1800"/>
            </a:lvl9pPr>
          </a:lstStyle>
          <a:p>
            <a:endParaRPr/>
          </a:p>
        </p:txBody>
      </p:sp>
      <p:sp>
        <p:nvSpPr>
          <p:cNvPr id="57" name="Google Shape;57;p10"/>
          <p:cNvSpPr txBox="1">
            <a:spLocks noGrp="1"/>
          </p:cNvSpPr>
          <p:nvPr>
            <p:ph type="body" idx="2"/>
          </p:nvPr>
        </p:nvSpPr>
        <p:spPr>
          <a:xfrm>
            <a:off x="4462463" y="1600200"/>
            <a:ext cx="4071937" cy="4572000"/>
          </a:xfrm>
          <a:prstGeom prst="rect">
            <a:avLst/>
          </a:prstGeom>
          <a:noFill/>
          <a:ln>
            <a:noFill/>
          </a:ln>
        </p:spPr>
        <p:txBody>
          <a:bodyPr spcFirstLastPara="1" wrap="square" lIns="91425" tIns="45700" rIns="0" bIns="45700" anchor="t" anchorCtr="0">
            <a:noAutofit/>
          </a:bodyPr>
          <a:lstStyle>
            <a:lvl1pPr marL="457200" lvl="0" indent="-335280" algn="l">
              <a:spcBef>
                <a:spcPts val="560"/>
              </a:spcBef>
              <a:spcAft>
                <a:spcPts val="0"/>
              </a:spcAft>
              <a:buSzPts val="1680"/>
              <a:buChar char="■"/>
              <a:defRPr sz="2800"/>
            </a:lvl1pPr>
            <a:lvl2pPr marL="914400" lvl="1" indent="-312419" algn="l">
              <a:spcBef>
                <a:spcPts val="480"/>
              </a:spcBef>
              <a:spcAft>
                <a:spcPts val="0"/>
              </a:spcAft>
              <a:buSzPts val="1320"/>
              <a:buChar char="■"/>
              <a:defRPr sz="2400"/>
            </a:lvl2pPr>
            <a:lvl3pPr marL="1371600" lvl="2" indent="-292100" algn="l">
              <a:spcBef>
                <a:spcPts val="400"/>
              </a:spcBef>
              <a:spcAft>
                <a:spcPts val="0"/>
              </a:spcAft>
              <a:buSzPts val="1000"/>
              <a:buChar char="■"/>
              <a:defRPr sz="2000"/>
            </a:lvl3pPr>
            <a:lvl4pPr marL="1828800" lvl="3" indent="-291464" algn="l">
              <a:spcBef>
                <a:spcPts val="360"/>
              </a:spcBef>
              <a:spcAft>
                <a:spcPts val="0"/>
              </a:spcAft>
              <a:buSzPts val="990"/>
              <a:buChar char="■"/>
              <a:defRPr sz="1800"/>
            </a:lvl4pPr>
            <a:lvl5pPr marL="2286000" lvl="4" indent="-285750" algn="l">
              <a:spcBef>
                <a:spcPts val="360"/>
              </a:spcBef>
              <a:spcAft>
                <a:spcPts val="0"/>
              </a:spcAft>
              <a:buSzPts val="900"/>
              <a:buChar char="■"/>
              <a:defRPr sz="1800"/>
            </a:lvl5pPr>
            <a:lvl6pPr marL="2743200" lvl="5" indent="-285750" algn="l">
              <a:spcBef>
                <a:spcPts val="360"/>
              </a:spcBef>
              <a:spcAft>
                <a:spcPts val="0"/>
              </a:spcAft>
              <a:buSzPts val="900"/>
              <a:buChar char="■"/>
              <a:defRPr sz="1800"/>
            </a:lvl6pPr>
            <a:lvl7pPr marL="3200400" lvl="6" indent="-285750" algn="l">
              <a:spcBef>
                <a:spcPts val="360"/>
              </a:spcBef>
              <a:spcAft>
                <a:spcPts val="0"/>
              </a:spcAft>
              <a:buSzPts val="900"/>
              <a:buChar char="■"/>
              <a:defRPr sz="1800"/>
            </a:lvl7pPr>
            <a:lvl8pPr marL="3657600" lvl="7" indent="-285750" algn="l">
              <a:spcBef>
                <a:spcPts val="360"/>
              </a:spcBef>
              <a:spcAft>
                <a:spcPts val="0"/>
              </a:spcAft>
              <a:buSzPts val="900"/>
              <a:buChar char="■"/>
              <a:defRPr sz="1800"/>
            </a:lvl8pPr>
            <a:lvl9pPr marL="4114800" lvl="8" indent="-285750" algn="l">
              <a:spcBef>
                <a:spcPts val="360"/>
              </a:spcBef>
              <a:spcAft>
                <a:spcPts val="0"/>
              </a:spcAft>
              <a:buSzPts val="900"/>
              <a:buChar char="■"/>
              <a:defRPr sz="1800"/>
            </a:lvl9pPr>
          </a:lstStyle>
          <a:p>
            <a:endParaRPr/>
          </a:p>
        </p:txBody>
      </p:sp>
      <p:sp>
        <p:nvSpPr>
          <p:cNvPr id="58" name="Google Shape;58;p10"/>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6- </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1.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8936037" y="1449387"/>
            <a:ext cx="207962" cy="5408612"/>
            <a:chOff x="5606" y="889"/>
            <a:chExt cx="154" cy="3431"/>
          </a:xfrm>
        </p:grpSpPr>
        <p:sp>
          <p:nvSpPr>
            <p:cNvPr id="11" name="Google Shape;11;p1"/>
            <p:cNvSpPr txBox="1"/>
            <p:nvPr/>
          </p:nvSpPr>
          <p:spPr>
            <a:xfrm flipH="1">
              <a:off x="5685" y="889"/>
              <a:ext cx="75" cy="3431"/>
            </a:xfrm>
            <a:prstGeom prst="rect">
              <a:avLst/>
            </a:prstGeom>
            <a:solidFill>
              <a:srgbClr val="67722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grpSp>
          <p:nvGrpSpPr>
            <p:cNvPr id="12" name="Google Shape;12;p1"/>
            <p:cNvGrpSpPr/>
            <p:nvPr/>
          </p:nvGrpSpPr>
          <p:grpSpPr>
            <a:xfrm>
              <a:off x="5606" y="889"/>
              <a:ext cx="106" cy="3431"/>
              <a:chOff x="5606" y="889"/>
              <a:chExt cx="106" cy="3431"/>
            </a:xfrm>
          </p:grpSpPr>
          <p:sp>
            <p:nvSpPr>
              <p:cNvPr id="13" name="Google Shape;13;p1"/>
              <p:cNvSpPr txBox="1"/>
              <p:nvPr/>
            </p:nvSpPr>
            <p:spPr>
              <a:xfrm rot="10800000" flipH="1">
                <a:off x="5606" y="889"/>
                <a:ext cx="58" cy="3431"/>
              </a:xfrm>
              <a:prstGeom prst="rect">
                <a:avLst/>
              </a:pr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4" name="Google Shape;14;p1"/>
              <p:cNvSpPr txBox="1"/>
              <p:nvPr/>
            </p:nvSpPr>
            <p:spPr>
              <a:xfrm rot="10800000" flipH="1">
                <a:off x="5654" y="889"/>
                <a:ext cx="58" cy="3431"/>
              </a:xfrm>
              <a:prstGeom prst="rect">
                <a:avLst/>
              </a:prstGeom>
              <a:solidFill>
                <a:srgbClr val="9900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grpSp>
      </p:grpSp>
      <p:sp>
        <p:nvSpPr>
          <p:cNvPr id="15" name="Google Shape;15;p1"/>
          <p:cNvSpPr txBox="1"/>
          <p:nvPr/>
        </p:nvSpPr>
        <p:spPr>
          <a:xfrm>
            <a:off x="-1" y="1"/>
            <a:ext cx="9140825" cy="1449387"/>
          </a:xfrm>
          <a:prstGeom prst="rect">
            <a:avLst/>
          </a:prstGeom>
          <a:solidFill>
            <a:srgbClr val="677228">
              <a:alpha val="35686"/>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6" name="Google Shape;16;p1"/>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600" b="0" i="0" u="none" strike="noStrike" cap="none">
                <a:solidFill>
                  <a:srgbClr val="800000"/>
                </a:solidFill>
                <a:latin typeface="Arial"/>
                <a:ea typeface="Arial"/>
                <a:cs typeface="Arial"/>
                <a:sym typeface="Arial"/>
              </a:defRPr>
            </a:lvl1pPr>
            <a:lvl2pPr marR="0" lvl="1" algn="l" rtl="0">
              <a:spcBef>
                <a:spcPts val="0"/>
              </a:spcBef>
              <a:spcAft>
                <a:spcPts val="0"/>
              </a:spcAft>
              <a:buSzPts val="1400"/>
              <a:buNone/>
              <a:defRPr sz="3600" b="0" i="0" u="none" strike="noStrike" cap="none">
                <a:solidFill>
                  <a:srgbClr val="800000"/>
                </a:solidFill>
                <a:latin typeface="Arial"/>
                <a:ea typeface="Arial"/>
                <a:cs typeface="Arial"/>
                <a:sym typeface="Arial"/>
              </a:defRPr>
            </a:lvl2pPr>
            <a:lvl3pPr marR="0" lvl="2" algn="l" rtl="0">
              <a:spcBef>
                <a:spcPts val="0"/>
              </a:spcBef>
              <a:spcAft>
                <a:spcPts val="0"/>
              </a:spcAft>
              <a:buSzPts val="1400"/>
              <a:buNone/>
              <a:defRPr sz="3600" b="0" i="0" u="none" strike="noStrike" cap="none">
                <a:solidFill>
                  <a:srgbClr val="800000"/>
                </a:solidFill>
                <a:latin typeface="Arial"/>
                <a:ea typeface="Arial"/>
                <a:cs typeface="Arial"/>
                <a:sym typeface="Arial"/>
              </a:defRPr>
            </a:lvl3pPr>
            <a:lvl4pPr marR="0" lvl="3" algn="l" rtl="0">
              <a:spcBef>
                <a:spcPts val="0"/>
              </a:spcBef>
              <a:spcAft>
                <a:spcPts val="0"/>
              </a:spcAft>
              <a:buSzPts val="1400"/>
              <a:buNone/>
              <a:defRPr sz="3600" b="0" i="0" u="none" strike="noStrike" cap="none">
                <a:solidFill>
                  <a:srgbClr val="800000"/>
                </a:solidFill>
                <a:latin typeface="Arial"/>
                <a:ea typeface="Arial"/>
                <a:cs typeface="Arial"/>
                <a:sym typeface="Arial"/>
              </a:defRPr>
            </a:lvl4pPr>
            <a:lvl5pPr marR="0" lvl="4" algn="l" rtl="0">
              <a:spcBef>
                <a:spcPts val="0"/>
              </a:spcBef>
              <a:spcAft>
                <a:spcPts val="0"/>
              </a:spcAft>
              <a:buSzPts val="1400"/>
              <a:buNone/>
              <a:defRPr sz="3600" b="0" i="0" u="none" strike="noStrike" cap="none">
                <a:solidFill>
                  <a:srgbClr val="800000"/>
                </a:solidFill>
                <a:latin typeface="Arial"/>
                <a:ea typeface="Arial"/>
                <a:cs typeface="Arial"/>
                <a:sym typeface="Arial"/>
              </a:defRPr>
            </a:lvl5pPr>
            <a:lvl6pPr marR="0" lvl="5" algn="l" rtl="0">
              <a:spcBef>
                <a:spcPts val="0"/>
              </a:spcBef>
              <a:spcAft>
                <a:spcPts val="0"/>
              </a:spcAft>
              <a:buSzPts val="1400"/>
              <a:buNone/>
              <a:defRPr sz="3600" b="0" i="0" u="none" strike="noStrike" cap="none">
                <a:solidFill>
                  <a:srgbClr val="800000"/>
                </a:solidFill>
                <a:latin typeface="Arial"/>
                <a:ea typeface="Arial"/>
                <a:cs typeface="Arial"/>
                <a:sym typeface="Arial"/>
              </a:defRPr>
            </a:lvl6pPr>
            <a:lvl7pPr marR="0" lvl="6" algn="l" rtl="0">
              <a:spcBef>
                <a:spcPts val="0"/>
              </a:spcBef>
              <a:spcAft>
                <a:spcPts val="0"/>
              </a:spcAft>
              <a:buSzPts val="1400"/>
              <a:buNone/>
              <a:defRPr sz="3600" b="0" i="0" u="none" strike="noStrike" cap="none">
                <a:solidFill>
                  <a:srgbClr val="800000"/>
                </a:solidFill>
                <a:latin typeface="Arial"/>
                <a:ea typeface="Arial"/>
                <a:cs typeface="Arial"/>
                <a:sym typeface="Arial"/>
              </a:defRPr>
            </a:lvl7pPr>
            <a:lvl8pPr marR="0" lvl="7" algn="l" rtl="0">
              <a:spcBef>
                <a:spcPts val="0"/>
              </a:spcBef>
              <a:spcAft>
                <a:spcPts val="0"/>
              </a:spcAft>
              <a:buSzPts val="1400"/>
              <a:buNone/>
              <a:defRPr sz="3600" b="0" i="0" u="none" strike="noStrike" cap="none">
                <a:solidFill>
                  <a:srgbClr val="800000"/>
                </a:solidFill>
                <a:latin typeface="Arial"/>
                <a:ea typeface="Arial"/>
                <a:cs typeface="Arial"/>
                <a:sym typeface="Arial"/>
              </a:defRPr>
            </a:lvl8pPr>
            <a:lvl9pPr marR="0" lvl="8" algn="l" rtl="0">
              <a:spcBef>
                <a:spcPts val="0"/>
              </a:spcBef>
              <a:spcAft>
                <a:spcPts val="0"/>
              </a:spcAft>
              <a:buSzPts val="1400"/>
              <a:buNone/>
              <a:defRPr sz="3600" b="0" i="0" u="none" strike="noStrike" cap="none">
                <a:solidFill>
                  <a:srgbClr val="800000"/>
                </a:solidFill>
                <a:latin typeface="Arial"/>
                <a:ea typeface="Arial"/>
                <a:cs typeface="Arial"/>
                <a:sym typeface="Arial"/>
              </a:defRPr>
            </a:lvl9pPr>
          </a:lstStyle>
          <a:p>
            <a:endParaRPr/>
          </a:p>
        </p:txBody>
      </p:sp>
      <p:sp>
        <p:nvSpPr>
          <p:cNvPr id="17" name="Google Shape;17;p1"/>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6- </a:t>
            </a:r>
            <a:fld id="{00000000-1234-1234-1234-123412341234}" type="slidenum">
              <a:rPr lang="en-US"/>
              <a:t>‹#›</a:t>
            </a:fld>
            <a:endParaRPr b="0">
              <a:solidFill>
                <a:srgbClr val="000000"/>
              </a:solidFill>
            </a:endParaRPr>
          </a:p>
        </p:txBody>
      </p:sp>
      <p:sp>
        <p:nvSpPr>
          <p:cNvPr id="18" name="Google Shape;18;p1"/>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lvl1pPr marL="457200" marR="0" lvl="0" indent="-335280" algn="l" rtl="0">
              <a:spcBef>
                <a:spcPts val="560"/>
              </a:spcBef>
              <a:spcAft>
                <a:spcPts val="0"/>
              </a:spcAft>
              <a:buClr>
                <a:srgbClr val="990033"/>
              </a:buClr>
              <a:buSzPts val="1680"/>
              <a:buFont typeface="Noto Sans Symbols"/>
              <a:buChar char="■"/>
              <a:defRPr sz="2800" b="0" i="0" u="none" strike="noStrike" cap="none">
                <a:solidFill>
                  <a:schemeClr val="dk2"/>
                </a:solidFill>
                <a:latin typeface="Arial"/>
                <a:ea typeface="Arial"/>
                <a:cs typeface="Arial"/>
                <a:sym typeface="Arial"/>
              </a:defRPr>
            </a:lvl1pPr>
            <a:lvl2pPr marL="914400" marR="0" lvl="1" indent="-319405" algn="l" rtl="0">
              <a:spcBef>
                <a:spcPts val="520"/>
              </a:spcBef>
              <a:spcAft>
                <a:spcPts val="0"/>
              </a:spcAft>
              <a:buClr>
                <a:schemeClr val="dk2"/>
              </a:buClr>
              <a:buSzPts val="1430"/>
              <a:buFont typeface="Noto Sans Symbols"/>
              <a:buChar char="■"/>
              <a:defRPr sz="2600" b="0" i="0" u="none" strike="noStrike" cap="none">
                <a:solidFill>
                  <a:srgbClr val="800000"/>
                </a:solidFill>
                <a:latin typeface="Arial"/>
                <a:ea typeface="Arial"/>
                <a:cs typeface="Arial"/>
                <a:sym typeface="Arial"/>
              </a:defRPr>
            </a:lvl2pPr>
            <a:lvl3pPr marL="1371600" marR="0" lvl="2" indent="-304800" algn="l" rtl="0">
              <a:spcBef>
                <a:spcPts val="480"/>
              </a:spcBef>
              <a:spcAft>
                <a:spcPts val="0"/>
              </a:spcAft>
              <a:buClr>
                <a:srgbClr val="990033"/>
              </a:buClr>
              <a:buSzPts val="1200"/>
              <a:buFont typeface="Noto Sans Symbols"/>
              <a:buChar char="■"/>
              <a:defRPr sz="2400" b="0" i="0" u="none" strike="noStrike" cap="none">
                <a:solidFill>
                  <a:schemeClr val="dk2"/>
                </a:solidFill>
                <a:latin typeface="Arial"/>
                <a:ea typeface="Arial"/>
                <a:cs typeface="Arial"/>
                <a:sym typeface="Arial"/>
              </a:defRPr>
            </a:lvl3pPr>
            <a:lvl4pPr marL="1828800" marR="0" lvl="3" indent="-298450" algn="l" rtl="0">
              <a:spcBef>
                <a:spcPts val="400"/>
              </a:spcBef>
              <a:spcAft>
                <a:spcPts val="0"/>
              </a:spcAft>
              <a:buClr>
                <a:schemeClr val="dk2"/>
              </a:buClr>
              <a:buSzPts val="1100"/>
              <a:buFont typeface="Noto Sans Symbols"/>
              <a:buChar char="■"/>
              <a:defRPr sz="2000" b="0" i="0" u="none" strike="noStrike" cap="none">
                <a:solidFill>
                  <a:srgbClr val="800000"/>
                </a:solidFill>
                <a:latin typeface="Arial"/>
                <a:ea typeface="Arial"/>
                <a:cs typeface="Arial"/>
                <a:sym typeface="Arial"/>
              </a:defRPr>
            </a:lvl4pPr>
            <a:lvl5pPr marL="2286000" marR="0" lvl="4"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5pPr>
            <a:lvl6pPr marL="2743200" marR="0" lvl="5"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6pPr>
            <a:lvl7pPr marL="3200400" marR="0" lvl="6"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7pPr>
            <a:lvl8pPr marL="3657600" marR="0" lvl="7"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8pPr>
            <a:lvl9pPr marL="4114800" marR="0" lvl="8"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9pPr>
          </a:lstStyle>
          <a:p>
            <a:endParaRPr/>
          </a:p>
        </p:txBody>
      </p:sp>
      <p:sp>
        <p:nvSpPr>
          <p:cNvPr id="19" name="Google Shape;19;p1"/>
          <p:cNvSpPr txBox="1"/>
          <p:nvPr/>
        </p:nvSpPr>
        <p:spPr>
          <a:xfrm>
            <a:off x="838200" y="6397625"/>
            <a:ext cx="4495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900"/>
              <a:buFont typeface="Arial"/>
              <a:buNone/>
            </a:pPr>
            <a:r>
              <a:rPr lang="en-US" sz="900" b="0" i="0" u="none">
                <a:solidFill>
                  <a:schemeClr val="dk1"/>
                </a:solidFill>
                <a:latin typeface="Arial"/>
                <a:ea typeface="Arial"/>
                <a:cs typeface="Arial"/>
                <a:sym typeface="Arial"/>
              </a:rPr>
              <a:t>Copyright © 2007 </a:t>
            </a:r>
            <a:r>
              <a:rPr lang="en-US" sz="900" b="0" i="0" u="none">
                <a:solidFill>
                  <a:srgbClr val="000000"/>
                </a:solidFill>
                <a:latin typeface="Arial"/>
                <a:ea typeface="Arial"/>
                <a:cs typeface="Arial"/>
                <a:sym typeface="Arial"/>
              </a:rPr>
              <a:t>Ramez Elmasri and Shamkant B. Navathe</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3"/>
        <p:cNvGrpSpPr/>
        <p:nvPr/>
      </p:nvGrpSpPr>
      <p:grpSpPr>
        <a:xfrm>
          <a:off x="0" y="0"/>
          <a:ext cx="0" cy="0"/>
          <a:chOff x="0" y="0"/>
          <a:chExt cx="0" cy="0"/>
        </a:xfrm>
      </p:grpSpPr>
      <p:sp>
        <p:nvSpPr>
          <p:cNvPr id="64" name="Google Shape;64;p12"/>
          <p:cNvSpPr txBox="1"/>
          <p:nvPr/>
        </p:nvSpPr>
        <p:spPr>
          <a:xfrm>
            <a:off x="8305800" y="0"/>
            <a:ext cx="609600" cy="6858000"/>
          </a:xfrm>
          <a:prstGeom prst="rect">
            <a:avLst/>
          </a:prstGeom>
          <a:gradFill>
            <a:gsLst>
              <a:gs pos="0">
                <a:srgbClr val="677228">
                  <a:alpha val="43921"/>
                </a:srgbClr>
              </a:gs>
              <a:gs pos="100000">
                <a:srgbClr val="5A6423"/>
              </a:gs>
            </a:gsLst>
            <a:lin ang="54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65" name="Google Shape;65;p12"/>
          <p:cNvSpPr txBox="1"/>
          <p:nvPr/>
        </p:nvSpPr>
        <p:spPr>
          <a:xfrm rot="-5400000">
            <a:off x="3500437" y="-985837"/>
            <a:ext cx="2143125" cy="9144000"/>
          </a:xfrm>
          <a:prstGeom prst="rect">
            <a:avLst/>
          </a:prstGeom>
          <a:solidFill>
            <a:srgbClr val="677228">
              <a:alpha val="4352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66" name="Google Shape;66;p12"/>
          <p:cNvSpPr txBox="1"/>
          <p:nvPr/>
        </p:nvSpPr>
        <p:spPr>
          <a:xfrm>
            <a:off x="7315200" y="2438400"/>
            <a:ext cx="1828800" cy="2290762"/>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pic>
        <p:nvPicPr>
          <p:cNvPr id="67" name="Google Shape;67;p12" descr="awtri_4c UPDATE_color"/>
          <p:cNvPicPr preferRelativeResize="0"/>
          <p:nvPr/>
        </p:nvPicPr>
        <p:blipFill rotWithShape="1">
          <a:blip r:embed="rId3">
            <a:alphaModFix/>
          </a:blip>
          <a:srcRect/>
          <a:stretch/>
        </p:blipFill>
        <p:spPr>
          <a:xfrm>
            <a:off x="76200" y="5949950"/>
            <a:ext cx="684212" cy="831850"/>
          </a:xfrm>
          <a:prstGeom prst="rect">
            <a:avLst/>
          </a:prstGeom>
          <a:noFill/>
          <a:ln>
            <a:noFill/>
          </a:ln>
        </p:spPr>
      </p:pic>
      <p:pic>
        <p:nvPicPr>
          <p:cNvPr id="68" name="Google Shape;68;p12" descr="elmasri_thumb"/>
          <p:cNvPicPr preferRelativeResize="0"/>
          <p:nvPr/>
        </p:nvPicPr>
        <p:blipFill rotWithShape="1">
          <a:blip r:embed="rId4">
            <a:alphaModFix/>
          </a:blip>
          <a:srcRect/>
          <a:stretch/>
        </p:blipFill>
        <p:spPr>
          <a:xfrm>
            <a:off x="7419975" y="2514600"/>
            <a:ext cx="1724025" cy="2143125"/>
          </a:xfrm>
          <a:prstGeom prst="rect">
            <a:avLst/>
          </a:prstGeom>
          <a:noFill/>
          <a:ln>
            <a:noFill/>
          </a:ln>
        </p:spPr>
      </p:pic>
      <p:sp>
        <p:nvSpPr>
          <p:cNvPr id="69" name="Google Shape;69;p12"/>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600" b="0" i="0" u="none" strike="noStrike" cap="none">
                <a:solidFill>
                  <a:srgbClr val="800000"/>
                </a:solidFill>
                <a:latin typeface="Arial"/>
                <a:ea typeface="Arial"/>
                <a:cs typeface="Arial"/>
                <a:sym typeface="Arial"/>
              </a:defRPr>
            </a:lvl1pPr>
            <a:lvl2pPr marR="0" lvl="1" algn="l" rtl="0">
              <a:spcBef>
                <a:spcPts val="0"/>
              </a:spcBef>
              <a:spcAft>
                <a:spcPts val="0"/>
              </a:spcAft>
              <a:buSzPts val="1400"/>
              <a:buNone/>
              <a:defRPr sz="3600" b="0" i="0" u="none" strike="noStrike" cap="none">
                <a:solidFill>
                  <a:srgbClr val="800000"/>
                </a:solidFill>
                <a:latin typeface="Arial"/>
                <a:ea typeface="Arial"/>
                <a:cs typeface="Arial"/>
                <a:sym typeface="Arial"/>
              </a:defRPr>
            </a:lvl2pPr>
            <a:lvl3pPr marR="0" lvl="2" algn="l" rtl="0">
              <a:spcBef>
                <a:spcPts val="0"/>
              </a:spcBef>
              <a:spcAft>
                <a:spcPts val="0"/>
              </a:spcAft>
              <a:buSzPts val="1400"/>
              <a:buNone/>
              <a:defRPr sz="3600" b="0" i="0" u="none" strike="noStrike" cap="none">
                <a:solidFill>
                  <a:srgbClr val="800000"/>
                </a:solidFill>
                <a:latin typeface="Arial"/>
                <a:ea typeface="Arial"/>
                <a:cs typeface="Arial"/>
                <a:sym typeface="Arial"/>
              </a:defRPr>
            </a:lvl3pPr>
            <a:lvl4pPr marR="0" lvl="3" algn="l" rtl="0">
              <a:spcBef>
                <a:spcPts val="0"/>
              </a:spcBef>
              <a:spcAft>
                <a:spcPts val="0"/>
              </a:spcAft>
              <a:buSzPts val="1400"/>
              <a:buNone/>
              <a:defRPr sz="3600" b="0" i="0" u="none" strike="noStrike" cap="none">
                <a:solidFill>
                  <a:srgbClr val="800000"/>
                </a:solidFill>
                <a:latin typeface="Arial"/>
                <a:ea typeface="Arial"/>
                <a:cs typeface="Arial"/>
                <a:sym typeface="Arial"/>
              </a:defRPr>
            </a:lvl4pPr>
            <a:lvl5pPr marR="0" lvl="4" algn="l" rtl="0">
              <a:spcBef>
                <a:spcPts val="0"/>
              </a:spcBef>
              <a:spcAft>
                <a:spcPts val="0"/>
              </a:spcAft>
              <a:buSzPts val="1400"/>
              <a:buNone/>
              <a:defRPr sz="3600" b="0" i="0" u="none" strike="noStrike" cap="none">
                <a:solidFill>
                  <a:srgbClr val="800000"/>
                </a:solidFill>
                <a:latin typeface="Arial"/>
                <a:ea typeface="Arial"/>
                <a:cs typeface="Arial"/>
                <a:sym typeface="Arial"/>
              </a:defRPr>
            </a:lvl5pPr>
            <a:lvl6pPr marR="0" lvl="5" algn="l" rtl="0">
              <a:spcBef>
                <a:spcPts val="0"/>
              </a:spcBef>
              <a:spcAft>
                <a:spcPts val="0"/>
              </a:spcAft>
              <a:buSzPts val="1400"/>
              <a:buNone/>
              <a:defRPr sz="3600" b="0" i="0" u="none" strike="noStrike" cap="none">
                <a:solidFill>
                  <a:srgbClr val="800000"/>
                </a:solidFill>
                <a:latin typeface="Arial"/>
                <a:ea typeface="Arial"/>
                <a:cs typeface="Arial"/>
                <a:sym typeface="Arial"/>
              </a:defRPr>
            </a:lvl6pPr>
            <a:lvl7pPr marR="0" lvl="6" algn="l" rtl="0">
              <a:spcBef>
                <a:spcPts val="0"/>
              </a:spcBef>
              <a:spcAft>
                <a:spcPts val="0"/>
              </a:spcAft>
              <a:buSzPts val="1400"/>
              <a:buNone/>
              <a:defRPr sz="3600" b="0" i="0" u="none" strike="noStrike" cap="none">
                <a:solidFill>
                  <a:srgbClr val="800000"/>
                </a:solidFill>
                <a:latin typeface="Arial"/>
                <a:ea typeface="Arial"/>
                <a:cs typeface="Arial"/>
                <a:sym typeface="Arial"/>
              </a:defRPr>
            </a:lvl7pPr>
            <a:lvl8pPr marR="0" lvl="7" algn="l" rtl="0">
              <a:spcBef>
                <a:spcPts val="0"/>
              </a:spcBef>
              <a:spcAft>
                <a:spcPts val="0"/>
              </a:spcAft>
              <a:buSzPts val="1400"/>
              <a:buNone/>
              <a:defRPr sz="3600" b="0" i="0" u="none" strike="noStrike" cap="none">
                <a:solidFill>
                  <a:srgbClr val="800000"/>
                </a:solidFill>
                <a:latin typeface="Arial"/>
                <a:ea typeface="Arial"/>
                <a:cs typeface="Arial"/>
                <a:sym typeface="Arial"/>
              </a:defRPr>
            </a:lvl8pPr>
            <a:lvl9pPr marR="0" lvl="8" algn="l" rtl="0">
              <a:spcBef>
                <a:spcPts val="0"/>
              </a:spcBef>
              <a:spcAft>
                <a:spcPts val="0"/>
              </a:spcAft>
              <a:buSzPts val="1400"/>
              <a:buNone/>
              <a:defRPr sz="3600" b="0" i="0" u="none" strike="noStrike" cap="none">
                <a:solidFill>
                  <a:srgbClr val="800000"/>
                </a:solidFill>
                <a:latin typeface="Arial"/>
                <a:ea typeface="Arial"/>
                <a:cs typeface="Arial"/>
                <a:sym typeface="Arial"/>
              </a:defRPr>
            </a:lvl9pPr>
          </a:lstStyle>
          <a:p>
            <a:endParaRPr/>
          </a:p>
        </p:txBody>
      </p:sp>
      <p:sp>
        <p:nvSpPr>
          <p:cNvPr id="70" name="Google Shape;70;p12"/>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lvl1pPr marL="457200" marR="0" lvl="0" indent="-335280" algn="l" rtl="0">
              <a:spcBef>
                <a:spcPts val="560"/>
              </a:spcBef>
              <a:spcAft>
                <a:spcPts val="0"/>
              </a:spcAft>
              <a:buClr>
                <a:srgbClr val="990033"/>
              </a:buClr>
              <a:buSzPts val="1680"/>
              <a:buFont typeface="Noto Sans Symbols"/>
              <a:buChar char="■"/>
              <a:defRPr sz="2800" b="0" i="0" u="none" strike="noStrike" cap="none">
                <a:solidFill>
                  <a:schemeClr val="dk2"/>
                </a:solidFill>
                <a:latin typeface="Arial"/>
                <a:ea typeface="Arial"/>
                <a:cs typeface="Arial"/>
                <a:sym typeface="Arial"/>
              </a:defRPr>
            </a:lvl1pPr>
            <a:lvl2pPr marL="914400" marR="0" lvl="1" indent="-319405" algn="l" rtl="0">
              <a:spcBef>
                <a:spcPts val="520"/>
              </a:spcBef>
              <a:spcAft>
                <a:spcPts val="0"/>
              </a:spcAft>
              <a:buClr>
                <a:schemeClr val="dk2"/>
              </a:buClr>
              <a:buSzPts val="1430"/>
              <a:buFont typeface="Noto Sans Symbols"/>
              <a:buChar char="■"/>
              <a:defRPr sz="2600" b="0" i="0" u="none" strike="noStrike" cap="none">
                <a:solidFill>
                  <a:srgbClr val="800000"/>
                </a:solidFill>
                <a:latin typeface="Arial"/>
                <a:ea typeface="Arial"/>
                <a:cs typeface="Arial"/>
                <a:sym typeface="Arial"/>
              </a:defRPr>
            </a:lvl2pPr>
            <a:lvl3pPr marL="1371600" marR="0" lvl="2" indent="-304800" algn="l" rtl="0">
              <a:spcBef>
                <a:spcPts val="480"/>
              </a:spcBef>
              <a:spcAft>
                <a:spcPts val="0"/>
              </a:spcAft>
              <a:buClr>
                <a:srgbClr val="990033"/>
              </a:buClr>
              <a:buSzPts val="1200"/>
              <a:buFont typeface="Noto Sans Symbols"/>
              <a:buChar char="■"/>
              <a:defRPr sz="2400" b="0" i="0" u="none" strike="noStrike" cap="none">
                <a:solidFill>
                  <a:schemeClr val="dk2"/>
                </a:solidFill>
                <a:latin typeface="Arial"/>
                <a:ea typeface="Arial"/>
                <a:cs typeface="Arial"/>
                <a:sym typeface="Arial"/>
              </a:defRPr>
            </a:lvl3pPr>
            <a:lvl4pPr marL="1828800" marR="0" lvl="3" indent="-298450" algn="l" rtl="0">
              <a:spcBef>
                <a:spcPts val="400"/>
              </a:spcBef>
              <a:spcAft>
                <a:spcPts val="0"/>
              </a:spcAft>
              <a:buClr>
                <a:schemeClr val="dk2"/>
              </a:buClr>
              <a:buSzPts val="1100"/>
              <a:buFont typeface="Noto Sans Symbols"/>
              <a:buChar char="■"/>
              <a:defRPr sz="2000" b="0" i="0" u="none" strike="noStrike" cap="none">
                <a:solidFill>
                  <a:srgbClr val="800000"/>
                </a:solidFill>
                <a:latin typeface="Arial"/>
                <a:ea typeface="Arial"/>
                <a:cs typeface="Arial"/>
                <a:sym typeface="Arial"/>
              </a:defRPr>
            </a:lvl4pPr>
            <a:lvl5pPr marL="2286000" marR="0" lvl="4"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5pPr>
            <a:lvl6pPr marL="2743200" marR="0" lvl="5"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6pPr>
            <a:lvl7pPr marL="3200400" marR="0" lvl="6"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7pPr>
            <a:lvl8pPr marL="3657600" marR="0" lvl="7"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8pPr>
            <a:lvl9pPr marL="4114800" marR="0" lvl="8"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9pPr>
          </a:lstStyle>
          <a:p>
            <a:endParaRPr/>
          </a:p>
        </p:txBody>
      </p:sp>
      <p:sp>
        <p:nvSpPr>
          <p:cNvPr id="71" name="Google Shape;71;p12"/>
          <p:cNvSpPr txBox="1">
            <a:spLocks noGrp="1"/>
          </p:cNvSpPr>
          <p:nvPr>
            <p:ph type="ftr" idx="11"/>
          </p:nvPr>
        </p:nvSpPr>
        <p:spPr>
          <a:xfrm>
            <a:off x="838200" y="6397625"/>
            <a:ext cx="4495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9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2.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5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52.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9" Type="http://schemas.openxmlformats.org/officeDocument/2006/relationships/image" Target="../media/image56.png"/></Relationships>
</file>

<file path=ppt/slides/_rels/slide5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6.xml.rels><?xml version="1.0" encoding="UTF-8" standalone="yes"?>
<Relationships xmlns="http://schemas.openxmlformats.org/package/2006/relationships"><Relationship Id="rId3" Type="http://schemas.openxmlformats.org/officeDocument/2006/relationships/hyperlink" Target="http://www.pbs.org/empires/islam/innoalgebra.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64.png"/><Relationship Id="rId7" Type="http://schemas.openxmlformats.org/officeDocument/2006/relationships/image" Target="../media/image68.png"/><Relationship Id="rId12" Type="http://schemas.openxmlformats.org/officeDocument/2006/relationships/image" Target="../media/image73.png"/><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image" Target="../media/image72.png"/><Relationship Id="rId5" Type="http://schemas.openxmlformats.org/officeDocument/2006/relationships/image" Target="../media/image66.png"/><Relationship Id="rId10" Type="http://schemas.openxmlformats.org/officeDocument/2006/relationships/image" Target="../media/image71.png"/><Relationship Id="rId4" Type="http://schemas.openxmlformats.org/officeDocument/2006/relationships/image" Target="../media/image65.png"/><Relationship Id="rId9" Type="http://schemas.openxmlformats.org/officeDocument/2006/relationships/image" Target="../media/image70.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1</a:t>
            </a:fld>
            <a:endParaRPr/>
          </a:p>
        </p:txBody>
      </p:sp>
      <p:sp>
        <p:nvSpPr>
          <p:cNvPr id="82" name="Google Shape;82;p14"/>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3600">
              <a:solidFill>
                <a:srgbClr val="800000"/>
              </a:solidFill>
              <a:latin typeface="Arial"/>
              <a:ea typeface="Arial"/>
              <a:cs typeface="Arial"/>
              <a:sym typeface="Arial"/>
            </a:endParaRPr>
          </a:p>
        </p:txBody>
      </p:sp>
      <p:pic>
        <p:nvPicPr>
          <p:cNvPr id="83" name="Google Shape;83;p14" descr="Elmasri_cov"/>
          <p:cNvPicPr preferRelativeResize="0"/>
          <p:nvPr/>
        </p:nvPicPr>
        <p:blipFill rotWithShape="1">
          <a:blip r:embed="rId3">
            <a:alphaModFix/>
          </a:blip>
          <a:srcRect/>
          <a:stretch/>
        </p:blipFill>
        <p:spPr>
          <a:xfrm>
            <a:off x="0" y="0"/>
            <a:ext cx="9144000" cy="68580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10</a:t>
            </a:fld>
            <a:endParaRPr/>
          </a:p>
        </p:txBody>
      </p:sp>
      <p:sp>
        <p:nvSpPr>
          <p:cNvPr id="155" name="Google Shape;155;p23"/>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Unary Relational Operations: SELECT</a:t>
            </a:r>
            <a:endParaRPr/>
          </a:p>
        </p:txBody>
      </p:sp>
      <p:sp>
        <p:nvSpPr>
          <p:cNvPr id="156" name="Google Shape;156;p23"/>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742950" lvl="1" indent="-285750">
              <a:spcBef>
                <a:spcPts val="0"/>
              </a:spcBef>
              <a:buSzPts val="1540"/>
            </a:pPr>
            <a:r>
              <a:rPr lang="en-US" sz="2800" b="0" i="0" u="none" dirty="0">
                <a:solidFill>
                  <a:srgbClr val="800000"/>
                </a:solidFill>
                <a:latin typeface="Arial"/>
                <a:ea typeface="Arial"/>
                <a:cs typeface="Arial"/>
                <a:sym typeface="Arial"/>
              </a:rPr>
              <a:t>In general, the </a:t>
            </a:r>
            <a:r>
              <a:rPr lang="en-US" sz="2800" b="0" i="1" u="none" dirty="0">
                <a:solidFill>
                  <a:srgbClr val="800000"/>
                </a:solidFill>
                <a:latin typeface="Arial"/>
                <a:ea typeface="Arial"/>
                <a:cs typeface="Arial"/>
                <a:sym typeface="Arial"/>
              </a:rPr>
              <a:t>select</a:t>
            </a:r>
            <a:r>
              <a:rPr lang="en-US" sz="2800" b="0" i="0" u="none" dirty="0">
                <a:solidFill>
                  <a:srgbClr val="800000"/>
                </a:solidFill>
                <a:latin typeface="Arial"/>
                <a:ea typeface="Arial"/>
                <a:cs typeface="Arial"/>
                <a:sym typeface="Arial"/>
              </a:rPr>
              <a:t> operation is denoted by </a:t>
            </a:r>
            <a:r>
              <a:rPr lang="en-US" sz="2800" b="1" dirty="0" smtClean="0">
                <a:latin typeface="Noto Sans Symbols"/>
                <a:ea typeface="Noto Sans Symbols"/>
                <a:cs typeface="Noto Sans Symbols"/>
                <a:sym typeface="Noto Sans Symbols"/>
              </a:rPr>
              <a:t>σ</a:t>
            </a:r>
            <a:endParaRPr lang="en-US" sz="2800" b="0" i="0" u="none" dirty="0" smtClean="0">
              <a:solidFill>
                <a:srgbClr val="800000"/>
              </a:solidFill>
              <a:latin typeface="Arial"/>
              <a:ea typeface="Arial"/>
              <a:cs typeface="Arial"/>
              <a:sym typeface="Arial"/>
            </a:endParaRPr>
          </a:p>
          <a:p>
            <a:pPr marL="742950" lvl="1" indent="-285750" algn="l" rtl="0">
              <a:lnSpc>
                <a:spcPct val="100000"/>
              </a:lnSpc>
              <a:spcBef>
                <a:spcPts val="0"/>
              </a:spcBef>
              <a:spcAft>
                <a:spcPts val="0"/>
              </a:spcAft>
              <a:buClr>
                <a:schemeClr val="dk2"/>
              </a:buClr>
              <a:buSzPts val="1540"/>
              <a:buFont typeface="Noto Sans Symbols"/>
              <a:buChar char="■"/>
            </a:pPr>
            <a:r>
              <a:rPr lang="en-US" sz="2800" b="1" dirty="0" smtClean="0">
                <a:latin typeface="Noto Sans Symbols"/>
                <a:ea typeface="Noto Sans Symbols"/>
                <a:cs typeface="Noto Sans Symbols"/>
                <a:sym typeface="Noto Sans Symbols"/>
              </a:rPr>
              <a:t>Syntax:</a:t>
            </a:r>
            <a:r>
              <a:rPr lang="en-US" sz="3600" b="1" dirty="0" smtClean="0">
                <a:latin typeface="Noto Sans Symbols"/>
                <a:ea typeface="Noto Sans Symbols"/>
                <a:cs typeface="Noto Sans Symbols"/>
                <a:sym typeface="Noto Sans Symbols"/>
              </a:rPr>
              <a:t> </a:t>
            </a:r>
            <a:r>
              <a:rPr lang="en-US" sz="3600" b="1" i="0" u="none" dirty="0" smtClean="0">
                <a:solidFill>
                  <a:srgbClr val="800000"/>
                </a:solidFill>
                <a:latin typeface="Noto Sans Symbols"/>
                <a:ea typeface="Noto Sans Symbols"/>
                <a:cs typeface="Noto Sans Symbols"/>
                <a:sym typeface="Noto Sans Symbols"/>
              </a:rPr>
              <a:t>σ</a:t>
            </a:r>
            <a:r>
              <a:rPr lang="en-US" sz="2800" b="0" i="0" u="none" dirty="0" smtClean="0">
                <a:solidFill>
                  <a:srgbClr val="800000"/>
                </a:solidFill>
                <a:latin typeface="Arial"/>
                <a:ea typeface="Arial"/>
                <a:cs typeface="Arial"/>
                <a:sym typeface="Arial"/>
              </a:rPr>
              <a:t> </a:t>
            </a:r>
            <a:r>
              <a:rPr lang="en-US" sz="2800" b="0" i="0" u="none" baseline="-25000" dirty="0">
                <a:solidFill>
                  <a:srgbClr val="800000"/>
                </a:solidFill>
                <a:latin typeface="Arial"/>
                <a:ea typeface="Arial"/>
                <a:cs typeface="Arial"/>
                <a:sym typeface="Arial"/>
              </a:rPr>
              <a:t>&lt;selection condition&gt;</a:t>
            </a:r>
            <a:r>
              <a:rPr lang="en-US" sz="2800" b="0" i="0" u="none" dirty="0">
                <a:solidFill>
                  <a:srgbClr val="800000"/>
                </a:solidFill>
                <a:latin typeface="Arial"/>
                <a:ea typeface="Arial"/>
                <a:cs typeface="Arial"/>
                <a:sym typeface="Arial"/>
              </a:rPr>
              <a:t>(R) </a:t>
            </a:r>
            <a:endParaRPr lang="en-US" sz="2800" b="0" i="0" u="none" dirty="0" smtClean="0">
              <a:solidFill>
                <a:srgbClr val="800000"/>
              </a:solidFill>
              <a:latin typeface="Arial"/>
              <a:ea typeface="Arial"/>
              <a:cs typeface="Arial"/>
              <a:sym typeface="Arial"/>
            </a:endParaRPr>
          </a:p>
          <a:p>
            <a:pPr marL="742950" lvl="1" indent="-285750" algn="l" rtl="0">
              <a:lnSpc>
                <a:spcPct val="100000"/>
              </a:lnSpc>
              <a:spcBef>
                <a:spcPts val="0"/>
              </a:spcBef>
              <a:spcAft>
                <a:spcPts val="0"/>
              </a:spcAft>
              <a:buClr>
                <a:schemeClr val="dk2"/>
              </a:buClr>
              <a:buSzPts val="1540"/>
              <a:buFont typeface="Noto Sans Symbols"/>
              <a:buChar char="■"/>
            </a:pPr>
            <a:r>
              <a:rPr lang="en-US" sz="2800" b="0" i="0" u="none" dirty="0" smtClean="0">
                <a:solidFill>
                  <a:srgbClr val="800000"/>
                </a:solidFill>
                <a:latin typeface="Arial"/>
                <a:ea typeface="Arial"/>
                <a:cs typeface="Arial"/>
                <a:sym typeface="Arial"/>
              </a:rPr>
              <a:t>where</a:t>
            </a:r>
            <a:endParaRPr dirty="0"/>
          </a:p>
          <a:p>
            <a:pPr marL="1143000" lvl="2" indent="-228600" algn="l" rtl="0">
              <a:lnSpc>
                <a:spcPct val="100000"/>
              </a:lnSpc>
              <a:spcBef>
                <a:spcPts val="640"/>
              </a:spcBef>
              <a:spcAft>
                <a:spcPts val="0"/>
              </a:spcAft>
              <a:buClr>
                <a:srgbClr val="990033"/>
              </a:buClr>
              <a:buSzPts val="1200"/>
              <a:buFont typeface="Noto Sans Symbols"/>
              <a:buChar char="■"/>
            </a:pPr>
            <a:r>
              <a:rPr lang="en-US" sz="2400" b="0" i="0" u="none" dirty="0">
                <a:solidFill>
                  <a:schemeClr val="dk2"/>
                </a:solidFill>
                <a:latin typeface="Arial"/>
                <a:ea typeface="Arial"/>
                <a:cs typeface="Arial"/>
                <a:sym typeface="Arial"/>
              </a:rPr>
              <a:t>the symbol </a:t>
            </a:r>
            <a:r>
              <a:rPr lang="en-US" sz="3200" b="1" i="0" u="none" dirty="0">
                <a:solidFill>
                  <a:schemeClr val="dk2"/>
                </a:solidFill>
                <a:latin typeface="Noto Sans Symbols"/>
                <a:ea typeface="Noto Sans Symbols"/>
                <a:cs typeface="Noto Sans Symbols"/>
                <a:sym typeface="Noto Sans Symbols"/>
              </a:rPr>
              <a:t>σ</a:t>
            </a:r>
            <a:r>
              <a:rPr lang="en-US" sz="2400" b="0" i="0" u="none" dirty="0">
                <a:solidFill>
                  <a:schemeClr val="dk2"/>
                </a:solidFill>
                <a:latin typeface="Arial"/>
                <a:ea typeface="Arial"/>
                <a:cs typeface="Arial"/>
                <a:sym typeface="Arial"/>
              </a:rPr>
              <a:t> (sigma) is used to denote the </a:t>
            </a:r>
            <a:r>
              <a:rPr lang="en-US" sz="2400" b="0" i="1" u="none" dirty="0">
                <a:solidFill>
                  <a:schemeClr val="dk2"/>
                </a:solidFill>
                <a:latin typeface="Arial"/>
                <a:ea typeface="Arial"/>
                <a:cs typeface="Arial"/>
                <a:sym typeface="Arial"/>
              </a:rPr>
              <a:t>select</a:t>
            </a:r>
            <a:r>
              <a:rPr lang="en-US" sz="2400" b="0" i="0" u="none" dirty="0">
                <a:solidFill>
                  <a:schemeClr val="dk2"/>
                </a:solidFill>
                <a:latin typeface="Arial"/>
                <a:ea typeface="Arial"/>
                <a:cs typeface="Arial"/>
                <a:sym typeface="Arial"/>
              </a:rPr>
              <a:t> operator</a:t>
            </a:r>
            <a:endParaRPr dirty="0"/>
          </a:p>
          <a:p>
            <a:pPr marL="1143000" lvl="2" indent="-228600" algn="l" rtl="0">
              <a:lnSpc>
                <a:spcPct val="100000"/>
              </a:lnSpc>
              <a:spcBef>
                <a:spcPts val="480"/>
              </a:spcBef>
              <a:spcAft>
                <a:spcPts val="0"/>
              </a:spcAft>
              <a:buClr>
                <a:srgbClr val="990033"/>
              </a:buClr>
              <a:buSzPts val="1200"/>
              <a:buFont typeface="Noto Sans Symbols"/>
              <a:buChar char="■"/>
            </a:pPr>
            <a:r>
              <a:rPr lang="en-US" sz="2400" b="0" i="0" u="none" dirty="0">
                <a:solidFill>
                  <a:schemeClr val="dk2"/>
                </a:solidFill>
                <a:latin typeface="Arial"/>
                <a:ea typeface="Arial"/>
                <a:cs typeface="Arial"/>
                <a:sym typeface="Arial"/>
              </a:rPr>
              <a:t>the selection condition is a Boolean (conditional) expression specified on the attributes of relation R</a:t>
            </a:r>
            <a:endParaRPr dirty="0"/>
          </a:p>
          <a:p>
            <a:pPr marL="1143000" lvl="2" indent="-228600" algn="l" rtl="0">
              <a:lnSpc>
                <a:spcPct val="100000"/>
              </a:lnSpc>
              <a:spcBef>
                <a:spcPts val="480"/>
              </a:spcBef>
              <a:spcAft>
                <a:spcPts val="0"/>
              </a:spcAft>
              <a:buClr>
                <a:srgbClr val="990033"/>
              </a:buClr>
              <a:buSzPts val="1200"/>
              <a:buFont typeface="Noto Sans Symbols"/>
              <a:buChar char="■"/>
            </a:pPr>
            <a:r>
              <a:rPr lang="en-US" sz="2400" b="0" i="0" u="none" dirty="0">
                <a:solidFill>
                  <a:schemeClr val="dk2"/>
                </a:solidFill>
                <a:latin typeface="Arial"/>
                <a:ea typeface="Arial"/>
                <a:cs typeface="Arial"/>
                <a:sym typeface="Arial"/>
              </a:rPr>
              <a:t>tuples that make the condition </a:t>
            </a:r>
            <a:r>
              <a:rPr lang="en-US" sz="2400" b="1" i="0" u="none" dirty="0">
                <a:solidFill>
                  <a:schemeClr val="dk2"/>
                </a:solidFill>
                <a:latin typeface="Arial"/>
                <a:ea typeface="Arial"/>
                <a:cs typeface="Arial"/>
                <a:sym typeface="Arial"/>
              </a:rPr>
              <a:t>true </a:t>
            </a:r>
            <a:r>
              <a:rPr lang="en-US" sz="2400" b="0" i="0" u="none" dirty="0">
                <a:solidFill>
                  <a:schemeClr val="dk2"/>
                </a:solidFill>
                <a:latin typeface="Arial"/>
                <a:ea typeface="Arial"/>
                <a:cs typeface="Arial"/>
                <a:sym typeface="Arial"/>
              </a:rPr>
              <a:t>are selected</a:t>
            </a:r>
            <a:endParaRPr dirty="0"/>
          </a:p>
          <a:p>
            <a:pPr marL="1600200" lvl="3" indent="-228600" algn="l" rtl="0">
              <a:lnSpc>
                <a:spcPct val="100000"/>
              </a:lnSpc>
              <a:spcBef>
                <a:spcPts val="400"/>
              </a:spcBef>
              <a:spcAft>
                <a:spcPts val="0"/>
              </a:spcAft>
              <a:buClr>
                <a:schemeClr val="dk2"/>
              </a:buClr>
              <a:buSzPts val="1100"/>
              <a:buFont typeface="Noto Sans Symbols"/>
              <a:buChar char="■"/>
            </a:pPr>
            <a:r>
              <a:rPr lang="en-US" sz="2000" b="0" i="0" u="none" dirty="0">
                <a:solidFill>
                  <a:srgbClr val="800000"/>
                </a:solidFill>
                <a:latin typeface="Arial"/>
                <a:ea typeface="Arial"/>
                <a:cs typeface="Arial"/>
                <a:sym typeface="Arial"/>
              </a:rPr>
              <a:t>appear in the result of the operation</a:t>
            </a:r>
            <a:endParaRPr dirty="0"/>
          </a:p>
          <a:p>
            <a:pPr marL="1143000" lvl="2" indent="-228600" algn="l" rtl="0">
              <a:lnSpc>
                <a:spcPct val="100000"/>
              </a:lnSpc>
              <a:spcBef>
                <a:spcPts val="480"/>
              </a:spcBef>
              <a:spcAft>
                <a:spcPts val="0"/>
              </a:spcAft>
              <a:buClr>
                <a:srgbClr val="990033"/>
              </a:buClr>
              <a:buSzPts val="1200"/>
              <a:buFont typeface="Noto Sans Symbols"/>
              <a:buChar char="■"/>
            </a:pPr>
            <a:r>
              <a:rPr lang="en-US" sz="2400" b="0" i="0" u="none" dirty="0">
                <a:solidFill>
                  <a:schemeClr val="dk2"/>
                </a:solidFill>
                <a:latin typeface="Arial"/>
                <a:ea typeface="Arial"/>
                <a:cs typeface="Arial"/>
                <a:sym typeface="Arial"/>
              </a:rPr>
              <a:t>tuples that make the condition </a:t>
            </a:r>
            <a:r>
              <a:rPr lang="en-US" sz="2400" b="1" i="0" u="none" dirty="0">
                <a:solidFill>
                  <a:schemeClr val="dk2"/>
                </a:solidFill>
                <a:latin typeface="Arial"/>
                <a:ea typeface="Arial"/>
                <a:cs typeface="Arial"/>
                <a:sym typeface="Arial"/>
              </a:rPr>
              <a:t>false </a:t>
            </a:r>
            <a:r>
              <a:rPr lang="en-US" sz="2400" b="0" i="0" u="none" dirty="0">
                <a:solidFill>
                  <a:schemeClr val="dk2"/>
                </a:solidFill>
                <a:latin typeface="Arial"/>
                <a:ea typeface="Arial"/>
                <a:cs typeface="Arial"/>
                <a:sym typeface="Arial"/>
              </a:rPr>
              <a:t>are filtered out</a:t>
            </a:r>
            <a:endParaRPr dirty="0"/>
          </a:p>
          <a:p>
            <a:pPr marL="1600200" lvl="3" indent="-228600" algn="l" rtl="0">
              <a:lnSpc>
                <a:spcPct val="100000"/>
              </a:lnSpc>
              <a:spcBef>
                <a:spcPts val="400"/>
              </a:spcBef>
              <a:spcAft>
                <a:spcPts val="0"/>
              </a:spcAft>
              <a:buClr>
                <a:schemeClr val="dk2"/>
              </a:buClr>
              <a:buSzPts val="1100"/>
              <a:buFont typeface="Noto Sans Symbols"/>
              <a:buChar char="■"/>
            </a:pPr>
            <a:r>
              <a:rPr lang="en-US" sz="2000" b="0" i="0" u="none" dirty="0">
                <a:solidFill>
                  <a:srgbClr val="800000"/>
                </a:solidFill>
                <a:latin typeface="Arial"/>
                <a:ea typeface="Arial"/>
                <a:cs typeface="Arial"/>
                <a:sym typeface="Arial"/>
              </a:rPr>
              <a:t>discarded from the result of the operation</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6">
                                            <p:txEl>
                                              <p:pRg st="0" end="0"/>
                                            </p:txEl>
                                          </p:spTgt>
                                        </p:tgtEl>
                                        <p:attrNameLst>
                                          <p:attrName>style.visibility</p:attrName>
                                        </p:attrNameLst>
                                      </p:cBhvr>
                                      <p:to>
                                        <p:strVal val="visible"/>
                                      </p:to>
                                    </p:set>
                                    <p:anim calcmode="lin" valueType="num">
                                      <p:cBhvr additive="base">
                                        <p:cTn id="7" dur="500" fill="hold"/>
                                        <p:tgtEl>
                                          <p:spTgt spid="15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6">
                                            <p:txEl>
                                              <p:pRg st="1" end="1"/>
                                            </p:txEl>
                                          </p:spTgt>
                                        </p:tgtEl>
                                        <p:attrNameLst>
                                          <p:attrName>style.visibility</p:attrName>
                                        </p:attrNameLst>
                                      </p:cBhvr>
                                      <p:to>
                                        <p:strVal val="visible"/>
                                      </p:to>
                                    </p:set>
                                    <p:anim calcmode="lin" valueType="num">
                                      <p:cBhvr additive="base">
                                        <p:cTn id="13" dur="500" fill="hold"/>
                                        <p:tgtEl>
                                          <p:spTgt spid="15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6">
                                            <p:txEl>
                                              <p:pRg st="2" end="2"/>
                                            </p:txEl>
                                          </p:spTgt>
                                        </p:tgtEl>
                                        <p:attrNameLst>
                                          <p:attrName>style.visibility</p:attrName>
                                        </p:attrNameLst>
                                      </p:cBhvr>
                                      <p:to>
                                        <p:strVal val="visible"/>
                                      </p:to>
                                    </p:set>
                                    <p:anim calcmode="lin" valueType="num">
                                      <p:cBhvr additive="base">
                                        <p:cTn id="19" dur="500" fill="hold"/>
                                        <p:tgtEl>
                                          <p:spTgt spid="15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6">
                                            <p:txEl>
                                              <p:pRg st="3" end="3"/>
                                            </p:txEl>
                                          </p:spTgt>
                                        </p:tgtEl>
                                        <p:attrNameLst>
                                          <p:attrName>style.visibility</p:attrName>
                                        </p:attrNameLst>
                                      </p:cBhvr>
                                      <p:to>
                                        <p:strVal val="visible"/>
                                      </p:to>
                                    </p:set>
                                    <p:anim calcmode="lin" valueType="num">
                                      <p:cBhvr additive="base">
                                        <p:cTn id="25" dur="500" fill="hold"/>
                                        <p:tgtEl>
                                          <p:spTgt spid="15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6">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56">
                                            <p:txEl>
                                              <p:pRg st="4" end="4"/>
                                            </p:txEl>
                                          </p:spTgt>
                                        </p:tgtEl>
                                        <p:attrNameLst>
                                          <p:attrName>style.visibility</p:attrName>
                                        </p:attrNameLst>
                                      </p:cBhvr>
                                      <p:to>
                                        <p:strVal val="visible"/>
                                      </p:to>
                                    </p:set>
                                    <p:anim calcmode="lin" valueType="num">
                                      <p:cBhvr additive="base">
                                        <p:cTn id="29" dur="500" fill="hold"/>
                                        <p:tgtEl>
                                          <p:spTgt spid="156">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56">
                                            <p:txEl>
                                              <p:pRg st="5" end="5"/>
                                            </p:txEl>
                                          </p:spTgt>
                                        </p:tgtEl>
                                        <p:attrNameLst>
                                          <p:attrName>style.visibility</p:attrName>
                                        </p:attrNameLst>
                                      </p:cBhvr>
                                      <p:to>
                                        <p:strVal val="visible"/>
                                      </p:to>
                                    </p:set>
                                    <p:anim calcmode="lin" valueType="num">
                                      <p:cBhvr additive="base">
                                        <p:cTn id="35" dur="500" fill="hold"/>
                                        <p:tgtEl>
                                          <p:spTgt spid="156">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56">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56">
                                            <p:txEl>
                                              <p:pRg st="6" end="6"/>
                                            </p:txEl>
                                          </p:spTgt>
                                        </p:tgtEl>
                                        <p:attrNameLst>
                                          <p:attrName>style.visibility</p:attrName>
                                        </p:attrNameLst>
                                      </p:cBhvr>
                                      <p:to>
                                        <p:strVal val="visible"/>
                                      </p:to>
                                    </p:set>
                                    <p:anim calcmode="lin" valueType="num">
                                      <p:cBhvr additive="base">
                                        <p:cTn id="39" dur="500" fill="hold"/>
                                        <p:tgtEl>
                                          <p:spTgt spid="156">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5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56">
                                            <p:txEl>
                                              <p:pRg st="7" end="7"/>
                                            </p:txEl>
                                          </p:spTgt>
                                        </p:tgtEl>
                                        <p:attrNameLst>
                                          <p:attrName>style.visibility</p:attrName>
                                        </p:attrNameLst>
                                      </p:cBhvr>
                                      <p:to>
                                        <p:strVal val="visible"/>
                                      </p:to>
                                    </p:set>
                                    <p:anim calcmode="lin" valueType="num">
                                      <p:cBhvr additive="base">
                                        <p:cTn id="45" dur="500" fill="hold"/>
                                        <p:tgtEl>
                                          <p:spTgt spid="156">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56">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56">
                                            <p:txEl>
                                              <p:pRg st="8" end="8"/>
                                            </p:txEl>
                                          </p:spTgt>
                                        </p:tgtEl>
                                        <p:attrNameLst>
                                          <p:attrName>style.visibility</p:attrName>
                                        </p:attrNameLst>
                                      </p:cBhvr>
                                      <p:to>
                                        <p:strVal val="visible"/>
                                      </p:to>
                                    </p:set>
                                    <p:anim calcmode="lin" valueType="num">
                                      <p:cBhvr additive="base">
                                        <p:cTn id="49" dur="500" fill="hold"/>
                                        <p:tgtEl>
                                          <p:spTgt spid="156">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5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4"/>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11</a:t>
            </a:fld>
            <a:endParaRPr/>
          </a:p>
        </p:txBody>
      </p:sp>
      <p:sp>
        <p:nvSpPr>
          <p:cNvPr id="163" name="Google Shape;163;p24"/>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Unary Relational Operations: SELECT (contd.)</a:t>
            </a:r>
            <a:endParaRPr/>
          </a:p>
        </p:txBody>
      </p:sp>
      <p:sp>
        <p:nvSpPr>
          <p:cNvPr id="164" name="Google Shape;164;p24"/>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80000"/>
              </a:lnSpc>
              <a:spcBef>
                <a:spcPts val="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SELECT Operation Properties</a:t>
            </a:r>
            <a:endParaRPr dirty="0"/>
          </a:p>
          <a:p>
            <a:pPr marL="742950" lvl="1" indent="-285750" algn="l" rtl="0">
              <a:lnSpc>
                <a:spcPct val="80000"/>
              </a:lnSpc>
              <a:spcBef>
                <a:spcPts val="420"/>
              </a:spcBef>
              <a:spcAft>
                <a:spcPts val="0"/>
              </a:spcAft>
              <a:buClr>
                <a:schemeClr val="dk2"/>
              </a:buClr>
              <a:buSzPts val="1155"/>
              <a:buFont typeface="Noto Sans Symbols"/>
              <a:buChar char="■"/>
            </a:pPr>
            <a:r>
              <a:rPr lang="en-US" sz="2100" b="0" i="0" u="none" dirty="0">
                <a:solidFill>
                  <a:srgbClr val="800000"/>
                </a:solidFill>
                <a:latin typeface="Arial"/>
                <a:ea typeface="Arial"/>
                <a:cs typeface="Arial"/>
                <a:sym typeface="Arial"/>
              </a:rPr>
              <a:t>The SELECT operation </a:t>
            </a:r>
            <a:r>
              <a:rPr lang="en-US" sz="2100" b="0" i="0" u="none" dirty="0">
                <a:solidFill>
                  <a:srgbClr val="800000"/>
                </a:solidFill>
                <a:latin typeface="Noto Sans Symbols"/>
                <a:ea typeface="Noto Sans Symbols"/>
                <a:cs typeface="Noto Sans Symbols"/>
                <a:sym typeface="Noto Sans Symbols"/>
              </a:rPr>
              <a:t>σ</a:t>
            </a:r>
            <a:r>
              <a:rPr lang="en-US" sz="2100" b="0" i="0" u="none" dirty="0">
                <a:solidFill>
                  <a:srgbClr val="800000"/>
                </a:solidFill>
                <a:latin typeface="Arial"/>
                <a:ea typeface="Arial"/>
                <a:cs typeface="Arial"/>
                <a:sym typeface="Arial"/>
              </a:rPr>
              <a:t> </a:t>
            </a:r>
            <a:r>
              <a:rPr lang="en-US" sz="2100" b="0" i="0" u="none" baseline="-25000" dirty="0">
                <a:solidFill>
                  <a:srgbClr val="800000"/>
                </a:solidFill>
                <a:latin typeface="Arial"/>
                <a:ea typeface="Arial"/>
                <a:cs typeface="Arial"/>
                <a:sym typeface="Arial"/>
              </a:rPr>
              <a:t>&lt;selection condition&gt;</a:t>
            </a:r>
            <a:r>
              <a:rPr lang="en-US" sz="2100" b="0" i="0" u="none" dirty="0">
                <a:solidFill>
                  <a:srgbClr val="800000"/>
                </a:solidFill>
                <a:latin typeface="Arial"/>
                <a:ea typeface="Arial"/>
                <a:cs typeface="Arial"/>
                <a:sym typeface="Arial"/>
              </a:rPr>
              <a:t>(R) produces a relation S that has the same schema (same attributes) as R</a:t>
            </a:r>
            <a:endParaRPr dirty="0"/>
          </a:p>
          <a:p>
            <a:pPr marL="742950" lvl="1" indent="-285750" algn="l" rtl="0">
              <a:lnSpc>
                <a:spcPct val="80000"/>
              </a:lnSpc>
              <a:spcBef>
                <a:spcPts val="420"/>
              </a:spcBef>
              <a:spcAft>
                <a:spcPts val="0"/>
              </a:spcAft>
              <a:buClr>
                <a:schemeClr val="dk2"/>
              </a:buClr>
              <a:buSzPts val="1155"/>
              <a:buFont typeface="Noto Sans Symbols"/>
              <a:buChar char="■"/>
            </a:pPr>
            <a:r>
              <a:rPr lang="en-US" sz="2100" b="0" i="0" u="none" dirty="0">
                <a:solidFill>
                  <a:srgbClr val="800000"/>
                </a:solidFill>
                <a:latin typeface="Arial"/>
                <a:ea typeface="Arial"/>
                <a:cs typeface="Arial"/>
                <a:sym typeface="Arial"/>
              </a:rPr>
              <a:t>SELECT </a:t>
            </a:r>
            <a:r>
              <a:rPr lang="en-US" sz="2100" b="0" i="0" u="none" dirty="0">
                <a:solidFill>
                  <a:srgbClr val="800000"/>
                </a:solidFill>
                <a:latin typeface="Noto Sans Symbols"/>
                <a:ea typeface="Noto Sans Symbols"/>
                <a:cs typeface="Noto Sans Symbols"/>
                <a:sym typeface="Noto Sans Symbols"/>
              </a:rPr>
              <a:t>σ</a:t>
            </a:r>
            <a:r>
              <a:rPr lang="en-US" sz="2100" b="0" i="0" u="none" dirty="0">
                <a:solidFill>
                  <a:srgbClr val="800000"/>
                </a:solidFill>
                <a:latin typeface="Arial"/>
                <a:ea typeface="Arial"/>
                <a:cs typeface="Arial"/>
                <a:sym typeface="Arial"/>
              </a:rPr>
              <a:t> is commutative:</a:t>
            </a:r>
            <a:endParaRPr dirty="0"/>
          </a:p>
          <a:p>
            <a:pPr marL="1143000" lvl="2" indent="-228600" algn="l" rtl="0">
              <a:lnSpc>
                <a:spcPct val="80000"/>
              </a:lnSpc>
              <a:spcBef>
                <a:spcPts val="420"/>
              </a:spcBef>
              <a:spcAft>
                <a:spcPts val="0"/>
              </a:spcAft>
              <a:buClr>
                <a:srgbClr val="990033"/>
              </a:buClr>
              <a:buSzPts val="1000"/>
              <a:buFont typeface="Noto Sans Symbols"/>
              <a:buChar char="■"/>
            </a:pPr>
            <a:r>
              <a:rPr lang="en-US" sz="2000" b="0" i="0" u="none" dirty="0">
                <a:solidFill>
                  <a:schemeClr val="dk2"/>
                </a:solidFill>
                <a:latin typeface="Noto Sans Symbols"/>
                <a:ea typeface="Noto Sans Symbols"/>
                <a:cs typeface="Noto Sans Symbols"/>
                <a:sym typeface="Noto Sans Symbols"/>
              </a:rPr>
              <a:t>σ</a:t>
            </a:r>
            <a:r>
              <a:rPr lang="en-US" sz="2000" b="0" i="0" u="none" dirty="0">
                <a:solidFill>
                  <a:schemeClr val="dk2"/>
                </a:solidFill>
                <a:latin typeface="Arial"/>
                <a:ea typeface="Arial"/>
                <a:cs typeface="Arial"/>
                <a:sym typeface="Arial"/>
              </a:rPr>
              <a:t> </a:t>
            </a:r>
            <a:r>
              <a:rPr lang="en-US" sz="2100" b="0" i="0" u="none" baseline="-25000" dirty="0">
                <a:solidFill>
                  <a:schemeClr val="dk2"/>
                </a:solidFill>
                <a:latin typeface="Arial"/>
                <a:ea typeface="Arial"/>
                <a:cs typeface="Arial"/>
                <a:sym typeface="Arial"/>
              </a:rPr>
              <a:t>&lt;condition1&gt;</a:t>
            </a:r>
            <a:r>
              <a:rPr lang="en-US" sz="2000" b="0" i="0" u="none" dirty="0">
                <a:solidFill>
                  <a:schemeClr val="dk2"/>
                </a:solidFill>
                <a:latin typeface="Arial"/>
                <a:ea typeface="Arial"/>
                <a:cs typeface="Arial"/>
                <a:sym typeface="Arial"/>
              </a:rPr>
              <a:t>(</a:t>
            </a:r>
            <a:r>
              <a:rPr lang="en-US" sz="2000" b="0" i="0" u="none" dirty="0">
                <a:solidFill>
                  <a:schemeClr val="dk2"/>
                </a:solidFill>
                <a:latin typeface="Noto Sans Symbols"/>
                <a:ea typeface="Noto Sans Symbols"/>
                <a:cs typeface="Noto Sans Symbols"/>
                <a:sym typeface="Noto Sans Symbols"/>
              </a:rPr>
              <a:t>σ</a:t>
            </a:r>
            <a:r>
              <a:rPr lang="en-US" sz="2000" b="0" i="0" u="none" dirty="0">
                <a:solidFill>
                  <a:schemeClr val="dk2"/>
                </a:solidFill>
                <a:latin typeface="Arial"/>
                <a:ea typeface="Arial"/>
                <a:cs typeface="Arial"/>
                <a:sym typeface="Arial"/>
              </a:rPr>
              <a:t> </a:t>
            </a:r>
            <a:r>
              <a:rPr lang="en-US" sz="2100" b="0" i="0" u="none" baseline="-25000" dirty="0">
                <a:solidFill>
                  <a:schemeClr val="dk2"/>
                </a:solidFill>
                <a:latin typeface="Arial"/>
                <a:ea typeface="Arial"/>
                <a:cs typeface="Arial"/>
                <a:sym typeface="Arial"/>
              </a:rPr>
              <a:t>&lt; condition2&gt;</a:t>
            </a:r>
            <a:r>
              <a:rPr lang="en-US" sz="2000" b="0" i="0" u="none" dirty="0">
                <a:solidFill>
                  <a:schemeClr val="dk2"/>
                </a:solidFill>
                <a:latin typeface="Arial"/>
                <a:ea typeface="Arial"/>
                <a:cs typeface="Arial"/>
                <a:sym typeface="Arial"/>
              </a:rPr>
              <a:t> (R)) = </a:t>
            </a:r>
            <a:r>
              <a:rPr lang="en-US" sz="2000" b="0" i="0" u="none" dirty="0">
                <a:solidFill>
                  <a:schemeClr val="dk2"/>
                </a:solidFill>
                <a:latin typeface="Noto Sans Symbols"/>
                <a:ea typeface="Noto Sans Symbols"/>
                <a:cs typeface="Noto Sans Symbols"/>
                <a:sym typeface="Noto Sans Symbols"/>
              </a:rPr>
              <a:t>σ</a:t>
            </a:r>
            <a:r>
              <a:rPr lang="en-US" sz="2000" b="0" i="0" u="none" dirty="0">
                <a:solidFill>
                  <a:schemeClr val="dk2"/>
                </a:solidFill>
                <a:latin typeface="Arial"/>
                <a:ea typeface="Arial"/>
                <a:cs typeface="Arial"/>
                <a:sym typeface="Arial"/>
              </a:rPr>
              <a:t> </a:t>
            </a:r>
            <a:r>
              <a:rPr lang="en-US" sz="2100" b="0" i="0" u="none" baseline="-25000" dirty="0">
                <a:solidFill>
                  <a:schemeClr val="dk2"/>
                </a:solidFill>
                <a:latin typeface="Arial"/>
                <a:ea typeface="Arial"/>
                <a:cs typeface="Arial"/>
                <a:sym typeface="Arial"/>
              </a:rPr>
              <a:t>&lt;condition2&gt;</a:t>
            </a:r>
            <a:r>
              <a:rPr lang="en-US" sz="2000" b="0" i="0" u="none" dirty="0">
                <a:solidFill>
                  <a:schemeClr val="dk2"/>
                </a:solidFill>
                <a:latin typeface="Arial"/>
                <a:ea typeface="Arial"/>
                <a:cs typeface="Arial"/>
                <a:sym typeface="Arial"/>
              </a:rPr>
              <a:t> (</a:t>
            </a:r>
            <a:r>
              <a:rPr lang="en-US" sz="2000" b="0" i="0" u="none" dirty="0">
                <a:solidFill>
                  <a:schemeClr val="dk2"/>
                </a:solidFill>
                <a:latin typeface="Noto Sans Symbols"/>
                <a:ea typeface="Noto Sans Symbols"/>
                <a:cs typeface="Noto Sans Symbols"/>
                <a:sym typeface="Noto Sans Symbols"/>
              </a:rPr>
              <a:t>σ</a:t>
            </a:r>
            <a:r>
              <a:rPr lang="en-US" sz="2000" b="0" i="0" u="none" dirty="0">
                <a:solidFill>
                  <a:schemeClr val="dk2"/>
                </a:solidFill>
                <a:latin typeface="Arial"/>
                <a:ea typeface="Arial"/>
                <a:cs typeface="Arial"/>
                <a:sym typeface="Arial"/>
              </a:rPr>
              <a:t> </a:t>
            </a:r>
            <a:r>
              <a:rPr lang="en-US" sz="2100" b="0" i="0" u="none" baseline="-25000" dirty="0">
                <a:solidFill>
                  <a:schemeClr val="dk2"/>
                </a:solidFill>
                <a:latin typeface="Arial"/>
                <a:ea typeface="Arial"/>
                <a:cs typeface="Arial"/>
                <a:sym typeface="Arial"/>
              </a:rPr>
              <a:t>&lt; condition1&gt;</a:t>
            </a:r>
            <a:r>
              <a:rPr lang="en-US" sz="2000" b="0" i="0" u="none" dirty="0">
                <a:solidFill>
                  <a:schemeClr val="dk2"/>
                </a:solidFill>
                <a:latin typeface="Arial"/>
                <a:ea typeface="Arial"/>
                <a:cs typeface="Arial"/>
                <a:sym typeface="Arial"/>
              </a:rPr>
              <a:t> (R))</a:t>
            </a:r>
            <a:endParaRPr dirty="0"/>
          </a:p>
          <a:p>
            <a:pPr marL="742950" lvl="1" indent="-285750" algn="l" rtl="0">
              <a:lnSpc>
                <a:spcPct val="80000"/>
              </a:lnSpc>
              <a:spcBef>
                <a:spcPts val="420"/>
              </a:spcBef>
              <a:spcAft>
                <a:spcPts val="0"/>
              </a:spcAft>
              <a:buClr>
                <a:schemeClr val="dk2"/>
              </a:buClr>
              <a:buSzPts val="1155"/>
              <a:buFont typeface="Noto Sans Symbols"/>
              <a:buChar char="■"/>
            </a:pPr>
            <a:r>
              <a:rPr lang="en-US" sz="2100" b="0" i="0" u="none" dirty="0">
                <a:solidFill>
                  <a:srgbClr val="800000"/>
                </a:solidFill>
                <a:latin typeface="Arial"/>
                <a:ea typeface="Arial"/>
                <a:cs typeface="Arial"/>
                <a:sym typeface="Arial"/>
              </a:rPr>
              <a:t>Because of commutativity property, a cascade (sequence) of SELECT operations may be applied in any order:</a:t>
            </a:r>
            <a:endParaRPr dirty="0"/>
          </a:p>
          <a:p>
            <a:pPr marL="1143000" lvl="2" indent="-228600" algn="l" rtl="0">
              <a:lnSpc>
                <a:spcPct val="80000"/>
              </a:lnSpc>
              <a:spcBef>
                <a:spcPts val="400"/>
              </a:spcBef>
              <a:spcAft>
                <a:spcPts val="0"/>
              </a:spcAft>
              <a:buClr>
                <a:srgbClr val="990033"/>
              </a:buClr>
              <a:buSzPts val="1000"/>
              <a:buFont typeface="Noto Sans Symbols"/>
              <a:buChar char="■"/>
            </a:pPr>
            <a:r>
              <a:rPr lang="en-US" sz="2000" b="0" i="0" u="none" dirty="0">
                <a:solidFill>
                  <a:schemeClr val="dk2"/>
                </a:solidFill>
                <a:latin typeface="Noto Sans Symbols"/>
                <a:ea typeface="Noto Sans Symbols"/>
                <a:cs typeface="Noto Sans Symbols"/>
                <a:sym typeface="Noto Sans Symbols"/>
              </a:rPr>
              <a:t>σ</a:t>
            </a:r>
            <a:r>
              <a:rPr lang="en-US" sz="2000" b="0" i="0" u="none" baseline="-25000" dirty="0">
                <a:solidFill>
                  <a:schemeClr val="dk2"/>
                </a:solidFill>
                <a:latin typeface="Arial"/>
                <a:ea typeface="Arial"/>
                <a:cs typeface="Arial"/>
                <a:sym typeface="Arial"/>
              </a:rPr>
              <a:t>&lt;cond1&gt;</a:t>
            </a:r>
            <a:r>
              <a:rPr lang="en-US" sz="2000" b="0" i="0" u="none" dirty="0">
                <a:solidFill>
                  <a:schemeClr val="dk2"/>
                </a:solidFill>
                <a:latin typeface="Arial"/>
                <a:ea typeface="Arial"/>
                <a:cs typeface="Arial"/>
                <a:sym typeface="Arial"/>
              </a:rPr>
              <a:t>(</a:t>
            </a:r>
            <a:r>
              <a:rPr lang="en-US" sz="2000" b="0" i="0" u="none" dirty="0">
                <a:solidFill>
                  <a:schemeClr val="dk2"/>
                </a:solidFill>
                <a:latin typeface="Noto Sans Symbols"/>
                <a:ea typeface="Noto Sans Symbols"/>
                <a:cs typeface="Noto Sans Symbols"/>
                <a:sym typeface="Noto Sans Symbols"/>
              </a:rPr>
              <a:t>σ</a:t>
            </a:r>
            <a:r>
              <a:rPr lang="en-US" sz="2000" b="0" i="0" u="none" baseline="-25000" dirty="0">
                <a:solidFill>
                  <a:schemeClr val="dk2"/>
                </a:solidFill>
                <a:latin typeface="Arial"/>
                <a:ea typeface="Arial"/>
                <a:cs typeface="Arial"/>
                <a:sym typeface="Arial"/>
              </a:rPr>
              <a:t>&lt;cond2&gt;</a:t>
            </a:r>
            <a:r>
              <a:rPr lang="en-US" sz="2000" b="0" i="0" u="none" dirty="0">
                <a:solidFill>
                  <a:schemeClr val="dk2"/>
                </a:solidFill>
                <a:latin typeface="Arial"/>
                <a:ea typeface="Arial"/>
                <a:cs typeface="Arial"/>
                <a:sym typeface="Arial"/>
              </a:rPr>
              <a:t> (</a:t>
            </a:r>
            <a:r>
              <a:rPr lang="en-US" sz="2000" b="0" i="0" u="none" dirty="0">
                <a:solidFill>
                  <a:schemeClr val="dk2"/>
                </a:solidFill>
                <a:latin typeface="Noto Sans Symbols"/>
                <a:ea typeface="Noto Sans Symbols"/>
                <a:cs typeface="Noto Sans Symbols"/>
                <a:sym typeface="Noto Sans Symbols"/>
              </a:rPr>
              <a:t>σ</a:t>
            </a:r>
            <a:r>
              <a:rPr lang="en-US" sz="2000" b="0" i="0" u="none" baseline="-25000" dirty="0">
                <a:solidFill>
                  <a:schemeClr val="dk2"/>
                </a:solidFill>
                <a:latin typeface="Arial"/>
                <a:ea typeface="Arial"/>
                <a:cs typeface="Arial"/>
                <a:sym typeface="Arial"/>
              </a:rPr>
              <a:t>&lt;cond3&gt;</a:t>
            </a:r>
            <a:r>
              <a:rPr lang="en-US" sz="2000" b="0" i="0" u="none" dirty="0">
                <a:solidFill>
                  <a:schemeClr val="dk2"/>
                </a:solidFill>
                <a:latin typeface="Arial"/>
                <a:ea typeface="Arial"/>
                <a:cs typeface="Arial"/>
                <a:sym typeface="Arial"/>
              </a:rPr>
              <a:t> (R)) = </a:t>
            </a:r>
            <a:r>
              <a:rPr lang="en-US" sz="2000" b="0" i="0" u="none" dirty="0">
                <a:solidFill>
                  <a:schemeClr val="dk2"/>
                </a:solidFill>
                <a:latin typeface="Noto Sans Symbols"/>
                <a:ea typeface="Noto Sans Symbols"/>
                <a:cs typeface="Noto Sans Symbols"/>
                <a:sym typeface="Noto Sans Symbols"/>
              </a:rPr>
              <a:t>σ</a:t>
            </a:r>
            <a:r>
              <a:rPr lang="en-US" sz="2000" b="0" i="0" u="none" baseline="-25000" dirty="0">
                <a:solidFill>
                  <a:schemeClr val="dk2"/>
                </a:solidFill>
                <a:latin typeface="Arial"/>
                <a:ea typeface="Arial"/>
                <a:cs typeface="Arial"/>
                <a:sym typeface="Arial"/>
              </a:rPr>
              <a:t>&lt;cond2&gt;</a:t>
            </a:r>
            <a:r>
              <a:rPr lang="en-US" sz="2000" b="0" i="0" u="none" dirty="0">
                <a:solidFill>
                  <a:schemeClr val="dk2"/>
                </a:solidFill>
                <a:latin typeface="Arial"/>
                <a:ea typeface="Arial"/>
                <a:cs typeface="Arial"/>
                <a:sym typeface="Arial"/>
              </a:rPr>
              <a:t> (</a:t>
            </a:r>
            <a:r>
              <a:rPr lang="en-US" sz="2000" b="0" i="0" u="none" dirty="0">
                <a:solidFill>
                  <a:schemeClr val="dk2"/>
                </a:solidFill>
                <a:latin typeface="Noto Sans Symbols"/>
                <a:ea typeface="Noto Sans Symbols"/>
                <a:cs typeface="Noto Sans Symbols"/>
                <a:sym typeface="Noto Sans Symbols"/>
              </a:rPr>
              <a:t>σ</a:t>
            </a:r>
            <a:r>
              <a:rPr lang="en-US" sz="2000" b="0" i="0" u="none" baseline="-25000" dirty="0">
                <a:solidFill>
                  <a:schemeClr val="dk2"/>
                </a:solidFill>
                <a:latin typeface="Arial"/>
                <a:ea typeface="Arial"/>
                <a:cs typeface="Arial"/>
                <a:sym typeface="Arial"/>
              </a:rPr>
              <a:t>&lt;cond3&gt;</a:t>
            </a:r>
            <a:r>
              <a:rPr lang="en-US" sz="2000" b="0" i="0" u="none" dirty="0">
                <a:solidFill>
                  <a:schemeClr val="dk2"/>
                </a:solidFill>
                <a:latin typeface="Arial"/>
                <a:ea typeface="Arial"/>
                <a:cs typeface="Arial"/>
                <a:sym typeface="Arial"/>
              </a:rPr>
              <a:t> (</a:t>
            </a:r>
            <a:r>
              <a:rPr lang="en-US" sz="2000" b="0" i="0" u="none" dirty="0">
                <a:solidFill>
                  <a:schemeClr val="dk2"/>
                </a:solidFill>
                <a:latin typeface="Noto Sans Symbols"/>
                <a:ea typeface="Noto Sans Symbols"/>
                <a:cs typeface="Noto Sans Symbols"/>
                <a:sym typeface="Noto Sans Symbols"/>
              </a:rPr>
              <a:t>σ</a:t>
            </a:r>
            <a:r>
              <a:rPr lang="en-US" sz="2000" b="0" i="0" u="none" baseline="-25000" dirty="0">
                <a:solidFill>
                  <a:schemeClr val="dk2"/>
                </a:solidFill>
                <a:latin typeface="Arial"/>
                <a:ea typeface="Arial"/>
                <a:cs typeface="Arial"/>
                <a:sym typeface="Arial"/>
              </a:rPr>
              <a:t>&lt;cond1&gt;</a:t>
            </a:r>
            <a:r>
              <a:rPr lang="en-US" sz="2000" b="0" i="0" u="none" dirty="0">
                <a:solidFill>
                  <a:schemeClr val="dk2"/>
                </a:solidFill>
                <a:latin typeface="Arial"/>
                <a:ea typeface="Arial"/>
                <a:cs typeface="Arial"/>
                <a:sym typeface="Arial"/>
              </a:rPr>
              <a:t> ( R)))</a:t>
            </a:r>
            <a:endParaRPr dirty="0"/>
          </a:p>
          <a:p>
            <a:pPr marL="742950" lvl="1" indent="-285750" algn="l" rtl="0">
              <a:lnSpc>
                <a:spcPct val="80000"/>
              </a:lnSpc>
              <a:spcBef>
                <a:spcPts val="420"/>
              </a:spcBef>
              <a:spcAft>
                <a:spcPts val="0"/>
              </a:spcAft>
              <a:buClr>
                <a:schemeClr val="dk2"/>
              </a:buClr>
              <a:buSzPts val="1155"/>
              <a:buFont typeface="Noto Sans Symbols"/>
              <a:buChar char="■"/>
            </a:pPr>
            <a:r>
              <a:rPr lang="en-US" sz="2100" b="0" i="0" u="none" dirty="0">
                <a:solidFill>
                  <a:srgbClr val="800000"/>
                </a:solidFill>
                <a:latin typeface="Arial"/>
                <a:ea typeface="Arial"/>
                <a:cs typeface="Arial"/>
                <a:sym typeface="Arial"/>
              </a:rPr>
              <a:t>A cascade of SELECT operations may be replaced by a single selection with a conjunction of all the conditions:</a:t>
            </a:r>
            <a:endParaRPr dirty="0"/>
          </a:p>
          <a:p>
            <a:pPr marL="1143000" lvl="2" indent="-228600" algn="l" rtl="0">
              <a:lnSpc>
                <a:spcPct val="80000"/>
              </a:lnSpc>
              <a:spcBef>
                <a:spcPts val="400"/>
              </a:spcBef>
              <a:spcAft>
                <a:spcPts val="0"/>
              </a:spcAft>
              <a:buClr>
                <a:srgbClr val="990033"/>
              </a:buClr>
              <a:buSzPts val="1000"/>
              <a:buFont typeface="Noto Sans Symbols"/>
              <a:buChar char="■"/>
            </a:pPr>
            <a:r>
              <a:rPr lang="en-US" sz="2000" b="0" i="0" u="none" dirty="0">
                <a:solidFill>
                  <a:schemeClr val="dk2"/>
                </a:solidFill>
                <a:latin typeface="Noto Sans Symbols"/>
                <a:ea typeface="Noto Sans Symbols"/>
                <a:cs typeface="Noto Sans Symbols"/>
                <a:sym typeface="Noto Sans Symbols"/>
              </a:rPr>
              <a:t>σ</a:t>
            </a:r>
            <a:r>
              <a:rPr lang="en-US" sz="2000" b="0" i="0" u="none" baseline="-25000" dirty="0">
                <a:solidFill>
                  <a:schemeClr val="dk2"/>
                </a:solidFill>
                <a:latin typeface="Arial"/>
                <a:ea typeface="Arial"/>
                <a:cs typeface="Arial"/>
                <a:sym typeface="Arial"/>
              </a:rPr>
              <a:t>&lt;cond1&gt;</a:t>
            </a:r>
            <a:r>
              <a:rPr lang="en-US" sz="2000" b="0" i="0" u="none" dirty="0">
                <a:solidFill>
                  <a:schemeClr val="dk2"/>
                </a:solidFill>
                <a:latin typeface="Arial"/>
                <a:ea typeface="Arial"/>
                <a:cs typeface="Arial"/>
                <a:sym typeface="Arial"/>
              </a:rPr>
              <a:t>(</a:t>
            </a:r>
            <a:r>
              <a:rPr lang="en-US" sz="2000" b="0" i="0" u="none" dirty="0">
                <a:solidFill>
                  <a:schemeClr val="dk2"/>
                </a:solidFill>
                <a:latin typeface="Noto Sans Symbols"/>
                <a:ea typeface="Noto Sans Symbols"/>
                <a:cs typeface="Noto Sans Symbols"/>
                <a:sym typeface="Noto Sans Symbols"/>
              </a:rPr>
              <a:t>σ</a:t>
            </a:r>
            <a:r>
              <a:rPr lang="en-US" sz="2000" b="0" i="0" u="none" baseline="-25000" dirty="0">
                <a:solidFill>
                  <a:schemeClr val="dk2"/>
                </a:solidFill>
                <a:latin typeface="Arial"/>
                <a:ea typeface="Arial"/>
                <a:cs typeface="Arial"/>
                <a:sym typeface="Arial"/>
              </a:rPr>
              <a:t>&lt; cond2&gt;</a:t>
            </a:r>
            <a:r>
              <a:rPr lang="en-US" sz="2000" b="0" i="0" u="none" dirty="0">
                <a:solidFill>
                  <a:schemeClr val="dk2"/>
                </a:solidFill>
                <a:latin typeface="Arial"/>
                <a:ea typeface="Arial"/>
                <a:cs typeface="Arial"/>
                <a:sym typeface="Arial"/>
              </a:rPr>
              <a:t> (</a:t>
            </a:r>
            <a:r>
              <a:rPr lang="en-US" sz="2000" b="0" i="0" u="none" dirty="0">
                <a:solidFill>
                  <a:schemeClr val="dk2"/>
                </a:solidFill>
                <a:latin typeface="Noto Sans Symbols"/>
                <a:ea typeface="Noto Sans Symbols"/>
                <a:cs typeface="Noto Sans Symbols"/>
                <a:sym typeface="Noto Sans Symbols"/>
              </a:rPr>
              <a:t>σ</a:t>
            </a:r>
            <a:r>
              <a:rPr lang="en-US" sz="2000" b="0" i="0" u="none" baseline="-25000" dirty="0">
                <a:solidFill>
                  <a:schemeClr val="dk2"/>
                </a:solidFill>
                <a:latin typeface="Arial"/>
                <a:ea typeface="Arial"/>
                <a:cs typeface="Arial"/>
                <a:sym typeface="Arial"/>
              </a:rPr>
              <a:t>&lt;cond3&gt;</a:t>
            </a:r>
            <a:r>
              <a:rPr lang="en-US" sz="2000" b="0" i="0" u="none" dirty="0">
                <a:solidFill>
                  <a:schemeClr val="dk2"/>
                </a:solidFill>
                <a:latin typeface="Arial"/>
                <a:ea typeface="Arial"/>
                <a:cs typeface="Arial"/>
                <a:sym typeface="Arial"/>
              </a:rPr>
              <a:t>(R)) = </a:t>
            </a:r>
            <a:r>
              <a:rPr lang="en-US" sz="2000" b="0" i="0" u="none" dirty="0">
                <a:solidFill>
                  <a:schemeClr val="dk2"/>
                </a:solidFill>
                <a:latin typeface="Noto Sans Symbols"/>
                <a:ea typeface="Noto Sans Symbols"/>
                <a:cs typeface="Noto Sans Symbols"/>
                <a:sym typeface="Noto Sans Symbols"/>
              </a:rPr>
              <a:t>σ</a:t>
            </a:r>
            <a:r>
              <a:rPr lang="en-US" sz="2000" b="0" i="0" u="none" baseline="-25000" dirty="0">
                <a:solidFill>
                  <a:schemeClr val="dk2"/>
                </a:solidFill>
                <a:latin typeface="Arial"/>
                <a:ea typeface="Arial"/>
                <a:cs typeface="Arial"/>
                <a:sym typeface="Arial"/>
              </a:rPr>
              <a:t> &lt;cond1&gt; AND &lt; cond2&gt; AND &lt; cond3&gt;</a:t>
            </a:r>
            <a:r>
              <a:rPr lang="en-US" sz="2000" b="0" i="0" u="none" dirty="0">
                <a:solidFill>
                  <a:schemeClr val="dk2"/>
                </a:solidFill>
                <a:latin typeface="Arial"/>
                <a:ea typeface="Arial"/>
                <a:cs typeface="Arial"/>
                <a:sym typeface="Arial"/>
              </a:rPr>
              <a:t>(R</a:t>
            </a:r>
            <a:r>
              <a:rPr lang="en-US" sz="2000" b="0" i="0" u="none" dirty="0" smtClean="0">
                <a:solidFill>
                  <a:schemeClr val="dk2"/>
                </a:solidFill>
                <a:latin typeface="Arial"/>
                <a:ea typeface="Arial"/>
                <a:cs typeface="Arial"/>
                <a:sym typeface="Arial"/>
              </a:rPr>
              <a:t>)</a:t>
            </a:r>
            <a:endParaRPr dirty="0"/>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The number of tuples in the result of a SELECT is less than (or equal to) the number of tuples in the input relation R</a:t>
            </a:r>
            <a:endParaRPr dirty="0"/>
          </a:p>
          <a:p>
            <a:pPr marL="742950" lvl="1" indent="-212407" algn="l" rtl="0">
              <a:lnSpc>
                <a:spcPct val="80000"/>
              </a:lnSpc>
              <a:spcBef>
                <a:spcPts val="420"/>
              </a:spcBef>
              <a:spcAft>
                <a:spcPts val="0"/>
              </a:spcAft>
              <a:buClr>
                <a:schemeClr val="dk2"/>
              </a:buClr>
              <a:buSzPts val="1155"/>
              <a:buFont typeface="Noto Sans Symbols"/>
              <a:buNone/>
            </a:pPr>
            <a:endParaRPr sz="2100" b="0" i="0" u="none" dirty="0">
              <a:solidFill>
                <a:srgbClr val="800000"/>
              </a:solidFill>
              <a:latin typeface="Arial"/>
              <a:ea typeface="Arial"/>
              <a:cs typeface="Arial"/>
              <a:sym typeface="Arial"/>
            </a:endParaRPr>
          </a:p>
          <a:p>
            <a:pPr marL="342900" lvl="0" indent="-262890" algn="l" rtl="0">
              <a:spcBef>
                <a:spcPts val="420"/>
              </a:spcBef>
              <a:spcAft>
                <a:spcPts val="0"/>
              </a:spcAft>
              <a:buSzPts val="1260"/>
              <a:buNone/>
            </a:pPr>
            <a:endParaRPr sz="2100" b="0" i="0" u="none" dirty="0">
              <a:solidFill>
                <a:srgbClr val="8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4">
                                            <p:txEl>
                                              <p:pRg st="1" end="1"/>
                                            </p:txEl>
                                          </p:spTgt>
                                        </p:tgtEl>
                                        <p:attrNameLst>
                                          <p:attrName>style.visibility</p:attrName>
                                        </p:attrNameLst>
                                      </p:cBhvr>
                                      <p:to>
                                        <p:strVal val="visible"/>
                                      </p:to>
                                    </p:set>
                                    <p:animEffect transition="in" filter="fade">
                                      <p:cBhvr>
                                        <p:cTn id="7" dur="1000"/>
                                        <p:tgtEl>
                                          <p:spTgt spid="164">
                                            <p:txEl>
                                              <p:pRg st="1" end="1"/>
                                            </p:txEl>
                                          </p:spTgt>
                                        </p:tgtEl>
                                      </p:cBhvr>
                                    </p:animEffect>
                                    <p:anim calcmode="lin" valueType="num">
                                      <p:cBhvr>
                                        <p:cTn id="8" dur="1000" fill="hold"/>
                                        <p:tgtEl>
                                          <p:spTgt spid="16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6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4">
                                            <p:txEl>
                                              <p:pRg st="2" end="2"/>
                                            </p:txEl>
                                          </p:spTgt>
                                        </p:tgtEl>
                                        <p:attrNameLst>
                                          <p:attrName>style.visibility</p:attrName>
                                        </p:attrNameLst>
                                      </p:cBhvr>
                                      <p:to>
                                        <p:strVal val="visible"/>
                                      </p:to>
                                    </p:set>
                                    <p:animEffect transition="in" filter="fade">
                                      <p:cBhvr>
                                        <p:cTn id="14" dur="1000"/>
                                        <p:tgtEl>
                                          <p:spTgt spid="164">
                                            <p:txEl>
                                              <p:pRg st="2" end="2"/>
                                            </p:txEl>
                                          </p:spTgt>
                                        </p:tgtEl>
                                      </p:cBhvr>
                                    </p:animEffect>
                                    <p:anim calcmode="lin" valueType="num">
                                      <p:cBhvr>
                                        <p:cTn id="15" dur="1000" fill="hold"/>
                                        <p:tgtEl>
                                          <p:spTgt spid="16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64">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64">
                                            <p:txEl>
                                              <p:pRg st="3" end="3"/>
                                            </p:txEl>
                                          </p:spTgt>
                                        </p:tgtEl>
                                        <p:attrNameLst>
                                          <p:attrName>style.visibility</p:attrName>
                                        </p:attrNameLst>
                                      </p:cBhvr>
                                      <p:to>
                                        <p:strVal val="visible"/>
                                      </p:to>
                                    </p:set>
                                    <p:animEffect transition="in" filter="fade">
                                      <p:cBhvr>
                                        <p:cTn id="19" dur="1000"/>
                                        <p:tgtEl>
                                          <p:spTgt spid="164">
                                            <p:txEl>
                                              <p:pRg st="3" end="3"/>
                                            </p:txEl>
                                          </p:spTgt>
                                        </p:tgtEl>
                                      </p:cBhvr>
                                    </p:animEffect>
                                    <p:anim calcmode="lin" valueType="num">
                                      <p:cBhvr>
                                        <p:cTn id="20" dur="1000" fill="hold"/>
                                        <p:tgtEl>
                                          <p:spTgt spid="164">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6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64">
                                            <p:txEl>
                                              <p:pRg st="4" end="4"/>
                                            </p:txEl>
                                          </p:spTgt>
                                        </p:tgtEl>
                                        <p:attrNameLst>
                                          <p:attrName>style.visibility</p:attrName>
                                        </p:attrNameLst>
                                      </p:cBhvr>
                                      <p:to>
                                        <p:strVal val="visible"/>
                                      </p:to>
                                    </p:set>
                                    <p:animEffect transition="in" filter="fade">
                                      <p:cBhvr>
                                        <p:cTn id="26" dur="1000"/>
                                        <p:tgtEl>
                                          <p:spTgt spid="164">
                                            <p:txEl>
                                              <p:pRg st="4" end="4"/>
                                            </p:txEl>
                                          </p:spTgt>
                                        </p:tgtEl>
                                      </p:cBhvr>
                                    </p:animEffect>
                                    <p:anim calcmode="lin" valueType="num">
                                      <p:cBhvr>
                                        <p:cTn id="27" dur="1000" fill="hold"/>
                                        <p:tgtEl>
                                          <p:spTgt spid="164">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164">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64">
                                            <p:txEl>
                                              <p:pRg st="5" end="5"/>
                                            </p:txEl>
                                          </p:spTgt>
                                        </p:tgtEl>
                                        <p:attrNameLst>
                                          <p:attrName>style.visibility</p:attrName>
                                        </p:attrNameLst>
                                      </p:cBhvr>
                                      <p:to>
                                        <p:strVal val="visible"/>
                                      </p:to>
                                    </p:set>
                                    <p:animEffect transition="in" filter="fade">
                                      <p:cBhvr>
                                        <p:cTn id="31" dur="1000"/>
                                        <p:tgtEl>
                                          <p:spTgt spid="164">
                                            <p:txEl>
                                              <p:pRg st="5" end="5"/>
                                            </p:txEl>
                                          </p:spTgt>
                                        </p:tgtEl>
                                      </p:cBhvr>
                                    </p:animEffect>
                                    <p:anim calcmode="lin" valueType="num">
                                      <p:cBhvr>
                                        <p:cTn id="32" dur="1000" fill="hold"/>
                                        <p:tgtEl>
                                          <p:spTgt spid="164">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16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64">
                                            <p:txEl>
                                              <p:pRg st="6" end="6"/>
                                            </p:txEl>
                                          </p:spTgt>
                                        </p:tgtEl>
                                        <p:attrNameLst>
                                          <p:attrName>style.visibility</p:attrName>
                                        </p:attrNameLst>
                                      </p:cBhvr>
                                      <p:to>
                                        <p:strVal val="visible"/>
                                      </p:to>
                                    </p:set>
                                    <p:animEffect transition="in" filter="fade">
                                      <p:cBhvr>
                                        <p:cTn id="38" dur="1000"/>
                                        <p:tgtEl>
                                          <p:spTgt spid="164">
                                            <p:txEl>
                                              <p:pRg st="6" end="6"/>
                                            </p:txEl>
                                          </p:spTgt>
                                        </p:tgtEl>
                                      </p:cBhvr>
                                    </p:animEffect>
                                    <p:anim calcmode="lin" valueType="num">
                                      <p:cBhvr>
                                        <p:cTn id="39" dur="1000" fill="hold"/>
                                        <p:tgtEl>
                                          <p:spTgt spid="164">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164">
                                            <p:txEl>
                                              <p:pRg st="6" end="6"/>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64">
                                            <p:txEl>
                                              <p:pRg st="7" end="7"/>
                                            </p:txEl>
                                          </p:spTgt>
                                        </p:tgtEl>
                                        <p:attrNameLst>
                                          <p:attrName>style.visibility</p:attrName>
                                        </p:attrNameLst>
                                      </p:cBhvr>
                                      <p:to>
                                        <p:strVal val="visible"/>
                                      </p:to>
                                    </p:set>
                                    <p:animEffect transition="in" filter="fade">
                                      <p:cBhvr>
                                        <p:cTn id="43" dur="1000"/>
                                        <p:tgtEl>
                                          <p:spTgt spid="164">
                                            <p:txEl>
                                              <p:pRg st="7" end="7"/>
                                            </p:txEl>
                                          </p:spTgt>
                                        </p:tgtEl>
                                      </p:cBhvr>
                                    </p:animEffect>
                                    <p:anim calcmode="lin" valueType="num">
                                      <p:cBhvr>
                                        <p:cTn id="44" dur="1000" fill="hold"/>
                                        <p:tgtEl>
                                          <p:spTgt spid="164">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16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164">
                                            <p:txEl>
                                              <p:pRg st="8" end="8"/>
                                            </p:txEl>
                                          </p:spTgt>
                                        </p:tgtEl>
                                        <p:attrNameLst>
                                          <p:attrName>style.visibility</p:attrName>
                                        </p:attrNameLst>
                                      </p:cBhvr>
                                      <p:to>
                                        <p:strVal val="visible"/>
                                      </p:to>
                                    </p:set>
                                    <p:animEffect transition="in" filter="fade">
                                      <p:cBhvr>
                                        <p:cTn id="50" dur="1000"/>
                                        <p:tgtEl>
                                          <p:spTgt spid="164">
                                            <p:txEl>
                                              <p:pRg st="8" end="8"/>
                                            </p:txEl>
                                          </p:spTgt>
                                        </p:tgtEl>
                                      </p:cBhvr>
                                    </p:animEffect>
                                    <p:anim calcmode="lin" valueType="num">
                                      <p:cBhvr>
                                        <p:cTn id="51" dur="1000" fill="hold"/>
                                        <p:tgtEl>
                                          <p:spTgt spid="164">
                                            <p:txEl>
                                              <p:pRg st="8" end="8"/>
                                            </p:txEl>
                                          </p:spTgt>
                                        </p:tgtEl>
                                        <p:attrNameLst>
                                          <p:attrName>ppt_x</p:attrName>
                                        </p:attrNameLst>
                                      </p:cBhvr>
                                      <p:tavLst>
                                        <p:tav tm="0">
                                          <p:val>
                                            <p:strVal val="#ppt_x"/>
                                          </p:val>
                                        </p:tav>
                                        <p:tav tm="100000">
                                          <p:val>
                                            <p:strVal val="#ppt_x"/>
                                          </p:val>
                                        </p:tav>
                                      </p:tavLst>
                                    </p:anim>
                                    <p:anim calcmode="lin" valueType="num">
                                      <p:cBhvr>
                                        <p:cTn id="52" dur="1000" fill="hold"/>
                                        <p:tgtEl>
                                          <p:spTgt spid="16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7"/>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12</a:t>
            </a:fld>
            <a:endParaRPr/>
          </a:p>
        </p:txBody>
      </p:sp>
      <p:sp>
        <p:nvSpPr>
          <p:cNvPr id="189" name="Google Shape;189;p27"/>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Unary Relational Operations: PROJECT</a:t>
            </a:r>
            <a:endParaRPr/>
          </a:p>
        </p:txBody>
      </p:sp>
      <p:sp>
        <p:nvSpPr>
          <p:cNvPr id="190" name="Google Shape;190;p27"/>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680"/>
              <a:buFont typeface="Noto Sans Symbols"/>
              <a:buChar char="■"/>
            </a:pPr>
            <a:r>
              <a:rPr lang="en-US" sz="2400" b="0" i="0" u="none" dirty="0">
                <a:solidFill>
                  <a:schemeClr val="dk2"/>
                </a:solidFill>
                <a:sym typeface="Arial"/>
              </a:rPr>
              <a:t>PROJECT Operation is denoted by </a:t>
            </a:r>
            <a:r>
              <a:rPr lang="en-US" sz="2400" b="1" i="0" u="none" dirty="0">
                <a:solidFill>
                  <a:schemeClr val="dk2"/>
                </a:solidFill>
                <a:latin typeface="Noto Sans Symbols"/>
                <a:ea typeface="Noto Sans Symbols"/>
                <a:cs typeface="Noto Sans Symbols"/>
                <a:sym typeface="Noto Sans Symbols"/>
              </a:rPr>
              <a:t>π</a:t>
            </a:r>
            <a:r>
              <a:rPr lang="en-US" sz="2400" b="0" i="0" u="none" dirty="0">
                <a:solidFill>
                  <a:schemeClr val="dk2"/>
                </a:solidFill>
                <a:latin typeface="Noto Sans Symbols"/>
                <a:ea typeface="Noto Sans Symbols"/>
                <a:cs typeface="Noto Sans Symbols"/>
                <a:sym typeface="Noto Sans Symbols"/>
              </a:rPr>
              <a:t> </a:t>
            </a:r>
            <a:r>
              <a:rPr lang="en-US" sz="2400" b="0" i="0" u="none" dirty="0">
                <a:solidFill>
                  <a:schemeClr val="dk2"/>
                </a:solidFill>
                <a:sym typeface="Arial"/>
              </a:rPr>
              <a:t>(pi) </a:t>
            </a:r>
            <a:endParaRPr sz="2400" dirty="0"/>
          </a:p>
          <a:p>
            <a:pPr marL="342900" lvl="0" indent="-342900" algn="l" rtl="0">
              <a:lnSpc>
                <a:spcPct val="90000"/>
              </a:lnSpc>
              <a:spcBef>
                <a:spcPts val="560"/>
              </a:spcBef>
              <a:spcAft>
                <a:spcPts val="0"/>
              </a:spcAft>
              <a:buClr>
                <a:srgbClr val="990033"/>
              </a:buClr>
              <a:buSzPts val="1680"/>
              <a:buFont typeface="Noto Sans Symbols"/>
              <a:buChar char="■"/>
            </a:pPr>
            <a:r>
              <a:rPr lang="en-US" sz="2400" b="0" i="0" u="none" dirty="0">
                <a:solidFill>
                  <a:schemeClr val="dk2"/>
                </a:solidFill>
                <a:latin typeface="Arial"/>
                <a:ea typeface="Arial"/>
                <a:cs typeface="Arial"/>
                <a:sym typeface="Arial"/>
              </a:rPr>
              <a:t>This operation keeps certain </a:t>
            </a:r>
            <a:r>
              <a:rPr lang="en-US" sz="2400" b="0" i="1" u="none" dirty="0">
                <a:solidFill>
                  <a:schemeClr val="dk2"/>
                </a:solidFill>
                <a:latin typeface="Arial"/>
                <a:ea typeface="Arial"/>
                <a:cs typeface="Arial"/>
                <a:sym typeface="Arial"/>
              </a:rPr>
              <a:t>columns</a:t>
            </a:r>
            <a:r>
              <a:rPr lang="en-US" sz="2400" b="0" i="0" u="none" dirty="0">
                <a:solidFill>
                  <a:schemeClr val="dk2"/>
                </a:solidFill>
                <a:latin typeface="Arial"/>
                <a:ea typeface="Arial"/>
                <a:cs typeface="Arial"/>
                <a:sym typeface="Arial"/>
              </a:rPr>
              <a:t> (attributes) from a relation and discards the other columns.</a:t>
            </a:r>
            <a:endParaRPr sz="2400" dirty="0"/>
          </a:p>
          <a:p>
            <a:pPr marL="742950" lvl="1" indent="-285750" algn="l" rtl="0">
              <a:lnSpc>
                <a:spcPct val="90000"/>
              </a:lnSpc>
              <a:spcBef>
                <a:spcPts val="520"/>
              </a:spcBef>
              <a:spcAft>
                <a:spcPts val="0"/>
              </a:spcAft>
              <a:buClr>
                <a:schemeClr val="dk2"/>
              </a:buClr>
              <a:buSzPts val="1430"/>
              <a:buFont typeface="Noto Sans Symbols"/>
              <a:buChar char="■"/>
            </a:pPr>
            <a:r>
              <a:rPr lang="en-US" sz="2400" b="0" i="0" u="none" dirty="0">
                <a:solidFill>
                  <a:srgbClr val="800000"/>
                </a:solidFill>
                <a:latin typeface="Arial"/>
                <a:ea typeface="Arial"/>
                <a:cs typeface="Arial"/>
                <a:sym typeface="Arial"/>
              </a:rPr>
              <a:t>PROJECT creates a vertical partitioning</a:t>
            </a:r>
            <a:endParaRPr sz="2400" dirty="0"/>
          </a:p>
          <a:p>
            <a:pPr marL="1143000" lvl="2" indent="-228600" algn="l" rtl="0">
              <a:lnSpc>
                <a:spcPct val="90000"/>
              </a:lnSpc>
              <a:spcBef>
                <a:spcPts val="480"/>
              </a:spcBef>
              <a:spcAft>
                <a:spcPts val="0"/>
              </a:spcAft>
              <a:buClr>
                <a:srgbClr val="990033"/>
              </a:buClr>
              <a:buSzPts val="1200"/>
              <a:buFont typeface="Noto Sans Symbols"/>
              <a:buChar char="■"/>
            </a:pPr>
            <a:r>
              <a:rPr lang="en-US" sz="2000" b="0" i="0" u="none" dirty="0">
                <a:solidFill>
                  <a:schemeClr val="dk2"/>
                </a:solidFill>
                <a:latin typeface="Arial"/>
                <a:ea typeface="Arial"/>
                <a:cs typeface="Arial"/>
                <a:sym typeface="Arial"/>
              </a:rPr>
              <a:t>The list of specified columns (attributes) is kept in each tuple</a:t>
            </a:r>
            <a:endParaRPr sz="2000" dirty="0"/>
          </a:p>
          <a:p>
            <a:pPr marL="1143000" lvl="2" indent="-228600" algn="l" rtl="0">
              <a:lnSpc>
                <a:spcPct val="90000"/>
              </a:lnSpc>
              <a:spcBef>
                <a:spcPts val="480"/>
              </a:spcBef>
              <a:spcAft>
                <a:spcPts val="0"/>
              </a:spcAft>
              <a:buClr>
                <a:srgbClr val="990033"/>
              </a:buClr>
              <a:buSzPts val="1200"/>
              <a:buFont typeface="Noto Sans Symbols"/>
              <a:buChar char="■"/>
            </a:pPr>
            <a:r>
              <a:rPr lang="en-US" sz="2000" b="0" i="0" u="none" dirty="0">
                <a:solidFill>
                  <a:schemeClr val="dk2"/>
                </a:solidFill>
                <a:latin typeface="Arial"/>
                <a:ea typeface="Arial"/>
                <a:cs typeface="Arial"/>
                <a:sym typeface="Arial"/>
              </a:rPr>
              <a:t>The other attributes in each tuple are </a:t>
            </a:r>
            <a:r>
              <a:rPr lang="en-US" sz="2000" b="0" i="0" u="none" dirty="0" smtClean="0">
                <a:solidFill>
                  <a:schemeClr val="dk2"/>
                </a:solidFill>
                <a:latin typeface="Arial"/>
                <a:ea typeface="Arial"/>
                <a:cs typeface="Arial"/>
                <a:sym typeface="Arial"/>
              </a:rPr>
              <a:t>discarded</a:t>
            </a:r>
          </a:p>
          <a:p>
            <a:pPr marL="342900" lvl="0" indent="-342900">
              <a:lnSpc>
                <a:spcPct val="80000"/>
              </a:lnSpc>
              <a:spcBef>
                <a:spcPts val="560"/>
              </a:spcBef>
              <a:buSzPts val="1680"/>
            </a:pPr>
            <a:endParaRPr lang="en-US" sz="2400" dirty="0" smtClean="0"/>
          </a:p>
          <a:p>
            <a:pPr marL="342900" lvl="0" indent="-342900">
              <a:lnSpc>
                <a:spcPct val="80000"/>
              </a:lnSpc>
              <a:spcBef>
                <a:spcPts val="560"/>
              </a:spcBef>
              <a:buSzPts val="1680"/>
            </a:pPr>
            <a:r>
              <a:rPr lang="en-US" sz="2400" dirty="0" smtClean="0"/>
              <a:t>The </a:t>
            </a:r>
            <a:r>
              <a:rPr lang="en-US" sz="2400" dirty="0"/>
              <a:t>general form of the </a:t>
            </a:r>
            <a:r>
              <a:rPr lang="en-US" sz="2400" i="1" dirty="0"/>
              <a:t>project</a:t>
            </a:r>
            <a:r>
              <a:rPr lang="en-US" sz="2400" dirty="0"/>
              <a:t> operation is:</a:t>
            </a:r>
          </a:p>
          <a:p>
            <a:pPr marL="342900" lvl="0" indent="-342900" algn="ctr">
              <a:lnSpc>
                <a:spcPct val="80000"/>
              </a:lnSpc>
              <a:spcBef>
                <a:spcPts val="560"/>
              </a:spcBef>
              <a:buSzPts val="1680"/>
              <a:buNone/>
            </a:pPr>
            <a:r>
              <a:rPr lang="en-US" sz="2400" dirty="0">
                <a:latin typeface="Noto Sans Symbols"/>
                <a:ea typeface="Noto Sans Symbols"/>
                <a:cs typeface="Noto Sans Symbols"/>
                <a:sym typeface="Noto Sans Symbols"/>
              </a:rPr>
              <a:t>π</a:t>
            </a:r>
            <a:r>
              <a:rPr lang="en-US" sz="2400" baseline="-25000" dirty="0"/>
              <a:t>&lt;attribute list&gt;</a:t>
            </a:r>
            <a:r>
              <a:rPr lang="en-US" sz="2400" dirty="0"/>
              <a:t>(R)</a:t>
            </a:r>
          </a:p>
          <a:p>
            <a:pPr marL="742950" lvl="1" indent="-285750">
              <a:lnSpc>
                <a:spcPct val="80000"/>
              </a:lnSpc>
              <a:spcBef>
                <a:spcPts val="520"/>
              </a:spcBef>
              <a:buSzPts val="1430"/>
            </a:pPr>
            <a:r>
              <a:rPr lang="en-US" sz="2400" dirty="0">
                <a:latin typeface="Noto Sans Symbols"/>
                <a:ea typeface="Noto Sans Symbols"/>
                <a:cs typeface="Noto Sans Symbols"/>
                <a:sym typeface="Noto Sans Symbols"/>
              </a:rPr>
              <a:t>π</a:t>
            </a:r>
            <a:r>
              <a:rPr lang="en-US" sz="2400" dirty="0"/>
              <a:t> (pi) is the symbol used to represent the </a:t>
            </a:r>
            <a:r>
              <a:rPr lang="en-US" sz="2400" i="1" dirty="0"/>
              <a:t>project</a:t>
            </a:r>
            <a:r>
              <a:rPr lang="en-US" sz="2400" dirty="0"/>
              <a:t> operation</a:t>
            </a:r>
          </a:p>
          <a:p>
            <a:pPr marL="742950" lvl="1" indent="-285750">
              <a:lnSpc>
                <a:spcPct val="80000"/>
              </a:lnSpc>
              <a:spcBef>
                <a:spcPts val="520"/>
              </a:spcBef>
              <a:buSzPts val="1430"/>
            </a:pPr>
            <a:r>
              <a:rPr lang="en-US" sz="2400" dirty="0"/>
              <a:t>&lt;attribute list&gt; is the desired list of attributes from relation R. </a:t>
            </a:r>
          </a:p>
          <a:p>
            <a:pPr marL="914400" lvl="2" indent="0" algn="l" rtl="0">
              <a:lnSpc>
                <a:spcPct val="90000"/>
              </a:lnSpc>
              <a:spcBef>
                <a:spcPts val="480"/>
              </a:spcBef>
              <a:spcAft>
                <a:spcPts val="0"/>
              </a:spcAft>
              <a:buClr>
                <a:srgbClr val="990033"/>
              </a:buClr>
              <a:buSzPts val="1200"/>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0">
                                            <p:txEl>
                                              <p:pRg st="0" end="0"/>
                                            </p:txEl>
                                          </p:spTgt>
                                        </p:tgtEl>
                                        <p:attrNameLst>
                                          <p:attrName>style.visibility</p:attrName>
                                        </p:attrNameLst>
                                      </p:cBhvr>
                                      <p:to>
                                        <p:strVal val="visible"/>
                                      </p:to>
                                    </p:set>
                                    <p:animEffect transition="in" filter="fade">
                                      <p:cBhvr>
                                        <p:cTn id="7" dur="1000"/>
                                        <p:tgtEl>
                                          <p:spTgt spid="190">
                                            <p:txEl>
                                              <p:pRg st="0" end="0"/>
                                            </p:txEl>
                                          </p:spTgt>
                                        </p:tgtEl>
                                      </p:cBhvr>
                                    </p:animEffect>
                                    <p:anim calcmode="lin" valueType="num">
                                      <p:cBhvr>
                                        <p:cTn id="8" dur="1000" fill="hold"/>
                                        <p:tgtEl>
                                          <p:spTgt spid="19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9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90">
                                            <p:txEl>
                                              <p:pRg st="1" end="1"/>
                                            </p:txEl>
                                          </p:spTgt>
                                        </p:tgtEl>
                                        <p:attrNameLst>
                                          <p:attrName>style.visibility</p:attrName>
                                        </p:attrNameLst>
                                      </p:cBhvr>
                                      <p:to>
                                        <p:strVal val="visible"/>
                                      </p:to>
                                    </p:set>
                                    <p:animEffect transition="in" filter="fade">
                                      <p:cBhvr>
                                        <p:cTn id="12" dur="1000"/>
                                        <p:tgtEl>
                                          <p:spTgt spid="190">
                                            <p:txEl>
                                              <p:pRg st="1" end="1"/>
                                            </p:txEl>
                                          </p:spTgt>
                                        </p:tgtEl>
                                      </p:cBhvr>
                                    </p:animEffect>
                                    <p:anim calcmode="lin" valueType="num">
                                      <p:cBhvr>
                                        <p:cTn id="13" dur="1000" fill="hold"/>
                                        <p:tgtEl>
                                          <p:spTgt spid="190">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90">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90">
                                            <p:txEl>
                                              <p:pRg st="2" end="2"/>
                                            </p:txEl>
                                          </p:spTgt>
                                        </p:tgtEl>
                                        <p:attrNameLst>
                                          <p:attrName>style.visibility</p:attrName>
                                        </p:attrNameLst>
                                      </p:cBhvr>
                                      <p:to>
                                        <p:strVal val="visible"/>
                                      </p:to>
                                    </p:set>
                                    <p:animEffect transition="in" filter="fade">
                                      <p:cBhvr>
                                        <p:cTn id="17" dur="1000"/>
                                        <p:tgtEl>
                                          <p:spTgt spid="190">
                                            <p:txEl>
                                              <p:pRg st="2" end="2"/>
                                            </p:txEl>
                                          </p:spTgt>
                                        </p:tgtEl>
                                      </p:cBhvr>
                                    </p:animEffect>
                                    <p:anim calcmode="lin" valueType="num">
                                      <p:cBhvr>
                                        <p:cTn id="18" dur="1000" fill="hold"/>
                                        <p:tgtEl>
                                          <p:spTgt spid="190">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90">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90">
                                            <p:txEl>
                                              <p:pRg st="3" end="3"/>
                                            </p:txEl>
                                          </p:spTgt>
                                        </p:tgtEl>
                                        <p:attrNameLst>
                                          <p:attrName>style.visibility</p:attrName>
                                        </p:attrNameLst>
                                      </p:cBhvr>
                                      <p:to>
                                        <p:strVal val="visible"/>
                                      </p:to>
                                    </p:set>
                                    <p:animEffect transition="in" filter="fade">
                                      <p:cBhvr>
                                        <p:cTn id="22" dur="1000"/>
                                        <p:tgtEl>
                                          <p:spTgt spid="190">
                                            <p:txEl>
                                              <p:pRg st="3" end="3"/>
                                            </p:txEl>
                                          </p:spTgt>
                                        </p:tgtEl>
                                      </p:cBhvr>
                                    </p:animEffect>
                                    <p:anim calcmode="lin" valueType="num">
                                      <p:cBhvr>
                                        <p:cTn id="23" dur="1000" fill="hold"/>
                                        <p:tgtEl>
                                          <p:spTgt spid="190">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90">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90">
                                            <p:txEl>
                                              <p:pRg st="4" end="4"/>
                                            </p:txEl>
                                          </p:spTgt>
                                        </p:tgtEl>
                                        <p:attrNameLst>
                                          <p:attrName>style.visibility</p:attrName>
                                        </p:attrNameLst>
                                      </p:cBhvr>
                                      <p:to>
                                        <p:strVal val="visible"/>
                                      </p:to>
                                    </p:set>
                                    <p:animEffect transition="in" filter="fade">
                                      <p:cBhvr>
                                        <p:cTn id="27" dur="1000"/>
                                        <p:tgtEl>
                                          <p:spTgt spid="190">
                                            <p:txEl>
                                              <p:pRg st="4" end="4"/>
                                            </p:txEl>
                                          </p:spTgt>
                                        </p:tgtEl>
                                      </p:cBhvr>
                                    </p:animEffect>
                                    <p:anim calcmode="lin" valueType="num">
                                      <p:cBhvr>
                                        <p:cTn id="28" dur="1000" fill="hold"/>
                                        <p:tgtEl>
                                          <p:spTgt spid="190">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19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90">
                                            <p:txEl>
                                              <p:pRg st="6" end="6"/>
                                            </p:txEl>
                                          </p:spTgt>
                                        </p:tgtEl>
                                        <p:attrNameLst>
                                          <p:attrName>style.visibility</p:attrName>
                                        </p:attrNameLst>
                                      </p:cBhvr>
                                      <p:to>
                                        <p:strVal val="visible"/>
                                      </p:to>
                                    </p:set>
                                    <p:animEffect transition="in" filter="fade">
                                      <p:cBhvr>
                                        <p:cTn id="34" dur="1000"/>
                                        <p:tgtEl>
                                          <p:spTgt spid="190">
                                            <p:txEl>
                                              <p:pRg st="6" end="6"/>
                                            </p:txEl>
                                          </p:spTgt>
                                        </p:tgtEl>
                                      </p:cBhvr>
                                    </p:animEffect>
                                    <p:anim calcmode="lin" valueType="num">
                                      <p:cBhvr>
                                        <p:cTn id="35" dur="1000" fill="hold"/>
                                        <p:tgtEl>
                                          <p:spTgt spid="190">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190">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90">
                                            <p:txEl>
                                              <p:pRg st="7" end="7"/>
                                            </p:txEl>
                                          </p:spTgt>
                                        </p:tgtEl>
                                        <p:attrNameLst>
                                          <p:attrName>style.visibility</p:attrName>
                                        </p:attrNameLst>
                                      </p:cBhvr>
                                      <p:to>
                                        <p:strVal val="visible"/>
                                      </p:to>
                                    </p:set>
                                    <p:animEffect transition="in" filter="fade">
                                      <p:cBhvr>
                                        <p:cTn id="39" dur="1000"/>
                                        <p:tgtEl>
                                          <p:spTgt spid="190">
                                            <p:txEl>
                                              <p:pRg st="7" end="7"/>
                                            </p:txEl>
                                          </p:spTgt>
                                        </p:tgtEl>
                                      </p:cBhvr>
                                    </p:animEffect>
                                    <p:anim calcmode="lin" valueType="num">
                                      <p:cBhvr>
                                        <p:cTn id="40" dur="1000" fill="hold"/>
                                        <p:tgtEl>
                                          <p:spTgt spid="190">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190">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90">
                                            <p:txEl>
                                              <p:pRg st="8" end="8"/>
                                            </p:txEl>
                                          </p:spTgt>
                                        </p:tgtEl>
                                        <p:attrNameLst>
                                          <p:attrName>style.visibility</p:attrName>
                                        </p:attrNameLst>
                                      </p:cBhvr>
                                      <p:to>
                                        <p:strVal val="visible"/>
                                      </p:to>
                                    </p:set>
                                    <p:animEffect transition="in" filter="fade">
                                      <p:cBhvr>
                                        <p:cTn id="44" dur="1000"/>
                                        <p:tgtEl>
                                          <p:spTgt spid="190">
                                            <p:txEl>
                                              <p:pRg st="8" end="8"/>
                                            </p:txEl>
                                          </p:spTgt>
                                        </p:tgtEl>
                                      </p:cBhvr>
                                    </p:animEffect>
                                    <p:anim calcmode="lin" valueType="num">
                                      <p:cBhvr>
                                        <p:cTn id="45" dur="1000" fill="hold"/>
                                        <p:tgtEl>
                                          <p:spTgt spid="190">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190">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90">
                                            <p:txEl>
                                              <p:pRg st="9" end="9"/>
                                            </p:txEl>
                                          </p:spTgt>
                                        </p:tgtEl>
                                        <p:attrNameLst>
                                          <p:attrName>style.visibility</p:attrName>
                                        </p:attrNameLst>
                                      </p:cBhvr>
                                      <p:to>
                                        <p:strVal val="visible"/>
                                      </p:to>
                                    </p:set>
                                    <p:animEffect transition="in" filter="fade">
                                      <p:cBhvr>
                                        <p:cTn id="49" dur="1000"/>
                                        <p:tgtEl>
                                          <p:spTgt spid="190">
                                            <p:txEl>
                                              <p:pRg st="9" end="9"/>
                                            </p:txEl>
                                          </p:spTgt>
                                        </p:tgtEl>
                                      </p:cBhvr>
                                    </p:animEffect>
                                    <p:anim calcmode="lin" valueType="num">
                                      <p:cBhvr>
                                        <p:cTn id="50" dur="1000" fill="hold"/>
                                        <p:tgtEl>
                                          <p:spTgt spid="190">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190">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8"/>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13</a:t>
            </a:fld>
            <a:endParaRPr/>
          </a:p>
        </p:txBody>
      </p:sp>
      <p:sp>
        <p:nvSpPr>
          <p:cNvPr id="197" name="Google Shape;197;p28"/>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Unary Relational Operations: PROJECT (cont.)</a:t>
            </a:r>
            <a:endParaRPr/>
          </a:p>
        </p:txBody>
      </p:sp>
      <p:sp>
        <p:nvSpPr>
          <p:cNvPr id="198" name="Google Shape;198;p28"/>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80000"/>
              </a:lnSpc>
              <a:spcBef>
                <a:spcPts val="560"/>
              </a:spcBef>
              <a:spcAft>
                <a:spcPts val="0"/>
              </a:spcAft>
              <a:buClr>
                <a:srgbClr val="990033"/>
              </a:buClr>
              <a:buSzPts val="1680"/>
              <a:buFont typeface="Noto Sans Symbols"/>
              <a:buChar char="■"/>
            </a:pPr>
            <a:r>
              <a:rPr lang="en-US" sz="2800" b="0" i="0" u="none" dirty="0" smtClean="0">
                <a:solidFill>
                  <a:schemeClr val="dk2"/>
                </a:solidFill>
                <a:latin typeface="Arial"/>
                <a:ea typeface="Arial"/>
                <a:cs typeface="Arial"/>
                <a:sym typeface="Arial"/>
              </a:rPr>
              <a:t>The </a:t>
            </a:r>
            <a:r>
              <a:rPr lang="en-US" sz="2800" b="0" i="0" u="none" dirty="0">
                <a:solidFill>
                  <a:schemeClr val="dk2"/>
                </a:solidFill>
                <a:latin typeface="Arial"/>
                <a:ea typeface="Arial"/>
                <a:cs typeface="Arial"/>
                <a:sym typeface="Arial"/>
              </a:rPr>
              <a:t>project operation </a:t>
            </a:r>
            <a:r>
              <a:rPr lang="en-US" sz="2800" b="0" i="1" u="none" dirty="0">
                <a:solidFill>
                  <a:schemeClr val="dk2"/>
                </a:solidFill>
                <a:latin typeface="Arial"/>
                <a:ea typeface="Arial"/>
                <a:cs typeface="Arial"/>
                <a:sym typeface="Arial"/>
              </a:rPr>
              <a:t>removes any duplicate </a:t>
            </a:r>
            <a:r>
              <a:rPr lang="en-US" sz="2800" b="0" i="1" u="none" dirty="0" smtClean="0">
                <a:solidFill>
                  <a:schemeClr val="dk2"/>
                </a:solidFill>
                <a:latin typeface="Arial"/>
                <a:ea typeface="Arial"/>
                <a:cs typeface="Arial"/>
                <a:sym typeface="Arial"/>
              </a:rPr>
              <a:t>tuples</a:t>
            </a:r>
          </a:p>
          <a:p>
            <a:pPr marL="742950" lvl="1" indent="-285750">
              <a:lnSpc>
                <a:spcPct val="80000"/>
              </a:lnSpc>
              <a:spcBef>
                <a:spcPts val="520"/>
              </a:spcBef>
              <a:buSzPts val="1430"/>
            </a:pPr>
            <a:r>
              <a:rPr lang="en-US" dirty="0"/>
              <a:t>This is because the result of the </a:t>
            </a:r>
            <a:r>
              <a:rPr lang="en-US" i="1" dirty="0"/>
              <a:t>project</a:t>
            </a:r>
            <a:r>
              <a:rPr lang="en-US" dirty="0"/>
              <a:t> operation must be a </a:t>
            </a:r>
            <a:r>
              <a:rPr lang="en-US" i="1" dirty="0"/>
              <a:t>set of tuples</a:t>
            </a:r>
            <a:endParaRPr lang="en-US" dirty="0"/>
          </a:p>
          <a:p>
            <a:pPr marL="1143000" lvl="2" indent="-228600">
              <a:lnSpc>
                <a:spcPct val="80000"/>
              </a:lnSpc>
              <a:spcBef>
                <a:spcPts val="480"/>
              </a:spcBef>
              <a:buSzPts val="1200"/>
            </a:pPr>
            <a:r>
              <a:rPr lang="en-US" dirty="0"/>
              <a:t>Mathematical sets </a:t>
            </a:r>
            <a:r>
              <a:rPr lang="en-US" i="1" dirty="0"/>
              <a:t>do not allow</a:t>
            </a:r>
            <a:r>
              <a:rPr lang="en-US" dirty="0"/>
              <a:t> duplicate elements</a:t>
            </a:r>
            <a:endParaRPr lang="en-US" sz="2800" b="0" i="1" u="none" dirty="0" smtClean="0">
              <a:solidFill>
                <a:schemeClr val="dk2"/>
              </a:solidFill>
              <a:latin typeface="Arial"/>
              <a:ea typeface="Arial"/>
              <a:cs typeface="Arial"/>
              <a:sym typeface="Arial"/>
            </a:endParaRPr>
          </a:p>
          <a:p>
            <a:pPr marL="342900" lvl="0" indent="-342900">
              <a:lnSpc>
                <a:spcPct val="90000"/>
              </a:lnSpc>
              <a:spcBef>
                <a:spcPts val="560"/>
              </a:spcBef>
              <a:buSzPts val="1680"/>
            </a:pPr>
            <a:r>
              <a:rPr lang="en-US" dirty="0"/>
              <a:t>Example: To list each employee’s first and last name and salary, the following is used:</a:t>
            </a:r>
          </a:p>
          <a:p>
            <a:pPr marL="742950" lvl="1" indent="-285750" algn="ctr">
              <a:lnSpc>
                <a:spcPct val="90000"/>
              </a:lnSpc>
              <a:spcBef>
                <a:spcPts val="520"/>
              </a:spcBef>
              <a:buSzPts val="1430"/>
              <a:buNone/>
            </a:pPr>
            <a:r>
              <a:rPr lang="en-US" dirty="0">
                <a:latin typeface="Noto Sans Symbols"/>
                <a:ea typeface="Noto Sans Symbols"/>
                <a:cs typeface="Noto Sans Symbols"/>
                <a:sym typeface="Noto Sans Symbols"/>
              </a:rPr>
              <a:t>π</a:t>
            </a:r>
            <a:r>
              <a:rPr lang="en-US" baseline="-25000" dirty="0"/>
              <a:t>LNAME, FNAME,SALARY</a:t>
            </a:r>
            <a:r>
              <a:rPr lang="en-US" dirty="0"/>
              <a:t>(EMPLOYEE</a:t>
            </a:r>
            <a:r>
              <a:rPr lang="en-US" dirty="0" smtClean="0"/>
              <a:t>)</a:t>
            </a:r>
            <a:endParaRPr dirty="0"/>
          </a:p>
          <a:p>
            <a:pPr marL="342900" lvl="0" indent="-236220" algn="l" rtl="0">
              <a:lnSpc>
                <a:spcPct val="80000"/>
              </a:lnSpc>
              <a:spcBef>
                <a:spcPts val="560"/>
              </a:spcBef>
              <a:spcAft>
                <a:spcPts val="0"/>
              </a:spcAft>
              <a:buClr>
                <a:srgbClr val="990033"/>
              </a:buClr>
              <a:buSzPts val="1680"/>
              <a:buFont typeface="Noto Sans Symbols"/>
              <a:buNone/>
            </a:pPr>
            <a:endParaRPr sz="2800" b="0" i="0" u="none" dirty="0">
              <a:solidFill>
                <a:schemeClr val="dk2"/>
              </a:solidFill>
              <a:latin typeface="Arial"/>
              <a:ea typeface="Arial"/>
              <a:cs typeface="Arial"/>
              <a:sym typeface="Arial"/>
            </a:endParaRPr>
          </a:p>
          <a:p>
            <a:pPr marL="342900" lvl="0" indent="-236220" algn="l" rtl="0">
              <a:spcBef>
                <a:spcPts val="560"/>
              </a:spcBef>
              <a:spcAft>
                <a:spcPts val="0"/>
              </a:spcAft>
              <a:buSzPts val="1680"/>
              <a:buNone/>
            </a:pPr>
            <a:endParaRPr sz="2800" b="0" i="0" u="none" dirty="0">
              <a:solidFill>
                <a:schemeClr val="dk2"/>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9"/>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14</a:t>
            </a:fld>
            <a:endParaRPr/>
          </a:p>
        </p:txBody>
      </p:sp>
      <p:sp>
        <p:nvSpPr>
          <p:cNvPr id="205" name="Google Shape;205;p29"/>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Unary Relational Operations: PROJECT (contd.)</a:t>
            </a:r>
            <a:endParaRPr/>
          </a:p>
        </p:txBody>
      </p:sp>
      <p:sp>
        <p:nvSpPr>
          <p:cNvPr id="206" name="Google Shape;206;p29"/>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680"/>
              <a:buFont typeface="Noto Sans Symbols"/>
              <a:buChar char="■"/>
            </a:pPr>
            <a:r>
              <a:rPr lang="en-US" sz="2800" b="0" i="0" u="none" dirty="0">
                <a:solidFill>
                  <a:schemeClr val="dk2"/>
                </a:solidFill>
                <a:latin typeface="Arial"/>
                <a:ea typeface="Arial"/>
                <a:cs typeface="Arial"/>
                <a:sym typeface="Arial"/>
              </a:rPr>
              <a:t>PROJECT Operation Properties</a:t>
            </a:r>
            <a:endParaRPr dirty="0"/>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dirty="0">
                <a:solidFill>
                  <a:srgbClr val="800000"/>
                </a:solidFill>
                <a:latin typeface="Arial"/>
                <a:ea typeface="Arial"/>
                <a:cs typeface="Arial"/>
                <a:sym typeface="Arial"/>
              </a:rPr>
              <a:t>The number of tuples in the result of projection </a:t>
            </a:r>
            <a:r>
              <a:rPr lang="en-US" sz="2600" b="0" i="0" u="none" dirty="0">
                <a:solidFill>
                  <a:srgbClr val="800000"/>
                </a:solidFill>
                <a:latin typeface="Noto Sans Symbols"/>
                <a:ea typeface="Noto Sans Symbols"/>
                <a:cs typeface="Noto Sans Symbols"/>
                <a:sym typeface="Noto Sans Symbols"/>
              </a:rPr>
              <a:t>π</a:t>
            </a:r>
            <a:r>
              <a:rPr lang="en-US" sz="2600" b="0" i="0" u="none" baseline="-25000" dirty="0">
                <a:solidFill>
                  <a:srgbClr val="800000"/>
                </a:solidFill>
                <a:latin typeface="Arial"/>
                <a:ea typeface="Arial"/>
                <a:cs typeface="Arial"/>
                <a:sym typeface="Arial"/>
              </a:rPr>
              <a:t>&lt;list&gt;</a:t>
            </a:r>
            <a:r>
              <a:rPr lang="en-US" sz="2600" b="0" i="0" u="none" dirty="0">
                <a:solidFill>
                  <a:srgbClr val="800000"/>
                </a:solidFill>
                <a:latin typeface="Arial"/>
                <a:ea typeface="Arial"/>
                <a:cs typeface="Arial"/>
                <a:sym typeface="Arial"/>
              </a:rPr>
              <a:t>(R) is always less or equal to the number of tuples in R</a:t>
            </a:r>
            <a:endParaRPr dirty="0"/>
          </a:p>
          <a:p>
            <a:pPr marL="1143000" lvl="2" indent="-228600" algn="l" rtl="0">
              <a:lnSpc>
                <a:spcPct val="100000"/>
              </a:lnSpc>
              <a:spcBef>
                <a:spcPts val="480"/>
              </a:spcBef>
              <a:spcAft>
                <a:spcPts val="0"/>
              </a:spcAft>
              <a:buClr>
                <a:srgbClr val="990033"/>
              </a:buClr>
              <a:buSzPts val="1200"/>
              <a:buFont typeface="Noto Sans Symbols"/>
              <a:buChar char="■"/>
            </a:pPr>
            <a:r>
              <a:rPr lang="en-US" sz="2400" b="0" i="0" u="none" dirty="0">
                <a:solidFill>
                  <a:schemeClr val="dk2"/>
                </a:solidFill>
                <a:latin typeface="Arial"/>
                <a:ea typeface="Arial"/>
                <a:cs typeface="Arial"/>
                <a:sym typeface="Arial"/>
              </a:rPr>
              <a:t>If the list of attributes includes a </a:t>
            </a:r>
            <a:r>
              <a:rPr lang="en-US" sz="2400" b="0" i="1" u="none" dirty="0">
                <a:solidFill>
                  <a:schemeClr val="dk2"/>
                </a:solidFill>
                <a:latin typeface="Arial"/>
                <a:ea typeface="Arial"/>
                <a:cs typeface="Arial"/>
                <a:sym typeface="Arial"/>
              </a:rPr>
              <a:t>key</a:t>
            </a:r>
            <a:r>
              <a:rPr lang="en-US" sz="2400" b="0" i="0" u="none" dirty="0">
                <a:solidFill>
                  <a:schemeClr val="dk2"/>
                </a:solidFill>
                <a:latin typeface="Arial"/>
                <a:ea typeface="Arial"/>
                <a:cs typeface="Arial"/>
                <a:sym typeface="Arial"/>
              </a:rPr>
              <a:t> of R, then the number of tuples in the result of PROJECT is </a:t>
            </a:r>
            <a:r>
              <a:rPr lang="en-US" sz="2400" b="0" i="1" u="none" dirty="0">
                <a:solidFill>
                  <a:schemeClr val="dk2"/>
                </a:solidFill>
                <a:latin typeface="Arial"/>
                <a:ea typeface="Arial"/>
                <a:cs typeface="Arial"/>
                <a:sym typeface="Arial"/>
              </a:rPr>
              <a:t>equal</a:t>
            </a:r>
            <a:r>
              <a:rPr lang="en-US" sz="2400" b="0" i="0" u="none" dirty="0">
                <a:solidFill>
                  <a:schemeClr val="dk2"/>
                </a:solidFill>
                <a:latin typeface="Arial"/>
                <a:ea typeface="Arial"/>
                <a:cs typeface="Arial"/>
                <a:sym typeface="Arial"/>
              </a:rPr>
              <a:t> to the number of tuples in R</a:t>
            </a:r>
          </a:p>
          <a:p>
            <a:pPr marL="914400" lvl="2" indent="0" algn="l" rtl="0">
              <a:lnSpc>
                <a:spcPct val="100000"/>
              </a:lnSpc>
              <a:spcBef>
                <a:spcPts val="480"/>
              </a:spcBef>
              <a:spcAft>
                <a:spcPts val="0"/>
              </a:spcAft>
              <a:buClr>
                <a:srgbClr val="990033"/>
              </a:buClr>
              <a:buSzPts val="1200"/>
              <a:buNone/>
            </a:pPr>
            <a:endParaRPr dirty="0"/>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dirty="0">
                <a:solidFill>
                  <a:srgbClr val="800000"/>
                </a:solidFill>
                <a:latin typeface="Arial"/>
                <a:ea typeface="Arial"/>
                <a:cs typeface="Arial"/>
                <a:sym typeface="Arial"/>
              </a:rPr>
              <a:t>PROJECT is </a:t>
            </a:r>
            <a:r>
              <a:rPr lang="en-US" sz="2600" b="0" i="1" u="none" dirty="0">
                <a:solidFill>
                  <a:srgbClr val="800000"/>
                </a:solidFill>
                <a:latin typeface="Arial"/>
                <a:ea typeface="Arial"/>
                <a:cs typeface="Arial"/>
                <a:sym typeface="Arial"/>
              </a:rPr>
              <a:t>not</a:t>
            </a:r>
            <a:r>
              <a:rPr lang="en-US" sz="2600" b="0" i="0" u="none" dirty="0">
                <a:solidFill>
                  <a:srgbClr val="800000"/>
                </a:solidFill>
                <a:latin typeface="Arial"/>
                <a:ea typeface="Arial"/>
                <a:cs typeface="Arial"/>
                <a:sym typeface="Arial"/>
              </a:rPr>
              <a:t> commutative</a:t>
            </a:r>
            <a:endParaRP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15</a:t>
            </a:fld>
            <a:endParaRPr/>
          </a:p>
        </p:txBody>
      </p:sp>
      <p:sp>
        <p:nvSpPr>
          <p:cNvPr id="171" name="Google Shape;171;p25"/>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The following query results refer to this database state</a:t>
            </a:r>
            <a:endParaRPr/>
          </a:p>
        </p:txBody>
      </p:sp>
      <p:sp>
        <p:nvSpPr>
          <p:cNvPr id="172" name="Google Shape;172;p25"/>
          <p:cNvSpPr txBox="1"/>
          <p:nvPr/>
        </p:nvSpPr>
        <p:spPr>
          <a:xfrm>
            <a:off x="1833562" y="1309687"/>
            <a:ext cx="9144000" cy="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73" name="Google Shape;173;p25"/>
          <p:cNvSpPr txBox="1"/>
          <p:nvPr/>
        </p:nvSpPr>
        <p:spPr>
          <a:xfrm>
            <a:off x="1066800" y="2286000"/>
            <a:ext cx="7239000" cy="5334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pic>
        <p:nvPicPr>
          <p:cNvPr id="174" name="Google Shape;174;p25" descr="fig05_06"/>
          <p:cNvPicPr preferRelativeResize="0"/>
          <p:nvPr/>
        </p:nvPicPr>
        <p:blipFill rotWithShape="1">
          <a:blip r:embed="rId3">
            <a:alphaModFix/>
          </a:blip>
          <a:srcRect/>
          <a:stretch/>
        </p:blipFill>
        <p:spPr>
          <a:xfrm>
            <a:off x="0" y="-76200"/>
            <a:ext cx="9144000" cy="6934200"/>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6"/>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16</a:t>
            </a:fld>
            <a:endParaRPr/>
          </a:p>
        </p:txBody>
      </p:sp>
      <p:sp>
        <p:nvSpPr>
          <p:cNvPr id="181" name="Google Shape;181;p26"/>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Examples of applying SELECT and PROJECT operations</a:t>
            </a:r>
            <a:endParaRPr/>
          </a:p>
        </p:txBody>
      </p:sp>
      <p:pic>
        <p:nvPicPr>
          <p:cNvPr id="3" name="Picture 2">
            <a:extLst>
              <a:ext uri="{FF2B5EF4-FFF2-40B4-BE49-F238E27FC236}">
                <a16:creationId xmlns="" xmlns:a16="http://schemas.microsoft.com/office/drawing/2014/main" id="{A89A30FF-ABB4-974C-EB1A-2D7A804B26B7}"/>
              </a:ext>
            </a:extLst>
          </p:cNvPr>
          <p:cNvPicPr>
            <a:picLocks noChangeAspect="1"/>
          </p:cNvPicPr>
          <p:nvPr/>
        </p:nvPicPr>
        <p:blipFill>
          <a:blip r:embed="rId3"/>
          <a:stretch>
            <a:fillRect/>
          </a:stretch>
        </p:blipFill>
        <p:spPr>
          <a:xfrm>
            <a:off x="228600" y="1593934"/>
            <a:ext cx="8344525" cy="714910"/>
          </a:xfrm>
          <a:prstGeom prst="rect">
            <a:avLst/>
          </a:prstGeom>
        </p:spPr>
      </p:pic>
      <p:pic>
        <p:nvPicPr>
          <p:cNvPr id="5" name="Picture 4">
            <a:extLst>
              <a:ext uri="{FF2B5EF4-FFF2-40B4-BE49-F238E27FC236}">
                <a16:creationId xmlns="" xmlns:a16="http://schemas.microsoft.com/office/drawing/2014/main" id="{73959FF6-E511-8965-4AC3-C173E20FBDEC}"/>
              </a:ext>
            </a:extLst>
          </p:cNvPr>
          <p:cNvPicPr>
            <a:picLocks noChangeAspect="1"/>
          </p:cNvPicPr>
          <p:nvPr/>
        </p:nvPicPr>
        <p:blipFill>
          <a:blip r:embed="rId4"/>
          <a:stretch>
            <a:fillRect/>
          </a:stretch>
        </p:blipFill>
        <p:spPr>
          <a:xfrm>
            <a:off x="0" y="2575213"/>
            <a:ext cx="8925836" cy="992187"/>
          </a:xfrm>
          <a:prstGeom prst="rect">
            <a:avLst/>
          </a:prstGeom>
        </p:spPr>
      </p:pic>
      <p:pic>
        <p:nvPicPr>
          <p:cNvPr id="7" name="Picture 6">
            <a:extLst>
              <a:ext uri="{FF2B5EF4-FFF2-40B4-BE49-F238E27FC236}">
                <a16:creationId xmlns="" xmlns:a16="http://schemas.microsoft.com/office/drawing/2014/main" id="{CB57A302-7C2C-D76F-E0E9-887EEDD44E7A}"/>
              </a:ext>
            </a:extLst>
          </p:cNvPr>
          <p:cNvPicPr>
            <a:picLocks noChangeAspect="1"/>
          </p:cNvPicPr>
          <p:nvPr/>
        </p:nvPicPr>
        <p:blipFill>
          <a:blip r:embed="rId5"/>
          <a:stretch>
            <a:fillRect/>
          </a:stretch>
        </p:blipFill>
        <p:spPr>
          <a:xfrm>
            <a:off x="0" y="3770915"/>
            <a:ext cx="3689755" cy="1754569"/>
          </a:xfrm>
          <a:prstGeom prst="rect">
            <a:avLst/>
          </a:prstGeom>
        </p:spPr>
      </p:pic>
      <p:pic>
        <p:nvPicPr>
          <p:cNvPr id="9" name="Picture 8">
            <a:extLst>
              <a:ext uri="{FF2B5EF4-FFF2-40B4-BE49-F238E27FC236}">
                <a16:creationId xmlns="" xmlns:a16="http://schemas.microsoft.com/office/drawing/2014/main" id="{8C3DA84B-0E7F-8839-D4DF-68A93DF20A7E}"/>
              </a:ext>
            </a:extLst>
          </p:cNvPr>
          <p:cNvPicPr>
            <a:picLocks noChangeAspect="1"/>
          </p:cNvPicPr>
          <p:nvPr/>
        </p:nvPicPr>
        <p:blipFill>
          <a:blip r:embed="rId6"/>
          <a:stretch>
            <a:fillRect/>
          </a:stretch>
        </p:blipFill>
        <p:spPr>
          <a:xfrm>
            <a:off x="4130511" y="3882992"/>
            <a:ext cx="2210371" cy="156782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Vertic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arn(inVertical)">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0"/>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17</a:t>
            </a:fld>
            <a:endParaRPr/>
          </a:p>
        </p:txBody>
      </p:sp>
      <p:sp>
        <p:nvSpPr>
          <p:cNvPr id="213" name="Google Shape;213;p30"/>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Relational Algebra Expressions</a:t>
            </a:r>
            <a:endParaRPr/>
          </a:p>
        </p:txBody>
      </p:sp>
      <p:sp>
        <p:nvSpPr>
          <p:cNvPr id="214" name="Google Shape;214;p30"/>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We may want to apply several relational algebra operations one after the other</a:t>
            </a:r>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Either we can write the operations as a single </a:t>
            </a:r>
            <a:r>
              <a:rPr lang="en-US" sz="2600" b="1" i="0" u="none">
                <a:solidFill>
                  <a:srgbClr val="800000"/>
                </a:solidFill>
                <a:latin typeface="Arial"/>
                <a:ea typeface="Arial"/>
                <a:cs typeface="Arial"/>
                <a:sym typeface="Arial"/>
              </a:rPr>
              <a:t>relational algebra expression</a:t>
            </a:r>
            <a:r>
              <a:rPr lang="en-US" sz="2600" b="0" i="0" u="none">
                <a:solidFill>
                  <a:srgbClr val="800000"/>
                </a:solidFill>
                <a:latin typeface="Arial"/>
                <a:ea typeface="Arial"/>
                <a:cs typeface="Arial"/>
                <a:sym typeface="Arial"/>
              </a:rPr>
              <a:t> by nesting the operations, or</a:t>
            </a:r>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We can apply one operation at a time and create </a:t>
            </a:r>
            <a:r>
              <a:rPr lang="en-US" sz="2600" b="1" i="0" u="none">
                <a:solidFill>
                  <a:srgbClr val="800000"/>
                </a:solidFill>
                <a:latin typeface="Arial"/>
                <a:ea typeface="Arial"/>
                <a:cs typeface="Arial"/>
                <a:sym typeface="Arial"/>
              </a:rPr>
              <a:t>intermediate result relations</a:t>
            </a:r>
            <a:r>
              <a:rPr lang="en-US" sz="2600" b="0" i="0" u="none">
                <a:solidFill>
                  <a:srgbClr val="800000"/>
                </a:solidFill>
                <a:latin typeface="Arial"/>
                <a:ea typeface="Arial"/>
                <a:cs typeface="Arial"/>
                <a:sym typeface="Arial"/>
              </a:rPr>
              <a:t>.</a:t>
            </a:r>
            <a:endParaRPr/>
          </a:p>
          <a:p>
            <a:pPr marL="342900" lvl="0" indent="-342900" algn="l" rtl="0">
              <a:lnSpc>
                <a:spcPct val="100000"/>
              </a:lnSpc>
              <a:spcBef>
                <a:spcPts val="620"/>
              </a:spcBef>
              <a:spcAft>
                <a:spcPts val="0"/>
              </a:spcAft>
              <a:buClr>
                <a:srgbClr val="990033"/>
              </a:buClr>
              <a:buSzPts val="1800"/>
              <a:buFont typeface="Noto Sans Symbols"/>
              <a:buChar char="■"/>
            </a:pPr>
            <a:r>
              <a:rPr lang="en-US" sz="3000" b="0" i="0" u="none">
                <a:solidFill>
                  <a:schemeClr val="dk2"/>
                </a:solidFill>
                <a:latin typeface="Arial"/>
                <a:ea typeface="Arial"/>
                <a:cs typeface="Arial"/>
                <a:sym typeface="Arial"/>
              </a:rPr>
              <a:t>In the latter case, we must give names to the relations that hold the intermediate results. </a:t>
            </a:r>
            <a:r>
              <a:rPr lang="en-US" sz="3100" b="0" i="0" u="none">
                <a:solidFill>
                  <a:schemeClr val="dk2"/>
                </a:solidFill>
                <a:latin typeface="Arial"/>
                <a:ea typeface="Arial"/>
                <a:cs typeface="Arial"/>
                <a:sym typeface="Arial"/>
              </a:rPr>
              <a:t>	</a:t>
            </a: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18</a:t>
            </a:fld>
            <a:endParaRPr/>
          </a:p>
        </p:txBody>
      </p:sp>
      <p:sp>
        <p:nvSpPr>
          <p:cNvPr id="221" name="Google Shape;221;p31"/>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Single expression versus sequence of relational operations (Example)</a:t>
            </a:r>
            <a:endParaRPr/>
          </a:p>
        </p:txBody>
      </p:sp>
      <p:sp>
        <p:nvSpPr>
          <p:cNvPr id="222" name="Google Shape;222;p31"/>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To retrieve the first name, last name, and salary of all employees who work in department number 5, we must apply a select and a project operation</a:t>
            </a:r>
            <a:endParaRPr dirty="0"/>
          </a:p>
          <a:p>
            <a:pPr marL="342900" lvl="0" indent="-342900" algn="l" rtl="0">
              <a:lnSpc>
                <a:spcPct val="100000"/>
              </a:lnSpc>
              <a:spcBef>
                <a:spcPts val="48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We can write a </a:t>
            </a:r>
            <a:r>
              <a:rPr lang="en-US" sz="2400" b="0" i="1" u="none" dirty="0">
                <a:solidFill>
                  <a:schemeClr val="dk2"/>
                </a:solidFill>
                <a:latin typeface="Arial"/>
                <a:ea typeface="Arial"/>
                <a:cs typeface="Arial"/>
                <a:sym typeface="Arial"/>
              </a:rPr>
              <a:t>single relational algebra expression</a:t>
            </a:r>
            <a:r>
              <a:rPr lang="en-US" sz="2400" b="0" i="0" u="none" dirty="0">
                <a:solidFill>
                  <a:schemeClr val="dk2"/>
                </a:solidFill>
                <a:latin typeface="Arial"/>
                <a:ea typeface="Arial"/>
                <a:cs typeface="Arial"/>
                <a:sym typeface="Arial"/>
              </a:rPr>
              <a:t> as follows: </a:t>
            </a:r>
            <a:endParaRPr dirty="0"/>
          </a:p>
          <a:p>
            <a:pPr marL="742950" lvl="1" indent="-285750" algn="l" rtl="0">
              <a:lnSpc>
                <a:spcPct val="100000"/>
              </a:lnSpc>
              <a:spcBef>
                <a:spcPts val="480"/>
              </a:spcBef>
              <a:spcAft>
                <a:spcPts val="0"/>
              </a:spcAft>
              <a:buClr>
                <a:schemeClr val="dk2"/>
              </a:buClr>
              <a:buSzPts val="1320"/>
              <a:buFont typeface="Noto Sans Symbols"/>
              <a:buChar char="■"/>
            </a:pPr>
            <a:r>
              <a:rPr lang="en-US" sz="2400" b="1" i="0" u="none" dirty="0">
                <a:solidFill>
                  <a:srgbClr val="800000"/>
                </a:solidFill>
                <a:latin typeface="Noto Sans Symbols"/>
                <a:ea typeface="Noto Sans Symbols"/>
                <a:cs typeface="Noto Sans Symbols"/>
                <a:sym typeface="Noto Sans Symbols"/>
              </a:rPr>
              <a:t>π</a:t>
            </a:r>
            <a:r>
              <a:rPr lang="en-US" sz="2400" b="0" i="0" u="none" baseline="-25000" dirty="0">
                <a:solidFill>
                  <a:srgbClr val="800000"/>
                </a:solidFill>
                <a:latin typeface="Arial"/>
                <a:ea typeface="Arial"/>
                <a:cs typeface="Arial"/>
                <a:sym typeface="Arial"/>
              </a:rPr>
              <a:t>FNAME, LNAME, SALARY</a:t>
            </a:r>
            <a:r>
              <a:rPr lang="en-US" sz="2400" b="0" i="0" u="none" dirty="0">
                <a:solidFill>
                  <a:srgbClr val="800000"/>
                </a:solidFill>
                <a:latin typeface="Arial"/>
                <a:ea typeface="Arial"/>
                <a:cs typeface="Arial"/>
                <a:sym typeface="Arial"/>
              </a:rPr>
              <a:t>(</a:t>
            </a:r>
            <a:r>
              <a:rPr lang="en-US" sz="2400" b="1" i="0" u="none" dirty="0">
                <a:solidFill>
                  <a:srgbClr val="800000"/>
                </a:solidFill>
                <a:latin typeface="Noto Sans Symbols"/>
                <a:ea typeface="Noto Sans Symbols"/>
                <a:cs typeface="Noto Sans Symbols"/>
                <a:sym typeface="Noto Sans Symbols"/>
              </a:rPr>
              <a:t>σ</a:t>
            </a:r>
            <a:r>
              <a:rPr lang="en-US" sz="2400" b="0" i="0" u="none" dirty="0">
                <a:solidFill>
                  <a:srgbClr val="800000"/>
                </a:solidFill>
                <a:latin typeface="Arial"/>
                <a:ea typeface="Arial"/>
                <a:cs typeface="Arial"/>
                <a:sym typeface="Arial"/>
              </a:rPr>
              <a:t> </a:t>
            </a:r>
            <a:r>
              <a:rPr lang="en-US" sz="2400" b="0" i="0" u="none" baseline="-25000" dirty="0">
                <a:solidFill>
                  <a:srgbClr val="800000"/>
                </a:solidFill>
                <a:latin typeface="Arial"/>
                <a:ea typeface="Arial"/>
                <a:cs typeface="Arial"/>
                <a:sym typeface="Arial"/>
              </a:rPr>
              <a:t>DNO=5</a:t>
            </a:r>
            <a:r>
              <a:rPr lang="en-US" sz="2400" b="0" i="0" u="none" dirty="0">
                <a:solidFill>
                  <a:srgbClr val="800000"/>
                </a:solidFill>
                <a:latin typeface="Arial"/>
                <a:ea typeface="Arial"/>
                <a:cs typeface="Arial"/>
                <a:sym typeface="Arial"/>
              </a:rPr>
              <a:t>(EMPLOYEE))</a:t>
            </a:r>
            <a:endParaRPr dirty="0"/>
          </a:p>
          <a:p>
            <a:pPr marL="342900" lvl="0" indent="-342900" algn="l" rtl="0">
              <a:lnSpc>
                <a:spcPct val="100000"/>
              </a:lnSpc>
              <a:spcBef>
                <a:spcPts val="48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OR We can explicitly show the </a:t>
            </a:r>
            <a:r>
              <a:rPr lang="en-US" sz="2400" b="0" i="1" u="none" dirty="0">
                <a:solidFill>
                  <a:schemeClr val="dk2"/>
                </a:solidFill>
                <a:latin typeface="Arial"/>
                <a:ea typeface="Arial"/>
                <a:cs typeface="Arial"/>
                <a:sym typeface="Arial"/>
              </a:rPr>
              <a:t>sequence of operations</a:t>
            </a:r>
            <a:r>
              <a:rPr lang="en-US" sz="2400" b="0" i="0" u="none" dirty="0">
                <a:solidFill>
                  <a:schemeClr val="dk2"/>
                </a:solidFill>
                <a:latin typeface="Arial"/>
                <a:ea typeface="Arial"/>
                <a:cs typeface="Arial"/>
                <a:sym typeface="Arial"/>
              </a:rPr>
              <a:t>, giving a name to each intermediate relation:</a:t>
            </a:r>
            <a:endParaRPr dirty="0"/>
          </a:p>
          <a:p>
            <a:pPr marL="742950" lvl="1" indent="-285750" algn="l" rtl="0">
              <a:lnSpc>
                <a:spcPct val="100000"/>
              </a:lnSpc>
              <a:spcBef>
                <a:spcPts val="480"/>
              </a:spcBef>
              <a:spcAft>
                <a:spcPts val="0"/>
              </a:spcAft>
              <a:buClr>
                <a:schemeClr val="dk2"/>
              </a:buClr>
              <a:buSzPts val="1320"/>
              <a:buFont typeface="Noto Sans Symbols"/>
              <a:buChar char="■"/>
            </a:pPr>
            <a:r>
              <a:rPr lang="en-US" sz="2400" b="0" i="0" u="none" dirty="0">
                <a:solidFill>
                  <a:srgbClr val="800000"/>
                </a:solidFill>
                <a:latin typeface="Arial"/>
                <a:ea typeface="Arial"/>
                <a:cs typeface="Arial"/>
                <a:sym typeface="Arial"/>
              </a:rPr>
              <a:t>DEP5_EMPS ← </a:t>
            </a:r>
            <a:r>
              <a:rPr lang="en-US" sz="2400" b="1" i="0" u="none" dirty="0">
                <a:solidFill>
                  <a:srgbClr val="800000"/>
                </a:solidFill>
                <a:latin typeface="Noto Sans Symbols"/>
                <a:ea typeface="Noto Sans Symbols"/>
                <a:cs typeface="Noto Sans Symbols"/>
                <a:sym typeface="Noto Sans Symbols"/>
              </a:rPr>
              <a:t>σ</a:t>
            </a:r>
            <a:r>
              <a:rPr lang="en-US" sz="2400" b="0" i="0" u="none" dirty="0">
                <a:solidFill>
                  <a:srgbClr val="800000"/>
                </a:solidFill>
                <a:latin typeface="Arial"/>
                <a:ea typeface="Arial"/>
                <a:cs typeface="Arial"/>
                <a:sym typeface="Arial"/>
              </a:rPr>
              <a:t> </a:t>
            </a:r>
            <a:r>
              <a:rPr lang="en-US" sz="2400" b="0" i="0" u="none" baseline="-25000" dirty="0">
                <a:solidFill>
                  <a:srgbClr val="800000"/>
                </a:solidFill>
                <a:latin typeface="Arial"/>
                <a:ea typeface="Arial"/>
                <a:cs typeface="Arial"/>
                <a:sym typeface="Arial"/>
              </a:rPr>
              <a:t>DNO=5</a:t>
            </a:r>
            <a:r>
              <a:rPr lang="en-US" sz="2400" b="0" i="0" u="none" dirty="0">
                <a:solidFill>
                  <a:srgbClr val="800000"/>
                </a:solidFill>
                <a:latin typeface="Arial"/>
                <a:ea typeface="Arial"/>
                <a:cs typeface="Arial"/>
                <a:sym typeface="Arial"/>
              </a:rPr>
              <a:t>(EMPLOYEE)</a:t>
            </a:r>
            <a:endParaRPr dirty="0"/>
          </a:p>
          <a:p>
            <a:pPr marL="742950" lvl="1" indent="-285750" algn="l" rtl="0">
              <a:lnSpc>
                <a:spcPct val="100000"/>
              </a:lnSpc>
              <a:spcBef>
                <a:spcPts val="480"/>
              </a:spcBef>
              <a:spcAft>
                <a:spcPts val="0"/>
              </a:spcAft>
              <a:buClr>
                <a:schemeClr val="dk2"/>
              </a:buClr>
              <a:buSzPts val="1320"/>
              <a:buFont typeface="Noto Sans Symbols"/>
              <a:buChar char="■"/>
            </a:pPr>
            <a:r>
              <a:rPr lang="en-US" sz="2400" b="0" i="0" u="none" dirty="0">
                <a:solidFill>
                  <a:srgbClr val="800000"/>
                </a:solidFill>
                <a:latin typeface="Arial"/>
                <a:ea typeface="Arial"/>
                <a:cs typeface="Arial"/>
                <a:sym typeface="Arial"/>
              </a:rPr>
              <a:t>RESULT ← </a:t>
            </a:r>
            <a:r>
              <a:rPr lang="en-US" sz="2400" b="1" i="0" u="none" dirty="0">
                <a:solidFill>
                  <a:srgbClr val="800000"/>
                </a:solidFill>
                <a:latin typeface="Noto Sans Symbols"/>
                <a:ea typeface="Noto Sans Symbols"/>
                <a:cs typeface="Noto Sans Symbols"/>
                <a:sym typeface="Noto Sans Symbols"/>
              </a:rPr>
              <a:t>π</a:t>
            </a:r>
            <a:r>
              <a:rPr lang="en-US" sz="2400" b="0" i="0" u="none" dirty="0">
                <a:solidFill>
                  <a:srgbClr val="800000"/>
                </a:solidFill>
                <a:latin typeface="Arial"/>
                <a:ea typeface="Arial"/>
                <a:cs typeface="Arial"/>
                <a:sym typeface="Arial"/>
              </a:rPr>
              <a:t> </a:t>
            </a:r>
            <a:r>
              <a:rPr lang="en-US" sz="2400" b="0" i="0" u="none" baseline="-25000" dirty="0">
                <a:solidFill>
                  <a:srgbClr val="800000"/>
                </a:solidFill>
                <a:latin typeface="Arial"/>
                <a:ea typeface="Arial"/>
                <a:cs typeface="Arial"/>
                <a:sym typeface="Arial"/>
              </a:rPr>
              <a:t>FNAME, LNAME, SALARY</a:t>
            </a:r>
            <a:r>
              <a:rPr lang="en-US" sz="2400" b="0" i="0" u="none" dirty="0">
                <a:solidFill>
                  <a:srgbClr val="800000"/>
                </a:solidFill>
                <a:latin typeface="Arial"/>
                <a:ea typeface="Arial"/>
                <a:cs typeface="Arial"/>
                <a:sym typeface="Arial"/>
              </a:rPr>
              <a:t> (DEP5_EMPS)	</a:t>
            </a:r>
            <a:endParaRPr dirty="0"/>
          </a:p>
        </p:txBody>
      </p:sp>
      <p:sp>
        <p:nvSpPr>
          <p:cNvPr id="223" name="Google Shape;223;p31"/>
          <p:cNvSpPr txBox="1"/>
          <p:nvPr/>
        </p:nvSpPr>
        <p:spPr>
          <a:xfrm>
            <a:off x="990600" y="4914900"/>
            <a:ext cx="2057400" cy="381000"/>
          </a:xfrm>
          <a:prstGeom prst="rect">
            <a:avLst/>
          </a:prstGeom>
          <a:solidFill>
            <a:srgbClr val="FFFF00">
              <a:alpha val="24705"/>
            </a:srgbClr>
          </a:soli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224" name="Google Shape;224;p31"/>
          <p:cNvSpPr txBox="1"/>
          <p:nvPr/>
        </p:nvSpPr>
        <p:spPr>
          <a:xfrm>
            <a:off x="5592762" y="5295900"/>
            <a:ext cx="1951037" cy="419100"/>
          </a:xfrm>
          <a:prstGeom prst="rect">
            <a:avLst/>
          </a:prstGeom>
          <a:solidFill>
            <a:srgbClr val="FFFF00">
              <a:alpha val="24705"/>
            </a:srgbClr>
          </a:soli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2">
                                            <p:txEl>
                                              <p:pRg st="0" end="0"/>
                                            </p:txEl>
                                          </p:spTgt>
                                        </p:tgtEl>
                                        <p:attrNameLst>
                                          <p:attrName>style.visibility</p:attrName>
                                        </p:attrNameLst>
                                      </p:cBhvr>
                                      <p:to>
                                        <p:strVal val="visible"/>
                                      </p:to>
                                    </p:set>
                                    <p:animEffect transition="in" filter="fade">
                                      <p:cBhvr>
                                        <p:cTn id="7" dur="1000"/>
                                        <p:tgtEl>
                                          <p:spTgt spid="222">
                                            <p:txEl>
                                              <p:pRg st="0" end="0"/>
                                            </p:txEl>
                                          </p:spTgt>
                                        </p:tgtEl>
                                      </p:cBhvr>
                                    </p:animEffect>
                                    <p:anim calcmode="lin" valueType="num">
                                      <p:cBhvr>
                                        <p:cTn id="8" dur="1000" fill="hold"/>
                                        <p:tgtEl>
                                          <p:spTgt spid="22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2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22">
                                            <p:txEl>
                                              <p:pRg st="1" end="1"/>
                                            </p:txEl>
                                          </p:spTgt>
                                        </p:tgtEl>
                                        <p:attrNameLst>
                                          <p:attrName>style.visibility</p:attrName>
                                        </p:attrNameLst>
                                      </p:cBhvr>
                                      <p:to>
                                        <p:strVal val="visible"/>
                                      </p:to>
                                    </p:set>
                                    <p:animEffect transition="in" filter="fade">
                                      <p:cBhvr>
                                        <p:cTn id="12" dur="1000"/>
                                        <p:tgtEl>
                                          <p:spTgt spid="222">
                                            <p:txEl>
                                              <p:pRg st="1" end="1"/>
                                            </p:txEl>
                                          </p:spTgt>
                                        </p:tgtEl>
                                      </p:cBhvr>
                                    </p:animEffect>
                                    <p:anim calcmode="lin" valueType="num">
                                      <p:cBhvr>
                                        <p:cTn id="13" dur="1000" fill="hold"/>
                                        <p:tgtEl>
                                          <p:spTgt spid="22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2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22">
                                            <p:txEl>
                                              <p:pRg st="2" end="2"/>
                                            </p:txEl>
                                          </p:spTgt>
                                        </p:tgtEl>
                                        <p:attrNameLst>
                                          <p:attrName>style.visibility</p:attrName>
                                        </p:attrNameLst>
                                      </p:cBhvr>
                                      <p:to>
                                        <p:strVal val="visible"/>
                                      </p:to>
                                    </p:set>
                                    <p:animEffect transition="in" filter="fade">
                                      <p:cBhvr>
                                        <p:cTn id="17" dur="1000"/>
                                        <p:tgtEl>
                                          <p:spTgt spid="222">
                                            <p:txEl>
                                              <p:pRg st="2" end="2"/>
                                            </p:txEl>
                                          </p:spTgt>
                                        </p:tgtEl>
                                      </p:cBhvr>
                                    </p:animEffect>
                                    <p:anim calcmode="lin" valueType="num">
                                      <p:cBhvr>
                                        <p:cTn id="18" dur="1000" fill="hold"/>
                                        <p:tgtEl>
                                          <p:spTgt spid="22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2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22">
                                            <p:txEl>
                                              <p:pRg st="3" end="3"/>
                                            </p:txEl>
                                          </p:spTgt>
                                        </p:tgtEl>
                                        <p:attrNameLst>
                                          <p:attrName>style.visibility</p:attrName>
                                        </p:attrNameLst>
                                      </p:cBhvr>
                                      <p:to>
                                        <p:strVal val="visible"/>
                                      </p:to>
                                    </p:set>
                                    <p:animEffect transition="in" filter="fade">
                                      <p:cBhvr>
                                        <p:cTn id="24" dur="1000"/>
                                        <p:tgtEl>
                                          <p:spTgt spid="222">
                                            <p:txEl>
                                              <p:pRg st="3" end="3"/>
                                            </p:txEl>
                                          </p:spTgt>
                                        </p:tgtEl>
                                      </p:cBhvr>
                                    </p:animEffect>
                                    <p:anim calcmode="lin" valueType="num">
                                      <p:cBhvr>
                                        <p:cTn id="25" dur="1000" fill="hold"/>
                                        <p:tgtEl>
                                          <p:spTgt spid="222">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22">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22">
                                            <p:txEl>
                                              <p:pRg st="4" end="4"/>
                                            </p:txEl>
                                          </p:spTgt>
                                        </p:tgtEl>
                                        <p:attrNameLst>
                                          <p:attrName>style.visibility</p:attrName>
                                        </p:attrNameLst>
                                      </p:cBhvr>
                                      <p:to>
                                        <p:strVal val="visible"/>
                                      </p:to>
                                    </p:set>
                                    <p:animEffect transition="in" filter="fade">
                                      <p:cBhvr>
                                        <p:cTn id="29" dur="1000"/>
                                        <p:tgtEl>
                                          <p:spTgt spid="222">
                                            <p:txEl>
                                              <p:pRg st="4" end="4"/>
                                            </p:txEl>
                                          </p:spTgt>
                                        </p:tgtEl>
                                      </p:cBhvr>
                                    </p:animEffect>
                                    <p:anim calcmode="lin" valueType="num">
                                      <p:cBhvr>
                                        <p:cTn id="30" dur="1000" fill="hold"/>
                                        <p:tgtEl>
                                          <p:spTgt spid="222">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222">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22">
                                            <p:txEl>
                                              <p:pRg st="5" end="5"/>
                                            </p:txEl>
                                          </p:spTgt>
                                        </p:tgtEl>
                                        <p:attrNameLst>
                                          <p:attrName>style.visibility</p:attrName>
                                        </p:attrNameLst>
                                      </p:cBhvr>
                                      <p:to>
                                        <p:strVal val="visible"/>
                                      </p:to>
                                    </p:set>
                                    <p:animEffect transition="in" filter="fade">
                                      <p:cBhvr>
                                        <p:cTn id="34" dur="1000"/>
                                        <p:tgtEl>
                                          <p:spTgt spid="222">
                                            <p:txEl>
                                              <p:pRg st="5" end="5"/>
                                            </p:txEl>
                                          </p:spTgt>
                                        </p:tgtEl>
                                      </p:cBhvr>
                                    </p:animEffect>
                                    <p:anim calcmode="lin" valueType="num">
                                      <p:cBhvr>
                                        <p:cTn id="35" dur="1000" fill="hold"/>
                                        <p:tgtEl>
                                          <p:spTgt spid="222">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22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2"/>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19</a:t>
            </a:fld>
            <a:endParaRPr/>
          </a:p>
        </p:txBody>
      </p:sp>
      <p:sp>
        <p:nvSpPr>
          <p:cNvPr id="231" name="Google Shape;231;p32"/>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Example of applying multiple operations and RENAME</a:t>
            </a:r>
            <a:endParaRPr/>
          </a:p>
        </p:txBody>
      </p:sp>
      <p:sp>
        <p:nvSpPr>
          <p:cNvPr id="232" name="Google Shape;232;p32"/>
          <p:cNvSpPr txBox="1"/>
          <p:nvPr/>
        </p:nvSpPr>
        <p:spPr>
          <a:xfrm>
            <a:off x="1833562" y="1309687"/>
            <a:ext cx="9144000" cy="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pic>
        <p:nvPicPr>
          <p:cNvPr id="233" name="Google Shape;233;p32" descr="fig06_02"/>
          <p:cNvPicPr preferRelativeResize="0"/>
          <p:nvPr/>
        </p:nvPicPr>
        <p:blipFill rotWithShape="1">
          <a:blip r:embed="rId3">
            <a:alphaModFix/>
          </a:blip>
          <a:srcRect/>
          <a:stretch/>
        </p:blipFill>
        <p:spPr>
          <a:xfrm>
            <a:off x="571500" y="1886564"/>
            <a:ext cx="8001000" cy="4643437"/>
          </a:xfrm>
          <a:prstGeom prst="rect">
            <a:avLst/>
          </a:prstGeom>
          <a:noFill/>
          <a:ln>
            <a:noFill/>
          </a:ln>
        </p:spPr>
      </p:pic>
      <p:pic>
        <p:nvPicPr>
          <p:cNvPr id="3" name="Picture 2">
            <a:extLst>
              <a:ext uri="{FF2B5EF4-FFF2-40B4-BE49-F238E27FC236}">
                <a16:creationId xmlns="" xmlns:a16="http://schemas.microsoft.com/office/drawing/2014/main" id="{DDCF70B3-5D62-08CF-0FA7-4E320B73A4C5}"/>
              </a:ext>
            </a:extLst>
          </p:cNvPr>
          <p:cNvPicPr>
            <a:picLocks noChangeAspect="1"/>
          </p:cNvPicPr>
          <p:nvPr/>
        </p:nvPicPr>
        <p:blipFill>
          <a:blip r:embed="rId4"/>
          <a:stretch>
            <a:fillRect/>
          </a:stretch>
        </p:blipFill>
        <p:spPr>
          <a:xfrm>
            <a:off x="1161016" y="1375040"/>
            <a:ext cx="7411484" cy="40963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233"/>
                                        </p:tgtEl>
                                        <p:attrNameLst>
                                          <p:attrName>style.visibility</p:attrName>
                                        </p:attrNameLst>
                                      </p:cBhvr>
                                      <p:to>
                                        <p:strVal val="visible"/>
                                      </p:to>
                                    </p:set>
                                    <p:animEffect transition="in" filter="wipe(down)">
                                      <p:cBhvr>
                                        <p:cTn id="13" dur="500"/>
                                        <p:tgtEl>
                                          <p:spTgt spid="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5"/>
          <p:cNvSpPr txBox="1"/>
          <p:nvPr/>
        </p:nvSpPr>
        <p:spPr>
          <a:xfrm>
            <a:off x="838200" y="6397625"/>
            <a:ext cx="4495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900"/>
              <a:buFont typeface="Arial"/>
              <a:buNone/>
            </a:pPr>
            <a:r>
              <a:rPr lang="en-US" sz="900" b="0" i="0" u="none" dirty="0">
                <a:solidFill>
                  <a:schemeClr val="dk1"/>
                </a:solidFill>
                <a:latin typeface="Arial"/>
                <a:ea typeface="Arial"/>
                <a:cs typeface="Arial"/>
                <a:sym typeface="Arial"/>
              </a:rPr>
              <a:t>Copyright © 2007 </a:t>
            </a:r>
            <a:r>
              <a:rPr lang="en-US" sz="900" b="0" i="0" u="none" dirty="0" err="1">
                <a:solidFill>
                  <a:srgbClr val="000000"/>
                </a:solidFill>
                <a:latin typeface="Arial"/>
                <a:ea typeface="Arial"/>
                <a:cs typeface="Arial"/>
                <a:sym typeface="Arial"/>
              </a:rPr>
              <a:t>Ramez</a:t>
            </a:r>
            <a:r>
              <a:rPr lang="en-US" sz="900" b="0" i="0" u="none" dirty="0">
                <a:solidFill>
                  <a:srgbClr val="000000"/>
                </a:solidFill>
                <a:latin typeface="Arial"/>
                <a:ea typeface="Arial"/>
                <a:cs typeface="Arial"/>
                <a:sym typeface="Arial"/>
              </a:rPr>
              <a:t> </a:t>
            </a:r>
            <a:r>
              <a:rPr lang="en-US" sz="900" b="0" i="0" u="none" dirty="0" err="1">
                <a:solidFill>
                  <a:srgbClr val="000000"/>
                </a:solidFill>
                <a:latin typeface="Arial"/>
                <a:ea typeface="Arial"/>
                <a:cs typeface="Arial"/>
                <a:sym typeface="Arial"/>
              </a:rPr>
              <a:t>Elmasri</a:t>
            </a:r>
            <a:r>
              <a:rPr lang="en-US" sz="900" b="0" i="0" u="none" dirty="0">
                <a:solidFill>
                  <a:srgbClr val="000000"/>
                </a:solidFill>
                <a:latin typeface="Arial"/>
                <a:ea typeface="Arial"/>
                <a:cs typeface="Arial"/>
                <a:sym typeface="Arial"/>
              </a:rPr>
              <a:t> and </a:t>
            </a:r>
            <a:r>
              <a:rPr lang="en-US" sz="900" b="0" i="0" u="none" dirty="0" err="1">
                <a:solidFill>
                  <a:srgbClr val="000000"/>
                </a:solidFill>
                <a:latin typeface="Arial"/>
                <a:ea typeface="Arial"/>
                <a:cs typeface="Arial"/>
                <a:sym typeface="Arial"/>
              </a:rPr>
              <a:t>Shamkant</a:t>
            </a:r>
            <a:r>
              <a:rPr lang="en-US" sz="900" b="0" i="0" u="none" dirty="0">
                <a:solidFill>
                  <a:srgbClr val="000000"/>
                </a:solidFill>
                <a:latin typeface="Arial"/>
                <a:ea typeface="Arial"/>
                <a:cs typeface="Arial"/>
                <a:sym typeface="Arial"/>
              </a:rPr>
              <a:t> B. </a:t>
            </a:r>
            <a:r>
              <a:rPr lang="en-US" sz="900" b="0" i="0" u="none" dirty="0" err="1">
                <a:solidFill>
                  <a:srgbClr val="000000"/>
                </a:solidFill>
                <a:latin typeface="Arial"/>
                <a:ea typeface="Arial"/>
                <a:cs typeface="Arial"/>
                <a:sym typeface="Arial"/>
              </a:rPr>
              <a:t>Navathe</a:t>
            </a:r>
            <a:endParaRPr dirty="0"/>
          </a:p>
        </p:txBody>
      </p:sp>
      <p:sp>
        <p:nvSpPr>
          <p:cNvPr id="90" name="Google Shape;90;p15" descr="Pink tissue paper"/>
          <p:cNvSpPr txBox="1">
            <a:spLocks noGrp="1"/>
          </p:cNvSpPr>
          <p:nvPr>
            <p:ph type="ctrTitle"/>
          </p:nvPr>
        </p:nvSpPr>
        <p:spPr>
          <a:xfrm>
            <a:off x="228600" y="152400"/>
            <a:ext cx="7086600" cy="2286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990033"/>
              </a:buClr>
              <a:buSzPts val="6600"/>
              <a:buFont typeface="Arial"/>
              <a:buNone/>
            </a:pPr>
            <a:r>
              <a:rPr lang="en-US" dirty="0" smtClean="0"/>
              <a:t>Module 3</a:t>
            </a:r>
            <a:endParaRPr dirty="0"/>
          </a:p>
        </p:txBody>
      </p:sp>
      <p:sp>
        <p:nvSpPr>
          <p:cNvPr id="91" name="Google Shape;91;p15" descr="Pink tissue paper"/>
          <p:cNvSpPr txBox="1">
            <a:spLocks noGrp="1"/>
          </p:cNvSpPr>
          <p:nvPr>
            <p:ph type="subTitle" idx="1"/>
          </p:nvPr>
        </p:nvSpPr>
        <p:spPr>
          <a:xfrm>
            <a:off x="304800" y="2590800"/>
            <a:ext cx="6629400" cy="1905000"/>
          </a:xfrm>
          <a:prstGeom prst="rect">
            <a:avLst/>
          </a:prstGeom>
          <a:noFill/>
          <a:ln>
            <a:noFill/>
          </a:ln>
        </p:spPr>
        <p:txBody>
          <a:bodyPr spcFirstLastPara="1" wrap="square" lIns="91425" tIns="45700" rIns="0" bIns="45700" anchor="t" anchorCtr="0">
            <a:noAutofit/>
          </a:bodyPr>
          <a:lstStyle/>
          <a:p>
            <a:pPr marL="0" lvl="0" indent="0" algn="l" rtl="0">
              <a:lnSpc>
                <a:spcPct val="100000"/>
              </a:lnSpc>
              <a:spcBef>
                <a:spcPts val="0"/>
              </a:spcBef>
              <a:spcAft>
                <a:spcPts val="0"/>
              </a:spcAft>
              <a:buSzPts val="1920"/>
              <a:buNone/>
            </a:pPr>
            <a:r>
              <a:rPr lang="en-US" sz="3200" b="0" i="0" u="none">
                <a:solidFill>
                  <a:schemeClr val="dk2"/>
                </a:solidFill>
                <a:latin typeface="Arial"/>
                <a:ea typeface="Arial"/>
                <a:cs typeface="Arial"/>
                <a:sym typeface="Arial"/>
              </a:rPr>
              <a:t>The Relational Algebra and Calculus</a:t>
            </a: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3"/>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20</a:t>
            </a:fld>
            <a:endParaRPr/>
          </a:p>
        </p:txBody>
      </p:sp>
      <p:sp>
        <p:nvSpPr>
          <p:cNvPr id="240" name="Google Shape;240;p33"/>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Unary Relational Operations: RENAME</a:t>
            </a:r>
            <a:endParaRPr/>
          </a:p>
        </p:txBody>
      </p:sp>
      <p:sp>
        <p:nvSpPr>
          <p:cNvPr id="241" name="Google Shape;241;p33"/>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680"/>
              <a:buFont typeface="Noto Sans Symbols"/>
              <a:buChar char="■"/>
            </a:pPr>
            <a:r>
              <a:rPr lang="en-US" sz="2800" b="0" i="0" u="none" dirty="0">
                <a:solidFill>
                  <a:schemeClr val="dk2"/>
                </a:solidFill>
                <a:latin typeface="Arial"/>
                <a:ea typeface="Arial"/>
                <a:cs typeface="Arial"/>
                <a:sym typeface="Arial"/>
              </a:rPr>
              <a:t>The RENAME operator is denoted by ρ (rho)</a:t>
            </a:r>
            <a:endParaRPr dirty="0"/>
          </a:p>
          <a:p>
            <a:pPr marL="342900" lvl="0" indent="-342900" algn="l" rtl="0">
              <a:lnSpc>
                <a:spcPct val="100000"/>
              </a:lnSpc>
              <a:spcBef>
                <a:spcPts val="560"/>
              </a:spcBef>
              <a:spcAft>
                <a:spcPts val="0"/>
              </a:spcAft>
              <a:buClr>
                <a:srgbClr val="990033"/>
              </a:buClr>
              <a:buSzPts val="1680"/>
              <a:buFont typeface="Noto Sans Symbols"/>
              <a:buChar char="■"/>
            </a:pPr>
            <a:r>
              <a:rPr lang="en-US" sz="2800" b="0" i="0" u="none" dirty="0">
                <a:solidFill>
                  <a:schemeClr val="dk2"/>
                </a:solidFill>
                <a:latin typeface="Arial"/>
                <a:ea typeface="Arial"/>
                <a:cs typeface="Arial"/>
                <a:sym typeface="Arial"/>
              </a:rPr>
              <a:t>In some cases, we may want to </a:t>
            </a:r>
            <a:r>
              <a:rPr lang="en-US" sz="2800" b="0" i="1" u="none" dirty="0">
                <a:solidFill>
                  <a:schemeClr val="dk2"/>
                </a:solidFill>
                <a:latin typeface="Arial"/>
                <a:ea typeface="Arial"/>
                <a:cs typeface="Arial"/>
                <a:sym typeface="Arial"/>
              </a:rPr>
              <a:t>rename </a:t>
            </a:r>
            <a:r>
              <a:rPr lang="en-US" sz="2800" b="0" i="0" u="none" dirty="0">
                <a:solidFill>
                  <a:schemeClr val="dk2"/>
                </a:solidFill>
                <a:latin typeface="Arial"/>
                <a:ea typeface="Arial"/>
                <a:cs typeface="Arial"/>
                <a:sym typeface="Arial"/>
              </a:rPr>
              <a:t>the attributes of a relation or the relation name or both</a:t>
            </a:r>
            <a:endParaRPr dirty="0"/>
          </a:p>
          <a:p>
            <a:pPr marL="742950" lvl="1" indent="-285750" algn="l" rtl="0">
              <a:lnSpc>
                <a:spcPct val="100000"/>
              </a:lnSpc>
              <a:spcBef>
                <a:spcPts val="560"/>
              </a:spcBef>
              <a:spcAft>
                <a:spcPts val="0"/>
              </a:spcAft>
              <a:buClr>
                <a:schemeClr val="dk2"/>
              </a:buClr>
              <a:buSzPts val="1540"/>
              <a:buFont typeface="Noto Sans Symbols"/>
              <a:buChar char="■"/>
            </a:pPr>
            <a:r>
              <a:rPr lang="en-US" sz="2800" b="0" i="0" u="none" dirty="0">
                <a:solidFill>
                  <a:srgbClr val="800000"/>
                </a:solidFill>
                <a:latin typeface="Arial"/>
                <a:ea typeface="Arial"/>
                <a:cs typeface="Arial"/>
                <a:sym typeface="Arial"/>
              </a:rPr>
              <a:t>Useful when a query requires multiple operations</a:t>
            </a:r>
            <a:endParaRPr dirty="0"/>
          </a:p>
          <a:p>
            <a:pPr marL="342900" lvl="0" indent="-236220" algn="l" rtl="0">
              <a:spcBef>
                <a:spcPts val="560"/>
              </a:spcBef>
              <a:spcAft>
                <a:spcPts val="0"/>
              </a:spcAft>
              <a:buSzPts val="1680"/>
              <a:buNone/>
            </a:pPr>
            <a:endParaRPr sz="2800" b="0" i="1" u="none" dirty="0">
              <a:solidFill>
                <a:srgbClr val="8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IN" dirty="0"/>
          </a:p>
        </p:txBody>
      </p:sp>
      <p:sp>
        <p:nvSpPr>
          <p:cNvPr id="3" name="Text Placeholder 2"/>
          <p:cNvSpPr>
            <a:spLocks noGrp="1"/>
          </p:cNvSpPr>
          <p:nvPr>
            <p:ph type="body" idx="1"/>
          </p:nvPr>
        </p:nvSpPr>
        <p:spPr/>
        <p:txBody>
          <a:bodyPr/>
          <a:lstStyle/>
          <a:p>
            <a:endParaRPr lang="en-IN"/>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6- </a:t>
            </a:r>
            <a:fld id="{00000000-1234-1234-1234-123412341234}" type="slidenum">
              <a:rPr lang="en-US" smtClean="0"/>
              <a:t>21</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575" y="1585912"/>
            <a:ext cx="8080664" cy="4050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56693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4"/>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22</a:t>
            </a:fld>
            <a:endParaRPr/>
          </a:p>
        </p:txBody>
      </p:sp>
      <p:sp>
        <p:nvSpPr>
          <p:cNvPr id="248" name="Google Shape;248;p34"/>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Unary Relational Operations: RENAME (contd.)</a:t>
            </a:r>
            <a:endParaRPr/>
          </a:p>
        </p:txBody>
      </p:sp>
      <p:sp>
        <p:nvSpPr>
          <p:cNvPr id="249" name="Google Shape;249;p34"/>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680"/>
              <a:buFont typeface="Noto Sans Symbols"/>
              <a:buChar char="■"/>
            </a:pPr>
            <a:r>
              <a:rPr lang="en-US" sz="2800" b="0" i="0" u="none" dirty="0">
                <a:solidFill>
                  <a:schemeClr val="dk2"/>
                </a:solidFill>
                <a:latin typeface="Arial"/>
                <a:ea typeface="Arial"/>
                <a:cs typeface="Arial"/>
                <a:sym typeface="Arial"/>
              </a:rPr>
              <a:t>The general RENAME operation ρ can be expressed by any of the following forms:</a:t>
            </a:r>
            <a:endParaRPr dirty="0"/>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dirty="0" err="1">
                <a:solidFill>
                  <a:srgbClr val="800000"/>
                </a:solidFill>
                <a:latin typeface="Arial"/>
                <a:ea typeface="Arial"/>
                <a:cs typeface="Arial"/>
                <a:sym typeface="Arial"/>
              </a:rPr>
              <a:t>ρ</a:t>
            </a:r>
            <a:r>
              <a:rPr lang="en-US" sz="2600" b="0" i="0" u="none" baseline="-25000" dirty="0" err="1">
                <a:solidFill>
                  <a:srgbClr val="800000"/>
                </a:solidFill>
                <a:latin typeface="Arial"/>
                <a:ea typeface="Arial"/>
                <a:cs typeface="Arial"/>
                <a:sym typeface="Arial"/>
              </a:rPr>
              <a:t>S</a:t>
            </a:r>
            <a:r>
              <a:rPr lang="en-US" sz="2600" b="0" i="0" u="none" baseline="-25000" dirty="0">
                <a:solidFill>
                  <a:srgbClr val="800000"/>
                </a:solidFill>
                <a:latin typeface="Arial"/>
                <a:ea typeface="Arial"/>
                <a:cs typeface="Arial"/>
                <a:sym typeface="Arial"/>
              </a:rPr>
              <a:t> (B1, B2, …, Bn )</a:t>
            </a:r>
            <a:r>
              <a:rPr lang="en-US" sz="2600" b="0" i="0" u="none" dirty="0">
                <a:solidFill>
                  <a:srgbClr val="800000"/>
                </a:solidFill>
                <a:latin typeface="Arial"/>
                <a:ea typeface="Arial"/>
                <a:cs typeface="Arial"/>
                <a:sym typeface="Arial"/>
              </a:rPr>
              <a:t>(R) changes both:</a:t>
            </a:r>
            <a:endParaRPr dirty="0"/>
          </a:p>
          <a:p>
            <a:pPr marL="1143000" lvl="2" indent="-228600" algn="l" rtl="0">
              <a:lnSpc>
                <a:spcPct val="100000"/>
              </a:lnSpc>
              <a:spcBef>
                <a:spcPts val="480"/>
              </a:spcBef>
              <a:spcAft>
                <a:spcPts val="0"/>
              </a:spcAft>
              <a:buClr>
                <a:srgbClr val="990033"/>
              </a:buClr>
              <a:buSzPts val="1200"/>
              <a:buFont typeface="Noto Sans Symbols"/>
              <a:buChar char="■"/>
            </a:pPr>
            <a:r>
              <a:rPr lang="en-US" sz="2400" b="0" i="0" u="none" dirty="0">
                <a:solidFill>
                  <a:schemeClr val="dk2"/>
                </a:solidFill>
                <a:latin typeface="Arial"/>
                <a:ea typeface="Arial"/>
                <a:cs typeface="Arial"/>
                <a:sym typeface="Arial"/>
              </a:rPr>
              <a:t>the relation name to S, </a:t>
            </a:r>
            <a:r>
              <a:rPr lang="en-US" sz="2400" b="0" i="1" u="none" dirty="0">
                <a:solidFill>
                  <a:schemeClr val="dk2"/>
                </a:solidFill>
                <a:latin typeface="Arial"/>
                <a:ea typeface="Arial"/>
                <a:cs typeface="Arial"/>
                <a:sym typeface="Arial"/>
              </a:rPr>
              <a:t>and </a:t>
            </a:r>
            <a:endParaRPr dirty="0"/>
          </a:p>
          <a:p>
            <a:pPr marL="1143000" lvl="2" indent="-228600" algn="l" rtl="0">
              <a:lnSpc>
                <a:spcPct val="100000"/>
              </a:lnSpc>
              <a:spcBef>
                <a:spcPts val="480"/>
              </a:spcBef>
              <a:spcAft>
                <a:spcPts val="0"/>
              </a:spcAft>
              <a:buClr>
                <a:srgbClr val="990033"/>
              </a:buClr>
              <a:buSzPts val="1200"/>
              <a:buFont typeface="Noto Sans Symbols"/>
              <a:buChar char="■"/>
            </a:pPr>
            <a:r>
              <a:rPr lang="en-US" sz="2400" b="0" i="0" u="none" dirty="0">
                <a:solidFill>
                  <a:schemeClr val="dk2"/>
                </a:solidFill>
                <a:latin typeface="Arial"/>
                <a:ea typeface="Arial"/>
                <a:cs typeface="Arial"/>
                <a:sym typeface="Arial"/>
              </a:rPr>
              <a:t>the column (attribute) names to B1, B1, …..Bn</a:t>
            </a:r>
            <a:endParaRPr dirty="0"/>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dirty="0" err="1">
                <a:solidFill>
                  <a:srgbClr val="800000"/>
                </a:solidFill>
                <a:latin typeface="Arial"/>
                <a:ea typeface="Arial"/>
                <a:cs typeface="Arial"/>
                <a:sym typeface="Arial"/>
              </a:rPr>
              <a:t>ρ</a:t>
            </a:r>
            <a:r>
              <a:rPr lang="en-US" sz="2600" b="0" i="0" u="none" baseline="-25000" dirty="0" err="1">
                <a:solidFill>
                  <a:srgbClr val="800000"/>
                </a:solidFill>
                <a:latin typeface="Arial"/>
                <a:ea typeface="Arial"/>
                <a:cs typeface="Arial"/>
                <a:sym typeface="Arial"/>
              </a:rPr>
              <a:t>S</a:t>
            </a:r>
            <a:r>
              <a:rPr lang="en-US" sz="2600" b="0" i="0" u="none" dirty="0">
                <a:solidFill>
                  <a:srgbClr val="800000"/>
                </a:solidFill>
                <a:latin typeface="Arial"/>
                <a:ea typeface="Arial"/>
                <a:cs typeface="Arial"/>
                <a:sym typeface="Arial"/>
              </a:rPr>
              <a:t>(R) changes:</a:t>
            </a:r>
            <a:endParaRPr dirty="0"/>
          </a:p>
          <a:p>
            <a:pPr marL="1143000" lvl="2" indent="-228600" algn="l" rtl="0">
              <a:lnSpc>
                <a:spcPct val="100000"/>
              </a:lnSpc>
              <a:spcBef>
                <a:spcPts val="480"/>
              </a:spcBef>
              <a:spcAft>
                <a:spcPts val="0"/>
              </a:spcAft>
              <a:buClr>
                <a:srgbClr val="990033"/>
              </a:buClr>
              <a:buSzPts val="1200"/>
              <a:buFont typeface="Noto Sans Symbols"/>
              <a:buChar char="■"/>
            </a:pPr>
            <a:r>
              <a:rPr lang="en-US" sz="2400" b="0" i="0" u="none" dirty="0">
                <a:solidFill>
                  <a:schemeClr val="dk2"/>
                </a:solidFill>
                <a:latin typeface="Arial"/>
                <a:ea typeface="Arial"/>
                <a:cs typeface="Arial"/>
                <a:sym typeface="Arial"/>
              </a:rPr>
              <a:t>the </a:t>
            </a:r>
            <a:r>
              <a:rPr lang="en-US" sz="2400" b="0" i="1" u="none" dirty="0">
                <a:solidFill>
                  <a:schemeClr val="dk2"/>
                </a:solidFill>
                <a:latin typeface="Arial"/>
                <a:ea typeface="Arial"/>
                <a:cs typeface="Arial"/>
                <a:sym typeface="Arial"/>
              </a:rPr>
              <a:t>relation name</a:t>
            </a:r>
            <a:r>
              <a:rPr lang="en-US" sz="2400" b="0" i="0" u="none" dirty="0">
                <a:solidFill>
                  <a:schemeClr val="dk2"/>
                </a:solidFill>
                <a:latin typeface="Arial"/>
                <a:ea typeface="Arial"/>
                <a:cs typeface="Arial"/>
                <a:sym typeface="Arial"/>
              </a:rPr>
              <a:t> only to S</a:t>
            </a:r>
            <a:endParaRPr sz="2400" b="0" i="0" u="none" dirty="0">
              <a:solidFill>
                <a:schemeClr val="dk2"/>
              </a:solidFill>
              <a:latin typeface="Arial"/>
              <a:ea typeface="Arial"/>
              <a:cs typeface="Arial"/>
              <a:sym typeface="Arial"/>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dirty="0">
                <a:solidFill>
                  <a:srgbClr val="800000"/>
                </a:solidFill>
                <a:latin typeface="Arial"/>
                <a:ea typeface="Arial"/>
                <a:cs typeface="Arial"/>
                <a:sym typeface="Arial"/>
              </a:rPr>
              <a:t>ρ</a:t>
            </a:r>
            <a:r>
              <a:rPr lang="en-US" sz="2600" b="0" i="0" u="none" baseline="-25000" dirty="0">
                <a:solidFill>
                  <a:srgbClr val="800000"/>
                </a:solidFill>
                <a:latin typeface="Arial"/>
                <a:ea typeface="Arial"/>
                <a:cs typeface="Arial"/>
                <a:sym typeface="Arial"/>
              </a:rPr>
              <a:t>(B1, B2, …, Bn )</a:t>
            </a:r>
            <a:r>
              <a:rPr lang="en-US" sz="2600" b="0" i="0" u="none" dirty="0">
                <a:solidFill>
                  <a:srgbClr val="800000"/>
                </a:solidFill>
                <a:latin typeface="Arial"/>
                <a:ea typeface="Arial"/>
                <a:cs typeface="Arial"/>
                <a:sym typeface="Arial"/>
              </a:rPr>
              <a:t>(R) changes:</a:t>
            </a:r>
            <a:endParaRPr dirty="0"/>
          </a:p>
          <a:p>
            <a:pPr marL="1143000" lvl="2" indent="-228600" algn="l" rtl="0">
              <a:lnSpc>
                <a:spcPct val="100000"/>
              </a:lnSpc>
              <a:spcBef>
                <a:spcPts val="480"/>
              </a:spcBef>
              <a:spcAft>
                <a:spcPts val="0"/>
              </a:spcAft>
              <a:buClr>
                <a:srgbClr val="990033"/>
              </a:buClr>
              <a:buSzPts val="1200"/>
              <a:buFont typeface="Noto Sans Symbols"/>
              <a:buChar char="■"/>
            </a:pPr>
            <a:r>
              <a:rPr lang="en-US" sz="2400" b="0" i="0" u="none" dirty="0">
                <a:solidFill>
                  <a:schemeClr val="dk2"/>
                </a:solidFill>
                <a:latin typeface="Arial"/>
                <a:ea typeface="Arial"/>
                <a:cs typeface="Arial"/>
                <a:sym typeface="Arial"/>
              </a:rPr>
              <a:t>the </a:t>
            </a:r>
            <a:r>
              <a:rPr lang="en-US" sz="2400" b="0" i="1" u="none" dirty="0">
                <a:solidFill>
                  <a:schemeClr val="dk2"/>
                </a:solidFill>
                <a:latin typeface="Arial"/>
                <a:ea typeface="Arial"/>
                <a:cs typeface="Arial"/>
                <a:sym typeface="Arial"/>
              </a:rPr>
              <a:t>column (attribute) names</a:t>
            </a:r>
            <a:r>
              <a:rPr lang="en-US" sz="2400" b="0" i="0" u="none" dirty="0">
                <a:solidFill>
                  <a:schemeClr val="dk2"/>
                </a:solidFill>
                <a:latin typeface="Arial"/>
                <a:ea typeface="Arial"/>
                <a:cs typeface="Arial"/>
                <a:sym typeface="Arial"/>
              </a:rPr>
              <a:t> only to B1, B1, …..Bn</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9">
                                            <p:txEl>
                                              <p:pRg st="1" end="1"/>
                                            </p:txEl>
                                          </p:spTgt>
                                        </p:tgtEl>
                                        <p:attrNameLst>
                                          <p:attrName>style.visibility</p:attrName>
                                        </p:attrNameLst>
                                      </p:cBhvr>
                                      <p:to>
                                        <p:strVal val="visible"/>
                                      </p:to>
                                    </p:set>
                                    <p:anim calcmode="lin" valueType="num">
                                      <p:cBhvr additive="base">
                                        <p:cTn id="7" dur="500" fill="hold"/>
                                        <p:tgtEl>
                                          <p:spTgt spid="24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9">
                                            <p:txEl>
                                              <p:pRg st="2" end="2"/>
                                            </p:txEl>
                                          </p:spTgt>
                                        </p:tgtEl>
                                        <p:attrNameLst>
                                          <p:attrName>style.visibility</p:attrName>
                                        </p:attrNameLst>
                                      </p:cBhvr>
                                      <p:to>
                                        <p:strVal val="visible"/>
                                      </p:to>
                                    </p:set>
                                    <p:anim calcmode="lin" valueType="num">
                                      <p:cBhvr additive="base">
                                        <p:cTn id="11" dur="500" fill="hold"/>
                                        <p:tgtEl>
                                          <p:spTgt spid="24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49">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49">
                                            <p:txEl>
                                              <p:pRg st="3" end="3"/>
                                            </p:txEl>
                                          </p:spTgt>
                                        </p:tgtEl>
                                        <p:attrNameLst>
                                          <p:attrName>style.visibility</p:attrName>
                                        </p:attrNameLst>
                                      </p:cBhvr>
                                      <p:to>
                                        <p:strVal val="visible"/>
                                      </p:to>
                                    </p:set>
                                    <p:anim calcmode="lin" valueType="num">
                                      <p:cBhvr additive="base">
                                        <p:cTn id="15" dur="500" fill="hold"/>
                                        <p:tgtEl>
                                          <p:spTgt spid="249">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4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49">
                                            <p:txEl>
                                              <p:pRg st="4" end="4"/>
                                            </p:txEl>
                                          </p:spTgt>
                                        </p:tgtEl>
                                        <p:attrNameLst>
                                          <p:attrName>style.visibility</p:attrName>
                                        </p:attrNameLst>
                                      </p:cBhvr>
                                      <p:to>
                                        <p:strVal val="visible"/>
                                      </p:to>
                                    </p:set>
                                    <p:anim calcmode="lin" valueType="num">
                                      <p:cBhvr additive="base">
                                        <p:cTn id="21" dur="500" fill="hold"/>
                                        <p:tgtEl>
                                          <p:spTgt spid="249">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49">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49">
                                            <p:txEl>
                                              <p:pRg st="5" end="5"/>
                                            </p:txEl>
                                          </p:spTgt>
                                        </p:tgtEl>
                                        <p:attrNameLst>
                                          <p:attrName>style.visibility</p:attrName>
                                        </p:attrNameLst>
                                      </p:cBhvr>
                                      <p:to>
                                        <p:strVal val="visible"/>
                                      </p:to>
                                    </p:set>
                                    <p:anim calcmode="lin" valueType="num">
                                      <p:cBhvr additive="base">
                                        <p:cTn id="25" dur="500" fill="hold"/>
                                        <p:tgtEl>
                                          <p:spTgt spid="24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49">
                                            <p:txEl>
                                              <p:pRg st="6" end="6"/>
                                            </p:txEl>
                                          </p:spTgt>
                                        </p:tgtEl>
                                        <p:attrNameLst>
                                          <p:attrName>style.visibility</p:attrName>
                                        </p:attrNameLst>
                                      </p:cBhvr>
                                      <p:to>
                                        <p:strVal val="visible"/>
                                      </p:to>
                                    </p:set>
                                    <p:anim calcmode="lin" valueType="num">
                                      <p:cBhvr additive="base">
                                        <p:cTn id="31" dur="500" fill="hold"/>
                                        <p:tgtEl>
                                          <p:spTgt spid="24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49">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49">
                                            <p:txEl>
                                              <p:pRg st="7" end="7"/>
                                            </p:txEl>
                                          </p:spTgt>
                                        </p:tgtEl>
                                        <p:attrNameLst>
                                          <p:attrName>style.visibility</p:attrName>
                                        </p:attrNameLst>
                                      </p:cBhvr>
                                      <p:to>
                                        <p:strVal val="visible"/>
                                      </p:to>
                                    </p:set>
                                    <p:anim calcmode="lin" valueType="num">
                                      <p:cBhvr additive="base">
                                        <p:cTn id="35" dur="500" fill="hold"/>
                                        <p:tgtEl>
                                          <p:spTgt spid="249">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4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5"/>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23</a:t>
            </a:fld>
            <a:endParaRPr/>
          </a:p>
        </p:txBody>
      </p:sp>
      <p:sp>
        <p:nvSpPr>
          <p:cNvPr id="256" name="Google Shape;256;p35"/>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Unary Relational Operations: RENAME (contd.)</a:t>
            </a:r>
            <a:endParaRPr/>
          </a:p>
        </p:txBody>
      </p:sp>
      <p:sp>
        <p:nvSpPr>
          <p:cNvPr id="257" name="Google Shape;257;p35"/>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680"/>
              <a:buFont typeface="Noto Sans Symbols"/>
              <a:buChar char="■"/>
            </a:pPr>
            <a:r>
              <a:rPr lang="en-US" sz="2800" b="0" i="0" u="none" dirty="0">
                <a:solidFill>
                  <a:schemeClr val="dk2"/>
                </a:solidFill>
                <a:latin typeface="Arial"/>
                <a:ea typeface="Arial"/>
                <a:cs typeface="Arial"/>
                <a:sym typeface="Arial"/>
              </a:rPr>
              <a:t>For convenience, we also use a </a:t>
            </a:r>
            <a:r>
              <a:rPr lang="en-US" sz="2800" b="0" i="1" u="none" dirty="0">
                <a:solidFill>
                  <a:schemeClr val="dk2"/>
                </a:solidFill>
                <a:latin typeface="Arial"/>
                <a:ea typeface="Arial"/>
                <a:cs typeface="Arial"/>
                <a:sym typeface="Arial"/>
              </a:rPr>
              <a:t>shorthand</a:t>
            </a:r>
            <a:r>
              <a:rPr lang="en-US" sz="2800" b="0" i="0" u="none" dirty="0">
                <a:solidFill>
                  <a:schemeClr val="dk2"/>
                </a:solidFill>
                <a:latin typeface="Arial"/>
                <a:ea typeface="Arial"/>
                <a:cs typeface="Arial"/>
                <a:sym typeface="Arial"/>
              </a:rPr>
              <a:t> for renaming attributes in an intermediate relation:</a:t>
            </a:r>
            <a:endParaRPr dirty="0"/>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dirty="0">
                <a:solidFill>
                  <a:srgbClr val="800000"/>
                </a:solidFill>
                <a:latin typeface="Arial"/>
                <a:ea typeface="Arial"/>
                <a:cs typeface="Arial"/>
                <a:sym typeface="Arial"/>
              </a:rPr>
              <a:t>If we write:</a:t>
            </a:r>
            <a:endParaRPr dirty="0"/>
          </a:p>
          <a:p>
            <a:pPr marL="1143000" lvl="2" indent="-228600" algn="l" rtl="0">
              <a:lnSpc>
                <a:spcPct val="100000"/>
              </a:lnSpc>
              <a:spcBef>
                <a:spcPts val="0"/>
              </a:spcBef>
              <a:spcAft>
                <a:spcPts val="0"/>
              </a:spcAft>
              <a:buSzPts val="1250"/>
              <a:buChar char="•"/>
            </a:pPr>
            <a:r>
              <a:rPr lang="en-US" sz="2500" b="0" i="0" u="none" dirty="0">
                <a:solidFill>
                  <a:schemeClr val="dk2"/>
                </a:solidFill>
                <a:latin typeface="Arial"/>
                <a:ea typeface="Arial"/>
                <a:cs typeface="Arial"/>
                <a:sym typeface="Arial"/>
              </a:rPr>
              <a:t>RESULT ← </a:t>
            </a:r>
            <a:r>
              <a:rPr lang="en-US" sz="2500" b="1" i="0" u="none" dirty="0">
                <a:solidFill>
                  <a:schemeClr val="dk2"/>
                </a:solidFill>
                <a:latin typeface="Noto Sans Symbols"/>
                <a:ea typeface="Noto Sans Symbols"/>
                <a:cs typeface="Noto Sans Symbols"/>
                <a:sym typeface="Noto Sans Symbols"/>
              </a:rPr>
              <a:t>π</a:t>
            </a:r>
            <a:r>
              <a:rPr lang="en-US" sz="2500" b="0" i="0" u="none" dirty="0">
                <a:solidFill>
                  <a:schemeClr val="dk2"/>
                </a:solidFill>
                <a:latin typeface="Arial"/>
                <a:ea typeface="Arial"/>
                <a:cs typeface="Arial"/>
                <a:sym typeface="Arial"/>
              </a:rPr>
              <a:t> </a:t>
            </a:r>
            <a:r>
              <a:rPr lang="en-US" sz="2500" b="0" i="0" u="none" baseline="-25000" dirty="0">
                <a:solidFill>
                  <a:schemeClr val="dk2"/>
                </a:solidFill>
                <a:latin typeface="Arial"/>
                <a:ea typeface="Arial"/>
                <a:cs typeface="Arial"/>
                <a:sym typeface="Arial"/>
              </a:rPr>
              <a:t>FNAME, LNAME, SALARY</a:t>
            </a:r>
            <a:r>
              <a:rPr lang="en-US" sz="2500" b="0" i="0" u="none" dirty="0">
                <a:solidFill>
                  <a:schemeClr val="dk2"/>
                </a:solidFill>
                <a:latin typeface="Arial"/>
                <a:ea typeface="Arial"/>
                <a:cs typeface="Arial"/>
                <a:sym typeface="Arial"/>
              </a:rPr>
              <a:t> (DEP5_EMPS)</a:t>
            </a:r>
            <a:endParaRPr dirty="0"/>
          </a:p>
          <a:p>
            <a:pPr marL="1143000" lvl="2" indent="-228600" algn="l" rtl="0">
              <a:lnSpc>
                <a:spcPct val="100000"/>
              </a:lnSpc>
              <a:spcBef>
                <a:spcPts val="0"/>
              </a:spcBef>
              <a:spcAft>
                <a:spcPts val="0"/>
              </a:spcAft>
              <a:buSzPts val="1250"/>
              <a:buChar char="•"/>
            </a:pPr>
            <a:r>
              <a:rPr lang="en-US" sz="2500" b="0" i="0" u="none" dirty="0">
                <a:solidFill>
                  <a:schemeClr val="dk2"/>
                </a:solidFill>
                <a:latin typeface="Arial"/>
                <a:ea typeface="Arial"/>
                <a:cs typeface="Arial"/>
                <a:sym typeface="Arial"/>
              </a:rPr>
              <a:t>RESULT will have the </a:t>
            </a:r>
            <a:r>
              <a:rPr lang="en-US" sz="2500" b="0" i="1" u="none" dirty="0">
                <a:solidFill>
                  <a:schemeClr val="dk2"/>
                </a:solidFill>
                <a:latin typeface="Arial"/>
                <a:ea typeface="Arial"/>
                <a:cs typeface="Arial"/>
                <a:sym typeface="Arial"/>
              </a:rPr>
              <a:t>same attribute names</a:t>
            </a:r>
            <a:r>
              <a:rPr lang="en-US" sz="2500" b="0" i="0" u="none" dirty="0">
                <a:solidFill>
                  <a:schemeClr val="dk2"/>
                </a:solidFill>
                <a:latin typeface="Arial"/>
                <a:ea typeface="Arial"/>
                <a:cs typeface="Arial"/>
                <a:sym typeface="Arial"/>
              </a:rPr>
              <a:t> as DEP5_EMPS (same attributes as EMPLOYEE)</a:t>
            </a:r>
            <a:endParaRPr dirty="0"/>
          </a:p>
          <a:p>
            <a:pPr marL="742950" lvl="1" indent="-285750" algn="l" rtl="0">
              <a:lnSpc>
                <a:spcPct val="100000"/>
              </a:lnSpc>
              <a:spcBef>
                <a:spcPts val="0"/>
              </a:spcBef>
              <a:spcAft>
                <a:spcPts val="0"/>
              </a:spcAft>
              <a:buSzPts val="1540"/>
              <a:buChar char="•"/>
            </a:pPr>
            <a:r>
              <a:rPr lang="en-US" sz="2800" b="0" i="0" u="none" dirty="0">
                <a:solidFill>
                  <a:srgbClr val="800000"/>
                </a:solidFill>
                <a:latin typeface="Arial"/>
                <a:ea typeface="Arial"/>
                <a:cs typeface="Arial"/>
                <a:sym typeface="Arial"/>
              </a:rPr>
              <a:t>If we write:</a:t>
            </a:r>
            <a:endParaRPr dirty="0"/>
          </a:p>
          <a:p>
            <a:pPr marL="1143000" lvl="2" indent="-228600" algn="l" rtl="0">
              <a:lnSpc>
                <a:spcPct val="100000"/>
              </a:lnSpc>
              <a:spcBef>
                <a:spcPts val="0"/>
              </a:spcBef>
              <a:spcAft>
                <a:spcPts val="0"/>
              </a:spcAft>
              <a:buSzPts val="1250"/>
              <a:buChar char="•"/>
            </a:pPr>
            <a:r>
              <a:rPr lang="en-US" sz="2500" b="0" i="0" u="none" dirty="0">
                <a:solidFill>
                  <a:schemeClr val="dk2"/>
                </a:solidFill>
                <a:latin typeface="Arial"/>
                <a:ea typeface="Arial"/>
                <a:cs typeface="Arial"/>
                <a:sym typeface="Arial"/>
              </a:rPr>
              <a:t>RESULT (FN, LN, Sal,)← </a:t>
            </a:r>
            <a:r>
              <a:rPr lang="en-US" sz="2500" b="1" i="0" u="none" dirty="0">
                <a:solidFill>
                  <a:schemeClr val="dk2"/>
                </a:solidFill>
                <a:latin typeface="Noto Sans Symbols"/>
                <a:ea typeface="Noto Sans Symbols"/>
                <a:cs typeface="Noto Sans Symbols"/>
                <a:sym typeface="Noto Sans Symbols"/>
              </a:rPr>
              <a:t>π</a:t>
            </a:r>
            <a:r>
              <a:rPr lang="en-US" sz="2500" b="0" i="0" u="none" dirty="0">
                <a:solidFill>
                  <a:schemeClr val="dk2"/>
                </a:solidFill>
                <a:latin typeface="Arial"/>
                <a:ea typeface="Arial"/>
                <a:cs typeface="Arial"/>
                <a:sym typeface="Arial"/>
              </a:rPr>
              <a:t> </a:t>
            </a:r>
            <a:r>
              <a:rPr lang="en-US" sz="2500" b="0" i="0" u="none" baseline="-25000" dirty="0">
                <a:solidFill>
                  <a:schemeClr val="dk2"/>
                </a:solidFill>
                <a:latin typeface="Arial"/>
                <a:ea typeface="Arial"/>
                <a:cs typeface="Arial"/>
                <a:sym typeface="Arial"/>
              </a:rPr>
              <a:t>FNAME, LNAME, SALARY</a:t>
            </a:r>
            <a:r>
              <a:rPr lang="en-US" sz="2500" b="0" i="0" u="none" dirty="0">
                <a:solidFill>
                  <a:schemeClr val="dk2"/>
                </a:solidFill>
                <a:latin typeface="Arial"/>
                <a:ea typeface="Arial"/>
                <a:cs typeface="Arial"/>
                <a:sym typeface="Arial"/>
              </a:rPr>
              <a:t> (DEP5_EMPS)</a:t>
            </a:r>
            <a:endParaRPr dirty="0"/>
          </a:p>
          <a:p>
            <a:pPr marL="1143000" lvl="2" indent="-228600" algn="l" rtl="0">
              <a:lnSpc>
                <a:spcPct val="100000"/>
              </a:lnSpc>
              <a:spcBef>
                <a:spcPts val="0"/>
              </a:spcBef>
              <a:spcAft>
                <a:spcPts val="0"/>
              </a:spcAft>
              <a:buSzPts val="1250"/>
              <a:buChar char="•"/>
            </a:pPr>
            <a:r>
              <a:rPr lang="en-US" sz="2500" b="0" i="0" u="none" dirty="0">
                <a:solidFill>
                  <a:schemeClr val="dk2"/>
                </a:solidFill>
                <a:latin typeface="Arial"/>
                <a:ea typeface="Arial"/>
                <a:cs typeface="Arial"/>
                <a:sym typeface="Arial"/>
              </a:rPr>
              <a:t>3 attributes of RESULT are </a:t>
            </a:r>
            <a:r>
              <a:rPr lang="en-US" sz="2500" b="0" i="1" u="none" dirty="0">
                <a:solidFill>
                  <a:schemeClr val="dk2"/>
                </a:solidFill>
                <a:latin typeface="Arial"/>
                <a:ea typeface="Arial"/>
                <a:cs typeface="Arial"/>
                <a:sym typeface="Arial"/>
              </a:rPr>
              <a:t>renamed</a:t>
            </a:r>
            <a:r>
              <a:rPr lang="en-US" sz="2500" b="0" i="0" u="none" dirty="0">
                <a:solidFill>
                  <a:schemeClr val="dk2"/>
                </a:solidFill>
                <a:latin typeface="Arial"/>
                <a:ea typeface="Arial"/>
                <a:cs typeface="Arial"/>
                <a:sym typeface="Arial"/>
              </a:rPr>
              <a:t> to FN, LN, Sal respectively</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7">
                                            <p:txEl>
                                              <p:pRg st="1" end="1"/>
                                            </p:txEl>
                                          </p:spTgt>
                                        </p:tgtEl>
                                        <p:attrNameLst>
                                          <p:attrName>style.visibility</p:attrName>
                                        </p:attrNameLst>
                                      </p:cBhvr>
                                      <p:to>
                                        <p:strVal val="visible"/>
                                      </p:to>
                                    </p:set>
                                    <p:anim calcmode="lin" valueType="num">
                                      <p:cBhvr additive="base">
                                        <p:cTn id="7" dur="500" fill="hold"/>
                                        <p:tgtEl>
                                          <p:spTgt spid="25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7">
                                            <p:txEl>
                                              <p:pRg st="2" end="2"/>
                                            </p:txEl>
                                          </p:spTgt>
                                        </p:tgtEl>
                                        <p:attrNameLst>
                                          <p:attrName>style.visibility</p:attrName>
                                        </p:attrNameLst>
                                      </p:cBhvr>
                                      <p:to>
                                        <p:strVal val="visible"/>
                                      </p:to>
                                    </p:set>
                                    <p:anim calcmode="lin" valueType="num">
                                      <p:cBhvr additive="base">
                                        <p:cTn id="11" dur="500" fill="hold"/>
                                        <p:tgtEl>
                                          <p:spTgt spid="25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7">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57">
                                            <p:txEl>
                                              <p:pRg st="3" end="3"/>
                                            </p:txEl>
                                          </p:spTgt>
                                        </p:tgtEl>
                                        <p:attrNameLst>
                                          <p:attrName>style.visibility</p:attrName>
                                        </p:attrNameLst>
                                      </p:cBhvr>
                                      <p:to>
                                        <p:strVal val="visible"/>
                                      </p:to>
                                    </p:set>
                                    <p:anim calcmode="lin" valueType="num">
                                      <p:cBhvr additive="base">
                                        <p:cTn id="15" dur="500" fill="hold"/>
                                        <p:tgtEl>
                                          <p:spTgt spid="257">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5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57">
                                            <p:txEl>
                                              <p:pRg st="4" end="4"/>
                                            </p:txEl>
                                          </p:spTgt>
                                        </p:tgtEl>
                                        <p:attrNameLst>
                                          <p:attrName>style.visibility</p:attrName>
                                        </p:attrNameLst>
                                      </p:cBhvr>
                                      <p:to>
                                        <p:strVal val="visible"/>
                                      </p:to>
                                    </p:set>
                                    <p:anim calcmode="lin" valueType="num">
                                      <p:cBhvr additive="base">
                                        <p:cTn id="21" dur="500" fill="hold"/>
                                        <p:tgtEl>
                                          <p:spTgt spid="257">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57">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57">
                                            <p:txEl>
                                              <p:pRg st="5" end="5"/>
                                            </p:txEl>
                                          </p:spTgt>
                                        </p:tgtEl>
                                        <p:attrNameLst>
                                          <p:attrName>style.visibility</p:attrName>
                                        </p:attrNameLst>
                                      </p:cBhvr>
                                      <p:to>
                                        <p:strVal val="visible"/>
                                      </p:to>
                                    </p:set>
                                    <p:anim calcmode="lin" valueType="num">
                                      <p:cBhvr additive="base">
                                        <p:cTn id="25" dur="500" fill="hold"/>
                                        <p:tgtEl>
                                          <p:spTgt spid="25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7">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57">
                                            <p:txEl>
                                              <p:pRg st="6" end="6"/>
                                            </p:txEl>
                                          </p:spTgt>
                                        </p:tgtEl>
                                        <p:attrNameLst>
                                          <p:attrName>style.visibility</p:attrName>
                                        </p:attrNameLst>
                                      </p:cBhvr>
                                      <p:to>
                                        <p:strVal val="visible"/>
                                      </p:to>
                                    </p:set>
                                    <p:anim calcmode="lin" valueType="num">
                                      <p:cBhvr additive="base">
                                        <p:cTn id="29" dur="500" fill="hold"/>
                                        <p:tgtEl>
                                          <p:spTgt spid="257">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5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6"/>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24</a:t>
            </a:fld>
            <a:endParaRPr/>
          </a:p>
        </p:txBody>
      </p:sp>
      <p:sp>
        <p:nvSpPr>
          <p:cNvPr id="264" name="Google Shape;264;p36"/>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Relational Algebra Operations from</a:t>
            </a:r>
            <a:br>
              <a:rPr lang="en-US" sz="3200" b="0" i="0" u="none">
                <a:solidFill>
                  <a:srgbClr val="800000"/>
                </a:solidFill>
                <a:latin typeface="Arial"/>
                <a:ea typeface="Arial"/>
                <a:cs typeface="Arial"/>
                <a:sym typeface="Arial"/>
              </a:rPr>
            </a:br>
            <a:r>
              <a:rPr lang="en-US" sz="3200" b="0" i="0" u="none">
                <a:solidFill>
                  <a:srgbClr val="800000"/>
                </a:solidFill>
                <a:latin typeface="Arial"/>
                <a:ea typeface="Arial"/>
                <a:cs typeface="Arial"/>
                <a:sym typeface="Arial"/>
              </a:rPr>
              <a:t>Set Theory </a:t>
            </a:r>
            <a:endParaRPr/>
          </a:p>
        </p:txBody>
      </p:sp>
      <p:sp>
        <p:nvSpPr>
          <p:cNvPr id="265" name="Google Shape;265;p36"/>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Type Compatibility of operands is required for the binary set operation UNION </a:t>
            </a:r>
            <a:r>
              <a:rPr lang="en-US" sz="2400" b="0" i="0" u="none" dirty="0">
                <a:solidFill>
                  <a:schemeClr val="dk2"/>
                </a:solidFill>
                <a:latin typeface="Noto Sans Symbols"/>
                <a:ea typeface="Noto Sans Symbols"/>
                <a:cs typeface="Noto Sans Symbols"/>
                <a:sym typeface="Noto Sans Symbols"/>
              </a:rPr>
              <a:t>∪</a:t>
            </a:r>
            <a:r>
              <a:rPr lang="en-US" sz="2400" b="0" i="0" u="none" dirty="0">
                <a:solidFill>
                  <a:schemeClr val="dk2"/>
                </a:solidFill>
                <a:latin typeface="Arial"/>
                <a:ea typeface="Arial"/>
                <a:cs typeface="Arial"/>
                <a:sym typeface="Arial"/>
              </a:rPr>
              <a:t>, INTERSECTION </a:t>
            </a:r>
            <a:r>
              <a:rPr lang="en-US" sz="2400" b="0" i="0" u="none" dirty="0">
                <a:solidFill>
                  <a:schemeClr val="dk2"/>
                </a:solidFill>
                <a:latin typeface="Noto Sans Symbols"/>
                <a:ea typeface="Noto Sans Symbols"/>
                <a:cs typeface="Noto Sans Symbols"/>
                <a:sym typeface="Noto Sans Symbols"/>
              </a:rPr>
              <a:t>∩</a:t>
            </a:r>
            <a:r>
              <a:rPr lang="en-US" sz="2400" b="0" i="0" u="none" dirty="0">
                <a:solidFill>
                  <a:schemeClr val="dk2"/>
                </a:solidFill>
                <a:latin typeface="Arial"/>
                <a:ea typeface="Arial"/>
                <a:cs typeface="Arial"/>
                <a:sym typeface="Arial"/>
              </a:rPr>
              <a:t>, and SET DIFFERENCE –, </a:t>
            </a:r>
            <a:endParaRPr dirty="0"/>
          </a:p>
          <a:p>
            <a:pPr marL="342900" lvl="0" indent="-342900" algn="l" rtl="0">
              <a:lnSpc>
                <a:spcPct val="100000"/>
              </a:lnSpc>
              <a:spcBef>
                <a:spcPts val="48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R1(A1, A2, ..., An) and R2(B1, B2, ..., Bn) are type compatible if:</a:t>
            </a:r>
            <a:endParaRPr dirty="0"/>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they have the same number of attributes, and</a:t>
            </a:r>
            <a:endParaRPr dirty="0"/>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the domains of corresponding attributes are type compatible (i.e. </a:t>
            </a:r>
            <a:r>
              <a:rPr lang="en-US" sz="2200" b="0" i="0" u="none" dirty="0" err="1">
                <a:solidFill>
                  <a:srgbClr val="800000"/>
                </a:solidFill>
                <a:latin typeface="Arial"/>
                <a:ea typeface="Arial"/>
                <a:cs typeface="Arial"/>
                <a:sym typeface="Arial"/>
              </a:rPr>
              <a:t>dom</a:t>
            </a:r>
            <a:r>
              <a:rPr lang="en-US" sz="2200" b="0" i="0" u="none" dirty="0">
                <a:solidFill>
                  <a:srgbClr val="800000"/>
                </a:solidFill>
                <a:latin typeface="Arial"/>
                <a:ea typeface="Arial"/>
                <a:cs typeface="Arial"/>
                <a:sym typeface="Arial"/>
              </a:rPr>
              <a:t>(Ai)=</a:t>
            </a:r>
            <a:r>
              <a:rPr lang="en-US" sz="2200" b="0" i="0" u="none" dirty="0" err="1">
                <a:solidFill>
                  <a:srgbClr val="800000"/>
                </a:solidFill>
                <a:latin typeface="Arial"/>
                <a:ea typeface="Arial"/>
                <a:cs typeface="Arial"/>
                <a:sym typeface="Arial"/>
              </a:rPr>
              <a:t>dom</a:t>
            </a:r>
            <a:r>
              <a:rPr lang="en-US" sz="2200" b="0" i="0" u="none" dirty="0">
                <a:solidFill>
                  <a:srgbClr val="800000"/>
                </a:solidFill>
                <a:latin typeface="Arial"/>
                <a:ea typeface="Arial"/>
                <a:cs typeface="Arial"/>
                <a:sym typeface="Arial"/>
              </a:rPr>
              <a:t>(Bi) for </a:t>
            </a:r>
            <a:r>
              <a:rPr lang="en-US" sz="2200" b="0" i="0" u="none" dirty="0" err="1">
                <a:solidFill>
                  <a:srgbClr val="800000"/>
                </a:solidFill>
                <a:latin typeface="Arial"/>
                <a:ea typeface="Arial"/>
                <a:cs typeface="Arial"/>
                <a:sym typeface="Arial"/>
              </a:rPr>
              <a:t>i</a:t>
            </a:r>
            <a:r>
              <a:rPr lang="en-US" sz="2200" b="0" i="0" u="none" dirty="0">
                <a:solidFill>
                  <a:srgbClr val="800000"/>
                </a:solidFill>
                <a:latin typeface="Arial"/>
                <a:ea typeface="Arial"/>
                <a:cs typeface="Arial"/>
                <a:sym typeface="Arial"/>
              </a:rPr>
              <a:t>=1, 2, ..., n). </a:t>
            </a:r>
            <a:endParaRPr dirty="0"/>
          </a:p>
          <a:p>
            <a:pPr marL="342900" lvl="0" indent="-342900" algn="l" rtl="0">
              <a:lnSpc>
                <a:spcPct val="100000"/>
              </a:lnSpc>
              <a:spcBef>
                <a:spcPts val="48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The resulting relation for R1</a:t>
            </a:r>
            <a:r>
              <a:rPr lang="en-US" sz="2400" b="0" i="0" u="none" dirty="0">
                <a:solidFill>
                  <a:schemeClr val="dk2"/>
                </a:solidFill>
                <a:latin typeface="Noto Sans Symbols"/>
                <a:ea typeface="Noto Sans Symbols"/>
                <a:cs typeface="Noto Sans Symbols"/>
                <a:sym typeface="Noto Sans Symbols"/>
              </a:rPr>
              <a:t>∪</a:t>
            </a:r>
            <a:r>
              <a:rPr lang="en-US" sz="2400" b="0" i="0" u="none" dirty="0">
                <a:solidFill>
                  <a:schemeClr val="dk2"/>
                </a:solidFill>
                <a:latin typeface="Arial"/>
                <a:ea typeface="Arial"/>
                <a:cs typeface="Arial"/>
                <a:sym typeface="Arial"/>
              </a:rPr>
              <a:t>R2 (also for R1</a:t>
            </a:r>
            <a:r>
              <a:rPr lang="en-US" sz="2400" b="0" i="0" u="none" dirty="0">
                <a:solidFill>
                  <a:schemeClr val="dk2"/>
                </a:solidFill>
                <a:latin typeface="Noto Sans Symbols"/>
                <a:ea typeface="Noto Sans Symbols"/>
                <a:cs typeface="Noto Sans Symbols"/>
                <a:sym typeface="Noto Sans Symbols"/>
              </a:rPr>
              <a:t>∩</a:t>
            </a:r>
            <a:r>
              <a:rPr lang="en-US" sz="2400" b="0" i="0" u="none" dirty="0">
                <a:solidFill>
                  <a:schemeClr val="dk2"/>
                </a:solidFill>
                <a:latin typeface="Arial"/>
                <a:ea typeface="Arial"/>
                <a:cs typeface="Arial"/>
                <a:sym typeface="Arial"/>
              </a:rPr>
              <a:t>R2, or R1–R2, see next slides) has the same attribute names as the </a:t>
            </a:r>
            <a:r>
              <a:rPr lang="en-US" sz="2400" b="0" i="1" u="none" dirty="0">
                <a:solidFill>
                  <a:schemeClr val="dk2"/>
                </a:solidFill>
                <a:latin typeface="Arial"/>
                <a:ea typeface="Arial"/>
                <a:cs typeface="Arial"/>
                <a:sym typeface="Arial"/>
              </a:rPr>
              <a:t>first</a:t>
            </a:r>
            <a:r>
              <a:rPr lang="en-US" sz="2400" b="0" i="0" u="none" dirty="0">
                <a:solidFill>
                  <a:schemeClr val="dk2"/>
                </a:solidFill>
                <a:latin typeface="Arial"/>
                <a:ea typeface="Arial"/>
                <a:cs typeface="Arial"/>
                <a:sym typeface="Arial"/>
              </a:rPr>
              <a:t> operand relation R1 (by convention)</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5">
                                            <p:txEl>
                                              <p:pRg st="0" end="0"/>
                                            </p:txEl>
                                          </p:spTgt>
                                        </p:tgtEl>
                                        <p:attrNameLst>
                                          <p:attrName>style.visibility</p:attrName>
                                        </p:attrNameLst>
                                      </p:cBhvr>
                                      <p:to>
                                        <p:strVal val="visible"/>
                                      </p:to>
                                    </p:set>
                                    <p:anim calcmode="lin" valueType="num">
                                      <p:cBhvr additive="base">
                                        <p:cTn id="7" dur="500" fill="hold"/>
                                        <p:tgtEl>
                                          <p:spTgt spid="26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5">
                                            <p:txEl>
                                              <p:pRg st="1" end="1"/>
                                            </p:txEl>
                                          </p:spTgt>
                                        </p:tgtEl>
                                        <p:attrNameLst>
                                          <p:attrName>style.visibility</p:attrName>
                                        </p:attrNameLst>
                                      </p:cBhvr>
                                      <p:to>
                                        <p:strVal val="visible"/>
                                      </p:to>
                                    </p:set>
                                    <p:anim calcmode="lin" valueType="num">
                                      <p:cBhvr additive="base">
                                        <p:cTn id="13" dur="500" fill="hold"/>
                                        <p:tgtEl>
                                          <p:spTgt spid="26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65">
                                            <p:txEl>
                                              <p:pRg st="2" end="2"/>
                                            </p:txEl>
                                          </p:spTgt>
                                        </p:tgtEl>
                                        <p:attrNameLst>
                                          <p:attrName>style.visibility</p:attrName>
                                        </p:attrNameLst>
                                      </p:cBhvr>
                                      <p:to>
                                        <p:strVal val="visible"/>
                                      </p:to>
                                    </p:set>
                                    <p:anim calcmode="lin" valueType="num">
                                      <p:cBhvr additive="base">
                                        <p:cTn id="17" dur="500" fill="hold"/>
                                        <p:tgtEl>
                                          <p:spTgt spid="26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65">
                                            <p:txEl>
                                              <p:pRg st="3" end="3"/>
                                            </p:txEl>
                                          </p:spTgt>
                                        </p:tgtEl>
                                        <p:attrNameLst>
                                          <p:attrName>style.visibility</p:attrName>
                                        </p:attrNameLst>
                                      </p:cBhvr>
                                      <p:to>
                                        <p:strVal val="visible"/>
                                      </p:to>
                                    </p:set>
                                    <p:anim calcmode="lin" valueType="num">
                                      <p:cBhvr additive="base">
                                        <p:cTn id="21" dur="500" fill="hold"/>
                                        <p:tgtEl>
                                          <p:spTgt spid="26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6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65">
                                            <p:txEl>
                                              <p:pRg st="4" end="4"/>
                                            </p:txEl>
                                          </p:spTgt>
                                        </p:tgtEl>
                                        <p:attrNameLst>
                                          <p:attrName>style.visibility</p:attrName>
                                        </p:attrNameLst>
                                      </p:cBhvr>
                                      <p:to>
                                        <p:strVal val="visible"/>
                                      </p:to>
                                    </p:set>
                                    <p:anim calcmode="lin" valueType="num">
                                      <p:cBhvr additive="base">
                                        <p:cTn id="27" dur="500" fill="hold"/>
                                        <p:tgtEl>
                                          <p:spTgt spid="26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6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9"/>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25</a:t>
            </a:fld>
            <a:endParaRPr/>
          </a:p>
        </p:txBody>
      </p:sp>
      <p:sp>
        <p:nvSpPr>
          <p:cNvPr id="290" name="Google Shape;290;p39"/>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Relational Algebra Operations from</a:t>
            </a:r>
            <a:br>
              <a:rPr lang="en-US" sz="3200" b="0" i="0" u="none">
                <a:solidFill>
                  <a:srgbClr val="800000"/>
                </a:solidFill>
                <a:latin typeface="Arial"/>
                <a:ea typeface="Arial"/>
                <a:cs typeface="Arial"/>
                <a:sym typeface="Arial"/>
              </a:rPr>
            </a:br>
            <a:r>
              <a:rPr lang="en-US" sz="3200" b="0" i="0" u="none">
                <a:solidFill>
                  <a:srgbClr val="800000"/>
                </a:solidFill>
                <a:latin typeface="Arial"/>
                <a:ea typeface="Arial"/>
                <a:cs typeface="Arial"/>
                <a:sym typeface="Arial"/>
              </a:rPr>
              <a:t>Set Theory: </a:t>
            </a:r>
            <a:endParaRPr/>
          </a:p>
        </p:txBody>
      </p:sp>
      <p:sp>
        <p:nvSpPr>
          <p:cNvPr id="291" name="Google Shape;291;p39"/>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680"/>
              <a:buFont typeface="Noto Sans Symbols"/>
              <a:buChar char="■"/>
            </a:pPr>
            <a:r>
              <a:rPr lang="en-US" sz="2800" b="0" i="0" u="none" dirty="0">
                <a:solidFill>
                  <a:schemeClr val="dk2"/>
                </a:solidFill>
                <a:latin typeface="Arial"/>
                <a:ea typeface="Arial"/>
                <a:cs typeface="Arial"/>
                <a:sym typeface="Arial"/>
              </a:rPr>
              <a:t>UNION Operation</a:t>
            </a:r>
            <a:endParaRPr dirty="0"/>
          </a:p>
          <a:p>
            <a:pPr marL="742950" lvl="1" indent="-285750" algn="l" rtl="0">
              <a:lnSpc>
                <a:spcPct val="90000"/>
              </a:lnSpc>
              <a:spcBef>
                <a:spcPts val="520"/>
              </a:spcBef>
              <a:spcAft>
                <a:spcPts val="0"/>
              </a:spcAft>
              <a:buClr>
                <a:schemeClr val="dk2"/>
              </a:buClr>
              <a:buSzPts val="1430"/>
              <a:buFont typeface="Noto Sans Symbols"/>
              <a:buChar char="■"/>
            </a:pPr>
            <a:r>
              <a:rPr lang="en-US" sz="2600" b="0" i="0" u="none" dirty="0">
                <a:solidFill>
                  <a:srgbClr val="800000"/>
                </a:solidFill>
                <a:latin typeface="Arial"/>
                <a:ea typeface="Arial"/>
                <a:cs typeface="Arial"/>
                <a:sym typeface="Arial"/>
              </a:rPr>
              <a:t>Binary operation, denoted by </a:t>
            </a:r>
            <a:r>
              <a:rPr lang="en-US" sz="2600" b="0" i="0" u="none" dirty="0">
                <a:solidFill>
                  <a:srgbClr val="800000"/>
                </a:solidFill>
                <a:latin typeface="Noto Sans Symbols"/>
                <a:ea typeface="Noto Sans Symbols"/>
                <a:cs typeface="Noto Sans Symbols"/>
                <a:sym typeface="Noto Sans Symbols"/>
              </a:rPr>
              <a:t>∪</a:t>
            </a:r>
            <a:r>
              <a:rPr lang="en-US" sz="2600" b="0" i="0" u="none" dirty="0">
                <a:solidFill>
                  <a:srgbClr val="800000"/>
                </a:solidFill>
                <a:latin typeface="Arial"/>
                <a:ea typeface="Arial"/>
                <a:cs typeface="Arial"/>
                <a:sym typeface="Arial"/>
              </a:rPr>
              <a:t> </a:t>
            </a:r>
            <a:endParaRPr dirty="0"/>
          </a:p>
          <a:p>
            <a:pPr marL="742950" lvl="1" indent="-285750" algn="l" rtl="0">
              <a:lnSpc>
                <a:spcPct val="90000"/>
              </a:lnSpc>
              <a:spcBef>
                <a:spcPts val="520"/>
              </a:spcBef>
              <a:spcAft>
                <a:spcPts val="0"/>
              </a:spcAft>
              <a:buClr>
                <a:schemeClr val="dk2"/>
              </a:buClr>
              <a:buSzPts val="1430"/>
              <a:buFont typeface="Noto Sans Symbols"/>
              <a:buChar char="■"/>
            </a:pPr>
            <a:r>
              <a:rPr lang="en-US" sz="2600" b="0" i="0" u="none" dirty="0">
                <a:solidFill>
                  <a:srgbClr val="800000"/>
                </a:solidFill>
                <a:latin typeface="Arial"/>
                <a:ea typeface="Arial"/>
                <a:cs typeface="Arial"/>
                <a:sym typeface="Arial"/>
              </a:rPr>
              <a:t>The result of R </a:t>
            </a:r>
            <a:r>
              <a:rPr lang="en-US" sz="2600" b="0" i="0" u="none" dirty="0">
                <a:solidFill>
                  <a:srgbClr val="800000"/>
                </a:solidFill>
                <a:latin typeface="Noto Sans Symbols"/>
                <a:ea typeface="Noto Sans Symbols"/>
                <a:cs typeface="Noto Sans Symbols"/>
                <a:sym typeface="Noto Sans Symbols"/>
              </a:rPr>
              <a:t>∪</a:t>
            </a:r>
            <a:r>
              <a:rPr lang="en-US" sz="2600" b="0" i="0" u="none" dirty="0">
                <a:solidFill>
                  <a:srgbClr val="800000"/>
                </a:solidFill>
                <a:latin typeface="Arial"/>
                <a:ea typeface="Arial"/>
                <a:cs typeface="Arial"/>
                <a:sym typeface="Arial"/>
              </a:rPr>
              <a:t> S, is a relation that includes all tuples that are either in R or in S or in both R and S</a:t>
            </a:r>
            <a:endParaRPr dirty="0"/>
          </a:p>
          <a:p>
            <a:pPr marL="742950" lvl="1" indent="-285750" algn="l" rtl="0">
              <a:lnSpc>
                <a:spcPct val="90000"/>
              </a:lnSpc>
              <a:spcBef>
                <a:spcPts val="520"/>
              </a:spcBef>
              <a:spcAft>
                <a:spcPts val="0"/>
              </a:spcAft>
              <a:buClr>
                <a:schemeClr val="dk2"/>
              </a:buClr>
              <a:buSzPts val="1430"/>
              <a:buFont typeface="Noto Sans Symbols"/>
              <a:buChar char="■"/>
            </a:pPr>
            <a:r>
              <a:rPr lang="en-US" sz="2600" b="0" i="0" u="none" dirty="0">
                <a:solidFill>
                  <a:srgbClr val="800000"/>
                </a:solidFill>
                <a:latin typeface="Arial"/>
                <a:ea typeface="Arial"/>
                <a:cs typeface="Arial"/>
                <a:sym typeface="Arial"/>
              </a:rPr>
              <a:t>Duplicate tuples are eliminated</a:t>
            </a:r>
            <a:endParaRPr dirty="0"/>
          </a:p>
          <a:p>
            <a:pPr marL="742950" lvl="1" indent="-285750" algn="l" rtl="0">
              <a:lnSpc>
                <a:spcPct val="90000"/>
              </a:lnSpc>
              <a:spcBef>
                <a:spcPts val="500"/>
              </a:spcBef>
              <a:spcAft>
                <a:spcPts val="0"/>
              </a:spcAft>
              <a:buClr>
                <a:schemeClr val="dk2"/>
              </a:buClr>
              <a:buSzPts val="1375"/>
              <a:buFont typeface="Noto Sans Symbols"/>
              <a:buChar char="■"/>
            </a:pPr>
            <a:r>
              <a:rPr lang="en-US" sz="2500" b="0" i="0" u="none" dirty="0">
                <a:solidFill>
                  <a:srgbClr val="800000"/>
                </a:solidFill>
                <a:latin typeface="Arial"/>
                <a:ea typeface="Arial"/>
                <a:cs typeface="Arial"/>
                <a:sym typeface="Arial"/>
              </a:rPr>
              <a:t>The two operand relations R and S must be “type compatible” (or UNION compatible)</a:t>
            </a:r>
            <a:endParaRPr dirty="0"/>
          </a:p>
          <a:p>
            <a:pPr marL="1143000" lvl="2" indent="-228600" algn="l" rtl="0">
              <a:lnSpc>
                <a:spcPct val="90000"/>
              </a:lnSpc>
              <a:spcBef>
                <a:spcPts val="460"/>
              </a:spcBef>
              <a:spcAft>
                <a:spcPts val="0"/>
              </a:spcAft>
              <a:buClr>
                <a:srgbClr val="990033"/>
              </a:buClr>
              <a:buSzPts val="1150"/>
              <a:buFont typeface="Noto Sans Symbols"/>
              <a:buChar char="■"/>
            </a:pPr>
            <a:r>
              <a:rPr lang="en-US" sz="2300" b="0" i="0" u="none" dirty="0">
                <a:solidFill>
                  <a:schemeClr val="dk2"/>
                </a:solidFill>
                <a:latin typeface="Arial"/>
                <a:ea typeface="Arial"/>
                <a:cs typeface="Arial"/>
                <a:sym typeface="Arial"/>
              </a:rPr>
              <a:t>R and S must have same number of attributes</a:t>
            </a:r>
            <a:endParaRPr dirty="0"/>
          </a:p>
          <a:p>
            <a:pPr marL="1143000" lvl="2" indent="-228600" algn="l" rtl="0">
              <a:lnSpc>
                <a:spcPct val="90000"/>
              </a:lnSpc>
              <a:spcBef>
                <a:spcPts val="460"/>
              </a:spcBef>
              <a:spcAft>
                <a:spcPts val="0"/>
              </a:spcAft>
              <a:buClr>
                <a:srgbClr val="990033"/>
              </a:buClr>
              <a:buSzPts val="1150"/>
              <a:buFont typeface="Noto Sans Symbols"/>
              <a:buChar char="■"/>
            </a:pPr>
            <a:r>
              <a:rPr lang="en-US" sz="2300" b="0" i="0" u="none" dirty="0">
                <a:solidFill>
                  <a:schemeClr val="dk2"/>
                </a:solidFill>
                <a:latin typeface="Arial"/>
                <a:ea typeface="Arial"/>
                <a:cs typeface="Arial"/>
                <a:sym typeface="Arial"/>
              </a:rPr>
              <a:t>Each pair of corresponding attributes must be type compatible (have same or compatible domains)</a:t>
            </a:r>
            <a:endParaRPr dirty="0"/>
          </a:p>
          <a:p>
            <a:pPr marL="342900" lvl="0" indent="-255270" algn="l" rtl="0">
              <a:spcBef>
                <a:spcPts val="460"/>
              </a:spcBef>
              <a:spcAft>
                <a:spcPts val="0"/>
              </a:spcAft>
              <a:buSzPts val="1380"/>
              <a:buNone/>
            </a:pPr>
            <a:endParaRPr sz="2300" b="0" i="0" u="none" dirty="0">
              <a:solidFill>
                <a:schemeClr val="dk2"/>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1">
                                            <p:txEl>
                                              <p:pRg st="0" end="0"/>
                                            </p:txEl>
                                          </p:spTgt>
                                        </p:tgtEl>
                                        <p:attrNameLst>
                                          <p:attrName>style.visibility</p:attrName>
                                        </p:attrNameLst>
                                      </p:cBhvr>
                                      <p:to>
                                        <p:strVal val="visible"/>
                                      </p:to>
                                    </p:set>
                                    <p:anim calcmode="lin" valueType="num">
                                      <p:cBhvr additive="base">
                                        <p:cTn id="7" dur="500" fill="hold"/>
                                        <p:tgtEl>
                                          <p:spTgt spid="2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1">
                                            <p:txEl>
                                              <p:pRg st="1" end="1"/>
                                            </p:txEl>
                                          </p:spTgt>
                                        </p:tgtEl>
                                        <p:attrNameLst>
                                          <p:attrName>style.visibility</p:attrName>
                                        </p:attrNameLst>
                                      </p:cBhvr>
                                      <p:to>
                                        <p:strVal val="visible"/>
                                      </p:to>
                                    </p:set>
                                    <p:anim calcmode="lin" valueType="num">
                                      <p:cBhvr additive="base">
                                        <p:cTn id="11" dur="500" fill="hold"/>
                                        <p:tgtEl>
                                          <p:spTgt spid="29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9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91">
                                            <p:txEl>
                                              <p:pRg st="2" end="2"/>
                                            </p:txEl>
                                          </p:spTgt>
                                        </p:tgtEl>
                                        <p:attrNameLst>
                                          <p:attrName>style.visibility</p:attrName>
                                        </p:attrNameLst>
                                      </p:cBhvr>
                                      <p:to>
                                        <p:strVal val="visible"/>
                                      </p:to>
                                    </p:set>
                                    <p:anim calcmode="lin" valueType="num">
                                      <p:cBhvr additive="base">
                                        <p:cTn id="15" dur="500" fill="hold"/>
                                        <p:tgtEl>
                                          <p:spTgt spid="29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9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91">
                                            <p:txEl>
                                              <p:pRg st="3" end="3"/>
                                            </p:txEl>
                                          </p:spTgt>
                                        </p:tgtEl>
                                        <p:attrNameLst>
                                          <p:attrName>style.visibility</p:attrName>
                                        </p:attrNameLst>
                                      </p:cBhvr>
                                      <p:to>
                                        <p:strVal val="visible"/>
                                      </p:to>
                                    </p:set>
                                    <p:anim calcmode="lin" valueType="num">
                                      <p:cBhvr additive="base">
                                        <p:cTn id="19" dur="500" fill="hold"/>
                                        <p:tgtEl>
                                          <p:spTgt spid="29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91">
                                            <p:txEl>
                                              <p:pRg st="4" end="4"/>
                                            </p:txEl>
                                          </p:spTgt>
                                        </p:tgtEl>
                                        <p:attrNameLst>
                                          <p:attrName>style.visibility</p:attrName>
                                        </p:attrNameLst>
                                      </p:cBhvr>
                                      <p:to>
                                        <p:strVal val="visible"/>
                                      </p:to>
                                    </p:set>
                                    <p:anim calcmode="lin" valueType="num">
                                      <p:cBhvr additive="base">
                                        <p:cTn id="23" dur="500" fill="hold"/>
                                        <p:tgtEl>
                                          <p:spTgt spid="29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91">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91">
                                            <p:txEl>
                                              <p:pRg st="5" end="5"/>
                                            </p:txEl>
                                          </p:spTgt>
                                        </p:tgtEl>
                                        <p:attrNameLst>
                                          <p:attrName>style.visibility</p:attrName>
                                        </p:attrNameLst>
                                      </p:cBhvr>
                                      <p:to>
                                        <p:strVal val="visible"/>
                                      </p:to>
                                    </p:set>
                                    <p:anim calcmode="lin" valueType="num">
                                      <p:cBhvr additive="base">
                                        <p:cTn id="27" dur="500" fill="hold"/>
                                        <p:tgtEl>
                                          <p:spTgt spid="29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91">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91">
                                            <p:txEl>
                                              <p:pRg st="6" end="6"/>
                                            </p:txEl>
                                          </p:spTgt>
                                        </p:tgtEl>
                                        <p:attrNameLst>
                                          <p:attrName>style.visibility</p:attrName>
                                        </p:attrNameLst>
                                      </p:cBhvr>
                                      <p:to>
                                        <p:strVal val="visible"/>
                                      </p:to>
                                    </p:set>
                                    <p:anim calcmode="lin" valueType="num">
                                      <p:cBhvr additive="base">
                                        <p:cTn id="31" dur="500" fill="hold"/>
                                        <p:tgtEl>
                                          <p:spTgt spid="29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9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7"/>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26</a:t>
            </a:fld>
            <a:endParaRPr/>
          </a:p>
        </p:txBody>
      </p:sp>
      <p:sp>
        <p:nvSpPr>
          <p:cNvPr id="272" name="Google Shape;272;p37"/>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Example of the result of a UNION operation</a:t>
            </a:r>
            <a:endParaRPr/>
          </a:p>
        </p:txBody>
      </p:sp>
      <p:sp>
        <p:nvSpPr>
          <p:cNvPr id="273" name="Google Shape;273;p37"/>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UNION Example</a:t>
            </a:r>
            <a:endParaRPr/>
          </a:p>
          <a:p>
            <a:pPr marL="342900" lvl="0" indent="-236220" algn="l" rtl="0">
              <a:spcBef>
                <a:spcPts val="560"/>
              </a:spcBef>
              <a:spcAft>
                <a:spcPts val="0"/>
              </a:spcAft>
              <a:buSzPts val="1680"/>
              <a:buNone/>
            </a:pPr>
            <a:endParaRPr sz="2800" b="0" i="0" u="none">
              <a:solidFill>
                <a:schemeClr val="dk2"/>
              </a:solidFill>
              <a:latin typeface="Arial"/>
              <a:ea typeface="Arial"/>
              <a:cs typeface="Arial"/>
              <a:sym typeface="Arial"/>
            </a:endParaRPr>
          </a:p>
        </p:txBody>
      </p:sp>
      <p:sp>
        <p:nvSpPr>
          <p:cNvPr id="274" name="Google Shape;274;p37"/>
          <p:cNvSpPr txBox="1"/>
          <p:nvPr/>
        </p:nvSpPr>
        <p:spPr>
          <a:xfrm>
            <a:off x="6516687" y="2166937"/>
            <a:ext cx="460375" cy="576262"/>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pic>
        <p:nvPicPr>
          <p:cNvPr id="275" name="Google Shape;275;p37" descr="fig06_03"/>
          <p:cNvPicPr preferRelativeResize="0"/>
          <p:nvPr/>
        </p:nvPicPr>
        <p:blipFill rotWithShape="1">
          <a:blip r:embed="rId3">
            <a:alphaModFix/>
          </a:blip>
          <a:srcRect/>
          <a:stretch/>
        </p:blipFill>
        <p:spPr>
          <a:xfrm>
            <a:off x="315912" y="2971800"/>
            <a:ext cx="8294687" cy="219551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75"/>
                                        </p:tgtEl>
                                        <p:attrNameLst>
                                          <p:attrName>style.visibility</p:attrName>
                                        </p:attrNameLst>
                                      </p:cBhvr>
                                      <p:to>
                                        <p:strVal val="visible"/>
                                      </p:to>
                                    </p:set>
                                    <p:animEffect transition="in" filter="barn(inVertical)">
                                      <p:cBhvr>
                                        <p:cTn id="7" dur="500"/>
                                        <p:tgtEl>
                                          <p:spTgt spid="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8"/>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27</a:t>
            </a:fld>
            <a:endParaRPr/>
          </a:p>
        </p:txBody>
      </p:sp>
      <p:sp>
        <p:nvSpPr>
          <p:cNvPr id="282" name="Google Shape;282;p38"/>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Relational Algebra Operations from</a:t>
            </a:r>
            <a:br>
              <a:rPr lang="en-US" sz="3200" b="0" i="0" u="none">
                <a:solidFill>
                  <a:srgbClr val="800000"/>
                </a:solidFill>
                <a:latin typeface="Arial"/>
                <a:ea typeface="Arial"/>
                <a:cs typeface="Arial"/>
                <a:sym typeface="Arial"/>
              </a:rPr>
            </a:br>
            <a:r>
              <a:rPr lang="en-US" sz="3200" b="0" i="0" u="none">
                <a:solidFill>
                  <a:srgbClr val="800000"/>
                </a:solidFill>
                <a:latin typeface="Arial"/>
                <a:ea typeface="Arial"/>
                <a:cs typeface="Arial"/>
                <a:sym typeface="Arial"/>
              </a:rPr>
              <a:t>Set Theory: UNION </a:t>
            </a:r>
            <a:endParaRPr/>
          </a:p>
        </p:txBody>
      </p:sp>
      <p:sp>
        <p:nvSpPr>
          <p:cNvPr id="283" name="Google Shape;283;p38"/>
          <p:cNvSpPr txBox="1">
            <a:spLocks noGrp="1"/>
          </p:cNvSpPr>
          <p:nvPr>
            <p:ph type="body" idx="1"/>
          </p:nvPr>
        </p:nvSpPr>
        <p:spPr>
          <a:xfrm>
            <a:off x="239712" y="1600200"/>
            <a:ext cx="87518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80000"/>
              </a:lnSpc>
              <a:spcBef>
                <a:spcPts val="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Example: </a:t>
            </a:r>
            <a:endParaRPr dirty="0"/>
          </a:p>
          <a:p>
            <a:pPr marL="742950" lvl="1" indent="-285750" algn="l" rtl="0">
              <a:lnSpc>
                <a:spcPct val="80000"/>
              </a:lnSpc>
              <a:spcBef>
                <a:spcPts val="420"/>
              </a:spcBef>
              <a:spcAft>
                <a:spcPts val="0"/>
              </a:spcAft>
              <a:buClr>
                <a:schemeClr val="dk2"/>
              </a:buClr>
              <a:buSzPts val="1155"/>
              <a:buFont typeface="Noto Sans Symbols"/>
              <a:buChar char="■"/>
            </a:pPr>
            <a:r>
              <a:rPr lang="en-US" sz="2100" b="0" i="0" u="none" dirty="0">
                <a:solidFill>
                  <a:srgbClr val="800000"/>
                </a:solidFill>
                <a:latin typeface="Arial"/>
                <a:ea typeface="Arial"/>
                <a:cs typeface="Arial"/>
                <a:sym typeface="Arial"/>
              </a:rPr>
              <a:t>To retrieve the social security numbers of all employees who either </a:t>
            </a:r>
            <a:r>
              <a:rPr lang="en-US" sz="2100" b="0" i="1" u="none" dirty="0">
                <a:solidFill>
                  <a:srgbClr val="800000"/>
                </a:solidFill>
                <a:latin typeface="Arial"/>
                <a:ea typeface="Arial"/>
                <a:cs typeface="Arial"/>
                <a:sym typeface="Arial"/>
              </a:rPr>
              <a:t>work in department 5</a:t>
            </a:r>
            <a:r>
              <a:rPr lang="en-US" sz="2100" b="0" i="0" u="none" dirty="0">
                <a:solidFill>
                  <a:srgbClr val="800000"/>
                </a:solidFill>
                <a:latin typeface="Arial"/>
                <a:ea typeface="Arial"/>
                <a:cs typeface="Arial"/>
                <a:sym typeface="Arial"/>
              </a:rPr>
              <a:t> (RESULT1 below) or </a:t>
            </a:r>
            <a:r>
              <a:rPr lang="en-US" sz="2100" b="0" i="1" u="none" dirty="0">
                <a:solidFill>
                  <a:srgbClr val="800000"/>
                </a:solidFill>
                <a:latin typeface="Arial"/>
                <a:ea typeface="Arial"/>
                <a:cs typeface="Arial"/>
                <a:sym typeface="Arial"/>
              </a:rPr>
              <a:t>directly supervise an employee who works in department 5</a:t>
            </a:r>
            <a:r>
              <a:rPr lang="en-US" sz="2100" b="0" i="0" u="none" dirty="0">
                <a:solidFill>
                  <a:srgbClr val="800000"/>
                </a:solidFill>
                <a:latin typeface="Arial"/>
                <a:ea typeface="Arial"/>
                <a:cs typeface="Arial"/>
                <a:sym typeface="Arial"/>
              </a:rPr>
              <a:t> (RESULT2 below)</a:t>
            </a:r>
            <a:endParaRPr dirty="0"/>
          </a:p>
          <a:p>
            <a:pPr marL="742950" lvl="1" indent="-285750" algn="l" rtl="0">
              <a:lnSpc>
                <a:spcPct val="80000"/>
              </a:lnSpc>
              <a:spcBef>
                <a:spcPts val="420"/>
              </a:spcBef>
              <a:spcAft>
                <a:spcPts val="0"/>
              </a:spcAft>
              <a:buClr>
                <a:schemeClr val="dk2"/>
              </a:buClr>
              <a:buSzPts val="1155"/>
              <a:buFont typeface="Noto Sans Symbols"/>
              <a:buChar char="■"/>
            </a:pPr>
            <a:r>
              <a:rPr lang="en-US" sz="2100" b="0" i="0" u="none" dirty="0">
                <a:solidFill>
                  <a:srgbClr val="800000"/>
                </a:solidFill>
                <a:latin typeface="Arial"/>
                <a:ea typeface="Arial"/>
                <a:cs typeface="Arial"/>
                <a:sym typeface="Arial"/>
              </a:rPr>
              <a:t>We can use the UNION operation as follows:</a:t>
            </a:r>
            <a:endParaRPr dirty="0"/>
          </a:p>
          <a:p>
            <a:pPr marL="342900" lvl="0" indent="-342900" algn="ctr" rtl="0">
              <a:lnSpc>
                <a:spcPct val="80000"/>
              </a:lnSpc>
              <a:spcBef>
                <a:spcPts val="480"/>
              </a:spcBef>
              <a:spcAft>
                <a:spcPts val="0"/>
              </a:spcAft>
              <a:buSzPts val="1440"/>
              <a:buNone/>
            </a:pPr>
            <a:r>
              <a:rPr lang="en-US" sz="2400" b="0" i="0" u="none" dirty="0">
                <a:solidFill>
                  <a:schemeClr val="dk2"/>
                </a:solidFill>
                <a:latin typeface="Arial"/>
                <a:ea typeface="Arial"/>
                <a:cs typeface="Arial"/>
                <a:sym typeface="Arial"/>
              </a:rPr>
              <a:t>DEP5_EMPS ← </a:t>
            </a:r>
            <a:r>
              <a:rPr lang="en-US" sz="2400" b="0" i="0" u="none" dirty="0" err="1">
                <a:solidFill>
                  <a:schemeClr val="dk2"/>
                </a:solidFill>
                <a:latin typeface="Noto Sans Symbols"/>
                <a:ea typeface="Noto Sans Symbols"/>
                <a:cs typeface="Noto Sans Symbols"/>
                <a:sym typeface="Noto Sans Symbols"/>
              </a:rPr>
              <a:t>σ</a:t>
            </a:r>
            <a:r>
              <a:rPr lang="en-US" sz="2400" b="0" i="0" u="none" baseline="-25000" dirty="0" err="1">
                <a:solidFill>
                  <a:schemeClr val="dk2"/>
                </a:solidFill>
                <a:latin typeface="Arial"/>
                <a:ea typeface="Arial"/>
                <a:cs typeface="Arial"/>
                <a:sym typeface="Arial"/>
              </a:rPr>
              <a:t>DNO</a:t>
            </a:r>
            <a:r>
              <a:rPr lang="en-US" sz="2400" b="0" i="0" u="none" baseline="-25000" dirty="0">
                <a:solidFill>
                  <a:schemeClr val="dk2"/>
                </a:solidFill>
                <a:latin typeface="Arial"/>
                <a:ea typeface="Arial"/>
                <a:cs typeface="Arial"/>
                <a:sym typeface="Arial"/>
              </a:rPr>
              <a:t>=5</a:t>
            </a:r>
            <a:r>
              <a:rPr lang="en-US" sz="2400" b="0" i="0" u="none" dirty="0">
                <a:solidFill>
                  <a:schemeClr val="dk2"/>
                </a:solidFill>
                <a:latin typeface="Arial"/>
                <a:ea typeface="Arial"/>
                <a:cs typeface="Arial"/>
                <a:sym typeface="Arial"/>
              </a:rPr>
              <a:t> (EMPLOYEE)</a:t>
            </a:r>
            <a:endParaRPr dirty="0"/>
          </a:p>
          <a:p>
            <a:pPr marL="342900" lvl="0" indent="-342900" algn="ctr" rtl="0">
              <a:lnSpc>
                <a:spcPct val="80000"/>
              </a:lnSpc>
              <a:spcBef>
                <a:spcPts val="480"/>
              </a:spcBef>
              <a:spcAft>
                <a:spcPts val="0"/>
              </a:spcAft>
              <a:buSzPts val="1440"/>
              <a:buNone/>
            </a:pPr>
            <a:r>
              <a:rPr lang="en-US" sz="2400" b="0" i="0" u="none" dirty="0">
                <a:solidFill>
                  <a:schemeClr val="dk2"/>
                </a:solidFill>
                <a:latin typeface="Arial"/>
                <a:ea typeface="Arial"/>
                <a:cs typeface="Arial"/>
                <a:sym typeface="Arial"/>
              </a:rPr>
              <a:t>RESULT1 ← </a:t>
            </a:r>
            <a:r>
              <a:rPr lang="en-US" sz="2400" b="0" i="0" u="none" dirty="0">
                <a:solidFill>
                  <a:schemeClr val="dk2"/>
                </a:solidFill>
                <a:latin typeface="Noto Sans Symbols"/>
                <a:ea typeface="Noto Sans Symbols"/>
                <a:cs typeface="Noto Sans Symbols"/>
                <a:sym typeface="Noto Sans Symbols"/>
              </a:rPr>
              <a:t>π</a:t>
            </a:r>
            <a:r>
              <a:rPr lang="en-US" sz="2400" b="0" i="0" u="none" dirty="0">
                <a:solidFill>
                  <a:schemeClr val="dk2"/>
                </a:solidFill>
                <a:latin typeface="Arial"/>
                <a:ea typeface="Arial"/>
                <a:cs typeface="Arial"/>
                <a:sym typeface="Arial"/>
              </a:rPr>
              <a:t> </a:t>
            </a:r>
            <a:r>
              <a:rPr lang="en-US" sz="2400" b="0" i="0" u="none" baseline="-25000" dirty="0">
                <a:solidFill>
                  <a:schemeClr val="dk2"/>
                </a:solidFill>
                <a:latin typeface="Arial"/>
                <a:ea typeface="Arial"/>
                <a:cs typeface="Arial"/>
                <a:sym typeface="Arial"/>
              </a:rPr>
              <a:t>SSN</a:t>
            </a:r>
            <a:r>
              <a:rPr lang="en-US" sz="2400" b="0" i="0" u="none" dirty="0">
                <a:solidFill>
                  <a:schemeClr val="dk2"/>
                </a:solidFill>
                <a:latin typeface="Arial"/>
                <a:ea typeface="Arial"/>
                <a:cs typeface="Arial"/>
                <a:sym typeface="Arial"/>
              </a:rPr>
              <a:t>(DEP5_EMPS)</a:t>
            </a:r>
            <a:endParaRPr dirty="0"/>
          </a:p>
          <a:p>
            <a:pPr marL="342900" lvl="0" indent="-342900" algn="ctr" rtl="0">
              <a:lnSpc>
                <a:spcPct val="80000"/>
              </a:lnSpc>
              <a:spcBef>
                <a:spcPts val="480"/>
              </a:spcBef>
              <a:spcAft>
                <a:spcPts val="0"/>
              </a:spcAft>
              <a:buSzPts val="1440"/>
              <a:buNone/>
            </a:pPr>
            <a:r>
              <a:rPr lang="en-US" sz="2400" b="0" i="0" u="none" dirty="0" smtClean="0">
                <a:solidFill>
                  <a:schemeClr val="dk2"/>
                </a:solidFill>
                <a:latin typeface="Arial"/>
                <a:ea typeface="Arial"/>
                <a:cs typeface="Arial"/>
                <a:sym typeface="Arial"/>
              </a:rPr>
              <a:t>RESULT2 </a:t>
            </a:r>
            <a:r>
              <a:rPr lang="en-US" sz="2400" b="0" i="0" u="none" dirty="0">
                <a:solidFill>
                  <a:schemeClr val="dk2"/>
                </a:solidFill>
                <a:latin typeface="Arial"/>
                <a:ea typeface="Arial"/>
                <a:cs typeface="Arial"/>
                <a:sym typeface="Arial"/>
              </a:rPr>
              <a:t>← </a:t>
            </a:r>
            <a:r>
              <a:rPr lang="en-US" sz="2400" b="0" i="0" u="none" dirty="0">
                <a:solidFill>
                  <a:schemeClr val="dk2"/>
                </a:solidFill>
                <a:latin typeface="Noto Sans Symbols"/>
                <a:ea typeface="Noto Sans Symbols"/>
                <a:cs typeface="Noto Sans Symbols"/>
                <a:sym typeface="Noto Sans Symbols"/>
              </a:rPr>
              <a:t>π</a:t>
            </a:r>
            <a:r>
              <a:rPr lang="en-US" sz="2400" b="0" i="0" u="none" baseline="-25000" dirty="0">
                <a:solidFill>
                  <a:schemeClr val="dk2"/>
                </a:solidFill>
                <a:latin typeface="Arial"/>
                <a:ea typeface="Arial"/>
                <a:cs typeface="Arial"/>
                <a:sym typeface="Arial"/>
              </a:rPr>
              <a:t>SUPERSSN</a:t>
            </a:r>
            <a:r>
              <a:rPr lang="en-US" sz="2400" b="0" i="0" u="none" dirty="0">
                <a:solidFill>
                  <a:schemeClr val="dk2"/>
                </a:solidFill>
                <a:latin typeface="Arial"/>
                <a:ea typeface="Arial"/>
                <a:cs typeface="Arial"/>
                <a:sym typeface="Arial"/>
              </a:rPr>
              <a:t>(DEP5_EMPS)</a:t>
            </a:r>
            <a:endParaRPr dirty="0"/>
          </a:p>
          <a:p>
            <a:pPr marL="342900" lvl="0" indent="-342900" algn="ctr" rtl="0">
              <a:lnSpc>
                <a:spcPct val="80000"/>
              </a:lnSpc>
              <a:spcBef>
                <a:spcPts val="480"/>
              </a:spcBef>
              <a:spcAft>
                <a:spcPts val="0"/>
              </a:spcAft>
              <a:buSzPts val="1440"/>
              <a:buNone/>
            </a:pPr>
            <a:endParaRPr sz="2400" b="0" i="0" u="none" dirty="0">
              <a:solidFill>
                <a:schemeClr val="dk2"/>
              </a:solidFill>
              <a:latin typeface="Arial"/>
              <a:ea typeface="Arial"/>
              <a:cs typeface="Arial"/>
              <a:sym typeface="Arial"/>
            </a:endParaRPr>
          </a:p>
          <a:p>
            <a:pPr marL="342900" lvl="0" indent="-342900" algn="ctr" rtl="0">
              <a:lnSpc>
                <a:spcPct val="80000"/>
              </a:lnSpc>
              <a:spcBef>
                <a:spcPts val="480"/>
              </a:spcBef>
              <a:spcAft>
                <a:spcPts val="0"/>
              </a:spcAft>
              <a:buSzPts val="1440"/>
              <a:buNone/>
            </a:pPr>
            <a:r>
              <a:rPr lang="en-US" sz="2400" b="0" i="0" u="none" dirty="0">
                <a:solidFill>
                  <a:srgbClr val="FF0000"/>
                </a:solidFill>
                <a:latin typeface="Arial"/>
                <a:ea typeface="Arial"/>
                <a:cs typeface="Arial"/>
                <a:sym typeface="Arial"/>
              </a:rPr>
              <a:t>RESULT ← RESULT1 </a:t>
            </a:r>
            <a:r>
              <a:rPr lang="en-US" sz="2400" b="0" i="0" u="none" dirty="0">
                <a:solidFill>
                  <a:srgbClr val="FF0000"/>
                </a:solidFill>
                <a:latin typeface="Noto Sans Symbols"/>
                <a:ea typeface="Noto Sans Symbols"/>
                <a:cs typeface="Noto Sans Symbols"/>
                <a:sym typeface="Noto Sans Symbols"/>
              </a:rPr>
              <a:t>∪</a:t>
            </a:r>
            <a:r>
              <a:rPr lang="en-US" sz="2400" b="0" i="0" u="none" dirty="0">
                <a:solidFill>
                  <a:srgbClr val="FF0000"/>
                </a:solidFill>
                <a:latin typeface="Arial"/>
                <a:ea typeface="Arial"/>
                <a:cs typeface="Arial"/>
                <a:sym typeface="Arial"/>
              </a:rPr>
              <a:t> RESULT2</a:t>
            </a:r>
            <a:endParaRPr dirty="0"/>
          </a:p>
          <a:p>
            <a:pPr marL="742950" lvl="1" indent="-285750" algn="l" rtl="0">
              <a:lnSpc>
                <a:spcPct val="80000"/>
              </a:lnSpc>
              <a:spcBef>
                <a:spcPts val="420"/>
              </a:spcBef>
              <a:spcAft>
                <a:spcPts val="0"/>
              </a:spcAft>
              <a:buClr>
                <a:schemeClr val="dk2"/>
              </a:buClr>
              <a:buSzPts val="1155"/>
              <a:buFont typeface="Noto Sans Symbols"/>
              <a:buChar char="■"/>
            </a:pPr>
            <a:r>
              <a:rPr lang="en-US" sz="2100" b="0" i="0" u="none" dirty="0">
                <a:solidFill>
                  <a:srgbClr val="FF0000"/>
                </a:solidFill>
                <a:latin typeface="Arial"/>
                <a:ea typeface="Arial"/>
                <a:cs typeface="Arial"/>
                <a:sym typeface="Arial"/>
              </a:rPr>
              <a:t>The union operation produces the tuples that are in either RESULT1 or RESULT2 or both</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3">
                                            <p:txEl>
                                              <p:pRg st="0" end="0"/>
                                            </p:txEl>
                                          </p:spTgt>
                                        </p:tgtEl>
                                        <p:attrNameLst>
                                          <p:attrName>style.visibility</p:attrName>
                                        </p:attrNameLst>
                                      </p:cBhvr>
                                      <p:to>
                                        <p:strVal val="visible"/>
                                      </p:to>
                                    </p:set>
                                    <p:anim calcmode="lin" valueType="num">
                                      <p:cBhvr additive="base">
                                        <p:cTn id="7" dur="500" fill="hold"/>
                                        <p:tgtEl>
                                          <p:spTgt spid="2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3">
                                            <p:txEl>
                                              <p:pRg st="1" end="1"/>
                                            </p:txEl>
                                          </p:spTgt>
                                        </p:tgtEl>
                                        <p:attrNameLst>
                                          <p:attrName>style.visibility</p:attrName>
                                        </p:attrNameLst>
                                      </p:cBhvr>
                                      <p:to>
                                        <p:strVal val="visible"/>
                                      </p:to>
                                    </p:set>
                                    <p:anim calcmode="lin" valueType="num">
                                      <p:cBhvr additive="base">
                                        <p:cTn id="11" dur="500" fill="hold"/>
                                        <p:tgtEl>
                                          <p:spTgt spid="28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8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83">
                                            <p:txEl>
                                              <p:pRg st="2" end="2"/>
                                            </p:txEl>
                                          </p:spTgt>
                                        </p:tgtEl>
                                        <p:attrNameLst>
                                          <p:attrName>style.visibility</p:attrName>
                                        </p:attrNameLst>
                                      </p:cBhvr>
                                      <p:to>
                                        <p:strVal val="visible"/>
                                      </p:to>
                                    </p:set>
                                    <p:anim calcmode="lin" valueType="num">
                                      <p:cBhvr additive="base">
                                        <p:cTn id="15" dur="500" fill="hold"/>
                                        <p:tgtEl>
                                          <p:spTgt spid="28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83">
                                            <p:txEl>
                                              <p:pRg st="3" end="3"/>
                                            </p:txEl>
                                          </p:spTgt>
                                        </p:tgtEl>
                                        <p:attrNameLst>
                                          <p:attrName>style.visibility</p:attrName>
                                        </p:attrNameLst>
                                      </p:cBhvr>
                                      <p:to>
                                        <p:strVal val="visible"/>
                                      </p:to>
                                    </p:set>
                                    <p:anim calcmode="lin" valueType="num">
                                      <p:cBhvr additive="base">
                                        <p:cTn id="21" dur="500" fill="hold"/>
                                        <p:tgtEl>
                                          <p:spTgt spid="28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83">
                                            <p:txEl>
                                              <p:pRg st="4" end="4"/>
                                            </p:txEl>
                                          </p:spTgt>
                                        </p:tgtEl>
                                        <p:attrNameLst>
                                          <p:attrName>style.visibility</p:attrName>
                                        </p:attrNameLst>
                                      </p:cBhvr>
                                      <p:to>
                                        <p:strVal val="visible"/>
                                      </p:to>
                                    </p:set>
                                    <p:anim calcmode="lin" valueType="num">
                                      <p:cBhvr additive="base">
                                        <p:cTn id="27" dur="500" fill="hold"/>
                                        <p:tgtEl>
                                          <p:spTgt spid="28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83">
                                            <p:txEl>
                                              <p:pRg st="5" end="5"/>
                                            </p:txEl>
                                          </p:spTgt>
                                        </p:tgtEl>
                                        <p:attrNameLst>
                                          <p:attrName>style.visibility</p:attrName>
                                        </p:attrNameLst>
                                      </p:cBhvr>
                                      <p:to>
                                        <p:strVal val="visible"/>
                                      </p:to>
                                    </p:set>
                                    <p:anim calcmode="lin" valueType="num">
                                      <p:cBhvr additive="base">
                                        <p:cTn id="33" dur="500" fill="hold"/>
                                        <p:tgtEl>
                                          <p:spTgt spid="28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8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83">
                                            <p:txEl>
                                              <p:pRg st="7" end="7"/>
                                            </p:txEl>
                                          </p:spTgt>
                                        </p:tgtEl>
                                        <p:attrNameLst>
                                          <p:attrName>style.visibility</p:attrName>
                                        </p:attrNameLst>
                                      </p:cBhvr>
                                      <p:to>
                                        <p:strVal val="visible"/>
                                      </p:to>
                                    </p:set>
                                    <p:anim calcmode="lin" valueType="num">
                                      <p:cBhvr additive="base">
                                        <p:cTn id="39" dur="500" fill="hold"/>
                                        <p:tgtEl>
                                          <p:spTgt spid="28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8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83">
                                            <p:txEl>
                                              <p:pRg st="8" end="8"/>
                                            </p:txEl>
                                          </p:spTgt>
                                        </p:tgtEl>
                                        <p:attrNameLst>
                                          <p:attrName>style.visibility</p:attrName>
                                        </p:attrNameLst>
                                      </p:cBhvr>
                                      <p:to>
                                        <p:strVal val="visible"/>
                                      </p:to>
                                    </p:set>
                                    <p:anim calcmode="lin" valueType="num">
                                      <p:cBhvr additive="base">
                                        <p:cTn id="43" dur="500" fill="hold"/>
                                        <p:tgtEl>
                                          <p:spTgt spid="28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8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1"/>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28</a:t>
            </a:fld>
            <a:endParaRPr/>
          </a:p>
        </p:txBody>
      </p:sp>
      <p:sp>
        <p:nvSpPr>
          <p:cNvPr id="307" name="Google Shape;307;p41"/>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Relational Algebra Operations from Set Theory: INTERSECTION</a:t>
            </a:r>
            <a:endParaRPr/>
          </a:p>
        </p:txBody>
      </p:sp>
      <p:sp>
        <p:nvSpPr>
          <p:cNvPr id="308" name="Google Shape;308;p41"/>
          <p:cNvSpPr txBox="1">
            <a:spLocks noGrp="1"/>
          </p:cNvSpPr>
          <p:nvPr>
            <p:ph type="body" idx="1"/>
          </p:nvPr>
        </p:nvSpPr>
        <p:spPr>
          <a:xfrm>
            <a:off x="239712" y="1600200"/>
            <a:ext cx="8294687" cy="46482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920"/>
              <a:buFont typeface="Noto Sans Symbols"/>
              <a:buChar char="■"/>
            </a:pPr>
            <a:r>
              <a:rPr lang="en-US" sz="3200" b="0" i="0" u="none">
                <a:solidFill>
                  <a:schemeClr val="dk2"/>
                </a:solidFill>
                <a:latin typeface="Arial"/>
                <a:ea typeface="Arial"/>
                <a:cs typeface="Arial"/>
                <a:sym typeface="Arial"/>
              </a:rPr>
              <a:t>INTERSECTION is denoted by </a:t>
            </a:r>
            <a:r>
              <a:rPr lang="en-US" sz="3200" b="0" i="0" u="none">
                <a:solidFill>
                  <a:schemeClr val="dk2"/>
                </a:solidFill>
                <a:latin typeface="Noto Sans Symbols"/>
                <a:ea typeface="Noto Sans Symbols"/>
                <a:cs typeface="Noto Sans Symbols"/>
                <a:sym typeface="Noto Sans Symbols"/>
              </a:rPr>
              <a:t>∩</a:t>
            </a:r>
            <a:endParaRPr/>
          </a:p>
          <a:p>
            <a:pPr marL="342900" lvl="0" indent="-342900" algn="l" rtl="0">
              <a:lnSpc>
                <a:spcPct val="100000"/>
              </a:lnSpc>
              <a:spcBef>
                <a:spcPts val="640"/>
              </a:spcBef>
              <a:spcAft>
                <a:spcPts val="0"/>
              </a:spcAft>
              <a:buClr>
                <a:srgbClr val="990033"/>
              </a:buClr>
              <a:buSzPts val="1920"/>
              <a:buFont typeface="Noto Sans Symbols"/>
              <a:buChar char="■"/>
            </a:pPr>
            <a:r>
              <a:rPr lang="en-US" sz="3200" b="0" i="0" u="none">
                <a:solidFill>
                  <a:schemeClr val="dk2"/>
                </a:solidFill>
                <a:latin typeface="Arial"/>
                <a:ea typeface="Arial"/>
                <a:cs typeface="Arial"/>
                <a:sym typeface="Arial"/>
              </a:rPr>
              <a:t>The result of the operation R </a:t>
            </a:r>
            <a:r>
              <a:rPr lang="en-US" sz="3200" b="0" i="0" u="none">
                <a:solidFill>
                  <a:schemeClr val="dk2"/>
                </a:solidFill>
                <a:latin typeface="Noto Sans Symbols"/>
                <a:ea typeface="Noto Sans Symbols"/>
                <a:cs typeface="Noto Sans Symbols"/>
                <a:sym typeface="Noto Sans Symbols"/>
              </a:rPr>
              <a:t>∩</a:t>
            </a:r>
            <a:r>
              <a:rPr lang="en-US" sz="3200" b="0" i="0" u="none">
                <a:solidFill>
                  <a:schemeClr val="dk2"/>
                </a:solidFill>
                <a:latin typeface="Arial"/>
                <a:ea typeface="Arial"/>
                <a:cs typeface="Arial"/>
                <a:sym typeface="Arial"/>
              </a:rPr>
              <a:t> S, is a relation that includes all tuples that are in both R and S</a:t>
            </a:r>
            <a:endParaRPr/>
          </a:p>
          <a:p>
            <a:pPr marL="742950" lvl="1" indent="-285750" algn="l" rtl="0">
              <a:lnSpc>
                <a:spcPct val="100000"/>
              </a:lnSpc>
              <a:spcBef>
                <a:spcPts val="600"/>
              </a:spcBef>
              <a:spcAft>
                <a:spcPts val="0"/>
              </a:spcAft>
              <a:buClr>
                <a:schemeClr val="dk2"/>
              </a:buClr>
              <a:buSzPts val="1650"/>
              <a:buFont typeface="Noto Sans Symbols"/>
              <a:buChar char="■"/>
            </a:pPr>
            <a:r>
              <a:rPr lang="en-US" sz="3000" b="0" i="0" u="none">
                <a:solidFill>
                  <a:srgbClr val="800000"/>
                </a:solidFill>
                <a:latin typeface="Arial"/>
                <a:ea typeface="Arial"/>
                <a:cs typeface="Arial"/>
                <a:sym typeface="Arial"/>
              </a:rPr>
              <a:t>The attribute names in the result will be the same as the attribute names in R</a:t>
            </a:r>
            <a:endParaRPr/>
          </a:p>
          <a:p>
            <a:pPr marL="342900" lvl="0" indent="-342900" algn="l" rtl="0">
              <a:lnSpc>
                <a:spcPct val="100000"/>
              </a:lnSpc>
              <a:spcBef>
                <a:spcPts val="640"/>
              </a:spcBef>
              <a:spcAft>
                <a:spcPts val="0"/>
              </a:spcAft>
              <a:buClr>
                <a:srgbClr val="990033"/>
              </a:buClr>
              <a:buSzPts val="1920"/>
              <a:buFont typeface="Noto Sans Symbols"/>
              <a:buChar char="■"/>
            </a:pPr>
            <a:r>
              <a:rPr lang="en-US" sz="3200" b="0" i="0" u="none">
                <a:solidFill>
                  <a:schemeClr val="dk2"/>
                </a:solidFill>
                <a:latin typeface="Arial"/>
                <a:ea typeface="Arial"/>
                <a:cs typeface="Arial"/>
                <a:sym typeface="Arial"/>
              </a:rPr>
              <a:t>The two operand relations R and S must be “type compatible”</a:t>
            </a:r>
            <a:endParaRPr/>
          </a:p>
          <a:p>
            <a:pPr marL="342900" lvl="0" indent="-220980" algn="l" rtl="0">
              <a:spcBef>
                <a:spcPts val="640"/>
              </a:spcBef>
              <a:spcAft>
                <a:spcPts val="0"/>
              </a:spcAft>
              <a:buSzPts val="1920"/>
              <a:buNone/>
            </a:pPr>
            <a:endParaRPr sz="3200" b="0" i="0" u="none">
              <a:solidFill>
                <a:schemeClr val="dk2"/>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2"/>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29</a:t>
            </a:fld>
            <a:endParaRPr/>
          </a:p>
        </p:txBody>
      </p:sp>
      <p:sp>
        <p:nvSpPr>
          <p:cNvPr id="315" name="Google Shape;315;p42"/>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Relational Algebra Operations from Set Theory: SET DIFFERENCE (cont.) </a:t>
            </a:r>
            <a:endParaRPr/>
          </a:p>
        </p:txBody>
      </p:sp>
      <p:sp>
        <p:nvSpPr>
          <p:cNvPr id="316" name="Google Shape;316;p42"/>
          <p:cNvSpPr txBox="1">
            <a:spLocks noGrp="1"/>
          </p:cNvSpPr>
          <p:nvPr>
            <p:ph type="body" idx="1"/>
          </p:nvPr>
        </p:nvSpPr>
        <p:spPr>
          <a:xfrm>
            <a:off x="239712" y="1600200"/>
            <a:ext cx="8294687" cy="44958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SET DIFFERENCE (also called MINUS or EXCEPT) is denoted by – </a:t>
            </a:r>
            <a:endParaRPr/>
          </a:p>
          <a:p>
            <a:pPr marL="34290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The result of R – S, is a relation that includes all tuples that are in R but not in S</a:t>
            </a:r>
            <a:endParaRPr/>
          </a:p>
          <a:p>
            <a:pPr marL="742950" lvl="1" indent="-285750" algn="l" rtl="0">
              <a:lnSpc>
                <a:spcPct val="100000"/>
              </a:lnSpc>
              <a:spcBef>
                <a:spcPts val="600"/>
              </a:spcBef>
              <a:spcAft>
                <a:spcPts val="0"/>
              </a:spcAft>
              <a:buClr>
                <a:schemeClr val="dk2"/>
              </a:buClr>
              <a:buSzPts val="1650"/>
              <a:buFont typeface="Noto Sans Symbols"/>
              <a:buChar char="■"/>
            </a:pPr>
            <a:r>
              <a:rPr lang="en-US" sz="3000" b="0" i="0" u="none">
                <a:solidFill>
                  <a:srgbClr val="800000"/>
                </a:solidFill>
                <a:latin typeface="Arial"/>
                <a:ea typeface="Arial"/>
                <a:cs typeface="Arial"/>
                <a:sym typeface="Arial"/>
              </a:rPr>
              <a:t>The attribute names in the result will be the same as the attribute names in R</a:t>
            </a:r>
            <a:endParaRPr/>
          </a:p>
          <a:p>
            <a:pPr marL="342900" lvl="0" indent="-342900" algn="l" rtl="0">
              <a:lnSpc>
                <a:spcPct val="100000"/>
              </a:lnSpc>
              <a:spcBef>
                <a:spcPts val="640"/>
              </a:spcBef>
              <a:spcAft>
                <a:spcPts val="0"/>
              </a:spcAft>
              <a:buClr>
                <a:srgbClr val="990033"/>
              </a:buClr>
              <a:buSzPts val="1920"/>
              <a:buFont typeface="Noto Sans Symbols"/>
              <a:buChar char="■"/>
            </a:pPr>
            <a:r>
              <a:rPr lang="en-US" sz="3200" b="0" i="0" u="none">
                <a:solidFill>
                  <a:schemeClr val="dk2"/>
                </a:solidFill>
                <a:latin typeface="Arial"/>
                <a:ea typeface="Arial"/>
                <a:cs typeface="Arial"/>
                <a:sym typeface="Arial"/>
              </a:rPr>
              <a:t>The two operand relations R and S must be “type compatible”</a:t>
            </a:r>
            <a:endParaRPr sz="2800" b="0" i="0" u="none">
              <a:solidFill>
                <a:schemeClr val="dk2"/>
              </a:solidFill>
              <a:latin typeface="Arial"/>
              <a:ea typeface="Arial"/>
              <a:cs typeface="Arial"/>
              <a:sym typeface="Arial"/>
            </a:endParaRPr>
          </a:p>
          <a:p>
            <a:pPr marL="342900" lvl="0" indent="-236220" algn="l" rtl="0">
              <a:spcBef>
                <a:spcPts val="560"/>
              </a:spcBef>
              <a:spcAft>
                <a:spcPts val="0"/>
              </a:spcAft>
              <a:buSzPts val="1680"/>
              <a:buNone/>
            </a:pPr>
            <a:endParaRPr sz="2800" b="0" i="0" u="none">
              <a:solidFill>
                <a:schemeClr val="dk2"/>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6"/>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3</a:t>
            </a:fld>
            <a:endParaRPr/>
          </a:p>
        </p:txBody>
      </p:sp>
      <p:sp>
        <p:nvSpPr>
          <p:cNvPr id="98" name="Google Shape;98;p16"/>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Chapter Outline</a:t>
            </a:r>
            <a:endParaRPr/>
          </a:p>
        </p:txBody>
      </p:sp>
      <p:sp>
        <p:nvSpPr>
          <p:cNvPr id="99" name="Google Shape;99;p16"/>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Relational Algebra</a:t>
            </a:r>
            <a:endParaRPr dirty="0"/>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Unary Relational Operations </a:t>
            </a:r>
            <a:endParaRPr dirty="0"/>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Relational Algebra Operations From Set Theory</a:t>
            </a:r>
            <a:endParaRPr dirty="0"/>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Binary Relational Operations</a:t>
            </a:r>
            <a:endParaRPr dirty="0"/>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Additional Relational Operations</a:t>
            </a:r>
            <a:endParaRPr dirty="0"/>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Examples of Queries in Relational Algebra</a:t>
            </a:r>
            <a:endParaRPr dirty="0"/>
          </a:p>
          <a:p>
            <a:pPr marL="342900" lvl="0" indent="-342900" algn="l" rtl="0">
              <a:lnSpc>
                <a:spcPct val="90000"/>
              </a:lnSpc>
              <a:spcBef>
                <a:spcPts val="48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Relational Calculus</a:t>
            </a:r>
            <a:endParaRPr dirty="0"/>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Tuple Relational Calculus</a:t>
            </a:r>
            <a:endParaRPr dirty="0"/>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Domain Relational Calculus</a:t>
            </a:r>
            <a:endParaRPr dirty="0"/>
          </a:p>
          <a:p>
            <a:pPr marL="342900" lvl="0" indent="-342900" algn="l" rtl="0">
              <a:lnSpc>
                <a:spcPct val="90000"/>
              </a:lnSpc>
              <a:spcBef>
                <a:spcPts val="48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Example Database Application (COMPANY</a:t>
            </a:r>
            <a:r>
              <a:rPr lang="en-US" sz="2400" b="0" i="0" u="none" dirty="0" smtClean="0">
                <a:solidFill>
                  <a:schemeClr val="dk2"/>
                </a:solidFill>
                <a:latin typeface="Arial"/>
                <a:ea typeface="Arial"/>
                <a:cs typeface="Arial"/>
                <a:sym typeface="Arial"/>
              </a:rPr>
              <a:t>)</a:t>
            </a:r>
            <a:endParaRP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3"/>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30</a:t>
            </a:fld>
            <a:endParaRPr/>
          </a:p>
        </p:txBody>
      </p:sp>
      <p:sp>
        <p:nvSpPr>
          <p:cNvPr id="323" name="Google Shape;323;p43"/>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Some properties of UNION, INTERSECT, and DIFFERENCE</a:t>
            </a:r>
            <a:endParaRPr/>
          </a:p>
        </p:txBody>
      </p:sp>
      <p:sp>
        <p:nvSpPr>
          <p:cNvPr id="324" name="Google Shape;324;p43"/>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Notice that both union and intersection are </a:t>
            </a:r>
            <a:r>
              <a:rPr lang="en-US" sz="2400" b="0" i="1" u="none" dirty="0">
                <a:solidFill>
                  <a:schemeClr val="dk2"/>
                </a:solidFill>
                <a:latin typeface="Arial"/>
                <a:ea typeface="Arial"/>
                <a:cs typeface="Arial"/>
                <a:sym typeface="Arial"/>
              </a:rPr>
              <a:t>commutative</a:t>
            </a:r>
            <a:r>
              <a:rPr lang="en-US" sz="2400" b="0" i="0" u="none" dirty="0">
                <a:solidFill>
                  <a:schemeClr val="dk2"/>
                </a:solidFill>
                <a:latin typeface="Arial"/>
                <a:ea typeface="Arial"/>
                <a:cs typeface="Arial"/>
                <a:sym typeface="Arial"/>
              </a:rPr>
              <a:t> operations; that is</a:t>
            </a:r>
            <a:endParaRPr dirty="0"/>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R </a:t>
            </a:r>
            <a:r>
              <a:rPr lang="en-US" sz="2200" b="0" i="0" u="none" dirty="0">
                <a:solidFill>
                  <a:srgbClr val="800000"/>
                </a:solidFill>
                <a:latin typeface="Noto Sans Symbols"/>
                <a:ea typeface="Noto Sans Symbols"/>
                <a:cs typeface="Noto Sans Symbols"/>
                <a:sym typeface="Noto Sans Symbols"/>
              </a:rPr>
              <a:t>∪</a:t>
            </a:r>
            <a:r>
              <a:rPr lang="en-US" sz="2200" b="0" i="0" u="none" dirty="0">
                <a:solidFill>
                  <a:srgbClr val="800000"/>
                </a:solidFill>
                <a:latin typeface="Arial"/>
                <a:ea typeface="Arial"/>
                <a:cs typeface="Arial"/>
                <a:sym typeface="Arial"/>
              </a:rPr>
              <a:t> S = S </a:t>
            </a:r>
            <a:r>
              <a:rPr lang="en-US" sz="2200" b="0" i="0" u="none" dirty="0">
                <a:solidFill>
                  <a:srgbClr val="800000"/>
                </a:solidFill>
                <a:latin typeface="Noto Sans Symbols"/>
                <a:ea typeface="Noto Sans Symbols"/>
                <a:cs typeface="Noto Sans Symbols"/>
                <a:sym typeface="Noto Sans Symbols"/>
              </a:rPr>
              <a:t>∪</a:t>
            </a:r>
            <a:r>
              <a:rPr lang="en-US" sz="2200" b="0" i="0" u="none" dirty="0">
                <a:solidFill>
                  <a:srgbClr val="800000"/>
                </a:solidFill>
                <a:latin typeface="Arial"/>
                <a:ea typeface="Arial"/>
                <a:cs typeface="Arial"/>
                <a:sym typeface="Arial"/>
              </a:rPr>
              <a:t> R, and R </a:t>
            </a:r>
            <a:r>
              <a:rPr lang="en-US" sz="2200" b="0" i="0" u="none" dirty="0">
                <a:solidFill>
                  <a:srgbClr val="800000"/>
                </a:solidFill>
                <a:latin typeface="Noto Sans Symbols"/>
                <a:ea typeface="Noto Sans Symbols"/>
                <a:cs typeface="Noto Sans Symbols"/>
                <a:sym typeface="Noto Sans Symbols"/>
              </a:rPr>
              <a:t>∩</a:t>
            </a:r>
            <a:r>
              <a:rPr lang="en-US" sz="2200" b="0" i="0" u="none" dirty="0">
                <a:solidFill>
                  <a:srgbClr val="800000"/>
                </a:solidFill>
                <a:latin typeface="Arial"/>
                <a:ea typeface="Arial"/>
                <a:cs typeface="Arial"/>
                <a:sym typeface="Arial"/>
              </a:rPr>
              <a:t> S = S </a:t>
            </a:r>
            <a:r>
              <a:rPr lang="en-US" sz="2200" b="0" i="0" u="none" dirty="0">
                <a:solidFill>
                  <a:srgbClr val="800000"/>
                </a:solidFill>
                <a:latin typeface="Noto Sans Symbols"/>
                <a:ea typeface="Noto Sans Symbols"/>
                <a:cs typeface="Noto Sans Symbols"/>
                <a:sym typeface="Noto Sans Symbols"/>
              </a:rPr>
              <a:t>∩</a:t>
            </a:r>
            <a:r>
              <a:rPr lang="en-US" sz="2200" b="0" i="0" u="none" dirty="0">
                <a:solidFill>
                  <a:srgbClr val="800000"/>
                </a:solidFill>
                <a:latin typeface="Arial"/>
                <a:ea typeface="Arial"/>
                <a:cs typeface="Arial"/>
                <a:sym typeface="Arial"/>
              </a:rPr>
              <a:t> R</a:t>
            </a:r>
            <a:endParaRPr dirty="0"/>
          </a:p>
          <a:p>
            <a:pPr marL="342900" lvl="0" indent="-342900" algn="l" rtl="0">
              <a:lnSpc>
                <a:spcPct val="100000"/>
              </a:lnSpc>
              <a:spcBef>
                <a:spcPts val="48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Both union and intersection can be treated as n-</a:t>
            </a:r>
            <a:r>
              <a:rPr lang="en-US" sz="2400" b="0" i="0" u="none" dirty="0" err="1">
                <a:solidFill>
                  <a:schemeClr val="dk2"/>
                </a:solidFill>
                <a:latin typeface="Arial"/>
                <a:ea typeface="Arial"/>
                <a:cs typeface="Arial"/>
                <a:sym typeface="Arial"/>
              </a:rPr>
              <a:t>ary</a:t>
            </a:r>
            <a:r>
              <a:rPr lang="en-US" sz="2400" b="0" i="0" u="none" dirty="0">
                <a:solidFill>
                  <a:schemeClr val="dk2"/>
                </a:solidFill>
                <a:latin typeface="Arial"/>
                <a:ea typeface="Arial"/>
                <a:cs typeface="Arial"/>
                <a:sym typeface="Arial"/>
              </a:rPr>
              <a:t> operations applicable to any number of relations as both are </a:t>
            </a:r>
            <a:r>
              <a:rPr lang="en-US" sz="2400" b="0" i="1" u="none" dirty="0">
                <a:solidFill>
                  <a:schemeClr val="dk2"/>
                </a:solidFill>
                <a:latin typeface="Arial"/>
                <a:ea typeface="Arial"/>
                <a:cs typeface="Arial"/>
                <a:sym typeface="Arial"/>
              </a:rPr>
              <a:t>associative</a:t>
            </a:r>
            <a:r>
              <a:rPr lang="en-US" sz="2400" b="0" i="0" u="none" dirty="0">
                <a:solidFill>
                  <a:schemeClr val="dk2"/>
                </a:solidFill>
                <a:latin typeface="Arial"/>
                <a:ea typeface="Arial"/>
                <a:cs typeface="Arial"/>
                <a:sym typeface="Arial"/>
              </a:rPr>
              <a:t> operations; that is</a:t>
            </a:r>
            <a:endParaRPr dirty="0"/>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R </a:t>
            </a:r>
            <a:r>
              <a:rPr lang="en-US" sz="2200" b="0" i="0" u="none" dirty="0">
                <a:solidFill>
                  <a:srgbClr val="800000"/>
                </a:solidFill>
                <a:latin typeface="Noto Sans Symbols"/>
                <a:ea typeface="Noto Sans Symbols"/>
                <a:cs typeface="Noto Sans Symbols"/>
                <a:sym typeface="Noto Sans Symbols"/>
              </a:rPr>
              <a:t>∪</a:t>
            </a:r>
            <a:r>
              <a:rPr lang="en-US" sz="2200" b="0" i="0" u="none" dirty="0">
                <a:solidFill>
                  <a:srgbClr val="800000"/>
                </a:solidFill>
                <a:latin typeface="Arial"/>
                <a:ea typeface="Arial"/>
                <a:cs typeface="Arial"/>
                <a:sym typeface="Arial"/>
              </a:rPr>
              <a:t> (S </a:t>
            </a:r>
            <a:r>
              <a:rPr lang="en-US" sz="2200" b="0" i="0" u="none" dirty="0">
                <a:solidFill>
                  <a:srgbClr val="800000"/>
                </a:solidFill>
                <a:latin typeface="Noto Sans Symbols"/>
                <a:ea typeface="Noto Sans Symbols"/>
                <a:cs typeface="Noto Sans Symbols"/>
                <a:sym typeface="Noto Sans Symbols"/>
              </a:rPr>
              <a:t>∪</a:t>
            </a:r>
            <a:r>
              <a:rPr lang="en-US" sz="2200" b="0" i="0" u="none" dirty="0">
                <a:solidFill>
                  <a:srgbClr val="800000"/>
                </a:solidFill>
                <a:latin typeface="Arial"/>
                <a:ea typeface="Arial"/>
                <a:cs typeface="Arial"/>
                <a:sym typeface="Arial"/>
              </a:rPr>
              <a:t> T) = (R </a:t>
            </a:r>
            <a:r>
              <a:rPr lang="en-US" sz="2200" b="0" i="0" u="none" dirty="0">
                <a:solidFill>
                  <a:srgbClr val="800000"/>
                </a:solidFill>
                <a:latin typeface="Noto Sans Symbols"/>
                <a:ea typeface="Noto Sans Symbols"/>
                <a:cs typeface="Noto Sans Symbols"/>
                <a:sym typeface="Noto Sans Symbols"/>
              </a:rPr>
              <a:t>∪</a:t>
            </a:r>
            <a:r>
              <a:rPr lang="en-US" sz="2200" b="0" i="0" u="none" dirty="0">
                <a:solidFill>
                  <a:srgbClr val="800000"/>
                </a:solidFill>
                <a:latin typeface="Arial"/>
                <a:ea typeface="Arial"/>
                <a:cs typeface="Arial"/>
                <a:sym typeface="Arial"/>
              </a:rPr>
              <a:t> S) </a:t>
            </a:r>
            <a:r>
              <a:rPr lang="en-US" sz="2200" b="0" i="0" u="none" dirty="0">
                <a:solidFill>
                  <a:srgbClr val="800000"/>
                </a:solidFill>
                <a:latin typeface="Noto Sans Symbols"/>
                <a:ea typeface="Noto Sans Symbols"/>
                <a:cs typeface="Noto Sans Symbols"/>
                <a:sym typeface="Noto Sans Symbols"/>
              </a:rPr>
              <a:t>∪</a:t>
            </a:r>
            <a:r>
              <a:rPr lang="en-US" sz="2200" b="0" i="0" u="none" dirty="0">
                <a:solidFill>
                  <a:srgbClr val="800000"/>
                </a:solidFill>
                <a:latin typeface="Arial"/>
                <a:ea typeface="Arial"/>
                <a:cs typeface="Arial"/>
                <a:sym typeface="Arial"/>
              </a:rPr>
              <a:t> T</a:t>
            </a:r>
            <a:endParaRPr dirty="0"/>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(R </a:t>
            </a:r>
            <a:r>
              <a:rPr lang="en-US" sz="2200" b="0" i="0" u="none" dirty="0">
                <a:solidFill>
                  <a:srgbClr val="800000"/>
                </a:solidFill>
                <a:latin typeface="Noto Sans Symbols"/>
                <a:ea typeface="Noto Sans Symbols"/>
                <a:cs typeface="Noto Sans Symbols"/>
                <a:sym typeface="Noto Sans Symbols"/>
              </a:rPr>
              <a:t>∩</a:t>
            </a:r>
            <a:r>
              <a:rPr lang="en-US" sz="2200" b="0" i="0" u="none" dirty="0">
                <a:solidFill>
                  <a:srgbClr val="800000"/>
                </a:solidFill>
                <a:latin typeface="Arial"/>
                <a:ea typeface="Arial"/>
                <a:cs typeface="Arial"/>
                <a:sym typeface="Arial"/>
              </a:rPr>
              <a:t> S) </a:t>
            </a:r>
            <a:r>
              <a:rPr lang="en-US" sz="2200" b="0" i="0" u="none" dirty="0">
                <a:solidFill>
                  <a:srgbClr val="800000"/>
                </a:solidFill>
                <a:latin typeface="Noto Sans Symbols"/>
                <a:ea typeface="Noto Sans Symbols"/>
                <a:cs typeface="Noto Sans Symbols"/>
                <a:sym typeface="Noto Sans Symbols"/>
              </a:rPr>
              <a:t>∩</a:t>
            </a:r>
            <a:r>
              <a:rPr lang="en-US" sz="2200" b="0" i="0" u="none" dirty="0">
                <a:solidFill>
                  <a:srgbClr val="800000"/>
                </a:solidFill>
                <a:latin typeface="Arial"/>
                <a:ea typeface="Arial"/>
                <a:cs typeface="Arial"/>
                <a:sym typeface="Arial"/>
              </a:rPr>
              <a:t> T = R </a:t>
            </a:r>
            <a:r>
              <a:rPr lang="en-US" sz="2200" b="0" i="0" u="none" dirty="0">
                <a:solidFill>
                  <a:srgbClr val="800000"/>
                </a:solidFill>
                <a:latin typeface="Noto Sans Symbols"/>
                <a:ea typeface="Noto Sans Symbols"/>
                <a:cs typeface="Noto Sans Symbols"/>
                <a:sym typeface="Noto Sans Symbols"/>
              </a:rPr>
              <a:t>∩</a:t>
            </a:r>
            <a:r>
              <a:rPr lang="en-US" sz="2200" b="0" i="0" u="none" dirty="0">
                <a:solidFill>
                  <a:srgbClr val="800000"/>
                </a:solidFill>
                <a:latin typeface="Arial"/>
                <a:ea typeface="Arial"/>
                <a:cs typeface="Arial"/>
                <a:sym typeface="Arial"/>
              </a:rPr>
              <a:t> (S </a:t>
            </a:r>
            <a:r>
              <a:rPr lang="en-US" sz="2200" b="0" i="0" u="none" dirty="0">
                <a:solidFill>
                  <a:srgbClr val="800000"/>
                </a:solidFill>
                <a:latin typeface="Noto Sans Symbols"/>
                <a:ea typeface="Noto Sans Symbols"/>
                <a:cs typeface="Noto Sans Symbols"/>
                <a:sym typeface="Noto Sans Symbols"/>
              </a:rPr>
              <a:t>∩</a:t>
            </a:r>
            <a:r>
              <a:rPr lang="en-US" sz="2200" b="0" i="0" u="none" dirty="0">
                <a:solidFill>
                  <a:srgbClr val="800000"/>
                </a:solidFill>
                <a:latin typeface="Arial"/>
                <a:ea typeface="Arial"/>
                <a:cs typeface="Arial"/>
                <a:sym typeface="Arial"/>
              </a:rPr>
              <a:t> T)</a:t>
            </a:r>
            <a:endParaRPr dirty="0"/>
          </a:p>
          <a:p>
            <a:pPr marL="342900" lvl="0" indent="-342900" algn="l" rtl="0">
              <a:lnSpc>
                <a:spcPct val="100000"/>
              </a:lnSpc>
              <a:spcBef>
                <a:spcPts val="48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The minus operation is not commutative; that is, in general</a:t>
            </a:r>
            <a:endParaRPr dirty="0"/>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R – S ≠ S – R</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4">
                                            <p:txEl>
                                              <p:pRg st="0" end="0"/>
                                            </p:txEl>
                                          </p:spTgt>
                                        </p:tgtEl>
                                        <p:attrNameLst>
                                          <p:attrName>style.visibility</p:attrName>
                                        </p:attrNameLst>
                                      </p:cBhvr>
                                      <p:to>
                                        <p:strVal val="visible"/>
                                      </p:to>
                                    </p:set>
                                    <p:anim calcmode="lin" valueType="num">
                                      <p:cBhvr additive="base">
                                        <p:cTn id="7" dur="500" fill="hold"/>
                                        <p:tgtEl>
                                          <p:spTgt spid="3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4">
                                            <p:txEl>
                                              <p:pRg st="1" end="1"/>
                                            </p:txEl>
                                          </p:spTgt>
                                        </p:tgtEl>
                                        <p:attrNameLst>
                                          <p:attrName>style.visibility</p:attrName>
                                        </p:attrNameLst>
                                      </p:cBhvr>
                                      <p:to>
                                        <p:strVal val="visible"/>
                                      </p:to>
                                    </p:set>
                                    <p:anim calcmode="lin" valueType="num">
                                      <p:cBhvr additive="base">
                                        <p:cTn id="11" dur="500" fill="hold"/>
                                        <p:tgtEl>
                                          <p:spTgt spid="32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24">
                                            <p:txEl>
                                              <p:pRg st="2" end="2"/>
                                            </p:txEl>
                                          </p:spTgt>
                                        </p:tgtEl>
                                        <p:attrNameLst>
                                          <p:attrName>style.visibility</p:attrName>
                                        </p:attrNameLst>
                                      </p:cBhvr>
                                      <p:to>
                                        <p:strVal val="visible"/>
                                      </p:to>
                                    </p:set>
                                    <p:anim calcmode="lin" valueType="num">
                                      <p:cBhvr additive="base">
                                        <p:cTn id="17" dur="500" fill="hold"/>
                                        <p:tgtEl>
                                          <p:spTgt spid="32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2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24">
                                            <p:txEl>
                                              <p:pRg st="3" end="3"/>
                                            </p:txEl>
                                          </p:spTgt>
                                        </p:tgtEl>
                                        <p:attrNameLst>
                                          <p:attrName>style.visibility</p:attrName>
                                        </p:attrNameLst>
                                      </p:cBhvr>
                                      <p:to>
                                        <p:strVal val="visible"/>
                                      </p:to>
                                    </p:set>
                                    <p:anim calcmode="lin" valueType="num">
                                      <p:cBhvr additive="base">
                                        <p:cTn id="23" dur="500" fill="hold"/>
                                        <p:tgtEl>
                                          <p:spTgt spid="32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2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24">
                                            <p:txEl>
                                              <p:pRg st="4" end="4"/>
                                            </p:txEl>
                                          </p:spTgt>
                                        </p:tgtEl>
                                        <p:attrNameLst>
                                          <p:attrName>style.visibility</p:attrName>
                                        </p:attrNameLst>
                                      </p:cBhvr>
                                      <p:to>
                                        <p:strVal val="visible"/>
                                      </p:to>
                                    </p:set>
                                    <p:anim calcmode="lin" valueType="num">
                                      <p:cBhvr additive="base">
                                        <p:cTn id="27" dur="500" fill="hold"/>
                                        <p:tgtEl>
                                          <p:spTgt spid="32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2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24">
                                            <p:txEl>
                                              <p:pRg st="5" end="5"/>
                                            </p:txEl>
                                          </p:spTgt>
                                        </p:tgtEl>
                                        <p:attrNameLst>
                                          <p:attrName>style.visibility</p:attrName>
                                        </p:attrNameLst>
                                      </p:cBhvr>
                                      <p:to>
                                        <p:strVal val="visible"/>
                                      </p:to>
                                    </p:set>
                                    <p:anim calcmode="lin" valueType="num">
                                      <p:cBhvr additive="base">
                                        <p:cTn id="33" dur="500" fill="hold"/>
                                        <p:tgtEl>
                                          <p:spTgt spid="324">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2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24">
                                            <p:txEl>
                                              <p:pRg st="6" end="6"/>
                                            </p:txEl>
                                          </p:spTgt>
                                        </p:tgtEl>
                                        <p:attrNameLst>
                                          <p:attrName>style.visibility</p:attrName>
                                        </p:attrNameLst>
                                      </p:cBhvr>
                                      <p:to>
                                        <p:strVal val="visible"/>
                                      </p:to>
                                    </p:set>
                                    <p:anim calcmode="lin" valueType="num">
                                      <p:cBhvr additive="base">
                                        <p:cTn id="39" dur="500" fill="hold"/>
                                        <p:tgtEl>
                                          <p:spTgt spid="324">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2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8A8DAD9E-B3E5-D9F3-6008-579083ADA5F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 xmlns:a16="http://schemas.microsoft.com/office/drawing/2014/main" id="{9945851C-6E68-A1B8-79AA-0300AD444155}"/>
              </a:ext>
            </a:extLst>
          </p:cNvPr>
          <p:cNvSpPr>
            <a:spLocks noGrp="1"/>
          </p:cNvSpPr>
          <p:nvPr>
            <p:ph type="sldNum" idx="12"/>
          </p:nvPr>
        </p:nvSpPr>
        <p:spPr/>
        <p:txBody>
          <a:bodyPr/>
          <a:lstStyle/>
          <a:p>
            <a:pPr marL="0" lvl="0" indent="0" algn="r" rtl="0">
              <a:spcBef>
                <a:spcPts val="0"/>
              </a:spcBef>
              <a:spcAft>
                <a:spcPts val="0"/>
              </a:spcAft>
              <a:buNone/>
            </a:pPr>
            <a:r>
              <a:rPr lang="en-US"/>
              <a:t>Slide 6- </a:t>
            </a:r>
            <a:fld id="{00000000-1234-1234-1234-123412341234}" type="slidenum">
              <a:rPr lang="en-US" smtClean="0"/>
              <a:t>31</a:t>
            </a:fld>
            <a:endParaRPr/>
          </a:p>
        </p:txBody>
      </p:sp>
      <p:sp>
        <p:nvSpPr>
          <p:cNvPr id="5" name="Google Shape;298;p40">
            <a:extLst>
              <a:ext uri="{FF2B5EF4-FFF2-40B4-BE49-F238E27FC236}">
                <a16:creationId xmlns="" xmlns:a16="http://schemas.microsoft.com/office/drawing/2014/main" id="{896247BB-D7BD-CBDC-6532-7541D3C7E962}"/>
              </a:ext>
            </a:extLst>
          </p:cNvPr>
          <p:cNvSpPr txBox="1">
            <a:spLocks/>
          </p:cNvSpPr>
          <p:nvPr/>
        </p:nvSpPr>
        <p:spPr>
          <a:xfrm>
            <a:off x="363511" y="317500"/>
            <a:ext cx="7796212" cy="992187"/>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600" b="0" i="0" u="none" strike="noStrike" cap="none">
                <a:solidFill>
                  <a:srgbClr val="8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600" b="0" i="0" u="none" strike="noStrike" cap="none">
                <a:solidFill>
                  <a:srgbClr val="8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600" b="0" i="0" u="none" strike="noStrike" cap="none">
                <a:solidFill>
                  <a:srgbClr val="8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600" b="0" i="0" u="none" strike="noStrike" cap="none">
                <a:solidFill>
                  <a:srgbClr val="8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600" b="0" i="0" u="none" strike="noStrike" cap="none">
                <a:solidFill>
                  <a:srgbClr val="8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600" b="0" i="0" u="none" strike="noStrike" cap="none">
                <a:solidFill>
                  <a:srgbClr val="8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600" b="0" i="0" u="none" strike="noStrike" cap="none">
                <a:solidFill>
                  <a:srgbClr val="8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600" b="0" i="0" u="none" strike="noStrike" cap="none">
                <a:solidFill>
                  <a:srgbClr val="8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600" b="0" i="0" u="none" strike="noStrike" cap="none">
                <a:solidFill>
                  <a:srgbClr val="800000"/>
                </a:solidFill>
                <a:latin typeface="Arial"/>
                <a:ea typeface="Arial"/>
                <a:cs typeface="Arial"/>
                <a:sym typeface="Arial"/>
              </a:defRPr>
            </a:lvl9pPr>
          </a:lstStyle>
          <a:p>
            <a:pPr>
              <a:buClr>
                <a:srgbClr val="800000"/>
              </a:buClr>
              <a:buSzPts val="3200"/>
            </a:pPr>
            <a:r>
              <a:rPr lang="en-US" sz="3200"/>
              <a:t>Example to illustrate the result of UNION, INTERSECT, and DIFFERENCE</a:t>
            </a:r>
            <a:endParaRPr lang="en-US" dirty="0"/>
          </a:p>
        </p:txBody>
      </p:sp>
      <p:pic>
        <p:nvPicPr>
          <p:cNvPr id="7" name="Picture 6">
            <a:extLst>
              <a:ext uri="{FF2B5EF4-FFF2-40B4-BE49-F238E27FC236}">
                <a16:creationId xmlns="" xmlns:a16="http://schemas.microsoft.com/office/drawing/2014/main" id="{BF3C06EE-89B5-F123-D598-5E3314ECF5E8}"/>
              </a:ext>
            </a:extLst>
          </p:cNvPr>
          <p:cNvPicPr>
            <a:picLocks noChangeAspect="1"/>
          </p:cNvPicPr>
          <p:nvPr/>
        </p:nvPicPr>
        <p:blipFill>
          <a:blip r:embed="rId2"/>
          <a:stretch>
            <a:fillRect/>
          </a:stretch>
        </p:blipFill>
        <p:spPr>
          <a:xfrm>
            <a:off x="482656" y="1600200"/>
            <a:ext cx="6679277" cy="1373444"/>
          </a:xfrm>
          <a:prstGeom prst="rect">
            <a:avLst/>
          </a:prstGeom>
        </p:spPr>
      </p:pic>
      <p:pic>
        <p:nvPicPr>
          <p:cNvPr id="9" name="Picture 8">
            <a:extLst>
              <a:ext uri="{FF2B5EF4-FFF2-40B4-BE49-F238E27FC236}">
                <a16:creationId xmlns="" xmlns:a16="http://schemas.microsoft.com/office/drawing/2014/main" id="{9EFB053D-5DB0-E447-63FC-76743BE60144}"/>
              </a:ext>
            </a:extLst>
          </p:cNvPr>
          <p:cNvPicPr>
            <a:picLocks noChangeAspect="1"/>
          </p:cNvPicPr>
          <p:nvPr/>
        </p:nvPicPr>
        <p:blipFill>
          <a:blip r:embed="rId3"/>
          <a:stretch>
            <a:fillRect/>
          </a:stretch>
        </p:blipFill>
        <p:spPr>
          <a:xfrm>
            <a:off x="1231827" y="3264157"/>
            <a:ext cx="3340173" cy="2247026"/>
          </a:xfrm>
          <a:prstGeom prst="rect">
            <a:avLst/>
          </a:prstGeom>
        </p:spPr>
      </p:pic>
    </p:spTree>
    <p:extLst>
      <p:ext uri="{BB962C8B-B14F-4D97-AF65-F5344CB8AC3E}">
        <p14:creationId xmlns:p14="http://schemas.microsoft.com/office/powerpoint/2010/main" val="4037722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0"/>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32</a:t>
            </a:fld>
            <a:endParaRPr/>
          </a:p>
        </p:txBody>
      </p:sp>
      <p:sp>
        <p:nvSpPr>
          <p:cNvPr id="298" name="Google Shape;298;p40"/>
          <p:cNvSpPr txBox="1">
            <a:spLocks noGrp="1"/>
          </p:cNvSpPr>
          <p:nvPr>
            <p:ph type="title"/>
          </p:nvPr>
        </p:nvSpPr>
        <p:spPr>
          <a:xfrm>
            <a:off x="363511" y="317500"/>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dirty="0">
                <a:solidFill>
                  <a:srgbClr val="800000"/>
                </a:solidFill>
                <a:latin typeface="Arial"/>
                <a:ea typeface="Arial"/>
                <a:cs typeface="Arial"/>
                <a:sym typeface="Arial"/>
              </a:rPr>
              <a:t>Example to illustrate the result of UNION, INTERSECT, and DIFFERENCE</a:t>
            </a:r>
            <a:endParaRPr dirty="0"/>
          </a:p>
        </p:txBody>
      </p:sp>
      <p:sp>
        <p:nvSpPr>
          <p:cNvPr id="299" name="Google Shape;299;p40"/>
          <p:cNvSpPr txBox="1"/>
          <p:nvPr/>
        </p:nvSpPr>
        <p:spPr>
          <a:xfrm>
            <a:off x="1833562" y="1309687"/>
            <a:ext cx="9144000" cy="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pic>
        <p:nvPicPr>
          <p:cNvPr id="300" name="Google Shape;300;p40" descr="fig06_04"/>
          <p:cNvPicPr preferRelativeResize="0"/>
          <p:nvPr/>
        </p:nvPicPr>
        <p:blipFill rotWithShape="1">
          <a:blip r:embed="rId3">
            <a:alphaModFix/>
          </a:blip>
          <a:srcRect/>
          <a:stretch/>
        </p:blipFill>
        <p:spPr>
          <a:xfrm>
            <a:off x="1833562" y="1576387"/>
            <a:ext cx="5486400" cy="4749800"/>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4"/>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33</a:t>
            </a:fld>
            <a:endParaRPr/>
          </a:p>
        </p:txBody>
      </p:sp>
      <p:sp>
        <p:nvSpPr>
          <p:cNvPr id="331" name="Google Shape;331;p44"/>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Relational Algebra Operations from Set Theory: CARTESIAN PRODUCT</a:t>
            </a:r>
            <a:endParaRPr/>
          </a:p>
        </p:txBody>
      </p:sp>
      <p:sp>
        <p:nvSpPr>
          <p:cNvPr id="332" name="Google Shape;332;p44"/>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CARTESIAN (or CROSS) PRODUCT Operation</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This operation is used to combine tuples from two relations in a combinatorial fashion.</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Denoted by R(A1, A2, . . ., An) x S(B1, B2, . . ., Bm)</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Result is a relation Q with degree n + m attributes:</a:t>
            </a:r>
            <a:endParaRPr/>
          </a:p>
          <a:p>
            <a:pPr marL="1143000" lvl="2" indent="-228600" algn="l" rtl="0">
              <a:lnSpc>
                <a:spcPct val="100000"/>
              </a:lnSpc>
              <a:spcBef>
                <a:spcPts val="400"/>
              </a:spcBef>
              <a:spcAft>
                <a:spcPts val="0"/>
              </a:spcAft>
              <a:buClr>
                <a:srgbClr val="990033"/>
              </a:buClr>
              <a:buSzPts val="1000"/>
              <a:buFont typeface="Noto Sans Symbols"/>
              <a:buChar char="■"/>
            </a:pPr>
            <a:r>
              <a:rPr lang="en-US" sz="2000" b="0" i="0" u="none">
                <a:solidFill>
                  <a:schemeClr val="dk2"/>
                </a:solidFill>
                <a:latin typeface="Arial"/>
                <a:ea typeface="Arial"/>
                <a:cs typeface="Arial"/>
                <a:sym typeface="Arial"/>
              </a:rPr>
              <a:t>Q(A1, A2, . . ., An, B1, B2, . . ., Bm), in that order.</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The resulting relation state has one tuple for each combination of tuples—one from R and one from S. </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Hence, if R has n</a:t>
            </a:r>
            <a:r>
              <a:rPr lang="en-US" sz="2200" b="0" i="0" u="none" baseline="-25000">
                <a:solidFill>
                  <a:srgbClr val="800000"/>
                </a:solidFill>
                <a:latin typeface="Arial"/>
                <a:ea typeface="Arial"/>
                <a:cs typeface="Arial"/>
                <a:sym typeface="Arial"/>
              </a:rPr>
              <a:t>R</a:t>
            </a:r>
            <a:r>
              <a:rPr lang="en-US" sz="2200" b="0" i="0" u="none">
                <a:solidFill>
                  <a:srgbClr val="800000"/>
                </a:solidFill>
                <a:latin typeface="Arial"/>
                <a:ea typeface="Arial"/>
                <a:cs typeface="Arial"/>
                <a:sym typeface="Arial"/>
              </a:rPr>
              <a:t> tuples (denoted as |R| = n</a:t>
            </a:r>
            <a:r>
              <a:rPr lang="en-US" sz="2200" b="0" i="0" u="none" baseline="-25000">
                <a:solidFill>
                  <a:srgbClr val="800000"/>
                </a:solidFill>
                <a:latin typeface="Arial"/>
                <a:ea typeface="Arial"/>
                <a:cs typeface="Arial"/>
                <a:sym typeface="Arial"/>
              </a:rPr>
              <a:t>R</a:t>
            </a:r>
            <a:r>
              <a:rPr lang="en-US" sz="2200" b="0" i="0" u="none">
                <a:solidFill>
                  <a:srgbClr val="800000"/>
                </a:solidFill>
                <a:latin typeface="Arial"/>
                <a:ea typeface="Arial"/>
                <a:cs typeface="Arial"/>
                <a:sym typeface="Arial"/>
              </a:rPr>
              <a:t> ), and S has n</a:t>
            </a:r>
            <a:r>
              <a:rPr lang="en-US" sz="2200" b="0" i="0" u="none" baseline="-25000">
                <a:solidFill>
                  <a:srgbClr val="800000"/>
                </a:solidFill>
                <a:latin typeface="Arial"/>
                <a:ea typeface="Arial"/>
                <a:cs typeface="Arial"/>
                <a:sym typeface="Arial"/>
              </a:rPr>
              <a:t>S</a:t>
            </a:r>
            <a:r>
              <a:rPr lang="en-US" sz="2200" b="0" i="0" u="none">
                <a:solidFill>
                  <a:srgbClr val="800000"/>
                </a:solidFill>
                <a:latin typeface="Arial"/>
                <a:ea typeface="Arial"/>
                <a:cs typeface="Arial"/>
                <a:sym typeface="Arial"/>
              </a:rPr>
              <a:t> tuples, then R x S will have n</a:t>
            </a:r>
            <a:r>
              <a:rPr lang="en-US" sz="2200" b="0" i="0" u="none" baseline="-25000">
                <a:solidFill>
                  <a:srgbClr val="800000"/>
                </a:solidFill>
                <a:latin typeface="Arial"/>
                <a:ea typeface="Arial"/>
                <a:cs typeface="Arial"/>
                <a:sym typeface="Arial"/>
              </a:rPr>
              <a:t>R</a:t>
            </a:r>
            <a:r>
              <a:rPr lang="en-US" sz="2200" b="0" i="0" u="none">
                <a:solidFill>
                  <a:srgbClr val="800000"/>
                </a:solidFill>
                <a:latin typeface="Arial"/>
                <a:ea typeface="Arial"/>
                <a:cs typeface="Arial"/>
                <a:sym typeface="Arial"/>
              </a:rPr>
              <a:t> * n</a:t>
            </a:r>
            <a:r>
              <a:rPr lang="en-US" sz="2200" b="0" i="0" u="none" baseline="-25000">
                <a:solidFill>
                  <a:srgbClr val="800000"/>
                </a:solidFill>
                <a:latin typeface="Arial"/>
                <a:ea typeface="Arial"/>
                <a:cs typeface="Arial"/>
                <a:sym typeface="Arial"/>
              </a:rPr>
              <a:t>S</a:t>
            </a:r>
            <a:r>
              <a:rPr lang="en-US" sz="2200" b="0" i="0" u="none">
                <a:solidFill>
                  <a:srgbClr val="800000"/>
                </a:solidFill>
                <a:latin typeface="Arial"/>
                <a:ea typeface="Arial"/>
                <a:cs typeface="Arial"/>
                <a:sym typeface="Arial"/>
              </a:rPr>
              <a:t> tuples.</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00B050"/>
                </a:solidFill>
                <a:latin typeface="Arial"/>
                <a:ea typeface="Arial"/>
                <a:cs typeface="Arial"/>
                <a:sym typeface="Arial"/>
              </a:rPr>
              <a:t>The two operands do NOT have to be "type compatible</a:t>
            </a:r>
            <a:r>
              <a:rPr lang="en-US" sz="2200" b="0" i="0" u="none">
                <a:solidFill>
                  <a:srgbClr val="800000"/>
                </a:solidFill>
                <a:latin typeface="Arial"/>
                <a:ea typeface="Arial"/>
                <a:cs typeface="Arial"/>
                <a:sym typeface="Arial"/>
              </a:rPr>
              <a:t>”</a:t>
            </a:r>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6"/>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34</a:t>
            </a:fld>
            <a:endParaRPr/>
          </a:p>
        </p:txBody>
      </p:sp>
      <p:sp>
        <p:nvSpPr>
          <p:cNvPr id="347" name="Google Shape;347;p46"/>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The following query results refer to this database state</a:t>
            </a:r>
            <a:endParaRPr/>
          </a:p>
        </p:txBody>
      </p:sp>
      <p:sp>
        <p:nvSpPr>
          <p:cNvPr id="348" name="Google Shape;348;p46"/>
          <p:cNvSpPr txBox="1"/>
          <p:nvPr/>
        </p:nvSpPr>
        <p:spPr>
          <a:xfrm>
            <a:off x="1833562" y="1309687"/>
            <a:ext cx="9144000" cy="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349" name="Google Shape;349;p46"/>
          <p:cNvSpPr txBox="1"/>
          <p:nvPr/>
        </p:nvSpPr>
        <p:spPr>
          <a:xfrm>
            <a:off x="1066800" y="2286000"/>
            <a:ext cx="7239000" cy="5334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pic>
        <p:nvPicPr>
          <p:cNvPr id="350" name="Google Shape;350;p46" descr="fig05_06"/>
          <p:cNvPicPr preferRelativeResize="0"/>
          <p:nvPr/>
        </p:nvPicPr>
        <p:blipFill rotWithShape="1">
          <a:blip r:embed="rId3">
            <a:alphaModFix/>
          </a:blip>
          <a:srcRect/>
          <a:stretch/>
        </p:blipFill>
        <p:spPr>
          <a:xfrm>
            <a:off x="0" y="-76200"/>
            <a:ext cx="9144000" cy="6934200"/>
          </a:xfrm>
          <a:prstGeom prst="rect">
            <a:avLst/>
          </a:prstGeom>
          <a:noFill/>
          <a:ln>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48"/>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35</a:t>
            </a:fld>
            <a:endParaRPr/>
          </a:p>
        </p:txBody>
      </p:sp>
      <p:sp>
        <p:nvSpPr>
          <p:cNvPr id="365" name="Google Shape;365;p48"/>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Example of applying CARTESIAN PRODUCT</a:t>
            </a:r>
            <a:endParaRPr/>
          </a:p>
        </p:txBody>
      </p:sp>
      <p:sp>
        <p:nvSpPr>
          <p:cNvPr id="366" name="Google Shape;366;p48"/>
          <p:cNvSpPr txBox="1"/>
          <p:nvPr/>
        </p:nvSpPr>
        <p:spPr>
          <a:xfrm>
            <a:off x="1833562" y="1309687"/>
            <a:ext cx="9144000" cy="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pic>
        <p:nvPicPr>
          <p:cNvPr id="367" name="Google Shape;367;p48" descr="fig06_05"/>
          <p:cNvPicPr preferRelativeResize="0"/>
          <p:nvPr/>
        </p:nvPicPr>
        <p:blipFill rotWithShape="1">
          <a:blip r:embed="rId3">
            <a:alphaModFix/>
          </a:blip>
          <a:srcRect/>
          <a:stretch/>
        </p:blipFill>
        <p:spPr>
          <a:xfrm>
            <a:off x="403225" y="1652588"/>
            <a:ext cx="7621587" cy="4902200"/>
          </a:xfrm>
          <a:prstGeom prst="rect">
            <a:avLst/>
          </a:prstGeom>
          <a:noFill/>
          <a:ln>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Example: Department X Employee</a:t>
            </a:r>
            <a:endParaRPr lang="en-IN" sz="3200" dirty="0"/>
          </a:p>
        </p:txBody>
      </p:sp>
      <p:sp>
        <p:nvSpPr>
          <p:cNvPr id="3" name="Text Placeholder 2"/>
          <p:cNvSpPr>
            <a:spLocks noGrp="1"/>
          </p:cNvSpPr>
          <p:nvPr>
            <p:ph type="body"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6- </a:t>
            </a:r>
            <a:fld id="{00000000-1234-1234-1234-123412341234}" type="slidenum">
              <a:rPr lang="en-US" smtClean="0"/>
              <a:t>36</a:t>
            </a:fld>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274" y="1590805"/>
            <a:ext cx="5371454" cy="1258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Table 4"/>
          <p:cNvGraphicFramePr>
            <a:graphicFrameLocks noGrp="1"/>
          </p:cNvGraphicFramePr>
          <p:nvPr>
            <p:extLst>
              <p:ext uri="{D42A27DB-BD31-4B8C-83A1-F6EECF244321}">
                <p14:modId xmlns:p14="http://schemas.microsoft.com/office/powerpoint/2010/main" val="855482846"/>
              </p:ext>
            </p:extLst>
          </p:nvPr>
        </p:nvGraphicFramePr>
        <p:xfrm>
          <a:off x="306889" y="2997827"/>
          <a:ext cx="8022919" cy="3385437"/>
        </p:xfrm>
        <a:graphic>
          <a:graphicData uri="http://schemas.openxmlformats.org/drawingml/2006/table">
            <a:tbl>
              <a:tblPr firstRow="1" bandRow="1">
                <a:tableStyleId>{5C22544A-7EE6-4342-B048-85BDC9FD1C3A}</a:tableStyleId>
              </a:tblPr>
              <a:tblGrid>
                <a:gridCol w="1421703"/>
                <a:gridCol w="1390389"/>
                <a:gridCol w="1465546"/>
                <a:gridCol w="1240076"/>
                <a:gridCol w="1168052"/>
                <a:gridCol w="1337153"/>
              </a:tblGrid>
              <a:tr h="619922">
                <a:tc>
                  <a:txBody>
                    <a:bodyPr/>
                    <a:lstStyle/>
                    <a:p>
                      <a:r>
                        <a:rPr lang="en-US" sz="1800" dirty="0" err="1" smtClean="0"/>
                        <a:t>Dname</a:t>
                      </a:r>
                      <a:endParaRPr lang="en-IN" sz="1800" dirty="0"/>
                    </a:p>
                  </a:txBody>
                  <a:tcPr/>
                </a:tc>
                <a:tc>
                  <a:txBody>
                    <a:bodyPr/>
                    <a:lstStyle/>
                    <a:p>
                      <a:r>
                        <a:rPr lang="en-US" sz="1800" dirty="0" err="1" smtClean="0"/>
                        <a:t>Dnumber</a:t>
                      </a:r>
                      <a:endParaRPr lang="en-IN" sz="1800" dirty="0"/>
                    </a:p>
                  </a:txBody>
                  <a:tcPr/>
                </a:tc>
                <a:tc>
                  <a:txBody>
                    <a:bodyPr/>
                    <a:lstStyle/>
                    <a:p>
                      <a:r>
                        <a:rPr lang="en-US" sz="1800" dirty="0" err="1" smtClean="0"/>
                        <a:t>Mgr_ssn</a:t>
                      </a:r>
                      <a:endParaRPr lang="en-IN" sz="1800" dirty="0"/>
                    </a:p>
                  </a:txBody>
                  <a:tcPr/>
                </a:tc>
                <a:tc>
                  <a:txBody>
                    <a:bodyPr/>
                    <a:lstStyle/>
                    <a:p>
                      <a:r>
                        <a:rPr lang="en-US" sz="1800" dirty="0" err="1" smtClean="0"/>
                        <a:t>Fname</a:t>
                      </a:r>
                      <a:endParaRPr lang="en-IN" sz="1800" dirty="0"/>
                    </a:p>
                  </a:txBody>
                  <a:tcPr/>
                </a:tc>
                <a:tc>
                  <a:txBody>
                    <a:bodyPr/>
                    <a:lstStyle/>
                    <a:p>
                      <a:r>
                        <a:rPr lang="en-US" sz="1800" dirty="0" err="1" smtClean="0"/>
                        <a:t>Lname</a:t>
                      </a:r>
                      <a:endParaRPr lang="en-IN" sz="1800" dirty="0"/>
                    </a:p>
                  </a:txBody>
                  <a:tcPr/>
                </a:tc>
                <a:tc>
                  <a:txBody>
                    <a:bodyPr/>
                    <a:lstStyle/>
                    <a:p>
                      <a:r>
                        <a:rPr lang="en-US" sz="1800" dirty="0" err="1" smtClean="0"/>
                        <a:t>Ssn</a:t>
                      </a:r>
                      <a:endParaRPr lang="en-IN" sz="1800" dirty="0"/>
                    </a:p>
                  </a:txBody>
                  <a:tcPr/>
                </a:tc>
              </a:tr>
              <a:tr h="388075">
                <a:tc>
                  <a:txBody>
                    <a:bodyPr/>
                    <a:lstStyle/>
                    <a:p>
                      <a:r>
                        <a:rPr lang="en-US" sz="1800" dirty="0" smtClean="0"/>
                        <a:t>Research</a:t>
                      </a:r>
                      <a:endParaRPr lang="en-IN" sz="1800" dirty="0"/>
                    </a:p>
                  </a:txBody>
                  <a:tcPr/>
                </a:tc>
                <a:tc>
                  <a:txBody>
                    <a:bodyPr/>
                    <a:lstStyle/>
                    <a:p>
                      <a:r>
                        <a:rPr lang="en-US" sz="1800" dirty="0" smtClean="0"/>
                        <a:t>5</a:t>
                      </a:r>
                      <a:endParaRPr lang="en-IN" sz="1800" dirty="0"/>
                    </a:p>
                  </a:txBody>
                  <a:tcPr/>
                </a:tc>
                <a:tc>
                  <a:txBody>
                    <a:bodyPr/>
                    <a:lstStyle/>
                    <a:p>
                      <a:r>
                        <a:rPr lang="en-US" sz="1800" dirty="0" smtClean="0"/>
                        <a:t>333445555</a:t>
                      </a:r>
                      <a:endParaRPr lang="en-IN" sz="1800" dirty="0"/>
                    </a:p>
                  </a:txBody>
                  <a:tcPr/>
                </a:tc>
                <a:tc>
                  <a:txBody>
                    <a:bodyPr/>
                    <a:lstStyle/>
                    <a:p>
                      <a:r>
                        <a:rPr lang="en-US" sz="1800" dirty="0" smtClean="0"/>
                        <a:t>John</a:t>
                      </a:r>
                      <a:endParaRPr lang="en-IN" sz="1800" dirty="0"/>
                    </a:p>
                  </a:txBody>
                  <a:tcPr/>
                </a:tc>
                <a:tc>
                  <a:txBody>
                    <a:bodyPr/>
                    <a:lstStyle/>
                    <a:p>
                      <a:r>
                        <a:rPr lang="en-US" sz="1800" dirty="0" smtClean="0"/>
                        <a:t>Smith</a:t>
                      </a:r>
                      <a:endParaRPr lang="en-IN" sz="1800" dirty="0"/>
                    </a:p>
                  </a:txBody>
                  <a:tcPr/>
                </a:tc>
                <a:tc>
                  <a:txBody>
                    <a:bodyPr/>
                    <a:lstStyle/>
                    <a:p>
                      <a:r>
                        <a:rPr lang="en-US" sz="1800" dirty="0" smtClean="0"/>
                        <a:t>123456789</a:t>
                      </a:r>
                      <a:endParaRPr lang="en-IN" sz="1800" dirty="0"/>
                    </a:p>
                  </a:txBody>
                  <a:tcPr/>
                </a:tc>
              </a:tr>
              <a:tr h="338203">
                <a:tc>
                  <a:txBody>
                    <a:bodyPr/>
                    <a:lstStyle/>
                    <a:p>
                      <a:r>
                        <a:rPr lang="en-US" sz="1800" dirty="0" smtClean="0"/>
                        <a:t>Research</a:t>
                      </a:r>
                      <a:endParaRPr lang="en-IN" sz="1800" dirty="0"/>
                    </a:p>
                  </a:txBody>
                  <a:tcPr/>
                </a:tc>
                <a:tc>
                  <a:txBody>
                    <a:bodyPr/>
                    <a:lstStyle/>
                    <a:p>
                      <a:r>
                        <a:rPr lang="en-US" sz="1800" dirty="0" smtClean="0"/>
                        <a:t>5</a:t>
                      </a:r>
                      <a:endParaRPr lang="en-IN" sz="1800" dirty="0"/>
                    </a:p>
                  </a:txBody>
                  <a:tcPr/>
                </a:tc>
                <a:tc>
                  <a:txBody>
                    <a:bodyPr/>
                    <a:lstStyle/>
                    <a:p>
                      <a:r>
                        <a:rPr lang="en-US" sz="1800" dirty="0" smtClean="0"/>
                        <a:t>333445555</a:t>
                      </a:r>
                      <a:endParaRPr lang="en-IN" sz="1800" dirty="0"/>
                    </a:p>
                  </a:txBody>
                  <a:tcPr/>
                </a:tc>
                <a:tc>
                  <a:txBody>
                    <a:bodyPr/>
                    <a:lstStyle/>
                    <a:p>
                      <a:r>
                        <a:rPr lang="en-US" sz="1800" dirty="0" smtClean="0"/>
                        <a:t>Franklin</a:t>
                      </a:r>
                      <a:endParaRPr lang="en-IN" sz="1800" dirty="0"/>
                    </a:p>
                  </a:txBody>
                  <a:tcPr/>
                </a:tc>
                <a:tc>
                  <a:txBody>
                    <a:bodyPr/>
                    <a:lstStyle/>
                    <a:p>
                      <a:r>
                        <a:rPr lang="en-US" sz="1800" dirty="0" smtClean="0"/>
                        <a:t>Wong</a:t>
                      </a:r>
                      <a:endParaRPr lang="en-IN" sz="1800" dirty="0"/>
                    </a:p>
                  </a:txBody>
                  <a:tcPr/>
                </a:tc>
                <a:tc>
                  <a:txBody>
                    <a:bodyPr/>
                    <a:lstStyle/>
                    <a:p>
                      <a:r>
                        <a:rPr lang="en-US" sz="1800" dirty="0" smtClean="0"/>
                        <a:t>333344555</a:t>
                      </a:r>
                      <a:endParaRPr lang="en-IN" sz="1800" dirty="0"/>
                    </a:p>
                  </a:txBody>
                  <a:tcPr/>
                </a:tc>
              </a:tr>
              <a:tr h="338203">
                <a:tc>
                  <a:txBody>
                    <a:bodyPr/>
                    <a:lstStyle/>
                    <a:p>
                      <a:r>
                        <a:rPr lang="en-US" sz="1800" dirty="0" smtClean="0"/>
                        <a:t>Administration</a:t>
                      </a:r>
                      <a:endParaRPr lang="en-IN" sz="1800" dirty="0"/>
                    </a:p>
                  </a:txBody>
                  <a:tcPr/>
                </a:tc>
                <a:tc>
                  <a:txBody>
                    <a:bodyPr/>
                    <a:lstStyle/>
                    <a:p>
                      <a:r>
                        <a:rPr lang="en-US" sz="1800" dirty="0" smtClean="0"/>
                        <a:t>4</a:t>
                      </a:r>
                      <a:endParaRPr lang="en-IN" sz="1800" dirty="0"/>
                    </a:p>
                  </a:txBody>
                  <a:tcPr/>
                </a:tc>
                <a:tc>
                  <a:txBody>
                    <a:bodyPr/>
                    <a:lstStyle/>
                    <a:p>
                      <a:r>
                        <a:rPr lang="en-US" sz="1800" dirty="0" smtClean="0"/>
                        <a:t>987565757</a:t>
                      </a:r>
                      <a:endParaRPr lang="en-IN" sz="1800" dirty="0"/>
                    </a:p>
                  </a:txBody>
                  <a:tcPr/>
                </a:tc>
                <a:tc>
                  <a:txBody>
                    <a:bodyPr/>
                    <a:lstStyle/>
                    <a:p>
                      <a:r>
                        <a:rPr lang="en-US" sz="1800" dirty="0" smtClean="0"/>
                        <a:t>John</a:t>
                      </a:r>
                      <a:endParaRPr lang="en-IN" sz="1800" dirty="0"/>
                    </a:p>
                  </a:txBody>
                  <a:tcPr/>
                </a:tc>
                <a:tc>
                  <a:txBody>
                    <a:bodyPr/>
                    <a:lstStyle/>
                    <a:p>
                      <a:r>
                        <a:rPr lang="en-US" sz="1800" dirty="0" smtClean="0"/>
                        <a:t>Smith</a:t>
                      </a:r>
                      <a:endParaRPr lang="en-IN" sz="1800" dirty="0"/>
                    </a:p>
                  </a:txBody>
                  <a:tcPr/>
                </a:tc>
                <a:tc>
                  <a:txBody>
                    <a:bodyPr/>
                    <a:lstStyle/>
                    <a:p>
                      <a:r>
                        <a:rPr lang="en-US" sz="1800" dirty="0" smtClean="0"/>
                        <a:t>123456789</a:t>
                      </a:r>
                      <a:endParaRPr lang="en-IN" sz="1800" dirty="0"/>
                    </a:p>
                  </a:txBody>
                  <a:tcPr/>
                </a:tc>
              </a:tr>
              <a:tr h="338203">
                <a:tc>
                  <a:txBody>
                    <a:bodyPr/>
                    <a:lstStyle/>
                    <a:p>
                      <a:r>
                        <a:rPr lang="en-US" sz="1800" dirty="0" smtClean="0"/>
                        <a:t>Administration</a:t>
                      </a:r>
                      <a:endParaRPr lang="en-IN" sz="1800" dirty="0"/>
                    </a:p>
                  </a:txBody>
                  <a:tcPr/>
                </a:tc>
                <a:tc>
                  <a:txBody>
                    <a:bodyPr/>
                    <a:lstStyle/>
                    <a:p>
                      <a:r>
                        <a:rPr lang="en-US" sz="1800" dirty="0" smtClean="0"/>
                        <a:t>4</a:t>
                      </a:r>
                      <a:endParaRPr lang="en-IN" sz="1800" dirty="0"/>
                    </a:p>
                  </a:txBody>
                  <a:tcPr/>
                </a:tc>
                <a:tc>
                  <a:txBody>
                    <a:bodyPr/>
                    <a:lstStyle/>
                    <a:p>
                      <a:r>
                        <a:rPr lang="en-US" sz="1800" dirty="0" smtClean="0"/>
                        <a:t>987565757</a:t>
                      </a:r>
                      <a:endParaRPr lang="en-IN" sz="1800" dirty="0"/>
                    </a:p>
                  </a:txBody>
                  <a:tcPr/>
                </a:tc>
                <a:tc>
                  <a:txBody>
                    <a:bodyPr/>
                    <a:lstStyle/>
                    <a:p>
                      <a:r>
                        <a:rPr lang="en-US" sz="1800" dirty="0" smtClean="0"/>
                        <a:t>Franklin</a:t>
                      </a:r>
                      <a:endParaRPr lang="en-IN" sz="1800" dirty="0"/>
                    </a:p>
                  </a:txBody>
                  <a:tcPr/>
                </a:tc>
                <a:tc>
                  <a:txBody>
                    <a:bodyPr/>
                    <a:lstStyle/>
                    <a:p>
                      <a:r>
                        <a:rPr lang="en-US" sz="1800" dirty="0" smtClean="0"/>
                        <a:t>Wong</a:t>
                      </a:r>
                      <a:endParaRPr lang="en-IN" sz="1800" dirty="0"/>
                    </a:p>
                  </a:txBody>
                  <a:tcPr/>
                </a:tc>
                <a:tc>
                  <a:txBody>
                    <a:bodyPr/>
                    <a:lstStyle/>
                    <a:p>
                      <a:r>
                        <a:rPr lang="en-US" sz="1800" dirty="0" smtClean="0"/>
                        <a:t>333344555</a:t>
                      </a:r>
                      <a:endParaRPr lang="en-IN" sz="1800" dirty="0"/>
                    </a:p>
                  </a:txBody>
                  <a:tcPr/>
                </a:tc>
              </a:tr>
              <a:tr h="338203">
                <a:tc>
                  <a:txBody>
                    <a:bodyPr/>
                    <a:lstStyle/>
                    <a:p>
                      <a:endParaRPr lang="en-IN" sz="1800" dirty="0"/>
                    </a:p>
                  </a:txBody>
                  <a:tcPr/>
                </a:tc>
                <a:tc>
                  <a:txBody>
                    <a:bodyPr/>
                    <a:lstStyle/>
                    <a:p>
                      <a:endParaRPr lang="en-IN" sz="1800" dirty="0"/>
                    </a:p>
                  </a:txBody>
                  <a:tcPr/>
                </a:tc>
                <a:tc>
                  <a:txBody>
                    <a:bodyPr/>
                    <a:lstStyle/>
                    <a:p>
                      <a:endParaRPr lang="en-IN" sz="1800" dirty="0"/>
                    </a:p>
                  </a:txBody>
                  <a:tcPr/>
                </a:tc>
                <a:tc>
                  <a:txBody>
                    <a:bodyPr/>
                    <a:lstStyle/>
                    <a:p>
                      <a:endParaRPr lang="en-IN" sz="1800" dirty="0"/>
                    </a:p>
                  </a:txBody>
                  <a:tcPr/>
                </a:tc>
                <a:tc>
                  <a:txBody>
                    <a:bodyPr/>
                    <a:lstStyle/>
                    <a:p>
                      <a:endParaRPr lang="en-IN" sz="1800" dirty="0"/>
                    </a:p>
                  </a:txBody>
                  <a:tcPr/>
                </a:tc>
                <a:tc>
                  <a:txBody>
                    <a:bodyPr/>
                    <a:lstStyle/>
                    <a:p>
                      <a:endParaRPr lang="en-IN" sz="1800" dirty="0"/>
                    </a:p>
                  </a:txBody>
                  <a:tcPr/>
                </a:tc>
              </a:tr>
              <a:tr h="338203">
                <a:tc>
                  <a:txBody>
                    <a:bodyPr/>
                    <a:lstStyle/>
                    <a:p>
                      <a:endParaRPr lang="en-IN" sz="1800" dirty="0"/>
                    </a:p>
                  </a:txBody>
                  <a:tcPr/>
                </a:tc>
                <a:tc>
                  <a:txBody>
                    <a:bodyPr/>
                    <a:lstStyle/>
                    <a:p>
                      <a:endParaRPr lang="en-IN" sz="1800" dirty="0"/>
                    </a:p>
                  </a:txBody>
                  <a:tcPr/>
                </a:tc>
                <a:tc>
                  <a:txBody>
                    <a:bodyPr/>
                    <a:lstStyle/>
                    <a:p>
                      <a:endParaRPr lang="en-IN" sz="1800" dirty="0"/>
                    </a:p>
                  </a:txBody>
                  <a:tcPr/>
                </a:tc>
                <a:tc>
                  <a:txBody>
                    <a:bodyPr/>
                    <a:lstStyle/>
                    <a:p>
                      <a:endParaRPr lang="en-IN" sz="1800" dirty="0"/>
                    </a:p>
                  </a:txBody>
                  <a:tcPr/>
                </a:tc>
                <a:tc>
                  <a:txBody>
                    <a:bodyPr/>
                    <a:lstStyle/>
                    <a:p>
                      <a:endParaRPr lang="en-IN" sz="1800" dirty="0"/>
                    </a:p>
                  </a:txBody>
                  <a:tcPr/>
                </a:tc>
                <a:tc>
                  <a:txBody>
                    <a:bodyPr/>
                    <a:lstStyle/>
                    <a:p>
                      <a:endParaRPr lang="en-IN" sz="1800" dirty="0"/>
                    </a:p>
                  </a:txBody>
                  <a:tcPr/>
                </a:tc>
              </a:tr>
            </a:tbl>
          </a:graphicData>
        </a:graphic>
      </p:graphicFrame>
      <p:pic>
        <p:nvPicPr>
          <p:cNvPr id="20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728" y="1886507"/>
            <a:ext cx="3236543" cy="5435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1155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barn(inVertical)">
                                      <p:cBhvr>
                                        <p:cTn id="7" dur="5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57"/>
                                        </p:tgtEl>
                                        <p:attrNameLst>
                                          <p:attrName>style.visibility</p:attrName>
                                        </p:attrNameLst>
                                      </p:cBhvr>
                                      <p:to>
                                        <p:strVal val="visible"/>
                                      </p:to>
                                    </p:set>
                                    <p:animEffect transition="in" filter="barn(inVertical)">
                                      <p:cBhvr>
                                        <p:cTn id="12" dur="500"/>
                                        <p:tgtEl>
                                          <p:spTgt spid="20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49"/>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37</a:t>
            </a:fld>
            <a:endParaRPr/>
          </a:p>
        </p:txBody>
      </p:sp>
      <p:sp>
        <p:nvSpPr>
          <p:cNvPr id="374" name="Google Shape;374;p49"/>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Binary Relational Operations: JOIN</a:t>
            </a:r>
            <a:endParaRPr/>
          </a:p>
        </p:txBody>
      </p:sp>
      <p:sp>
        <p:nvSpPr>
          <p:cNvPr id="375" name="Google Shape;375;p49"/>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80000"/>
              </a:lnSpc>
              <a:spcBef>
                <a:spcPts val="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JOIN Operation (denoted by     )</a:t>
            </a:r>
            <a:endParaRPr dirty="0"/>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The sequence of CARTESIAN PRODECT followed by SELECT is used quite commonly to identify and select related tuples from two relations</a:t>
            </a:r>
            <a:endParaRPr dirty="0"/>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A special operation, called JOIN combines this sequence into a single operation</a:t>
            </a:r>
            <a:endParaRPr dirty="0"/>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This operation is very important for any relational database with more than a single relation, because it allows us </a:t>
            </a:r>
            <a:r>
              <a:rPr lang="en-US" sz="2200" b="0" i="1" u="none" dirty="0">
                <a:solidFill>
                  <a:srgbClr val="800000"/>
                </a:solidFill>
                <a:latin typeface="Arial"/>
                <a:ea typeface="Arial"/>
                <a:cs typeface="Arial"/>
                <a:sym typeface="Arial"/>
              </a:rPr>
              <a:t>combine related tuples</a:t>
            </a:r>
            <a:r>
              <a:rPr lang="en-US" sz="2200" b="0" i="0" u="none" dirty="0">
                <a:solidFill>
                  <a:srgbClr val="800000"/>
                </a:solidFill>
                <a:latin typeface="Arial"/>
                <a:ea typeface="Arial"/>
                <a:cs typeface="Arial"/>
                <a:sym typeface="Arial"/>
              </a:rPr>
              <a:t> from various relations </a:t>
            </a:r>
            <a:endParaRPr dirty="0"/>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The general form of a join operation on two relations R(A1, A2, . . ., An) and S(B1, B2, . . ., Bm) is:</a:t>
            </a:r>
            <a:endParaRPr dirty="0"/>
          </a:p>
          <a:p>
            <a:pPr marL="742950" lvl="1" indent="-285750" algn="l" rtl="0">
              <a:lnSpc>
                <a:spcPct val="80000"/>
              </a:lnSpc>
              <a:spcBef>
                <a:spcPts val="440"/>
              </a:spcBef>
              <a:spcAft>
                <a:spcPts val="0"/>
              </a:spcAft>
              <a:buClr>
                <a:schemeClr val="dk2"/>
              </a:buClr>
              <a:buSzPts val="1210"/>
              <a:buFont typeface="Noto Sans Symbols"/>
              <a:buChar char="■"/>
            </a:pPr>
            <a:endParaRPr lang="en-US" sz="2200" b="0" i="0" u="none" dirty="0">
              <a:solidFill>
                <a:srgbClr val="800000"/>
              </a:solidFill>
              <a:latin typeface="Arial"/>
              <a:ea typeface="Arial"/>
              <a:cs typeface="Arial"/>
              <a:sym typeface="Arial"/>
            </a:endParaRPr>
          </a:p>
          <a:p>
            <a:pPr marL="742950" lvl="1" indent="-285750" algn="l" rtl="0">
              <a:lnSpc>
                <a:spcPct val="80000"/>
              </a:lnSpc>
              <a:spcBef>
                <a:spcPts val="440"/>
              </a:spcBef>
              <a:spcAft>
                <a:spcPts val="0"/>
              </a:spcAft>
              <a:buClr>
                <a:schemeClr val="dk2"/>
              </a:buClr>
              <a:buSzPts val="1210"/>
              <a:buFont typeface="Noto Sans Symbols"/>
              <a:buChar char="■"/>
            </a:pPr>
            <a:endParaRPr lang="en-US" sz="2200" b="0" i="0" u="none" dirty="0">
              <a:solidFill>
                <a:srgbClr val="800000"/>
              </a:solidFill>
              <a:latin typeface="Arial"/>
              <a:ea typeface="Arial"/>
              <a:cs typeface="Arial"/>
              <a:sym typeface="Arial"/>
            </a:endParaRPr>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where R and S can be any relations that result from general </a:t>
            </a:r>
            <a:r>
              <a:rPr lang="en-US" sz="2200" b="0" i="1" u="none" dirty="0">
                <a:solidFill>
                  <a:srgbClr val="800000"/>
                </a:solidFill>
                <a:latin typeface="Arial"/>
                <a:ea typeface="Arial"/>
                <a:cs typeface="Arial"/>
                <a:sym typeface="Arial"/>
              </a:rPr>
              <a:t>relational algebra expressions</a:t>
            </a:r>
            <a:r>
              <a:rPr lang="en-US" sz="2200" b="0" i="0" u="none" dirty="0">
                <a:solidFill>
                  <a:srgbClr val="800000"/>
                </a:solidFill>
                <a:latin typeface="Arial"/>
                <a:ea typeface="Arial"/>
                <a:cs typeface="Arial"/>
                <a:sym typeface="Arial"/>
              </a:rPr>
              <a:t>.</a:t>
            </a:r>
            <a:endParaRPr dirty="0"/>
          </a:p>
          <a:p>
            <a:pPr marL="342900" lvl="0" indent="-259080" algn="l" rtl="0">
              <a:spcBef>
                <a:spcPts val="440"/>
              </a:spcBef>
              <a:spcAft>
                <a:spcPts val="0"/>
              </a:spcAft>
              <a:buSzPts val="1320"/>
              <a:buNone/>
            </a:pPr>
            <a:endParaRPr sz="2200" b="0" i="0" u="none" dirty="0">
              <a:solidFill>
                <a:srgbClr val="800000"/>
              </a:solidFill>
              <a:latin typeface="Arial"/>
              <a:ea typeface="Arial"/>
              <a:cs typeface="Arial"/>
              <a:sym typeface="Arial"/>
            </a:endParaRPr>
          </a:p>
        </p:txBody>
      </p:sp>
      <p:grpSp>
        <p:nvGrpSpPr>
          <p:cNvPr id="376" name="Google Shape;376;p49"/>
          <p:cNvGrpSpPr/>
          <p:nvPr/>
        </p:nvGrpSpPr>
        <p:grpSpPr>
          <a:xfrm>
            <a:off x="4648200" y="1687512"/>
            <a:ext cx="219075" cy="174625"/>
            <a:chOff x="377" y="2904"/>
            <a:chExt cx="154" cy="110"/>
          </a:xfrm>
        </p:grpSpPr>
        <p:cxnSp>
          <p:nvCxnSpPr>
            <p:cNvPr id="377" name="Google Shape;377;p49"/>
            <p:cNvCxnSpPr/>
            <p:nvPr/>
          </p:nvCxnSpPr>
          <p:spPr>
            <a:xfrm>
              <a:off x="381" y="2904"/>
              <a:ext cx="0" cy="110"/>
            </a:xfrm>
            <a:prstGeom prst="straightConnector1">
              <a:avLst/>
            </a:prstGeom>
            <a:noFill/>
            <a:ln w="15875" cap="flat" cmpd="sng">
              <a:solidFill>
                <a:schemeClr val="lt2"/>
              </a:solidFill>
              <a:prstDash val="solid"/>
              <a:miter lim="800000"/>
              <a:headEnd type="none" w="med" len="med"/>
              <a:tailEnd type="none" w="med" len="med"/>
            </a:ln>
          </p:spPr>
        </p:cxnSp>
        <p:cxnSp>
          <p:nvCxnSpPr>
            <p:cNvPr id="378" name="Google Shape;378;p49"/>
            <p:cNvCxnSpPr/>
            <p:nvPr/>
          </p:nvCxnSpPr>
          <p:spPr>
            <a:xfrm>
              <a:off x="527" y="2904"/>
              <a:ext cx="0" cy="110"/>
            </a:xfrm>
            <a:prstGeom prst="straightConnector1">
              <a:avLst/>
            </a:prstGeom>
            <a:noFill/>
            <a:ln w="15875" cap="flat" cmpd="sng">
              <a:solidFill>
                <a:schemeClr val="lt2"/>
              </a:solidFill>
              <a:prstDash val="solid"/>
              <a:miter lim="800000"/>
              <a:headEnd type="none" w="med" len="med"/>
              <a:tailEnd type="none" w="med" len="med"/>
            </a:ln>
          </p:spPr>
        </p:cxnSp>
        <p:cxnSp>
          <p:nvCxnSpPr>
            <p:cNvPr id="379" name="Google Shape;379;p49"/>
            <p:cNvCxnSpPr/>
            <p:nvPr/>
          </p:nvCxnSpPr>
          <p:spPr>
            <a:xfrm>
              <a:off x="385" y="2904"/>
              <a:ext cx="138" cy="110"/>
            </a:xfrm>
            <a:prstGeom prst="straightConnector1">
              <a:avLst/>
            </a:prstGeom>
            <a:noFill/>
            <a:ln w="15875" cap="flat" cmpd="sng">
              <a:solidFill>
                <a:schemeClr val="lt2"/>
              </a:solidFill>
              <a:prstDash val="solid"/>
              <a:miter lim="800000"/>
              <a:headEnd type="none" w="med" len="med"/>
              <a:tailEnd type="none" w="med" len="med"/>
            </a:ln>
          </p:spPr>
        </p:cxnSp>
        <p:cxnSp>
          <p:nvCxnSpPr>
            <p:cNvPr id="380" name="Google Shape;380;p49"/>
            <p:cNvCxnSpPr/>
            <p:nvPr/>
          </p:nvCxnSpPr>
          <p:spPr>
            <a:xfrm flipH="1">
              <a:off x="377" y="2904"/>
              <a:ext cx="154" cy="110"/>
            </a:xfrm>
            <a:prstGeom prst="straightConnector1">
              <a:avLst/>
            </a:prstGeom>
            <a:noFill/>
            <a:ln w="15875" cap="flat" cmpd="sng">
              <a:solidFill>
                <a:schemeClr val="lt2"/>
              </a:solidFill>
              <a:prstDash val="solid"/>
              <a:miter lim="800000"/>
              <a:headEnd type="none" w="med" len="med"/>
              <a:tailEnd type="none" w="med" len="med"/>
            </a:ln>
          </p:spPr>
        </p:cxnSp>
      </p:grpSp>
      <p:pic>
        <p:nvPicPr>
          <p:cNvPr id="3" name="Picture 2">
            <a:extLst>
              <a:ext uri="{FF2B5EF4-FFF2-40B4-BE49-F238E27FC236}">
                <a16:creationId xmlns="" xmlns:a16="http://schemas.microsoft.com/office/drawing/2014/main" id="{D9C88310-3B5C-D6BB-5479-6402691ED671}"/>
              </a:ext>
            </a:extLst>
          </p:cNvPr>
          <p:cNvPicPr>
            <a:picLocks noChangeAspect="1"/>
          </p:cNvPicPr>
          <p:nvPr/>
        </p:nvPicPr>
        <p:blipFill>
          <a:blip r:embed="rId3"/>
          <a:stretch>
            <a:fillRect/>
          </a:stretch>
        </p:blipFill>
        <p:spPr>
          <a:xfrm>
            <a:off x="2769204" y="4965672"/>
            <a:ext cx="2715004" cy="40963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5">
                                            <p:txEl>
                                              <p:pRg st="1" end="1"/>
                                            </p:txEl>
                                          </p:spTgt>
                                        </p:tgtEl>
                                        <p:attrNameLst>
                                          <p:attrName>style.visibility</p:attrName>
                                        </p:attrNameLst>
                                      </p:cBhvr>
                                      <p:to>
                                        <p:strVal val="visible"/>
                                      </p:to>
                                    </p:set>
                                    <p:anim calcmode="lin" valueType="num">
                                      <p:cBhvr additive="base">
                                        <p:cTn id="7" dur="500" fill="hold"/>
                                        <p:tgtEl>
                                          <p:spTgt spid="37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75">
                                            <p:txEl>
                                              <p:pRg st="2" end="2"/>
                                            </p:txEl>
                                          </p:spTgt>
                                        </p:tgtEl>
                                        <p:attrNameLst>
                                          <p:attrName>style.visibility</p:attrName>
                                        </p:attrNameLst>
                                      </p:cBhvr>
                                      <p:to>
                                        <p:strVal val="visible"/>
                                      </p:to>
                                    </p:set>
                                    <p:anim calcmode="lin" valueType="num">
                                      <p:cBhvr additive="base">
                                        <p:cTn id="13" dur="500" fill="hold"/>
                                        <p:tgtEl>
                                          <p:spTgt spid="37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75">
                                            <p:txEl>
                                              <p:pRg st="3" end="3"/>
                                            </p:txEl>
                                          </p:spTgt>
                                        </p:tgtEl>
                                        <p:attrNameLst>
                                          <p:attrName>style.visibility</p:attrName>
                                        </p:attrNameLst>
                                      </p:cBhvr>
                                      <p:to>
                                        <p:strVal val="visible"/>
                                      </p:to>
                                    </p:set>
                                    <p:anim calcmode="lin" valueType="num">
                                      <p:cBhvr additive="base">
                                        <p:cTn id="19" dur="500" fill="hold"/>
                                        <p:tgtEl>
                                          <p:spTgt spid="37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75">
                                            <p:txEl>
                                              <p:pRg st="4" end="4"/>
                                            </p:txEl>
                                          </p:spTgt>
                                        </p:tgtEl>
                                        <p:attrNameLst>
                                          <p:attrName>style.visibility</p:attrName>
                                        </p:attrNameLst>
                                      </p:cBhvr>
                                      <p:to>
                                        <p:strVal val="visible"/>
                                      </p:to>
                                    </p:set>
                                    <p:anim calcmode="lin" valueType="num">
                                      <p:cBhvr additive="base">
                                        <p:cTn id="25" dur="500" fill="hold"/>
                                        <p:tgtEl>
                                          <p:spTgt spid="37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75">
                                            <p:txEl>
                                              <p:pRg st="7" end="7"/>
                                            </p:txEl>
                                          </p:spTgt>
                                        </p:tgtEl>
                                        <p:attrNameLst>
                                          <p:attrName>style.visibility</p:attrName>
                                        </p:attrNameLst>
                                      </p:cBhvr>
                                      <p:to>
                                        <p:strVal val="visible"/>
                                      </p:to>
                                    </p:set>
                                    <p:anim calcmode="lin" valueType="num">
                                      <p:cBhvr additive="base">
                                        <p:cTn id="38" dur="500" fill="hold"/>
                                        <p:tgtEl>
                                          <p:spTgt spid="375">
                                            <p:txEl>
                                              <p:pRg st="7" end="7"/>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7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0"/>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38</a:t>
            </a:fld>
            <a:endParaRPr/>
          </a:p>
        </p:txBody>
      </p:sp>
      <p:sp>
        <p:nvSpPr>
          <p:cNvPr id="392" name="Google Shape;392;p50"/>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Binary Relational Operations: JOIN (cont.)</a:t>
            </a:r>
            <a:endParaRPr/>
          </a:p>
        </p:txBody>
      </p:sp>
      <p:sp>
        <p:nvSpPr>
          <p:cNvPr id="393" name="Google Shape;393;p50"/>
          <p:cNvSpPr txBox="1">
            <a:spLocks noGrp="1"/>
          </p:cNvSpPr>
          <p:nvPr>
            <p:ph type="body" idx="1"/>
          </p:nvPr>
        </p:nvSpPr>
        <p:spPr>
          <a:xfrm>
            <a:off x="239712" y="1600200"/>
            <a:ext cx="8447087" cy="4267200"/>
          </a:xfrm>
          <a:prstGeom prst="rect">
            <a:avLst/>
          </a:prstGeom>
          <a:noFill/>
          <a:ln>
            <a:noFill/>
          </a:ln>
        </p:spPr>
        <p:txBody>
          <a:bodyPr spcFirstLastPara="1" wrap="square" lIns="91425" tIns="45700" rIns="0" bIns="45700" anchor="t" anchorCtr="0">
            <a:noAutofit/>
          </a:bodyPr>
          <a:lstStyle/>
          <a:p>
            <a:pPr marL="342900" lvl="0" indent="-342900" algn="l" rtl="0">
              <a:lnSpc>
                <a:spcPct val="80000"/>
              </a:lnSpc>
              <a:spcBef>
                <a:spcPts val="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Example: Suppose that we want to retrieve the name of the manager of each department.</a:t>
            </a:r>
            <a:endParaRPr dirty="0"/>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To get the manager’s name, we need to combine each DEPARTMENT tuple with the EMPLOYEE tuple whose SSN value matches the MGRSSN value in the department tuple. </a:t>
            </a:r>
            <a:endParaRPr dirty="0"/>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We do this by using the join           operation.</a:t>
            </a:r>
            <a:endParaRPr dirty="0"/>
          </a:p>
          <a:p>
            <a:pPr marL="742950" lvl="1" indent="-208915" algn="l" rtl="0">
              <a:lnSpc>
                <a:spcPct val="80000"/>
              </a:lnSpc>
              <a:spcBef>
                <a:spcPts val="440"/>
              </a:spcBef>
              <a:spcAft>
                <a:spcPts val="0"/>
              </a:spcAft>
              <a:buClr>
                <a:schemeClr val="dk2"/>
              </a:buClr>
              <a:buSzPts val="1210"/>
              <a:buFont typeface="Noto Sans Symbols"/>
              <a:buNone/>
            </a:pPr>
            <a:endParaRPr sz="2200" b="0" i="0" u="none" dirty="0">
              <a:solidFill>
                <a:srgbClr val="800000"/>
              </a:solidFill>
              <a:latin typeface="Arial"/>
              <a:ea typeface="Arial"/>
              <a:cs typeface="Arial"/>
              <a:sym typeface="Arial"/>
            </a:endParaRPr>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DEPT_MGR ← DEPARTMENT         </a:t>
            </a:r>
            <a:r>
              <a:rPr lang="en-US" sz="2200" b="0" i="0" u="none" baseline="-25000" dirty="0">
                <a:solidFill>
                  <a:srgbClr val="800000"/>
                </a:solidFill>
                <a:latin typeface="Arial"/>
                <a:ea typeface="Arial"/>
                <a:cs typeface="Arial"/>
                <a:sym typeface="Arial"/>
              </a:rPr>
              <a:t>MGRSSN=SSN </a:t>
            </a:r>
            <a:r>
              <a:rPr lang="en-US" sz="2200" b="0" i="0" u="none" dirty="0">
                <a:solidFill>
                  <a:srgbClr val="800000"/>
                </a:solidFill>
                <a:latin typeface="Arial"/>
                <a:ea typeface="Arial"/>
                <a:cs typeface="Arial"/>
                <a:sym typeface="Arial"/>
              </a:rPr>
              <a:t>EMPLOYEE</a:t>
            </a:r>
            <a:endParaRPr dirty="0"/>
          </a:p>
          <a:p>
            <a:pPr marL="342900" lvl="0" indent="-342900" algn="l" rtl="0">
              <a:lnSpc>
                <a:spcPct val="80000"/>
              </a:lnSpc>
              <a:spcBef>
                <a:spcPts val="48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MGRSSN=SSN is the join condition</a:t>
            </a:r>
            <a:endParaRPr dirty="0"/>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Combines each department record with the employee who manages the department</a:t>
            </a:r>
            <a:endParaRPr dirty="0"/>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The join condition can also be specified as DEPARTMENT.MGRSSN= EMPLOYEE.SSN</a:t>
            </a:r>
            <a:endParaRPr dirty="0"/>
          </a:p>
          <a:p>
            <a:pPr marL="342900" lvl="0" indent="-342900" algn="l" rtl="0">
              <a:lnSpc>
                <a:spcPct val="80000"/>
              </a:lnSpc>
              <a:spcBef>
                <a:spcPts val="480"/>
              </a:spcBef>
              <a:spcAft>
                <a:spcPts val="0"/>
              </a:spcAft>
              <a:buSzPts val="1440"/>
              <a:buNone/>
            </a:pPr>
            <a:endParaRPr sz="2400" b="0" i="0" u="none" dirty="0">
              <a:solidFill>
                <a:schemeClr val="dk2"/>
              </a:solidFill>
              <a:latin typeface="Arial"/>
              <a:ea typeface="Arial"/>
              <a:cs typeface="Arial"/>
              <a:sym typeface="Arial"/>
            </a:endParaRPr>
          </a:p>
          <a:p>
            <a:pPr marL="342900" lvl="0" indent="-251459" algn="l" rtl="0">
              <a:spcBef>
                <a:spcPts val="480"/>
              </a:spcBef>
              <a:spcAft>
                <a:spcPts val="0"/>
              </a:spcAft>
              <a:buSzPts val="1440"/>
              <a:buNone/>
            </a:pPr>
            <a:endParaRPr sz="2400" b="0" i="0" u="none" dirty="0">
              <a:solidFill>
                <a:schemeClr val="dk2"/>
              </a:solidFill>
              <a:latin typeface="Arial"/>
              <a:ea typeface="Arial"/>
              <a:cs typeface="Arial"/>
              <a:sym typeface="Arial"/>
            </a:endParaRPr>
          </a:p>
        </p:txBody>
      </p:sp>
      <p:grpSp>
        <p:nvGrpSpPr>
          <p:cNvPr id="394" name="Google Shape;394;p50"/>
          <p:cNvGrpSpPr/>
          <p:nvPr/>
        </p:nvGrpSpPr>
        <p:grpSpPr>
          <a:xfrm>
            <a:off x="4660900" y="3200400"/>
            <a:ext cx="487362" cy="174625"/>
            <a:chOff x="377" y="2904"/>
            <a:chExt cx="154" cy="110"/>
          </a:xfrm>
        </p:grpSpPr>
        <p:cxnSp>
          <p:nvCxnSpPr>
            <p:cNvPr id="395" name="Google Shape;395;p50"/>
            <p:cNvCxnSpPr/>
            <p:nvPr/>
          </p:nvCxnSpPr>
          <p:spPr>
            <a:xfrm>
              <a:off x="381" y="2904"/>
              <a:ext cx="0" cy="110"/>
            </a:xfrm>
            <a:prstGeom prst="straightConnector1">
              <a:avLst/>
            </a:prstGeom>
            <a:noFill/>
            <a:ln w="22225" cap="flat" cmpd="sng">
              <a:solidFill>
                <a:schemeClr val="lt2"/>
              </a:solidFill>
              <a:prstDash val="solid"/>
              <a:miter lim="800000"/>
              <a:headEnd type="none" w="med" len="med"/>
              <a:tailEnd type="none" w="med" len="med"/>
            </a:ln>
          </p:spPr>
        </p:cxnSp>
        <p:cxnSp>
          <p:nvCxnSpPr>
            <p:cNvPr id="396" name="Google Shape;396;p50"/>
            <p:cNvCxnSpPr/>
            <p:nvPr/>
          </p:nvCxnSpPr>
          <p:spPr>
            <a:xfrm>
              <a:off x="527" y="2904"/>
              <a:ext cx="0" cy="110"/>
            </a:xfrm>
            <a:prstGeom prst="straightConnector1">
              <a:avLst/>
            </a:prstGeom>
            <a:noFill/>
            <a:ln w="22225" cap="flat" cmpd="sng">
              <a:solidFill>
                <a:schemeClr val="lt2"/>
              </a:solidFill>
              <a:prstDash val="solid"/>
              <a:miter lim="800000"/>
              <a:headEnd type="none" w="med" len="med"/>
              <a:tailEnd type="none" w="med" len="med"/>
            </a:ln>
          </p:spPr>
        </p:cxnSp>
        <p:cxnSp>
          <p:nvCxnSpPr>
            <p:cNvPr id="397" name="Google Shape;397;p50"/>
            <p:cNvCxnSpPr/>
            <p:nvPr/>
          </p:nvCxnSpPr>
          <p:spPr>
            <a:xfrm>
              <a:off x="385" y="2904"/>
              <a:ext cx="138" cy="110"/>
            </a:xfrm>
            <a:prstGeom prst="straightConnector1">
              <a:avLst/>
            </a:prstGeom>
            <a:noFill/>
            <a:ln w="22225" cap="flat" cmpd="sng">
              <a:solidFill>
                <a:schemeClr val="lt2"/>
              </a:solidFill>
              <a:prstDash val="solid"/>
              <a:miter lim="800000"/>
              <a:headEnd type="none" w="med" len="med"/>
              <a:tailEnd type="none" w="med" len="med"/>
            </a:ln>
          </p:spPr>
        </p:cxnSp>
        <p:cxnSp>
          <p:nvCxnSpPr>
            <p:cNvPr id="398" name="Google Shape;398;p50"/>
            <p:cNvCxnSpPr/>
            <p:nvPr/>
          </p:nvCxnSpPr>
          <p:spPr>
            <a:xfrm flipH="1">
              <a:off x="377" y="2904"/>
              <a:ext cx="154" cy="110"/>
            </a:xfrm>
            <a:prstGeom prst="straightConnector1">
              <a:avLst/>
            </a:prstGeom>
            <a:noFill/>
            <a:ln w="22225" cap="flat" cmpd="sng">
              <a:solidFill>
                <a:schemeClr val="lt2"/>
              </a:solidFill>
              <a:prstDash val="solid"/>
              <a:miter lim="800000"/>
              <a:headEnd type="none" w="med" len="med"/>
              <a:tailEnd type="none" w="med" len="med"/>
            </a:ln>
          </p:spPr>
        </p:cxnSp>
      </p:grpSp>
      <p:grpSp>
        <p:nvGrpSpPr>
          <p:cNvPr id="399" name="Google Shape;399;p50"/>
          <p:cNvGrpSpPr/>
          <p:nvPr/>
        </p:nvGrpSpPr>
        <p:grpSpPr>
          <a:xfrm>
            <a:off x="5148262" y="3679826"/>
            <a:ext cx="415925" cy="325436"/>
            <a:chOff x="377" y="2904"/>
            <a:chExt cx="154" cy="110"/>
          </a:xfrm>
        </p:grpSpPr>
        <p:cxnSp>
          <p:nvCxnSpPr>
            <p:cNvPr id="400" name="Google Shape;400;p50"/>
            <p:cNvCxnSpPr/>
            <p:nvPr/>
          </p:nvCxnSpPr>
          <p:spPr>
            <a:xfrm>
              <a:off x="381" y="2904"/>
              <a:ext cx="0" cy="110"/>
            </a:xfrm>
            <a:prstGeom prst="straightConnector1">
              <a:avLst/>
            </a:prstGeom>
            <a:noFill/>
            <a:ln w="15875" cap="flat" cmpd="sng">
              <a:solidFill>
                <a:schemeClr val="lt2"/>
              </a:solidFill>
              <a:prstDash val="solid"/>
              <a:miter lim="800000"/>
              <a:headEnd type="none" w="med" len="med"/>
              <a:tailEnd type="none" w="med" len="med"/>
            </a:ln>
          </p:spPr>
        </p:cxnSp>
        <p:cxnSp>
          <p:nvCxnSpPr>
            <p:cNvPr id="401" name="Google Shape;401;p50"/>
            <p:cNvCxnSpPr/>
            <p:nvPr/>
          </p:nvCxnSpPr>
          <p:spPr>
            <a:xfrm>
              <a:off x="527" y="2904"/>
              <a:ext cx="0" cy="110"/>
            </a:xfrm>
            <a:prstGeom prst="straightConnector1">
              <a:avLst/>
            </a:prstGeom>
            <a:noFill/>
            <a:ln w="15875" cap="flat" cmpd="sng">
              <a:solidFill>
                <a:schemeClr val="lt2"/>
              </a:solidFill>
              <a:prstDash val="solid"/>
              <a:miter lim="800000"/>
              <a:headEnd type="none" w="med" len="med"/>
              <a:tailEnd type="none" w="med" len="med"/>
            </a:ln>
          </p:spPr>
        </p:cxnSp>
        <p:cxnSp>
          <p:nvCxnSpPr>
            <p:cNvPr id="402" name="Google Shape;402;p50"/>
            <p:cNvCxnSpPr/>
            <p:nvPr/>
          </p:nvCxnSpPr>
          <p:spPr>
            <a:xfrm>
              <a:off x="385" y="2904"/>
              <a:ext cx="138" cy="110"/>
            </a:xfrm>
            <a:prstGeom prst="straightConnector1">
              <a:avLst/>
            </a:prstGeom>
            <a:noFill/>
            <a:ln w="15875" cap="flat" cmpd="sng">
              <a:solidFill>
                <a:schemeClr val="lt2"/>
              </a:solidFill>
              <a:prstDash val="solid"/>
              <a:miter lim="800000"/>
              <a:headEnd type="none" w="med" len="med"/>
              <a:tailEnd type="none" w="med" len="med"/>
            </a:ln>
          </p:spPr>
        </p:cxnSp>
        <p:cxnSp>
          <p:nvCxnSpPr>
            <p:cNvPr id="403" name="Google Shape;403;p50"/>
            <p:cNvCxnSpPr/>
            <p:nvPr/>
          </p:nvCxnSpPr>
          <p:spPr>
            <a:xfrm flipH="1">
              <a:off x="377" y="2904"/>
              <a:ext cx="154" cy="110"/>
            </a:xfrm>
            <a:prstGeom prst="straightConnector1">
              <a:avLst/>
            </a:prstGeom>
            <a:noFill/>
            <a:ln w="15875" cap="flat" cmpd="sng">
              <a:solidFill>
                <a:schemeClr val="lt2"/>
              </a:solidFill>
              <a:prstDash val="solid"/>
              <a:miter lim="800000"/>
              <a:headEnd type="none" w="med" len="med"/>
              <a:tailEnd type="none" w="med" len="med"/>
            </a:ln>
          </p:spPr>
        </p:cxn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51"/>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39</a:t>
            </a:fld>
            <a:endParaRPr/>
          </a:p>
        </p:txBody>
      </p:sp>
      <p:sp>
        <p:nvSpPr>
          <p:cNvPr id="410" name="Google Shape;410;p51"/>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Example of applying the JOIN operation</a:t>
            </a:r>
            <a:endParaRPr/>
          </a:p>
        </p:txBody>
      </p:sp>
      <p:sp>
        <p:nvSpPr>
          <p:cNvPr id="411" name="Google Shape;411;p51"/>
          <p:cNvSpPr txBox="1"/>
          <p:nvPr/>
        </p:nvSpPr>
        <p:spPr>
          <a:xfrm>
            <a:off x="1833562" y="1309687"/>
            <a:ext cx="9144000" cy="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pic>
        <p:nvPicPr>
          <p:cNvPr id="3" name="Picture 2">
            <a:extLst>
              <a:ext uri="{FF2B5EF4-FFF2-40B4-BE49-F238E27FC236}">
                <a16:creationId xmlns="" xmlns:a16="http://schemas.microsoft.com/office/drawing/2014/main" id="{AB54AFF1-6A53-F3A9-124D-FD2D1055FC7B}"/>
              </a:ext>
            </a:extLst>
          </p:cNvPr>
          <p:cNvPicPr>
            <a:picLocks noChangeAspect="1"/>
          </p:cNvPicPr>
          <p:nvPr/>
        </p:nvPicPr>
        <p:blipFill>
          <a:blip r:embed="rId3"/>
          <a:stretch>
            <a:fillRect/>
          </a:stretch>
        </p:blipFill>
        <p:spPr>
          <a:xfrm>
            <a:off x="732860" y="1688407"/>
            <a:ext cx="3600953" cy="1257475"/>
          </a:xfrm>
          <a:prstGeom prst="rect">
            <a:avLst/>
          </a:prstGeom>
        </p:spPr>
      </p:pic>
      <p:pic>
        <p:nvPicPr>
          <p:cNvPr id="5" name="Picture 4">
            <a:extLst>
              <a:ext uri="{FF2B5EF4-FFF2-40B4-BE49-F238E27FC236}">
                <a16:creationId xmlns="" xmlns:a16="http://schemas.microsoft.com/office/drawing/2014/main" id="{857EEB93-03C5-DEC5-7A66-8260F2DD1E08}"/>
              </a:ext>
            </a:extLst>
          </p:cNvPr>
          <p:cNvPicPr>
            <a:picLocks noChangeAspect="1"/>
          </p:cNvPicPr>
          <p:nvPr/>
        </p:nvPicPr>
        <p:blipFill>
          <a:blip r:embed="rId4"/>
          <a:stretch>
            <a:fillRect/>
          </a:stretch>
        </p:blipFill>
        <p:spPr>
          <a:xfrm>
            <a:off x="4733379" y="1582106"/>
            <a:ext cx="3915321" cy="1810003"/>
          </a:xfrm>
          <a:prstGeom prst="rect">
            <a:avLst/>
          </a:prstGeom>
        </p:spPr>
      </p:pic>
      <p:pic>
        <p:nvPicPr>
          <p:cNvPr id="7" name="Picture 6">
            <a:extLst>
              <a:ext uri="{FF2B5EF4-FFF2-40B4-BE49-F238E27FC236}">
                <a16:creationId xmlns="" xmlns:a16="http://schemas.microsoft.com/office/drawing/2014/main" id="{0522BEC4-79D0-8FBD-5B87-950E33A28AA9}"/>
              </a:ext>
            </a:extLst>
          </p:cNvPr>
          <p:cNvPicPr>
            <a:picLocks noChangeAspect="1"/>
          </p:cNvPicPr>
          <p:nvPr/>
        </p:nvPicPr>
        <p:blipFill>
          <a:blip r:embed="rId5"/>
          <a:stretch>
            <a:fillRect/>
          </a:stretch>
        </p:blipFill>
        <p:spPr>
          <a:xfrm>
            <a:off x="427479" y="3214175"/>
            <a:ext cx="3994210" cy="892511"/>
          </a:xfrm>
          <a:prstGeom prst="rect">
            <a:avLst/>
          </a:prstGeom>
        </p:spPr>
      </p:pic>
      <p:pic>
        <p:nvPicPr>
          <p:cNvPr id="9" name="Picture 8">
            <a:extLst>
              <a:ext uri="{FF2B5EF4-FFF2-40B4-BE49-F238E27FC236}">
                <a16:creationId xmlns="" xmlns:a16="http://schemas.microsoft.com/office/drawing/2014/main" id="{0D94EDC3-1A62-ED84-4330-103907BE378F}"/>
              </a:ext>
            </a:extLst>
          </p:cNvPr>
          <p:cNvPicPr>
            <a:picLocks noChangeAspect="1"/>
          </p:cNvPicPr>
          <p:nvPr/>
        </p:nvPicPr>
        <p:blipFill>
          <a:blip r:embed="rId6"/>
          <a:stretch>
            <a:fillRect/>
          </a:stretch>
        </p:blipFill>
        <p:spPr>
          <a:xfrm>
            <a:off x="594112" y="4857937"/>
            <a:ext cx="7430700" cy="1542863"/>
          </a:xfrm>
          <a:prstGeom prst="rect">
            <a:avLst/>
          </a:prstGeom>
        </p:spPr>
      </p:pic>
      <p:sp>
        <p:nvSpPr>
          <p:cNvPr id="6" name="TextBox 5"/>
          <p:cNvSpPr txBox="1"/>
          <p:nvPr/>
        </p:nvSpPr>
        <p:spPr>
          <a:xfrm>
            <a:off x="400974" y="4204601"/>
            <a:ext cx="7816975" cy="553998"/>
          </a:xfrm>
          <a:prstGeom prst="rect">
            <a:avLst/>
          </a:prstGeom>
          <a:noFill/>
        </p:spPr>
        <p:txBody>
          <a:bodyPr wrap="square" rtlCol="0">
            <a:spAutoFit/>
          </a:bodyPr>
          <a:lstStyle/>
          <a:p>
            <a:pPr lvl="1"/>
            <a:r>
              <a:rPr lang="en-US" sz="1800" dirty="0">
                <a:solidFill>
                  <a:srgbClr val="800000"/>
                </a:solidFill>
              </a:rPr>
              <a:t>DEPT_MGR ← DEPARTMENT         </a:t>
            </a:r>
            <a:r>
              <a:rPr lang="en-US" sz="1800" baseline="-25000" dirty="0">
                <a:solidFill>
                  <a:srgbClr val="800000"/>
                </a:solidFill>
              </a:rPr>
              <a:t>MGRSSN=SSN </a:t>
            </a:r>
            <a:r>
              <a:rPr lang="en-US" sz="1800" dirty="0">
                <a:solidFill>
                  <a:srgbClr val="800000"/>
                </a:solidFill>
              </a:rPr>
              <a:t>EMPLOYEE</a:t>
            </a:r>
            <a:endParaRPr lang="en-US" sz="1100" dirty="0"/>
          </a:p>
          <a:p>
            <a:endParaRPr lang="en-IN" sz="1100" dirty="0"/>
          </a:p>
        </p:txBody>
      </p:sp>
      <p:grpSp>
        <p:nvGrpSpPr>
          <p:cNvPr id="12" name="Google Shape;394;p50"/>
          <p:cNvGrpSpPr/>
          <p:nvPr/>
        </p:nvGrpSpPr>
        <p:grpSpPr>
          <a:xfrm>
            <a:off x="3758010" y="4394287"/>
            <a:ext cx="487362" cy="174625"/>
            <a:chOff x="377" y="2904"/>
            <a:chExt cx="154" cy="110"/>
          </a:xfrm>
        </p:grpSpPr>
        <p:cxnSp>
          <p:nvCxnSpPr>
            <p:cNvPr id="13" name="Google Shape;395;p50"/>
            <p:cNvCxnSpPr/>
            <p:nvPr/>
          </p:nvCxnSpPr>
          <p:spPr>
            <a:xfrm>
              <a:off x="381" y="2904"/>
              <a:ext cx="0" cy="110"/>
            </a:xfrm>
            <a:prstGeom prst="straightConnector1">
              <a:avLst/>
            </a:prstGeom>
            <a:noFill/>
            <a:ln w="22225" cap="flat" cmpd="sng">
              <a:solidFill>
                <a:schemeClr val="lt2"/>
              </a:solidFill>
              <a:prstDash val="solid"/>
              <a:miter lim="800000"/>
              <a:headEnd type="none" w="med" len="med"/>
              <a:tailEnd type="none" w="med" len="med"/>
            </a:ln>
          </p:spPr>
        </p:cxnSp>
        <p:cxnSp>
          <p:nvCxnSpPr>
            <p:cNvPr id="14" name="Google Shape;396;p50"/>
            <p:cNvCxnSpPr/>
            <p:nvPr/>
          </p:nvCxnSpPr>
          <p:spPr>
            <a:xfrm>
              <a:off x="527" y="2904"/>
              <a:ext cx="0" cy="110"/>
            </a:xfrm>
            <a:prstGeom prst="straightConnector1">
              <a:avLst/>
            </a:prstGeom>
            <a:noFill/>
            <a:ln w="22225" cap="flat" cmpd="sng">
              <a:solidFill>
                <a:schemeClr val="lt2"/>
              </a:solidFill>
              <a:prstDash val="solid"/>
              <a:miter lim="800000"/>
              <a:headEnd type="none" w="med" len="med"/>
              <a:tailEnd type="none" w="med" len="med"/>
            </a:ln>
          </p:spPr>
        </p:cxnSp>
        <p:cxnSp>
          <p:nvCxnSpPr>
            <p:cNvPr id="15" name="Google Shape;397;p50"/>
            <p:cNvCxnSpPr/>
            <p:nvPr/>
          </p:nvCxnSpPr>
          <p:spPr>
            <a:xfrm>
              <a:off x="385" y="2904"/>
              <a:ext cx="138" cy="110"/>
            </a:xfrm>
            <a:prstGeom prst="straightConnector1">
              <a:avLst/>
            </a:prstGeom>
            <a:noFill/>
            <a:ln w="22225" cap="flat" cmpd="sng">
              <a:solidFill>
                <a:schemeClr val="lt2"/>
              </a:solidFill>
              <a:prstDash val="solid"/>
              <a:miter lim="800000"/>
              <a:headEnd type="none" w="med" len="med"/>
              <a:tailEnd type="none" w="med" len="med"/>
            </a:ln>
          </p:spPr>
        </p:cxnSp>
        <p:cxnSp>
          <p:nvCxnSpPr>
            <p:cNvPr id="16" name="Google Shape;398;p50"/>
            <p:cNvCxnSpPr/>
            <p:nvPr/>
          </p:nvCxnSpPr>
          <p:spPr>
            <a:xfrm flipH="1">
              <a:off x="377" y="2904"/>
              <a:ext cx="154" cy="110"/>
            </a:xfrm>
            <a:prstGeom prst="straightConnector1">
              <a:avLst/>
            </a:prstGeom>
            <a:noFill/>
            <a:ln w="22225" cap="flat" cmpd="sng">
              <a:solidFill>
                <a:schemeClr val="lt2"/>
              </a:solidFill>
              <a:prstDash val="solid"/>
              <a:miter lim="800000"/>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7"/>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4</a:t>
            </a:fld>
            <a:endParaRPr/>
          </a:p>
        </p:txBody>
      </p:sp>
      <p:sp>
        <p:nvSpPr>
          <p:cNvPr id="106" name="Google Shape;106;p17"/>
          <p:cNvSpPr txBox="1">
            <a:spLocks noGrp="1"/>
          </p:cNvSpPr>
          <p:nvPr>
            <p:ph type="title"/>
          </p:nvPr>
        </p:nvSpPr>
        <p:spPr>
          <a:xfrm>
            <a:off x="228600" y="303212"/>
            <a:ext cx="7791138" cy="687389"/>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dirty="0">
                <a:solidFill>
                  <a:srgbClr val="800000"/>
                </a:solidFill>
                <a:latin typeface="Arial"/>
                <a:ea typeface="Arial"/>
                <a:cs typeface="Arial"/>
                <a:sym typeface="Arial"/>
              </a:rPr>
              <a:t>Relational Algebra Overview</a:t>
            </a:r>
            <a:endParaRPr dirty="0"/>
          </a:p>
        </p:txBody>
      </p:sp>
      <p:sp>
        <p:nvSpPr>
          <p:cNvPr id="107" name="Google Shape;107;p17"/>
          <p:cNvSpPr txBox="1">
            <a:spLocks noGrp="1"/>
          </p:cNvSpPr>
          <p:nvPr>
            <p:ph type="body" idx="1"/>
          </p:nvPr>
        </p:nvSpPr>
        <p:spPr>
          <a:xfrm>
            <a:off x="228600" y="1872520"/>
            <a:ext cx="8150902" cy="3726306"/>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680"/>
              <a:buFont typeface="Noto Sans Symbols"/>
              <a:buChar char="■"/>
            </a:pPr>
            <a:r>
              <a:rPr lang="en-US" sz="2800" b="0" i="0" u="none" dirty="0">
                <a:solidFill>
                  <a:schemeClr val="dk2"/>
                </a:solidFill>
                <a:latin typeface="Arial"/>
                <a:ea typeface="Arial"/>
                <a:cs typeface="Arial"/>
                <a:sym typeface="Arial"/>
              </a:rPr>
              <a:t>Relational algebra is the basic set of operations for the relational model</a:t>
            </a:r>
          </a:p>
          <a:p>
            <a:pPr marL="342900" lvl="0" indent="-342900" algn="l" rtl="0">
              <a:lnSpc>
                <a:spcPct val="100000"/>
              </a:lnSpc>
              <a:spcBef>
                <a:spcPts val="0"/>
              </a:spcBef>
              <a:spcAft>
                <a:spcPts val="0"/>
              </a:spcAft>
              <a:buClr>
                <a:srgbClr val="990033"/>
              </a:buClr>
              <a:buSzPts val="1680"/>
              <a:buFont typeface="Noto Sans Symbols"/>
              <a:buChar char="■"/>
            </a:pPr>
            <a:endParaRPr dirty="0"/>
          </a:p>
          <a:p>
            <a:pPr marL="342900" lvl="0" indent="-342900" algn="l" rtl="0">
              <a:lnSpc>
                <a:spcPct val="100000"/>
              </a:lnSpc>
              <a:spcBef>
                <a:spcPts val="540"/>
              </a:spcBef>
              <a:spcAft>
                <a:spcPts val="0"/>
              </a:spcAft>
              <a:buClr>
                <a:srgbClr val="990033"/>
              </a:buClr>
              <a:buSzPts val="1620"/>
              <a:buFont typeface="Noto Sans Symbols"/>
              <a:buChar char="■"/>
            </a:pPr>
            <a:r>
              <a:rPr lang="en-US" sz="2700" b="0" i="0" u="none" dirty="0">
                <a:solidFill>
                  <a:schemeClr val="dk2"/>
                </a:solidFill>
                <a:latin typeface="Arial"/>
                <a:ea typeface="Arial"/>
                <a:cs typeface="Arial"/>
                <a:sym typeface="Arial"/>
              </a:rPr>
              <a:t>These operations enable a user to specify </a:t>
            </a:r>
            <a:r>
              <a:rPr lang="en-US" sz="2700" b="1" i="0" u="none" dirty="0">
                <a:solidFill>
                  <a:schemeClr val="dk2"/>
                </a:solidFill>
                <a:latin typeface="Arial"/>
                <a:ea typeface="Arial"/>
                <a:cs typeface="Arial"/>
                <a:sym typeface="Arial"/>
              </a:rPr>
              <a:t>basic retrieval requests</a:t>
            </a:r>
            <a:r>
              <a:rPr lang="en-US" sz="2700" b="0" i="0" u="none" dirty="0">
                <a:solidFill>
                  <a:schemeClr val="dk2"/>
                </a:solidFill>
                <a:latin typeface="Arial"/>
                <a:ea typeface="Arial"/>
                <a:cs typeface="Arial"/>
                <a:sym typeface="Arial"/>
              </a:rPr>
              <a:t> (or </a:t>
            </a:r>
            <a:r>
              <a:rPr lang="en-US" sz="2700" b="1" i="0" u="none" dirty="0">
                <a:solidFill>
                  <a:schemeClr val="dk2"/>
                </a:solidFill>
                <a:latin typeface="Arial"/>
                <a:ea typeface="Arial"/>
                <a:cs typeface="Arial"/>
                <a:sym typeface="Arial"/>
              </a:rPr>
              <a:t>queries</a:t>
            </a:r>
            <a:r>
              <a:rPr lang="en-US" sz="2700" b="0" i="0" u="none" dirty="0">
                <a:solidFill>
                  <a:schemeClr val="dk2"/>
                </a:solidFill>
                <a:latin typeface="Arial"/>
                <a:ea typeface="Arial"/>
                <a:cs typeface="Arial"/>
                <a:sym typeface="Arial"/>
              </a:rPr>
              <a:t>)</a:t>
            </a:r>
            <a:endParaRPr dirty="0"/>
          </a:p>
          <a:p>
            <a:pPr marL="342900" lvl="0" indent="-342900" algn="l" rtl="0">
              <a:lnSpc>
                <a:spcPct val="100000"/>
              </a:lnSpc>
              <a:spcBef>
                <a:spcPts val="560"/>
              </a:spcBef>
              <a:spcAft>
                <a:spcPts val="0"/>
              </a:spcAft>
              <a:buClr>
                <a:srgbClr val="990033"/>
              </a:buClr>
              <a:buSzPts val="1680"/>
              <a:buFont typeface="Noto Sans Symbols"/>
              <a:buChar char="■"/>
            </a:pPr>
            <a:endParaRPr lang="en-US" sz="2800" b="0" i="0" u="none" dirty="0">
              <a:solidFill>
                <a:schemeClr val="dk2"/>
              </a:solidFill>
              <a:latin typeface="Arial"/>
              <a:ea typeface="Arial"/>
              <a:cs typeface="Arial"/>
              <a:sym typeface="Arial"/>
            </a:endParaRPr>
          </a:p>
          <a:p>
            <a:pPr marL="342900" lvl="0" indent="-342900" algn="l" rtl="0">
              <a:lnSpc>
                <a:spcPct val="100000"/>
              </a:lnSpc>
              <a:spcBef>
                <a:spcPts val="560"/>
              </a:spcBef>
              <a:spcAft>
                <a:spcPts val="0"/>
              </a:spcAft>
              <a:buClr>
                <a:srgbClr val="990033"/>
              </a:buClr>
              <a:buSzPts val="1680"/>
              <a:buFont typeface="Noto Sans Symbols"/>
              <a:buChar char="■"/>
            </a:pPr>
            <a:r>
              <a:rPr lang="en-US" sz="2800" b="0" i="0" u="none" dirty="0">
                <a:solidFill>
                  <a:schemeClr val="dk2"/>
                </a:solidFill>
                <a:latin typeface="Arial"/>
                <a:ea typeface="Arial"/>
                <a:cs typeface="Arial"/>
                <a:sym typeface="Arial"/>
              </a:rPr>
              <a:t>The result of an operation is a </a:t>
            </a:r>
            <a:r>
              <a:rPr lang="en-US" sz="2800" b="0" i="1" u="none" dirty="0">
                <a:solidFill>
                  <a:schemeClr val="dk2"/>
                </a:solidFill>
                <a:latin typeface="Arial"/>
                <a:ea typeface="Arial"/>
                <a:cs typeface="Arial"/>
                <a:sym typeface="Arial"/>
              </a:rPr>
              <a:t>new relation</a:t>
            </a:r>
            <a:r>
              <a:rPr lang="en-US" sz="2800" b="0" i="0" u="none" dirty="0">
                <a:solidFill>
                  <a:schemeClr val="dk2"/>
                </a:solidFill>
                <a:latin typeface="Arial"/>
                <a:ea typeface="Arial"/>
                <a:cs typeface="Arial"/>
                <a:sym typeface="Arial"/>
              </a:rPr>
              <a:t>, which may have been formed from one or more </a:t>
            </a:r>
            <a:r>
              <a:rPr lang="en-US" sz="2800" b="0" i="1" u="none" dirty="0">
                <a:solidFill>
                  <a:schemeClr val="dk2"/>
                </a:solidFill>
                <a:latin typeface="Arial"/>
                <a:ea typeface="Arial"/>
                <a:cs typeface="Arial"/>
                <a:sym typeface="Arial"/>
              </a:rPr>
              <a:t>input</a:t>
            </a:r>
            <a:r>
              <a:rPr lang="en-US" sz="2800" b="0" i="0" u="none" dirty="0">
                <a:solidFill>
                  <a:schemeClr val="dk2"/>
                </a:solidFill>
                <a:latin typeface="Arial"/>
                <a:ea typeface="Arial"/>
                <a:cs typeface="Arial"/>
                <a:sym typeface="Arial"/>
              </a:rPr>
              <a:t> relations.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52"/>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40</a:t>
            </a:fld>
            <a:endParaRPr/>
          </a:p>
        </p:txBody>
      </p:sp>
      <p:sp>
        <p:nvSpPr>
          <p:cNvPr id="419" name="Google Shape;419;p52"/>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Some properties of JOIN</a:t>
            </a:r>
            <a:endParaRPr/>
          </a:p>
        </p:txBody>
      </p:sp>
      <p:sp>
        <p:nvSpPr>
          <p:cNvPr id="420" name="Google Shape;420;p52"/>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Consider the following JOIN operation:</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R(A1, A2, . . ., An)                   S(B1, B2, . . ., Bm)</a:t>
            </a:r>
            <a:endParaRPr/>
          </a:p>
          <a:p>
            <a:pPr marL="1143000" lvl="2" indent="-228600" algn="l" rtl="0">
              <a:lnSpc>
                <a:spcPct val="100000"/>
              </a:lnSpc>
              <a:spcBef>
                <a:spcPts val="400"/>
              </a:spcBef>
              <a:spcAft>
                <a:spcPts val="0"/>
              </a:spcAft>
              <a:buSzPts val="1000"/>
              <a:buNone/>
            </a:pPr>
            <a:r>
              <a:rPr lang="en-US" sz="2000" b="0" i="0" u="none">
                <a:solidFill>
                  <a:schemeClr val="dk2"/>
                </a:solidFill>
                <a:latin typeface="Arial"/>
                <a:ea typeface="Arial"/>
                <a:cs typeface="Arial"/>
                <a:sym typeface="Arial"/>
              </a:rPr>
              <a:t>                                       R.Ai=S.Bj</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Result is a relation Q with degree n + m attributes:</a:t>
            </a:r>
            <a:endParaRPr/>
          </a:p>
          <a:p>
            <a:pPr marL="1143000" lvl="2" indent="-228600" algn="l" rtl="0">
              <a:lnSpc>
                <a:spcPct val="100000"/>
              </a:lnSpc>
              <a:spcBef>
                <a:spcPts val="400"/>
              </a:spcBef>
              <a:spcAft>
                <a:spcPts val="0"/>
              </a:spcAft>
              <a:buClr>
                <a:srgbClr val="990033"/>
              </a:buClr>
              <a:buSzPts val="1000"/>
              <a:buFont typeface="Noto Sans Symbols"/>
              <a:buChar char="■"/>
            </a:pPr>
            <a:r>
              <a:rPr lang="en-US" sz="2000" b="0" i="0" u="none">
                <a:solidFill>
                  <a:schemeClr val="dk2"/>
                </a:solidFill>
                <a:latin typeface="Arial"/>
                <a:ea typeface="Arial"/>
                <a:cs typeface="Arial"/>
                <a:sym typeface="Arial"/>
              </a:rPr>
              <a:t>Q(A1, A2, . . ., An, B1, B2, . . ., Bm), in that order.</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The resulting relation state has one tuple for each combination of tuples—r from R and s from S, but </a:t>
            </a:r>
            <a:r>
              <a:rPr lang="en-US" sz="2200" b="0" i="1" u="none">
                <a:solidFill>
                  <a:srgbClr val="800000"/>
                </a:solidFill>
                <a:latin typeface="Arial"/>
                <a:ea typeface="Arial"/>
                <a:cs typeface="Arial"/>
                <a:sym typeface="Arial"/>
              </a:rPr>
              <a:t>only if they satisfy the join condition</a:t>
            </a:r>
            <a:r>
              <a:rPr lang="en-US" sz="2200" b="0" i="0" u="none">
                <a:solidFill>
                  <a:srgbClr val="800000"/>
                </a:solidFill>
                <a:latin typeface="Arial"/>
                <a:ea typeface="Arial"/>
                <a:cs typeface="Arial"/>
                <a:sym typeface="Arial"/>
              </a:rPr>
              <a:t> r[Ai]=s[Bj]</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Hence, if R has n</a:t>
            </a:r>
            <a:r>
              <a:rPr lang="en-US" sz="2200" b="0" i="0" u="none" baseline="-25000">
                <a:solidFill>
                  <a:srgbClr val="800000"/>
                </a:solidFill>
                <a:latin typeface="Arial"/>
                <a:ea typeface="Arial"/>
                <a:cs typeface="Arial"/>
                <a:sym typeface="Arial"/>
              </a:rPr>
              <a:t>R</a:t>
            </a:r>
            <a:r>
              <a:rPr lang="en-US" sz="2200" b="0" i="0" u="none">
                <a:solidFill>
                  <a:srgbClr val="800000"/>
                </a:solidFill>
                <a:latin typeface="Arial"/>
                <a:ea typeface="Arial"/>
                <a:cs typeface="Arial"/>
                <a:sym typeface="Arial"/>
              </a:rPr>
              <a:t> tuples, and S has n</a:t>
            </a:r>
            <a:r>
              <a:rPr lang="en-US" sz="2200" b="0" i="0" u="none" baseline="-25000">
                <a:solidFill>
                  <a:srgbClr val="800000"/>
                </a:solidFill>
                <a:latin typeface="Arial"/>
                <a:ea typeface="Arial"/>
                <a:cs typeface="Arial"/>
                <a:sym typeface="Arial"/>
              </a:rPr>
              <a:t>S</a:t>
            </a:r>
            <a:r>
              <a:rPr lang="en-US" sz="2200" b="0" i="0" u="none">
                <a:solidFill>
                  <a:srgbClr val="800000"/>
                </a:solidFill>
                <a:latin typeface="Arial"/>
                <a:ea typeface="Arial"/>
                <a:cs typeface="Arial"/>
                <a:sym typeface="Arial"/>
              </a:rPr>
              <a:t> tuples, then the join result will generally have </a:t>
            </a:r>
            <a:r>
              <a:rPr lang="en-US" sz="2200" b="0" i="1" u="none">
                <a:solidFill>
                  <a:srgbClr val="800000"/>
                </a:solidFill>
                <a:latin typeface="Arial"/>
                <a:ea typeface="Arial"/>
                <a:cs typeface="Arial"/>
                <a:sym typeface="Arial"/>
              </a:rPr>
              <a:t>less than</a:t>
            </a:r>
            <a:r>
              <a:rPr lang="en-US" sz="2200" b="0" i="0" u="none">
                <a:solidFill>
                  <a:srgbClr val="800000"/>
                </a:solidFill>
                <a:latin typeface="Arial"/>
                <a:ea typeface="Arial"/>
                <a:cs typeface="Arial"/>
                <a:sym typeface="Arial"/>
              </a:rPr>
              <a:t> n</a:t>
            </a:r>
            <a:r>
              <a:rPr lang="en-US" sz="2200" b="0" i="0" u="none" baseline="-25000">
                <a:solidFill>
                  <a:srgbClr val="800000"/>
                </a:solidFill>
                <a:latin typeface="Arial"/>
                <a:ea typeface="Arial"/>
                <a:cs typeface="Arial"/>
                <a:sym typeface="Arial"/>
              </a:rPr>
              <a:t>R</a:t>
            </a:r>
            <a:r>
              <a:rPr lang="en-US" sz="2200" b="0" i="0" u="none">
                <a:solidFill>
                  <a:srgbClr val="800000"/>
                </a:solidFill>
                <a:latin typeface="Arial"/>
                <a:ea typeface="Arial"/>
                <a:cs typeface="Arial"/>
                <a:sym typeface="Arial"/>
              </a:rPr>
              <a:t> * n</a:t>
            </a:r>
            <a:r>
              <a:rPr lang="en-US" sz="2200" b="0" i="0" u="none" baseline="-25000">
                <a:solidFill>
                  <a:srgbClr val="800000"/>
                </a:solidFill>
                <a:latin typeface="Arial"/>
                <a:ea typeface="Arial"/>
                <a:cs typeface="Arial"/>
                <a:sym typeface="Arial"/>
              </a:rPr>
              <a:t>S</a:t>
            </a:r>
            <a:r>
              <a:rPr lang="en-US" sz="2200" b="0" i="0" u="none">
                <a:solidFill>
                  <a:srgbClr val="800000"/>
                </a:solidFill>
                <a:latin typeface="Arial"/>
                <a:ea typeface="Arial"/>
                <a:cs typeface="Arial"/>
                <a:sym typeface="Arial"/>
              </a:rPr>
              <a:t> tuples.</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Only related tuples (based on the join condition) will appear in the result</a:t>
            </a:r>
            <a:endParaRPr/>
          </a:p>
        </p:txBody>
      </p:sp>
      <p:grpSp>
        <p:nvGrpSpPr>
          <p:cNvPr id="421" name="Google Shape;421;p52"/>
          <p:cNvGrpSpPr/>
          <p:nvPr/>
        </p:nvGrpSpPr>
        <p:grpSpPr>
          <a:xfrm>
            <a:off x="3810000" y="2133600"/>
            <a:ext cx="441325" cy="347662"/>
            <a:chOff x="377" y="2904"/>
            <a:chExt cx="154" cy="110"/>
          </a:xfrm>
        </p:grpSpPr>
        <p:cxnSp>
          <p:nvCxnSpPr>
            <p:cNvPr id="422" name="Google Shape;422;p52"/>
            <p:cNvCxnSpPr/>
            <p:nvPr/>
          </p:nvCxnSpPr>
          <p:spPr>
            <a:xfrm>
              <a:off x="381" y="2904"/>
              <a:ext cx="0" cy="110"/>
            </a:xfrm>
            <a:prstGeom prst="straightConnector1">
              <a:avLst/>
            </a:prstGeom>
            <a:noFill/>
            <a:ln w="15875" cap="flat" cmpd="sng">
              <a:solidFill>
                <a:schemeClr val="lt2"/>
              </a:solidFill>
              <a:prstDash val="solid"/>
              <a:miter lim="800000"/>
              <a:headEnd type="none" w="med" len="med"/>
              <a:tailEnd type="none" w="med" len="med"/>
            </a:ln>
          </p:spPr>
        </p:cxnSp>
        <p:cxnSp>
          <p:nvCxnSpPr>
            <p:cNvPr id="423" name="Google Shape;423;p52"/>
            <p:cNvCxnSpPr/>
            <p:nvPr/>
          </p:nvCxnSpPr>
          <p:spPr>
            <a:xfrm>
              <a:off x="527" y="2904"/>
              <a:ext cx="0" cy="110"/>
            </a:xfrm>
            <a:prstGeom prst="straightConnector1">
              <a:avLst/>
            </a:prstGeom>
            <a:noFill/>
            <a:ln w="15875" cap="flat" cmpd="sng">
              <a:solidFill>
                <a:schemeClr val="lt2"/>
              </a:solidFill>
              <a:prstDash val="solid"/>
              <a:miter lim="800000"/>
              <a:headEnd type="none" w="med" len="med"/>
              <a:tailEnd type="none" w="med" len="med"/>
            </a:ln>
          </p:spPr>
        </p:cxnSp>
        <p:cxnSp>
          <p:nvCxnSpPr>
            <p:cNvPr id="424" name="Google Shape;424;p52"/>
            <p:cNvCxnSpPr/>
            <p:nvPr/>
          </p:nvCxnSpPr>
          <p:spPr>
            <a:xfrm>
              <a:off x="385" y="2904"/>
              <a:ext cx="138" cy="110"/>
            </a:xfrm>
            <a:prstGeom prst="straightConnector1">
              <a:avLst/>
            </a:prstGeom>
            <a:noFill/>
            <a:ln w="15875" cap="flat" cmpd="sng">
              <a:solidFill>
                <a:schemeClr val="lt2"/>
              </a:solidFill>
              <a:prstDash val="solid"/>
              <a:miter lim="800000"/>
              <a:headEnd type="none" w="med" len="med"/>
              <a:tailEnd type="none" w="med" len="med"/>
            </a:ln>
          </p:spPr>
        </p:cxnSp>
        <p:cxnSp>
          <p:nvCxnSpPr>
            <p:cNvPr id="425" name="Google Shape;425;p52"/>
            <p:cNvCxnSpPr/>
            <p:nvPr/>
          </p:nvCxnSpPr>
          <p:spPr>
            <a:xfrm flipH="1">
              <a:off x="377" y="2904"/>
              <a:ext cx="154" cy="110"/>
            </a:xfrm>
            <a:prstGeom prst="straightConnector1">
              <a:avLst/>
            </a:prstGeom>
            <a:noFill/>
            <a:ln w="15875" cap="flat" cmpd="sng">
              <a:solidFill>
                <a:schemeClr val="lt2"/>
              </a:solidFill>
              <a:prstDash val="solid"/>
              <a:miter lim="800000"/>
              <a:headEnd type="none" w="med" len="med"/>
              <a:tailEnd type="none" w="med" len="med"/>
            </a:ln>
          </p:spPr>
        </p:cxn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53"/>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41</a:t>
            </a:fld>
            <a:endParaRPr/>
          </a:p>
        </p:txBody>
      </p:sp>
      <p:sp>
        <p:nvSpPr>
          <p:cNvPr id="432" name="Google Shape;432;p53"/>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dirty="0">
                <a:solidFill>
                  <a:srgbClr val="800000"/>
                </a:solidFill>
                <a:latin typeface="Arial"/>
                <a:ea typeface="Arial"/>
                <a:cs typeface="Arial"/>
                <a:sym typeface="Arial"/>
              </a:rPr>
              <a:t>Theta JOIN</a:t>
            </a:r>
            <a:endParaRPr dirty="0"/>
          </a:p>
        </p:txBody>
      </p:sp>
      <p:sp>
        <p:nvSpPr>
          <p:cNvPr id="433" name="Google Shape;433;p53"/>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The general case of JOIN operation is called a Theta-join: R              S</a:t>
            </a:r>
            <a:endParaRPr/>
          </a:p>
          <a:p>
            <a:pPr marL="1143000" lvl="2" indent="-228600" algn="l" rtl="0">
              <a:lnSpc>
                <a:spcPct val="90000"/>
              </a:lnSpc>
              <a:spcBef>
                <a:spcPts val="480"/>
              </a:spcBef>
              <a:spcAft>
                <a:spcPts val="0"/>
              </a:spcAft>
              <a:buSzPts val="1200"/>
              <a:buNone/>
            </a:pPr>
            <a:r>
              <a:rPr lang="en-US" sz="2400" b="0" i="0" u="none">
                <a:solidFill>
                  <a:schemeClr val="dk2"/>
                </a:solidFill>
                <a:latin typeface="Arial"/>
                <a:ea typeface="Arial"/>
                <a:cs typeface="Arial"/>
                <a:sym typeface="Arial"/>
              </a:rPr>
              <a:t>                        </a:t>
            </a:r>
            <a:r>
              <a:rPr lang="en-US" sz="2400" b="0" i="1" u="none">
                <a:solidFill>
                  <a:schemeClr val="dk2"/>
                </a:solidFill>
                <a:latin typeface="Arial"/>
                <a:ea typeface="Arial"/>
                <a:cs typeface="Arial"/>
                <a:sym typeface="Arial"/>
              </a:rPr>
              <a:t>theta</a:t>
            </a:r>
            <a:endParaRPr/>
          </a:p>
          <a:p>
            <a:pPr marL="342900" lvl="0" indent="-342900" algn="l" rtl="0">
              <a:lnSpc>
                <a:spcPct val="9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The join condition is called </a:t>
            </a:r>
            <a:r>
              <a:rPr lang="en-US" sz="2800" b="0" i="1" u="none">
                <a:solidFill>
                  <a:schemeClr val="dk2"/>
                </a:solidFill>
                <a:latin typeface="Arial"/>
                <a:ea typeface="Arial"/>
                <a:cs typeface="Arial"/>
                <a:sym typeface="Arial"/>
              </a:rPr>
              <a:t>theta</a:t>
            </a:r>
            <a:endParaRPr/>
          </a:p>
          <a:p>
            <a:pPr marL="342900" lvl="0" indent="-342900" algn="l" rtl="0">
              <a:lnSpc>
                <a:spcPct val="90000"/>
              </a:lnSpc>
              <a:spcBef>
                <a:spcPts val="560"/>
              </a:spcBef>
              <a:spcAft>
                <a:spcPts val="0"/>
              </a:spcAft>
              <a:buClr>
                <a:srgbClr val="990033"/>
              </a:buClr>
              <a:buSzPts val="1680"/>
              <a:buFont typeface="Noto Sans Symbols"/>
              <a:buChar char="■"/>
            </a:pPr>
            <a:r>
              <a:rPr lang="en-US" sz="2800" b="0" i="1" u="none">
                <a:solidFill>
                  <a:schemeClr val="dk2"/>
                </a:solidFill>
                <a:latin typeface="Arial"/>
                <a:ea typeface="Arial"/>
                <a:cs typeface="Arial"/>
                <a:sym typeface="Arial"/>
              </a:rPr>
              <a:t>Theta</a:t>
            </a:r>
            <a:r>
              <a:rPr lang="en-US" sz="2800" b="0" i="0" u="none">
                <a:solidFill>
                  <a:schemeClr val="dk2"/>
                </a:solidFill>
                <a:latin typeface="Arial"/>
                <a:ea typeface="Arial"/>
                <a:cs typeface="Arial"/>
                <a:sym typeface="Arial"/>
              </a:rPr>
              <a:t> can be any general boolean expression on the attributes of R and S; for example:</a:t>
            </a:r>
            <a:endParaRPr/>
          </a:p>
          <a:p>
            <a:pPr marL="742950" lvl="1" indent="-285750" algn="l" rtl="0">
              <a:lnSpc>
                <a:spcPct val="9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R.Ai&lt;S.Bj AND (R.Ak=S.Bl OR R.Ap&lt;S.Bq)</a:t>
            </a:r>
            <a:endParaRPr/>
          </a:p>
          <a:p>
            <a:pPr marL="342900" lvl="0" indent="-342900" algn="l" rtl="0">
              <a:lnSpc>
                <a:spcPct val="9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Most join conditions involve one or more equality conditions “AND”ed together; for example:</a:t>
            </a:r>
            <a:endParaRPr/>
          </a:p>
          <a:p>
            <a:pPr marL="742950" lvl="1" indent="-285750" algn="l" rtl="0">
              <a:lnSpc>
                <a:spcPct val="9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R.Ai=S.Bj AND R.Ak=S.Bl AND R.Ap=S.Bq</a:t>
            </a:r>
            <a:endParaRPr/>
          </a:p>
          <a:p>
            <a:pPr marL="342900" lvl="0" indent="-243840" algn="l" rtl="0">
              <a:spcBef>
                <a:spcPts val="520"/>
              </a:spcBef>
              <a:spcAft>
                <a:spcPts val="0"/>
              </a:spcAft>
              <a:buSzPts val="1560"/>
              <a:buNone/>
            </a:pPr>
            <a:endParaRPr sz="2600" b="0" i="0" u="none">
              <a:solidFill>
                <a:srgbClr val="800000"/>
              </a:solidFill>
              <a:latin typeface="Arial"/>
              <a:ea typeface="Arial"/>
              <a:cs typeface="Arial"/>
              <a:sym typeface="Arial"/>
            </a:endParaRPr>
          </a:p>
        </p:txBody>
      </p:sp>
      <p:grpSp>
        <p:nvGrpSpPr>
          <p:cNvPr id="434" name="Google Shape;434;p53"/>
          <p:cNvGrpSpPr/>
          <p:nvPr/>
        </p:nvGrpSpPr>
        <p:grpSpPr>
          <a:xfrm>
            <a:off x="3124200" y="2133600"/>
            <a:ext cx="441325" cy="347662"/>
            <a:chOff x="377" y="2904"/>
            <a:chExt cx="154" cy="110"/>
          </a:xfrm>
        </p:grpSpPr>
        <p:cxnSp>
          <p:nvCxnSpPr>
            <p:cNvPr id="435" name="Google Shape;435;p53"/>
            <p:cNvCxnSpPr/>
            <p:nvPr/>
          </p:nvCxnSpPr>
          <p:spPr>
            <a:xfrm>
              <a:off x="381" y="2904"/>
              <a:ext cx="0" cy="110"/>
            </a:xfrm>
            <a:prstGeom prst="straightConnector1">
              <a:avLst/>
            </a:prstGeom>
            <a:noFill/>
            <a:ln w="15875" cap="flat" cmpd="sng">
              <a:solidFill>
                <a:schemeClr val="lt2"/>
              </a:solidFill>
              <a:prstDash val="solid"/>
              <a:miter lim="800000"/>
              <a:headEnd type="none" w="med" len="med"/>
              <a:tailEnd type="none" w="med" len="med"/>
            </a:ln>
          </p:spPr>
        </p:cxnSp>
        <p:cxnSp>
          <p:nvCxnSpPr>
            <p:cNvPr id="436" name="Google Shape;436;p53"/>
            <p:cNvCxnSpPr/>
            <p:nvPr/>
          </p:nvCxnSpPr>
          <p:spPr>
            <a:xfrm>
              <a:off x="527" y="2904"/>
              <a:ext cx="0" cy="110"/>
            </a:xfrm>
            <a:prstGeom prst="straightConnector1">
              <a:avLst/>
            </a:prstGeom>
            <a:noFill/>
            <a:ln w="15875" cap="flat" cmpd="sng">
              <a:solidFill>
                <a:schemeClr val="lt2"/>
              </a:solidFill>
              <a:prstDash val="solid"/>
              <a:miter lim="800000"/>
              <a:headEnd type="none" w="med" len="med"/>
              <a:tailEnd type="none" w="med" len="med"/>
            </a:ln>
          </p:spPr>
        </p:cxnSp>
        <p:cxnSp>
          <p:nvCxnSpPr>
            <p:cNvPr id="437" name="Google Shape;437;p53"/>
            <p:cNvCxnSpPr/>
            <p:nvPr/>
          </p:nvCxnSpPr>
          <p:spPr>
            <a:xfrm>
              <a:off x="385" y="2904"/>
              <a:ext cx="138" cy="110"/>
            </a:xfrm>
            <a:prstGeom prst="straightConnector1">
              <a:avLst/>
            </a:prstGeom>
            <a:noFill/>
            <a:ln w="15875" cap="flat" cmpd="sng">
              <a:solidFill>
                <a:schemeClr val="lt2"/>
              </a:solidFill>
              <a:prstDash val="solid"/>
              <a:miter lim="800000"/>
              <a:headEnd type="none" w="med" len="med"/>
              <a:tailEnd type="none" w="med" len="med"/>
            </a:ln>
          </p:spPr>
        </p:cxnSp>
        <p:cxnSp>
          <p:nvCxnSpPr>
            <p:cNvPr id="438" name="Google Shape;438;p53"/>
            <p:cNvCxnSpPr/>
            <p:nvPr/>
          </p:nvCxnSpPr>
          <p:spPr>
            <a:xfrm flipH="1">
              <a:off x="377" y="2904"/>
              <a:ext cx="154" cy="110"/>
            </a:xfrm>
            <a:prstGeom prst="straightConnector1">
              <a:avLst/>
            </a:prstGeom>
            <a:noFill/>
            <a:ln w="15875" cap="flat" cmpd="sng">
              <a:solidFill>
                <a:schemeClr val="lt2"/>
              </a:solidFill>
              <a:prstDash val="solid"/>
              <a:miter lim="800000"/>
              <a:headEnd type="none" w="med" len="med"/>
              <a:tailEnd type="none" w="med" len="med"/>
            </a:ln>
          </p:spPr>
        </p:cxn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867013-714E-3780-41B6-6124027E61A6}"/>
              </a:ext>
            </a:extLst>
          </p:cNvPr>
          <p:cNvSpPr>
            <a:spLocks noGrp="1"/>
          </p:cNvSpPr>
          <p:nvPr>
            <p:ph type="title"/>
          </p:nvPr>
        </p:nvSpPr>
        <p:spPr/>
        <p:txBody>
          <a:bodyPr/>
          <a:lstStyle/>
          <a:p>
            <a:r>
              <a:rPr lang="en-US" dirty="0" smtClean="0"/>
              <a:t>Example </a:t>
            </a:r>
            <a:endParaRPr lang="en-US" dirty="0"/>
          </a:p>
        </p:txBody>
      </p:sp>
      <p:sp>
        <p:nvSpPr>
          <p:cNvPr id="3" name="Text Placeholder 2">
            <a:extLst>
              <a:ext uri="{FF2B5EF4-FFF2-40B4-BE49-F238E27FC236}">
                <a16:creationId xmlns="" xmlns:a16="http://schemas.microsoft.com/office/drawing/2014/main" id="{F78C5983-6E98-68D5-9D11-1378DE39607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AE635F68-34B6-A917-27F0-D4610FB40561}"/>
              </a:ext>
            </a:extLst>
          </p:cNvPr>
          <p:cNvSpPr>
            <a:spLocks noGrp="1"/>
          </p:cNvSpPr>
          <p:nvPr>
            <p:ph type="sldNum" idx="12"/>
          </p:nvPr>
        </p:nvSpPr>
        <p:spPr/>
        <p:txBody>
          <a:bodyPr/>
          <a:lstStyle/>
          <a:p>
            <a:pPr marL="0" lvl="0" indent="0" algn="r" rtl="0">
              <a:spcBef>
                <a:spcPts val="0"/>
              </a:spcBef>
              <a:spcAft>
                <a:spcPts val="0"/>
              </a:spcAft>
              <a:buNone/>
            </a:pPr>
            <a:r>
              <a:rPr lang="en-US"/>
              <a:t>Slide 6- </a:t>
            </a:r>
            <a:fld id="{00000000-1234-1234-1234-123412341234}" type="slidenum">
              <a:rPr lang="en-US" smtClean="0"/>
              <a:t>42</a:t>
            </a:fld>
            <a:endParaRPr/>
          </a:p>
        </p:txBody>
      </p:sp>
      <p:pic>
        <p:nvPicPr>
          <p:cNvPr id="6" name="Picture 5">
            <a:extLst>
              <a:ext uri="{FF2B5EF4-FFF2-40B4-BE49-F238E27FC236}">
                <a16:creationId xmlns="" xmlns:a16="http://schemas.microsoft.com/office/drawing/2014/main" id="{9EA038A7-1B64-1CD6-89CC-9A33CA9264EA}"/>
              </a:ext>
            </a:extLst>
          </p:cNvPr>
          <p:cNvPicPr>
            <a:picLocks noChangeAspect="1"/>
          </p:cNvPicPr>
          <p:nvPr/>
        </p:nvPicPr>
        <p:blipFill>
          <a:blip r:embed="rId2"/>
          <a:stretch>
            <a:fillRect/>
          </a:stretch>
        </p:blipFill>
        <p:spPr>
          <a:xfrm>
            <a:off x="441029" y="1419318"/>
            <a:ext cx="2648320" cy="419158"/>
          </a:xfrm>
          <a:prstGeom prst="rect">
            <a:avLst/>
          </a:prstGeom>
        </p:spPr>
      </p:pic>
      <p:pic>
        <p:nvPicPr>
          <p:cNvPr id="8" name="Picture 7">
            <a:extLst>
              <a:ext uri="{FF2B5EF4-FFF2-40B4-BE49-F238E27FC236}">
                <a16:creationId xmlns="" xmlns:a16="http://schemas.microsoft.com/office/drawing/2014/main" id="{ADF90566-C693-96B2-6C41-C5B2010B7684}"/>
              </a:ext>
            </a:extLst>
          </p:cNvPr>
          <p:cNvPicPr>
            <a:picLocks noChangeAspect="1"/>
          </p:cNvPicPr>
          <p:nvPr/>
        </p:nvPicPr>
        <p:blipFill>
          <a:blip r:embed="rId3"/>
          <a:stretch>
            <a:fillRect/>
          </a:stretch>
        </p:blipFill>
        <p:spPr>
          <a:xfrm>
            <a:off x="441029" y="2296486"/>
            <a:ext cx="2534004" cy="485843"/>
          </a:xfrm>
          <a:prstGeom prst="rect">
            <a:avLst/>
          </a:prstGeom>
        </p:spPr>
      </p:pic>
      <p:pic>
        <p:nvPicPr>
          <p:cNvPr id="10" name="Picture 9">
            <a:extLst>
              <a:ext uri="{FF2B5EF4-FFF2-40B4-BE49-F238E27FC236}">
                <a16:creationId xmlns="" xmlns:a16="http://schemas.microsoft.com/office/drawing/2014/main" id="{4E3FBEAE-07B6-8099-E85F-F472DDA96DAE}"/>
              </a:ext>
            </a:extLst>
          </p:cNvPr>
          <p:cNvPicPr>
            <a:picLocks noChangeAspect="1"/>
          </p:cNvPicPr>
          <p:nvPr/>
        </p:nvPicPr>
        <p:blipFill>
          <a:blip r:embed="rId4"/>
          <a:stretch>
            <a:fillRect/>
          </a:stretch>
        </p:blipFill>
        <p:spPr>
          <a:xfrm>
            <a:off x="3706123" y="1215248"/>
            <a:ext cx="3238952" cy="1324160"/>
          </a:xfrm>
          <a:prstGeom prst="rect">
            <a:avLst/>
          </a:prstGeom>
        </p:spPr>
      </p:pic>
      <p:pic>
        <p:nvPicPr>
          <p:cNvPr id="12" name="Picture 11">
            <a:extLst>
              <a:ext uri="{FF2B5EF4-FFF2-40B4-BE49-F238E27FC236}">
                <a16:creationId xmlns="" xmlns:a16="http://schemas.microsoft.com/office/drawing/2014/main" id="{DB77EF5D-C3A4-0E2E-DA01-C7D18724C08B}"/>
              </a:ext>
            </a:extLst>
          </p:cNvPr>
          <p:cNvPicPr>
            <a:picLocks noChangeAspect="1"/>
          </p:cNvPicPr>
          <p:nvPr/>
        </p:nvPicPr>
        <p:blipFill>
          <a:blip r:embed="rId5"/>
          <a:stretch>
            <a:fillRect/>
          </a:stretch>
        </p:blipFill>
        <p:spPr>
          <a:xfrm>
            <a:off x="441029" y="3237392"/>
            <a:ext cx="3124636" cy="1171739"/>
          </a:xfrm>
          <a:prstGeom prst="rect">
            <a:avLst/>
          </a:prstGeom>
        </p:spPr>
      </p:pic>
      <p:pic>
        <p:nvPicPr>
          <p:cNvPr id="14" name="Picture 13">
            <a:extLst>
              <a:ext uri="{FF2B5EF4-FFF2-40B4-BE49-F238E27FC236}">
                <a16:creationId xmlns="" xmlns:a16="http://schemas.microsoft.com/office/drawing/2014/main" id="{D8A24DBA-B1B2-C007-E8B6-01827A43BACB}"/>
              </a:ext>
            </a:extLst>
          </p:cNvPr>
          <p:cNvPicPr>
            <a:picLocks noChangeAspect="1"/>
          </p:cNvPicPr>
          <p:nvPr/>
        </p:nvPicPr>
        <p:blipFill>
          <a:blip r:embed="rId6"/>
          <a:stretch>
            <a:fillRect/>
          </a:stretch>
        </p:blipFill>
        <p:spPr>
          <a:xfrm>
            <a:off x="4966524" y="2782329"/>
            <a:ext cx="3458058" cy="1476581"/>
          </a:xfrm>
          <a:prstGeom prst="rect">
            <a:avLst/>
          </a:prstGeom>
        </p:spPr>
      </p:pic>
      <p:pic>
        <p:nvPicPr>
          <p:cNvPr id="16" name="Picture 15">
            <a:extLst>
              <a:ext uri="{FF2B5EF4-FFF2-40B4-BE49-F238E27FC236}">
                <a16:creationId xmlns="" xmlns:a16="http://schemas.microsoft.com/office/drawing/2014/main" id="{7DA0B932-E62A-4B96-23D8-567AFD1991B4}"/>
              </a:ext>
            </a:extLst>
          </p:cNvPr>
          <p:cNvPicPr>
            <a:picLocks noChangeAspect="1"/>
          </p:cNvPicPr>
          <p:nvPr/>
        </p:nvPicPr>
        <p:blipFill>
          <a:blip r:embed="rId7"/>
          <a:stretch>
            <a:fillRect/>
          </a:stretch>
        </p:blipFill>
        <p:spPr>
          <a:xfrm>
            <a:off x="845934" y="4733852"/>
            <a:ext cx="1648055" cy="523948"/>
          </a:xfrm>
          <a:prstGeom prst="rect">
            <a:avLst/>
          </a:prstGeom>
        </p:spPr>
      </p:pic>
      <p:pic>
        <p:nvPicPr>
          <p:cNvPr id="18" name="Picture 17">
            <a:extLst>
              <a:ext uri="{FF2B5EF4-FFF2-40B4-BE49-F238E27FC236}">
                <a16:creationId xmlns="" xmlns:a16="http://schemas.microsoft.com/office/drawing/2014/main" id="{8AC45400-5C0F-3A5E-BC2D-C7C6A0ECDA8A}"/>
              </a:ext>
            </a:extLst>
          </p:cNvPr>
          <p:cNvPicPr>
            <a:picLocks noChangeAspect="1"/>
          </p:cNvPicPr>
          <p:nvPr/>
        </p:nvPicPr>
        <p:blipFill>
          <a:blip r:embed="rId8"/>
          <a:stretch>
            <a:fillRect/>
          </a:stretch>
        </p:blipFill>
        <p:spPr>
          <a:xfrm>
            <a:off x="5036791" y="4695033"/>
            <a:ext cx="2715004" cy="1848108"/>
          </a:xfrm>
          <a:prstGeom prst="rect">
            <a:avLst/>
          </a:prstGeom>
        </p:spPr>
      </p:pic>
      <p:pic>
        <p:nvPicPr>
          <p:cNvPr id="20" name="Picture 19">
            <a:extLst>
              <a:ext uri="{FF2B5EF4-FFF2-40B4-BE49-F238E27FC236}">
                <a16:creationId xmlns="" xmlns:a16="http://schemas.microsoft.com/office/drawing/2014/main" id="{E783315B-B23F-6B76-A06F-79000B483E4E}"/>
              </a:ext>
            </a:extLst>
          </p:cNvPr>
          <p:cNvPicPr>
            <a:picLocks noChangeAspect="1"/>
          </p:cNvPicPr>
          <p:nvPr/>
        </p:nvPicPr>
        <p:blipFill>
          <a:blip r:embed="rId9"/>
          <a:stretch>
            <a:fillRect/>
          </a:stretch>
        </p:blipFill>
        <p:spPr>
          <a:xfrm>
            <a:off x="781540" y="5431923"/>
            <a:ext cx="2924583" cy="800212"/>
          </a:xfrm>
          <a:prstGeom prst="rect">
            <a:avLst/>
          </a:prstGeom>
        </p:spPr>
      </p:pic>
    </p:spTree>
    <p:extLst>
      <p:ext uri="{BB962C8B-B14F-4D97-AF65-F5344CB8AC3E}">
        <p14:creationId xmlns:p14="http://schemas.microsoft.com/office/powerpoint/2010/main" val="3683299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barn(inVertical)">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arn(inVertical)">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barn(inVertical)">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arn(inVertical)">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barn(inVertical)">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down)">
                                      <p:cBhvr>
                                        <p:cTn id="4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54"/>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43</a:t>
            </a:fld>
            <a:endParaRPr/>
          </a:p>
        </p:txBody>
      </p:sp>
      <p:sp>
        <p:nvSpPr>
          <p:cNvPr id="445" name="Google Shape;445;p54"/>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Binary Relational Operations: EQUIJOIN</a:t>
            </a:r>
            <a:endParaRPr/>
          </a:p>
        </p:txBody>
      </p:sp>
      <p:sp>
        <p:nvSpPr>
          <p:cNvPr id="446" name="Google Shape;446;p54"/>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EQUIJOIN Operation</a:t>
            </a:r>
            <a:endParaRPr/>
          </a:p>
          <a:p>
            <a:pPr marL="342900" lvl="0" indent="-342900" algn="l" rtl="0">
              <a:lnSpc>
                <a:spcPct val="9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The most common use of join involves join conditions with </a:t>
            </a:r>
            <a:r>
              <a:rPr lang="en-US" sz="2800" b="0" i="1" u="none">
                <a:solidFill>
                  <a:schemeClr val="dk2"/>
                </a:solidFill>
                <a:latin typeface="Arial"/>
                <a:ea typeface="Arial"/>
                <a:cs typeface="Arial"/>
                <a:sym typeface="Arial"/>
              </a:rPr>
              <a:t>equality comparisons</a:t>
            </a:r>
            <a:r>
              <a:rPr lang="en-US" sz="2800" b="0" i="0" u="none">
                <a:solidFill>
                  <a:schemeClr val="dk2"/>
                </a:solidFill>
                <a:latin typeface="Arial"/>
                <a:ea typeface="Arial"/>
                <a:cs typeface="Arial"/>
                <a:sym typeface="Arial"/>
              </a:rPr>
              <a:t> only</a:t>
            </a:r>
            <a:endParaRPr/>
          </a:p>
          <a:p>
            <a:pPr marL="342900" lvl="0" indent="-342900" algn="l" rtl="0">
              <a:lnSpc>
                <a:spcPct val="9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Such a join, where the only comparison operator used is =, is called an EQUIJOIN.</a:t>
            </a:r>
            <a:endParaRPr/>
          </a:p>
          <a:p>
            <a:pPr marL="742950" lvl="1" indent="-285750" algn="l" rtl="0">
              <a:lnSpc>
                <a:spcPct val="9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In the result of an EQUIJOIN we always have one or more pairs of attributes (whose names need not be  identical) that have identical values in every tuple. </a:t>
            </a:r>
            <a:endParaRPr/>
          </a:p>
          <a:p>
            <a:pPr marL="742950" lvl="1" indent="-285750" algn="l" rtl="0">
              <a:lnSpc>
                <a:spcPct val="9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The JOIN seen in the previous example was an EQUIJOIN.</a:t>
            </a:r>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55"/>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44</a:t>
            </a:fld>
            <a:endParaRPr/>
          </a:p>
        </p:txBody>
      </p:sp>
      <p:sp>
        <p:nvSpPr>
          <p:cNvPr id="453" name="Google Shape;453;p55"/>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Binary Relational Operations: </a:t>
            </a:r>
            <a:br>
              <a:rPr lang="en-US" sz="3200" b="0" i="0" u="none">
                <a:solidFill>
                  <a:srgbClr val="800000"/>
                </a:solidFill>
                <a:latin typeface="Arial"/>
                <a:ea typeface="Arial"/>
                <a:cs typeface="Arial"/>
                <a:sym typeface="Arial"/>
              </a:rPr>
            </a:br>
            <a:r>
              <a:rPr lang="en-US" sz="3200" b="0" i="0" u="none">
                <a:solidFill>
                  <a:srgbClr val="800000"/>
                </a:solidFill>
                <a:latin typeface="Arial"/>
                <a:ea typeface="Arial"/>
                <a:cs typeface="Arial"/>
                <a:sym typeface="Arial"/>
              </a:rPr>
              <a:t>NATURAL JOIN Operation</a:t>
            </a:r>
            <a:endParaRPr/>
          </a:p>
        </p:txBody>
      </p:sp>
      <p:sp>
        <p:nvSpPr>
          <p:cNvPr id="454" name="Google Shape;454;p55"/>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NATURAL JOIN Operation </a:t>
            </a:r>
            <a:endParaRPr dirty="0"/>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Another variation of JOIN called NATURAL JOIN — denoted by * — was created to get rid of the second (superfluous) attribute in an EQUIJOIN condition.</a:t>
            </a:r>
            <a:endParaRPr dirty="0"/>
          </a:p>
          <a:p>
            <a:pPr marL="1143000" lvl="2" indent="-228600" algn="l" rtl="0">
              <a:lnSpc>
                <a:spcPct val="100000"/>
              </a:lnSpc>
              <a:spcBef>
                <a:spcPts val="400"/>
              </a:spcBef>
              <a:spcAft>
                <a:spcPts val="0"/>
              </a:spcAft>
              <a:buClr>
                <a:srgbClr val="990033"/>
              </a:buClr>
              <a:buSzPts val="1000"/>
              <a:buFont typeface="Noto Sans Symbols"/>
              <a:buChar char="■"/>
            </a:pPr>
            <a:r>
              <a:rPr lang="en-US" sz="2000" b="0" i="0" u="none" dirty="0">
                <a:solidFill>
                  <a:schemeClr val="dk2"/>
                </a:solidFill>
                <a:latin typeface="Arial"/>
                <a:ea typeface="Arial"/>
                <a:cs typeface="Arial"/>
                <a:sym typeface="Arial"/>
              </a:rPr>
              <a:t>because one of each pair of attributes with identical values is superfluous</a:t>
            </a:r>
            <a:endParaRPr dirty="0"/>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The standard definition of natural join requires that the two join attributes, or each pair of corresponding join attributes, </a:t>
            </a:r>
            <a:r>
              <a:rPr lang="en-US" sz="2200" b="0" i="1" u="none" dirty="0">
                <a:solidFill>
                  <a:srgbClr val="800000"/>
                </a:solidFill>
                <a:latin typeface="Arial"/>
                <a:ea typeface="Arial"/>
                <a:cs typeface="Arial"/>
                <a:sym typeface="Arial"/>
              </a:rPr>
              <a:t>have the same name</a:t>
            </a:r>
            <a:r>
              <a:rPr lang="en-US" sz="2200" b="0" i="0" u="none" dirty="0">
                <a:solidFill>
                  <a:srgbClr val="800000"/>
                </a:solidFill>
                <a:latin typeface="Arial"/>
                <a:ea typeface="Arial"/>
                <a:cs typeface="Arial"/>
                <a:sym typeface="Arial"/>
              </a:rPr>
              <a:t> in both relations</a:t>
            </a:r>
            <a:endParaRPr dirty="0"/>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If this is not the case, a renaming operation is applied first.	                    	</a:t>
            </a:r>
            <a:endParaRPr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56"/>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45</a:t>
            </a:fld>
            <a:endParaRPr/>
          </a:p>
        </p:txBody>
      </p:sp>
      <p:sp>
        <p:nvSpPr>
          <p:cNvPr id="461" name="Google Shape;461;p56"/>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Binary Relational Operations </a:t>
            </a:r>
            <a:r>
              <a:rPr lang="en-US" sz="3200" b="0" i="0" u="none">
                <a:solidFill>
                  <a:srgbClr val="800000"/>
                </a:solidFill>
                <a:latin typeface="Arial"/>
                <a:ea typeface="Arial"/>
                <a:cs typeface="Arial"/>
                <a:sym typeface="Arial"/>
              </a:rPr>
              <a:t>NATURAL JOIN </a:t>
            </a:r>
            <a:r>
              <a:rPr lang="en-US" sz="3600" b="0" i="0" u="none">
                <a:solidFill>
                  <a:srgbClr val="800000"/>
                </a:solidFill>
                <a:latin typeface="Arial"/>
                <a:ea typeface="Arial"/>
                <a:cs typeface="Arial"/>
                <a:sym typeface="Arial"/>
              </a:rPr>
              <a:t>(contd.)</a:t>
            </a:r>
            <a:endParaRPr/>
          </a:p>
        </p:txBody>
      </p:sp>
      <p:sp>
        <p:nvSpPr>
          <p:cNvPr id="462" name="Google Shape;462;p56"/>
          <p:cNvSpPr txBox="1">
            <a:spLocks noGrp="1"/>
          </p:cNvSpPr>
          <p:nvPr>
            <p:ph type="body" idx="1"/>
          </p:nvPr>
        </p:nvSpPr>
        <p:spPr>
          <a:xfrm>
            <a:off x="239712" y="1600200"/>
            <a:ext cx="8294687" cy="44958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200"/>
              <a:buFont typeface="Noto Sans Symbols"/>
              <a:buChar char="■"/>
            </a:pPr>
            <a:r>
              <a:rPr lang="en-US" sz="2000" b="0" i="0" u="none" dirty="0">
                <a:solidFill>
                  <a:schemeClr val="dk2"/>
                </a:solidFill>
                <a:latin typeface="Arial"/>
                <a:ea typeface="Arial"/>
                <a:cs typeface="Arial"/>
                <a:sym typeface="Arial"/>
              </a:rPr>
              <a:t>Example:</a:t>
            </a:r>
          </a:p>
          <a:p>
            <a:pPr marL="342900" lvl="0" indent="-342900" algn="l" rtl="0">
              <a:lnSpc>
                <a:spcPct val="90000"/>
              </a:lnSpc>
              <a:spcBef>
                <a:spcPts val="0"/>
              </a:spcBef>
              <a:spcAft>
                <a:spcPts val="0"/>
              </a:spcAft>
              <a:buClr>
                <a:srgbClr val="990033"/>
              </a:buClr>
              <a:buSzPts val="1200"/>
              <a:buFont typeface="Noto Sans Symbols"/>
              <a:buChar char="■"/>
            </a:pPr>
            <a:endParaRPr dirty="0"/>
          </a:p>
        </p:txBody>
      </p:sp>
      <p:pic>
        <p:nvPicPr>
          <p:cNvPr id="3" name="Picture 2">
            <a:extLst>
              <a:ext uri="{FF2B5EF4-FFF2-40B4-BE49-F238E27FC236}">
                <a16:creationId xmlns="" xmlns:a16="http://schemas.microsoft.com/office/drawing/2014/main" id="{6C51D22A-C926-EB18-08A7-4C7D48AA9418}"/>
              </a:ext>
            </a:extLst>
          </p:cNvPr>
          <p:cNvPicPr>
            <a:picLocks noChangeAspect="1"/>
          </p:cNvPicPr>
          <p:nvPr/>
        </p:nvPicPr>
        <p:blipFill>
          <a:blip r:embed="rId3"/>
          <a:stretch>
            <a:fillRect/>
          </a:stretch>
        </p:blipFill>
        <p:spPr>
          <a:xfrm>
            <a:off x="1736943" y="1378196"/>
            <a:ext cx="3277057" cy="1486107"/>
          </a:xfrm>
          <a:prstGeom prst="rect">
            <a:avLst/>
          </a:prstGeom>
        </p:spPr>
      </p:pic>
      <p:pic>
        <p:nvPicPr>
          <p:cNvPr id="5" name="Picture 4">
            <a:extLst>
              <a:ext uri="{FF2B5EF4-FFF2-40B4-BE49-F238E27FC236}">
                <a16:creationId xmlns="" xmlns:a16="http://schemas.microsoft.com/office/drawing/2014/main" id="{EDC41FB6-B052-CD6E-E452-29E6E4BE24B0}"/>
              </a:ext>
            </a:extLst>
          </p:cNvPr>
          <p:cNvPicPr>
            <a:picLocks noChangeAspect="1"/>
          </p:cNvPicPr>
          <p:nvPr/>
        </p:nvPicPr>
        <p:blipFill>
          <a:blip r:embed="rId4"/>
          <a:stretch>
            <a:fillRect/>
          </a:stretch>
        </p:blipFill>
        <p:spPr>
          <a:xfrm>
            <a:off x="5260802" y="1378196"/>
            <a:ext cx="2800741" cy="1133633"/>
          </a:xfrm>
          <a:prstGeom prst="rect">
            <a:avLst/>
          </a:prstGeom>
        </p:spPr>
      </p:pic>
      <p:pic>
        <p:nvPicPr>
          <p:cNvPr id="7" name="Picture 6">
            <a:extLst>
              <a:ext uri="{FF2B5EF4-FFF2-40B4-BE49-F238E27FC236}">
                <a16:creationId xmlns="" xmlns:a16="http://schemas.microsoft.com/office/drawing/2014/main" id="{17E2908C-48ED-FDD0-12C3-50E5F4E464F2}"/>
              </a:ext>
            </a:extLst>
          </p:cNvPr>
          <p:cNvPicPr>
            <a:picLocks noChangeAspect="1"/>
          </p:cNvPicPr>
          <p:nvPr/>
        </p:nvPicPr>
        <p:blipFill>
          <a:blip r:embed="rId5"/>
          <a:stretch>
            <a:fillRect/>
          </a:stretch>
        </p:blipFill>
        <p:spPr>
          <a:xfrm>
            <a:off x="1232051" y="4914693"/>
            <a:ext cx="5382376" cy="1486107"/>
          </a:xfrm>
          <a:prstGeom prst="rect">
            <a:avLst/>
          </a:prstGeom>
        </p:spPr>
      </p:pic>
      <p:pic>
        <p:nvPicPr>
          <p:cNvPr id="9" name="Picture 8">
            <a:extLst>
              <a:ext uri="{FF2B5EF4-FFF2-40B4-BE49-F238E27FC236}">
                <a16:creationId xmlns="" xmlns:a16="http://schemas.microsoft.com/office/drawing/2014/main" id="{65E936EA-7872-395D-37D9-8D2E9AF7B77B}"/>
              </a:ext>
            </a:extLst>
          </p:cNvPr>
          <p:cNvPicPr>
            <a:picLocks noChangeAspect="1"/>
          </p:cNvPicPr>
          <p:nvPr/>
        </p:nvPicPr>
        <p:blipFill>
          <a:blip r:embed="rId6"/>
          <a:stretch>
            <a:fillRect/>
          </a:stretch>
        </p:blipFill>
        <p:spPr>
          <a:xfrm>
            <a:off x="779550" y="2925948"/>
            <a:ext cx="6182588" cy="752580"/>
          </a:xfrm>
          <a:prstGeom prst="rect">
            <a:avLst/>
          </a:prstGeom>
        </p:spPr>
      </p:pic>
      <p:pic>
        <p:nvPicPr>
          <p:cNvPr id="11" name="Picture 10">
            <a:extLst>
              <a:ext uri="{FF2B5EF4-FFF2-40B4-BE49-F238E27FC236}">
                <a16:creationId xmlns="" xmlns:a16="http://schemas.microsoft.com/office/drawing/2014/main" id="{91CF8A13-8FD9-7684-94BF-A5D23DE7C9F0}"/>
              </a:ext>
            </a:extLst>
          </p:cNvPr>
          <p:cNvPicPr>
            <a:picLocks noChangeAspect="1"/>
          </p:cNvPicPr>
          <p:nvPr/>
        </p:nvPicPr>
        <p:blipFill>
          <a:blip r:embed="rId7"/>
          <a:stretch>
            <a:fillRect/>
          </a:stretch>
        </p:blipFill>
        <p:spPr>
          <a:xfrm>
            <a:off x="884340" y="3791262"/>
            <a:ext cx="6077798" cy="91452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IN" dirty="0"/>
              <a:t>Operation: (EMPLOYEE </a:t>
            </a:r>
            <a:r>
              <a:rPr lang="en-IN" dirty="0" smtClean="0"/>
              <a:t>*</a:t>
            </a:r>
            <a:r>
              <a:rPr lang="en-IN" dirty="0"/>
              <a:t> SALARY</a:t>
            </a:r>
            <a:r>
              <a:rPr lang="en-IN" dirty="0" smtClean="0"/>
              <a:t>)</a:t>
            </a:r>
            <a:r>
              <a:rPr lang="en-US" dirty="0" smtClean="0"/>
              <a:t> </a:t>
            </a:r>
            <a:endParaRPr lang="en-IN" dirty="0"/>
          </a:p>
        </p:txBody>
      </p:sp>
      <p:sp>
        <p:nvSpPr>
          <p:cNvPr id="3" name="Text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6- </a:t>
            </a:r>
            <a:fld id="{00000000-1234-1234-1234-123412341234}" type="slidenum">
              <a:rPr lang="en-US" smtClean="0"/>
              <a:t>46</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595" y="1670986"/>
            <a:ext cx="3219450" cy="223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3678" y="1670986"/>
            <a:ext cx="2419350" cy="227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555" y="4324350"/>
            <a:ext cx="3448050" cy="179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6559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arn(inVertical)">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075"/>
                                        </p:tgtEl>
                                        <p:attrNameLst>
                                          <p:attrName>style.visibility</p:attrName>
                                        </p:attrNameLst>
                                      </p:cBhvr>
                                      <p:to>
                                        <p:strVal val="visible"/>
                                      </p:to>
                                    </p:set>
                                    <p:animEffect transition="in" filter="barn(inVertical)">
                                      <p:cBhvr>
                                        <p:cTn id="12" dur="500"/>
                                        <p:tgtEl>
                                          <p:spTgt spid="307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076"/>
                                        </p:tgtEl>
                                        <p:attrNameLst>
                                          <p:attrName>style.visibility</p:attrName>
                                        </p:attrNameLst>
                                      </p:cBhvr>
                                      <p:to>
                                        <p:strVal val="visible"/>
                                      </p:to>
                                    </p:set>
                                    <p:animEffect transition="in" filter="wipe(down)">
                                      <p:cBhvr>
                                        <p:cTn id="1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57"/>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47</a:t>
            </a:fld>
            <a:endParaRPr/>
          </a:p>
        </p:txBody>
      </p:sp>
      <p:sp>
        <p:nvSpPr>
          <p:cNvPr id="469" name="Google Shape;469;p57"/>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Example of NATURAL JOIN operation</a:t>
            </a:r>
            <a:endParaRPr/>
          </a:p>
        </p:txBody>
      </p:sp>
      <p:sp>
        <p:nvSpPr>
          <p:cNvPr id="470" name="Google Shape;470;p57"/>
          <p:cNvSpPr txBox="1"/>
          <p:nvPr/>
        </p:nvSpPr>
        <p:spPr>
          <a:xfrm>
            <a:off x="1833562" y="1309687"/>
            <a:ext cx="9144000" cy="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pic>
        <p:nvPicPr>
          <p:cNvPr id="471" name="Google Shape;471;p57" descr="fig06_07"/>
          <p:cNvPicPr preferRelativeResize="0"/>
          <p:nvPr/>
        </p:nvPicPr>
        <p:blipFill rotWithShape="1">
          <a:blip r:embed="rId3">
            <a:alphaModFix/>
          </a:blip>
          <a:srcRect/>
          <a:stretch/>
        </p:blipFill>
        <p:spPr>
          <a:xfrm>
            <a:off x="1066800" y="1598612"/>
            <a:ext cx="7086600" cy="4802187"/>
          </a:xfrm>
          <a:prstGeom prst="rect">
            <a:avLst/>
          </a:prstGeom>
          <a:noFill/>
          <a:ln>
            <a:noFill/>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58"/>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48</a:t>
            </a:fld>
            <a:endParaRPr/>
          </a:p>
        </p:txBody>
      </p:sp>
      <p:sp>
        <p:nvSpPr>
          <p:cNvPr id="478" name="Google Shape;478;p58"/>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Complete Set of Relational Operations</a:t>
            </a:r>
            <a:endParaRPr/>
          </a:p>
        </p:txBody>
      </p:sp>
      <p:sp>
        <p:nvSpPr>
          <p:cNvPr id="479" name="Google Shape;479;p58"/>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The set of operations including SELECT </a:t>
            </a:r>
            <a:r>
              <a:rPr lang="en-US" sz="2800" b="0" i="0" u="none">
                <a:solidFill>
                  <a:schemeClr val="dk2"/>
                </a:solidFill>
                <a:latin typeface="Noto Sans Symbols"/>
                <a:ea typeface="Noto Sans Symbols"/>
                <a:cs typeface="Noto Sans Symbols"/>
                <a:sym typeface="Noto Sans Symbols"/>
              </a:rPr>
              <a:t>σ</a:t>
            </a:r>
            <a:r>
              <a:rPr lang="en-US" sz="2800" b="0" i="0" u="none">
                <a:solidFill>
                  <a:schemeClr val="dk2"/>
                </a:solidFill>
                <a:latin typeface="Arial"/>
                <a:ea typeface="Arial"/>
                <a:cs typeface="Arial"/>
                <a:sym typeface="Arial"/>
              </a:rPr>
              <a:t>, PROJECT </a:t>
            </a:r>
            <a:r>
              <a:rPr lang="en-US" sz="2800" b="0" i="0" u="none">
                <a:solidFill>
                  <a:schemeClr val="dk2"/>
                </a:solidFill>
                <a:latin typeface="Noto Sans Symbols"/>
                <a:ea typeface="Noto Sans Symbols"/>
                <a:cs typeface="Noto Sans Symbols"/>
                <a:sym typeface="Noto Sans Symbols"/>
              </a:rPr>
              <a:t>π</a:t>
            </a:r>
            <a:r>
              <a:rPr lang="en-US" sz="2800" b="0" i="0" u="none">
                <a:solidFill>
                  <a:schemeClr val="dk2"/>
                </a:solidFill>
                <a:latin typeface="Arial"/>
                <a:ea typeface="Arial"/>
                <a:cs typeface="Arial"/>
                <a:sym typeface="Arial"/>
              </a:rPr>
              <a:t> , UNION </a:t>
            </a:r>
            <a:r>
              <a:rPr lang="en-US" sz="2800" b="0" i="0" u="none">
                <a:solidFill>
                  <a:schemeClr val="dk2"/>
                </a:solidFill>
                <a:latin typeface="Noto Sans Symbols"/>
                <a:ea typeface="Noto Sans Symbols"/>
                <a:cs typeface="Noto Sans Symbols"/>
                <a:sym typeface="Noto Sans Symbols"/>
              </a:rPr>
              <a:t>∪</a:t>
            </a:r>
            <a:r>
              <a:rPr lang="en-US" sz="2800" b="0" i="0" u="none">
                <a:solidFill>
                  <a:schemeClr val="dk2"/>
                </a:solidFill>
                <a:latin typeface="Arial"/>
                <a:ea typeface="Arial"/>
                <a:cs typeface="Arial"/>
                <a:sym typeface="Arial"/>
              </a:rPr>
              <a:t>, DIFFERENCE </a:t>
            </a:r>
            <a:r>
              <a:rPr lang="en-US" sz="2800" b="0" i="0" u="none">
                <a:solidFill>
                  <a:schemeClr val="dk2"/>
                </a:solidFill>
                <a:latin typeface="Noto Sans Symbols"/>
                <a:ea typeface="Noto Sans Symbols"/>
                <a:cs typeface="Noto Sans Symbols"/>
                <a:sym typeface="Noto Sans Symbols"/>
              </a:rPr>
              <a:t>−</a:t>
            </a:r>
            <a:r>
              <a:rPr lang="en-US" sz="2800" b="0" i="0" u="none">
                <a:solidFill>
                  <a:schemeClr val="dk2"/>
                </a:solidFill>
                <a:latin typeface="Arial"/>
                <a:ea typeface="Arial"/>
                <a:cs typeface="Arial"/>
                <a:sym typeface="Arial"/>
              </a:rPr>
              <a:t> , RENAME ρ, and CARTESIAN PRODUCT X is called a </a:t>
            </a:r>
            <a:r>
              <a:rPr lang="en-US" sz="2800" b="0" i="1" u="none">
                <a:solidFill>
                  <a:schemeClr val="dk2"/>
                </a:solidFill>
                <a:latin typeface="Arial"/>
                <a:ea typeface="Arial"/>
                <a:cs typeface="Arial"/>
                <a:sym typeface="Arial"/>
              </a:rPr>
              <a:t>complete set</a:t>
            </a:r>
            <a:r>
              <a:rPr lang="en-US" sz="2800" b="0" i="0" u="none">
                <a:solidFill>
                  <a:schemeClr val="dk2"/>
                </a:solidFill>
                <a:latin typeface="Arial"/>
                <a:ea typeface="Arial"/>
                <a:cs typeface="Arial"/>
                <a:sym typeface="Arial"/>
              </a:rPr>
              <a:t> because any other relational algebra expression can be expressed by a combination of these five operations.</a:t>
            </a:r>
            <a:endParaRPr/>
          </a:p>
          <a:p>
            <a:pPr marL="34290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For example: </a:t>
            </a:r>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R </a:t>
            </a:r>
            <a:r>
              <a:rPr lang="en-US" sz="2600" b="0" i="0" u="none">
                <a:solidFill>
                  <a:srgbClr val="800000"/>
                </a:solidFill>
                <a:latin typeface="Noto Sans Symbols"/>
                <a:ea typeface="Noto Sans Symbols"/>
                <a:cs typeface="Noto Sans Symbols"/>
                <a:sym typeface="Noto Sans Symbols"/>
              </a:rPr>
              <a:t>∩</a:t>
            </a:r>
            <a:r>
              <a:rPr lang="en-US" sz="2600" b="0" i="0" u="none">
                <a:solidFill>
                  <a:srgbClr val="800000"/>
                </a:solidFill>
                <a:latin typeface="Arial"/>
                <a:ea typeface="Arial"/>
                <a:cs typeface="Arial"/>
                <a:sym typeface="Arial"/>
              </a:rPr>
              <a:t> S = (R </a:t>
            </a:r>
            <a:r>
              <a:rPr lang="en-US" sz="2600" b="0" i="0" u="none">
                <a:solidFill>
                  <a:srgbClr val="800000"/>
                </a:solidFill>
                <a:latin typeface="Noto Sans Symbols"/>
                <a:ea typeface="Noto Sans Symbols"/>
                <a:cs typeface="Noto Sans Symbols"/>
                <a:sym typeface="Noto Sans Symbols"/>
              </a:rPr>
              <a:t>∪</a:t>
            </a:r>
            <a:r>
              <a:rPr lang="en-US" sz="2600" b="0" i="0" u="none">
                <a:solidFill>
                  <a:srgbClr val="800000"/>
                </a:solidFill>
                <a:latin typeface="Arial"/>
                <a:ea typeface="Arial"/>
                <a:cs typeface="Arial"/>
                <a:sym typeface="Arial"/>
              </a:rPr>
              <a:t> S ) – ((R </a:t>
            </a:r>
            <a:r>
              <a:rPr lang="en-US" sz="2600" b="0" i="0" u="none">
                <a:solidFill>
                  <a:srgbClr val="800000"/>
                </a:solidFill>
                <a:latin typeface="Noto Sans Symbols"/>
                <a:ea typeface="Noto Sans Symbols"/>
                <a:cs typeface="Noto Sans Symbols"/>
                <a:sym typeface="Noto Sans Symbols"/>
              </a:rPr>
              <a:t>−</a:t>
            </a:r>
            <a:r>
              <a:rPr lang="en-US" sz="2600" b="0" i="0" u="none">
                <a:solidFill>
                  <a:srgbClr val="800000"/>
                </a:solidFill>
                <a:latin typeface="Arial"/>
                <a:ea typeface="Arial"/>
                <a:cs typeface="Arial"/>
                <a:sym typeface="Arial"/>
              </a:rPr>
              <a:t> S) </a:t>
            </a:r>
            <a:r>
              <a:rPr lang="en-US" sz="2600" b="0" i="0" u="none">
                <a:solidFill>
                  <a:srgbClr val="800000"/>
                </a:solidFill>
                <a:latin typeface="Noto Sans Symbols"/>
                <a:ea typeface="Noto Sans Symbols"/>
                <a:cs typeface="Noto Sans Symbols"/>
                <a:sym typeface="Noto Sans Symbols"/>
              </a:rPr>
              <a:t>∪</a:t>
            </a:r>
            <a:r>
              <a:rPr lang="en-US" sz="2600" b="0" i="0" u="none">
                <a:solidFill>
                  <a:srgbClr val="800000"/>
                </a:solidFill>
                <a:latin typeface="Arial"/>
                <a:ea typeface="Arial"/>
                <a:cs typeface="Arial"/>
                <a:sym typeface="Arial"/>
              </a:rPr>
              <a:t> (S </a:t>
            </a:r>
            <a:r>
              <a:rPr lang="en-US" sz="2600" b="0" i="0" u="none">
                <a:solidFill>
                  <a:srgbClr val="800000"/>
                </a:solidFill>
                <a:latin typeface="Noto Sans Symbols"/>
                <a:ea typeface="Noto Sans Symbols"/>
                <a:cs typeface="Noto Sans Symbols"/>
                <a:sym typeface="Noto Sans Symbols"/>
              </a:rPr>
              <a:t>−</a:t>
            </a:r>
            <a:r>
              <a:rPr lang="en-US" sz="2600" b="0" i="0" u="none">
                <a:solidFill>
                  <a:srgbClr val="800000"/>
                </a:solidFill>
                <a:latin typeface="Arial"/>
                <a:ea typeface="Arial"/>
                <a:cs typeface="Arial"/>
                <a:sym typeface="Arial"/>
              </a:rPr>
              <a:t> R))</a:t>
            </a:r>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R       </a:t>
            </a:r>
            <a:r>
              <a:rPr lang="en-US" sz="2600" b="0" i="0" u="none" baseline="-25000">
                <a:solidFill>
                  <a:srgbClr val="800000"/>
                </a:solidFill>
                <a:latin typeface="Arial"/>
                <a:ea typeface="Arial"/>
                <a:cs typeface="Arial"/>
                <a:sym typeface="Arial"/>
              </a:rPr>
              <a:t>&lt;join condition&gt;</a:t>
            </a:r>
            <a:r>
              <a:rPr lang="en-US" sz="2600" b="0" i="0" u="none">
                <a:solidFill>
                  <a:srgbClr val="800000"/>
                </a:solidFill>
                <a:latin typeface="Arial"/>
                <a:ea typeface="Arial"/>
                <a:cs typeface="Arial"/>
                <a:sym typeface="Arial"/>
              </a:rPr>
              <a:t>S = </a:t>
            </a:r>
            <a:r>
              <a:rPr lang="en-US" sz="2600" b="0" i="0" u="none">
                <a:solidFill>
                  <a:srgbClr val="800000"/>
                </a:solidFill>
                <a:latin typeface="Noto Sans Symbols"/>
                <a:ea typeface="Noto Sans Symbols"/>
                <a:cs typeface="Noto Sans Symbols"/>
                <a:sym typeface="Noto Sans Symbols"/>
              </a:rPr>
              <a:t>σ</a:t>
            </a:r>
            <a:r>
              <a:rPr lang="en-US" sz="2600" b="0" i="0" u="none">
                <a:solidFill>
                  <a:srgbClr val="800000"/>
                </a:solidFill>
                <a:latin typeface="Arial"/>
                <a:ea typeface="Arial"/>
                <a:cs typeface="Arial"/>
                <a:sym typeface="Arial"/>
              </a:rPr>
              <a:t> </a:t>
            </a:r>
            <a:r>
              <a:rPr lang="en-US" sz="2600" b="0" i="0" u="none" baseline="-25000">
                <a:solidFill>
                  <a:srgbClr val="800000"/>
                </a:solidFill>
                <a:latin typeface="Arial"/>
                <a:ea typeface="Arial"/>
                <a:cs typeface="Arial"/>
                <a:sym typeface="Arial"/>
              </a:rPr>
              <a:t>&lt;join condition&gt;</a:t>
            </a:r>
            <a:r>
              <a:rPr lang="en-US" sz="2600" b="0" i="0" u="none">
                <a:solidFill>
                  <a:srgbClr val="800000"/>
                </a:solidFill>
                <a:latin typeface="Arial"/>
                <a:ea typeface="Arial"/>
                <a:cs typeface="Arial"/>
                <a:sym typeface="Arial"/>
              </a:rPr>
              <a:t> (R X S)</a:t>
            </a:r>
            <a:endParaRPr/>
          </a:p>
        </p:txBody>
      </p:sp>
      <p:grpSp>
        <p:nvGrpSpPr>
          <p:cNvPr id="480" name="Google Shape;480;p58"/>
          <p:cNvGrpSpPr/>
          <p:nvPr/>
        </p:nvGrpSpPr>
        <p:grpSpPr>
          <a:xfrm>
            <a:off x="1417637" y="5410200"/>
            <a:ext cx="487362" cy="174625"/>
            <a:chOff x="377" y="2904"/>
            <a:chExt cx="154" cy="110"/>
          </a:xfrm>
        </p:grpSpPr>
        <p:cxnSp>
          <p:nvCxnSpPr>
            <p:cNvPr id="481" name="Google Shape;481;p58"/>
            <p:cNvCxnSpPr/>
            <p:nvPr/>
          </p:nvCxnSpPr>
          <p:spPr>
            <a:xfrm>
              <a:off x="381" y="2904"/>
              <a:ext cx="0" cy="110"/>
            </a:xfrm>
            <a:prstGeom prst="straightConnector1">
              <a:avLst/>
            </a:prstGeom>
            <a:noFill/>
            <a:ln w="22225" cap="flat" cmpd="sng">
              <a:solidFill>
                <a:schemeClr val="lt2"/>
              </a:solidFill>
              <a:prstDash val="solid"/>
              <a:miter lim="800000"/>
              <a:headEnd type="none" w="med" len="med"/>
              <a:tailEnd type="none" w="med" len="med"/>
            </a:ln>
          </p:spPr>
        </p:cxnSp>
        <p:cxnSp>
          <p:nvCxnSpPr>
            <p:cNvPr id="482" name="Google Shape;482;p58"/>
            <p:cNvCxnSpPr/>
            <p:nvPr/>
          </p:nvCxnSpPr>
          <p:spPr>
            <a:xfrm>
              <a:off x="527" y="2904"/>
              <a:ext cx="0" cy="110"/>
            </a:xfrm>
            <a:prstGeom prst="straightConnector1">
              <a:avLst/>
            </a:prstGeom>
            <a:noFill/>
            <a:ln w="22225" cap="flat" cmpd="sng">
              <a:solidFill>
                <a:schemeClr val="lt2"/>
              </a:solidFill>
              <a:prstDash val="solid"/>
              <a:miter lim="800000"/>
              <a:headEnd type="none" w="med" len="med"/>
              <a:tailEnd type="none" w="med" len="med"/>
            </a:ln>
          </p:spPr>
        </p:cxnSp>
        <p:cxnSp>
          <p:nvCxnSpPr>
            <p:cNvPr id="483" name="Google Shape;483;p58"/>
            <p:cNvCxnSpPr/>
            <p:nvPr/>
          </p:nvCxnSpPr>
          <p:spPr>
            <a:xfrm>
              <a:off x="385" y="2904"/>
              <a:ext cx="138" cy="110"/>
            </a:xfrm>
            <a:prstGeom prst="straightConnector1">
              <a:avLst/>
            </a:prstGeom>
            <a:noFill/>
            <a:ln w="22225" cap="flat" cmpd="sng">
              <a:solidFill>
                <a:schemeClr val="lt2"/>
              </a:solidFill>
              <a:prstDash val="solid"/>
              <a:miter lim="800000"/>
              <a:headEnd type="none" w="med" len="med"/>
              <a:tailEnd type="none" w="med" len="med"/>
            </a:ln>
          </p:spPr>
        </p:cxnSp>
        <p:cxnSp>
          <p:nvCxnSpPr>
            <p:cNvPr id="484" name="Google Shape;484;p58"/>
            <p:cNvCxnSpPr/>
            <p:nvPr/>
          </p:nvCxnSpPr>
          <p:spPr>
            <a:xfrm flipH="1">
              <a:off x="377" y="2904"/>
              <a:ext cx="154" cy="110"/>
            </a:xfrm>
            <a:prstGeom prst="straightConnector1">
              <a:avLst/>
            </a:prstGeom>
            <a:noFill/>
            <a:ln w="22225" cap="flat" cmpd="sng">
              <a:solidFill>
                <a:schemeClr val="lt2"/>
              </a:solidFill>
              <a:prstDash val="solid"/>
              <a:miter lim="800000"/>
              <a:headEnd type="none" w="med" len="med"/>
              <a:tailEnd type="none" w="med" len="med"/>
            </a:ln>
          </p:spPr>
        </p:cxn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59"/>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49</a:t>
            </a:fld>
            <a:endParaRPr/>
          </a:p>
        </p:txBody>
      </p:sp>
      <p:sp>
        <p:nvSpPr>
          <p:cNvPr id="491" name="Google Shape;491;p59"/>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Binary Relational Operations: DIVISION</a:t>
            </a:r>
            <a:endParaRPr/>
          </a:p>
        </p:txBody>
      </p:sp>
      <p:sp>
        <p:nvSpPr>
          <p:cNvPr id="492" name="Google Shape;492;p59"/>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DIVISION Operation</a:t>
            </a:r>
            <a:endParaRPr dirty="0"/>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The division operation is applied to two relations </a:t>
            </a:r>
            <a:r>
              <a:rPr lang="en-US" sz="2200" b="0" i="0" u="none" dirty="0" smtClean="0">
                <a:solidFill>
                  <a:srgbClr val="800000"/>
                </a:solidFill>
                <a:latin typeface="Arial"/>
                <a:ea typeface="Arial"/>
                <a:cs typeface="Arial"/>
                <a:sym typeface="Arial"/>
              </a:rPr>
              <a:t>R and S</a:t>
            </a:r>
            <a:endParaRPr dirty="0"/>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dirty="0" smtClean="0">
                <a:solidFill>
                  <a:srgbClr val="800000"/>
                </a:solidFill>
                <a:latin typeface="Arial"/>
                <a:ea typeface="Arial"/>
                <a:cs typeface="Arial"/>
                <a:sym typeface="Arial"/>
              </a:rPr>
              <a:t>R(Z</a:t>
            </a:r>
            <a:r>
              <a:rPr lang="en-US" sz="2200" b="0" i="0" u="none" dirty="0">
                <a:solidFill>
                  <a:srgbClr val="800000"/>
                </a:solidFill>
                <a:latin typeface="Arial"/>
                <a:ea typeface="Arial"/>
                <a:cs typeface="Arial"/>
                <a:sym typeface="Arial"/>
              </a:rPr>
              <a:t>) </a:t>
            </a:r>
            <a:r>
              <a:rPr lang="en-US" sz="2200" b="0" i="0" u="none" dirty="0">
                <a:solidFill>
                  <a:srgbClr val="800000"/>
                </a:solidFill>
                <a:latin typeface="Noto Sans Symbols"/>
                <a:ea typeface="Noto Sans Symbols"/>
                <a:cs typeface="Noto Sans Symbols"/>
                <a:sym typeface="Noto Sans Symbols"/>
              </a:rPr>
              <a:t>÷</a:t>
            </a:r>
            <a:r>
              <a:rPr lang="en-US" sz="2200" b="0" i="0" u="none" dirty="0">
                <a:solidFill>
                  <a:srgbClr val="800000"/>
                </a:solidFill>
                <a:latin typeface="Arial"/>
                <a:ea typeface="Arial"/>
                <a:cs typeface="Arial"/>
                <a:sym typeface="Arial"/>
              </a:rPr>
              <a:t> S(X), </a:t>
            </a:r>
            <a:r>
              <a:rPr lang="en-US" sz="2200" b="0" i="0" u="none" dirty="0" smtClean="0">
                <a:solidFill>
                  <a:srgbClr val="800000"/>
                </a:solidFill>
                <a:latin typeface="Arial"/>
                <a:ea typeface="Arial"/>
                <a:cs typeface="Arial"/>
                <a:sym typeface="Arial"/>
              </a:rPr>
              <a:t>where X is subset of </a:t>
            </a:r>
            <a:r>
              <a:rPr lang="en-US" sz="2200" b="0" i="0" u="none" dirty="0">
                <a:solidFill>
                  <a:srgbClr val="800000"/>
                </a:solidFill>
                <a:latin typeface="Arial"/>
                <a:ea typeface="Arial"/>
                <a:cs typeface="Arial"/>
                <a:sym typeface="Arial"/>
              </a:rPr>
              <a:t>Z. </a:t>
            </a:r>
            <a:endParaRPr lang="en-US" sz="2200" b="0" i="0" u="none" dirty="0" smtClean="0">
              <a:solidFill>
                <a:srgbClr val="800000"/>
              </a:solidFill>
              <a:latin typeface="Arial"/>
              <a:ea typeface="Arial"/>
              <a:cs typeface="Arial"/>
              <a:sym typeface="Arial"/>
            </a:endParaRPr>
          </a:p>
          <a:p>
            <a:pPr marL="742950" lvl="1" indent="-208915" algn="l" rtl="0">
              <a:lnSpc>
                <a:spcPct val="90000"/>
              </a:lnSpc>
              <a:spcBef>
                <a:spcPts val="440"/>
              </a:spcBef>
              <a:spcAft>
                <a:spcPts val="0"/>
              </a:spcAft>
              <a:buClr>
                <a:schemeClr val="dk2"/>
              </a:buClr>
              <a:buSzPts val="1210"/>
              <a:buFont typeface="Noto Sans Symbols"/>
              <a:buNone/>
            </a:pPr>
            <a:endParaRPr sz="2200" b="0" i="0" u="none" dirty="0">
              <a:solidFill>
                <a:srgbClr val="800000"/>
              </a:solidFill>
              <a:latin typeface="Arial"/>
              <a:ea typeface="Arial"/>
              <a:cs typeface="Arial"/>
              <a:sym typeface="Arial"/>
            </a:endParaRPr>
          </a:p>
          <a:p>
            <a:r>
              <a:rPr lang="en-US" dirty="0" smtClean="0"/>
              <a:t>The </a:t>
            </a:r>
            <a:r>
              <a:rPr lang="en-US" dirty="0"/>
              <a:t>division operator is used for queries which involve the 'all'.</a:t>
            </a:r>
          </a:p>
          <a:p>
            <a:pPr lvl="1"/>
            <a:r>
              <a:rPr lang="en-US" dirty="0"/>
              <a:t>R1 ÷ R2 = tuples of R1 associated with all tuples of R2</a:t>
            </a:r>
            <a:r>
              <a:rPr lang="en-US" dirty="0" smtClean="0"/>
              <a:t>.</a:t>
            </a:r>
            <a:endParaRPr lang="en-US" dirty="0"/>
          </a:p>
          <a:p>
            <a:r>
              <a:rPr lang="en-US" dirty="0"/>
              <a:t>Example</a:t>
            </a:r>
          </a:p>
          <a:p>
            <a:pPr lvl="1"/>
            <a:r>
              <a:rPr lang="en-US" dirty="0"/>
              <a:t>Retrieve the name of the subject that is taught in all courses.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5</a:t>
            </a:fld>
            <a:endParaRPr/>
          </a:p>
        </p:txBody>
      </p:sp>
      <p:sp>
        <p:nvSpPr>
          <p:cNvPr id="114" name="Google Shape;114;p18"/>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Relational Algebra Overview (continued)</a:t>
            </a:r>
            <a:endParaRPr/>
          </a:p>
        </p:txBody>
      </p:sp>
      <p:sp>
        <p:nvSpPr>
          <p:cNvPr id="115" name="Google Shape;115;p18"/>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The </a:t>
            </a:r>
            <a:r>
              <a:rPr lang="en-US" sz="2800" b="1" i="0" u="none">
                <a:solidFill>
                  <a:schemeClr val="dk2"/>
                </a:solidFill>
                <a:latin typeface="Arial"/>
                <a:ea typeface="Arial"/>
                <a:cs typeface="Arial"/>
                <a:sym typeface="Arial"/>
              </a:rPr>
              <a:t>algebra operations</a:t>
            </a:r>
            <a:r>
              <a:rPr lang="en-US" sz="2800" b="0" i="0" u="none">
                <a:solidFill>
                  <a:schemeClr val="dk2"/>
                </a:solidFill>
                <a:latin typeface="Arial"/>
                <a:ea typeface="Arial"/>
                <a:cs typeface="Arial"/>
                <a:sym typeface="Arial"/>
              </a:rPr>
              <a:t> thus produce new relations</a:t>
            </a:r>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These can be further manipulated using operations of the same algebra</a:t>
            </a:r>
            <a:endParaRPr/>
          </a:p>
          <a:p>
            <a:pPr marL="34290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A sequence of relational algebra operations forms a </a:t>
            </a:r>
            <a:r>
              <a:rPr lang="en-US" sz="2800" b="1" i="0" u="none">
                <a:solidFill>
                  <a:schemeClr val="dk2"/>
                </a:solidFill>
                <a:latin typeface="Arial"/>
                <a:ea typeface="Arial"/>
                <a:cs typeface="Arial"/>
                <a:sym typeface="Arial"/>
              </a:rPr>
              <a:t>relational algebra expression</a:t>
            </a:r>
            <a:endParaRPr/>
          </a:p>
          <a:p>
            <a:pPr marL="742950" lvl="1" indent="-285750" algn="l" rtl="0">
              <a:lnSpc>
                <a:spcPct val="100000"/>
              </a:lnSpc>
              <a:spcBef>
                <a:spcPts val="500"/>
              </a:spcBef>
              <a:spcAft>
                <a:spcPts val="0"/>
              </a:spcAft>
              <a:buClr>
                <a:schemeClr val="dk2"/>
              </a:buClr>
              <a:buSzPts val="1375"/>
              <a:buFont typeface="Noto Sans Symbols"/>
              <a:buChar char="■"/>
            </a:pPr>
            <a:r>
              <a:rPr lang="en-US" sz="2500" b="0" i="0" u="none">
                <a:solidFill>
                  <a:srgbClr val="800000"/>
                </a:solidFill>
                <a:latin typeface="Arial"/>
                <a:ea typeface="Arial"/>
                <a:cs typeface="Arial"/>
                <a:sym typeface="Arial"/>
              </a:rPr>
              <a:t>The result of a relational algebra expression is also a relation that represents the result of a database query (or retrieval request)</a:t>
            </a:r>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6- </a:t>
            </a:r>
            <a:fld id="{00000000-1234-1234-1234-123412341234}" type="slidenum">
              <a:rPr lang="en-US" smtClean="0"/>
              <a:t>50</a:t>
            </a:fld>
            <a:endParaRPr lang="en-US"/>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141" y="2183925"/>
            <a:ext cx="2188206" cy="1644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141" y="3997497"/>
            <a:ext cx="1264150" cy="1420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3190" y="3401868"/>
            <a:ext cx="1428945" cy="13796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36277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E58CB0-145C-544E-D3C2-E20432323864}"/>
              </a:ext>
            </a:extLst>
          </p:cNvPr>
          <p:cNvSpPr>
            <a:spLocks noGrp="1"/>
          </p:cNvSpPr>
          <p:nvPr>
            <p:ph type="title"/>
          </p:nvPr>
        </p:nvSpPr>
        <p:spPr/>
        <p:txBody>
          <a:bodyPr/>
          <a:lstStyle/>
          <a:p>
            <a:endParaRPr lang="en-US"/>
          </a:p>
        </p:txBody>
      </p:sp>
      <p:sp>
        <p:nvSpPr>
          <p:cNvPr id="3" name="Text Placeholder 2">
            <a:extLst>
              <a:ext uri="{FF2B5EF4-FFF2-40B4-BE49-F238E27FC236}">
                <a16:creationId xmlns="" xmlns:a16="http://schemas.microsoft.com/office/drawing/2014/main" id="{11199E04-358A-3E6B-8FF1-C14546913B66}"/>
              </a:ext>
            </a:extLst>
          </p:cNvPr>
          <p:cNvSpPr>
            <a:spLocks noGrp="1"/>
          </p:cNvSpPr>
          <p:nvPr>
            <p:ph type="body" idx="1"/>
          </p:nvPr>
        </p:nvSpPr>
        <p:spPr/>
        <p:txBody>
          <a:bodyPr/>
          <a:lstStyle/>
          <a:p>
            <a:r>
              <a:rPr lang="en-US" dirty="0"/>
              <a:t>To retrieve the Employee ID(EID) of all employees works on all projects. </a:t>
            </a:r>
          </a:p>
        </p:txBody>
      </p:sp>
      <p:sp>
        <p:nvSpPr>
          <p:cNvPr id="4" name="Slide Number Placeholder 3">
            <a:extLst>
              <a:ext uri="{FF2B5EF4-FFF2-40B4-BE49-F238E27FC236}">
                <a16:creationId xmlns="" xmlns:a16="http://schemas.microsoft.com/office/drawing/2014/main" id="{50AB4010-5CC3-91FE-2239-A209E657A187}"/>
              </a:ext>
            </a:extLst>
          </p:cNvPr>
          <p:cNvSpPr>
            <a:spLocks noGrp="1"/>
          </p:cNvSpPr>
          <p:nvPr>
            <p:ph type="sldNum" idx="12"/>
          </p:nvPr>
        </p:nvSpPr>
        <p:spPr/>
        <p:txBody>
          <a:bodyPr/>
          <a:lstStyle/>
          <a:p>
            <a:pPr marL="0" lvl="0" indent="0" algn="r" rtl="0">
              <a:spcBef>
                <a:spcPts val="0"/>
              </a:spcBef>
              <a:spcAft>
                <a:spcPts val="0"/>
              </a:spcAft>
              <a:buNone/>
            </a:pPr>
            <a:r>
              <a:rPr lang="en-US"/>
              <a:t>Slide 6- </a:t>
            </a:r>
            <a:fld id="{00000000-1234-1234-1234-123412341234}" type="slidenum">
              <a:rPr lang="en-US" smtClean="0"/>
              <a:t>51</a:t>
            </a:fld>
            <a:endParaRPr/>
          </a:p>
        </p:txBody>
      </p:sp>
      <p:pic>
        <p:nvPicPr>
          <p:cNvPr id="6" name="Picture 5">
            <a:extLst>
              <a:ext uri="{FF2B5EF4-FFF2-40B4-BE49-F238E27FC236}">
                <a16:creationId xmlns="" xmlns:a16="http://schemas.microsoft.com/office/drawing/2014/main" id="{37F3B535-B3BB-EEB8-8502-C5B6C9A04698}"/>
              </a:ext>
            </a:extLst>
          </p:cNvPr>
          <p:cNvPicPr>
            <a:picLocks noChangeAspect="1"/>
          </p:cNvPicPr>
          <p:nvPr/>
        </p:nvPicPr>
        <p:blipFill>
          <a:blip r:embed="rId2"/>
          <a:stretch>
            <a:fillRect/>
          </a:stretch>
        </p:blipFill>
        <p:spPr>
          <a:xfrm>
            <a:off x="459289" y="2630928"/>
            <a:ext cx="2638793" cy="1829055"/>
          </a:xfrm>
          <a:prstGeom prst="rect">
            <a:avLst/>
          </a:prstGeom>
        </p:spPr>
      </p:pic>
      <p:pic>
        <p:nvPicPr>
          <p:cNvPr id="8" name="Picture 7">
            <a:extLst>
              <a:ext uri="{FF2B5EF4-FFF2-40B4-BE49-F238E27FC236}">
                <a16:creationId xmlns="" xmlns:a16="http://schemas.microsoft.com/office/drawing/2014/main" id="{19614902-364C-EC4A-5FE1-928F567A6172}"/>
              </a:ext>
            </a:extLst>
          </p:cNvPr>
          <p:cNvPicPr>
            <a:picLocks noChangeAspect="1"/>
          </p:cNvPicPr>
          <p:nvPr/>
        </p:nvPicPr>
        <p:blipFill>
          <a:blip r:embed="rId3"/>
          <a:stretch>
            <a:fillRect/>
          </a:stretch>
        </p:blipFill>
        <p:spPr>
          <a:xfrm>
            <a:off x="3510632" y="2630928"/>
            <a:ext cx="1752845" cy="1114581"/>
          </a:xfrm>
          <a:prstGeom prst="rect">
            <a:avLst/>
          </a:prstGeom>
        </p:spPr>
      </p:pic>
      <p:pic>
        <p:nvPicPr>
          <p:cNvPr id="10" name="Picture 9">
            <a:extLst>
              <a:ext uri="{FF2B5EF4-FFF2-40B4-BE49-F238E27FC236}">
                <a16:creationId xmlns="" xmlns:a16="http://schemas.microsoft.com/office/drawing/2014/main" id="{38FD310D-ACA3-76AD-7ACB-9D8C5E31AAC0}"/>
              </a:ext>
            </a:extLst>
          </p:cNvPr>
          <p:cNvPicPr>
            <a:picLocks noChangeAspect="1"/>
          </p:cNvPicPr>
          <p:nvPr/>
        </p:nvPicPr>
        <p:blipFill>
          <a:blip r:embed="rId4"/>
          <a:stretch>
            <a:fillRect/>
          </a:stretch>
        </p:blipFill>
        <p:spPr>
          <a:xfrm>
            <a:off x="3510632" y="4302798"/>
            <a:ext cx="3524742" cy="314369"/>
          </a:xfrm>
          <a:prstGeom prst="rect">
            <a:avLst/>
          </a:prstGeom>
        </p:spPr>
      </p:pic>
      <p:pic>
        <p:nvPicPr>
          <p:cNvPr id="12" name="Picture 11">
            <a:extLst>
              <a:ext uri="{FF2B5EF4-FFF2-40B4-BE49-F238E27FC236}">
                <a16:creationId xmlns="" xmlns:a16="http://schemas.microsoft.com/office/drawing/2014/main" id="{D873EEA1-D995-C57C-A4B1-D1986D480C3C}"/>
              </a:ext>
            </a:extLst>
          </p:cNvPr>
          <p:cNvPicPr>
            <a:picLocks noChangeAspect="1"/>
          </p:cNvPicPr>
          <p:nvPr/>
        </p:nvPicPr>
        <p:blipFill>
          <a:blip r:embed="rId5"/>
          <a:stretch>
            <a:fillRect/>
          </a:stretch>
        </p:blipFill>
        <p:spPr>
          <a:xfrm>
            <a:off x="534390" y="4805378"/>
            <a:ext cx="2629267" cy="819264"/>
          </a:xfrm>
          <a:prstGeom prst="rect">
            <a:avLst/>
          </a:prstGeom>
        </p:spPr>
      </p:pic>
    </p:spTree>
    <p:extLst>
      <p:ext uri="{BB962C8B-B14F-4D97-AF65-F5344CB8AC3E}">
        <p14:creationId xmlns:p14="http://schemas.microsoft.com/office/powerpoint/2010/main" val="6879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C9EB6F-D9BD-8A06-BA2D-D27925FD295C}"/>
              </a:ext>
            </a:extLst>
          </p:cNvPr>
          <p:cNvSpPr>
            <a:spLocks noGrp="1"/>
          </p:cNvSpPr>
          <p:nvPr>
            <p:ph type="title"/>
          </p:nvPr>
        </p:nvSpPr>
        <p:spPr/>
        <p:txBody>
          <a:bodyPr/>
          <a:lstStyle/>
          <a:p>
            <a:r>
              <a:rPr lang="en-US" dirty="0" smtClean="0"/>
              <a:t>Example: R and S Relation</a:t>
            </a:r>
            <a:endParaRPr lang="en-US" dirty="0"/>
          </a:p>
        </p:txBody>
      </p:sp>
      <p:sp>
        <p:nvSpPr>
          <p:cNvPr id="3" name="Text Placeholder 2">
            <a:extLst>
              <a:ext uri="{FF2B5EF4-FFF2-40B4-BE49-F238E27FC236}">
                <a16:creationId xmlns="" xmlns:a16="http://schemas.microsoft.com/office/drawing/2014/main" id="{EF8DAF72-7F3E-7A3F-EF88-8ADAD4216DF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A5AEDCD8-C3E2-5C05-70F8-819B9529D8A7}"/>
              </a:ext>
            </a:extLst>
          </p:cNvPr>
          <p:cNvSpPr>
            <a:spLocks noGrp="1"/>
          </p:cNvSpPr>
          <p:nvPr>
            <p:ph type="sldNum" idx="12"/>
          </p:nvPr>
        </p:nvSpPr>
        <p:spPr/>
        <p:txBody>
          <a:bodyPr/>
          <a:lstStyle/>
          <a:p>
            <a:pPr marL="0" lvl="0" indent="0" algn="r" rtl="0">
              <a:spcBef>
                <a:spcPts val="0"/>
              </a:spcBef>
              <a:spcAft>
                <a:spcPts val="0"/>
              </a:spcAft>
              <a:buNone/>
            </a:pPr>
            <a:r>
              <a:rPr lang="en-US"/>
              <a:t>Slide 6- </a:t>
            </a:r>
            <a:fld id="{00000000-1234-1234-1234-123412341234}" type="slidenum">
              <a:rPr lang="en-US" smtClean="0"/>
              <a:t>52</a:t>
            </a:fld>
            <a:endParaRPr/>
          </a:p>
        </p:txBody>
      </p:sp>
      <p:pic>
        <p:nvPicPr>
          <p:cNvPr id="6" name="Picture 5">
            <a:extLst>
              <a:ext uri="{FF2B5EF4-FFF2-40B4-BE49-F238E27FC236}">
                <a16:creationId xmlns="" xmlns:a16="http://schemas.microsoft.com/office/drawing/2014/main" id="{80C20BD6-92B9-DB7F-E7F4-B6011133572D}"/>
              </a:ext>
            </a:extLst>
          </p:cNvPr>
          <p:cNvPicPr>
            <a:picLocks noChangeAspect="1"/>
          </p:cNvPicPr>
          <p:nvPr/>
        </p:nvPicPr>
        <p:blipFill>
          <a:blip r:embed="rId2"/>
          <a:stretch>
            <a:fillRect/>
          </a:stretch>
        </p:blipFill>
        <p:spPr>
          <a:xfrm>
            <a:off x="308977" y="1598922"/>
            <a:ext cx="2610214" cy="2124371"/>
          </a:xfrm>
          <a:prstGeom prst="rect">
            <a:avLst/>
          </a:prstGeom>
        </p:spPr>
      </p:pic>
      <p:pic>
        <p:nvPicPr>
          <p:cNvPr id="8" name="Picture 7">
            <a:extLst>
              <a:ext uri="{FF2B5EF4-FFF2-40B4-BE49-F238E27FC236}">
                <a16:creationId xmlns="" xmlns:a16="http://schemas.microsoft.com/office/drawing/2014/main" id="{A56D9692-9666-1599-0497-49481284A08A}"/>
              </a:ext>
            </a:extLst>
          </p:cNvPr>
          <p:cNvPicPr>
            <a:picLocks noChangeAspect="1"/>
          </p:cNvPicPr>
          <p:nvPr/>
        </p:nvPicPr>
        <p:blipFill>
          <a:blip r:embed="rId3"/>
          <a:stretch>
            <a:fillRect/>
          </a:stretch>
        </p:blipFill>
        <p:spPr>
          <a:xfrm>
            <a:off x="3115799" y="1598922"/>
            <a:ext cx="1790950" cy="1143160"/>
          </a:xfrm>
          <a:prstGeom prst="rect">
            <a:avLst/>
          </a:prstGeom>
        </p:spPr>
      </p:pic>
      <p:pic>
        <p:nvPicPr>
          <p:cNvPr id="10" name="Picture 9">
            <a:extLst>
              <a:ext uri="{FF2B5EF4-FFF2-40B4-BE49-F238E27FC236}">
                <a16:creationId xmlns="" xmlns:a16="http://schemas.microsoft.com/office/drawing/2014/main" id="{6D72097C-BFCC-3B3F-EC11-82EB38C8486E}"/>
              </a:ext>
            </a:extLst>
          </p:cNvPr>
          <p:cNvPicPr>
            <a:picLocks noChangeAspect="1"/>
          </p:cNvPicPr>
          <p:nvPr/>
        </p:nvPicPr>
        <p:blipFill>
          <a:blip r:embed="rId4"/>
          <a:stretch>
            <a:fillRect/>
          </a:stretch>
        </p:blipFill>
        <p:spPr>
          <a:xfrm>
            <a:off x="442345" y="3964601"/>
            <a:ext cx="1171739" cy="1467055"/>
          </a:xfrm>
          <a:prstGeom prst="rect">
            <a:avLst/>
          </a:prstGeom>
        </p:spPr>
      </p:pic>
      <p:pic>
        <p:nvPicPr>
          <p:cNvPr id="12" name="Picture 11">
            <a:extLst>
              <a:ext uri="{FF2B5EF4-FFF2-40B4-BE49-F238E27FC236}">
                <a16:creationId xmlns="" xmlns:a16="http://schemas.microsoft.com/office/drawing/2014/main" id="{99E3FDEC-591D-207E-45E7-4C88ED19B1DC}"/>
              </a:ext>
            </a:extLst>
          </p:cNvPr>
          <p:cNvPicPr>
            <a:picLocks noChangeAspect="1"/>
          </p:cNvPicPr>
          <p:nvPr/>
        </p:nvPicPr>
        <p:blipFill>
          <a:blip r:embed="rId5"/>
          <a:stretch>
            <a:fillRect/>
          </a:stretch>
        </p:blipFill>
        <p:spPr>
          <a:xfrm>
            <a:off x="1899313" y="3852666"/>
            <a:ext cx="1381318" cy="2810267"/>
          </a:xfrm>
          <a:prstGeom prst="rect">
            <a:avLst/>
          </a:prstGeom>
        </p:spPr>
      </p:pic>
      <p:pic>
        <p:nvPicPr>
          <p:cNvPr id="14" name="Picture 13">
            <a:extLst>
              <a:ext uri="{FF2B5EF4-FFF2-40B4-BE49-F238E27FC236}">
                <a16:creationId xmlns="" xmlns:a16="http://schemas.microsoft.com/office/drawing/2014/main" id="{93A50CB2-51B7-9601-3AC0-5B6953CE0C30}"/>
              </a:ext>
            </a:extLst>
          </p:cNvPr>
          <p:cNvPicPr>
            <a:picLocks noChangeAspect="1"/>
          </p:cNvPicPr>
          <p:nvPr/>
        </p:nvPicPr>
        <p:blipFill>
          <a:blip r:embed="rId6"/>
          <a:stretch>
            <a:fillRect/>
          </a:stretch>
        </p:blipFill>
        <p:spPr>
          <a:xfrm>
            <a:off x="5083964" y="1598922"/>
            <a:ext cx="2676899" cy="1000265"/>
          </a:xfrm>
          <a:prstGeom prst="rect">
            <a:avLst/>
          </a:prstGeom>
        </p:spPr>
      </p:pic>
      <p:pic>
        <p:nvPicPr>
          <p:cNvPr id="16" name="Picture 15">
            <a:extLst>
              <a:ext uri="{FF2B5EF4-FFF2-40B4-BE49-F238E27FC236}">
                <a16:creationId xmlns="" xmlns:a16="http://schemas.microsoft.com/office/drawing/2014/main" id="{B1C97AAD-6EAB-9196-B5CA-E841A2025077}"/>
              </a:ext>
            </a:extLst>
          </p:cNvPr>
          <p:cNvPicPr>
            <a:picLocks noChangeAspect="1"/>
          </p:cNvPicPr>
          <p:nvPr/>
        </p:nvPicPr>
        <p:blipFill>
          <a:blip r:embed="rId7"/>
          <a:stretch>
            <a:fillRect/>
          </a:stretch>
        </p:blipFill>
        <p:spPr>
          <a:xfrm>
            <a:off x="3393549" y="3852666"/>
            <a:ext cx="2743583" cy="1143160"/>
          </a:xfrm>
          <a:prstGeom prst="rect">
            <a:avLst/>
          </a:prstGeom>
        </p:spPr>
      </p:pic>
      <p:pic>
        <p:nvPicPr>
          <p:cNvPr id="18" name="Picture 17">
            <a:extLst>
              <a:ext uri="{FF2B5EF4-FFF2-40B4-BE49-F238E27FC236}">
                <a16:creationId xmlns="" xmlns:a16="http://schemas.microsoft.com/office/drawing/2014/main" id="{AFBD77CD-FB63-943F-97C1-CEFCA0288BD4}"/>
              </a:ext>
            </a:extLst>
          </p:cNvPr>
          <p:cNvPicPr>
            <a:picLocks noChangeAspect="1"/>
          </p:cNvPicPr>
          <p:nvPr/>
        </p:nvPicPr>
        <p:blipFill>
          <a:blip r:embed="rId8"/>
          <a:stretch>
            <a:fillRect/>
          </a:stretch>
        </p:blipFill>
        <p:spPr>
          <a:xfrm>
            <a:off x="6512913" y="3852666"/>
            <a:ext cx="1362265" cy="1162212"/>
          </a:xfrm>
          <a:prstGeom prst="rect">
            <a:avLst/>
          </a:prstGeom>
        </p:spPr>
      </p:pic>
      <p:pic>
        <p:nvPicPr>
          <p:cNvPr id="20" name="Picture 19">
            <a:extLst>
              <a:ext uri="{FF2B5EF4-FFF2-40B4-BE49-F238E27FC236}">
                <a16:creationId xmlns="" xmlns:a16="http://schemas.microsoft.com/office/drawing/2014/main" id="{A0E367E5-4C10-1285-0C30-9A813C2F1987}"/>
              </a:ext>
            </a:extLst>
          </p:cNvPr>
          <p:cNvPicPr>
            <a:picLocks noChangeAspect="1"/>
          </p:cNvPicPr>
          <p:nvPr/>
        </p:nvPicPr>
        <p:blipFill>
          <a:blip r:embed="rId9"/>
          <a:stretch>
            <a:fillRect/>
          </a:stretch>
        </p:blipFill>
        <p:spPr>
          <a:xfrm>
            <a:off x="3830379" y="5487428"/>
            <a:ext cx="1428949" cy="819264"/>
          </a:xfrm>
          <a:prstGeom prst="rect">
            <a:avLst/>
          </a:prstGeom>
        </p:spPr>
      </p:pic>
    </p:spTree>
    <p:extLst>
      <p:ext uri="{BB962C8B-B14F-4D97-AF65-F5344CB8AC3E}">
        <p14:creationId xmlns:p14="http://schemas.microsoft.com/office/powerpoint/2010/main" val="3362240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arn(inVertical)">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arn(inVertical)">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down)">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arn(inVertical)">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barn(inVertical)">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barn(inVertical)">
                                      <p:cBhvr>
                                        <p:cTn id="4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60"/>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53</a:t>
            </a:fld>
            <a:endParaRPr/>
          </a:p>
        </p:txBody>
      </p:sp>
      <p:sp>
        <p:nvSpPr>
          <p:cNvPr id="504" name="Google Shape;504;p60"/>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Example of DIVISION</a:t>
            </a:r>
            <a:endParaRPr/>
          </a:p>
        </p:txBody>
      </p:sp>
      <p:pic>
        <p:nvPicPr>
          <p:cNvPr id="505" name="Google Shape;505;p60" descr="fig06_08"/>
          <p:cNvPicPr preferRelativeResize="0"/>
          <p:nvPr/>
        </p:nvPicPr>
        <p:blipFill rotWithShape="1">
          <a:blip r:embed="rId3">
            <a:alphaModFix/>
          </a:blip>
          <a:srcRect/>
          <a:stretch/>
        </p:blipFill>
        <p:spPr>
          <a:xfrm>
            <a:off x="1295400" y="1660525"/>
            <a:ext cx="6400800" cy="4740275"/>
          </a:xfrm>
          <a:prstGeom prst="rect">
            <a:avLst/>
          </a:prstGeom>
          <a:noFill/>
          <a:ln>
            <a:noFill/>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61"/>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54</a:t>
            </a:fld>
            <a:endParaRPr/>
          </a:p>
        </p:txBody>
      </p:sp>
      <p:sp>
        <p:nvSpPr>
          <p:cNvPr id="512" name="Google Shape;512;p61"/>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Recap of Relational Algebra Operations</a:t>
            </a:r>
            <a:endParaRPr/>
          </a:p>
        </p:txBody>
      </p:sp>
      <p:pic>
        <p:nvPicPr>
          <p:cNvPr id="513" name="Google Shape;513;p61" descr="tbl06_01"/>
          <p:cNvPicPr preferRelativeResize="0"/>
          <p:nvPr/>
        </p:nvPicPr>
        <p:blipFill rotWithShape="1">
          <a:blip r:embed="rId3">
            <a:alphaModFix/>
          </a:blip>
          <a:srcRect/>
          <a:stretch/>
        </p:blipFill>
        <p:spPr>
          <a:xfrm>
            <a:off x="2057400" y="1600200"/>
            <a:ext cx="4876800" cy="4876800"/>
          </a:xfrm>
          <a:prstGeom prst="rect">
            <a:avLst/>
          </a:prstGeom>
          <a:noFill/>
          <a:ln>
            <a:noFill/>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62"/>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55</a:t>
            </a:fld>
            <a:endParaRPr/>
          </a:p>
        </p:txBody>
      </p:sp>
      <p:sp>
        <p:nvSpPr>
          <p:cNvPr id="520" name="Google Shape;520;p62"/>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Additional Relational Operations: Aggregate Functions and Grouping</a:t>
            </a:r>
            <a:endParaRPr/>
          </a:p>
        </p:txBody>
      </p:sp>
      <p:sp>
        <p:nvSpPr>
          <p:cNvPr id="521" name="Google Shape;521;p62"/>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8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A type of request that cannot be expressed in the basic relational algebra is to specify mathematical </a:t>
            </a:r>
            <a:r>
              <a:rPr lang="en-US" sz="2400" b="1" i="0" u="none">
                <a:solidFill>
                  <a:schemeClr val="dk2"/>
                </a:solidFill>
                <a:latin typeface="Arial"/>
                <a:ea typeface="Arial"/>
                <a:cs typeface="Arial"/>
                <a:sym typeface="Arial"/>
              </a:rPr>
              <a:t>aggregate functions</a:t>
            </a:r>
            <a:r>
              <a:rPr lang="en-US" sz="2400" b="0" i="0" u="none">
                <a:solidFill>
                  <a:schemeClr val="dk2"/>
                </a:solidFill>
                <a:latin typeface="Arial"/>
                <a:ea typeface="Arial"/>
                <a:cs typeface="Arial"/>
                <a:sym typeface="Arial"/>
              </a:rPr>
              <a:t> on collections of values from the database. </a:t>
            </a:r>
            <a:endParaRPr/>
          </a:p>
          <a:p>
            <a:pPr marL="342900" lvl="0" indent="-342900" algn="l" rtl="0">
              <a:lnSpc>
                <a:spcPct val="8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Examples of such functions include retrieving the average or total salary of all employees or the total number of employee tuples.</a:t>
            </a:r>
            <a:endParaRPr/>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These functions are used in simple statistical queries that summarize information from the database tuples.</a:t>
            </a:r>
            <a:endParaRPr/>
          </a:p>
          <a:p>
            <a:pPr marL="342900" lvl="0" indent="-342900" algn="l" rtl="0">
              <a:lnSpc>
                <a:spcPct val="8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Common functions applied to collections of numeric values include</a:t>
            </a:r>
            <a:endParaRPr/>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SUM, AVERAGE, MAXIMUM, and MINIMUM.</a:t>
            </a:r>
            <a:endParaRPr/>
          </a:p>
          <a:p>
            <a:pPr marL="342900" lvl="0" indent="-342900" algn="l" rtl="0">
              <a:lnSpc>
                <a:spcPct val="8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The COUNT function is used for counting tuples or values.</a:t>
            </a:r>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63"/>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56</a:t>
            </a:fld>
            <a:endParaRPr/>
          </a:p>
        </p:txBody>
      </p:sp>
      <p:sp>
        <p:nvSpPr>
          <p:cNvPr id="528" name="Google Shape;528;p63"/>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Aggregate Function Operation</a:t>
            </a:r>
            <a:endParaRPr/>
          </a:p>
        </p:txBody>
      </p:sp>
      <p:sp>
        <p:nvSpPr>
          <p:cNvPr id="529" name="Google Shape;529;p63"/>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Use of the Aggregate Functional operation ℱ</a:t>
            </a:r>
            <a:endParaRPr sz="2400" b="0" i="0" u="none">
              <a:solidFill>
                <a:schemeClr val="dk2"/>
              </a:solidFill>
              <a:latin typeface="Arial"/>
              <a:ea typeface="Arial"/>
              <a:cs typeface="Arial"/>
              <a:sym typeface="Arial"/>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ℱ</a:t>
            </a:r>
            <a:r>
              <a:rPr lang="en-US" sz="2200" b="0" i="0" u="none" baseline="-25000">
                <a:solidFill>
                  <a:srgbClr val="800000"/>
                </a:solidFill>
                <a:latin typeface="Arial"/>
                <a:ea typeface="Arial"/>
                <a:cs typeface="Arial"/>
                <a:sym typeface="Arial"/>
              </a:rPr>
              <a:t>MAX Salary</a:t>
            </a:r>
            <a:r>
              <a:rPr lang="en-US" sz="2200" b="0" i="0" u="none">
                <a:solidFill>
                  <a:srgbClr val="800000"/>
                </a:solidFill>
                <a:latin typeface="Arial"/>
                <a:ea typeface="Arial"/>
                <a:cs typeface="Arial"/>
                <a:sym typeface="Arial"/>
              </a:rPr>
              <a:t> (EMPLOYEE) retrieves the maximum salary value from the EMPLOYEE relation</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ℱ</a:t>
            </a:r>
            <a:r>
              <a:rPr lang="en-US" sz="2200" b="0" i="0" u="none" baseline="-25000">
                <a:solidFill>
                  <a:srgbClr val="800000"/>
                </a:solidFill>
                <a:latin typeface="Arial"/>
                <a:ea typeface="Arial"/>
                <a:cs typeface="Arial"/>
                <a:sym typeface="Arial"/>
              </a:rPr>
              <a:t>MIN Salary</a:t>
            </a:r>
            <a:r>
              <a:rPr lang="en-US" sz="2200" b="0" i="0" u="none">
                <a:solidFill>
                  <a:srgbClr val="800000"/>
                </a:solidFill>
                <a:latin typeface="Arial"/>
                <a:ea typeface="Arial"/>
                <a:cs typeface="Arial"/>
                <a:sym typeface="Arial"/>
              </a:rPr>
              <a:t> (EMPLOYEE) retrieves the minimum Salary value from the EMPLOYEE relation</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ℱ</a:t>
            </a:r>
            <a:r>
              <a:rPr lang="en-US" sz="2200" b="0" i="0" u="none" baseline="-25000">
                <a:solidFill>
                  <a:srgbClr val="800000"/>
                </a:solidFill>
                <a:latin typeface="Arial"/>
                <a:ea typeface="Arial"/>
                <a:cs typeface="Arial"/>
                <a:sym typeface="Arial"/>
              </a:rPr>
              <a:t>SUM Salary</a:t>
            </a:r>
            <a:r>
              <a:rPr lang="en-US" sz="2200" b="0" i="0" u="none">
                <a:solidFill>
                  <a:srgbClr val="800000"/>
                </a:solidFill>
                <a:latin typeface="Arial"/>
                <a:ea typeface="Arial"/>
                <a:cs typeface="Arial"/>
                <a:sym typeface="Arial"/>
              </a:rPr>
              <a:t> (EMPLOYEE) retrieves the sum of the Salary from the EMPLOYEE relation</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 ℱ</a:t>
            </a:r>
            <a:r>
              <a:rPr lang="en-US" sz="2200" b="0" i="0" u="none" baseline="-25000">
                <a:solidFill>
                  <a:srgbClr val="800000"/>
                </a:solidFill>
                <a:latin typeface="Arial"/>
                <a:ea typeface="Arial"/>
                <a:cs typeface="Arial"/>
                <a:sym typeface="Arial"/>
              </a:rPr>
              <a:t>COUNT SSN, AVERAGE Salary</a:t>
            </a:r>
            <a:r>
              <a:rPr lang="en-US" sz="2200" b="0" i="0" u="none">
                <a:solidFill>
                  <a:srgbClr val="800000"/>
                </a:solidFill>
                <a:latin typeface="Arial"/>
                <a:ea typeface="Arial"/>
                <a:cs typeface="Arial"/>
                <a:sym typeface="Arial"/>
              </a:rPr>
              <a:t> (EMPLOYEE) computes the count (number) of employees and their average salary</a:t>
            </a:r>
            <a:endParaRPr/>
          </a:p>
          <a:p>
            <a:pPr marL="1143000" lvl="2" indent="-228600" algn="l" rtl="0">
              <a:lnSpc>
                <a:spcPct val="100000"/>
              </a:lnSpc>
              <a:spcBef>
                <a:spcPts val="400"/>
              </a:spcBef>
              <a:spcAft>
                <a:spcPts val="0"/>
              </a:spcAft>
              <a:buClr>
                <a:srgbClr val="990033"/>
              </a:buClr>
              <a:buSzPts val="1000"/>
              <a:buFont typeface="Noto Sans Symbols"/>
              <a:buChar char="■"/>
            </a:pPr>
            <a:r>
              <a:rPr lang="en-US" sz="2000" b="0" i="0" u="none">
                <a:solidFill>
                  <a:schemeClr val="dk2"/>
                </a:solidFill>
                <a:latin typeface="Arial"/>
                <a:ea typeface="Arial"/>
                <a:cs typeface="Arial"/>
                <a:sym typeface="Arial"/>
              </a:rPr>
              <a:t>Note: count just counts the number of rows, without removing duplicates</a:t>
            </a:r>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64"/>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57</a:t>
            </a:fld>
            <a:endParaRPr/>
          </a:p>
        </p:txBody>
      </p:sp>
      <p:sp>
        <p:nvSpPr>
          <p:cNvPr id="536" name="Google Shape;536;p64"/>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Using Grouping with Aggregation</a:t>
            </a:r>
            <a:endParaRPr/>
          </a:p>
        </p:txBody>
      </p:sp>
      <p:sp>
        <p:nvSpPr>
          <p:cNvPr id="537" name="Google Shape;537;p64"/>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80000"/>
              </a:lnSpc>
              <a:spcBef>
                <a:spcPts val="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The previous examples all summarized one or more attributes for a set of tuples</a:t>
            </a:r>
            <a:endParaRPr dirty="0"/>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Maximum Salary or Count (number of) </a:t>
            </a:r>
            <a:r>
              <a:rPr lang="en-US" sz="2200" b="0" i="0" u="none" dirty="0" err="1">
                <a:solidFill>
                  <a:srgbClr val="800000"/>
                </a:solidFill>
                <a:latin typeface="Arial"/>
                <a:ea typeface="Arial"/>
                <a:cs typeface="Arial"/>
                <a:sym typeface="Arial"/>
              </a:rPr>
              <a:t>Ssn</a:t>
            </a:r>
            <a:endParaRPr dirty="0"/>
          </a:p>
          <a:p>
            <a:pPr marL="342900" lvl="0" indent="-342900" algn="l" rtl="0">
              <a:lnSpc>
                <a:spcPct val="80000"/>
              </a:lnSpc>
              <a:spcBef>
                <a:spcPts val="48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Grouping can be combined with Aggregate Functions</a:t>
            </a:r>
            <a:endParaRPr dirty="0"/>
          </a:p>
          <a:p>
            <a:pPr marL="342900" lvl="0" indent="-342900" algn="l" rtl="0">
              <a:lnSpc>
                <a:spcPct val="80000"/>
              </a:lnSpc>
              <a:spcBef>
                <a:spcPts val="48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Example: For each department, retrieve the DNO, COUNT SSN, and AVERAGE SALARY</a:t>
            </a:r>
            <a:endParaRPr dirty="0"/>
          </a:p>
          <a:p>
            <a:pPr marL="342900" lvl="0" indent="-342900" algn="l" rtl="0">
              <a:lnSpc>
                <a:spcPct val="80000"/>
              </a:lnSpc>
              <a:spcBef>
                <a:spcPts val="48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A variation of aggregate operation ℱ allows this:</a:t>
            </a:r>
            <a:endParaRPr dirty="0"/>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Grouping attribute placed to left of symbol</a:t>
            </a:r>
            <a:endParaRPr dirty="0"/>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Aggregate functions to right of symbol</a:t>
            </a:r>
            <a:endParaRPr dirty="0"/>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baseline="-25000" dirty="0">
                <a:solidFill>
                  <a:srgbClr val="800000"/>
                </a:solidFill>
                <a:latin typeface="Arial"/>
                <a:ea typeface="Arial"/>
                <a:cs typeface="Arial"/>
                <a:sym typeface="Arial"/>
              </a:rPr>
              <a:t>DNO</a:t>
            </a:r>
            <a:r>
              <a:rPr lang="en-US" sz="2200" b="0" i="0" u="none" dirty="0">
                <a:solidFill>
                  <a:srgbClr val="800000"/>
                </a:solidFill>
                <a:latin typeface="Arial"/>
                <a:ea typeface="Arial"/>
                <a:cs typeface="Arial"/>
                <a:sym typeface="Arial"/>
              </a:rPr>
              <a:t> ℱ</a:t>
            </a:r>
            <a:r>
              <a:rPr lang="en-US" sz="2200" b="0" i="0" u="none" baseline="-25000" dirty="0">
                <a:solidFill>
                  <a:srgbClr val="800000"/>
                </a:solidFill>
                <a:latin typeface="Arial"/>
                <a:ea typeface="Arial"/>
                <a:cs typeface="Arial"/>
                <a:sym typeface="Arial"/>
              </a:rPr>
              <a:t>COUNT SSN, AVERAGE Salary</a:t>
            </a:r>
            <a:r>
              <a:rPr lang="en-US" sz="2200" b="0" i="0" u="none" dirty="0">
                <a:solidFill>
                  <a:srgbClr val="800000"/>
                </a:solidFill>
                <a:latin typeface="Arial"/>
                <a:ea typeface="Arial"/>
                <a:cs typeface="Arial"/>
                <a:sym typeface="Arial"/>
              </a:rPr>
              <a:t> (EMPLOYEE)</a:t>
            </a:r>
            <a:endParaRPr dirty="0"/>
          </a:p>
          <a:p>
            <a:pPr marL="342900" lvl="0" indent="-342900" algn="l" rtl="0">
              <a:lnSpc>
                <a:spcPct val="80000"/>
              </a:lnSpc>
              <a:spcBef>
                <a:spcPts val="48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Above operation groups employees by DNO (department number) and computes the count of employees and average salary per department</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7">
                                            <p:txEl>
                                              <p:pRg st="0" end="0"/>
                                            </p:txEl>
                                          </p:spTgt>
                                        </p:tgtEl>
                                        <p:attrNameLst>
                                          <p:attrName>style.visibility</p:attrName>
                                        </p:attrNameLst>
                                      </p:cBhvr>
                                      <p:to>
                                        <p:strVal val="visible"/>
                                      </p:to>
                                    </p:set>
                                    <p:anim calcmode="lin" valueType="num">
                                      <p:cBhvr additive="base">
                                        <p:cTn id="7" dur="500" fill="hold"/>
                                        <p:tgtEl>
                                          <p:spTgt spid="53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37">
                                            <p:txEl>
                                              <p:pRg st="1" end="1"/>
                                            </p:txEl>
                                          </p:spTgt>
                                        </p:tgtEl>
                                        <p:attrNameLst>
                                          <p:attrName>style.visibility</p:attrName>
                                        </p:attrNameLst>
                                      </p:cBhvr>
                                      <p:to>
                                        <p:strVal val="visible"/>
                                      </p:to>
                                    </p:set>
                                    <p:anim calcmode="lin" valueType="num">
                                      <p:cBhvr additive="base">
                                        <p:cTn id="11" dur="500" fill="hold"/>
                                        <p:tgtEl>
                                          <p:spTgt spid="53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3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37">
                                            <p:txEl>
                                              <p:pRg st="2" end="2"/>
                                            </p:txEl>
                                          </p:spTgt>
                                        </p:tgtEl>
                                        <p:attrNameLst>
                                          <p:attrName>style.visibility</p:attrName>
                                        </p:attrNameLst>
                                      </p:cBhvr>
                                      <p:to>
                                        <p:strVal val="visible"/>
                                      </p:to>
                                    </p:set>
                                    <p:anim calcmode="lin" valueType="num">
                                      <p:cBhvr additive="base">
                                        <p:cTn id="17" dur="500" fill="hold"/>
                                        <p:tgtEl>
                                          <p:spTgt spid="53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3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37">
                                            <p:txEl>
                                              <p:pRg st="3" end="3"/>
                                            </p:txEl>
                                          </p:spTgt>
                                        </p:tgtEl>
                                        <p:attrNameLst>
                                          <p:attrName>style.visibility</p:attrName>
                                        </p:attrNameLst>
                                      </p:cBhvr>
                                      <p:to>
                                        <p:strVal val="visible"/>
                                      </p:to>
                                    </p:set>
                                    <p:anim calcmode="lin" valueType="num">
                                      <p:cBhvr additive="base">
                                        <p:cTn id="23" dur="500" fill="hold"/>
                                        <p:tgtEl>
                                          <p:spTgt spid="53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3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37">
                                            <p:txEl>
                                              <p:pRg st="4" end="4"/>
                                            </p:txEl>
                                          </p:spTgt>
                                        </p:tgtEl>
                                        <p:attrNameLst>
                                          <p:attrName>style.visibility</p:attrName>
                                        </p:attrNameLst>
                                      </p:cBhvr>
                                      <p:to>
                                        <p:strVal val="visible"/>
                                      </p:to>
                                    </p:set>
                                    <p:anim calcmode="lin" valueType="num">
                                      <p:cBhvr additive="base">
                                        <p:cTn id="29" dur="500" fill="hold"/>
                                        <p:tgtEl>
                                          <p:spTgt spid="537">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37">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37">
                                            <p:txEl>
                                              <p:pRg st="5" end="5"/>
                                            </p:txEl>
                                          </p:spTgt>
                                        </p:tgtEl>
                                        <p:attrNameLst>
                                          <p:attrName>style.visibility</p:attrName>
                                        </p:attrNameLst>
                                      </p:cBhvr>
                                      <p:to>
                                        <p:strVal val="visible"/>
                                      </p:to>
                                    </p:set>
                                    <p:anim calcmode="lin" valueType="num">
                                      <p:cBhvr additive="base">
                                        <p:cTn id="33" dur="500" fill="hold"/>
                                        <p:tgtEl>
                                          <p:spTgt spid="537">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37">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37">
                                            <p:txEl>
                                              <p:pRg st="6" end="6"/>
                                            </p:txEl>
                                          </p:spTgt>
                                        </p:tgtEl>
                                        <p:attrNameLst>
                                          <p:attrName>style.visibility</p:attrName>
                                        </p:attrNameLst>
                                      </p:cBhvr>
                                      <p:to>
                                        <p:strVal val="visible"/>
                                      </p:to>
                                    </p:set>
                                    <p:anim calcmode="lin" valueType="num">
                                      <p:cBhvr additive="base">
                                        <p:cTn id="37" dur="500" fill="hold"/>
                                        <p:tgtEl>
                                          <p:spTgt spid="53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37">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37">
                                            <p:txEl>
                                              <p:pRg st="7" end="7"/>
                                            </p:txEl>
                                          </p:spTgt>
                                        </p:tgtEl>
                                        <p:attrNameLst>
                                          <p:attrName>style.visibility</p:attrName>
                                        </p:attrNameLst>
                                      </p:cBhvr>
                                      <p:to>
                                        <p:strVal val="visible"/>
                                      </p:to>
                                    </p:set>
                                    <p:anim calcmode="lin" valueType="num">
                                      <p:cBhvr additive="base">
                                        <p:cTn id="41" dur="500" fill="hold"/>
                                        <p:tgtEl>
                                          <p:spTgt spid="537">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3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37">
                                            <p:txEl>
                                              <p:pRg st="8" end="8"/>
                                            </p:txEl>
                                          </p:spTgt>
                                        </p:tgtEl>
                                        <p:attrNameLst>
                                          <p:attrName>style.visibility</p:attrName>
                                        </p:attrNameLst>
                                      </p:cBhvr>
                                      <p:to>
                                        <p:strVal val="visible"/>
                                      </p:to>
                                    </p:set>
                                    <p:anim calcmode="lin" valueType="num">
                                      <p:cBhvr additive="base">
                                        <p:cTn id="47" dur="500" fill="hold"/>
                                        <p:tgtEl>
                                          <p:spTgt spid="537">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3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6"/>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58</a:t>
            </a:fld>
            <a:endParaRPr/>
          </a:p>
        </p:txBody>
      </p:sp>
      <p:sp>
        <p:nvSpPr>
          <p:cNvPr id="347" name="Google Shape;347;p46"/>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The following query results refer to this database state</a:t>
            </a:r>
            <a:endParaRPr/>
          </a:p>
        </p:txBody>
      </p:sp>
      <p:sp>
        <p:nvSpPr>
          <p:cNvPr id="348" name="Google Shape;348;p46"/>
          <p:cNvSpPr txBox="1"/>
          <p:nvPr/>
        </p:nvSpPr>
        <p:spPr>
          <a:xfrm>
            <a:off x="1833562" y="1309687"/>
            <a:ext cx="9144000" cy="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349" name="Google Shape;349;p46"/>
          <p:cNvSpPr txBox="1"/>
          <p:nvPr/>
        </p:nvSpPr>
        <p:spPr>
          <a:xfrm>
            <a:off x="1066800" y="2286000"/>
            <a:ext cx="7239000" cy="5334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pic>
        <p:nvPicPr>
          <p:cNvPr id="350" name="Google Shape;350;p46" descr="fig05_06"/>
          <p:cNvPicPr preferRelativeResize="0"/>
          <p:nvPr/>
        </p:nvPicPr>
        <p:blipFill rotWithShape="1">
          <a:blip r:embed="rId3">
            <a:alphaModFix/>
          </a:blip>
          <a:srcRect/>
          <a:stretch/>
        </p:blipFill>
        <p:spPr>
          <a:xfrm>
            <a:off x="0" y="-76200"/>
            <a:ext cx="9144000" cy="6934200"/>
          </a:xfrm>
          <a:prstGeom prst="rect">
            <a:avLst/>
          </a:prstGeom>
          <a:noFill/>
          <a:ln>
            <a:noFill/>
          </a:ln>
        </p:spPr>
      </p:pic>
    </p:spTree>
    <p:extLst>
      <p:ext uri="{BB962C8B-B14F-4D97-AF65-F5344CB8AC3E}">
        <p14:creationId xmlns:p14="http://schemas.microsoft.com/office/powerpoint/2010/main" val="117021284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5"/>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59</a:t>
            </a:fld>
            <a:endParaRPr/>
          </a:p>
        </p:txBody>
      </p:sp>
      <p:sp>
        <p:nvSpPr>
          <p:cNvPr id="544" name="Google Shape;544;p65"/>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Examples of applying aggregate functions and grouping</a:t>
            </a:r>
            <a:endParaRPr/>
          </a:p>
        </p:txBody>
      </p:sp>
      <p:sp>
        <p:nvSpPr>
          <p:cNvPr id="545" name="Google Shape;545;p65"/>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1143000" lvl="2" indent="-152400" algn="l" rtl="0">
              <a:lnSpc>
                <a:spcPct val="100000"/>
              </a:lnSpc>
              <a:spcBef>
                <a:spcPts val="0"/>
              </a:spcBef>
              <a:spcAft>
                <a:spcPts val="0"/>
              </a:spcAft>
              <a:buClr>
                <a:srgbClr val="990033"/>
              </a:buClr>
              <a:buSzPts val="1200"/>
              <a:buFont typeface="Noto Sans Symbols"/>
              <a:buNone/>
            </a:pPr>
            <a:endParaRPr sz="2400" b="0" i="0" u="none">
              <a:solidFill>
                <a:schemeClr val="dk2"/>
              </a:solidFill>
              <a:latin typeface="Arial"/>
              <a:ea typeface="Arial"/>
              <a:cs typeface="Arial"/>
              <a:sym typeface="Arial"/>
            </a:endParaRPr>
          </a:p>
          <a:p>
            <a:pPr marL="342900" lvl="0" indent="-251459" algn="l" rtl="0">
              <a:spcBef>
                <a:spcPts val="480"/>
              </a:spcBef>
              <a:spcAft>
                <a:spcPts val="0"/>
              </a:spcAft>
              <a:buSzPts val="1440"/>
              <a:buNone/>
            </a:pPr>
            <a:endParaRPr sz="2400" b="0" i="0" u="none">
              <a:solidFill>
                <a:schemeClr val="dk2"/>
              </a:solidFill>
              <a:latin typeface="Arial"/>
              <a:ea typeface="Arial"/>
              <a:cs typeface="Arial"/>
              <a:sym typeface="Arial"/>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762" y="1599416"/>
            <a:ext cx="6715451" cy="1218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208" y="5290673"/>
            <a:ext cx="4166992" cy="959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762" y="4859836"/>
            <a:ext cx="4038600" cy="139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8548" y="3259408"/>
            <a:ext cx="3651175" cy="1361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barn(inVertical)">
                                      <p:cBhvr>
                                        <p:cTn id="7" dur="500"/>
                                        <p:tgtEl>
                                          <p:spTgt spid="205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53"/>
                                        </p:tgtEl>
                                        <p:attrNameLst>
                                          <p:attrName>style.visibility</p:attrName>
                                        </p:attrNameLst>
                                      </p:cBhvr>
                                      <p:to>
                                        <p:strVal val="visible"/>
                                      </p:to>
                                    </p:set>
                                    <p:animEffect transition="in" filter="barn(inVertical)">
                                      <p:cBhvr>
                                        <p:cTn id="12" dur="500"/>
                                        <p:tgtEl>
                                          <p:spTgt spid="205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55"/>
                                        </p:tgtEl>
                                        <p:attrNameLst>
                                          <p:attrName>style.visibility</p:attrName>
                                        </p:attrNameLst>
                                      </p:cBhvr>
                                      <p:to>
                                        <p:strVal val="visible"/>
                                      </p:to>
                                    </p:set>
                                    <p:animEffect transition="in" filter="barn(inVertical)">
                                      <p:cBhvr>
                                        <p:cTn id="17" dur="500"/>
                                        <p:tgtEl>
                                          <p:spTgt spid="2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6</a:t>
            </a:fld>
            <a:endParaRPr/>
          </a:p>
        </p:txBody>
      </p:sp>
      <p:sp>
        <p:nvSpPr>
          <p:cNvPr id="122" name="Google Shape;122;p19"/>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Brief History of Origins of Algebra</a:t>
            </a:r>
            <a:endParaRPr/>
          </a:p>
        </p:txBody>
      </p:sp>
      <p:sp>
        <p:nvSpPr>
          <p:cNvPr id="123" name="Google Shape;123;p19"/>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8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Muhammad ibn Musa al-Khwarizmi (800-847 CE) wrote a book titled al-jabr about arithmetic of variables</a:t>
            </a:r>
            <a:endParaRPr/>
          </a:p>
          <a:p>
            <a:pPr marL="742950" lvl="1" indent="-285750" algn="l" rtl="0">
              <a:lnSpc>
                <a:spcPct val="80000"/>
              </a:lnSpc>
              <a:spcBef>
                <a:spcPts val="420"/>
              </a:spcBef>
              <a:spcAft>
                <a:spcPts val="0"/>
              </a:spcAft>
              <a:buClr>
                <a:schemeClr val="dk2"/>
              </a:buClr>
              <a:buSzPts val="1155"/>
              <a:buFont typeface="Noto Sans Symbols"/>
              <a:buChar char="■"/>
            </a:pPr>
            <a:r>
              <a:rPr lang="en-US" sz="2100" b="0" i="0" u="none">
                <a:solidFill>
                  <a:srgbClr val="800000"/>
                </a:solidFill>
                <a:latin typeface="Arial"/>
                <a:ea typeface="Arial"/>
                <a:cs typeface="Arial"/>
                <a:sym typeface="Arial"/>
              </a:rPr>
              <a:t>Book was translated into Latin.</a:t>
            </a:r>
            <a:endParaRPr/>
          </a:p>
          <a:p>
            <a:pPr marL="742950" lvl="1" indent="-285750" algn="l" rtl="0">
              <a:lnSpc>
                <a:spcPct val="80000"/>
              </a:lnSpc>
              <a:spcBef>
                <a:spcPts val="420"/>
              </a:spcBef>
              <a:spcAft>
                <a:spcPts val="0"/>
              </a:spcAft>
              <a:buClr>
                <a:schemeClr val="dk2"/>
              </a:buClr>
              <a:buSzPts val="1155"/>
              <a:buFont typeface="Noto Sans Symbols"/>
              <a:buChar char="■"/>
            </a:pPr>
            <a:r>
              <a:rPr lang="en-US" sz="2100" b="0" i="0" u="none">
                <a:solidFill>
                  <a:srgbClr val="800000"/>
                </a:solidFill>
                <a:latin typeface="Arial"/>
                <a:ea typeface="Arial"/>
                <a:cs typeface="Arial"/>
                <a:sym typeface="Arial"/>
              </a:rPr>
              <a:t>Its title (al-jabr) gave Algebra its name.</a:t>
            </a:r>
            <a:endParaRPr/>
          </a:p>
          <a:p>
            <a:pPr marL="342900" lvl="0" indent="-342900" algn="l" rtl="0">
              <a:lnSpc>
                <a:spcPct val="8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Al-Khwarizmi called variables “shay”</a:t>
            </a:r>
            <a:endParaRPr/>
          </a:p>
          <a:p>
            <a:pPr marL="742950" lvl="1" indent="-285750" algn="l" rtl="0">
              <a:lnSpc>
                <a:spcPct val="80000"/>
              </a:lnSpc>
              <a:spcBef>
                <a:spcPts val="420"/>
              </a:spcBef>
              <a:spcAft>
                <a:spcPts val="0"/>
              </a:spcAft>
              <a:buClr>
                <a:schemeClr val="dk2"/>
              </a:buClr>
              <a:buSzPts val="1155"/>
              <a:buFont typeface="Noto Sans Symbols"/>
              <a:buChar char="■"/>
            </a:pPr>
            <a:r>
              <a:rPr lang="en-US" sz="2100" b="0" i="0" u="none">
                <a:solidFill>
                  <a:srgbClr val="800000"/>
                </a:solidFill>
                <a:latin typeface="Arial"/>
                <a:ea typeface="Arial"/>
                <a:cs typeface="Arial"/>
                <a:sym typeface="Arial"/>
              </a:rPr>
              <a:t>“Shay” is Arabic for “thing”.</a:t>
            </a:r>
            <a:endParaRPr/>
          </a:p>
          <a:p>
            <a:pPr marL="742950" lvl="1" indent="-285750" algn="l" rtl="0">
              <a:lnSpc>
                <a:spcPct val="80000"/>
              </a:lnSpc>
              <a:spcBef>
                <a:spcPts val="420"/>
              </a:spcBef>
              <a:spcAft>
                <a:spcPts val="0"/>
              </a:spcAft>
              <a:buClr>
                <a:schemeClr val="dk2"/>
              </a:buClr>
              <a:buSzPts val="1155"/>
              <a:buFont typeface="Noto Sans Symbols"/>
              <a:buChar char="■"/>
            </a:pPr>
            <a:r>
              <a:rPr lang="en-US" sz="2100" b="0" i="0" u="none">
                <a:solidFill>
                  <a:srgbClr val="800000"/>
                </a:solidFill>
                <a:latin typeface="Arial"/>
                <a:ea typeface="Arial"/>
                <a:cs typeface="Arial"/>
                <a:sym typeface="Arial"/>
              </a:rPr>
              <a:t>Spanish transliterated “shay” as “xay” (“x” was “sh” in Spain).</a:t>
            </a:r>
            <a:endParaRPr/>
          </a:p>
          <a:p>
            <a:pPr marL="742950" lvl="1" indent="-285750" algn="l" rtl="0">
              <a:lnSpc>
                <a:spcPct val="80000"/>
              </a:lnSpc>
              <a:spcBef>
                <a:spcPts val="420"/>
              </a:spcBef>
              <a:spcAft>
                <a:spcPts val="0"/>
              </a:spcAft>
              <a:buClr>
                <a:schemeClr val="dk2"/>
              </a:buClr>
              <a:buSzPts val="1155"/>
              <a:buFont typeface="Noto Sans Symbols"/>
              <a:buChar char="■"/>
            </a:pPr>
            <a:r>
              <a:rPr lang="en-US" sz="2100" b="0" i="0" u="none">
                <a:solidFill>
                  <a:srgbClr val="800000"/>
                </a:solidFill>
                <a:latin typeface="Arial"/>
                <a:ea typeface="Arial"/>
                <a:cs typeface="Arial"/>
                <a:sym typeface="Arial"/>
              </a:rPr>
              <a:t>In time this word was abbreviated as x.</a:t>
            </a:r>
            <a:endParaRPr/>
          </a:p>
          <a:p>
            <a:pPr marL="342900" lvl="0" indent="-342900" algn="l" rtl="0">
              <a:lnSpc>
                <a:spcPct val="8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Where does the word Algorithm come from?</a:t>
            </a:r>
            <a:endParaRPr/>
          </a:p>
          <a:p>
            <a:pPr marL="742950" lvl="1" indent="-285750" algn="l" rtl="0">
              <a:lnSpc>
                <a:spcPct val="80000"/>
              </a:lnSpc>
              <a:spcBef>
                <a:spcPts val="420"/>
              </a:spcBef>
              <a:spcAft>
                <a:spcPts val="0"/>
              </a:spcAft>
              <a:buClr>
                <a:schemeClr val="dk2"/>
              </a:buClr>
              <a:buSzPts val="1155"/>
              <a:buFont typeface="Noto Sans Symbols"/>
              <a:buChar char="■"/>
            </a:pPr>
            <a:r>
              <a:rPr lang="en-US" sz="2100" b="0" i="0" u="none">
                <a:solidFill>
                  <a:srgbClr val="800000"/>
                </a:solidFill>
                <a:latin typeface="Arial"/>
                <a:ea typeface="Arial"/>
                <a:cs typeface="Arial"/>
                <a:sym typeface="Arial"/>
              </a:rPr>
              <a:t>Algorithm originates from “al-Khwarizmi"</a:t>
            </a:r>
            <a:endParaRPr/>
          </a:p>
          <a:p>
            <a:pPr marL="742950" lvl="1" indent="-285750" algn="l" rtl="0">
              <a:lnSpc>
                <a:spcPct val="80000"/>
              </a:lnSpc>
              <a:spcBef>
                <a:spcPts val="420"/>
              </a:spcBef>
              <a:spcAft>
                <a:spcPts val="0"/>
              </a:spcAft>
              <a:buClr>
                <a:schemeClr val="dk2"/>
              </a:buClr>
              <a:buSzPts val="1155"/>
              <a:buFont typeface="Noto Sans Symbols"/>
              <a:buChar char="■"/>
            </a:pPr>
            <a:r>
              <a:rPr lang="en-US" sz="2100" b="0" i="0" u="none">
                <a:solidFill>
                  <a:srgbClr val="800000"/>
                </a:solidFill>
                <a:latin typeface="Arial"/>
                <a:ea typeface="Arial"/>
                <a:cs typeface="Arial"/>
                <a:sym typeface="Arial"/>
              </a:rPr>
              <a:t>Reference: PBS (</a:t>
            </a:r>
            <a:r>
              <a:rPr lang="en-US" sz="1700" b="0" i="0" u="sng">
                <a:solidFill>
                  <a:schemeClr val="hlink"/>
                </a:solidFill>
                <a:hlinkClick r:id="rId3"/>
              </a:rPr>
              <a:t>http://www.pbs.org/empires/islam/innoalgebra.html</a:t>
            </a:r>
            <a:r>
              <a:rPr lang="en-US" sz="2100" b="0" i="0" u="none">
                <a:solidFill>
                  <a:srgbClr val="800000"/>
                </a:solidFill>
                <a:latin typeface="Arial"/>
                <a:ea typeface="Arial"/>
                <a:cs typeface="Arial"/>
                <a:sym typeface="Arial"/>
              </a:rPr>
              <a:t>)</a:t>
            </a:r>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70"/>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60</a:t>
            </a:fld>
            <a:endParaRPr/>
          </a:p>
        </p:txBody>
      </p:sp>
      <p:sp>
        <p:nvSpPr>
          <p:cNvPr id="586" name="Google Shape;586;p70"/>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Additional Relational Operations (cont.)</a:t>
            </a:r>
            <a:endParaRPr/>
          </a:p>
        </p:txBody>
      </p:sp>
      <p:sp>
        <p:nvSpPr>
          <p:cNvPr id="587" name="Google Shape;587;p70"/>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The OUTER JOIN Operation</a:t>
            </a:r>
            <a:endParaRPr dirty="0"/>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dirty="0" smtClean="0">
                <a:solidFill>
                  <a:srgbClr val="800000"/>
                </a:solidFill>
                <a:latin typeface="Arial"/>
                <a:ea typeface="Arial"/>
                <a:cs typeface="Arial"/>
                <a:sym typeface="Arial"/>
              </a:rPr>
              <a:t>In </a:t>
            </a:r>
            <a:r>
              <a:rPr lang="en-US" sz="2200" b="0" i="0" u="none" dirty="0">
                <a:solidFill>
                  <a:srgbClr val="800000"/>
                </a:solidFill>
                <a:latin typeface="Arial"/>
                <a:ea typeface="Arial"/>
                <a:cs typeface="Arial"/>
                <a:sym typeface="Arial"/>
              </a:rPr>
              <a:t>EQUIJOIN, tuples without a </a:t>
            </a:r>
            <a:r>
              <a:rPr lang="en-US" sz="2200" b="0" i="1" u="none" dirty="0">
                <a:solidFill>
                  <a:srgbClr val="800000"/>
                </a:solidFill>
                <a:latin typeface="Arial"/>
                <a:ea typeface="Arial"/>
                <a:cs typeface="Arial"/>
                <a:sym typeface="Arial"/>
              </a:rPr>
              <a:t>matching</a:t>
            </a:r>
            <a:r>
              <a:rPr lang="en-US" sz="2200" b="0" i="0" u="none" dirty="0">
                <a:solidFill>
                  <a:srgbClr val="800000"/>
                </a:solidFill>
                <a:latin typeface="Arial"/>
                <a:ea typeface="Arial"/>
                <a:cs typeface="Arial"/>
                <a:sym typeface="Arial"/>
              </a:rPr>
              <a:t> (or </a:t>
            </a:r>
            <a:r>
              <a:rPr lang="en-US" sz="2200" b="0" i="1" u="none" dirty="0">
                <a:solidFill>
                  <a:srgbClr val="800000"/>
                </a:solidFill>
                <a:latin typeface="Arial"/>
                <a:ea typeface="Arial"/>
                <a:cs typeface="Arial"/>
                <a:sym typeface="Arial"/>
              </a:rPr>
              <a:t>related</a:t>
            </a:r>
            <a:r>
              <a:rPr lang="en-US" sz="2200" b="0" i="0" u="none" dirty="0">
                <a:solidFill>
                  <a:srgbClr val="800000"/>
                </a:solidFill>
                <a:latin typeface="Arial"/>
                <a:ea typeface="Arial"/>
                <a:cs typeface="Arial"/>
                <a:sym typeface="Arial"/>
              </a:rPr>
              <a:t>) tuple are eliminated from the join result</a:t>
            </a:r>
            <a:endParaRPr dirty="0"/>
          </a:p>
          <a:p>
            <a:pPr marL="1143000" lvl="2" indent="-228600" algn="l" rtl="0">
              <a:lnSpc>
                <a:spcPct val="100000"/>
              </a:lnSpc>
              <a:spcBef>
                <a:spcPts val="400"/>
              </a:spcBef>
              <a:spcAft>
                <a:spcPts val="0"/>
              </a:spcAft>
              <a:buClr>
                <a:srgbClr val="990033"/>
              </a:buClr>
              <a:buSzPts val="1000"/>
              <a:buFont typeface="Noto Sans Symbols"/>
              <a:buChar char="■"/>
            </a:pPr>
            <a:r>
              <a:rPr lang="en-US" sz="2000" b="0" i="0" u="none" dirty="0">
                <a:solidFill>
                  <a:schemeClr val="dk2"/>
                </a:solidFill>
                <a:latin typeface="Arial"/>
                <a:ea typeface="Arial"/>
                <a:cs typeface="Arial"/>
                <a:sym typeface="Arial"/>
              </a:rPr>
              <a:t>Tuples with null in the join attributes are also eliminated</a:t>
            </a:r>
            <a:endParaRPr dirty="0"/>
          </a:p>
          <a:p>
            <a:pPr marL="1143000" lvl="2" indent="-228600" algn="l" rtl="0">
              <a:lnSpc>
                <a:spcPct val="100000"/>
              </a:lnSpc>
              <a:spcBef>
                <a:spcPts val="400"/>
              </a:spcBef>
              <a:spcAft>
                <a:spcPts val="0"/>
              </a:spcAft>
              <a:buClr>
                <a:srgbClr val="990033"/>
              </a:buClr>
              <a:buSzPts val="1000"/>
              <a:buFont typeface="Noto Sans Symbols"/>
              <a:buChar char="■"/>
            </a:pPr>
            <a:r>
              <a:rPr lang="en-US" sz="2000" b="0" i="0" u="none" dirty="0">
                <a:solidFill>
                  <a:schemeClr val="dk2"/>
                </a:solidFill>
                <a:latin typeface="Arial"/>
                <a:ea typeface="Arial"/>
                <a:cs typeface="Arial"/>
                <a:sym typeface="Arial"/>
              </a:rPr>
              <a:t>This amounts to loss of information.</a:t>
            </a:r>
            <a:endParaRPr dirty="0"/>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A set of operations, called OUTER joins, can be used when we want to keep all the tuples in R, or all those in S, or all those in both relations in the result of the join, regardless of whether or not they have matching tuples in the other relation.</a:t>
            </a:r>
            <a:endParaRPr dirty="0"/>
          </a:p>
        </p:txBody>
      </p:sp>
      <p:cxnSp>
        <p:nvCxnSpPr>
          <p:cNvPr id="588" name="Google Shape;588;p70"/>
          <p:cNvCxnSpPr/>
          <p:nvPr/>
        </p:nvCxnSpPr>
        <p:spPr>
          <a:xfrm>
            <a:off x="6157912" y="5245100"/>
            <a:ext cx="203200" cy="0"/>
          </a:xfrm>
          <a:prstGeom prst="straightConnector1">
            <a:avLst/>
          </a:prstGeom>
          <a:noFill/>
          <a:ln w="9525" cap="flat" cmpd="sng">
            <a:solidFill>
              <a:schemeClr val="lt2"/>
            </a:solidFill>
            <a:prstDash val="solid"/>
            <a:miter lim="800000"/>
            <a:headEnd type="none" w="med" len="med"/>
            <a:tailEnd type="none" w="med" len="med"/>
          </a:ln>
        </p:spPr>
      </p:cxnSp>
      <p:cxnSp>
        <p:nvCxnSpPr>
          <p:cNvPr id="589" name="Google Shape;589;p70"/>
          <p:cNvCxnSpPr/>
          <p:nvPr/>
        </p:nvCxnSpPr>
        <p:spPr>
          <a:xfrm>
            <a:off x="6157912" y="5511800"/>
            <a:ext cx="203200" cy="0"/>
          </a:xfrm>
          <a:prstGeom prst="straightConnector1">
            <a:avLst/>
          </a:prstGeom>
          <a:noFill/>
          <a:ln w="9525" cap="flat" cmpd="sng">
            <a:solidFill>
              <a:schemeClr val="lt2"/>
            </a:solidFill>
            <a:prstDash val="solid"/>
            <a:miter lim="800000"/>
            <a:headEnd type="none" w="med" len="med"/>
            <a:tailEnd type="none" w="med" len="med"/>
          </a:ln>
        </p:spPr>
      </p:cxnSp>
      <p:cxnSp>
        <p:nvCxnSpPr>
          <p:cNvPr id="590" name="Google Shape;590;p70"/>
          <p:cNvCxnSpPr/>
          <p:nvPr/>
        </p:nvCxnSpPr>
        <p:spPr>
          <a:xfrm>
            <a:off x="5664200" y="5257800"/>
            <a:ext cx="203200" cy="0"/>
          </a:xfrm>
          <a:prstGeom prst="straightConnector1">
            <a:avLst/>
          </a:prstGeom>
          <a:noFill/>
          <a:ln w="9525" cap="flat" cmpd="sng">
            <a:solidFill>
              <a:schemeClr val="lt2"/>
            </a:solidFill>
            <a:prstDash val="solid"/>
            <a:miter lim="800000"/>
            <a:headEnd type="none" w="med" len="med"/>
            <a:tailEnd type="none" w="med" len="med"/>
          </a:ln>
        </p:spPr>
      </p:cxnSp>
      <p:cxnSp>
        <p:nvCxnSpPr>
          <p:cNvPr id="591" name="Google Shape;591;p70"/>
          <p:cNvCxnSpPr/>
          <p:nvPr/>
        </p:nvCxnSpPr>
        <p:spPr>
          <a:xfrm>
            <a:off x="5664200" y="5511800"/>
            <a:ext cx="203200" cy="0"/>
          </a:xfrm>
          <a:prstGeom prst="straightConnector1">
            <a:avLst/>
          </a:prstGeom>
          <a:noFill/>
          <a:ln w="9525" cap="flat" cmpd="sng">
            <a:solidFill>
              <a:schemeClr val="lt2"/>
            </a:solidFill>
            <a:prstDash val="solid"/>
            <a:miter lim="800000"/>
            <a:headEnd type="none" w="med" len="med"/>
            <a:tailEnd type="none" w="med" len="med"/>
          </a:ln>
        </p:spPr>
      </p:cxn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71"/>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61</a:t>
            </a:fld>
            <a:endParaRPr/>
          </a:p>
        </p:txBody>
      </p:sp>
      <p:sp>
        <p:nvSpPr>
          <p:cNvPr id="598" name="Google Shape;598;p71"/>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Additional Relational Operations (cont.)</a:t>
            </a:r>
            <a:endParaRPr/>
          </a:p>
        </p:txBody>
      </p:sp>
      <p:sp>
        <p:nvSpPr>
          <p:cNvPr id="599" name="Google Shape;599;p71"/>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The left outer join operation keeps every tuple in the first or left relation R in R      S; if no matching tuple is found in S, then the attributes of S in the join result are filled or “padded” with null values.</a:t>
            </a:r>
            <a:endParaRPr/>
          </a:p>
          <a:p>
            <a:pPr marL="342900" lvl="0" indent="-342900" algn="l" rtl="0">
              <a:lnSpc>
                <a:spcPct val="9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A similar operation, right outer join, keeps every tuple in the second or right relation S in the result of R       S.</a:t>
            </a:r>
            <a:endParaRPr/>
          </a:p>
          <a:p>
            <a:pPr marL="342900" lvl="0" indent="-342900" algn="l" rtl="0">
              <a:lnSpc>
                <a:spcPct val="9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A third operation, full outer join, denoted by               keeps all tuples in both the left and the right relations when no matching tuples are found, padding them with null values as needed. </a:t>
            </a:r>
            <a:endParaRPr/>
          </a:p>
        </p:txBody>
      </p:sp>
      <p:grpSp>
        <p:nvGrpSpPr>
          <p:cNvPr id="600" name="Google Shape;600;p71"/>
          <p:cNvGrpSpPr/>
          <p:nvPr/>
        </p:nvGrpSpPr>
        <p:grpSpPr>
          <a:xfrm>
            <a:off x="5321300" y="2095500"/>
            <a:ext cx="393700" cy="266700"/>
            <a:chOff x="2672" y="1534"/>
            <a:chExt cx="1670" cy="666"/>
          </a:xfrm>
        </p:grpSpPr>
        <p:grpSp>
          <p:nvGrpSpPr>
            <p:cNvPr id="601" name="Google Shape;601;p71"/>
            <p:cNvGrpSpPr/>
            <p:nvPr/>
          </p:nvGrpSpPr>
          <p:grpSpPr>
            <a:xfrm>
              <a:off x="3112" y="1534"/>
              <a:ext cx="1230" cy="666"/>
              <a:chOff x="377" y="2904"/>
              <a:chExt cx="154" cy="110"/>
            </a:xfrm>
          </p:grpSpPr>
          <p:cxnSp>
            <p:nvCxnSpPr>
              <p:cNvPr id="602" name="Google Shape;602;p71"/>
              <p:cNvCxnSpPr/>
              <p:nvPr/>
            </p:nvCxnSpPr>
            <p:spPr>
              <a:xfrm>
                <a:off x="381" y="2904"/>
                <a:ext cx="0" cy="110"/>
              </a:xfrm>
              <a:prstGeom prst="straightConnector1">
                <a:avLst/>
              </a:prstGeom>
              <a:noFill/>
              <a:ln w="9525" cap="flat" cmpd="sng">
                <a:solidFill>
                  <a:schemeClr val="lt2"/>
                </a:solidFill>
                <a:prstDash val="solid"/>
                <a:miter lim="800000"/>
                <a:headEnd type="none" w="med" len="med"/>
                <a:tailEnd type="none" w="med" len="med"/>
              </a:ln>
            </p:spPr>
          </p:cxnSp>
          <p:cxnSp>
            <p:nvCxnSpPr>
              <p:cNvPr id="603" name="Google Shape;603;p71"/>
              <p:cNvCxnSpPr/>
              <p:nvPr/>
            </p:nvCxnSpPr>
            <p:spPr>
              <a:xfrm>
                <a:off x="527" y="2904"/>
                <a:ext cx="0" cy="110"/>
              </a:xfrm>
              <a:prstGeom prst="straightConnector1">
                <a:avLst/>
              </a:prstGeom>
              <a:noFill/>
              <a:ln w="9525" cap="flat" cmpd="sng">
                <a:solidFill>
                  <a:schemeClr val="lt2"/>
                </a:solidFill>
                <a:prstDash val="solid"/>
                <a:miter lim="800000"/>
                <a:headEnd type="none" w="med" len="med"/>
                <a:tailEnd type="none" w="med" len="med"/>
              </a:ln>
            </p:spPr>
          </p:cxnSp>
          <p:cxnSp>
            <p:nvCxnSpPr>
              <p:cNvPr id="604" name="Google Shape;604;p71"/>
              <p:cNvCxnSpPr/>
              <p:nvPr/>
            </p:nvCxnSpPr>
            <p:spPr>
              <a:xfrm>
                <a:off x="385" y="2904"/>
                <a:ext cx="138" cy="110"/>
              </a:xfrm>
              <a:prstGeom prst="straightConnector1">
                <a:avLst/>
              </a:prstGeom>
              <a:noFill/>
              <a:ln w="9525" cap="flat" cmpd="sng">
                <a:solidFill>
                  <a:schemeClr val="lt2"/>
                </a:solidFill>
                <a:prstDash val="solid"/>
                <a:miter lim="800000"/>
                <a:headEnd type="none" w="med" len="med"/>
                <a:tailEnd type="none" w="med" len="med"/>
              </a:ln>
            </p:spPr>
          </p:cxnSp>
          <p:cxnSp>
            <p:nvCxnSpPr>
              <p:cNvPr id="605" name="Google Shape;605;p71"/>
              <p:cNvCxnSpPr/>
              <p:nvPr/>
            </p:nvCxnSpPr>
            <p:spPr>
              <a:xfrm flipH="1">
                <a:off x="377" y="2904"/>
                <a:ext cx="154" cy="110"/>
              </a:xfrm>
              <a:prstGeom prst="straightConnector1">
                <a:avLst/>
              </a:prstGeom>
              <a:noFill/>
              <a:ln w="9525" cap="flat" cmpd="sng">
                <a:solidFill>
                  <a:schemeClr val="lt2"/>
                </a:solidFill>
                <a:prstDash val="solid"/>
                <a:miter lim="800000"/>
                <a:headEnd type="none" w="med" len="med"/>
                <a:tailEnd type="none" w="med" len="med"/>
              </a:ln>
            </p:spPr>
          </p:cxnSp>
        </p:grpSp>
        <p:cxnSp>
          <p:nvCxnSpPr>
            <p:cNvPr id="606" name="Google Shape;606;p71"/>
            <p:cNvCxnSpPr/>
            <p:nvPr/>
          </p:nvCxnSpPr>
          <p:spPr>
            <a:xfrm rot="10800000">
              <a:off x="2672" y="2200"/>
              <a:ext cx="440" cy="0"/>
            </a:xfrm>
            <a:prstGeom prst="straightConnector1">
              <a:avLst/>
            </a:prstGeom>
            <a:noFill/>
            <a:ln w="9525" cap="flat" cmpd="sng">
              <a:solidFill>
                <a:schemeClr val="lt2"/>
              </a:solidFill>
              <a:prstDash val="solid"/>
              <a:miter lim="800000"/>
              <a:headEnd type="none" w="med" len="med"/>
              <a:tailEnd type="none" w="med" len="med"/>
            </a:ln>
          </p:spPr>
        </p:cxnSp>
        <p:cxnSp>
          <p:nvCxnSpPr>
            <p:cNvPr id="607" name="Google Shape;607;p71"/>
            <p:cNvCxnSpPr/>
            <p:nvPr/>
          </p:nvCxnSpPr>
          <p:spPr>
            <a:xfrm rot="10800000">
              <a:off x="2672" y="1534"/>
              <a:ext cx="440" cy="0"/>
            </a:xfrm>
            <a:prstGeom prst="straightConnector1">
              <a:avLst/>
            </a:prstGeom>
            <a:noFill/>
            <a:ln w="9525" cap="flat" cmpd="sng">
              <a:solidFill>
                <a:schemeClr val="lt2"/>
              </a:solidFill>
              <a:prstDash val="solid"/>
              <a:miter lim="800000"/>
              <a:headEnd type="none" w="med" len="med"/>
              <a:tailEnd type="none" w="med" len="med"/>
            </a:ln>
          </p:spPr>
        </p:cxnSp>
      </p:grpSp>
      <p:grpSp>
        <p:nvGrpSpPr>
          <p:cNvPr id="608" name="Google Shape;608;p71"/>
          <p:cNvGrpSpPr/>
          <p:nvPr/>
        </p:nvGrpSpPr>
        <p:grpSpPr>
          <a:xfrm>
            <a:off x="1447800" y="4114800"/>
            <a:ext cx="493712" cy="266700"/>
            <a:chOff x="2537" y="3040"/>
            <a:chExt cx="311" cy="168"/>
          </a:xfrm>
        </p:grpSpPr>
        <p:grpSp>
          <p:nvGrpSpPr>
            <p:cNvPr id="609" name="Google Shape;609;p71"/>
            <p:cNvGrpSpPr/>
            <p:nvPr/>
          </p:nvGrpSpPr>
          <p:grpSpPr>
            <a:xfrm>
              <a:off x="2537" y="3040"/>
              <a:ext cx="183" cy="168"/>
              <a:chOff x="377" y="2904"/>
              <a:chExt cx="154" cy="110"/>
            </a:xfrm>
          </p:grpSpPr>
          <p:cxnSp>
            <p:nvCxnSpPr>
              <p:cNvPr id="610" name="Google Shape;610;p71"/>
              <p:cNvCxnSpPr/>
              <p:nvPr/>
            </p:nvCxnSpPr>
            <p:spPr>
              <a:xfrm>
                <a:off x="381" y="2904"/>
                <a:ext cx="0" cy="110"/>
              </a:xfrm>
              <a:prstGeom prst="straightConnector1">
                <a:avLst/>
              </a:prstGeom>
              <a:noFill/>
              <a:ln w="9525" cap="flat" cmpd="sng">
                <a:solidFill>
                  <a:schemeClr val="lt2"/>
                </a:solidFill>
                <a:prstDash val="solid"/>
                <a:miter lim="800000"/>
                <a:headEnd type="none" w="med" len="med"/>
                <a:tailEnd type="none" w="med" len="med"/>
              </a:ln>
            </p:spPr>
          </p:cxnSp>
          <p:cxnSp>
            <p:nvCxnSpPr>
              <p:cNvPr id="611" name="Google Shape;611;p71"/>
              <p:cNvCxnSpPr/>
              <p:nvPr/>
            </p:nvCxnSpPr>
            <p:spPr>
              <a:xfrm>
                <a:off x="527" y="2904"/>
                <a:ext cx="0" cy="110"/>
              </a:xfrm>
              <a:prstGeom prst="straightConnector1">
                <a:avLst/>
              </a:prstGeom>
              <a:noFill/>
              <a:ln w="9525" cap="flat" cmpd="sng">
                <a:solidFill>
                  <a:schemeClr val="lt2"/>
                </a:solidFill>
                <a:prstDash val="solid"/>
                <a:miter lim="800000"/>
                <a:headEnd type="none" w="med" len="med"/>
                <a:tailEnd type="none" w="med" len="med"/>
              </a:ln>
            </p:spPr>
          </p:cxnSp>
          <p:cxnSp>
            <p:nvCxnSpPr>
              <p:cNvPr id="612" name="Google Shape;612;p71"/>
              <p:cNvCxnSpPr/>
              <p:nvPr/>
            </p:nvCxnSpPr>
            <p:spPr>
              <a:xfrm>
                <a:off x="385" y="2904"/>
                <a:ext cx="138" cy="110"/>
              </a:xfrm>
              <a:prstGeom prst="straightConnector1">
                <a:avLst/>
              </a:prstGeom>
              <a:noFill/>
              <a:ln w="9525" cap="flat" cmpd="sng">
                <a:solidFill>
                  <a:schemeClr val="lt2"/>
                </a:solidFill>
                <a:prstDash val="solid"/>
                <a:miter lim="800000"/>
                <a:headEnd type="none" w="med" len="med"/>
                <a:tailEnd type="none" w="med" len="med"/>
              </a:ln>
            </p:spPr>
          </p:cxnSp>
          <p:cxnSp>
            <p:nvCxnSpPr>
              <p:cNvPr id="613" name="Google Shape;613;p71"/>
              <p:cNvCxnSpPr/>
              <p:nvPr/>
            </p:nvCxnSpPr>
            <p:spPr>
              <a:xfrm flipH="1">
                <a:off x="377" y="2904"/>
                <a:ext cx="154" cy="110"/>
              </a:xfrm>
              <a:prstGeom prst="straightConnector1">
                <a:avLst/>
              </a:prstGeom>
              <a:noFill/>
              <a:ln w="9525" cap="flat" cmpd="sng">
                <a:solidFill>
                  <a:schemeClr val="lt2"/>
                </a:solidFill>
                <a:prstDash val="solid"/>
                <a:miter lim="800000"/>
                <a:headEnd type="none" w="med" len="med"/>
                <a:tailEnd type="none" w="med" len="med"/>
              </a:ln>
            </p:spPr>
          </p:cxnSp>
        </p:grpSp>
        <p:cxnSp>
          <p:nvCxnSpPr>
            <p:cNvPr id="614" name="Google Shape;614;p71"/>
            <p:cNvCxnSpPr/>
            <p:nvPr/>
          </p:nvCxnSpPr>
          <p:spPr>
            <a:xfrm>
              <a:off x="2720" y="3040"/>
              <a:ext cx="128" cy="0"/>
            </a:xfrm>
            <a:prstGeom prst="straightConnector1">
              <a:avLst/>
            </a:prstGeom>
            <a:noFill/>
            <a:ln w="9525" cap="flat" cmpd="sng">
              <a:solidFill>
                <a:schemeClr val="lt2"/>
              </a:solidFill>
              <a:prstDash val="solid"/>
              <a:miter lim="800000"/>
              <a:headEnd type="none" w="med" len="med"/>
              <a:tailEnd type="none" w="med" len="med"/>
            </a:ln>
          </p:spPr>
        </p:cxnSp>
        <p:cxnSp>
          <p:nvCxnSpPr>
            <p:cNvPr id="615" name="Google Shape;615;p71"/>
            <p:cNvCxnSpPr/>
            <p:nvPr/>
          </p:nvCxnSpPr>
          <p:spPr>
            <a:xfrm>
              <a:off x="2720" y="3208"/>
              <a:ext cx="128" cy="0"/>
            </a:xfrm>
            <a:prstGeom prst="straightConnector1">
              <a:avLst/>
            </a:prstGeom>
            <a:noFill/>
            <a:ln w="9525" cap="flat" cmpd="sng">
              <a:solidFill>
                <a:schemeClr val="lt2"/>
              </a:solidFill>
              <a:prstDash val="solid"/>
              <a:miter lim="800000"/>
              <a:headEnd type="none" w="med" len="med"/>
              <a:tailEnd type="none" w="med" len="med"/>
            </a:ln>
          </p:spPr>
        </p:cxnSp>
      </p:grpSp>
      <p:grpSp>
        <p:nvGrpSpPr>
          <p:cNvPr id="616" name="Google Shape;616;p71"/>
          <p:cNvGrpSpPr/>
          <p:nvPr/>
        </p:nvGrpSpPr>
        <p:grpSpPr>
          <a:xfrm>
            <a:off x="7913687" y="4572000"/>
            <a:ext cx="290512" cy="266700"/>
            <a:chOff x="377" y="2904"/>
            <a:chExt cx="154" cy="110"/>
          </a:xfrm>
        </p:grpSpPr>
        <p:cxnSp>
          <p:nvCxnSpPr>
            <p:cNvPr id="617" name="Google Shape;617;p71"/>
            <p:cNvCxnSpPr/>
            <p:nvPr/>
          </p:nvCxnSpPr>
          <p:spPr>
            <a:xfrm>
              <a:off x="381" y="2904"/>
              <a:ext cx="0" cy="110"/>
            </a:xfrm>
            <a:prstGeom prst="straightConnector1">
              <a:avLst/>
            </a:prstGeom>
            <a:noFill/>
            <a:ln w="9525" cap="flat" cmpd="sng">
              <a:solidFill>
                <a:schemeClr val="lt2"/>
              </a:solidFill>
              <a:prstDash val="solid"/>
              <a:miter lim="800000"/>
              <a:headEnd type="none" w="med" len="med"/>
              <a:tailEnd type="none" w="med" len="med"/>
            </a:ln>
          </p:spPr>
        </p:cxnSp>
        <p:cxnSp>
          <p:nvCxnSpPr>
            <p:cNvPr id="618" name="Google Shape;618;p71"/>
            <p:cNvCxnSpPr/>
            <p:nvPr/>
          </p:nvCxnSpPr>
          <p:spPr>
            <a:xfrm>
              <a:off x="527" y="2904"/>
              <a:ext cx="0" cy="110"/>
            </a:xfrm>
            <a:prstGeom prst="straightConnector1">
              <a:avLst/>
            </a:prstGeom>
            <a:noFill/>
            <a:ln w="9525" cap="flat" cmpd="sng">
              <a:solidFill>
                <a:schemeClr val="lt2"/>
              </a:solidFill>
              <a:prstDash val="solid"/>
              <a:miter lim="800000"/>
              <a:headEnd type="none" w="med" len="med"/>
              <a:tailEnd type="none" w="med" len="med"/>
            </a:ln>
          </p:spPr>
        </p:cxnSp>
        <p:cxnSp>
          <p:nvCxnSpPr>
            <p:cNvPr id="619" name="Google Shape;619;p71"/>
            <p:cNvCxnSpPr/>
            <p:nvPr/>
          </p:nvCxnSpPr>
          <p:spPr>
            <a:xfrm>
              <a:off x="385" y="2904"/>
              <a:ext cx="138" cy="110"/>
            </a:xfrm>
            <a:prstGeom prst="straightConnector1">
              <a:avLst/>
            </a:prstGeom>
            <a:noFill/>
            <a:ln w="9525" cap="flat" cmpd="sng">
              <a:solidFill>
                <a:schemeClr val="lt2"/>
              </a:solidFill>
              <a:prstDash val="solid"/>
              <a:miter lim="800000"/>
              <a:headEnd type="none" w="med" len="med"/>
              <a:tailEnd type="none" w="med" len="med"/>
            </a:ln>
          </p:spPr>
        </p:cxnSp>
        <p:cxnSp>
          <p:nvCxnSpPr>
            <p:cNvPr id="620" name="Google Shape;620;p71"/>
            <p:cNvCxnSpPr/>
            <p:nvPr/>
          </p:nvCxnSpPr>
          <p:spPr>
            <a:xfrm flipH="1">
              <a:off x="377" y="2904"/>
              <a:ext cx="154" cy="110"/>
            </a:xfrm>
            <a:prstGeom prst="straightConnector1">
              <a:avLst/>
            </a:prstGeom>
            <a:noFill/>
            <a:ln w="9525" cap="flat" cmpd="sng">
              <a:solidFill>
                <a:schemeClr val="lt2"/>
              </a:solidFill>
              <a:prstDash val="solid"/>
              <a:miter lim="800000"/>
              <a:headEnd type="none" w="med" len="med"/>
              <a:tailEnd type="none" w="med" len="med"/>
            </a:ln>
          </p:spPr>
        </p:cxnSp>
      </p:grpSp>
      <p:cxnSp>
        <p:nvCxnSpPr>
          <p:cNvPr id="621" name="Google Shape;621;p71"/>
          <p:cNvCxnSpPr/>
          <p:nvPr/>
        </p:nvCxnSpPr>
        <p:spPr>
          <a:xfrm>
            <a:off x="8189912" y="4572000"/>
            <a:ext cx="203200" cy="0"/>
          </a:xfrm>
          <a:prstGeom prst="straightConnector1">
            <a:avLst/>
          </a:prstGeom>
          <a:noFill/>
          <a:ln w="9525" cap="flat" cmpd="sng">
            <a:solidFill>
              <a:schemeClr val="lt2"/>
            </a:solidFill>
            <a:prstDash val="solid"/>
            <a:miter lim="800000"/>
            <a:headEnd type="none" w="med" len="med"/>
            <a:tailEnd type="none" w="med" len="med"/>
          </a:ln>
        </p:spPr>
      </p:cxnSp>
      <p:cxnSp>
        <p:nvCxnSpPr>
          <p:cNvPr id="622" name="Google Shape;622;p71"/>
          <p:cNvCxnSpPr/>
          <p:nvPr/>
        </p:nvCxnSpPr>
        <p:spPr>
          <a:xfrm>
            <a:off x="8189912" y="4838700"/>
            <a:ext cx="203200" cy="0"/>
          </a:xfrm>
          <a:prstGeom prst="straightConnector1">
            <a:avLst/>
          </a:prstGeom>
          <a:noFill/>
          <a:ln w="9525" cap="flat" cmpd="sng">
            <a:solidFill>
              <a:schemeClr val="lt2"/>
            </a:solidFill>
            <a:prstDash val="solid"/>
            <a:miter lim="800000"/>
            <a:headEnd type="none" w="med" len="med"/>
            <a:tailEnd type="none" w="med" len="med"/>
          </a:ln>
        </p:spPr>
      </p:cxnSp>
      <p:cxnSp>
        <p:nvCxnSpPr>
          <p:cNvPr id="623" name="Google Shape;623;p71"/>
          <p:cNvCxnSpPr/>
          <p:nvPr/>
        </p:nvCxnSpPr>
        <p:spPr>
          <a:xfrm>
            <a:off x="7696200" y="4584700"/>
            <a:ext cx="203200" cy="0"/>
          </a:xfrm>
          <a:prstGeom prst="straightConnector1">
            <a:avLst/>
          </a:prstGeom>
          <a:noFill/>
          <a:ln w="9525" cap="flat" cmpd="sng">
            <a:solidFill>
              <a:schemeClr val="lt2"/>
            </a:solidFill>
            <a:prstDash val="solid"/>
            <a:miter lim="800000"/>
            <a:headEnd type="none" w="med" len="med"/>
            <a:tailEnd type="none" w="med" len="med"/>
          </a:ln>
        </p:spPr>
      </p:cxnSp>
      <p:cxnSp>
        <p:nvCxnSpPr>
          <p:cNvPr id="624" name="Google Shape;624;p71"/>
          <p:cNvCxnSpPr/>
          <p:nvPr/>
        </p:nvCxnSpPr>
        <p:spPr>
          <a:xfrm>
            <a:off x="7696200" y="4838700"/>
            <a:ext cx="203200" cy="0"/>
          </a:xfrm>
          <a:prstGeom prst="straightConnector1">
            <a:avLst/>
          </a:prstGeom>
          <a:noFill/>
          <a:ln w="9525" cap="flat" cmpd="sng">
            <a:solidFill>
              <a:schemeClr val="lt2"/>
            </a:solidFill>
            <a:prstDash val="solid"/>
            <a:miter lim="800000"/>
            <a:headEnd type="none" w="med" len="med"/>
            <a:tailEnd type="none" w="med" len="med"/>
          </a:ln>
        </p:spPr>
      </p:cxn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9A4334-87D9-91C7-7976-CBBB181A7AE3}"/>
              </a:ext>
            </a:extLst>
          </p:cNvPr>
          <p:cNvSpPr>
            <a:spLocks noGrp="1"/>
          </p:cNvSpPr>
          <p:nvPr>
            <p:ph type="title"/>
          </p:nvPr>
        </p:nvSpPr>
        <p:spPr/>
        <p:txBody>
          <a:bodyPr/>
          <a:lstStyle/>
          <a:p>
            <a:r>
              <a:rPr lang="en-US" dirty="0"/>
              <a:t>Outer join operations</a:t>
            </a:r>
          </a:p>
        </p:txBody>
      </p:sp>
      <p:sp>
        <p:nvSpPr>
          <p:cNvPr id="3" name="Text Placeholder 2">
            <a:extLst>
              <a:ext uri="{FF2B5EF4-FFF2-40B4-BE49-F238E27FC236}">
                <a16:creationId xmlns="" xmlns:a16="http://schemas.microsoft.com/office/drawing/2014/main" id="{EC5DA3F6-5D89-6B37-E527-A2F0DB035BC8}"/>
              </a:ext>
            </a:extLst>
          </p:cNvPr>
          <p:cNvSpPr>
            <a:spLocks noGrp="1"/>
          </p:cNvSpPr>
          <p:nvPr>
            <p:ph type="body" idx="1"/>
          </p:nvPr>
        </p:nvSpPr>
        <p:spPr/>
        <p:txBody>
          <a:bodyPr/>
          <a:lstStyle/>
          <a:p>
            <a:r>
              <a:rPr lang="en-US" dirty="0" smtClean="0"/>
              <a:t>Example:</a:t>
            </a:r>
            <a:endParaRPr lang="en-US" dirty="0"/>
          </a:p>
        </p:txBody>
      </p:sp>
      <p:sp>
        <p:nvSpPr>
          <p:cNvPr id="4" name="Slide Number Placeholder 3">
            <a:extLst>
              <a:ext uri="{FF2B5EF4-FFF2-40B4-BE49-F238E27FC236}">
                <a16:creationId xmlns="" xmlns:a16="http://schemas.microsoft.com/office/drawing/2014/main" id="{D44A1EF4-49D2-ED91-287A-312EA6E5BB73}"/>
              </a:ext>
            </a:extLst>
          </p:cNvPr>
          <p:cNvSpPr>
            <a:spLocks noGrp="1"/>
          </p:cNvSpPr>
          <p:nvPr>
            <p:ph type="sldNum" idx="12"/>
          </p:nvPr>
        </p:nvSpPr>
        <p:spPr/>
        <p:txBody>
          <a:bodyPr/>
          <a:lstStyle/>
          <a:p>
            <a:pPr marL="0" lvl="0" indent="0" algn="r" rtl="0">
              <a:spcBef>
                <a:spcPts val="0"/>
              </a:spcBef>
              <a:spcAft>
                <a:spcPts val="0"/>
              </a:spcAft>
              <a:buNone/>
            </a:pPr>
            <a:r>
              <a:rPr lang="en-US"/>
              <a:t>Slide 6- </a:t>
            </a:r>
            <a:fld id="{00000000-1234-1234-1234-123412341234}" type="slidenum">
              <a:rPr lang="en-US" smtClean="0"/>
              <a:t>62</a:t>
            </a:fld>
            <a:endParaRPr/>
          </a:p>
        </p:txBody>
      </p:sp>
      <p:pic>
        <p:nvPicPr>
          <p:cNvPr id="6" name="Picture 5">
            <a:extLst>
              <a:ext uri="{FF2B5EF4-FFF2-40B4-BE49-F238E27FC236}">
                <a16:creationId xmlns="" xmlns:a16="http://schemas.microsoft.com/office/drawing/2014/main" id="{2F5205F7-21E6-882B-891A-C1414E463F65}"/>
              </a:ext>
            </a:extLst>
          </p:cNvPr>
          <p:cNvPicPr>
            <a:picLocks noChangeAspect="1"/>
          </p:cNvPicPr>
          <p:nvPr/>
        </p:nvPicPr>
        <p:blipFill>
          <a:blip r:embed="rId2"/>
          <a:stretch>
            <a:fillRect/>
          </a:stretch>
        </p:blipFill>
        <p:spPr>
          <a:xfrm>
            <a:off x="477238" y="2173200"/>
            <a:ext cx="1571844" cy="1171739"/>
          </a:xfrm>
          <a:prstGeom prst="rect">
            <a:avLst/>
          </a:prstGeom>
        </p:spPr>
      </p:pic>
      <p:pic>
        <p:nvPicPr>
          <p:cNvPr id="8" name="Picture 7">
            <a:extLst>
              <a:ext uri="{FF2B5EF4-FFF2-40B4-BE49-F238E27FC236}">
                <a16:creationId xmlns="" xmlns:a16="http://schemas.microsoft.com/office/drawing/2014/main" id="{325711F9-AB36-3D9E-7601-57CCC8556703}"/>
              </a:ext>
            </a:extLst>
          </p:cNvPr>
          <p:cNvPicPr>
            <a:picLocks noChangeAspect="1"/>
          </p:cNvPicPr>
          <p:nvPr/>
        </p:nvPicPr>
        <p:blipFill>
          <a:blip r:embed="rId3"/>
          <a:stretch>
            <a:fillRect/>
          </a:stretch>
        </p:blipFill>
        <p:spPr>
          <a:xfrm>
            <a:off x="2101520" y="2197016"/>
            <a:ext cx="1657581" cy="1124107"/>
          </a:xfrm>
          <a:prstGeom prst="rect">
            <a:avLst/>
          </a:prstGeom>
        </p:spPr>
      </p:pic>
      <p:pic>
        <p:nvPicPr>
          <p:cNvPr id="10" name="Picture 9">
            <a:extLst>
              <a:ext uri="{FF2B5EF4-FFF2-40B4-BE49-F238E27FC236}">
                <a16:creationId xmlns="" xmlns:a16="http://schemas.microsoft.com/office/drawing/2014/main" id="{BC168525-9804-13CC-EAB8-B84502478486}"/>
              </a:ext>
            </a:extLst>
          </p:cNvPr>
          <p:cNvPicPr>
            <a:picLocks noChangeAspect="1"/>
          </p:cNvPicPr>
          <p:nvPr/>
        </p:nvPicPr>
        <p:blipFill>
          <a:blip r:embed="rId4"/>
          <a:stretch>
            <a:fillRect/>
          </a:stretch>
        </p:blipFill>
        <p:spPr>
          <a:xfrm>
            <a:off x="4378234" y="4070563"/>
            <a:ext cx="2238687" cy="352474"/>
          </a:xfrm>
          <a:prstGeom prst="rect">
            <a:avLst/>
          </a:prstGeom>
        </p:spPr>
      </p:pic>
      <p:pic>
        <p:nvPicPr>
          <p:cNvPr id="12" name="Picture 11">
            <a:extLst>
              <a:ext uri="{FF2B5EF4-FFF2-40B4-BE49-F238E27FC236}">
                <a16:creationId xmlns="" xmlns:a16="http://schemas.microsoft.com/office/drawing/2014/main" id="{7D4C3346-283D-9804-88FD-B98CF11B8331}"/>
              </a:ext>
            </a:extLst>
          </p:cNvPr>
          <p:cNvPicPr>
            <a:picLocks noChangeAspect="1"/>
          </p:cNvPicPr>
          <p:nvPr/>
        </p:nvPicPr>
        <p:blipFill>
          <a:blip r:embed="rId5"/>
          <a:stretch>
            <a:fillRect/>
          </a:stretch>
        </p:blipFill>
        <p:spPr>
          <a:xfrm>
            <a:off x="4293082" y="4604402"/>
            <a:ext cx="3372321" cy="1152686"/>
          </a:xfrm>
          <a:prstGeom prst="rect">
            <a:avLst/>
          </a:prstGeom>
        </p:spPr>
      </p:pic>
      <p:pic>
        <p:nvPicPr>
          <p:cNvPr id="14" name="Picture 13">
            <a:extLst>
              <a:ext uri="{FF2B5EF4-FFF2-40B4-BE49-F238E27FC236}">
                <a16:creationId xmlns="" xmlns:a16="http://schemas.microsoft.com/office/drawing/2014/main" id="{8252D9EB-5498-373D-C8B6-041A5768DBF4}"/>
              </a:ext>
            </a:extLst>
          </p:cNvPr>
          <p:cNvPicPr>
            <a:picLocks noChangeAspect="1"/>
          </p:cNvPicPr>
          <p:nvPr/>
        </p:nvPicPr>
        <p:blipFill>
          <a:blip r:embed="rId6"/>
          <a:stretch>
            <a:fillRect/>
          </a:stretch>
        </p:blipFill>
        <p:spPr>
          <a:xfrm>
            <a:off x="477238" y="3865747"/>
            <a:ext cx="2200582" cy="409632"/>
          </a:xfrm>
          <a:prstGeom prst="rect">
            <a:avLst/>
          </a:prstGeom>
        </p:spPr>
      </p:pic>
      <p:pic>
        <p:nvPicPr>
          <p:cNvPr id="16" name="Picture 15">
            <a:extLst>
              <a:ext uri="{FF2B5EF4-FFF2-40B4-BE49-F238E27FC236}">
                <a16:creationId xmlns="" xmlns:a16="http://schemas.microsoft.com/office/drawing/2014/main" id="{FEFE6638-488D-E36C-E590-F0C6FB65BA57}"/>
              </a:ext>
            </a:extLst>
          </p:cNvPr>
          <p:cNvPicPr>
            <a:picLocks noChangeAspect="1"/>
          </p:cNvPicPr>
          <p:nvPr/>
        </p:nvPicPr>
        <p:blipFill>
          <a:blip r:embed="rId7"/>
          <a:stretch>
            <a:fillRect/>
          </a:stretch>
        </p:blipFill>
        <p:spPr>
          <a:xfrm>
            <a:off x="329622" y="4604402"/>
            <a:ext cx="3429479" cy="1114581"/>
          </a:xfrm>
          <a:prstGeom prst="rect">
            <a:avLst/>
          </a:prstGeom>
        </p:spPr>
      </p:pic>
      <p:pic>
        <p:nvPicPr>
          <p:cNvPr id="18" name="Picture 17">
            <a:extLst>
              <a:ext uri="{FF2B5EF4-FFF2-40B4-BE49-F238E27FC236}">
                <a16:creationId xmlns="" xmlns:a16="http://schemas.microsoft.com/office/drawing/2014/main" id="{EEA614C8-60A5-07FF-2DCA-D3F0ADAE3B33}"/>
              </a:ext>
            </a:extLst>
          </p:cNvPr>
          <p:cNvPicPr>
            <a:picLocks noChangeAspect="1"/>
          </p:cNvPicPr>
          <p:nvPr/>
        </p:nvPicPr>
        <p:blipFill>
          <a:blip r:embed="rId8"/>
          <a:stretch>
            <a:fillRect/>
          </a:stretch>
        </p:blipFill>
        <p:spPr>
          <a:xfrm>
            <a:off x="4642459" y="1592699"/>
            <a:ext cx="2229161" cy="409632"/>
          </a:xfrm>
          <a:prstGeom prst="rect">
            <a:avLst/>
          </a:prstGeom>
        </p:spPr>
      </p:pic>
      <p:pic>
        <p:nvPicPr>
          <p:cNvPr id="20" name="Picture 19">
            <a:extLst>
              <a:ext uri="{FF2B5EF4-FFF2-40B4-BE49-F238E27FC236}">
                <a16:creationId xmlns="" xmlns:a16="http://schemas.microsoft.com/office/drawing/2014/main" id="{41490C9B-034C-EB66-F624-E2A00C9077D0}"/>
              </a:ext>
            </a:extLst>
          </p:cNvPr>
          <p:cNvPicPr>
            <a:picLocks noChangeAspect="1"/>
          </p:cNvPicPr>
          <p:nvPr/>
        </p:nvPicPr>
        <p:blipFill>
          <a:blip r:embed="rId9"/>
          <a:stretch>
            <a:fillRect/>
          </a:stretch>
        </p:blipFill>
        <p:spPr>
          <a:xfrm>
            <a:off x="4321004" y="2155262"/>
            <a:ext cx="3400900" cy="1457528"/>
          </a:xfrm>
          <a:prstGeom prst="rect">
            <a:avLst/>
          </a:prstGeom>
        </p:spPr>
      </p:pic>
      <p:pic>
        <p:nvPicPr>
          <p:cNvPr id="24" name="Picture 23">
            <a:extLst>
              <a:ext uri="{FF2B5EF4-FFF2-40B4-BE49-F238E27FC236}">
                <a16:creationId xmlns="" xmlns:a16="http://schemas.microsoft.com/office/drawing/2014/main" id="{C205D5C7-A51C-CE57-B9E2-F8118EF4E62E}"/>
              </a:ext>
            </a:extLst>
          </p:cNvPr>
          <p:cNvPicPr>
            <a:picLocks noChangeAspect="1"/>
          </p:cNvPicPr>
          <p:nvPr/>
        </p:nvPicPr>
        <p:blipFill>
          <a:blip r:embed="rId10"/>
          <a:stretch>
            <a:fillRect/>
          </a:stretch>
        </p:blipFill>
        <p:spPr>
          <a:xfrm>
            <a:off x="6426980" y="544664"/>
            <a:ext cx="1238423" cy="809738"/>
          </a:xfrm>
          <a:prstGeom prst="rect">
            <a:avLst/>
          </a:prstGeom>
        </p:spPr>
      </p:pic>
      <p:pic>
        <p:nvPicPr>
          <p:cNvPr id="26" name="Picture 25">
            <a:extLst>
              <a:ext uri="{FF2B5EF4-FFF2-40B4-BE49-F238E27FC236}">
                <a16:creationId xmlns="" xmlns:a16="http://schemas.microsoft.com/office/drawing/2014/main" id="{D17E76B3-489E-30D4-A985-749149081262}"/>
              </a:ext>
            </a:extLst>
          </p:cNvPr>
          <p:cNvPicPr>
            <a:picLocks noChangeAspect="1"/>
          </p:cNvPicPr>
          <p:nvPr/>
        </p:nvPicPr>
        <p:blipFill>
          <a:blip r:embed="rId11"/>
          <a:stretch>
            <a:fillRect/>
          </a:stretch>
        </p:blipFill>
        <p:spPr>
          <a:xfrm>
            <a:off x="7886700" y="544664"/>
            <a:ext cx="1038370" cy="800212"/>
          </a:xfrm>
          <a:prstGeom prst="rect">
            <a:avLst/>
          </a:prstGeom>
        </p:spPr>
      </p:pic>
      <p:pic>
        <p:nvPicPr>
          <p:cNvPr id="1026"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73704" y="573352"/>
            <a:ext cx="1047750"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1407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1000"/>
                                        <p:tgtEl>
                                          <p:spTgt spid="24"/>
                                        </p:tgtEl>
                                      </p:cBhvr>
                                    </p:animEffect>
                                    <p:anim calcmode="lin" valueType="num">
                                      <p:cBhvr>
                                        <p:cTn id="15" dur="1000" fill="hold"/>
                                        <p:tgtEl>
                                          <p:spTgt spid="24"/>
                                        </p:tgtEl>
                                        <p:attrNameLst>
                                          <p:attrName>ppt_x</p:attrName>
                                        </p:attrNameLst>
                                      </p:cBhvr>
                                      <p:tavLst>
                                        <p:tav tm="0">
                                          <p:val>
                                            <p:strVal val="#ppt_x"/>
                                          </p:val>
                                        </p:tav>
                                        <p:tav tm="100000">
                                          <p:val>
                                            <p:strVal val="#ppt_x"/>
                                          </p:val>
                                        </p:tav>
                                      </p:tavLst>
                                    </p:anim>
                                    <p:anim calcmode="lin" valueType="num">
                                      <p:cBhvr>
                                        <p:cTn id="1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1000"/>
                                        <p:tgtEl>
                                          <p:spTgt spid="26"/>
                                        </p:tgtEl>
                                      </p:cBhvr>
                                    </p:animEffect>
                                    <p:anim calcmode="lin" valueType="num">
                                      <p:cBhvr>
                                        <p:cTn id="22" dur="1000" fill="hold"/>
                                        <p:tgtEl>
                                          <p:spTgt spid="26"/>
                                        </p:tgtEl>
                                        <p:attrNameLst>
                                          <p:attrName>ppt_x</p:attrName>
                                        </p:attrNameLst>
                                      </p:cBhvr>
                                      <p:tavLst>
                                        <p:tav tm="0">
                                          <p:val>
                                            <p:strVal val="#ppt_x"/>
                                          </p:val>
                                        </p:tav>
                                        <p:tav tm="100000">
                                          <p:val>
                                            <p:strVal val="#ppt_x"/>
                                          </p:val>
                                        </p:tav>
                                      </p:tavLst>
                                    </p:anim>
                                    <p:anim calcmode="lin" valueType="num">
                                      <p:cBhvr>
                                        <p:cTn id="23"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arn(inVertical)">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arn(inVertical)">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barn(inVertical)">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arn(inVertical)">
                                      <p:cBhvr>
                                        <p:cTn id="43" dur="5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barn(inVertical)">
                                      <p:cBhvr>
                                        <p:cTn id="48" dur="5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6" presetClass="entr" presetSubtype="16" fill="hold"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circle(in)">
                                      <p:cBhvr>
                                        <p:cTn id="53"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75"/>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63</a:t>
            </a:fld>
            <a:endParaRPr/>
          </a:p>
        </p:txBody>
      </p:sp>
      <p:sp>
        <p:nvSpPr>
          <p:cNvPr id="656" name="Google Shape;656;p75"/>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Examples of Queries in Relational Algebra</a:t>
            </a:r>
            <a:endParaRPr/>
          </a:p>
        </p:txBody>
      </p:sp>
      <p:sp>
        <p:nvSpPr>
          <p:cNvPr id="657" name="Google Shape;657;p75"/>
          <p:cNvSpPr txBox="1"/>
          <p:nvPr/>
        </p:nvSpPr>
        <p:spPr>
          <a:xfrm>
            <a:off x="228600" y="1652587"/>
            <a:ext cx="8547100" cy="444341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0033"/>
              </a:buClr>
              <a:buSzPts val="1200"/>
              <a:buFont typeface="Noto Sans Symbols"/>
              <a:buChar char="■"/>
            </a:pPr>
            <a:r>
              <a:rPr lang="en-US" sz="2000" b="1" i="0" u="none" dirty="0">
                <a:solidFill>
                  <a:schemeClr val="dk2"/>
                </a:solidFill>
                <a:latin typeface="Times New Roman"/>
                <a:ea typeface="Times New Roman"/>
                <a:cs typeface="Times New Roman"/>
                <a:sym typeface="Times New Roman"/>
              </a:rPr>
              <a:t>Q1: Retrieve the name and address of all employees who work for the ‘Research’ department.</a:t>
            </a:r>
            <a:endParaRPr dirty="0"/>
          </a:p>
          <a:p>
            <a:pPr marL="342900" marR="0" lvl="0" indent="-342900" algn="l" rtl="0">
              <a:lnSpc>
                <a:spcPct val="100000"/>
              </a:lnSpc>
              <a:spcBef>
                <a:spcPts val="400"/>
              </a:spcBef>
              <a:spcAft>
                <a:spcPts val="0"/>
              </a:spcAft>
              <a:buClr>
                <a:schemeClr val="dk2"/>
              </a:buClr>
              <a:buSzPts val="1800"/>
              <a:buFont typeface="Times New Roman"/>
              <a:buNone/>
            </a:pPr>
            <a:r>
              <a:rPr lang="en-US" sz="1800" b="0" i="0" u="none" dirty="0">
                <a:solidFill>
                  <a:schemeClr val="dk2"/>
                </a:solidFill>
                <a:latin typeface="Times New Roman"/>
                <a:ea typeface="Times New Roman"/>
                <a:cs typeface="Times New Roman"/>
                <a:sym typeface="Times New Roman"/>
              </a:rPr>
              <a:t>	RESEARCH_DEPT ← </a:t>
            </a:r>
            <a:r>
              <a:rPr lang="en-US" sz="2000" b="1" i="0" u="none" dirty="0">
                <a:solidFill>
                  <a:schemeClr val="dk2"/>
                </a:solidFill>
                <a:latin typeface="Noto Sans Symbols"/>
                <a:ea typeface="Noto Sans Symbols"/>
                <a:cs typeface="Noto Sans Symbols"/>
                <a:sym typeface="Noto Sans Symbols"/>
              </a:rPr>
              <a:t>σ</a:t>
            </a:r>
            <a:r>
              <a:rPr lang="en-US" sz="1800" b="0" i="0" u="none" dirty="0">
                <a:solidFill>
                  <a:schemeClr val="dk2"/>
                </a:solidFill>
                <a:latin typeface="Times New Roman"/>
                <a:ea typeface="Times New Roman"/>
                <a:cs typeface="Times New Roman"/>
                <a:sym typeface="Times New Roman"/>
              </a:rPr>
              <a:t> </a:t>
            </a:r>
            <a:r>
              <a:rPr lang="en-US" sz="1200" b="0" i="0" u="none" dirty="0">
                <a:solidFill>
                  <a:schemeClr val="dk2"/>
                </a:solidFill>
                <a:latin typeface="Times New Roman"/>
                <a:ea typeface="Times New Roman"/>
                <a:cs typeface="Times New Roman"/>
                <a:sym typeface="Times New Roman"/>
              </a:rPr>
              <a:t>DNAME=’Research’ </a:t>
            </a:r>
            <a:r>
              <a:rPr lang="en-US" sz="1800" b="0" i="0" u="none" dirty="0">
                <a:solidFill>
                  <a:schemeClr val="dk2"/>
                </a:solidFill>
                <a:latin typeface="Times New Roman"/>
                <a:ea typeface="Times New Roman"/>
                <a:cs typeface="Times New Roman"/>
                <a:sym typeface="Times New Roman"/>
              </a:rPr>
              <a:t>(DEPARTMENT)</a:t>
            </a:r>
            <a:endParaRPr dirty="0"/>
          </a:p>
          <a:p>
            <a:pPr marL="342900" marR="0" lvl="0" indent="-342900" algn="l" rtl="0">
              <a:lnSpc>
                <a:spcPct val="100000"/>
              </a:lnSpc>
              <a:spcBef>
                <a:spcPts val="360"/>
              </a:spcBef>
              <a:spcAft>
                <a:spcPts val="0"/>
              </a:spcAft>
              <a:buClr>
                <a:schemeClr val="dk2"/>
              </a:buClr>
              <a:buSzPts val="1800"/>
              <a:buFont typeface="Times New Roman"/>
              <a:buNone/>
            </a:pPr>
            <a:r>
              <a:rPr lang="en-US" sz="1800" b="0" i="0" u="none" dirty="0">
                <a:solidFill>
                  <a:schemeClr val="dk2"/>
                </a:solidFill>
                <a:latin typeface="Times New Roman"/>
                <a:ea typeface="Times New Roman"/>
                <a:cs typeface="Times New Roman"/>
                <a:sym typeface="Times New Roman"/>
              </a:rPr>
              <a:t>	RESEARCH_EMPS ← (RESEARCH_DEPT        </a:t>
            </a:r>
            <a:r>
              <a:rPr lang="en-US" sz="1200" b="0" i="0" u="none" baseline="-25000" dirty="0">
                <a:solidFill>
                  <a:schemeClr val="dk2"/>
                </a:solidFill>
                <a:latin typeface="Times New Roman"/>
                <a:ea typeface="Times New Roman"/>
                <a:cs typeface="Times New Roman"/>
                <a:sym typeface="Times New Roman"/>
              </a:rPr>
              <a:t>DNUMBER= DNOEMPLOYEE</a:t>
            </a:r>
            <a:r>
              <a:rPr lang="en-US" sz="1800" b="0" i="0" u="none" dirty="0">
                <a:solidFill>
                  <a:schemeClr val="dk2"/>
                </a:solidFill>
                <a:latin typeface="Times New Roman"/>
                <a:ea typeface="Times New Roman"/>
                <a:cs typeface="Times New Roman"/>
                <a:sym typeface="Times New Roman"/>
              </a:rPr>
              <a:t>EMPLOYEE)</a:t>
            </a:r>
            <a:endParaRPr dirty="0"/>
          </a:p>
          <a:p>
            <a:pPr marL="342900" marR="0" lvl="0" indent="-342900" algn="l" rtl="0">
              <a:lnSpc>
                <a:spcPct val="100000"/>
              </a:lnSpc>
              <a:spcBef>
                <a:spcPts val="480"/>
              </a:spcBef>
              <a:spcAft>
                <a:spcPts val="0"/>
              </a:spcAft>
              <a:buClr>
                <a:schemeClr val="dk2"/>
              </a:buClr>
              <a:buSzPts val="1800"/>
              <a:buFont typeface="Times New Roman"/>
              <a:buNone/>
            </a:pPr>
            <a:r>
              <a:rPr lang="en-US" sz="1800" b="0" i="0" u="none" dirty="0">
                <a:solidFill>
                  <a:schemeClr val="dk2"/>
                </a:solidFill>
                <a:latin typeface="Times New Roman"/>
                <a:ea typeface="Times New Roman"/>
                <a:cs typeface="Times New Roman"/>
                <a:sym typeface="Times New Roman"/>
              </a:rPr>
              <a:t>	RESULT ← </a:t>
            </a:r>
            <a:r>
              <a:rPr lang="en-US" sz="2400" b="0" i="0" u="none" dirty="0">
                <a:solidFill>
                  <a:schemeClr val="dk2"/>
                </a:solidFill>
                <a:latin typeface="Noto Sans Symbols"/>
                <a:ea typeface="Noto Sans Symbols"/>
                <a:cs typeface="Noto Sans Symbols"/>
                <a:sym typeface="Noto Sans Symbols"/>
              </a:rPr>
              <a:t>π</a:t>
            </a:r>
            <a:r>
              <a:rPr lang="en-US" sz="1800" b="0" i="0" u="none" dirty="0">
                <a:solidFill>
                  <a:schemeClr val="dk2"/>
                </a:solidFill>
                <a:latin typeface="Times New Roman"/>
                <a:ea typeface="Times New Roman"/>
                <a:cs typeface="Times New Roman"/>
                <a:sym typeface="Times New Roman"/>
              </a:rPr>
              <a:t> </a:t>
            </a:r>
            <a:r>
              <a:rPr lang="en-US" sz="1200" b="0" i="0" u="none" dirty="0">
                <a:solidFill>
                  <a:schemeClr val="dk2"/>
                </a:solidFill>
                <a:latin typeface="Times New Roman"/>
                <a:ea typeface="Times New Roman"/>
                <a:cs typeface="Times New Roman"/>
                <a:sym typeface="Times New Roman"/>
              </a:rPr>
              <a:t>FNAME, LNAME, ADDRESS</a:t>
            </a:r>
            <a:r>
              <a:rPr lang="en-US" sz="1800" b="0" i="0" u="none" dirty="0">
                <a:solidFill>
                  <a:schemeClr val="dk2"/>
                </a:solidFill>
                <a:latin typeface="Times New Roman"/>
                <a:ea typeface="Times New Roman"/>
                <a:cs typeface="Times New Roman"/>
                <a:sym typeface="Times New Roman"/>
              </a:rPr>
              <a:t> (RESEARCH_EMPS)</a:t>
            </a:r>
            <a:endParaRPr dirty="0"/>
          </a:p>
          <a:p>
            <a:pPr marL="342900" marR="0" lvl="0" indent="-342900" algn="l" rtl="0">
              <a:lnSpc>
                <a:spcPct val="100000"/>
              </a:lnSpc>
              <a:spcBef>
                <a:spcPts val="180"/>
              </a:spcBef>
              <a:spcAft>
                <a:spcPts val="0"/>
              </a:spcAft>
              <a:buClr>
                <a:schemeClr val="dk1"/>
              </a:buClr>
              <a:buSzPts val="900"/>
              <a:buFont typeface="Arial"/>
              <a:buNone/>
            </a:pPr>
            <a:endParaRPr sz="900" b="0" i="0" u="none" dirty="0">
              <a:solidFill>
                <a:schemeClr val="dk2"/>
              </a:solidFill>
              <a:latin typeface="Times New Roman"/>
              <a:ea typeface="Times New Roman"/>
              <a:cs typeface="Times New Roman"/>
              <a:sym typeface="Times New Roman"/>
            </a:endParaRPr>
          </a:p>
          <a:p>
            <a:pPr marL="342900" marR="0" lvl="0" indent="-342900" algn="l" rtl="0">
              <a:lnSpc>
                <a:spcPct val="100000"/>
              </a:lnSpc>
              <a:spcBef>
                <a:spcPts val="400"/>
              </a:spcBef>
              <a:spcAft>
                <a:spcPts val="0"/>
              </a:spcAft>
              <a:buClr>
                <a:srgbClr val="990033"/>
              </a:buClr>
              <a:buSzPts val="1200"/>
              <a:buFont typeface="Noto Sans Symbols"/>
              <a:buChar char="■"/>
            </a:pPr>
            <a:r>
              <a:rPr lang="en-US" sz="2000" b="1" i="0" u="none" dirty="0" smtClean="0">
                <a:solidFill>
                  <a:schemeClr val="dk2"/>
                </a:solidFill>
                <a:latin typeface="Times New Roman"/>
                <a:ea typeface="Times New Roman"/>
                <a:cs typeface="Times New Roman"/>
                <a:sym typeface="Times New Roman"/>
              </a:rPr>
              <a:t>Q2: </a:t>
            </a:r>
            <a:r>
              <a:rPr lang="en-US" sz="2000" b="1" i="0" u="none" dirty="0">
                <a:solidFill>
                  <a:schemeClr val="dk2"/>
                </a:solidFill>
                <a:latin typeface="Times New Roman"/>
                <a:ea typeface="Times New Roman"/>
                <a:cs typeface="Times New Roman"/>
                <a:sym typeface="Times New Roman"/>
              </a:rPr>
              <a:t>Retrieve the names of employees who have no dependents.</a:t>
            </a:r>
            <a:endParaRPr dirty="0"/>
          </a:p>
          <a:p>
            <a:pPr marL="342900" marR="0" lvl="0" indent="-342900" algn="l" rtl="0">
              <a:lnSpc>
                <a:spcPct val="100000"/>
              </a:lnSpc>
              <a:spcBef>
                <a:spcPts val="480"/>
              </a:spcBef>
              <a:spcAft>
                <a:spcPts val="0"/>
              </a:spcAft>
              <a:buClr>
                <a:schemeClr val="dk2"/>
              </a:buClr>
              <a:buSzPts val="1600"/>
              <a:buFont typeface="Times New Roman"/>
              <a:buNone/>
            </a:pPr>
            <a:r>
              <a:rPr lang="en-US" sz="1600" b="0" i="0" u="none" dirty="0">
                <a:solidFill>
                  <a:schemeClr val="dk2"/>
                </a:solidFill>
                <a:latin typeface="Times New Roman"/>
                <a:ea typeface="Times New Roman"/>
                <a:cs typeface="Times New Roman"/>
                <a:sym typeface="Times New Roman"/>
              </a:rPr>
              <a:t>	</a:t>
            </a:r>
            <a:r>
              <a:rPr lang="en-US" sz="1800" b="0" i="0" u="none" dirty="0">
                <a:solidFill>
                  <a:schemeClr val="dk2"/>
                </a:solidFill>
                <a:latin typeface="Times New Roman"/>
                <a:ea typeface="Times New Roman"/>
                <a:cs typeface="Times New Roman"/>
                <a:sym typeface="Times New Roman"/>
              </a:rPr>
              <a:t>ALL_EMPS ←</a:t>
            </a:r>
            <a:r>
              <a:rPr lang="en-US" sz="1600" b="0" i="0" u="none" dirty="0">
                <a:solidFill>
                  <a:schemeClr val="dk2"/>
                </a:solidFill>
                <a:latin typeface="Times New Roman"/>
                <a:ea typeface="Times New Roman"/>
                <a:cs typeface="Times New Roman"/>
                <a:sym typeface="Times New Roman"/>
              </a:rPr>
              <a:t> </a:t>
            </a:r>
            <a:r>
              <a:rPr lang="en-US" sz="2400" b="0" i="0" u="none" dirty="0">
                <a:solidFill>
                  <a:schemeClr val="dk2"/>
                </a:solidFill>
                <a:latin typeface="Noto Sans Symbols"/>
                <a:ea typeface="Noto Sans Symbols"/>
                <a:cs typeface="Noto Sans Symbols"/>
                <a:sym typeface="Noto Sans Symbols"/>
              </a:rPr>
              <a:t>π</a:t>
            </a:r>
            <a:r>
              <a:rPr lang="en-US" sz="1600" b="0" i="0" u="none" dirty="0">
                <a:solidFill>
                  <a:schemeClr val="dk2"/>
                </a:solidFill>
                <a:latin typeface="Times New Roman"/>
                <a:ea typeface="Times New Roman"/>
                <a:cs typeface="Times New Roman"/>
                <a:sym typeface="Times New Roman"/>
              </a:rPr>
              <a:t> </a:t>
            </a:r>
            <a:r>
              <a:rPr lang="en-US" sz="1200" b="0" i="0" u="none" dirty="0">
                <a:solidFill>
                  <a:schemeClr val="dk2"/>
                </a:solidFill>
                <a:latin typeface="Times New Roman"/>
                <a:ea typeface="Times New Roman"/>
                <a:cs typeface="Times New Roman"/>
                <a:sym typeface="Times New Roman"/>
              </a:rPr>
              <a:t>SSN</a:t>
            </a:r>
            <a:r>
              <a:rPr lang="en-US" sz="1800" b="0" i="0" u="none" dirty="0">
                <a:solidFill>
                  <a:schemeClr val="dk2"/>
                </a:solidFill>
                <a:latin typeface="Times New Roman"/>
                <a:ea typeface="Times New Roman"/>
                <a:cs typeface="Times New Roman"/>
                <a:sym typeface="Times New Roman"/>
              </a:rPr>
              <a:t>(EMPLOYEE)</a:t>
            </a:r>
            <a:endParaRPr dirty="0"/>
          </a:p>
          <a:p>
            <a:pPr marL="342900" marR="0" lvl="0" indent="-342900" algn="l" rtl="0">
              <a:lnSpc>
                <a:spcPct val="100000"/>
              </a:lnSpc>
              <a:spcBef>
                <a:spcPts val="480"/>
              </a:spcBef>
              <a:spcAft>
                <a:spcPts val="0"/>
              </a:spcAft>
              <a:buClr>
                <a:schemeClr val="dk2"/>
              </a:buClr>
              <a:buSzPts val="1800"/>
              <a:buFont typeface="Times New Roman"/>
              <a:buNone/>
            </a:pPr>
            <a:r>
              <a:rPr lang="en-US" sz="1800" b="0" i="0" u="none" dirty="0">
                <a:solidFill>
                  <a:schemeClr val="dk2"/>
                </a:solidFill>
                <a:latin typeface="Times New Roman"/>
                <a:ea typeface="Times New Roman"/>
                <a:cs typeface="Times New Roman"/>
                <a:sym typeface="Times New Roman"/>
              </a:rPr>
              <a:t>	EMPS_WITH_DEPS</a:t>
            </a:r>
            <a:r>
              <a:rPr lang="en-US" sz="2000" b="0" i="0" u="none" dirty="0">
                <a:solidFill>
                  <a:schemeClr val="dk2"/>
                </a:solidFill>
                <a:latin typeface="Times New Roman"/>
                <a:ea typeface="Times New Roman"/>
                <a:cs typeface="Times New Roman"/>
                <a:sym typeface="Times New Roman"/>
              </a:rPr>
              <a:t>(</a:t>
            </a:r>
            <a:r>
              <a:rPr lang="en-US" sz="1800" b="0" i="0" u="none" dirty="0">
                <a:solidFill>
                  <a:schemeClr val="dk2"/>
                </a:solidFill>
                <a:latin typeface="Times New Roman"/>
                <a:ea typeface="Times New Roman"/>
                <a:cs typeface="Times New Roman"/>
                <a:sym typeface="Times New Roman"/>
              </a:rPr>
              <a:t>SSN</a:t>
            </a:r>
            <a:r>
              <a:rPr lang="en-US" sz="2000" b="0" i="0" u="none" dirty="0">
                <a:solidFill>
                  <a:schemeClr val="dk2"/>
                </a:solidFill>
                <a:latin typeface="Times New Roman"/>
                <a:ea typeface="Times New Roman"/>
                <a:cs typeface="Times New Roman"/>
                <a:sym typeface="Times New Roman"/>
              </a:rPr>
              <a:t>) ←</a:t>
            </a:r>
            <a:r>
              <a:rPr lang="en-US" sz="1600" b="0" i="0" u="none" dirty="0">
                <a:solidFill>
                  <a:schemeClr val="dk2"/>
                </a:solidFill>
                <a:latin typeface="Times New Roman"/>
                <a:ea typeface="Times New Roman"/>
                <a:cs typeface="Times New Roman"/>
                <a:sym typeface="Times New Roman"/>
              </a:rPr>
              <a:t> </a:t>
            </a:r>
            <a:r>
              <a:rPr lang="en-US" sz="2400" b="0" i="0" u="none" dirty="0">
                <a:solidFill>
                  <a:schemeClr val="dk2"/>
                </a:solidFill>
                <a:latin typeface="Noto Sans Symbols"/>
                <a:ea typeface="Noto Sans Symbols"/>
                <a:cs typeface="Noto Sans Symbols"/>
                <a:sym typeface="Noto Sans Symbols"/>
              </a:rPr>
              <a:t>π</a:t>
            </a:r>
            <a:r>
              <a:rPr lang="en-US" sz="1600" b="0" i="0" u="none" dirty="0">
                <a:solidFill>
                  <a:schemeClr val="dk2"/>
                </a:solidFill>
                <a:latin typeface="Times New Roman"/>
                <a:ea typeface="Times New Roman"/>
                <a:cs typeface="Times New Roman"/>
                <a:sym typeface="Times New Roman"/>
              </a:rPr>
              <a:t> </a:t>
            </a:r>
            <a:r>
              <a:rPr lang="en-US" sz="1200" b="0" i="0" u="none" dirty="0">
                <a:solidFill>
                  <a:schemeClr val="dk2"/>
                </a:solidFill>
                <a:latin typeface="Times New Roman"/>
                <a:ea typeface="Times New Roman"/>
                <a:cs typeface="Times New Roman"/>
                <a:sym typeface="Times New Roman"/>
              </a:rPr>
              <a:t>ESSN</a:t>
            </a:r>
            <a:r>
              <a:rPr lang="en-US" sz="2000" b="0" i="0" u="none" dirty="0">
                <a:solidFill>
                  <a:schemeClr val="dk2"/>
                </a:solidFill>
                <a:latin typeface="Times New Roman"/>
                <a:ea typeface="Times New Roman"/>
                <a:cs typeface="Times New Roman"/>
                <a:sym typeface="Times New Roman"/>
              </a:rPr>
              <a:t>(</a:t>
            </a:r>
            <a:r>
              <a:rPr lang="en-US" sz="1800" b="0" i="0" u="none" dirty="0">
                <a:solidFill>
                  <a:schemeClr val="dk2"/>
                </a:solidFill>
                <a:latin typeface="Times New Roman"/>
                <a:ea typeface="Times New Roman"/>
                <a:cs typeface="Times New Roman"/>
                <a:sym typeface="Times New Roman"/>
              </a:rPr>
              <a:t>DEPENDENT</a:t>
            </a:r>
            <a:r>
              <a:rPr lang="en-US" sz="2000" b="0" i="0" u="none" dirty="0">
                <a:solidFill>
                  <a:schemeClr val="dk2"/>
                </a:solidFill>
                <a:latin typeface="Times New Roman"/>
                <a:ea typeface="Times New Roman"/>
                <a:cs typeface="Times New Roman"/>
                <a:sym typeface="Times New Roman"/>
              </a:rPr>
              <a:t>)</a:t>
            </a:r>
            <a:endParaRPr dirty="0"/>
          </a:p>
          <a:p>
            <a:pPr marL="342900" marR="0" lvl="0" indent="-342900" algn="l" rtl="0">
              <a:lnSpc>
                <a:spcPct val="100000"/>
              </a:lnSpc>
              <a:spcBef>
                <a:spcPts val="400"/>
              </a:spcBef>
              <a:spcAft>
                <a:spcPts val="0"/>
              </a:spcAft>
              <a:buClr>
                <a:schemeClr val="dk2"/>
              </a:buClr>
              <a:buSzPts val="2000"/>
              <a:buFont typeface="Times New Roman"/>
              <a:buNone/>
            </a:pPr>
            <a:r>
              <a:rPr lang="en-US" sz="2000" b="0" i="0" u="none" dirty="0">
                <a:solidFill>
                  <a:schemeClr val="dk2"/>
                </a:solidFill>
                <a:latin typeface="Times New Roman"/>
                <a:ea typeface="Times New Roman"/>
                <a:cs typeface="Times New Roman"/>
                <a:sym typeface="Times New Roman"/>
              </a:rPr>
              <a:t>	</a:t>
            </a:r>
            <a:r>
              <a:rPr lang="en-US" sz="1800" b="0" i="0" u="none" dirty="0">
                <a:solidFill>
                  <a:schemeClr val="dk2"/>
                </a:solidFill>
                <a:latin typeface="Times New Roman"/>
                <a:ea typeface="Times New Roman"/>
                <a:cs typeface="Times New Roman"/>
                <a:sym typeface="Times New Roman"/>
              </a:rPr>
              <a:t>EMPS_WITHOUT_DEPS ← (ALL_EMPS </a:t>
            </a:r>
            <a:r>
              <a:rPr lang="en-US" sz="1800" b="0" i="0" u="none" dirty="0">
                <a:solidFill>
                  <a:schemeClr val="dk2"/>
                </a:solidFill>
                <a:latin typeface="Arial"/>
                <a:ea typeface="Arial"/>
                <a:cs typeface="Arial"/>
                <a:sym typeface="Arial"/>
              </a:rPr>
              <a:t>-</a:t>
            </a:r>
            <a:r>
              <a:rPr lang="en-US" sz="1800" b="0" i="0" u="none" dirty="0">
                <a:solidFill>
                  <a:schemeClr val="dk2"/>
                </a:solidFill>
                <a:latin typeface="Times New Roman"/>
                <a:ea typeface="Times New Roman"/>
                <a:cs typeface="Times New Roman"/>
                <a:sym typeface="Times New Roman"/>
              </a:rPr>
              <a:t> EMPS_WITH_DEPS)</a:t>
            </a:r>
            <a:endParaRPr dirty="0"/>
          </a:p>
          <a:p>
            <a:pPr marL="342900" marR="0" lvl="0" indent="-342900" algn="l" rtl="0">
              <a:lnSpc>
                <a:spcPct val="100000"/>
              </a:lnSpc>
              <a:spcBef>
                <a:spcPts val="480"/>
              </a:spcBef>
              <a:spcAft>
                <a:spcPts val="0"/>
              </a:spcAft>
              <a:buClr>
                <a:schemeClr val="dk2"/>
              </a:buClr>
              <a:buSzPts val="2000"/>
              <a:buFont typeface="Times New Roman"/>
              <a:buNone/>
            </a:pPr>
            <a:r>
              <a:rPr lang="en-US" sz="2000" b="0" i="0" u="none" dirty="0">
                <a:solidFill>
                  <a:schemeClr val="dk2"/>
                </a:solidFill>
                <a:latin typeface="Times New Roman"/>
                <a:ea typeface="Times New Roman"/>
                <a:cs typeface="Times New Roman"/>
                <a:sym typeface="Times New Roman"/>
              </a:rPr>
              <a:t>	</a:t>
            </a:r>
            <a:r>
              <a:rPr lang="en-US" sz="1800" b="0" i="0" u="none" dirty="0">
                <a:solidFill>
                  <a:schemeClr val="dk2"/>
                </a:solidFill>
                <a:latin typeface="Times New Roman"/>
                <a:ea typeface="Times New Roman"/>
                <a:cs typeface="Times New Roman"/>
                <a:sym typeface="Times New Roman"/>
              </a:rPr>
              <a:t>RESULT ← </a:t>
            </a:r>
            <a:r>
              <a:rPr lang="en-US" sz="2400" b="0" i="0" u="none" dirty="0">
                <a:solidFill>
                  <a:schemeClr val="dk2"/>
                </a:solidFill>
                <a:latin typeface="Noto Sans Symbols"/>
                <a:ea typeface="Noto Sans Symbols"/>
                <a:cs typeface="Noto Sans Symbols"/>
                <a:sym typeface="Noto Sans Symbols"/>
              </a:rPr>
              <a:t>π</a:t>
            </a:r>
            <a:r>
              <a:rPr lang="en-US" sz="1800" b="0" i="0" u="none" dirty="0">
                <a:solidFill>
                  <a:schemeClr val="dk2"/>
                </a:solidFill>
                <a:latin typeface="Times New Roman"/>
                <a:ea typeface="Times New Roman"/>
                <a:cs typeface="Times New Roman"/>
                <a:sym typeface="Times New Roman"/>
              </a:rPr>
              <a:t> </a:t>
            </a:r>
            <a:r>
              <a:rPr lang="en-US" sz="1400" b="0" i="0" u="none" dirty="0">
                <a:solidFill>
                  <a:schemeClr val="dk2"/>
                </a:solidFill>
                <a:latin typeface="Times New Roman"/>
                <a:ea typeface="Times New Roman"/>
                <a:cs typeface="Times New Roman"/>
                <a:sym typeface="Times New Roman"/>
              </a:rPr>
              <a:t>LNAME, FNAME</a:t>
            </a:r>
            <a:r>
              <a:rPr lang="en-US" sz="1800" b="0" i="0" u="none" dirty="0">
                <a:solidFill>
                  <a:schemeClr val="dk2"/>
                </a:solidFill>
                <a:latin typeface="Times New Roman"/>
                <a:ea typeface="Times New Roman"/>
                <a:cs typeface="Times New Roman"/>
                <a:sym typeface="Times New Roman"/>
              </a:rPr>
              <a:t> (EMPS_WITHOUT_DEPS * EMPLOYEE)</a:t>
            </a:r>
            <a:endParaRPr dirty="0"/>
          </a:p>
        </p:txBody>
      </p:sp>
      <p:grpSp>
        <p:nvGrpSpPr>
          <p:cNvPr id="658" name="Google Shape;658;p75"/>
          <p:cNvGrpSpPr/>
          <p:nvPr/>
        </p:nvGrpSpPr>
        <p:grpSpPr>
          <a:xfrm>
            <a:off x="4953000" y="2720975"/>
            <a:ext cx="374650" cy="174625"/>
            <a:chOff x="377" y="2904"/>
            <a:chExt cx="154" cy="110"/>
          </a:xfrm>
        </p:grpSpPr>
        <p:cxnSp>
          <p:nvCxnSpPr>
            <p:cNvPr id="659" name="Google Shape;659;p75"/>
            <p:cNvCxnSpPr/>
            <p:nvPr/>
          </p:nvCxnSpPr>
          <p:spPr>
            <a:xfrm>
              <a:off x="381" y="2904"/>
              <a:ext cx="0" cy="110"/>
            </a:xfrm>
            <a:prstGeom prst="straightConnector1">
              <a:avLst/>
            </a:prstGeom>
            <a:noFill/>
            <a:ln w="15875" cap="flat" cmpd="sng">
              <a:solidFill>
                <a:schemeClr val="lt2"/>
              </a:solidFill>
              <a:prstDash val="solid"/>
              <a:miter lim="800000"/>
              <a:headEnd type="none" w="med" len="med"/>
              <a:tailEnd type="none" w="med" len="med"/>
            </a:ln>
          </p:spPr>
        </p:cxnSp>
        <p:cxnSp>
          <p:nvCxnSpPr>
            <p:cNvPr id="660" name="Google Shape;660;p75"/>
            <p:cNvCxnSpPr/>
            <p:nvPr/>
          </p:nvCxnSpPr>
          <p:spPr>
            <a:xfrm>
              <a:off x="527" y="2904"/>
              <a:ext cx="0" cy="110"/>
            </a:xfrm>
            <a:prstGeom prst="straightConnector1">
              <a:avLst/>
            </a:prstGeom>
            <a:noFill/>
            <a:ln w="15875" cap="flat" cmpd="sng">
              <a:solidFill>
                <a:schemeClr val="lt2"/>
              </a:solidFill>
              <a:prstDash val="solid"/>
              <a:miter lim="800000"/>
              <a:headEnd type="none" w="med" len="med"/>
              <a:tailEnd type="none" w="med" len="med"/>
            </a:ln>
          </p:spPr>
        </p:cxnSp>
        <p:cxnSp>
          <p:nvCxnSpPr>
            <p:cNvPr id="661" name="Google Shape;661;p75"/>
            <p:cNvCxnSpPr/>
            <p:nvPr/>
          </p:nvCxnSpPr>
          <p:spPr>
            <a:xfrm>
              <a:off x="385" y="2904"/>
              <a:ext cx="138" cy="110"/>
            </a:xfrm>
            <a:prstGeom prst="straightConnector1">
              <a:avLst/>
            </a:prstGeom>
            <a:noFill/>
            <a:ln w="15875" cap="flat" cmpd="sng">
              <a:solidFill>
                <a:schemeClr val="lt2"/>
              </a:solidFill>
              <a:prstDash val="solid"/>
              <a:miter lim="800000"/>
              <a:headEnd type="none" w="med" len="med"/>
              <a:tailEnd type="none" w="med" len="med"/>
            </a:ln>
          </p:spPr>
        </p:cxnSp>
        <p:cxnSp>
          <p:nvCxnSpPr>
            <p:cNvPr id="662" name="Google Shape;662;p75"/>
            <p:cNvCxnSpPr/>
            <p:nvPr/>
          </p:nvCxnSpPr>
          <p:spPr>
            <a:xfrm flipH="1">
              <a:off x="377" y="2904"/>
              <a:ext cx="154" cy="110"/>
            </a:xfrm>
            <a:prstGeom prst="straightConnector1">
              <a:avLst/>
            </a:prstGeom>
            <a:noFill/>
            <a:ln w="15875" cap="flat" cmpd="sng">
              <a:solidFill>
                <a:schemeClr val="lt2"/>
              </a:solidFill>
              <a:prstDash val="solid"/>
              <a:miter lim="800000"/>
              <a:headEnd type="none" w="med" len="med"/>
              <a:tailEnd type="none" w="med" len="med"/>
            </a:ln>
          </p:spPr>
        </p:cxnSp>
      </p:gr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76"/>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64</a:t>
            </a:fld>
            <a:endParaRPr/>
          </a:p>
        </p:txBody>
      </p:sp>
      <p:sp>
        <p:nvSpPr>
          <p:cNvPr id="669" name="Google Shape;669;p76"/>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Chapter Summary</a:t>
            </a:r>
            <a:endParaRPr/>
          </a:p>
        </p:txBody>
      </p:sp>
      <p:sp>
        <p:nvSpPr>
          <p:cNvPr id="670" name="Google Shape;670;p76"/>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Relational Algebra</a:t>
            </a:r>
            <a:endParaRPr/>
          </a:p>
          <a:p>
            <a:pPr marL="742950" lvl="1" indent="-285750" algn="l" rtl="0">
              <a:lnSpc>
                <a:spcPct val="9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Unary Relational Operations </a:t>
            </a:r>
            <a:endParaRPr/>
          </a:p>
          <a:p>
            <a:pPr marL="742950" lvl="1" indent="-285750" algn="l" rtl="0">
              <a:lnSpc>
                <a:spcPct val="9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Relational Algebra Operations From Set Theory</a:t>
            </a:r>
            <a:endParaRPr/>
          </a:p>
          <a:p>
            <a:pPr marL="742950" lvl="1" indent="-285750" algn="l" rtl="0">
              <a:lnSpc>
                <a:spcPct val="9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Binary Relational Operations</a:t>
            </a:r>
            <a:endParaRPr/>
          </a:p>
          <a:p>
            <a:pPr marL="742950" lvl="1" indent="-285750" algn="l" rtl="0">
              <a:lnSpc>
                <a:spcPct val="9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Additional Relational Operations</a:t>
            </a:r>
            <a:endParaRPr/>
          </a:p>
          <a:p>
            <a:pPr marL="742950" lvl="1" indent="-285750" algn="l" rtl="0">
              <a:lnSpc>
                <a:spcPct val="9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Examples of Queries in Relational Algebra</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7</a:t>
            </a:fld>
            <a:endParaRPr/>
          </a:p>
        </p:txBody>
      </p:sp>
      <p:sp>
        <p:nvSpPr>
          <p:cNvPr id="130" name="Google Shape;130;p20"/>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Relational Algebra Overview</a:t>
            </a:r>
            <a:endParaRPr/>
          </a:p>
        </p:txBody>
      </p:sp>
      <p:sp>
        <p:nvSpPr>
          <p:cNvPr id="131" name="Google Shape;131;p20"/>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80000"/>
              </a:lnSpc>
              <a:spcBef>
                <a:spcPts val="0"/>
              </a:spcBef>
              <a:spcAft>
                <a:spcPts val="0"/>
              </a:spcAft>
              <a:buClr>
                <a:srgbClr val="990033"/>
              </a:buClr>
              <a:buSzPts val="1200"/>
              <a:buFont typeface="Noto Sans Symbols"/>
              <a:buChar char="■"/>
            </a:pPr>
            <a:r>
              <a:rPr lang="en-US" sz="2000" b="0" i="0" u="none">
                <a:solidFill>
                  <a:schemeClr val="dk2"/>
                </a:solidFill>
                <a:latin typeface="Arial"/>
                <a:ea typeface="Arial"/>
                <a:cs typeface="Arial"/>
                <a:sym typeface="Arial"/>
              </a:rPr>
              <a:t>Relational Algebra consists of several groups of operations</a:t>
            </a:r>
            <a:endParaRPr/>
          </a:p>
          <a:p>
            <a:pPr marL="742950" lvl="1" indent="-285750" algn="l" rtl="0">
              <a:lnSpc>
                <a:spcPct val="80000"/>
              </a:lnSpc>
              <a:spcBef>
                <a:spcPts val="400"/>
              </a:spcBef>
              <a:spcAft>
                <a:spcPts val="0"/>
              </a:spcAft>
              <a:buClr>
                <a:schemeClr val="dk2"/>
              </a:buClr>
              <a:buSzPts val="1100"/>
              <a:buFont typeface="Noto Sans Symbols"/>
              <a:buChar char="■"/>
            </a:pPr>
            <a:r>
              <a:rPr lang="en-US" sz="2000" b="0" i="0" u="none">
                <a:solidFill>
                  <a:srgbClr val="800000"/>
                </a:solidFill>
                <a:latin typeface="Arial"/>
                <a:ea typeface="Arial"/>
                <a:cs typeface="Arial"/>
                <a:sym typeface="Arial"/>
              </a:rPr>
              <a:t>Unary Relational Operations</a:t>
            </a:r>
            <a:endParaRPr/>
          </a:p>
          <a:p>
            <a:pPr marL="1143000" lvl="2" indent="-228600" algn="l" rtl="0">
              <a:lnSpc>
                <a:spcPct val="80000"/>
              </a:lnSpc>
              <a:spcBef>
                <a:spcPts val="480"/>
              </a:spcBef>
              <a:spcAft>
                <a:spcPts val="0"/>
              </a:spcAft>
              <a:buClr>
                <a:srgbClr val="990033"/>
              </a:buClr>
              <a:buSzPts val="900"/>
              <a:buFont typeface="Noto Sans Symbols"/>
              <a:buChar char="■"/>
            </a:pPr>
            <a:r>
              <a:rPr lang="en-US" sz="1800" b="0" i="0" u="none">
                <a:solidFill>
                  <a:schemeClr val="dk2"/>
                </a:solidFill>
                <a:latin typeface="Arial"/>
                <a:ea typeface="Arial"/>
                <a:cs typeface="Arial"/>
                <a:sym typeface="Arial"/>
              </a:rPr>
              <a:t>SELECT (symbol: </a:t>
            </a:r>
            <a:r>
              <a:rPr lang="en-US" sz="2400" b="1" i="0" u="none">
                <a:solidFill>
                  <a:schemeClr val="dk2"/>
                </a:solidFill>
                <a:latin typeface="Noto Sans Symbols"/>
                <a:ea typeface="Noto Sans Symbols"/>
                <a:cs typeface="Noto Sans Symbols"/>
                <a:sym typeface="Noto Sans Symbols"/>
              </a:rPr>
              <a:t>σ</a:t>
            </a:r>
            <a:r>
              <a:rPr lang="en-US" sz="1800" b="0" i="0" u="none">
                <a:solidFill>
                  <a:schemeClr val="dk2"/>
                </a:solidFill>
                <a:latin typeface="Arial"/>
                <a:ea typeface="Arial"/>
                <a:cs typeface="Arial"/>
                <a:sym typeface="Arial"/>
              </a:rPr>
              <a:t> (sigma))</a:t>
            </a:r>
            <a:endParaRPr/>
          </a:p>
          <a:p>
            <a:pPr marL="1143000" lvl="2" indent="-228600" algn="l" rtl="0">
              <a:lnSpc>
                <a:spcPct val="80000"/>
              </a:lnSpc>
              <a:spcBef>
                <a:spcPts val="360"/>
              </a:spcBef>
              <a:spcAft>
                <a:spcPts val="0"/>
              </a:spcAft>
              <a:buClr>
                <a:srgbClr val="990033"/>
              </a:buClr>
              <a:buSzPts val="900"/>
              <a:buFont typeface="Noto Sans Symbols"/>
              <a:buChar char="■"/>
            </a:pPr>
            <a:r>
              <a:rPr lang="en-US" sz="1800" b="0" i="0" u="none">
                <a:solidFill>
                  <a:schemeClr val="dk2"/>
                </a:solidFill>
                <a:latin typeface="Arial"/>
                <a:ea typeface="Arial"/>
                <a:cs typeface="Arial"/>
                <a:sym typeface="Arial"/>
              </a:rPr>
              <a:t>PROJECT (symbol: </a:t>
            </a:r>
            <a:r>
              <a:rPr lang="en-US" sz="1800" b="1" i="0" u="none">
                <a:solidFill>
                  <a:schemeClr val="dk2"/>
                </a:solidFill>
                <a:latin typeface="Noto Sans Symbols"/>
                <a:ea typeface="Noto Sans Symbols"/>
                <a:cs typeface="Noto Sans Symbols"/>
                <a:sym typeface="Noto Sans Symbols"/>
              </a:rPr>
              <a:t>π </a:t>
            </a:r>
            <a:r>
              <a:rPr lang="en-US" sz="1800" b="0" i="0" u="none">
                <a:solidFill>
                  <a:schemeClr val="dk2"/>
                </a:solidFill>
                <a:latin typeface="Arial"/>
                <a:ea typeface="Arial"/>
                <a:cs typeface="Arial"/>
                <a:sym typeface="Arial"/>
              </a:rPr>
              <a:t>(pi))</a:t>
            </a:r>
            <a:endParaRPr/>
          </a:p>
          <a:p>
            <a:pPr marL="1143000" lvl="2" indent="-228600" algn="l" rtl="0">
              <a:lnSpc>
                <a:spcPct val="80000"/>
              </a:lnSpc>
              <a:spcBef>
                <a:spcPts val="360"/>
              </a:spcBef>
              <a:spcAft>
                <a:spcPts val="0"/>
              </a:spcAft>
              <a:buClr>
                <a:srgbClr val="990033"/>
              </a:buClr>
              <a:buSzPts val="900"/>
              <a:buFont typeface="Noto Sans Symbols"/>
              <a:buChar char="■"/>
            </a:pPr>
            <a:r>
              <a:rPr lang="en-US" sz="1800" b="0" i="0" u="none">
                <a:solidFill>
                  <a:schemeClr val="dk2"/>
                </a:solidFill>
                <a:latin typeface="Arial"/>
                <a:ea typeface="Arial"/>
                <a:cs typeface="Arial"/>
                <a:sym typeface="Arial"/>
              </a:rPr>
              <a:t>RENAME (symbol: </a:t>
            </a:r>
            <a:r>
              <a:rPr lang="en-US" sz="1800" b="1" i="0" u="none">
                <a:solidFill>
                  <a:schemeClr val="dk2"/>
                </a:solidFill>
                <a:latin typeface="Arial"/>
                <a:ea typeface="Arial"/>
                <a:cs typeface="Arial"/>
                <a:sym typeface="Arial"/>
              </a:rPr>
              <a:t>ρ</a:t>
            </a:r>
            <a:r>
              <a:rPr lang="en-US" sz="1800" b="0" i="0" u="none">
                <a:solidFill>
                  <a:schemeClr val="dk2"/>
                </a:solidFill>
                <a:latin typeface="Arial"/>
                <a:ea typeface="Arial"/>
                <a:cs typeface="Arial"/>
                <a:sym typeface="Arial"/>
              </a:rPr>
              <a:t> (rho))</a:t>
            </a:r>
            <a:endParaRPr/>
          </a:p>
          <a:p>
            <a:pPr marL="742950" lvl="1" indent="-285750" algn="l" rtl="0">
              <a:lnSpc>
                <a:spcPct val="80000"/>
              </a:lnSpc>
              <a:spcBef>
                <a:spcPts val="400"/>
              </a:spcBef>
              <a:spcAft>
                <a:spcPts val="0"/>
              </a:spcAft>
              <a:buClr>
                <a:schemeClr val="dk2"/>
              </a:buClr>
              <a:buSzPts val="1100"/>
              <a:buFont typeface="Noto Sans Symbols"/>
              <a:buChar char="■"/>
            </a:pPr>
            <a:r>
              <a:rPr lang="en-US" sz="2000" b="0" i="0" u="none">
                <a:solidFill>
                  <a:srgbClr val="800000"/>
                </a:solidFill>
                <a:latin typeface="Arial"/>
                <a:ea typeface="Arial"/>
                <a:cs typeface="Arial"/>
                <a:sym typeface="Arial"/>
              </a:rPr>
              <a:t>Relational Algebra Operations From Set Theory</a:t>
            </a:r>
            <a:endParaRPr/>
          </a:p>
          <a:p>
            <a:pPr marL="1143000" lvl="2" indent="-228600" algn="l" rtl="0">
              <a:lnSpc>
                <a:spcPct val="80000"/>
              </a:lnSpc>
              <a:spcBef>
                <a:spcPts val="360"/>
              </a:spcBef>
              <a:spcAft>
                <a:spcPts val="0"/>
              </a:spcAft>
              <a:buClr>
                <a:srgbClr val="990033"/>
              </a:buClr>
              <a:buSzPts val="900"/>
              <a:buFont typeface="Noto Sans Symbols"/>
              <a:buChar char="■"/>
            </a:pPr>
            <a:r>
              <a:rPr lang="en-US" sz="1800" b="0" i="0" u="none">
                <a:solidFill>
                  <a:schemeClr val="dk2"/>
                </a:solidFill>
                <a:latin typeface="Arial"/>
                <a:ea typeface="Arial"/>
                <a:cs typeface="Arial"/>
                <a:sym typeface="Arial"/>
              </a:rPr>
              <a:t>UNION ( </a:t>
            </a:r>
            <a:r>
              <a:rPr lang="en-US" sz="1800" b="1" i="0" u="none">
                <a:solidFill>
                  <a:schemeClr val="dk2"/>
                </a:solidFill>
                <a:latin typeface="Noto Sans Symbols"/>
                <a:ea typeface="Noto Sans Symbols"/>
                <a:cs typeface="Noto Sans Symbols"/>
                <a:sym typeface="Noto Sans Symbols"/>
              </a:rPr>
              <a:t>∪</a:t>
            </a:r>
            <a:r>
              <a:rPr lang="en-US" sz="1800" b="0" i="0" u="none">
                <a:solidFill>
                  <a:schemeClr val="dk2"/>
                </a:solidFill>
                <a:latin typeface="Arial"/>
                <a:ea typeface="Arial"/>
                <a:cs typeface="Arial"/>
                <a:sym typeface="Arial"/>
              </a:rPr>
              <a:t> ), INTERSECTION ( </a:t>
            </a:r>
            <a:r>
              <a:rPr lang="en-US" sz="1800" b="1" i="0" u="none">
                <a:solidFill>
                  <a:schemeClr val="dk2"/>
                </a:solidFill>
                <a:latin typeface="Noto Sans Symbols"/>
                <a:ea typeface="Noto Sans Symbols"/>
                <a:cs typeface="Noto Sans Symbols"/>
                <a:sym typeface="Noto Sans Symbols"/>
              </a:rPr>
              <a:t>∩</a:t>
            </a:r>
            <a:r>
              <a:rPr lang="en-US" sz="1800" b="0" i="0" u="none">
                <a:solidFill>
                  <a:schemeClr val="dk2"/>
                </a:solidFill>
                <a:latin typeface="Noto Sans Symbols"/>
                <a:ea typeface="Noto Sans Symbols"/>
                <a:cs typeface="Noto Sans Symbols"/>
                <a:sym typeface="Noto Sans Symbols"/>
              </a:rPr>
              <a:t> </a:t>
            </a:r>
            <a:r>
              <a:rPr lang="en-US" sz="1800" b="0" i="0" u="none">
                <a:solidFill>
                  <a:schemeClr val="dk2"/>
                </a:solidFill>
                <a:latin typeface="Arial"/>
                <a:ea typeface="Arial"/>
                <a:cs typeface="Arial"/>
                <a:sym typeface="Arial"/>
              </a:rPr>
              <a:t>), DIFFERENCE (or MINUS, </a:t>
            </a:r>
            <a:r>
              <a:rPr lang="en-US" sz="1800" b="1" i="0" u="none">
                <a:solidFill>
                  <a:schemeClr val="dk2"/>
                </a:solidFill>
                <a:latin typeface="Arial"/>
                <a:ea typeface="Arial"/>
                <a:cs typeface="Arial"/>
                <a:sym typeface="Arial"/>
              </a:rPr>
              <a:t>–</a:t>
            </a:r>
            <a:r>
              <a:rPr lang="en-US" sz="1800" b="0" i="0" u="none">
                <a:solidFill>
                  <a:schemeClr val="dk2"/>
                </a:solidFill>
                <a:latin typeface="Arial"/>
                <a:ea typeface="Arial"/>
                <a:cs typeface="Arial"/>
                <a:sym typeface="Arial"/>
              </a:rPr>
              <a:t> )</a:t>
            </a:r>
            <a:endParaRPr/>
          </a:p>
          <a:p>
            <a:pPr marL="1143000" lvl="2" indent="-228600" algn="l" rtl="0">
              <a:lnSpc>
                <a:spcPct val="80000"/>
              </a:lnSpc>
              <a:spcBef>
                <a:spcPts val="360"/>
              </a:spcBef>
              <a:spcAft>
                <a:spcPts val="0"/>
              </a:spcAft>
              <a:buClr>
                <a:srgbClr val="990033"/>
              </a:buClr>
              <a:buSzPts val="900"/>
              <a:buFont typeface="Noto Sans Symbols"/>
              <a:buChar char="■"/>
            </a:pPr>
            <a:r>
              <a:rPr lang="en-US" sz="1800" b="0" i="0" u="none">
                <a:solidFill>
                  <a:schemeClr val="dk2"/>
                </a:solidFill>
                <a:latin typeface="Arial"/>
                <a:ea typeface="Arial"/>
                <a:cs typeface="Arial"/>
                <a:sym typeface="Arial"/>
              </a:rPr>
              <a:t>CARTESIAN PRODUCT ( </a:t>
            </a:r>
            <a:r>
              <a:rPr lang="en-US" sz="1800" b="1" i="0" u="none">
                <a:solidFill>
                  <a:schemeClr val="dk2"/>
                </a:solidFill>
                <a:latin typeface="Arial"/>
                <a:ea typeface="Arial"/>
                <a:cs typeface="Arial"/>
                <a:sym typeface="Arial"/>
              </a:rPr>
              <a:t>x</a:t>
            </a:r>
            <a:r>
              <a:rPr lang="en-US" sz="1800" b="0" i="0" u="none">
                <a:solidFill>
                  <a:schemeClr val="dk2"/>
                </a:solidFill>
                <a:latin typeface="Arial"/>
                <a:ea typeface="Arial"/>
                <a:cs typeface="Arial"/>
                <a:sym typeface="Arial"/>
              </a:rPr>
              <a:t> )</a:t>
            </a:r>
            <a:endParaRPr/>
          </a:p>
          <a:p>
            <a:pPr marL="742950" lvl="1" indent="-285750" algn="l" rtl="0">
              <a:lnSpc>
                <a:spcPct val="80000"/>
              </a:lnSpc>
              <a:spcBef>
                <a:spcPts val="400"/>
              </a:spcBef>
              <a:spcAft>
                <a:spcPts val="0"/>
              </a:spcAft>
              <a:buClr>
                <a:schemeClr val="dk2"/>
              </a:buClr>
              <a:buSzPts val="1100"/>
              <a:buFont typeface="Noto Sans Symbols"/>
              <a:buChar char="■"/>
            </a:pPr>
            <a:r>
              <a:rPr lang="en-US" sz="2000" b="0" i="0" u="none">
                <a:solidFill>
                  <a:srgbClr val="800000"/>
                </a:solidFill>
                <a:latin typeface="Arial"/>
                <a:ea typeface="Arial"/>
                <a:cs typeface="Arial"/>
                <a:sym typeface="Arial"/>
              </a:rPr>
              <a:t>Binary Relational Operations</a:t>
            </a:r>
            <a:endParaRPr/>
          </a:p>
          <a:p>
            <a:pPr marL="1143000" lvl="2" indent="-228600" algn="l" rtl="0">
              <a:lnSpc>
                <a:spcPct val="80000"/>
              </a:lnSpc>
              <a:spcBef>
                <a:spcPts val="360"/>
              </a:spcBef>
              <a:spcAft>
                <a:spcPts val="0"/>
              </a:spcAft>
              <a:buClr>
                <a:srgbClr val="990033"/>
              </a:buClr>
              <a:buSzPts val="900"/>
              <a:buFont typeface="Noto Sans Symbols"/>
              <a:buChar char="■"/>
            </a:pPr>
            <a:r>
              <a:rPr lang="en-US" sz="1800" b="0" i="0" u="none">
                <a:solidFill>
                  <a:schemeClr val="dk2"/>
                </a:solidFill>
                <a:latin typeface="Arial"/>
                <a:ea typeface="Arial"/>
                <a:cs typeface="Arial"/>
                <a:sym typeface="Arial"/>
              </a:rPr>
              <a:t>JOIN (several variations of JOIN exist)</a:t>
            </a:r>
            <a:endParaRPr/>
          </a:p>
          <a:p>
            <a:pPr marL="1143000" lvl="2" indent="-228600" algn="l" rtl="0">
              <a:lnSpc>
                <a:spcPct val="80000"/>
              </a:lnSpc>
              <a:spcBef>
                <a:spcPts val="360"/>
              </a:spcBef>
              <a:spcAft>
                <a:spcPts val="0"/>
              </a:spcAft>
              <a:buClr>
                <a:srgbClr val="990033"/>
              </a:buClr>
              <a:buSzPts val="900"/>
              <a:buFont typeface="Noto Sans Symbols"/>
              <a:buChar char="■"/>
            </a:pPr>
            <a:r>
              <a:rPr lang="en-US" sz="1800" b="0" i="0" u="none">
                <a:solidFill>
                  <a:schemeClr val="dk2"/>
                </a:solidFill>
                <a:latin typeface="Arial"/>
                <a:ea typeface="Arial"/>
                <a:cs typeface="Arial"/>
                <a:sym typeface="Arial"/>
              </a:rPr>
              <a:t>DIVISION</a:t>
            </a:r>
            <a:endParaRPr/>
          </a:p>
          <a:p>
            <a:pPr marL="742950" lvl="1" indent="-285750" algn="l" rtl="0">
              <a:lnSpc>
                <a:spcPct val="80000"/>
              </a:lnSpc>
              <a:spcBef>
                <a:spcPts val="400"/>
              </a:spcBef>
              <a:spcAft>
                <a:spcPts val="0"/>
              </a:spcAft>
              <a:buClr>
                <a:schemeClr val="dk2"/>
              </a:buClr>
              <a:buSzPts val="1100"/>
              <a:buFont typeface="Noto Sans Symbols"/>
              <a:buChar char="■"/>
            </a:pPr>
            <a:r>
              <a:rPr lang="en-US" sz="2000" b="0" i="0" u="none">
                <a:solidFill>
                  <a:srgbClr val="800000"/>
                </a:solidFill>
                <a:latin typeface="Arial"/>
                <a:ea typeface="Arial"/>
                <a:cs typeface="Arial"/>
                <a:sym typeface="Arial"/>
              </a:rPr>
              <a:t>Additional Relational Operations</a:t>
            </a:r>
            <a:endParaRPr/>
          </a:p>
          <a:p>
            <a:pPr marL="1143000" lvl="2" indent="-228600" algn="l" rtl="0">
              <a:lnSpc>
                <a:spcPct val="80000"/>
              </a:lnSpc>
              <a:spcBef>
                <a:spcPts val="360"/>
              </a:spcBef>
              <a:spcAft>
                <a:spcPts val="0"/>
              </a:spcAft>
              <a:buClr>
                <a:srgbClr val="990033"/>
              </a:buClr>
              <a:buSzPts val="900"/>
              <a:buFont typeface="Noto Sans Symbols"/>
              <a:buChar char="■"/>
            </a:pPr>
            <a:r>
              <a:rPr lang="en-US" sz="1800" b="0" i="0" u="none">
                <a:solidFill>
                  <a:schemeClr val="dk2"/>
                </a:solidFill>
                <a:latin typeface="Arial"/>
                <a:ea typeface="Arial"/>
                <a:cs typeface="Arial"/>
                <a:sym typeface="Arial"/>
              </a:rPr>
              <a:t>OUTER JOINS, OUTER UNION</a:t>
            </a:r>
            <a:endParaRPr/>
          </a:p>
          <a:p>
            <a:pPr marL="1143000" lvl="2" indent="-228600" algn="l" rtl="0">
              <a:lnSpc>
                <a:spcPct val="80000"/>
              </a:lnSpc>
              <a:spcBef>
                <a:spcPts val="360"/>
              </a:spcBef>
              <a:spcAft>
                <a:spcPts val="0"/>
              </a:spcAft>
              <a:buClr>
                <a:srgbClr val="990033"/>
              </a:buClr>
              <a:buSzPts val="900"/>
              <a:buFont typeface="Noto Sans Symbols"/>
              <a:buChar char="■"/>
            </a:pPr>
            <a:r>
              <a:rPr lang="en-US" sz="1800" b="0" i="0" u="none">
                <a:solidFill>
                  <a:schemeClr val="dk2"/>
                </a:solidFill>
                <a:latin typeface="Arial"/>
                <a:ea typeface="Arial"/>
                <a:cs typeface="Arial"/>
                <a:sym typeface="Arial"/>
              </a:rPr>
              <a:t>AGGREGATE FUNCTIONS (These compute summary of information: for example, SUM, COUNT, AVG, MIN, MAX)</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8</a:t>
            </a:fld>
            <a:endParaRPr/>
          </a:p>
        </p:txBody>
      </p:sp>
      <p:sp>
        <p:nvSpPr>
          <p:cNvPr id="138" name="Google Shape;138;p21"/>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Database State for COMPANY</a:t>
            </a:r>
            <a:endParaRPr/>
          </a:p>
        </p:txBody>
      </p:sp>
      <p:sp>
        <p:nvSpPr>
          <p:cNvPr id="139" name="Google Shape;139;p21"/>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200"/>
              <a:buFont typeface="Noto Sans Symbols"/>
              <a:buChar char="■"/>
            </a:pPr>
            <a:r>
              <a:rPr lang="en-US" sz="2000" b="0" i="0" u="none">
                <a:solidFill>
                  <a:schemeClr val="dk2"/>
                </a:solidFill>
                <a:latin typeface="Arial"/>
                <a:ea typeface="Arial"/>
                <a:cs typeface="Arial"/>
                <a:sym typeface="Arial"/>
              </a:rPr>
              <a:t>All examples discussed below refer to the COMPANY database shown here.</a:t>
            </a:r>
            <a:endParaRPr/>
          </a:p>
          <a:p>
            <a:pPr marL="342900" lvl="0" indent="-266700" algn="l" rtl="0">
              <a:spcBef>
                <a:spcPts val="400"/>
              </a:spcBef>
              <a:spcAft>
                <a:spcPts val="0"/>
              </a:spcAft>
              <a:buSzPts val="1200"/>
              <a:buNone/>
            </a:pPr>
            <a:endParaRPr sz="2000" b="0" i="0" u="none">
              <a:solidFill>
                <a:schemeClr val="dk2"/>
              </a:solidFill>
              <a:latin typeface="Arial"/>
              <a:ea typeface="Arial"/>
              <a:cs typeface="Arial"/>
              <a:sym typeface="Arial"/>
            </a:endParaRPr>
          </a:p>
        </p:txBody>
      </p:sp>
      <p:pic>
        <p:nvPicPr>
          <p:cNvPr id="140" name="Google Shape;140;p21" descr="fig05_07"/>
          <p:cNvPicPr preferRelativeResize="0"/>
          <p:nvPr/>
        </p:nvPicPr>
        <p:blipFill rotWithShape="1">
          <a:blip r:embed="rId3">
            <a:alphaModFix/>
          </a:blip>
          <a:srcRect/>
          <a:stretch/>
        </p:blipFill>
        <p:spPr>
          <a:xfrm>
            <a:off x="2538412" y="2057400"/>
            <a:ext cx="5995987" cy="445135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9</a:t>
            </a:fld>
            <a:endParaRPr/>
          </a:p>
        </p:txBody>
      </p:sp>
      <p:sp>
        <p:nvSpPr>
          <p:cNvPr id="147" name="Google Shape;147;p22"/>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Unary Relational Operations: SELECT</a:t>
            </a:r>
            <a:endParaRPr/>
          </a:p>
        </p:txBody>
      </p:sp>
      <p:sp>
        <p:nvSpPr>
          <p:cNvPr id="148" name="Google Shape;148;p22"/>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200"/>
              <a:buFont typeface="Noto Sans Symbols"/>
              <a:buChar char="■"/>
            </a:pPr>
            <a:r>
              <a:rPr lang="en-US" sz="2000" b="0" i="0" u="none" dirty="0">
                <a:solidFill>
                  <a:schemeClr val="dk2"/>
                </a:solidFill>
                <a:latin typeface="Arial"/>
                <a:ea typeface="Arial"/>
                <a:cs typeface="Arial"/>
                <a:sym typeface="Arial"/>
              </a:rPr>
              <a:t>The SELECT operation (denoted by </a:t>
            </a:r>
            <a:r>
              <a:rPr lang="en-US" sz="2800" b="1" i="0" u="none" dirty="0">
                <a:solidFill>
                  <a:schemeClr val="dk2"/>
                </a:solidFill>
                <a:latin typeface="Noto Sans Symbols"/>
                <a:ea typeface="Noto Sans Symbols"/>
                <a:cs typeface="Noto Sans Symbols"/>
                <a:sym typeface="Noto Sans Symbols"/>
              </a:rPr>
              <a:t>σ</a:t>
            </a:r>
            <a:r>
              <a:rPr lang="en-US" sz="2000" b="0" i="0" u="none" dirty="0">
                <a:solidFill>
                  <a:schemeClr val="dk2"/>
                </a:solidFill>
                <a:latin typeface="Arial"/>
                <a:ea typeface="Arial"/>
                <a:cs typeface="Arial"/>
                <a:sym typeface="Arial"/>
              </a:rPr>
              <a:t> (sigma)) is used to select a </a:t>
            </a:r>
            <a:r>
              <a:rPr lang="en-US" sz="2000" b="0" i="1" u="none" dirty="0">
                <a:solidFill>
                  <a:schemeClr val="dk2"/>
                </a:solidFill>
                <a:latin typeface="Arial"/>
                <a:ea typeface="Arial"/>
                <a:cs typeface="Arial"/>
                <a:sym typeface="Arial"/>
              </a:rPr>
              <a:t>subset</a:t>
            </a:r>
            <a:r>
              <a:rPr lang="en-US" sz="2000" b="0" i="0" u="none" dirty="0">
                <a:solidFill>
                  <a:schemeClr val="dk2"/>
                </a:solidFill>
                <a:latin typeface="Arial"/>
                <a:ea typeface="Arial"/>
                <a:cs typeface="Arial"/>
                <a:sym typeface="Arial"/>
              </a:rPr>
              <a:t> of the tuples from a relation based on a </a:t>
            </a:r>
            <a:r>
              <a:rPr lang="en-US" sz="2000" b="1" i="0" u="none" dirty="0">
                <a:solidFill>
                  <a:schemeClr val="dk2"/>
                </a:solidFill>
                <a:latin typeface="Arial"/>
                <a:ea typeface="Arial"/>
                <a:cs typeface="Arial"/>
                <a:sym typeface="Arial"/>
              </a:rPr>
              <a:t>selection condition</a:t>
            </a:r>
            <a:r>
              <a:rPr lang="en-US" sz="2000" b="0" i="0" u="none" dirty="0">
                <a:solidFill>
                  <a:schemeClr val="dk2"/>
                </a:solidFill>
                <a:latin typeface="Arial"/>
                <a:ea typeface="Arial"/>
                <a:cs typeface="Arial"/>
                <a:sym typeface="Arial"/>
              </a:rPr>
              <a:t>.</a:t>
            </a:r>
            <a:endParaRPr dirty="0"/>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The selection condition acts as a </a:t>
            </a:r>
            <a:r>
              <a:rPr lang="en-US" sz="2200" b="1" i="0" u="none" dirty="0">
                <a:solidFill>
                  <a:srgbClr val="800000"/>
                </a:solidFill>
                <a:latin typeface="Arial"/>
                <a:ea typeface="Arial"/>
                <a:cs typeface="Arial"/>
                <a:sym typeface="Arial"/>
              </a:rPr>
              <a:t>filter</a:t>
            </a:r>
            <a:endParaRPr dirty="0"/>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Keeps only those tuples that satisfy the qualifying condition</a:t>
            </a:r>
            <a:endParaRPr dirty="0"/>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Tuples satisfying the condition are </a:t>
            </a:r>
            <a:r>
              <a:rPr lang="en-US" sz="2200" b="0" i="1" u="none" dirty="0">
                <a:solidFill>
                  <a:srgbClr val="800000"/>
                </a:solidFill>
                <a:latin typeface="Arial"/>
                <a:ea typeface="Arial"/>
                <a:cs typeface="Arial"/>
                <a:sym typeface="Arial"/>
              </a:rPr>
              <a:t>selected</a:t>
            </a:r>
            <a:r>
              <a:rPr lang="en-US" sz="2200" b="0" i="0" u="none" dirty="0">
                <a:solidFill>
                  <a:srgbClr val="800000"/>
                </a:solidFill>
                <a:latin typeface="Arial"/>
                <a:ea typeface="Arial"/>
                <a:cs typeface="Arial"/>
                <a:sym typeface="Arial"/>
              </a:rPr>
              <a:t> whereas the other tuples are discarded (</a:t>
            </a:r>
            <a:r>
              <a:rPr lang="en-US" sz="2200" b="0" i="1" u="none" dirty="0">
                <a:solidFill>
                  <a:srgbClr val="800000"/>
                </a:solidFill>
                <a:latin typeface="Arial"/>
                <a:ea typeface="Arial"/>
                <a:cs typeface="Arial"/>
                <a:sym typeface="Arial"/>
              </a:rPr>
              <a:t>filtered out</a:t>
            </a:r>
            <a:r>
              <a:rPr lang="en-US" sz="2200" b="0" i="0" u="none" dirty="0">
                <a:solidFill>
                  <a:srgbClr val="800000"/>
                </a:solidFill>
                <a:latin typeface="Arial"/>
                <a:ea typeface="Arial"/>
                <a:cs typeface="Arial"/>
                <a:sym typeface="Arial"/>
              </a:rPr>
              <a:t>)</a:t>
            </a:r>
            <a:endParaRPr dirty="0"/>
          </a:p>
          <a:p>
            <a:pPr marL="342900" lvl="0" indent="-342900" algn="l" rtl="0">
              <a:lnSpc>
                <a:spcPct val="90000"/>
              </a:lnSpc>
              <a:spcBef>
                <a:spcPts val="400"/>
              </a:spcBef>
              <a:spcAft>
                <a:spcPts val="0"/>
              </a:spcAft>
              <a:buClr>
                <a:srgbClr val="990033"/>
              </a:buClr>
              <a:buSzPts val="1200"/>
              <a:buFont typeface="Noto Sans Symbols"/>
              <a:buChar char="■"/>
            </a:pPr>
            <a:r>
              <a:rPr lang="en-US" sz="2000" b="0" i="0" u="none" dirty="0">
                <a:solidFill>
                  <a:schemeClr val="dk2"/>
                </a:solidFill>
                <a:latin typeface="Arial"/>
                <a:ea typeface="Arial"/>
                <a:cs typeface="Arial"/>
                <a:sym typeface="Arial"/>
              </a:rPr>
              <a:t>Examples: </a:t>
            </a:r>
            <a:endParaRPr dirty="0"/>
          </a:p>
          <a:p>
            <a:pPr marL="742950" lvl="1" indent="-285750" algn="l" rtl="0">
              <a:lnSpc>
                <a:spcPct val="90000"/>
              </a:lnSpc>
              <a:spcBef>
                <a:spcPts val="400"/>
              </a:spcBef>
              <a:spcAft>
                <a:spcPts val="0"/>
              </a:spcAft>
              <a:buClr>
                <a:schemeClr val="dk2"/>
              </a:buClr>
              <a:buSzPts val="1100"/>
              <a:buFont typeface="Noto Sans Symbols"/>
              <a:buChar char="■"/>
            </a:pPr>
            <a:r>
              <a:rPr lang="en-US" sz="2000" b="0" i="0" u="none" dirty="0">
                <a:solidFill>
                  <a:srgbClr val="800000"/>
                </a:solidFill>
                <a:latin typeface="Arial"/>
                <a:ea typeface="Arial"/>
                <a:cs typeface="Arial"/>
                <a:sym typeface="Arial"/>
              </a:rPr>
              <a:t>Select the EMPLOYEE tuples whose department number is 4:</a:t>
            </a:r>
            <a:endParaRPr dirty="0"/>
          </a:p>
          <a:p>
            <a:pPr marL="342900" lvl="0" indent="-342900" algn="ctr" rtl="0">
              <a:lnSpc>
                <a:spcPct val="90000"/>
              </a:lnSpc>
              <a:spcBef>
                <a:spcPts val="560"/>
              </a:spcBef>
              <a:spcAft>
                <a:spcPts val="0"/>
              </a:spcAft>
              <a:buSzPts val="1680"/>
              <a:buNone/>
            </a:pPr>
            <a:r>
              <a:rPr lang="en-US" sz="2800" b="1" i="0" u="none" dirty="0">
                <a:solidFill>
                  <a:schemeClr val="dk2"/>
                </a:solidFill>
                <a:latin typeface="Noto Sans Symbols"/>
                <a:ea typeface="Noto Sans Symbols"/>
                <a:cs typeface="Noto Sans Symbols"/>
                <a:sym typeface="Noto Sans Symbols"/>
              </a:rPr>
              <a:t>σ</a:t>
            </a:r>
            <a:r>
              <a:rPr lang="en-US" sz="2000" b="0" i="0" u="none" dirty="0">
                <a:solidFill>
                  <a:schemeClr val="dk2"/>
                </a:solidFill>
                <a:latin typeface="Arial"/>
                <a:ea typeface="Arial"/>
                <a:cs typeface="Arial"/>
                <a:sym typeface="Arial"/>
              </a:rPr>
              <a:t> </a:t>
            </a:r>
            <a:r>
              <a:rPr lang="en-US" sz="2000" b="0" i="0" u="none" baseline="-25000" dirty="0">
                <a:solidFill>
                  <a:schemeClr val="dk2"/>
                </a:solidFill>
                <a:latin typeface="Arial"/>
                <a:ea typeface="Arial"/>
                <a:cs typeface="Arial"/>
                <a:sym typeface="Arial"/>
              </a:rPr>
              <a:t>DNO = 4</a:t>
            </a:r>
            <a:r>
              <a:rPr lang="en-US" sz="2000" b="0" i="0" u="none" dirty="0">
                <a:solidFill>
                  <a:schemeClr val="dk2"/>
                </a:solidFill>
                <a:latin typeface="Arial"/>
                <a:ea typeface="Arial"/>
                <a:cs typeface="Arial"/>
                <a:sym typeface="Arial"/>
              </a:rPr>
              <a:t> (EMPLOYEE)</a:t>
            </a:r>
            <a:endParaRPr dirty="0"/>
          </a:p>
          <a:p>
            <a:pPr marL="742950" lvl="1" indent="-285750" algn="l" rtl="0">
              <a:lnSpc>
                <a:spcPct val="90000"/>
              </a:lnSpc>
              <a:spcBef>
                <a:spcPts val="400"/>
              </a:spcBef>
              <a:spcAft>
                <a:spcPts val="0"/>
              </a:spcAft>
              <a:buClr>
                <a:schemeClr val="dk2"/>
              </a:buClr>
              <a:buSzPts val="1100"/>
              <a:buFont typeface="Noto Sans Symbols"/>
              <a:buChar char="■"/>
            </a:pPr>
            <a:r>
              <a:rPr lang="en-US" sz="2000" b="0" i="0" u="none" dirty="0">
                <a:solidFill>
                  <a:srgbClr val="800000"/>
                </a:solidFill>
                <a:latin typeface="Arial"/>
                <a:ea typeface="Arial"/>
                <a:cs typeface="Arial"/>
                <a:sym typeface="Arial"/>
              </a:rPr>
              <a:t>Select the employee tuples whose salary is greater than $30,000:</a:t>
            </a:r>
            <a:endParaRPr dirty="0"/>
          </a:p>
          <a:p>
            <a:pPr marL="342900" lvl="0" indent="-342900" algn="ctr" rtl="0">
              <a:lnSpc>
                <a:spcPct val="90000"/>
              </a:lnSpc>
              <a:spcBef>
                <a:spcPts val="560"/>
              </a:spcBef>
              <a:spcAft>
                <a:spcPts val="0"/>
              </a:spcAft>
              <a:buSzPts val="1680"/>
              <a:buNone/>
            </a:pPr>
            <a:r>
              <a:rPr lang="en-US" sz="2800" b="1" i="0" u="none" dirty="0">
                <a:solidFill>
                  <a:schemeClr val="dk2"/>
                </a:solidFill>
                <a:latin typeface="Noto Sans Symbols"/>
                <a:ea typeface="Noto Sans Symbols"/>
                <a:cs typeface="Noto Sans Symbols"/>
                <a:sym typeface="Noto Sans Symbols"/>
              </a:rPr>
              <a:t>σ</a:t>
            </a:r>
            <a:r>
              <a:rPr lang="en-US" sz="2000" b="0" i="0" u="none" dirty="0">
                <a:solidFill>
                  <a:schemeClr val="dk2"/>
                </a:solidFill>
                <a:latin typeface="Arial"/>
                <a:ea typeface="Arial"/>
                <a:cs typeface="Arial"/>
                <a:sym typeface="Arial"/>
              </a:rPr>
              <a:t> </a:t>
            </a:r>
            <a:r>
              <a:rPr lang="en-US" sz="2000" b="0" i="0" u="none" baseline="-25000" dirty="0">
                <a:solidFill>
                  <a:schemeClr val="dk2"/>
                </a:solidFill>
                <a:latin typeface="Arial"/>
                <a:ea typeface="Arial"/>
                <a:cs typeface="Arial"/>
                <a:sym typeface="Arial"/>
              </a:rPr>
              <a:t>SALARY &gt; 30,000</a:t>
            </a:r>
            <a:r>
              <a:rPr lang="en-US" sz="2000" b="0" i="0" u="none" dirty="0">
                <a:solidFill>
                  <a:schemeClr val="dk2"/>
                </a:solidFill>
                <a:latin typeface="Arial"/>
                <a:ea typeface="Arial"/>
                <a:cs typeface="Arial"/>
                <a:sym typeface="Arial"/>
              </a:rPr>
              <a:t> (EMPLOYEE)</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8">
                                            <p:txEl>
                                              <p:pRg st="0" end="0"/>
                                            </p:txEl>
                                          </p:spTgt>
                                        </p:tgtEl>
                                        <p:attrNameLst>
                                          <p:attrName>style.visibility</p:attrName>
                                        </p:attrNameLst>
                                      </p:cBhvr>
                                      <p:to>
                                        <p:strVal val="visible"/>
                                      </p:to>
                                    </p:set>
                                    <p:animEffect transition="in" filter="fade">
                                      <p:cBhvr>
                                        <p:cTn id="7" dur="1000"/>
                                        <p:tgtEl>
                                          <p:spTgt spid="148">
                                            <p:txEl>
                                              <p:pRg st="0" end="0"/>
                                            </p:txEl>
                                          </p:spTgt>
                                        </p:tgtEl>
                                      </p:cBhvr>
                                    </p:animEffect>
                                    <p:anim calcmode="lin" valueType="num">
                                      <p:cBhvr>
                                        <p:cTn id="8" dur="1000" fill="hold"/>
                                        <p:tgtEl>
                                          <p:spTgt spid="14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8">
                                            <p:txEl>
                                              <p:pRg st="1" end="1"/>
                                            </p:txEl>
                                          </p:spTgt>
                                        </p:tgtEl>
                                        <p:attrNameLst>
                                          <p:attrName>style.visibility</p:attrName>
                                        </p:attrNameLst>
                                      </p:cBhvr>
                                      <p:to>
                                        <p:strVal val="visible"/>
                                      </p:to>
                                    </p:set>
                                    <p:animEffect transition="in" filter="fade">
                                      <p:cBhvr>
                                        <p:cTn id="12" dur="1000"/>
                                        <p:tgtEl>
                                          <p:spTgt spid="148">
                                            <p:txEl>
                                              <p:pRg st="1" end="1"/>
                                            </p:txEl>
                                          </p:spTgt>
                                        </p:tgtEl>
                                      </p:cBhvr>
                                    </p:animEffect>
                                    <p:anim calcmode="lin" valueType="num">
                                      <p:cBhvr>
                                        <p:cTn id="13" dur="1000" fill="hold"/>
                                        <p:tgtEl>
                                          <p:spTgt spid="148">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48">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8">
                                            <p:txEl>
                                              <p:pRg st="2" end="2"/>
                                            </p:txEl>
                                          </p:spTgt>
                                        </p:tgtEl>
                                        <p:attrNameLst>
                                          <p:attrName>style.visibility</p:attrName>
                                        </p:attrNameLst>
                                      </p:cBhvr>
                                      <p:to>
                                        <p:strVal val="visible"/>
                                      </p:to>
                                    </p:set>
                                    <p:animEffect transition="in" filter="fade">
                                      <p:cBhvr>
                                        <p:cTn id="17" dur="1000"/>
                                        <p:tgtEl>
                                          <p:spTgt spid="148">
                                            <p:txEl>
                                              <p:pRg st="2" end="2"/>
                                            </p:txEl>
                                          </p:spTgt>
                                        </p:tgtEl>
                                      </p:cBhvr>
                                    </p:animEffect>
                                    <p:anim calcmode="lin" valueType="num">
                                      <p:cBhvr>
                                        <p:cTn id="18" dur="1000" fill="hold"/>
                                        <p:tgtEl>
                                          <p:spTgt spid="148">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48">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48">
                                            <p:txEl>
                                              <p:pRg st="3" end="3"/>
                                            </p:txEl>
                                          </p:spTgt>
                                        </p:tgtEl>
                                        <p:attrNameLst>
                                          <p:attrName>style.visibility</p:attrName>
                                        </p:attrNameLst>
                                      </p:cBhvr>
                                      <p:to>
                                        <p:strVal val="visible"/>
                                      </p:to>
                                    </p:set>
                                    <p:animEffect transition="in" filter="fade">
                                      <p:cBhvr>
                                        <p:cTn id="22" dur="1000"/>
                                        <p:tgtEl>
                                          <p:spTgt spid="148">
                                            <p:txEl>
                                              <p:pRg st="3" end="3"/>
                                            </p:txEl>
                                          </p:spTgt>
                                        </p:tgtEl>
                                      </p:cBhvr>
                                    </p:animEffect>
                                    <p:anim calcmode="lin" valueType="num">
                                      <p:cBhvr>
                                        <p:cTn id="23" dur="1000" fill="hold"/>
                                        <p:tgtEl>
                                          <p:spTgt spid="148">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4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48">
                                            <p:txEl>
                                              <p:pRg st="4" end="4"/>
                                            </p:txEl>
                                          </p:spTgt>
                                        </p:tgtEl>
                                        <p:attrNameLst>
                                          <p:attrName>style.visibility</p:attrName>
                                        </p:attrNameLst>
                                      </p:cBhvr>
                                      <p:to>
                                        <p:strVal val="visible"/>
                                      </p:to>
                                    </p:set>
                                    <p:animEffect transition="in" filter="fade">
                                      <p:cBhvr>
                                        <p:cTn id="29" dur="1000"/>
                                        <p:tgtEl>
                                          <p:spTgt spid="148">
                                            <p:txEl>
                                              <p:pRg st="4" end="4"/>
                                            </p:txEl>
                                          </p:spTgt>
                                        </p:tgtEl>
                                      </p:cBhvr>
                                    </p:animEffect>
                                    <p:anim calcmode="lin" valueType="num">
                                      <p:cBhvr>
                                        <p:cTn id="30" dur="1000" fill="hold"/>
                                        <p:tgtEl>
                                          <p:spTgt spid="148">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148">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48">
                                            <p:txEl>
                                              <p:pRg st="5" end="5"/>
                                            </p:txEl>
                                          </p:spTgt>
                                        </p:tgtEl>
                                        <p:attrNameLst>
                                          <p:attrName>style.visibility</p:attrName>
                                        </p:attrNameLst>
                                      </p:cBhvr>
                                      <p:to>
                                        <p:strVal val="visible"/>
                                      </p:to>
                                    </p:set>
                                    <p:animEffect transition="in" filter="fade">
                                      <p:cBhvr>
                                        <p:cTn id="34" dur="1000"/>
                                        <p:tgtEl>
                                          <p:spTgt spid="148">
                                            <p:txEl>
                                              <p:pRg st="5" end="5"/>
                                            </p:txEl>
                                          </p:spTgt>
                                        </p:tgtEl>
                                      </p:cBhvr>
                                    </p:animEffect>
                                    <p:anim calcmode="lin" valueType="num">
                                      <p:cBhvr>
                                        <p:cTn id="35" dur="1000" fill="hold"/>
                                        <p:tgtEl>
                                          <p:spTgt spid="148">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14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48">
                                            <p:txEl>
                                              <p:pRg st="6" end="6"/>
                                            </p:txEl>
                                          </p:spTgt>
                                        </p:tgtEl>
                                        <p:attrNameLst>
                                          <p:attrName>style.visibility</p:attrName>
                                        </p:attrNameLst>
                                      </p:cBhvr>
                                      <p:to>
                                        <p:strVal val="visible"/>
                                      </p:to>
                                    </p:set>
                                    <p:animEffect transition="in" filter="fade">
                                      <p:cBhvr>
                                        <p:cTn id="41" dur="1000"/>
                                        <p:tgtEl>
                                          <p:spTgt spid="148">
                                            <p:txEl>
                                              <p:pRg st="6" end="6"/>
                                            </p:txEl>
                                          </p:spTgt>
                                        </p:tgtEl>
                                      </p:cBhvr>
                                    </p:animEffect>
                                    <p:anim calcmode="lin" valueType="num">
                                      <p:cBhvr>
                                        <p:cTn id="42" dur="1000" fill="hold"/>
                                        <p:tgtEl>
                                          <p:spTgt spid="148">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148">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48">
                                            <p:txEl>
                                              <p:pRg st="7" end="7"/>
                                            </p:txEl>
                                          </p:spTgt>
                                        </p:tgtEl>
                                        <p:attrNameLst>
                                          <p:attrName>style.visibility</p:attrName>
                                        </p:attrNameLst>
                                      </p:cBhvr>
                                      <p:to>
                                        <p:strVal val="visible"/>
                                      </p:to>
                                    </p:set>
                                    <p:animEffect transition="in" filter="fade">
                                      <p:cBhvr>
                                        <p:cTn id="46" dur="1000"/>
                                        <p:tgtEl>
                                          <p:spTgt spid="148">
                                            <p:txEl>
                                              <p:pRg st="7" end="7"/>
                                            </p:txEl>
                                          </p:spTgt>
                                        </p:tgtEl>
                                      </p:cBhvr>
                                    </p:animEffect>
                                    <p:anim calcmode="lin" valueType="num">
                                      <p:cBhvr>
                                        <p:cTn id="47" dur="1000" fill="hold"/>
                                        <p:tgtEl>
                                          <p:spTgt spid="148">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14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148">
                                            <p:txEl>
                                              <p:pRg st="8" end="8"/>
                                            </p:txEl>
                                          </p:spTgt>
                                        </p:tgtEl>
                                        <p:attrNameLst>
                                          <p:attrName>style.visibility</p:attrName>
                                        </p:attrNameLst>
                                      </p:cBhvr>
                                      <p:to>
                                        <p:strVal val="visible"/>
                                      </p:to>
                                    </p:set>
                                    <p:animEffect transition="in" filter="fade">
                                      <p:cBhvr>
                                        <p:cTn id="53" dur="1000"/>
                                        <p:tgtEl>
                                          <p:spTgt spid="148">
                                            <p:txEl>
                                              <p:pRg st="8" end="8"/>
                                            </p:txEl>
                                          </p:spTgt>
                                        </p:tgtEl>
                                      </p:cBhvr>
                                    </p:animEffect>
                                    <p:anim calcmode="lin" valueType="num">
                                      <p:cBhvr>
                                        <p:cTn id="54" dur="1000" fill="hold"/>
                                        <p:tgtEl>
                                          <p:spTgt spid="148">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148">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build="p"/>
    </p:bld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5077</TotalTime>
  <Words>3770</Words>
  <Application>Microsoft Office PowerPoint</Application>
  <PresentationFormat>On-screen Show (4:3)</PresentationFormat>
  <Paragraphs>484</Paragraphs>
  <Slides>64</Slides>
  <Notes>55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64</vt:i4>
      </vt:variant>
    </vt:vector>
  </HeadingPairs>
  <TitlesOfParts>
    <vt:vector size="70" baseType="lpstr">
      <vt:lpstr>Arial</vt:lpstr>
      <vt:lpstr>Noto Sans Symbols</vt:lpstr>
      <vt:lpstr>Times New Roman</vt:lpstr>
      <vt:lpstr>Tahoma</vt:lpstr>
      <vt:lpstr>Blends</vt:lpstr>
      <vt:lpstr>1_Blends</vt:lpstr>
      <vt:lpstr>PowerPoint Presentation</vt:lpstr>
      <vt:lpstr>Module 3</vt:lpstr>
      <vt:lpstr>Chapter Outline</vt:lpstr>
      <vt:lpstr>Relational Algebra Overview</vt:lpstr>
      <vt:lpstr>Relational Algebra Overview (continued)</vt:lpstr>
      <vt:lpstr>Brief History of Origins of Algebra</vt:lpstr>
      <vt:lpstr>Relational Algebra Overview</vt:lpstr>
      <vt:lpstr>Database State for COMPANY</vt:lpstr>
      <vt:lpstr>Unary Relational Operations: SELECT</vt:lpstr>
      <vt:lpstr>Unary Relational Operations: SELECT</vt:lpstr>
      <vt:lpstr>Unary Relational Operations: SELECT (contd.)</vt:lpstr>
      <vt:lpstr>Unary Relational Operations: PROJECT</vt:lpstr>
      <vt:lpstr>Unary Relational Operations: PROJECT (cont.)</vt:lpstr>
      <vt:lpstr>Unary Relational Operations: PROJECT (contd.)</vt:lpstr>
      <vt:lpstr>The following query results refer to this database state</vt:lpstr>
      <vt:lpstr>Examples of applying SELECT and PROJECT operations</vt:lpstr>
      <vt:lpstr>Relational Algebra Expressions</vt:lpstr>
      <vt:lpstr>Single expression versus sequence of relational operations (Example)</vt:lpstr>
      <vt:lpstr>Example of applying multiple operations and RENAME</vt:lpstr>
      <vt:lpstr>Unary Relational Operations: RENAME</vt:lpstr>
      <vt:lpstr>Example </vt:lpstr>
      <vt:lpstr>Unary Relational Operations: RENAME (contd.)</vt:lpstr>
      <vt:lpstr>Unary Relational Operations: RENAME (contd.)</vt:lpstr>
      <vt:lpstr>Relational Algebra Operations from Set Theory </vt:lpstr>
      <vt:lpstr>Relational Algebra Operations from Set Theory: </vt:lpstr>
      <vt:lpstr>Example of the result of a UNION operation</vt:lpstr>
      <vt:lpstr>Relational Algebra Operations from Set Theory: UNION </vt:lpstr>
      <vt:lpstr>Relational Algebra Operations from Set Theory: INTERSECTION</vt:lpstr>
      <vt:lpstr>Relational Algebra Operations from Set Theory: SET DIFFERENCE (cont.) </vt:lpstr>
      <vt:lpstr>Some properties of UNION, INTERSECT, and DIFFERENCE</vt:lpstr>
      <vt:lpstr>PowerPoint Presentation</vt:lpstr>
      <vt:lpstr>Example to illustrate the result of UNION, INTERSECT, and DIFFERENCE</vt:lpstr>
      <vt:lpstr>Relational Algebra Operations from Set Theory: CARTESIAN PRODUCT</vt:lpstr>
      <vt:lpstr>The following query results refer to this database state</vt:lpstr>
      <vt:lpstr>Example of applying CARTESIAN PRODUCT</vt:lpstr>
      <vt:lpstr>Example: Department X Employee</vt:lpstr>
      <vt:lpstr>Binary Relational Operations: JOIN</vt:lpstr>
      <vt:lpstr>Binary Relational Operations: JOIN (cont.)</vt:lpstr>
      <vt:lpstr>Example of applying the JOIN operation</vt:lpstr>
      <vt:lpstr>Some properties of JOIN</vt:lpstr>
      <vt:lpstr>Theta JOIN</vt:lpstr>
      <vt:lpstr>Example </vt:lpstr>
      <vt:lpstr>Binary Relational Operations: EQUIJOIN</vt:lpstr>
      <vt:lpstr>Binary Relational Operations:  NATURAL JOIN Operation</vt:lpstr>
      <vt:lpstr>Binary Relational Operations NATURAL JOIN (contd.)</vt:lpstr>
      <vt:lpstr>Example: Operation: (EMPLOYEE * SALARY) </vt:lpstr>
      <vt:lpstr>Example of NATURAL JOIN operation</vt:lpstr>
      <vt:lpstr>Complete Set of Relational Operations</vt:lpstr>
      <vt:lpstr>Binary Relational Operations: DIVISION</vt:lpstr>
      <vt:lpstr>PowerPoint Presentation</vt:lpstr>
      <vt:lpstr>PowerPoint Presentation</vt:lpstr>
      <vt:lpstr>Example: R and S Relation</vt:lpstr>
      <vt:lpstr>Example of DIVISION</vt:lpstr>
      <vt:lpstr>Recap of Relational Algebra Operations</vt:lpstr>
      <vt:lpstr>Additional Relational Operations: Aggregate Functions and Grouping</vt:lpstr>
      <vt:lpstr>Aggregate Function Operation</vt:lpstr>
      <vt:lpstr>Using Grouping with Aggregation</vt:lpstr>
      <vt:lpstr>The following query results refer to this database state</vt:lpstr>
      <vt:lpstr>Examples of applying aggregate functions and grouping</vt:lpstr>
      <vt:lpstr>Additional Relational Operations (cont.)</vt:lpstr>
      <vt:lpstr>Additional Relational Operations (cont.)</vt:lpstr>
      <vt:lpstr>Outer join operations</vt:lpstr>
      <vt:lpstr>Examples of Queries in Relational Algebra</vt:lpstr>
      <vt:lpstr>Chapter 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kjscecomp</cp:lastModifiedBy>
  <cp:revision>32</cp:revision>
  <dcterms:modified xsi:type="dcterms:W3CDTF">2025-01-30T04:56:59Z</dcterms:modified>
</cp:coreProperties>
</file>