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6"/>
  </p:notesMasterIdLst>
  <p:sldIdLst>
    <p:sldId id="256" r:id="rId2"/>
    <p:sldId id="342" r:id="rId3"/>
    <p:sldId id="343" r:id="rId4"/>
    <p:sldId id="344" r:id="rId5"/>
    <p:sldId id="345" r:id="rId6"/>
    <p:sldId id="346" r:id="rId7"/>
    <p:sldId id="347" r:id="rId8"/>
    <p:sldId id="348" r:id="rId9"/>
    <p:sldId id="349" r:id="rId10"/>
    <p:sldId id="351" r:id="rId11"/>
    <p:sldId id="350" r:id="rId12"/>
    <p:sldId id="352" r:id="rId13"/>
    <p:sldId id="353" r:id="rId14"/>
    <p:sldId id="354" r:id="rId15"/>
    <p:sldId id="446" r:id="rId16"/>
    <p:sldId id="336" r:id="rId17"/>
    <p:sldId id="337" r:id="rId18"/>
    <p:sldId id="338" r:id="rId19"/>
    <p:sldId id="339" r:id="rId20"/>
    <p:sldId id="340" r:id="rId21"/>
    <p:sldId id="341" r:id="rId22"/>
    <p:sldId id="405" r:id="rId23"/>
    <p:sldId id="406" r:id="rId24"/>
    <p:sldId id="407" r:id="rId25"/>
    <p:sldId id="408" r:id="rId26"/>
    <p:sldId id="363" r:id="rId27"/>
    <p:sldId id="364" r:id="rId28"/>
    <p:sldId id="365" r:id="rId29"/>
    <p:sldId id="362" r:id="rId30"/>
    <p:sldId id="437" r:id="rId31"/>
    <p:sldId id="438" r:id="rId32"/>
    <p:sldId id="439" r:id="rId33"/>
    <p:sldId id="440" r:id="rId34"/>
    <p:sldId id="441" r:id="rId35"/>
    <p:sldId id="442" r:id="rId36"/>
    <p:sldId id="443" r:id="rId37"/>
    <p:sldId id="444" r:id="rId38"/>
    <p:sldId id="445" r:id="rId39"/>
    <p:sldId id="366" r:id="rId40"/>
    <p:sldId id="367" r:id="rId41"/>
    <p:sldId id="368" r:id="rId42"/>
    <p:sldId id="369" r:id="rId43"/>
    <p:sldId id="418" r:id="rId44"/>
    <p:sldId id="370" r:id="rId45"/>
    <p:sldId id="419" r:id="rId46"/>
    <p:sldId id="421" r:id="rId47"/>
    <p:sldId id="426" r:id="rId48"/>
    <p:sldId id="427" r:id="rId49"/>
    <p:sldId id="375" r:id="rId50"/>
    <p:sldId id="376" r:id="rId51"/>
    <p:sldId id="401" r:id="rId52"/>
    <p:sldId id="402" r:id="rId53"/>
    <p:sldId id="403" r:id="rId54"/>
    <p:sldId id="404" r:id="rId55"/>
    <p:sldId id="420" r:id="rId56"/>
    <p:sldId id="394" r:id="rId57"/>
    <p:sldId id="395" r:id="rId58"/>
    <p:sldId id="422" r:id="rId59"/>
    <p:sldId id="396" r:id="rId60"/>
    <p:sldId id="417" r:id="rId61"/>
    <p:sldId id="397" r:id="rId62"/>
    <p:sldId id="424" r:id="rId63"/>
    <p:sldId id="399" r:id="rId64"/>
    <p:sldId id="400" r:id="rId65"/>
    <p:sldId id="428" r:id="rId66"/>
    <p:sldId id="429" r:id="rId67"/>
    <p:sldId id="430" r:id="rId68"/>
    <p:sldId id="431" r:id="rId69"/>
    <p:sldId id="432" r:id="rId70"/>
    <p:sldId id="433" r:id="rId71"/>
    <p:sldId id="434" r:id="rId72"/>
    <p:sldId id="435" r:id="rId73"/>
    <p:sldId id="436" r:id="rId74"/>
    <p:sldId id="425" r:id="rId75"/>
  </p:sldIdLst>
  <p:sldSz cx="9144000" cy="6858000" type="screen4x3"/>
  <p:notesSz cx="6858000" cy="9144000"/>
  <p:embeddedFontLst>
    <p:embeddedFont>
      <p:font typeface="Calibri Light" panose="020F0302020204030204" pitchFamily="34" charset="0"/>
      <p:regular r:id="rId77"/>
      <p:italic r:id="rId78"/>
    </p:embeddedFont>
    <p:embeddedFont>
      <p:font typeface="Tahoma" panose="020B0604030504040204" pitchFamily="34" charset="0"/>
      <p:regular r:id="rId79"/>
      <p:bold r:id="rId80"/>
    </p:embeddedFont>
    <p:embeddedFont>
      <p:font typeface="Calibri" panose="020F0502020204030204" pitchFamily="34" charset="0"/>
      <p:regular r:id="rId81"/>
      <p:bold r:id="rId82"/>
      <p:italic r:id="rId83"/>
      <p:boldItalic r:id="rId84"/>
    </p:embeddedFont>
    <p:embeddedFont>
      <p:font typeface="Consolas" panose="020B0609020204030204" pitchFamily="49" charset="0"/>
      <p:regular r:id="rId85"/>
      <p:bold r:id="rId86"/>
      <p:italic r:id="rId87"/>
      <p:boldItalic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92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86477" autoAdjust="0"/>
  </p:normalViewPr>
  <p:slideViewPr>
    <p:cSldViewPr snapToGrid="0">
      <p:cViewPr>
        <p:scale>
          <a:sx n="76" d="100"/>
          <a:sy n="76" d="100"/>
        </p:scale>
        <p:origin x="-972" y="306"/>
      </p:cViewPr>
      <p:guideLst>
        <p:guide orient="horz" pos="1920"/>
        <p:guide pos="2880"/>
      </p:guideLst>
    </p:cSldViewPr>
  </p:slideViewPr>
  <p:outlineViewPr>
    <p:cViewPr>
      <p:scale>
        <a:sx n="33" d="100"/>
        <a:sy n="33" d="100"/>
      </p:scale>
      <p:origin x="0" y="43068"/>
    </p:cViewPr>
  </p:outlin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16808616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a:t>
            </a:fld>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9</a:t>
            </a:fld>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11</a:t>
            </a:fld>
            <a:endParaRPr/>
          </a:p>
        </p:txBody>
      </p:sp>
      <p:sp>
        <p:nvSpPr>
          <p:cNvPr id="290" name="Google Shape;29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a:t>
            </a:fld>
            <a:endParaRPr/>
          </a:p>
        </p:txBody>
      </p:sp>
      <p:sp>
        <p:nvSpPr>
          <p:cNvPr id="330" name="Google Shape;33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C1923-9ACD-46E6-B356-350463833DB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83B1064-31C7-4ECA-A918-6F7ED7C0D59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0F435DD-C3AB-472D-B067-C0B3280AC54A}"/>
              </a:ext>
            </a:extLst>
          </p:cNvPr>
          <p:cNvSpPr>
            <a:spLocks noGrp="1"/>
          </p:cNvSpPr>
          <p:nvPr>
            <p:ph type="dt" sz="half" idx="10"/>
          </p:nvPr>
        </p:nvSpPr>
        <p:spPr>
          <a:xfrm>
            <a:off x="628650" y="6356351"/>
            <a:ext cx="2057400" cy="365125"/>
          </a:xfrm>
          <a:prstGeom prst="rect">
            <a:avLst/>
          </a:prstGeom>
        </p:spPr>
        <p:txBody>
          <a:bodyPr/>
          <a:lstStyle/>
          <a:p>
            <a:fld id="{A48A7E41-F773-4138-B00A-95C99F36A8DE}" type="datetimeFigureOut">
              <a:rPr lang="en-IN" smtClean="0"/>
              <a:t>10-02-2025</a:t>
            </a:fld>
            <a:endParaRPr lang="en-IN"/>
          </a:p>
        </p:txBody>
      </p:sp>
      <p:sp>
        <p:nvSpPr>
          <p:cNvPr id="5" name="Footer Placeholder 4">
            <a:extLst>
              <a:ext uri="{FF2B5EF4-FFF2-40B4-BE49-F238E27FC236}">
                <a16:creationId xmlns="" xmlns:a16="http://schemas.microsoft.com/office/drawing/2014/main" id="{404B7E3D-FAC1-49C3-AE6B-74DE6719E2C7}"/>
              </a:ext>
            </a:extLst>
          </p:cNvPr>
          <p:cNvSpPr>
            <a:spLocks noGrp="1"/>
          </p:cNvSpPr>
          <p:nvPr>
            <p:ph type="ftr" sz="quarter" idx="11"/>
          </p:nvPr>
        </p:nvSpPr>
        <p:spPr>
          <a:xfrm>
            <a:off x="3028950" y="6356351"/>
            <a:ext cx="30861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7EF3894C-C04C-4C32-AC6B-836A736C602E}"/>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33019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2/10/2025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59937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2/10/2025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40640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50783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50783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2/10/2025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79870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7" name="Google Shape;57;p10"/>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8" name="Google Shape;58;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extLst>
      <p:ext uri="{BB962C8B-B14F-4D97-AF65-F5344CB8AC3E}">
        <p14:creationId xmlns:p14="http://schemas.microsoft.com/office/powerpoint/2010/main" val="57379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 name="Google Shape;26;p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0" name="Google Shape;30;p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101055"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4" name="Google Shape;34;p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39" name="Google Shape;39;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43" name="Google Shape;43;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44" name="Google Shape;44;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0" name="Google Shape;50;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1" name="Google Shape;51;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2" name="Google Shape;52;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3" name="Google Shape;53;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0"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62" name="Google Shape;62;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 name="Google Shape;14;p1"/>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 name="Google Shape;16;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8- </a:t>
            </a:r>
            <a:fld id="{00000000-1234-1234-1234-123412341234}" type="slidenum">
              <a:rPr lang="en-US"/>
              <a:t>‹#›</a:t>
            </a:fld>
            <a:endParaRPr b="0">
              <a:solidFill>
                <a:srgbClr val="000000"/>
              </a:solidFill>
            </a:endParaRPr>
          </a:p>
        </p:txBody>
      </p:sp>
      <p:sp>
        <p:nvSpPr>
          <p:cNvPr id="18" name="Google Shape;18;p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19" name="Google Shape;19;p1"/>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60" r:id="rId10"/>
    <p:sldLayoutId id="2147483661" r:id="rId11"/>
    <p:sldLayoutId id="2147483662" r:id="rId12"/>
    <p:sldLayoutId id="2147483663" r:id="rId13"/>
    <p:sldLayoutId id="214748366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5" Type="http://schemas.openxmlformats.org/officeDocument/2006/relationships/image" Target="../media/image48.png"/><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a:t>
            </a:fld>
            <a:endParaRPr/>
          </a:p>
        </p:txBody>
      </p:sp>
      <p:sp>
        <p:nvSpPr>
          <p:cNvPr id="82" name="Google Shape;82;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a:solidFill>
                <a:srgbClr val="800000"/>
              </a:solidFill>
              <a:latin typeface="Arial"/>
              <a:ea typeface="Arial"/>
              <a:cs typeface="Arial"/>
              <a:sym typeface="Arial"/>
            </a:endParaRPr>
          </a:p>
        </p:txBody>
      </p:sp>
      <p:pic>
        <p:nvPicPr>
          <p:cNvPr id="83" name="Google Shape;83;p14" descr="Elmasri_cov"/>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 </a:t>
            </a:r>
            <a:r>
              <a:rPr lang="en-US" dirty="0" err="1" smtClean="0"/>
              <a:t>cntd</a:t>
            </a:r>
            <a:r>
              <a:rPr lang="en-US" dirty="0" smtClean="0"/>
              <a:t>…</a:t>
            </a:r>
            <a:endParaRPr lang="en-IN" dirty="0"/>
          </a:p>
        </p:txBody>
      </p:sp>
      <p:sp>
        <p:nvSpPr>
          <p:cNvPr id="3" name="Text Placeholder 2"/>
          <p:cNvSpPr>
            <a:spLocks noGrp="1"/>
          </p:cNvSpPr>
          <p:nvPr>
            <p:ph type="body" idx="1"/>
          </p:nvPr>
        </p:nvSpPr>
        <p:spPr>
          <a:xfrm>
            <a:off x="177082" y="1287049"/>
            <a:ext cx="8415773" cy="5076173"/>
          </a:xfrm>
        </p:spPr>
        <p:txBody>
          <a:bodyPr/>
          <a:lstStyle/>
          <a:p>
            <a:pPr fontAlgn="base"/>
            <a:endParaRPr lang="en-US" dirty="0" smtClean="0"/>
          </a:p>
          <a:p>
            <a:pPr fontAlgn="base"/>
            <a:r>
              <a:rPr lang="en-US" dirty="0" smtClean="0"/>
              <a:t>Aliases </a:t>
            </a:r>
            <a:r>
              <a:rPr lang="en-US" dirty="0"/>
              <a:t>are created to make table or column names more readable</a:t>
            </a:r>
            <a:r>
              <a:rPr lang="en-US" dirty="0" smtClean="0"/>
              <a:t>.</a:t>
            </a:r>
          </a:p>
          <a:p>
            <a:pPr fontAlgn="base"/>
            <a:r>
              <a:rPr lang="en-US" dirty="0" smtClean="0"/>
              <a:t>The </a:t>
            </a:r>
            <a:r>
              <a:rPr lang="en-US" dirty="0"/>
              <a:t>renaming is just a temporary change and the table name does not change in the original database.</a:t>
            </a:r>
          </a:p>
          <a:p>
            <a:pPr fontAlgn="base"/>
            <a:r>
              <a:rPr lang="en-US" dirty="0" smtClean="0"/>
              <a:t>Aliases </a:t>
            </a:r>
            <a:r>
              <a:rPr lang="en-US" dirty="0"/>
              <a:t>are useful when table or column names are big or not very readable.</a:t>
            </a:r>
          </a:p>
          <a:p>
            <a:pPr fontAlgn="base"/>
            <a:r>
              <a:rPr lang="en-US" dirty="0" smtClean="0"/>
              <a:t>These </a:t>
            </a:r>
            <a:r>
              <a:rPr lang="en-US" dirty="0"/>
              <a:t>are preferred when there is more than one table involved in a query.</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a:t>
            </a:fld>
            <a:endParaRPr lang="en-US"/>
          </a:p>
        </p:txBody>
      </p:sp>
    </p:spTree>
    <p:extLst>
      <p:ext uri="{BB962C8B-B14F-4D97-AF65-F5344CB8AC3E}">
        <p14:creationId xmlns:p14="http://schemas.microsoft.com/office/powerpoint/2010/main" val="894915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11</a:t>
            </a:fld>
            <a:endParaRPr/>
          </a:p>
        </p:txBody>
      </p:sp>
      <p:sp>
        <p:nvSpPr>
          <p:cNvPr id="294" name="Google Shape;294;p4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ALIASES</a:t>
            </a:r>
            <a:endParaRPr/>
          </a:p>
        </p:txBody>
      </p:sp>
      <p:sp>
        <p:nvSpPr>
          <p:cNvPr id="295" name="Google Shape;295;p4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Some queries need to refer to the same relation twice</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In this case, </a:t>
            </a:r>
            <a:r>
              <a:rPr lang="en-US" sz="2000" b="0" i="1" u="none" dirty="0">
                <a:solidFill>
                  <a:srgbClr val="800000"/>
                </a:solidFill>
                <a:latin typeface="Arial"/>
                <a:ea typeface="Arial"/>
                <a:cs typeface="Arial"/>
                <a:sym typeface="Arial"/>
              </a:rPr>
              <a:t>aliases</a:t>
            </a:r>
            <a:r>
              <a:rPr lang="en-US" sz="2000" b="0" i="0" u="none" dirty="0">
                <a:solidFill>
                  <a:srgbClr val="800000"/>
                </a:solidFill>
                <a:latin typeface="Arial"/>
                <a:ea typeface="Arial"/>
                <a:cs typeface="Arial"/>
                <a:sym typeface="Arial"/>
              </a:rPr>
              <a:t> are given to the relation name</a:t>
            </a:r>
            <a:endParaRPr dirty="0"/>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Query </a:t>
            </a:r>
            <a:r>
              <a:rPr lang="en-US" sz="2000" b="0" i="0" u="none" dirty="0" smtClean="0">
                <a:solidFill>
                  <a:schemeClr val="dk2"/>
                </a:solidFill>
                <a:latin typeface="Arial"/>
                <a:ea typeface="Arial"/>
                <a:cs typeface="Arial"/>
                <a:sym typeface="Arial"/>
              </a:rPr>
              <a:t>1: </a:t>
            </a:r>
            <a:r>
              <a:rPr lang="en-US" sz="2000" b="0" i="0" u="none" dirty="0">
                <a:solidFill>
                  <a:schemeClr val="dk2"/>
                </a:solidFill>
                <a:latin typeface="Arial"/>
                <a:ea typeface="Arial"/>
                <a:cs typeface="Arial"/>
                <a:sym typeface="Arial"/>
              </a:rPr>
              <a:t>For each employee, retrieve the employee's name, and the name of his or her immediate supervisor.</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a:r>
            <a:br>
              <a:rPr lang="en-US" sz="2000" b="0" i="0" u="none" dirty="0">
                <a:solidFill>
                  <a:schemeClr val="dk2"/>
                </a:solidFill>
                <a:latin typeface="Arial"/>
                <a:ea typeface="Arial"/>
                <a:cs typeface="Arial"/>
                <a:sym typeface="Arial"/>
              </a:rPr>
            </a:br>
            <a:r>
              <a:rPr lang="en-US" sz="2000" b="0" i="0" u="none" dirty="0" smtClean="0">
                <a:solidFill>
                  <a:schemeClr val="dk2"/>
                </a:solidFill>
                <a:latin typeface="Arial"/>
                <a:ea typeface="Arial"/>
                <a:cs typeface="Arial"/>
                <a:sym typeface="Arial"/>
              </a:rPr>
              <a:t>Q1:</a:t>
            </a:r>
            <a:r>
              <a:rPr lang="en-US" sz="2000" b="0" i="0" u="none" dirty="0">
                <a:solidFill>
                  <a:schemeClr val="dk2"/>
                </a:solidFill>
                <a:latin typeface="Arial"/>
                <a:ea typeface="Arial"/>
                <a:cs typeface="Arial"/>
                <a:sym typeface="Arial"/>
              </a:rPr>
              <a:t>	SELECT	E.FNAME, E.LNAME, S.FNAME, S.LNAME</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FROM 		EMPLOYEE </a:t>
            </a:r>
            <a:r>
              <a:rPr lang="en-US" sz="2000" b="0" i="0" u="none" dirty="0">
                <a:solidFill>
                  <a:srgbClr val="4F571F"/>
                </a:solidFill>
                <a:latin typeface="Arial"/>
                <a:ea typeface="Arial"/>
                <a:cs typeface="Arial"/>
                <a:sym typeface="Arial"/>
              </a:rPr>
              <a:t>E</a:t>
            </a:r>
            <a:r>
              <a:rPr lang="en-US" sz="2000" b="0" i="0" u="none" dirty="0">
                <a:solidFill>
                  <a:schemeClr val="dk2"/>
                </a:solidFill>
                <a:latin typeface="Arial"/>
                <a:ea typeface="Arial"/>
                <a:cs typeface="Arial"/>
                <a:sym typeface="Arial"/>
              </a:rPr>
              <a:t> </a:t>
            </a:r>
            <a:r>
              <a:rPr lang="en-US" sz="2000" b="0" i="0" u="none" dirty="0">
                <a:solidFill>
                  <a:srgbClr val="4F571F"/>
                </a:solidFill>
                <a:latin typeface="Arial"/>
                <a:ea typeface="Arial"/>
                <a:cs typeface="Arial"/>
                <a:sym typeface="Arial"/>
              </a:rPr>
              <a:t>S</a:t>
            </a:r>
            <a:r>
              <a:rPr lang="en-US" sz="2000" b="0" i="0" u="none" dirty="0">
                <a:solidFill>
                  <a:schemeClr val="dk2"/>
                </a:solidFill>
                <a:latin typeface="Arial"/>
                <a:ea typeface="Arial"/>
                <a:cs typeface="Arial"/>
                <a:sym typeface="Arial"/>
              </a:rPr>
              <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WHERE	E.SUPERSSN=S.SSN</a:t>
            </a:r>
            <a:br>
              <a:rPr lang="en-US" sz="2000" b="0" i="0" u="none" dirty="0">
                <a:solidFill>
                  <a:schemeClr val="dk2"/>
                </a:solidFill>
                <a:latin typeface="Arial"/>
                <a:ea typeface="Arial"/>
                <a:cs typeface="Arial"/>
                <a:sym typeface="Arial"/>
              </a:rPr>
            </a:b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In </a:t>
            </a:r>
            <a:r>
              <a:rPr lang="en-US" sz="2000" b="0" i="0" u="none" dirty="0" smtClean="0">
                <a:solidFill>
                  <a:srgbClr val="800000"/>
                </a:solidFill>
                <a:latin typeface="Arial"/>
                <a:ea typeface="Arial"/>
                <a:cs typeface="Arial"/>
                <a:sym typeface="Arial"/>
              </a:rPr>
              <a:t>Q1, </a:t>
            </a:r>
            <a:r>
              <a:rPr lang="en-US" sz="2000" b="0" i="0" u="none" dirty="0">
                <a:solidFill>
                  <a:srgbClr val="800000"/>
                </a:solidFill>
                <a:latin typeface="Arial"/>
                <a:ea typeface="Arial"/>
                <a:cs typeface="Arial"/>
                <a:sym typeface="Arial"/>
              </a:rPr>
              <a:t>the alternate relation names E and S are called </a:t>
            </a:r>
            <a:r>
              <a:rPr lang="en-US" sz="2000" b="0" i="1" u="none" dirty="0">
                <a:solidFill>
                  <a:srgbClr val="800000"/>
                </a:solidFill>
                <a:latin typeface="Arial"/>
                <a:ea typeface="Arial"/>
                <a:cs typeface="Arial"/>
                <a:sym typeface="Arial"/>
              </a:rPr>
              <a:t>aliases</a:t>
            </a:r>
            <a:r>
              <a:rPr lang="en-US" sz="2000" b="0" i="0" u="none" dirty="0">
                <a:solidFill>
                  <a:srgbClr val="800000"/>
                </a:solidFill>
                <a:latin typeface="Arial"/>
                <a:ea typeface="Arial"/>
                <a:cs typeface="Arial"/>
                <a:sym typeface="Arial"/>
              </a:rPr>
              <a:t> or </a:t>
            </a:r>
            <a:r>
              <a:rPr lang="en-US" sz="2000" b="0" i="1" u="none" dirty="0">
                <a:solidFill>
                  <a:srgbClr val="800000"/>
                </a:solidFill>
                <a:latin typeface="Arial"/>
                <a:ea typeface="Arial"/>
                <a:cs typeface="Arial"/>
                <a:sym typeface="Arial"/>
              </a:rPr>
              <a:t>tuple variables</a:t>
            </a:r>
            <a:r>
              <a:rPr lang="en-US" sz="2000" b="0" i="0" u="none" dirty="0">
                <a:solidFill>
                  <a:srgbClr val="800000"/>
                </a:solidFill>
                <a:latin typeface="Arial"/>
                <a:ea typeface="Arial"/>
                <a:cs typeface="Arial"/>
                <a:sym typeface="Arial"/>
              </a:rPr>
              <a:t> for the EMPLOYEE relation</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We can think of E and S as two different </a:t>
            </a:r>
            <a:r>
              <a:rPr lang="en-US" sz="2000" b="0" i="1" u="none" dirty="0">
                <a:solidFill>
                  <a:srgbClr val="800000"/>
                </a:solidFill>
                <a:latin typeface="Arial"/>
                <a:ea typeface="Arial"/>
                <a:cs typeface="Arial"/>
                <a:sym typeface="Arial"/>
              </a:rPr>
              <a:t>copies</a:t>
            </a:r>
            <a:r>
              <a:rPr lang="en-US" sz="2000" b="0" i="0" u="none" dirty="0">
                <a:solidFill>
                  <a:srgbClr val="800000"/>
                </a:solidFill>
                <a:latin typeface="Arial"/>
                <a:ea typeface="Arial"/>
                <a:cs typeface="Arial"/>
                <a:sym typeface="Arial"/>
              </a:rPr>
              <a:t> of EMPLOYEE; E represents employees in role of </a:t>
            </a:r>
            <a:r>
              <a:rPr lang="en-US" sz="2000" b="0" i="1" u="none" dirty="0" smtClean="0">
                <a:solidFill>
                  <a:srgbClr val="800000"/>
                </a:solidFill>
                <a:latin typeface="Arial"/>
                <a:ea typeface="Arial"/>
                <a:cs typeface="Arial"/>
                <a:sym typeface="Arial"/>
              </a:rPr>
              <a:t>supervisees(employee)</a:t>
            </a:r>
            <a:r>
              <a:rPr lang="en-US" sz="2000" b="0" i="0" u="none" dirty="0" smtClean="0">
                <a:solidFill>
                  <a:srgbClr val="800000"/>
                </a:solidFill>
                <a:latin typeface="Arial"/>
                <a:ea typeface="Arial"/>
                <a:cs typeface="Arial"/>
                <a:sym typeface="Arial"/>
              </a:rPr>
              <a:t> </a:t>
            </a:r>
            <a:r>
              <a:rPr lang="en-US" sz="2000" b="0" i="0" u="none" dirty="0">
                <a:solidFill>
                  <a:srgbClr val="800000"/>
                </a:solidFill>
                <a:latin typeface="Arial"/>
                <a:ea typeface="Arial"/>
                <a:cs typeface="Arial"/>
                <a:sym typeface="Arial"/>
              </a:rPr>
              <a:t>and S represents employees in role of </a:t>
            </a:r>
            <a:r>
              <a:rPr lang="en-US" sz="2000" b="0" i="1" u="none" dirty="0">
                <a:solidFill>
                  <a:srgbClr val="800000"/>
                </a:solidFill>
                <a:latin typeface="Arial"/>
                <a:ea typeface="Arial"/>
                <a:cs typeface="Arial"/>
                <a:sym typeface="Arial"/>
              </a:rPr>
              <a:t>supervisors</a:t>
            </a:r>
            <a:endParaRPr dirty="0"/>
          </a:p>
        </p:txBody>
      </p:sp>
    </p:spTree>
    <p:extLst>
      <p:ext uri="{BB962C8B-B14F-4D97-AF65-F5344CB8AC3E}">
        <p14:creationId xmlns:p14="http://schemas.microsoft.com/office/powerpoint/2010/main" val="278436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 calcmode="lin" valueType="num">
                                      <p:cBhvr additive="base">
                                        <p:cTn id="7" dur="500" fill="hold"/>
                                        <p:tgtEl>
                                          <p:spTgt spid="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anim calcmode="lin" valueType="num">
                                      <p:cBhvr additive="base">
                                        <p:cTn id="11" dur="500" fill="hold"/>
                                        <p:tgtEl>
                                          <p:spTgt spid="2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 calcmode="lin" valueType="num">
                                      <p:cBhvr additive="base">
                                        <p:cTn id="17" dur="500" fill="hold"/>
                                        <p:tgtEl>
                                          <p:spTgt spid="2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5">
                                            <p:txEl>
                                              <p:pRg st="3" end="3"/>
                                            </p:txEl>
                                          </p:spTgt>
                                        </p:tgtEl>
                                        <p:attrNameLst>
                                          <p:attrName>style.visibility</p:attrName>
                                        </p:attrNameLst>
                                      </p:cBhvr>
                                      <p:to>
                                        <p:strVal val="visible"/>
                                      </p:to>
                                    </p:set>
                                    <p:anim calcmode="lin" valueType="num">
                                      <p:cBhvr additive="base">
                                        <p:cTn id="21" dur="500" fill="hold"/>
                                        <p:tgtEl>
                                          <p:spTgt spid="2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5">
                                            <p:txEl>
                                              <p:pRg st="4" end="4"/>
                                            </p:txEl>
                                          </p:spTgt>
                                        </p:tgtEl>
                                        <p:attrNameLst>
                                          <p:attrName>style.visibility</p:attrName>
                                        </p:attrNameLst>
                                      </p:cBhvr>
                                      <p:to>
                                        <p:strVal val="visible"/>
                                      </p:to>
                                    </p:set>
                                    <p:anim calcmode="lin" valueType="num">
                                      <p:cBhvr additive="base">
                                        <p:cTn id="25" dur="500" fill="hold"/>
                                        <p:tgtEl>
                                          <p:spTgt spid="2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Syntax for Column Alias </a:t>
            </a:r>
            <a:endParaRPr lang="en-IN" dirty="0"/>
          </a:p>
        </p:txBody>
      </p:sp>
      <p:sp>
        <p:nvSpPr>
          <p:cNvPr id="3" name="Text Placeholder 2"/>
          <p:cNvSpPr>
            <a:spLocks noGrp="1"/>
          </p:cNvSpPr>
          <p:nvPr>
            <p:ph type="body" idx="1"/>
          </p:nvPr>
        </p:nvSpPr>
        <p:spPr/>
        <p:txBody>
          <a:bodyPr/>
          <a:lstStyle/>
          <a:p>
            <a:r>
              <a:rPr lang="en-US" b="1" i="1" dirty="0"/>
              <a:t>SELECT column as </a:t>
            </a:r>
            <a:r>
              <a:rPr lang="en-US" b="1" i="1" dirty="0" err="1"/>
              <a:t>alias_name</a:t>
            </a:r>
            <a:r>
              <a:rPr lang="en-US" b="1" i="1" dirty="0"/>
              <a:t> FROM </a:t>
            </a:r>
            <a:r>
              <a:rPr lang="en-US" b="1" i="1" dirty="0" err="1"/>
              <a:t>table_name</a:t>
            </a:r>
            <a:r>
              <a:rPr lang="en-US" b="1" i="1" dirty="0"/>
              <a:t>;</a:t>
            </a:r>
            <a:endParaRPr lang="en-US" dirty="0"/>
          </a:p>
          <a:p>
            <a:pPr lvl="1"/>
            <a:r>
              <a:rPr lang="en-US" b="1" i="1" dirty="0"/>
              <a:t>column: fields in the table</a:t>
            </a:r>
            <a:endParaRPr lang="en-US" dirty="0"/>
          </a:p>
          <a:p>
            <a:endParaRPr lang="en-US" b="1" u="sng" dirty="0" smtClean="0"/>
          </a:p>
          <a:p>
            <a:r>
              <a:rPr lang="en-US" b="1" u="sng" dirty="0" smtClean="0"/>
              <a:t>Column </a:t>
            </a:r>
            <a:r>
              <a:rPr lang="en-US" b="1" u="sng" dirty="0"/>
              <a:t>Alias</a:t>
            </a:r>
          </a:p>
          <a:p>
            <a:r>
              <a:rPr lang="en-US" b="1" dirty="0"/>
              <a:t>Example:</a:t>
            </a:r>
            <a:endParaRPr lang="en-US" dirty="0"/>
          </a:p>
          <a:p>
            <a:pPr lvl="1"/>
            <a:r>
              <a:rPr lang="en-US" dirty="0"/>
              <a:t>SELECT </a:t>
            </a:r>
            <a:r>
              <a:rPr lang="en-US" dirty="0" err="1"/>
              <a:t>CustomerID</a:t>
            </a:r>
            <a:r>
              <a:rPr lang="en-US" dirty="0"/>
              <a:t> AS SSN FROM Customer;</a:t>
            </a:r>
          </a:p>
          <a:p>
            <a:pPr marL="160020" indent="0">
              <a:buNone/>
            </a:pPr>
            <a:r>
              <a:rPr lang="en-US" dirty="0"/>
              <a:t/>
            </a:r>
            <a:br>
              <a:rPr lang="en-US" dirty="0"/>
            </a:b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12</a:t>
            </a:fld>
            <a:endParaRPr lang="en-US"/>
          </a:p>
        </p:txBody>
      </p:sp>
    </p:spTree>
    <p:extLst>
      <p:ext uri="{BB962C8B-B14F-4D97-AF65-F5344CB8AC3E}">
        <p14:creationId xmlns:p14="http://schemas.microsoft.com/office/powerpoint/2010/main" val="412381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b="1" u="sng" dirty="0"/>
              <a:t>Table Alias</a:t>
            </a:r>
          </a:p>
          <a:p>
            <a:pPr lvl="1"/>
            <a:r>
              <a:rPr lang="en-US" dirty="0"/>
              <a:t>Generally, table aliases are used to fetch the data from more than just a single table and connect them through field relations.</a:t>
            </a:r>
          </a:p>
          <a:p>
            <a:r>
              <a:rPr lang="en-US" b="1" dirty="0"/>
              <a:t>To fetch the </a:t>
            </a:r>
            <a:r>
              <a:rPr lang="en-US" b="1" dirty="0" err="1"/>
              <a:t>CustomerName</a:t>
            </a:r>
            <a:r>
              <a:rPr lang="en-US" b="1" dirty="0"/>
              <a:t> and Country of the customer with Age = 21.</a:t>
            </a:r>
            <a:endParaRPr lang="en-US" dirty="0"/>
          </a:p>
          <a:p>
            <a:r>
              <a:rPr lang="en-US" b="1" dirty="0"/>
              <a:t>Example: </a:t>
            </a:r>
            <a:endParaRPr lang="en-US" dirty="0"/>
          </a:p>
          <a:p>
            <a:pPr marL="622935" lvl="1" indent="0">
              <a:buNone/>
            </a:pPr>
            <a:r>
              <a:rPr lang="en-US" b="1" dirty="0"/>
              <a:t>SELECT </a:t>
            </a:r>
            <a:r>
              <a:rPr lang="en-US" b="1" dirty="0" err="1"/>
              <a:t>s.CustomerName</a:t>
            </a:r>
            <a:r>
              <a:rPr lang="en-US" b="1" dirty="0"/>
              <a:t>, </a:t>
            </a:r>
            <a:r>
              <a:rPr lang="en-US" b="1" dirty="0" err="1" smtClean="0"/>
              <a:t>d.Salary</a:t>
            </a:r>
            <a:endParaRPr lang="en-US" dirty="0"/>
          </a:p>
          <a:p>
            <a:pPr marL="622935" lvl="1" indent="0">
              <a:buNone/>
            </a:pPr>
            <a:r>
              <a:rPr lang="en-US" b="1" dirty="0"/>
              <a:t>FROM Customer AS s, </a:t>
            </a:r>
            <a:r>
              <a:rPr lang="en-US" b="1" dirty="0" smtClean="0"/>
              <a:t>Department</a:t>
            </a:r>
            <a:endParaRPr lang="en-US" dirty="0"/>
          </a:p>
          <a:p>
            <a:pPr marL="622935" lvl="1" indent="0">
              <a:buNone/>
            </a:pPr>
            <a:r>
              <a:rPr lang="en-US" b="1" dirty="0"/>
              <a:t>AS d WHERE </a:t>
            </a:r>
            <a:r>
              <a:rPr lang="en-US" b="1" dirty="0" err="1"/>
              <a:t>s.Age</a:t>
            </a:r>
            <a:r>
              <a:rPr lang="en-US" b="1" dirty="0"/>
              <a:t>=21 AND</a:t>
            </a:r>
            <a:endParaRPr lang="en-US" dirty="0"/>
          </a:p>
          <a:p>
            <a:pPr marL="622935" lvl="1" indent="0">
              <a:buNone/>
            </a:pPr>
            <a:r>
              <a:rPr lang="en-US" b="1" dirty="0" err="1" smtClean="0"/>
              <a:t>s.DNO</a:t>
            </a:r>
            <a:r>
              <a:rPr lang="en-US" b="1" dirty="0" smtClean="0"/>
              <a:t>=</a:t>
            </a:r>
            <a:r>
              <a:rPr lang="en-US" b="1" dirty="0" err="1" smtClean="0"/>
              <a:t>d.DNO</a:t>
            </a:r>
            <a:r>
              <a:rPr lang="en-US" b="1" dirty="0" smtClean="0"/>
              <a:t>;</a:t>
            </a:r>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13</a:t>
            </a:fld>
            <a:endParaRPr lang="en-US"/>
          </a:p>
        </p:txBody>
      </p:sp>
    </p:spTree>
    <p:extLst>
      <p:ext uri="{BB962C8B-B14F-4D97-AF65-F5344CB8AC3E}">
        <p14:creationId xmlns:p14="http://schemas.microsoft.com/office/powerpoint/2010/main" val="904584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14</a:t>
            </a:fld>
            <a:endParaRPr/>
          </a:p>
        </p:txBody>
      </p:sp>
      <p:sp>
        <p:nvSpPr>
          <p:cNvPr id="334" name="Google Shape;334;p4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USE OF DISTINCT</a:t>
            </a:r>
            <a:endParaRPr/>
          </a:p>
        </p:txBody>
      </p:sp>
      <p:sp>
        <p:nvSpPr>
          <p:cNvPr id="335" name="Google Shape;335;p46"/>
          <p:cNvSpPr txBox="1">
            <a:spLocks noGrp="1"/>
          </p:cNvSpPr>
          <p:nvPr>
            <p:ph type="body" idx="1"/>
          </p:nvPr>
        </p:nvSpPr>
        <p:spPr>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SQL does not treat a relation as a set; duplicate tuples can appear</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To eliminate duplicate tuples in a query result, the keyword </a:t>
            </a:r>
            <a:r>
              <a:rPr lang="en-US" sz="2400" b="1" i="0" u="none" dirty="0">
                <a:solidFill>
                  <a:schemeClr val="dk2"/>
                </a:solidFill>
                <a:latin typeface="Arial"/>
                <a:ea typeface="Arial"/>
                <a:cs typeface="Arial"/>
                <a:sym typeface="Arial"/>
              </a:rPr>
              <a:t>DISTINCT</a:t>
            </a:r>
            <a:r>
              <a:rPr lang="en-US" sz="2400" b="0" i="0" u="none" dirty="0">
                <a:solidFill>
                  <a:schemeClr val="dk2"/>
                </a:solidFill>
                <a:latin typeface="Arial"/>
                <a:ea typeface="Arial"/>
                <a:cs typeface="Arial"/>
                <a:sym typeface="Arial"/>
              </a:rPr>
              <a:t> is used</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For example, the result of Q11 may have duplicate SALARY values whereas Q11A does not have any duplicate values</a:t>
            </a:r>
            <a:br>
              <a:rPr lang="en-US" sz="2400" b="0" i="0" u="none" dirty="0">
                <a:solidFill>
                  <a:schemeClr val="dk2"/>
                </a:solidFill>
                <a:latin typeface="Arial"/>
                <a:ea typeface="Arial"/>
                <a:cs typeface="Arial"/>
                <a:sym typeface="Arial"/>
              </a:rPr>
            </a:br>
            <a:r>
              <a:rPr lang="en-US" sz="2200" b="0" i="0" u="none" dirty="0">
                <a:solidFill>
                  <a:srgbClr val="800000"/>
                </a:solidFill>
                <a:latin typeface="Arial"/>
                <a:ea typeface="Arial"/>
                <a:cs typeface="Arial"/>
                <a:sym typeface="Arial"/>
              </a:rPr>
              <a:t>	Q11:	SELECT 	SALARY</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FROM		</a:t>
            </a:r>
            <a:r>
              <a:rPr lang="en-US" sz="2200" b="0" i="0" u="none" dirty="0" smtClean="0">
                <a:solidFill>
                  <a:srgbClr val="800000"/>
                </a:solidFill>
                <a:latin typeface="Arial"/>
                <a:ea typeface="Arial"/>
                <a:cs typeface="Arial"/>
                <a:sym typeface="Arial"/>
              </a:rPr>
              <a:t>EMPLOYEE</a:t>
            </a:r>
          </a:p>
          <a:p>
            <a:pPr marL="742950" lvl="1" indent="-285750" algn="l" rtl="0">
              <a:lnSpc>
                <a:spcPct val="100000"/>
              </a:lnSpc>
              <a:spcBef>
                <a:spcPts val="440"/>
              </a:spcBef>
              <a:spcAft>
                <a:spcPts val="0"/>
              </a:spcAft>
              <a:buSzPts val="1210"/>
              <a:buNone/>
            </a:pPr>
            <a:r>
              <a:rPr lang="en-US" sz="2200" b="0" i="0" u="none" dirty="0">
                <a:solidFill>
                  <a:srgbClr val="800000"/>
                </a:solidFill>
                <a:latin typeface="Arial"/>
                <a:ea typeface="Arial"/>
                <a:cs typeface="Arial"/>
                <a:sym typeface="Arial"/>
              </a:rPr>
              <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Q11A: 	SELECT 	</a:t>
            </a:r>
            <a:r>
              <a:rPr lang="en-US" sz="2200" b="1" i="0" u="none" dirty="0">
                <a:solidFill>
                  <a:srgbClr val="800000"/>
                </a:solidFill>
                <a:latin typeface="Arial"/>
                <a:ea typeface="Arial"/>
                <a:cs typeface="Arial"/>
                <a:sym typeface="Arial"/>
              </a:rPr>
              <a:t>DISTINCT</a:t>
            </a:r>
            <a:r>
              <a:rPr lang="en-US" sz="2200" b="0" i="0" u="none" dirty="0">
                <a:solidFill>
                  <a:srgbClr val="800000"/>
                </a:solidFill>
                <a:latin typeface="Arial"/>
                <a:ea typeface="Arial"/>
                <a:cs typeface="Arial"/>
                <a:sym typeface="Arial"/>
              </a:rPr>
              <a:t> SALARY</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FROM		EMPLOYEE</a:t>
            </a:r>
            <a:endParaRPr dirty="0"/>
          </a:p>
        </p:txBody>
      </p:sp>
    </p:spTree>
    <p:extLst>
      <p:ext uri="{BB962C8B-B14F-4D97-AF65-F5344CB8AC3E}">
        <p14:creationId xmlns:p14="http://schemas.microsoft.com/office/powerpoint/2010/main" val="2274345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p:txBody>
          <a:bodyPr/>
          <a:lstStyle/>
          <a:p>
            <a:r>
              <a:rPr lang="en-US" dirty="0" smtClean="0"/>
              <a:t>employee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19" y="2236092"/>
            <a:ext cx="2524581" cy="2928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367" y="2400104"/>
            <a:ext cx="1152329" cy="3164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762038" y="1934134"/>
            <a:ext cx="3119765" cy="307777"/>
          </a:xfrm>
          <a:prstGeom prst="rect">
            <a:avLst/>
          </a:prstGeom>
        </p:spPr>
        <p:txBody>
          <a:bodyPr wrap="none">
            <a:spAutoFit/>
          </a:bodyPr>
          <a:lstStyle/>
          <a:p>
            <a:r>
              <a:rPr lang="en-US" dirty="0"/>
              <a:t> select distinct salary from employee;</a:t>
            </a:r>
            <a:endParaRPr lang="en-IN"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7571" y="2592855"/>
            <a:ext cx="925262" cy="3122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167649" y="2192536"/>
            <a:ext cx="2521844" cy="307777"/>
          </a:xfrm>
          <a:prstGeom prst="rect">
            <a:avLst/>
          </a:prstGeom>
        </p:spPr>
        <p:txBody>
          <a:bodyPr wrap="none">
            <a:spAutoFit/>
          </a:bodyPr>
          <a:lstStyle/>
          <a:p>
            <a:r>
              <a:rPr lang="en-US" dirty="0"/>
              <a:t> </a:t>
            </a:r>
            <a:r>
              <a:rPr lang="en-US" dirty="0" smtClean="0"/>
              <a:t>select </a:t>
            </a:r>
            <a:r>
              <a:rPr lang="en-US" dirty="0"/>
              <a:t>salary from employee;</a:t>
            </a:r>
            <a:endParaRPr lang="en-IN" dirty="0"/>
          </a:p>
        </p:txBody>
      </p:sp>
    </p:spTree>
    <p:extLst>
      <p:ext uri="{BB962C8B-B14F-4D97-AF65-F5344CB8AC3E}">
        <p14:creationId xmlns:p14="http://schemas.microsoft.com/office/powerpoint/2010/main" val="180421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barn(inVertical)">
                                      <p:cBhvr>
                                        <p:cTn id="14" dur="500"/>
                                        <p:tgtEl>
                                          <p:spTgt spid="102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barn(inVertical)">
                                      <p:cBhvr>
                                        <p:cTn id="1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IN" dirty="0"/>
          </a:p>
        </p:txBody>
      </p:sp>
      <p:sp>
        <p:nvSpPr>
          <p:cNvPr id="3" name="Text Placeholder 2"/>
          <p:cNvSpPr>
            <a:spLocks noGrp="1"/>
          </p:cNvSpPr>
          <p:nvPr>
            <p:ph type="body" idx="1"/>
          </p:nvPr>
        </p:nvSpPr>
        <p:spPr/>
        <p:txBody>
          <a:bodyPr/>
          <a:lstStyle/>
          <a:p>
            <a:r>
              <a:rPr lang="en-US" dirty="0" smtClean="0"/>
              <a:t>Views is a virtual table.</a:t>
            </a:r>
          </a:p>
          <a:p>
            <a:r>
              <a:rPr lang="en-US" dirty="0" smtClean="0"/>
              <a:t>A </a:t>
            </a:r>
            <a:r>
              <a:rPr lang="en-US" dirty="0"/>
              <a:t>view can represent a subset of a real table, selecting certain columns or certain rows from an ordinary table. </a:t>
            </a:r>
            <a:endParaRPr lang="en-US" dirty="0" smtClean="0"/>
          </a:p>
          <a:p>
            <a:r>
              <a:rPr lang="en-US" dirty="0" smtClean="0"/>
              <a:t>A </a:t>
            </a:r>
            <a:r>
              <a:rPr lang="en-US" dirty="0"/>
              <a:t>view can even represent joined tables. </a:t>
            </a:r>
            <a:endParaRPr lang="en-US" dirty="0" smtClean="0"/>
          </a:p>
          <a:p>
            <a:r>
              <a:rPr lang="en-US" dirty="0" smtClean="0"/>
              <a:t>Because </a:t>
            </a:r>
            <a:r>
              <a:rPr lang="en-US" dirty="0"/>
              <a:t>views are assigned separate permissions, you can use them to restrict table access so that the users see only specific rows or columns of a table</a:t>
            </a:r>
            <a:r>
              <a:rPr lang="en-US" dirty="0" smtClean="0"/>
              <a:t>.</a:t>
            </a:r>
          </a:p>
          <a:p>
            <a:r>
              <a:rPr lang="en-US" dirty="0"/>
              <a:t>A view can be created from one or many tables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16</a:t>
            </a:fld>
            <a:endParaRPr lang="en-US"/>
          </a:p>
        </p:txBody>
      </p:sp>
    </p:spTree>
    <p:extLst>
      <p:ext uri="{BB962C8B-B14F-4D97-AF65-F5344CB8AC3E}">
        <p14:creationId xmlns:p14="http://schemas.microsoft.com/office/powerpoint/2010/main" val="3726864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06" y="1597459"/>
            <a:ext cx="7945405" cy="4490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32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a:t>
            </a:r>
            <a:endParaRPr lang="en-IN" dirty="0"/>
          </a:p>
        </p:txBody>
      </p:sp>
      <p:sp>
        <p:nvSpPr>
          <p:cNvPr id="3" name="Text Placeholder 2"/>
          <p:cNvSpPr>
            <a:spLocks noGrp="1"/>
          </p:cNvSpPr>
          <p:nvPr>
            <p:ph type="body" idx="1"/>
          </p:nvPr>
        </p:nvSpPr>
        <p:spPr/>
        <p:txBody>
          <a:bodyPr/>
          <a:lstStyle/>
          <a:p>
            <a:r>
              <a:rPr lang="en-US" dirty="0"/>
              <a:t>The PostgreSQL views are created using the </a:t>
            </a:r>
            <a:r>
              <a:rPr lang="en-US" b="1" dirty="0"/>
              <a:t>CREATE VIEW</a:t>
            </a:r>
            <a:r>
              <a:rPr lang="en-US" dirty="0"/>
              <a:t> statement. </a:t>
            </a:r>
            <a:endParaRPr lang="en-US" dirty="0" smtClean="0"/>
          </a:p>
          <a:p>
            <a:r>
              <a:rPr lang="en-US" dirty="0" smtClean="0"/>
              <a:t>The </a:t>
            </a:r>
            <a:r>
              <a:rPr lang="en-US" dirty="0"/>
              <a:t>PostgreSQL views can be created from a single table, multiple tables, or another view</a:t>
            </a:r>
            <a:r>
              <a:rPr lang="en-US" dirty="0" smtClean="0"/>
              <a:t>.</a:t>
            </a:r>
          </a:p>
          <a:p>
            <a:pPr marL="622935" lvl="1" indent="0">
              <a:buNone/>
            </a:pPr>
            <a:r>
              <a:rPr lang="en-US" sz="2000" dirty="0"/>
              <a:t>CREATE [TEMP|TEMPORARY] VIEW </a:t>
            </a:r>
            <a:r>
              <a:rPr lang="en-US" sz="2000" dirty="0" err="1"/>
              <a:t>view_name</a:t>
            </a:r>
            <a:r>
              <a:rPr lang="en-US" sz="2000" dirty="0"/>
              <a:t> </a:t>
            </a:r>
          </a:p>
          <a:p>
            <a:pPr marL="622935" lvl="1" indent="0">
              <a:buNone/>
            </a:pPr>
            <a:r>
              <a:rPr lang="en-US" sz="2000" dirty="0"/>
              <a:t>AS SELECT column1, column2..... </a:t>
            </a:r>
          </a:p>
          <a:p>
            <a:pPr marL="622935" lvl="1" indent="0">
              <a:buNone/>
            </a:pPr>
            <a:r>
              <a:rPr lang="en-US" sz="2000" dirty="0"/>
              <a:t>FROM </a:t>
            </a:r>
            <a:r>
              <a:rPr lang="en-US" sz="2000" dirty="0" err="1"/>
              <a:t>table_name</a:t>
            </a:r>
            <a:r>
              <a:rPr lang="en-US" sz="2000" dirty="0"/>
              <a:t> </a:t>
            </a:r>
          </a:p>
          <a:p>
            <a:pPr marL="622935" lvl="1" indent="0">
              <a:buNone/>
            </a:pPr>
            <a:r>
              <a:rPr lang="en-US" sz="2000" dirty="0"/>
              <a:t>WHERE [condition];</a:t>
            </a:r>
            <a:endParaRPr lang="en-IN" sz="2000" dirty="0"/>
          </a:p>
          <a:p>
            <a:r>
              <a:rPr lang="en-US" sz="2000" dirty="0" smtClean="0"/>
              <a:t>If </a:t>
            </a:r>
            <a:r>
              <a:rPr lang="en-US" sz="2000" dirty="0"/>
              <a:t>the optional TEMP or TEMPORARY keyword is present, the view will be created in the temporary space. </a:t>
            </a:r>
            <a:endParaRPr lang="en-US" sz="2000" dirty="0" smtClean="0"/>
          </a:p>
          <a:p>
            <a:r>
              <a:rPr lang="en-US" sz="2000" dirty="0" smtClean="0"/>
              <a:t>Temporary </a:t>
            </a:r>
            <a:r>
              <a:rPr lang="en-US" sz="2000" dirty="0"/>
              <a:t>views are automatically dropped at the end of the current </a:t>
            </a:r>
            <a:r>
              <a:rPr lang="en-US" sz="2000" dirty="0" smtClean="0"/>
              <a:t>session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18</a:t>
            </a:fld>
            <a:endParaRPr lang="en-US"/>
          </a:p>
        </p:txBody>
      </p:sp>
    </p:spTree>
    <p:extLst>
      <p:ext uri="{BB962C8B-B14F-4D97-AF65-F5344CB8AC3E}">
        <p14:creationId xmlns:p14="http://schemas.microsoft.com/office/powerpoint/2010/main" val="3368502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pPr marL="622935" lvl="1" indent="0">
              <a:buNone/>
            </a:pPr>
            <a:r>
              <a:rPr lang="en-US" sz="2200" dirty="0"/>
              <a:t>CREATE VIEW COMPANY_VIEW </a:t>
            </a:r>
            <a:endParaRPr lang="en-US" sz="2200" dirty="0" smtClean="0"/>
          </a:p>
          <a:p>
            <a:pPr marL="622935" lvl="1" indent="0">
              <a:buNone/>
            </a:pPr>
            <a:r>
              <a:rPr lang="en-US" sz="2200" dirty="0" smtClean="0"/>
              <a:t>AS </a:t>
            </a:r>
            <a:r>
              <a:rPr lang="en-US" sz="2200" dirty="0"/>
              <a:t>SELECT ID, NAME, AGE </a:t>
            </a:r>
            <a:endParaRPr lang="en-US" sz="2200" dirty="0" smtClean="0"/>
          </a:p>
          <a:p>
            <a:pPr marL="622935" lvl="1" indent="0">
              <a:buNone/>
            </a:pPr>
            <a:r>
              <a:rPr lang="en-US" sz="2200" dirty="0" smtClean="0"/>
              <a:t>FROM </a:t>
            </a:r>
            <a:r>
              <a:rPr lang="en-US" sz="2200" dirty="0"/>
              <a:t>COMPANY</a:t>
            </a:r>
            <a:r>
              <a:rPr lang="en-US" sz="2200" dirty="0" smtClean="0"/>
              <a:t>;</a:t>
            </a:r>
          </a:p>
          <a:p>
            <a:r>
              <a:rPr lang="en-IN" sz="2400" dirty="0"/>
              <a:t>SELECT * FROM COMPANY_VIEW</a:t>
            </a:r>
            <a:r>
              <a:rPr lang="en-IN" sz="2400" dirty="0" smtClean="0"/>
              <a:t>;</a:t>
            </a:r>
          </a:p>
          <a:p>
            <a:endParaRPr lang="en-US" sz="2400" dirty="0" smtClean="0"/>
          </a:p>
          <a:p>
            <a:r>
              <a:rPr lang="en-US" sz="2400" dirty="0" smtClean="0"/>
              <a:t>This </a:t>
            </a:r>
            <a:r>
              <a:rPr lang="en-US" sz="2400" dirty="0"/>
              <a:t>would produce the following result −</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738" y="785813"/>
            <a:ext cx="3272110" cy="204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159" y="4154465"/>
            <a:ext cx="11906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856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2C660E-FB3E-45BE-A4DC-7F9E698E072E}"/>
              </a:ext>
            </a:extLst>
          </p:cNvPr>
          <p:cNvSpPr>
            <a:spLocks noGrp="1"/>
          </p:cNvSpPr>
          <p:nvPr>
            <p:ph type="ctrTitle"/>
          </p:nvPr>
        </p:nvSpPr>
        <p:spPr/>
        <p:txBody>
          <a:bodyPr/>
          <a:lstStyle/>
          <a:p>
            <a:r>
              <a:rPr lang="en-IN" dirty="0"/>
              <a:t>DCL COMMANDS</a:t>
            </a:r>
          </a:p>
        </p:txBody>
      </p:sp>
      <p:sp>
        <p:nvSpPr>
          <p:cNvPr id="3" name="Subtitle 2">
            <a:extLst>
              <a:ext uri="{FF2B5EF4-FFF2-40B4-BE49-F238E27FC236}">
                <a16:creationId xmlns="" xmlns:a16="http://schemas.microsoft.com/office/drawing/2014/main" id="{ED721DFB-E2AE-4081-AB4E-E1BBB5D3FA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8934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Dropping </a:t>
            </a:r>
            <a:r>
              <a:rPr lang="en-IN" dirty="0" smtClean="0"/>
              <a:t>Views</a:t>
            </a:r>
            <a:endParaRPr lang="en-IN" dirty="0"/>
          </a:p>
        </p:txBody>
      </p:sp>
      <p:sp>
        <p:nvSpPr>
          <p:cNvPr id="3" name="Text Placeholder 2"/>
          <p:cNvSpPr>
            <a:spLocks noGrp="1"/>
          </p:cNvSpPr>
          <p:nvPr>
            <p:ph type="body" idx="1"/>
          </p:nvPr>
        </p:nvSpPr>
        <p:spPr/>
        <p:txBody>
          <a:bodyPr/>
          <a:lstStyle/>
          <a:p>
            <a:r>
              <a:rPr lang="en-IN" dirty="0" smtClean="0"/>
              <a:t>Obviously, where you have a view, you need a way to drop the view if it is no longer needed.</a:t>
            </a:r>
          </a:p>
          <a:p>
            <a:r>
              <a:rPr lang="en-IN" dirty="0" smtClean="0"/>
              <a:t>The syntax is very simple and is given below −</a:t>
            </a:r>
          </a:p>
          <a:p>
            <a:pPr lvl="1"/>
            <a:r>
              <a:rPr lang="en-IN" dirty="0" smtClean="0"/>
              <a:t>DROP </a:t>
            </a:r>
            <a:r>
              <a:rPr lang="en-IN" dirty="0"/>
              <a:t>VIEW </a:t>
            </a:r>
            <a:r>
              <a:rPr lang="en-IN" dirty="0" err="1"/>
              <a:t>view_name</a:t>
            </a:r>
            <a:r>
              <a:rPr lang="en-IN" dirty="0"/>
              <a:t>;</a:t>
            </a:r>
          </a:p>
          <a:p>
            <a:endParaRPr lang="en-IN" dirty="0" smtClean="0"/>
          </a:p>
          <a:p>
            <a:r>
              <a:rPr lang="en-IN" dirty="0" smtClean="0"/>
              <a:t>Following </a:t>
            </a:r>
            <a:r>
              <a:rPr lang="en-IN" dirty="0"/>
              <a:t>is an example to drop the CUSTOMERS_VIEW from the CUSTOMERS table.</a:t>
            </a:r>
          </a:p>
          <a:p>
            <a:endParaRPr lang="en-IN" dirty="0"/>
          </a:p>
          <a:p>
            <a:r>
              <a:rPr lang="en-IN" dirty="0"/>
              <a:t>DROP VIEW CUSTOMERS_VIEW;</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20</a:t>
            </a:fld>
            <a:endParaRPr lang="en-US"/>
          </a:p>
        </p:txBody>
      </p:sp>
    </p:spTree>
    <p:extLst>
      <p:ext uri="{BB962C8B-B14F-4D97-AF65-F5344CB8AC3E}">
        <p14:creationId xmlns:p14="http://schemas.microsoft.com/office/powerpoint/2010/main" val="12484808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PostgreSQL </a:t>
            </a:r>
            <a:r>
              <a:rPr lang="en-IN" dirty="0" smtClean="0"/>
              <a:t>views</a:t>
            </a:r>
            <a:endParaRPr lang="en-IN" dirty="0"/>
          </a:p>
        </p:txBody>
      </p:sp>
      <p:sp>
        <p:nvSpPr>
          <p:cNvPr id="3" name="Text Placeholder 2"/>
          <p:cNvSpPr>
            <a:spLocks noGrp="1"/>
          </p:cNvSpPr>
          <p:nvPr>
            <p:ph type="body" idx="1"/>
          </p:nvPr>
        </p:nvSpPr>
        <p:spPr/>
        <p:txBody>
          <a:bodyPr/>
          <a:lstStyle/>
          <a:p>
            <a:pPr marL="160020" indent="0">
              <a:buFont typeface="Noto Sans Symbols"/>
              <a:buNone/>
            </a:pPr>
            <a:r>
              <a:rPr lang="en-US" sz="2000" dirty="0"/>
              <a:t>1) Simplifying complex queries</a:t>
            </a:r>
          </a:p>
          <a:p>
            <a:pPr lvl="1"/>
            <a:r>
              <a:rPr lang="en-US" sz="1800" dirty="0"/>
              <a:t>Views help simplify complex queries. </a:t>
            </a:r>
            <a:endParaRPr lang="en-US" sz="1800" dirty="0" smtClean="0"/>
          </a:p>
          <a:p>
            <a:pPr lvl="1"/>
            <a:r>
              <a:rPr lang="en-US" sz="1800" dirty="0" smtClean="0"/>
              <a:t>Typically</a:t>
            </a:r>
            <a:r>
              <a:rPr lang="en-US" sz="1800" dirty="0"/>
              <a:t>, you first create views based on complex queries and store them in the database. </a:t>
            </a:r>
            <a:endParaRPr lang="en-US" sz="1800" dirty="0" smtClean="0"/>
          </a:p>
          <a:p>
            <a:pPr lvl="1"/>
            <a:r>
              <a:rPr lang="en-US" sz="1800" dirty="0" smtClean="0"/>
              <a:t>Then</a:t>
            </a:r>
            <a:r>
              <a:rPr lang="en-US" sz="1800" dirty="0"/>
              <a:t>, you can use simple queries based on views instead of using complex queries</a:t>
            </a:r>
            <a:r>
              <a:rPr lang="en-US" sz="1800" dirty="0" smtClean="0"/>
              <a:t>.</a:t>
            </a:r>
          </a:p>
          <a:p>
            <a:pPr marL="160020" indent="0">
              <a:buNone/>
            </a:pPr>
            <a:r>
              <a:rPr lang="en-US" sz="2000" dirty="0"/>
              <a:t>2) Security and access control</a:t>
            </a:r>
          </a:p>
          <a:p>
            <a:pPr lvl="1"/>
            <a:r>
              <a:rPr lang="en-US" sz="1800" dirty="0" smtClean="0"/>
              <a:t>You </a:t>
            </a:r>
            <a:r>
              <a:rPr lang="en-US" sz="1800" dirty="0"/>
              <a:t>can create views that expose subsets of data in the base tables, hiding sensitive information.</a:t>
            </a:r>
          </a:p>
          <a:p>
            <a:pPr lvl="1"/>
            <a:r>
              <a:rPr lang="en-US" sz="1800" dirty="0"/>
              <a:t>This is particularly useful when you have applications that require access to distinct portions of the </a:t>
            </a:r>
            <a:r>
              <a:rPr lang="en-US" sz="1800" dirty="0" smtClean="0"/>
              <a:t>data.</a:t>
            </a:r>
          </a:p>
          <a:p>
            <a:pPr marL="160020" indent="0">
              <a:buNone/>
            </a:pPr>
            <a:r>
              <a:rPr lang="en-US" sz="2000" dirty="0" smtClean="0"/>
              <a:t>3</a:t>
            </a:r>
            <a:r>
              <a:rPr lang="en-US" sz="2000" dirty="0"/>
              <a:t>) Logical data independence</a:t>
            </a:r>
          </a:p>
          <a:p>
            <a:pPr lvl="1"/>
            <a:r>
              <a:rPr lang="en-US" sz="1800" dirty="0"/>
              <a:t>If your applications use views, you can freely modify the structure of the </a:t>
            </a:r>
          </a:p>
          <a:p>
            <a:endParaRPr lang="en-US" sz="2000"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21</a:t>
            </a:fld>
            <a:endParaRPr lang="en-US"/>
          </a:p>
        </p:txBody>
      </p:sp>
    </p:spTree>
    <p:extLst>
      <p:ext uri="{BB962C8B-B14F-4D97-AF65-F5344CB8AC3E}">
        <p14:creationId xmlns:p14="http://schemas.microsoft.com/office/powerpoint/2010/main" val="1098740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207010">
              <a:lnSpc>
                <a:spcPct val="100000"/>
              </a:lnSpc>
              <a:spcBef>
                <a:spcPts val="105"/>
              </a:spcBef>
            </a:pPr>
            <a:r>
              <a:rPr dirty="0"/>
              <a:t>Updating</a:t>
            </a:r>
            <a:r>
              <a:rPr spc="-40" dirty="0"/>
              <a:t> </a:t>
            </a:r>
            <a:r>
              <a:rPr dirty="0"/>
              <a:t>a</a:t>
            </a:r>
            <a:r>
              <a:rPr spc="-40" dirty="0"/>
              <a:t> </a:t>
            </a:r>
            <a:r>
              <a:rPr spc="-20" dirty="0"/>
              <a:t>View</a:t>
            </a:r>
          </a:p>
        </p:txBody>
      </p:sp>
      <p:sp>
        <p:nvSpPr>
          <p:cNvPr id="3" name="object 3"/>
          <p:cNvSpPr txBox="1"/>
          <p:nvPr/>
        </p:nvSpPr>
        <p:spPr>
          <a:xfrm>
            <a:off x="687704" y="1730401"/>
            <a:ext cx="7637145" cy="4866076"/>
          </a:xfrm>
          <a:prstGeom prst="rect">
            <a:avLst/>
          </a:prstGeom>
        </p:spPr>
        <p:txBody>
          <a:bodyPr vert="horz" wrap="square" lIns="0" tIns="38735" rIns="0" bIns="0" rtlCol="0">
            <a:spAutoFit/>
          </a:bodyPr>
          <a:lstStyle/>
          <a:p>
            <a:pPr marL="240665" indent="-227965">
              <a:lnSpc>
                <a:spcPct val="100000"/>
              </a:lnSpc>
              <a:spcBef>
                <a:spcPts val="305"/>
              </a:spcBef>
              <a:buFont typeface="Arial MT"/>
              <a:buChar char="•"/>
              <a:tabLst>
                <a:tab pos="240665" algn="l"/>
              </a:tabLst>
            </a:pPr>
            <a:r>
              <a:rPr sz="2200" dirty="0">
                <a:latin typeface="Calibri"/>
                <a:cs typeface="Calibri"/>
              </a:rPr>
              <a:t>A</a:t>
            </a:r>
            <a:r>
              <a:rPr sz="2200" spc="-40" dirty="0">
                <a:latin typeface="Calibri"/>
                <a:cs typeface="Calibri"/>
              </a:rPr>
              <a:t> </a:t>
            </a:r>
            <a:r>
              <a:rPr sz="2200" dirty="0">
                <a:latin typeface="Calibri"/>
                <a:cs typeface="Calibri"/>
              </a:rPr>
              <a:t>view</a:t>
            </a:r>
            <a:r>
              <a:rPr sz="2200" spc="-45" dirty="0">
                <a:latin typeface="Calibri"/>
                <a:cs typeface="Calibri"/>
              </a:rPr>
              <a:t> </a:t>
            </a:r>
            <a:r>
              <a:rPr sz="2200" dirty="0">
                <a:latin typeface="Calibri"/>
                <a:cs typeface="Calibri"/>
              </a:rPr>
              <a:t>can</a:t>
            </a:r>
            <a:r>
              <a:rPr sz="2200" spc="-40" dirty="0">
                <a:latin typeface="Calibri"/>
                <a:cs typeface="Calibri"/>
              </a:rPr>
              <a:t> </a:t>
            </a:r>
            <a:r>
              <a:rPr sz="2200" dirty="0">
                <a:latin typeface="Calibri"/>
                <a:cs typeface="Calibri"/>
              </a:rPr>
              <a:t>be</a:t>
            </a:r>
            <a:r>
              <a:rPr sz="2200" spc="-45" dirty="0">
                <a:latin typeface="Calibri"/>
                <a:cs typeface="Calibri"/>
              </a:rPr>
              <a:t> </a:t>
            </a:r>
            <a:r>
              <a:rPr sz="2200" dirty="0">
                <a:latin typeface="Calibri"/>
                <a:cs typeface="Calibri"/>
              </a:rPr>
              <a:t>updated</a:t>
            </a:r>
            <a:r>
              <a:rPr sz="2200" spc="-35" dirty="0">
                <a:latin typeface="Calibri"/>
                <a:cs typeface="Calibri"/>
              </a:rPr>
              <a:t> </a:t>
            </a:r>
            <a:r>
              <a:rPr sz="2200" dirty="0">
                <a:latin typeface="Calibri"/>
                <a:cs typeface="Calibri"/>
              </a:rPr>
              <a:t>under</a:t>
            </a:r>
            <a:r>
              <a:rPr sz="2200" spc="-30" dirty="0">
                <a:latin typeface="Calibri"/>
                <a:cs typeface="Calibri"/>
              </a:rPr>
              <a:t> </a:t>
            </a:r>
            <a:r>
              <a:rPr sz="2200" dirty="0">
                <a:latin typeface="Calibri"/>
                <a:cs typeface="Calibri"/>
              </a:rPr>
              <a:t>certain</a:t>
            </a:r>
            <a:r>
              <a:rPr sz="2200" spc="-40" dirty="0">
                <a:latin typeface="Calibri"/>
                <a:cs typeface="Calibri"/>
              </a:rPr>
              <a:t> </a:t>
            </a:r>
            <a:r>
              <a:rPr sz="2200" dirty="0">
                <a:latin typeface="Calibri"/>
                <a:cs typeface="Calibri"/>
              </a:rPr>
              <a:t>conditions</a:t>
            </a:r>
            <a:r>
              <a:rPr sz="2200" spc="-40" dirty="0">
                <a:latin typeface="Calibri"/>
                <a:cs typeface="Calibri"/>
              </a:rPr>
              <a:t> </a:t>
            </a:r>
            <a:r>
              <a:rPr sz="2200" dirty="0">
                <a:latin typeface="Calibri"/>
                <a:cs typeface="Calibri"/>
              </a:rPr>
              <a:t>which</a:t>
            </a:r>
            <a:r>
              <a:rPr sz="2200" spc="-45" dirty="0">
                <a:latin typeface="Calibri"/>
                <a:cs typeface="Calibri"/>
              </a:rPr>
              <a:t> </a:t>
            </a:r>
            <a:r>
              <a:rPr sz="2200" dirty="0">
                <a:latin typeface="Calibri"/>
                <a:cs typeface="Calibri"/>
              </a:rPr>
              <a:t>are</a:t>
            </a:r>
            <a:r>
              <a:rPr sz="2200" spc="-45" dirty="0">
                <a:latin typeface="Calibri"/>
                <a:cs typeface="Calibri"/>
              </a:rPr>
              <a:t> </a:t>
            </a:r>
            <a:r>
              <a:rPr sz="2200" dirty="0">
                <a:latin typeface="Calibri"/>
                <a:cs typeface="Calibri"/>
              </a:rPr>
              <a:t>given</a:t>
            </a:r>
            <a:r>
              <a:rPr sz="2200" spc="-35" dirty="0">
                <a:latin typeface="Calibri"/>
                <a:cs typeface="Calibri"/>
              </a:rPr>
              <a:t> </a:t>
            </a:r>
            <a:r>
              <a:rPr sz="2200" dirty="0">
                <a:latin typeface="Calibri"/>
                <a:cs typeface="Calibri"/>
              </a:rPr>
              <a:t>below</a:t>
            </a:r>
            <a:r>
              <a:rPr sz="2200" spc="-35" dirty="0">
                <a:latin typeface="Calibri"/>
                <a:cs typeface="Calibri"/>
              </a:rPr>
              <a:t> </a:t>
            </a:r>
            <a:r>
              <a:rPr sz="2200" spc="-50" dirty="0">
                <a:latin typeface="Calibri"/>
                <a:cs typeface="Calibri"/>
              </a:rPr>
              <a:t>−</a:t>
            </a:r>
            <a:endParaRPr sz="2200">
              <a:latin typeface="Calibri"/>
              <a:cs typeface="Calibri"/>
            </a:endParaRPr>
          </a:p>
          <a:p>
            <a:pPr marL="240665" indent="-227965">
              <a:lnSpc>
                <a:spcPct val="100000"/>
              </a:lnSpc>
              <a:spcBef>
                <a:spcPts val="200"/>
              </a:spcBef>
              <a:buFont typeface="Arial MT"/>
              <a:buChar char="•"/>
              <a:tabLst>
                <a:tab pos="240665" algn="l"/>
              </a:tabLst>
            </a:pPr>
            <a:r>
              <a:rPr sz="2200" dirty="0">
                <a:latin typeface="Calibri"/>
                <a:cs typeface="Calibri"/>
              </a:rPr>
              <a:t>The</a:t>
            </a:r>
            <a:r>
              <a:rPr sz="2200" spc="-50" dirty="0">
                <a:latin typeface="Calibri"/>
                <a:cs typeface="Calibri"/>
              </a:rPr>
              <a:t> </a:t>
            </a:r>
            <a:r>
              <a:rPr sz="2200" dirty="0">
                <a:latin typeface="Calibri"/>
                <a:cs typeface="Calibri"/>
              </a:rPr>
              <a:t>SELECT</a:t>
            </a:r>
            <a:r>
              <a:rPr sz="2200" spc="-45" dirty="0">
                <a:latin typeface="Calibri"/>
                <a:cs typeface="Calibri"/>
              </a:rPr>
              <a:t> </a:t>
            </a:r>
            <a:r>
              <a:rPr sz="2200" dirty="0">
                <a:latin typeface="Calibri"/>
                <a:cs typeface="Calibri"/>
              </a:rPr>
              <a:t>clause</a:t>
            </a:r>
            <a:r>
              <a:rPr sz="2200" spc="-6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65"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the</a:t>
            </a:r>
            <a:r>
              <a:rPr sz="2200" spc="-55" dirty="0">
                <a:latin typeface="Calibri"/>
                <a:cs typeface="Calibri"/>
              </a:rPr>
              <a:t> </a:t>
            </a:r>
            <a:r>
              <a:rPr sz="2200" spc="-10" dirty="0">
                <a:latin typeface="Calibri"/>
                <a:cs typeface="Calibri"/>
              </a:rPr>
              <a:t>keyword</a:t>
            </a:r>
            <a:r>
              <a:rPr sz="2200" spc="-60" dirty="0">
                <a:latin typeface="Calibri"/>
                <a:cs typeface="Calibri"/>
              </a:rPr>
              <a:t> </a:t>
            </a:r>
            <a:r>
              <a:rPr sz="2200" spc="-10" dirty="0">
                <a:latin typeface="Calibri"/>
                <a:cs typeface="Calibri"/>
              </a:rPr>
              <a:t>DISTINCT.</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50" dirty="0">
                <a:latin typeface="Calibri"/>
                <a:cs typeface="Calibri"/>
              </a:rPr>
              <a:t> </a:t>
            </a:r>
            <a:r>
              <a:rPr sz="2200" dirty="0">
                <a:latin typeface="Calibri"/>
                <a:cs typeface="Calibri"/>
              </a:rPr>
              <a:t>SELECT</a:t>
            </a:r>
            <a:r>
              <a:rPr sz="2200" spc="-45"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70"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summary</a:t>
            </a:r>
            <a:r>
              <a:rPr sz="2200" spc="-55" dirty="0">
                <a:latin typeface="Calibri"/>
                <a:cs typeface="Calibri"/>
              </a:rPr>
              <a:t> </a:t>
            </a:r>
            <a:r>
              <a:rPr sz="2200" spc="-10" dirty="0">
                <a:latin typeface="Calibri"/>
                <a:cs typeface="Calibri"/>
              </a:rPr>
              <a:t>functions.</a:t>
            </a:r>
            <a:endParaRPr sz="2200">
              <a:latin typeface="Calibri"/>
              <a:cs typeface="Calibri"/>
            </a:endParaRPr>
          </a:p>
          <a:p>
            <a:pPr marL="240665" indent="-227965">
              <a:lnSpc>
                <a:spcPct val="100000"/>
              </a:lnSpc>
              <a:spcBef>
                <a:spcPts val="220"/>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0"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set</a:t>
            </a:r>
            <a:r>
              <a:rPr sz="2200" spc="-60" dirty="0">
                <a:latin typeface="Calibri"/>
                <a:cs typeface="Calibri"/>
              </a:rPr>
              <a:t> </a:t>
            </a:r>
            <a:r>
              <a:rPr sz="2200" spc="-10" dirty="0">
                <a:latin typeface="Calibri"/>
                <a:cs typeface="Calibri"/>
              </a:rPr>
              <a:t>functions.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0"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set</a:t>
            </a:r>
            <a:r>
              <a:rPr sz="2200" spc="-60" dirty="0">
                <a:latin typeface="Calibri"/>
                <a:cs typeface="Calibri"/>
              </a:rPr>
              <a:t> </a:t>
            </a:r>
            <a:r>
              <a:rPr sz="2200" spc="-10" dirty="0">
                <a:latin typeface="Calibri"/>
                <a:cs typeface="Calibri"/>
              </a:rPr>
              <a:t>operators.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an</a:t>
            </a:r>
            <a:r>
              <a:rPr sz="2200" spc="-55" dirty="0">
                <a:latin typeface="Calibri"/>
                <a:cs typeface="Calibri"/>
              </a:rPr>
              <a:t> </a:t>
            </a:r>
            <a:r>
              <a:rPr sz="2200" dirty="0">
                <a:latin typeface="Calibri"/>
                <a:cs typeface="Calibri"/>
              </a:rPr>
              <a:t>ORDER</a:t>
            </a:r>
            <a:r>
              <a:rPr sz="2200" spc="-30" dirty="0">
                <a:latin typeface="Calibri"/>
                <a:cs typeface="Calibri"/>
              </a:rPr>
              <a:t> </a:t>
            </a:r>
            <a:r>
              <a:rPr sz="2200" dirty="0">
                <a:latin typeface="Calibri"/>
                <a:cs typeface="Calibri"/>
              </a:rPr>
              <a:t>BY</a:t>
            </a:r>
            <a:r>
              <a:rPr sz="2200" spc="-45" dirty="0">
                <a:latin typeface="Calibri"/>
                <a:cs typeface="Calibri"/>
              </a:rPr>
              <a:t> </a:t>
            </a:r>
            <a:r>
              <a:rPr sz="2200" spc="-10" dirty="0">
                <a:latin typeface="Calibri"/>
                <a:cs typeface="Calibri"/>
              </a:rPr>
              <a:t>clause.</a:t>
            </a:r>
            <a:endParaRPr sz="2200">
              <a:latin typeface="Calibri"/>
              <a:cs typeface="Calibri"/>
            </a:endParaRPr>
          </a:p>
          <a:p>
            <a:pPr marL="240665" indent="-227965">
              <a:lnSpc>
                <a:spcPct val="100000"/>
              </a:lnSpc>
              <a:spcBef>
                <a:spcPts val="215"/>
              </a:spcBef>
              <a:buFont typeface="Arial MT"/>
              <a:buChar char="•"/>
              <a:tabLst>
                <a:tab pos="240665" algn="l"/>
              </a:tabLst>
            </a:pPr>
            <a:r>
              <a:rPr sz="2200" dirty="0">
                <a:latin typeface="Calibri"/>
                <a:cs typeface="Calibri"/>
              </a:rPr>
              <a:t>The</a:t>
            </a:r>
            <a:r>
              <a:rPr sz="2200" spc="-35" dirty="0">
                <a:latin typeface="Calibri"/>
                <a:cs typeface="Calibri"/>
              </a:rPr>
              <a:t> </a:t>
            </a:r>
            <a:r>
              <a:rPr sz="2200" dirty="0">
                <a:latin typeface="Calibri"/>
                <a:cs typeface="Calibri"/>
              </a:rPr>
              <a:t>FROM</a:t>
            </a:r>
            <a:r>
              <a:rPr sz="2200" spc="-35" dirty="0">
                <a:latin typeface="Calibri"/>
                <a:cs typeface="Calibri"/>
              </a:rPr>
              <a:t> </a:t>
            </a:r>
            <a:r>
              <a:rPr sz="2200" dirty="0">
                <a:latin typeface="Calibri"/>
                <a:cs typeface="Calibri"/>
              </a:rPr>
              <a:t>clause</a:t>
            </a:r>
            <a:r>
              <a:rPr sz="2200" spc="-45" dirty="0">
                <a:latin typeface="Calibri"/>
                <a:cs typeface="Calibri"/>
              </a:rPr>
              <a:t> </a:t>
            </a:r>
            <a:r>
              <a:rPr sz="2200" dirty="0">
                <a:latin typeface="Calibri"/>
                <a:cs typeface="Calibri"/>
              </a:rPr>
              <a:t>may</a:t>
            </a:r>
            <a:r>
              <a:rPr sz="2200" spc="-4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45" dirty="0">
                <a:latin typeface="Calibri"/>
                <a:cs typeface="Calibri"/>
              </a:rPr>
              <a:t> </a:t>
            </a:r>
            <a:r>
              <a:rPr sz="2200" dirty="0">
                <a:latin typeface="Calibri"/>
                <a:cs typeface="Calibri"/>
              </a:rPr>
              <a:t>multiple</a:t>
            </a:r>
            <a:r>
              <a:rPr sz="2200" spc="-45" dirty="0">
                <a:latin typeface="Calibri"/>
                <a:cs typeface="Calibri"/>
              </a:rPr>
              <a:t> </a:t>
            </a:r>
            <a:r>
              <a:rPr sz="2200" spc="-10" dirty="0">
                <a:latin typeface="Calibri"/>
                <a:cs typeface="Calibri"/>
              </a:rPr>
              <a:t>tables.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WHERE</a:t>
            </a:r>
            <a:r>
              <a:rPr sz="2200" spc="-20" dirty="0">
                <a:latin typeface="Calibri"/>
                <a:cs typeface="Calibri"/>
              </a:rPr>
              <a:t> </a:t>
            </a:r>
            <a:r>
              <a:rPr sz="2200" dirty="0">
                <a:latin typeface="Calibri"/>
                <a:cs typeface="Calibri"/>
              </a:rPr>
              <a:t>clause</a:t>
            </a:r>
            <a:r>
              <a:rPr sz="2200" spc="-6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5" dirty="0">
                <a:latin typeface="Calibri"/>
                <a:cs typeface="Calibri"/>
              </a:rPr>
              <a:t> </a:t>
            </a:r>
            <a:r>
              <a:rPr sz="2200" spc="-10" dirty="0">
                <a:latin typeface="Calibri"/>
                <a:cs typeface="Calibri"/>
              </a:rPr>
              <a:t>subqueries.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0" dirty="0">
                <a:latin typeface="Calibri"/>
                <a:cs typeface="Calibri"/>
              </a:rPr>
              <a:t> </a:t>
            </a:r>
            <a:r>
              <a:rPr sz="2200" dirty="0">
                <a:latin typeface="Calibri"/>
                <a:cs typeface="Calibri"/>
              </a:rPr>
              <a:t>query</a:t>
            </a:r>
            <a:r>
              <a:rPr sz="2200" spc="-55" dirty="0">
                <a:latin typeface="Calibri"/>
                <a:cs typeface="Calibri"/>
              </a:rPr>
              <a:t> </a:t>
            </a:r>
            <a:r>
              <a:rPr sz="2200" dirty="0">
                <a:latin typeface="Calibri"/>
                <a:cs typeface="Calibri"/>
              </a:rPr>
              <a:t>may</a:t>
            </a:r>
            <a:r>
              <a:rPr sz="2200" spc="-4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GROUP</a:t>
            </a:r>
            <a:r>
              <a:rPr sz="2200" spc="-10" dirty="0">
                <a:latin typeface="Calibri"/>
                <a:cs typeface="Calibri"/>
              </a:rPr>
              <a:t> </a:t>
            </a:r>
            <a:r>
              <a:rPr sz="2200" dirty="0">
                <a:latin typeface="Calibri"/>
                <a:cs typeface="Calibri"/>
              </a:rPr>
              <a:t>BY</a:t>
            </a:r>
            <a:r>
              <a:rPr sz="2200" spc="-50" dirty="0">
                <a:latin typeface="Calibri"/>
                <a:cs typeface="Calibri"/>
              </a:rPr>
              <a:t> </a:t>
            </a:r>
            <a:r>
              <a:rPr sz="2200" dirty="0">
                <a:latin typeface="Calibri"/>
                <a:cs typeface="Calibri"/>
              </a:rPr>
              <a:t>or</a:t>
            </a:r>
            <a:r>
              <a:rPr sz="2200" spc="-55" dirty="0">
                <a:latin typeface="Calibri"/>
                <a:cs typeface="Calibri"/>
              </a:rPr>
              <a:t> </a:t>
            </a:r>
            <a:r>
              <a:rPr sz="2200" spc="-10" dirty="0">
                <a:latin typeface="Calibri"/>
                <a:cs typeface="Calibri"/>
              </a:rPr>
              <a:t>HAVING.</a:t>
            </a:r>
            <a:endParaRPr sz="2200">
              <a:latin typeface="Calibri"/>
              <a:cs typeface="Calibri"/>
            </a:endParaRPr>
          </a:p>
          <a:p>
            <a:pPr marL="240665" indent="-227965">
              <a:lnSpc>
                <a:spcPct val="100000"/>
              </a:lnSpc>
              <a:spcBef>
                <a:spcPts val="215"/>
              </a:spcBef>
              <a:buFont typeface="Arial MT"/>
              <a:buChar char="•"/>
              <a:tabLst>
                <a:tab pos="240665" algn="l"/>
              </a:tabLst>
            </a:pPr>
            <a:r>
              <a:rPr sz="2200" dirty="0">
                <a:latin typeface="Calibri"/>
                <a:cs typeface="Calibri"/>
              </a:rPr>
              <a:t>Calculated</a:t>
            </a:r>
            <a:r>
              <a:rPr sz="2200" spc="-70" dirty="0">
                <a:latin typeface="Calibri"/>
                <a:cs typeface="Calibri"/>
              </a:rPr>
              <a:t> </a:t>
            </a:r>
            <a:r>
              <a:rPr sz="2200" dirty="0">
                <a:latin typeface="Calibri"/>
                <a:cs typeface="Calibri"/>
              </a:rPr>
              <a:t>columns</a:t>
            </a:r>
            <a:r>
              <a:rPr sz="2200" spc="-55"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70" dirty="0">
                <a:latin typeface="Calibri"/>
                <a:cs typeface="Calibri"/>
              </a:rPr>
              <a:t> </a:t>
            </a:r>
            <a:r>
              <a:rPr sz="2200" dirty="0">
                <a:latin typeface="Calibri"/>
                <a:cs typeface="Calibri"/>
              </a:rPr>
              <a:t>be</a:t>
            </a:r>
            <a:r>
              <a:rPr sz="2200" spc="-55" dirty="0">
                <a:latin typeface="Calibri"/>
                <a:cs typeface="Calibri"/>
              </a:rPr>
              <a:t> </a:t>
            </a:r>
            <a:r>
              <a:rPr sz="2200" spc="-10" dirty="0">
                <a:latin typeface="Calibri"/>
                <a:cs typeface="Calibri"/>
              </a:rPr>
              <a:t>updated.</a:t>
            </a:r>
            <a:endParaRPr sz="2200">
              <a:latin typeface="Calibri"/>
              <a:cs typeface="Calibri"/>
            </a:endParaRPr>
          </a:p>
          <a:p>
            <a:pPr marL="240665" indent="-227965">
              <a:lnSpc>
                <a:spcPts val="2245"/>
              </a:lnSpc>
              <a:spcBef>
                <a:spcPts val="204"/>
              </a:spcBef>
              <a:buFont typeface="Arial MT"/>
              <a:buChar char="•"/>
              <a:tabLst>
                <a:tab pos="240665" algn="l"/>
              </a:tabLst>
            </a:pPr>
            <a:r>
              <a:rPr sz="2200" dirty="0">
                <a:latin typeface="Calibri"/>
                <a:cs typeface="Calibri"/>
              </a:rPr>
              <a:t>All</a:t>
            </a:r>
            <a:r>
              <a:rPr sz="2200" spc="-45" dirty="0">
                <a:latin typeface="Calibri"/>
                <a:cs typeface="Calibri"/>
              </a:rPr>
              <a:t> </a:t>
            </a:r>
            <a:r>
              <a:rPr sz="2200" dirty="0">
                <a:latin typeface="Calibri"/>
                <a:cs typeface="Calibri"/>
              </a:rPr>
              <a:t>NOT</a:t>
            </a:r>
            <a:r>
              <a:rPr sz="2200" spc="-25" dirty="0">
                <a:latin typeface="Calibri"/>
                <a:cs typeface="Calibri"/>
              </a:rPr>
              <a:t> </a:t>
            </a:r>
            <a:r>
              <a:rPr sz="2200" dirty="0">
                <a:latin typeface="Calibri"/>
                <a:cs typeface="Calibri"/>
              </a:rPr>
              <a:t>NULL</a:t>
            </a:r>
            <a:r>
              <a:rPr sz="2200" spc="-15" dirty="0">
                <a:latin typeface="Calibri"/>
                <a:cs typeface="Calibri"/>
              </a:rPr>
              <a:t> </a:t>
            </a:r>
            <a:r>
              <a:rPr sz="2200" dirty="0">
                <a:latin typeface="Calibri"/>
                <a:cs typeface="Calibri"/>
              </a:rPr>
              <a:t>columns</a:t>
            </a:r>
            <a:r>
              <a:rPr sz="2200" spc="-40" dirty="0">
                <a:latin typeface="Calibri"/>
                <a:cs typeface="Calibri"/>
              </a:rPr>
              <a:t> </a:t>
            </a:r>
            <a:r>
              <a:rPr sz="2200" dirty="0">
                <a:latin typeface="Calibri"/>
                <a:cs typeface="Calibri"/>
              </a:rPr>
              <a:t>from</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base</a:t>
            </a:r>
            <a:r>
              <a:rPr sz="2200" spc="-50" dirty="0">
                <a:latin typeface="Calibri"/>
                <a:cs typeface="Calibri"/>
              </a:rPr>
              <a:t> </a:t>
            </a:r>
            <a:r>
              <a:rPr sz="2200" dirty="0">
                <a:latin typeface="Calibri"/>
                <a:cs typeface="Calibri"/>
              </a:rPr>
              <a:t>table</a:t>
            </a:r>
            <a:r>
              <a:rPr sz="2200" spc="-45" dirty="0">
                <a:latin typeface="Calibri"/>
                <a:cs typeface="Calibri"/>
              </a:rPr>
              <a:t> </a:t>
            </a:r>
            <a:r>
              <a:rPr sz="2200" dirty="0">
                <a:latin typeface="Calibri"/>
                <a:cs typeface="Calibri"/>
              </a:rPr>
              <a:t>must</a:t>
            </a:r>
            <a:r>
              <a:rPr sz="2200" spc="-50" dirty="0">
                <a:latin typeface="Calibri"/>
                <a:cs typeface="Calibri"/>
              </a:rPr>
              <a:t> </a:t>
            </a:r>
            <a:r>
              <a:rPr sz="2200" dirty="0">
                <a:latin typeface="Calibri"/>
                <a:cs typeface="Calibri"/>
              </a:rPr>
              <a:t>be</a:t>
            </a:r>
            <a:r>
              <a:rPr sz="2200" spc="-40" dirty="0">
                <a:latin typeface="Calibri"/>
                <a:cs typeface="Calibri"/>
              </a:rPr>
              <a:t> </a:t>
            </a:r>
            <a:r>
              <a:rPr sz="2200" dirty="0">
                <a:latin typeface="Calibri"/>
                <a:cs typeface="Calibri"/>
              </a:rPr>
              <a:t>included</a:t>
            </a:r>
            <a:r>
              <a:rPr sz="2200" spc="-45" dirty="0">
                <a:latin typeface="Calibri"/>
                <a:cs typeface="Calibri"/>
              </a:rPr>
              <a:t> </a:t>
            </a:r>
            <a:r>
              <a:rPr sz="2200" dirty="0">
                <a:latin typeface="Calibri"/>
                <a:cs typeface="Calibri"/>
              </a:rPr>
              <a:t>in</a:t>
            </a:r>
            <a:r>
              <a:rPr sz="2200" spc="-50" dirty="0">
                <a:latin typeface="Calibri"/>
                <a:cs typeface="Calibri"/>
              </a:rPr>
              <a:t> </a:t>
            </a:r>
            <a:r>
              <a:rPr sz="2200" dirty="0">
                <a:latin typeface="Calibri"/>
                <a:cs typeface="Calibri"/>
              </a:rPr>
              <a:t>the</a:t>
            </a:r>
            <a:r>
              <a:rPr sz="2200" spc="-50" dirty="0">
                <a:latin typeface="Calibri"/>
                <a:cs typeface="Calibri"/>
              </a:rPr>
              <a:t> </a:t>
            </a:r>
            <a:r>
              <a:rPr sz="2200" dirty="0">
                <a:latin typeface="Calibri"/>
                <a:cs typeface="Calibri"/>
              </a:rPr>
              <a:t>view</a:t>
            </a:r>
            <a:r>
              <a:rPr sz="2200" spc="-40" dirty="0">
                <a:latin typeface="Calibri"/>
                <a:cs typeface="Calibri"/>
              </a:rPr>
              <a:t> </a:t>
            </a:r>
            <a:r>
              <a:rPr sz="2200" dirty="0">
                <a:latin typeface="Calibri"/>
                <a:cs typeface="Calibri"/>
              </a:rPr>
              <a:t>in</a:t>
            </a:r>
            <a:r>
              <a:rPr sz="2200" spc="-50" dirty="0">
                <a:latin typeface="Calibri"/>
                <a:cs typeface="Calibri"/>
              </a:rPr>
              <a:t> </a:t>
            </a:r>
            <a:r>
              <a:rPr sz="2200" dirty="0">
                <a:latin typeface="Calibri"/>
                <a:cs typeface="Calibri"/>
              </a:rPr>
              <a:t>order</a:t>
            </a:r>
            <a:r>
              <a:rPr sz="2200" spc="-50" dirty="0">
                <a:latin typeface="Calibri"/>
                <a:cs typeface="Calibri"/>
              </a:rPr>
              <a:t> </a:t>
            </a:r>
            <a:r>
              <a:rPr sz="2200" dirty="0">
                <a:latin typeface="Calibri"/>
                <a:cs typeface="Calibri"/>
              </a:rPr>
              <a:t>for</a:t>
            </a:r>
            <a:r>
              <a:rPr sz="2200" spc="-45" dirty="0">
                <a:latin typeface="Calibri"/>
                <a:cs typeface="Calibri"/>
              </a:rPr>
              <a:t> </a:t>
            </a:r>
            <a:r>
              <a:rPr sz="2200" spc="-25" dirty="0">
                <a:latin typeface="Calibri"/>
                <a:cs typeface="Calibri"/>
              </a:rPr>
              <a:t>the</a:t>
            </a:r>
            <a:endParaRPr sz="2200">
              <a:latin typeface="Calibri"/>
              <a:cs typeface="Calibri"/>
            </a:endParaRPr>
          </a:p>
          <a:p>
            <a:pPr marL="241300">
              <a:lnSpc>
                <a:spcPts val="2245"/>
              </a:lnSpc>
            </a:pPr>
            <a:r>
              <a:rPr sz="2200" dirty="0">
                <a:latin typeface="Calibri"/>
                <a:cs typeface="Calibri"/>
              </a:rPr>
              <a:t>INSERT</a:t>
            </a:r>
            <a:r>
              <a:rPr sz="2200" spc="-15" dirty="0">
                <a:latin typeface="Calibri"/>
                <a:cs typeface="Calibri"/>
              </a:rPr>
              <a:t> </a:t>
            </a:r>
            <a:r>
              <a:rPr sz="2200" dirty="0">
                <a:latin typeface="Calibri"/>
                <a:cs typeface="Calibri"/>
              </a:rPr>
              <a:t>query</a:t>
            </a:r>
            <a:r>
              <a:rPr sz="2200" spc="-40" dirty="0">
                <a:latin typeface="Calibri"/>
                <a:cs typeface="Calibri"/>
              </a:rPr>
              <a:t> </a:t>
            </a:r>
            <a:r>
              <a:rPr sz="2200" dirty="0">
                <a:latin typeface="Calibri"/>
                <a:cs typeface="Calibri"/>
              </a:rPr>
              <a:t>to</a:t>
            </a:r>
            <a:r>
              <a:rPr sz="2200" spc="-45" dirty="0">
                <a:latin typeface="Calibri"/>
                <a:cs typeface="Calibri"/>
              </a:rPr>
              <a:t> </a:t>
            </a:r>
            <a:r>
              <a:rPr sz="2200" spc="-10" dirty="0">
                <a:latin typeface="Calibri"/>
                <a:cs typeface="Calibri"/>
              </a:rPr>
              <a:t>function.</a:t>
            </a:r>
            <a:endParaRPr sz="2200">
              <a:latin typeface="Calibri"/>
              <a:cs typeface="Calibri"/>
            </a:endParaRPr>
          </a:p>
        </p:txBody>
      </p:sp>
    </p:spTree>
    <p:extLst>
      <p:ext uri="{BB962C8B-B14F-4D97-AF65-F5344CB8AC3E}">
        <p14:creationId xmlns:p14="http://schemas.microsoft.com/office/powerpoint/2010/main" val="1815630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730400"/>
            <a:ext cx="7733824" cy="5098447"/>
          </a:xfrm>
          <a:prstGeom prst="rect">
            <a:avLst/>
          </a:prstGeom>
        </p:spPr>
        <p:txBody>
          <a:bodyPr vert="horz" wrap="square" lIns="0" tIns="38735" rIns="0" bIns="0" rtlCol="0">
            <a:spAutoFit/>
          </a:bodyPr>
          <a:lstStyle/>
          <a:p>
            <a:pPr marL="240665" indent="-227965">
              <a:lnSpc>
                <a:spcPct val="100000"/>
              </a:lnSpc>
              <a:spcBef>
                <a:spcPts val="305"/>
              </a:spcBef>
              <a:buFont typeface="Arial MT"/>
              <a:buChar char="•"/>
              <a:tabLst>
                <a:tab pos="240665" algn="l"/>
              </a:tabLst>
            </a:pPr>
            <a:r>
              <a:rPr sz="2200" b="1" dirty="0">
                <a:latin typeface="Calibri"/>
                <a:cs typeface="Calibri"/>
              </a:rPr>
              <a:t>Inserting</a:t>
            </a:r>
            <a:r>
              <a:rPr sz="2200" b="1" spc="-65" dirty="0">
                <a:latin typeface="Calibri"/>
                <a:cs typeface="Calibri"/>
              </a:rPr>
              <a:t> </a:t>
            </a:r>
            <a:r>
              <a:rPr sz="2200" b="1" dirty="0">
                <a:latin typeface="Calibri"/>
                <a:cs typeface="Calibri"/>
              </a:rPr>
              <a:t>Rows</a:t>
            </a:r>
            <a:r>
              <a:rPr sz="2200" b="1" spc="-50" dirty="0">
                <a:latin typeface="Calibri"/>
                <a:cs typeface="Calibri"/>
              </a:rPr>
              <a:t> </a:t>
            </a:r>
            <a:r>
              <a:rPr sz="2200" b="1" dirty="0">
                <a:latin typeface="Calibri"/>
                <a:cs typeface="Calibri"/>
              </a:rPr>
              <a:t>into</a:t>
            </a:r>
            <a:r>
              <a:rPr sz="2200" b="1" spc="-50" dirty="0">
                <a:latin typeface="Calibri"/>
                <a:cs typeface="Calibri"/>
              </a:rPr>
              <a:t> </a:t>
            </a:r>
            <a:r>
              <a:rPr sz="2200" b="1" dirty="0">
                <a:latin typeface="Calibri"/>
                <a:cs typeface="Calibri"/>
              </a:rPr>
              <a:t>a</a:t>
            </a:r>
            <a:r>
              <a:rPr sz="2200" b="1" spc="-55" dirty="0">
                <a:latin typeface="Calibri"/>
                <a:cs typeface="Calibri"/>
              </a:rPr>
              <a:t> </a:t>
            </a:r>
            <a:r>
              <a:rPr sz="2200" b="1" spc="-20" dirty="0">
                <a:latin typeface="Calibri"/>
                <a:cs typeface="Calibri"/>
              </a:rPr>
              <a:t>View</a:t>
            </a:r>
            <a:endParaRPr sz="2200">
              <a:latin typeface="Calibri"/>
              <a:cs typeface="Calibri"/>
            </a:endParaRPr>
          </a:p>
          <a:p>
            <a:pPr marL="240665" indent="-227965">
              <a:lnSpc>
                <a:spcPts val="2245"/>
              </a:lnSpc>
              <a:spcBef>
                <a:spcPts val="200"/>
              </a:spcBef>
              <a:buFont typeface="Arial MT"/>
              <a:buChar char="•"/>
              <a:tabLst>
                <a:tab pos="240665" algn="l"/>
              </a:tabLst>
            </a:pPr>
            <a:r>
              <a:rPr sz="2200" dirty="0">
                <a:latin typeface="Calibri"/>
                <a:cs typeface="Calibri"/>
              </a:rPr>
              <a:t>Rows</a:t>
            </a:r>
            <a:r>
              <a:rPr sz="2200" spc="-15" dirty="0">
                <a:latin typeface="Calibri"/>
                <a:cs typeface="Calibri"/>
              </a:rPr>
              <a:t> </a:t>
            </a:r>
            <a:r>
              <a:rPr sz="2200" dirty="0">
                <a:latin typeface="Calibri"/>
                <a:cs typeface="Calibri"/>
              </a:rPr>
              <a:t>of</a:t>
            </a:r>
            <a:r>
              <a:rPr sz="2200" spc="-45" dirty="0">
                <a:latin typeface="Calibri"/>
                <a:cs typeface="Calibri"/>
              </a:rPr>
              <a:t> </a:t>
            </a:r>
            <a:r>
              <a:rPr sz="2200" dirty="0">
                <a:latin typeface="Calibri"/>
                <a:cs typeface="Calibri"/>
              </a:rPr>
              <a:t>data</a:t>
            </a:r>
            <a:r>
              <a:rPr sz="2200" spc="-45" dirty="0">
                <a:latin typeface="Calibri"/>
                <a:cs typeface="Calibri"/>
              </a:rPr>
              <a:t> </a:t>
            </a:r>
            <a:r>
              <a:rPr sz="2200" dirty="0">
                <a:latin typeface="Calibri"/>
                <a:cs typeface="Calibri"/>
              </a:rPr>
              <a:t>can</a:t>
            </a:r>
            <a:r>
              <a:rPr sz="2200" spc="-35" dirty="0">
                <a:latin typeface="Calibri"/>
                <a:cs typeface="Calibri"/>
              </a:rPr>
              <a:t> </a:t>
            </a:r>
            <a:r>
              <a:rPr sz="2200" dirty="0">
                <a:latin typeface="Calibri"/>
                <a:cs typeface="Calibri"/>
              </a:rPr>
              <a:t>be</a:t>
            </a:r>
            <a:r>
              <a:rPr sz="2200" spc="-35" dirty="0">
                <a:latin typeface="Calibri"/>
                <a:cs typeface="Calibri"/>
              </a:rPr>
              <a:t> </a:t>
            </a:r>
            <a:r>
              <a:rPr sz="2200" dirty="0">
                <a:latin typeface="Calibri"/>
                <a:cs typeface="Calibri"/>
              </a:rPr>
              <a:t>inserted</a:t>
            </a:r>
            <a:r>
              <a:rPr sz="2200" spc="-40" dirty="0">
                <a:latin typeface="Calibri"/>
                <a:cs typeface="Calibri"/>
              </a:rPr>
              <a:t> </a:t>
            </a:r>
            <a:r>
              <a:rPr sz="2200" dirty="0">
                <a:latin typeface="Calibri"/>
                <a:cs typeface="Calibri"/>
              </a:rPr>
              <a:t>into</a:t>
            </a:r>
            <a:r>
              <a:rPr sz="2200" spc="-30" dirty="0">
                <a:latin typeface="Calibri"/>
                <a:cs typeface="Calibri"/>
              </a:rPr>
              <a:t> </a:t>
            </a:r>
            <a:r>
              <a:rPr sz="2200" dirty="0">
                <a:latin typeface="Calibri"/>
                <a:cs typeface="Calibri"/>
              </a:rPr>
              <a:t>a</a:t>
            </a:r>
            <a:r>
              <a:rPr sz="2200" spc="-35" dirty="0">
                <a:latin typeface="Calibri"/>
                <a:cs typeface="Calibri"/>
              </a:rPr>
              <a:t> </a:t>
            </a:r>
            <a:r>
              <a:rPr sz="2200" spc="-20" dirty="0">
                <a:latin typeface="Calibri"/>
                <a:cs typeface="Calibri"/>
              </a:rPr>
              <a:t>view.</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same</a:t>
            </a:r>
            <a:r>
              <a:rPr sz="2200" spc="-20" dirty="0">
                <a:latin typeface="Calibri"/>
                <a:cs typeface="Calibri"/>
              </a:rPr>
              <a:t> </a:t>
            </a:r>
            <a:r>
              <a:rPr sz="2200" dirty="0">
                <a:latin typeface="Calibri"/>
                <a:cs typeface="Calibri"/>
              </a:rPr>
              <a:t>rules</a:t>
            </a:r>
            <a:r>
              <a:rPr sz="2200" spc="-40" dirty="0">
                <a:latin typeface="Calibri"/>
                <a:cs typeface="Calibri"/>
              </a:rPr>
              <a:t> </a:t>
            </a:r>
            <a:r>
              <a:rPr sz="2200" dirty="0">
                <a:latin typeface="Calibri"/>
                <a:cs typeface="Calibri"/>
              </a:rPr>
              <a:t>that</a:t>
            </a:r>
            <a:r>
              <a:rPr sz="2200" spc="-45" dirty="0">
                <a:latin typeface="Calibri"/>
                <a:cs typeface="Calibri"/>
              </a:rPr>
              <a:t> </a:t>
            </a:r>
            <a:r>
              <a:rPr sz="2200" dirty="0">
                <a:latin typeface="Calibri"/>
                <a:cs typeface="Calibri"/>
              </a:rPr>
              <a:t>apply</a:t>
            </a:r>
            <a:r>
              <a:rPr sz="2200" spc="-45" dirty="0">
                <a:latin typeface="Calibri"/>
                <a:cs typeface="Calibri"/>
              </a:rPr>
              <a:t> </a:t>
            </a:r>
            <a:r>
              <a:rPr sz="2200" dirty="0">
                <a:latin typeface="Calibri"/>
                <a:cs typeface="Calibri"/>
              </a:rPr>
              <a:t>to</a:t>
            </a:r>
            <a:r>
              <a:rPr sz="2200" spc="-30" dirty="0">
                <a:latin typeface="Calibri"/>
                <a:cs typeface="Calibri"/>
              </a:rPr>
              <a:t> </a:t>
            </a:r>
            <a:r>
              <a:rPr sz="2200" dirty="0">
                <a:latin typeface="Calibri"/>
                <a:cs typeface="Calibri"/>
              </a:rPr>
              <a:t>the</a:t>
            </a:r>
            <a:r>
              <a:rPr sz="2200" spc="-30" dirty="0">
                <a:latin typeface="Calibri"/>
                <a:cs typeface="Calibri"/>
              </a:rPr>
              <a:t> </a:t>
            </a:r>
            <a:r>
              <a:rPr sz="2200" spc="-10" dirty="0">
                <a:latin typeface="Calibri"/>
                <a:cs typeface="Calibri"/>
              </a:rPr>
              <a:t>UPDATE</a:t>
            </a:r>
            <a:endParaRPr sz="2200">
              <a:latin typeface="Calibri"/>
              <a:cs typeface="Calibri"/>
            </a:endParaRPr>
          </a:p>
          <a:p>
            <a:pPr marL="241300">
              <a:lnSpc>
                <a:spcPts val="2245"/>
              </a:lnSpc>
            </a:pPr>
            <a:r>
              <a:rPr sz="2200" dirty="0">
                <a:latin typeface="Calibri"/>
                <a:cs typeface="Calibri"/>
              </a:rPr>
              <a:t>command</a:t>
            </a:r>
            <a:r>
              <a:rPr sz="2200" spc="-30" dirty="0">
                <a:latin typeface="Calibri"/>
                <a:cs typeface="Calibri"/>
              </a:rPr>
              <a:t> </a:t>
            </a:r>
            <a:r>
              <a:rPr sz="2200" dirty="0">
                <a:latin typeface="Calibri"/>
                <a:cs typeface="Calibri"/>
              </a:rPr>
              <a:t>also</a:t>
            </a:r>
            <a:r>
              <a:rPr sz="2200" spc="-35"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20" dirty="0">
                <a:latin typeface="Calibri"/>
                <a:cs typeface="Calibri"/>
              </a:rPr>
              <a:t> </a:t>
            </a:r>
            <a:r>
              <a:rPr sz="2200" dirty="0">
                <a:latin typeface="Calibri"/>
                <a:cs typeface="Calibri"/>
              </a:rPr>
              <a:t>the</a:t>
            </a:r>
            <a:r>
              <a:rPr sz="2200" spc="-40" dirty="0">
                <a:latin typeface="Calibri"/>
                <a:cs typeface="Calibri"/>
              </a:rPr>
              <a:t> </a:t>
            </a:r>
            <a:r>
              <a:rPr sz="2200" dirty="0">
                <a:latin typeface="Calibri"/>
                <a:cs typeface="Calibri"/>
              </a:rPr>
              <a:t>INSERT</a:t>
            </a:r>
            <a:r>
              <a:rPr sz="2200" spc="-5" dirty="0">
                <a:latin typeface="Calibri"/>
                <a:cs typeface="Calibri"/>
              </a:rPr>
              <a:t> </a:t>
            </a:r>
            <a:r>
              <a:rPr sz="2200" spc="-10" dirty="0">
                <a:latin typeface="Calibri"/>
                <a:cs typeface="Calibri"/>
              </a:rPr>
              <a:t>command.</a:t>
            </a:r>
            <a:endParaRPr sz="2200">
              <a:latin typeface="Calibri"/>
              <a:cs typeface="Calibri"/>
            </a:endParaRPr>
          </a:p>
          <a:p>
            <a:pPr marL="241300" marR="106680" indent="-228600">
              <a:lnSpc>
                <a:spcPct val="70000"/>
              </a:lnSpc>
              <a:spcBef>
                <a:spcPts val="1000"/>
              </a:spcBef>
              <a:buFont typeface="Arial MT"/>
              <a:buChar char="•"/>
              <a:tabLst>
                <a:tab pos="241300" algn="l"/>
              </a:tabLst>
            </a:pPr>
            <a:r>
              <a:rPr sz="2200" dirty="0">
                <a:latin typeface="Calibri"/>
                <a:cs typeface="Calibri"/>
              </a:rPr>
              <a:t>Here,</a:t>
            </a:r>
            <a:r>
              <a:rPr sz="2200" spc="-40" dirty="0">
                <a:latin typeface="Calibri"/>
                <a:cs typeface="Calibri"/>
              </a:rPr>
              <a:t> </a:t>
            </a:r>
            <a:r>
              <a:rPr sz="2200" dirty="0">
                <a:latin typeface="Calibri"/>
                <a:cs typeface="Calibri"/>
              </a:rPr>
              <a:t>we</a:t>
            </a:r>
            <a:r>
              <a:rPr sz="2200" spc="-45" dirty="0">
                <a:latin typeface="Calibri"/>
                <a:cs typeface="Calibri"/>
              </a:rPr>
              <a:t> </a:t>
            </a:r>
            <a:r>
              <a:rPr sz="2200" dirty="0">
                <a:latin typeface="Calibri"/>
                <a:cs typeface="Calibri"/>
              </a:rPr>
              <a:t>cannot</a:t>
            </a:r>
            <a:r>
              <a:rPr sz="2200" spc="-60" dirty="0">
                <a:latin typeface="Calibri"/>
                <a:cs typeface="Calibri"/>
              </a:rPr>
              <a:t> </a:t>
            </a:r>
            <a:r>
              <a:rPr sz="2200" dirty="0">
                <a:latin typeface="Calibri"/>
                <a:cs typeface="Calibri"/>
              </a:rPr>
              <a:t>insert</a:t>
            </a:r>
            <a:r>
              <a:rPr sz="2200" spc="-50" dirty="0">
                <a:latin typeface="Calibri"/>
                <a:cs typeface="Calibri"/>
              </a:rPr>
              <a:t> </a:t>
            </a:r>
            <a:r>
              <a:rPr sz="2200" dirty="0">
                <a:latin typeface="Calibri"/>
                <a:cs typeface="Calibri"/>
              </a:rPr>
              <a:t>rows</a:t>
            </a:r>
            <a:r>
              <a:rPr sz="2200" spc="-45" dirty="0">
                <a:latin typeface="Calibri"/>
                <a:cs typeface="Calibri"/>
              </a:rPr>
              <a:t> </a:t>
            </a:r>
            <a:r>
              <a:rPr sz="2200" dirty="0">
                <a:latin typeface="Calibri"/>
                <a:cs typeface="Calibri"/>
              </a:rPr>
              <a:t>in</a:t>
            </a:r>
            <a:r>
              <a:rPr sz="2200" spc="-55" dirty="0">
                <a:latin typeface="Calibri"/>
                <a:cs typeface="Calibri"/>
              </a:rPr>
              <a:t> </a:t>
            </a:r>
            <a:r>
              <a:rPr sz="2200" dirty="0">
                <a:latin typeface="Calibri"/>
                <a:cs typeface="Calibri"/>
              </a:rPr>
              <a:t>the</a:t>
            </a:r>
            <a:r>
              <a:rPr sz="2200" spc="-40" dirty="0">
                <a:latin typeface="Calibri"/>
                <a:cs typeface="Calibri"/>
              </a:rPr>
              <a:t> </a:t>
            </a:r>
            <a:r>
              <a:rPr sz="2200" spc="-10" dirty="0">
                <a:latin typeface="Calibri"/>
                <a:cs typeface="Calibri"/>
              </a:rPr>
              <a:t>CUSTOMERS_VIEW</a:t>
            </a:r>
            <a:r>
              <a:rPr sz="2200" spc="5" dirty="0">
                <a:latin typeface="Calibri"/>
                <a:cs typeface="Calibri"/>
              </a:rPr>
              <a:t> </a:t>
            </a:r>
            <a:r>
              <a:rPr sz="2200" dirty="0">
                <a:latin typeface="Calibri"/>
                <a:cs typeface="Calibri"/>
              </a:rPr>
              <a:t>because</a:t>
            </a:r>
            <a:r>
              <a:rPr sz="2200" spc="-50" dirty="0">
                <a:latin typeface="Calibri"/>
                <a:cs typeface="Calibri"/>
              </a:rPr>
              <a:t> </a:t>
            </a:r>
            <a:r>
              <a:rPr sz="2200" dirty="0">
                <a:latin typeface="Calibri"/>
                <a:cs typeface="Calibri"/>
              </a:rPr>
              <a:t>we</a:t>
            </a:r>
            <a:r>
              <a:rPr sz="2200" spc="-40" dirty="0">
                <a:latin typeface="Calibri"/>
                <a:cs typeface="Calibri"/>
              </a:rPr>
              <a:t> </a:t>
            </a:r>
            <a:r>
              <a:rPr sz="2200" dirty="0">
                <a:latin typeface="Calibri"/>
                <a:cs typeface="Calibri"/>
              </a:rPr>
              <a:t>have</a:t>
            </a:r>
            <a:r>
              <a:rPr sz="2200" spc="-50"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included</a:t>
            </a:r>
            <a:r>
              <a:rPr sz="2200" spc="-60" dirty="0">
                <a:latin typeface="Calibri"/>
                <a:cs typeface="Calibri"/>
              </a:rPr>
              <a:t> </a:t>
            </a:r>
            <a:r>
              <a:rPr sz="2200" spc="-25" dirty="0">
                <a:latin typeface="Calibri"/>
                <a:cs typeface="Calibri"/>
              </a:rPr>
              <a:t>all </a:t>
            </a:r>
            <a:r>
              <a:rPr sz="2200" dirty="0">
                <a:latin typeface="Calibri"/>
                <a:cs typeface="Calibri"/>
              </a:rPr>
              <a:t>the</a:t>
            </a:r>
            <a:r>
              <a:rPr sz="2200" spc="-30" dirty="0">
                <a:latin typeface="Calibri"/>
                <a:cs typeface="Calibri"/>
              </a:rPr>
              <a:t> </a:t>
            </a:r>
            <a:r>
              <a:rPr sz="2200" dirty="0">
                <a:latin typeface="Calibri"/>
                <a:cs typeface="Calibri"/>
              </a:rPr>
              <a:t>NOT</a:t>
            </a:r>
            <a:r>
              <a:rPr sz="2200" spc="-15" dirty="0">
                <a:latin typeface="Calibri"/>
                <a:cs typeface="Calibri"/>
              </a:rPr>
              <a:t> </a:t>
            </a:r>
            <a:r>
              <a:rPr sz="2200" dirty="0">
                <a:latin typeface="Calibri"/>
                <a:cs typeface="Calibri"/>
              </a:rPr>
              <a:t>NULL</a:t>
            </a:r>
            <a:r>
              <a:rPr sz="2200" spc="-25" dirty="0">
                <a:latin typeface="Calibri"/>
                <a:cs typeface="Calibri"/>
              </a:rPr>
              <a:t> </a:t>
            </a:r>
            <a:r>
              <a:rPr sz="2200" dirty="0">
                <a:latin typeface="Calibri"/>
                <a:cs typeface="Calibri"/>
              </a:rPr>
              <a:t>columns</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this</a:t>
            </a:r>
            <a:r>
              <a:rPr sz="2200" spc="-35" dirty="0">
                <a:latin typeface="Calibri"/>
                <a:cs typeface="Calibri"/>
              </a:rPr>
              <a:t> </a:t>
            </a:r>
            <a:r>
              <a:rPr sz="2200" spc="-25" dirty="0">
                <a:latin typeface="Calibri"/>
                <a:cs typeface="Calibri"/>
              </a:rPr>
              <a:t>view,</a:t>
            </a:r>
            <a:r>
              <a:rPr sz="2200" spc="-40" dirty="0">
                <a:latin typeface="Calibri"/>
                <a:cs typeface="Calibri"/>
              </a:rPr>
              <a:t> </a:t>
            </a:r>
            <a:r>
              <a:rPr sz="2200" dirty="0">
                <a:latin typeface="Calibri"/>
                <a:cs typeface="Calibri"/>
              </a:rPr>
              <a:t>otherwise</a:t>
            </a:r>
            <a:r>
              <a:rPr sz="2200" spc="-30" dirty="0">
                <a:latin typeface="Calibri"/>
                <a:cs typeface="Calibri"/>
              </a:rPr>
              <a:t> </a:t>
            </a:r>
            <a:r>
              <a:rPr sz="2200" dirty="0">
                <a:latin typeface="Calibri"/>
                <a:cs typeface="Calibri"/>
              </a:rPr>
              <a:t>you</a:t>
            </a:r>
            <a:r>
              <a:rPr sz="2200" spc="-40" dirty="0">
                <a:latin typeface="Calibri"/>
                <a:cs typeface="Calibri"/>
              </a:rPr>
              <a:t> </a:t>
            </a:r>
            <a:r>
              <a:rPr sz="2200" dirty="0">
                <a:latin typeface="Calibri"/>
                <a:cs typeface="Calibri"/>
              </a:rPr>
              <a:t>can</a:t>
            </a:r>
            <a:r>
              <a:rPr sz="2200" spc="-40" dirty="0">
                <a:latin typeface="Calibri"/>
                <a:cs typeface="Calibri"/>
              </a:rPr>
              <a:t> </a:t>
            </a:r>
            <a:r>
              <a:rPr sz="2200" dirty="0">
                <a:latin typeface="Calibri"/>
                <a:cs typeface="Calibri"/>
              </a:rPr>
              <a:t>insert</a:t>
            </a:r>
            <a:r>
              <a:rPr sz="2200" spc="-45" dirty="0">
                <a:latin typeface="Calibri"/>
                <a:cs typeface="Calibri"/>
              </a:rPr>
              <a:t> </a:t>
            </a:r>
            <a:r>
              <a:rPr sz="2200" dirty="0">
                <a:latin typeface="Calibri"/>
                <a:cs typeface="Calibri"/>
              </a:rPr>
              <a:t>rows</a:t>
            </a:r>
            <a:r>
              <a:rPr sz="2200" spc="-30"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a</a:t>
            </a:r>
            <a:r>
              <a:rPr sz="2200" spc="-45" dirty="0">
                <a:latin typeface="Calibri"/>
                <a:cs typeface="Calibri"/>
              </a:rPr>
              <a:t> </a:t>
            </a:r>
            <a:r>
              <a:rPr sz="2200" dirty="0">
                <a:latin typeface="Calibri"/>
                <a:cs typeface="Calibri"/>
              </a:rPr>
              <a:t>view</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a</a:t>
            </a:r>
            <a:r>
              <a:rPr sz="2200" spc="-45" dirty="0">
                <a:latin typeface="Calibri"/>
                <a:cs typeface="Calibri"/>
              </a:rPr>
              <a:t> </a:t>
            </a:r>
            <a:r>
              <a:rPr sz="2200" spc="-10" dirty="0">
                <a:latin typeface="Calibri"/>
                <a:cs typeface="Calibri"/>
              </a:rPr>
              <a:t>similar </a:t>
            </a:r>
            <a:r>
              <a:rPr sz="2200" dirty="0">
                <a:latin typeface="Calibri"/>
                <a:cs typeface="Calibri"/>
              </a:rPr>
              <a:t>way</a:t>
            </a:r>
            <a:r>
              <a:rPr sz="2200" spc="-50" dirty="0">
                <a:latin typeface="Calibri"/>
                <a:cs typeface="Calibri"/>
              </a:rPr>
              <a:t> </a:t>
            </a:r>
            <a:r>
              <a:rPr sz="2200" dirty="0">
                <a:latin typeface="Calibri"/>
                <a:cs typeface="Calibri"/>
              </a:rPr>
              <a:t>as</a:t>
            </a:r>
            <a:r>
              <a:rPr sz="2200" spc="-25" dirty="0">
                <a:latin typeface="Calibri"/>
                <a:cs typeface="Calibri"/>
              </a:rPr>
              <a:t> </a:t>
            </a:r>
            <a:r>
              <a:rPr sz="2200" dirty="0">
                <a:latin typeface="Calibri"/>
                <a:cs typeface="Calibri"/>
              </a:rPr>
              <a:t>you</a:t>
            </a:r>
            <a:r>
              <a:rPr sz="2200" spc="-35" dirty="0">
                <a:latin typeface="Calibri"/>
                <a:cs typeface="Calibri"/>
              </a:rPr>
              <a:t> </a:t>
            </a:r>
            <a:r>
              <a:rPr sz="2200" dirty="0">
                <a:latin typeface="Calibri"/>
                <a:cs typeface="Calibri"/>
              </a:rPr>
              <a:t>insert</a:t>
            </a:r>
            <a:r>
              <a:rPr sz="2200" spc="-25" dirty="0">
                <a:latin typeface="Calibri"/>
                <a:cs typeface="Calibri"/>
              </a:rPr>
              <a:t> </a:t>
            </a:r>
            <a:r>
              <a:rPr sz="2200" dirty="0">
                <a:latin typeface="Calibri"/>
                <a:cs typeface="Calibri"/>
              </a:rPr>
              <a:t>them</a:t>
            </a:r>
            <a:r>
              <a:rPr sz="2200" spc="-20" dirty="0">
                <a:latin typeface="Calibri"/>
                <a:cs typeface="Calibri"/>
              </a:rPr>
              <a:t> </a:t>
            </a:r>
            <a:r>
              <a:rPr sz="2200" dirty="0">
                <a:latin typeface="Calibri"/>
                <a:cs typeface="Calibri"/>
              </a:rPr>
              <a:t>in</a:t>
            </a:r>
            <a:r>
              <a:rPr sz="2200" spc="-35" dirty="0">
                <a:latin typeface="Calibri"/>
                <a:cs typeface="Calibri"/>
              </a:rPr>
              <a:t> </a:t>
            </a:r>
            <a:r>
              <a:rPr sz="2200" dirty="0">
                <a:latin typeface="Calibri"/>
                <a:cs typeface="Calibri"/>
              </a:rPr>
              <a:t>a</a:t>
            </a:r>
            <a:r>
              <a:rPr sz="2200" spc="-35" dirty="0">
                <a:latin typeface="Calibri"/>
                <a:cs typeface="Calibri"/>
              </a:rPr>
              <a:t> </a:t>
            </a:r>
            <a:r>
              <a:rPr sz="2200" spc="-10" dirty="0">
                <a:latin typeface="Calibri"/>
                <a:cs typeface="Calibri"/>
              </a:rPr>
              <a:t>table.</a:t>
            </a:r>
            <a:endParaRPr sz="2200">
              <a:latin typeface="Calibri"/>
              <a:cs typeface="Calibri"/>
            </a:endParaRPr>
          </a:p>
          <a:p>
            <a:pPr>
              <a:lnSpc>
                <a:spcPct val="100000"/>
              </a:lnSpc>
              <a:spcBef>
                <a:spcPts val="375"/>
              </a:spcBef>
              <a:buFont typeface="Arial MT"/>
              <a:buChar char="•"/>
            </a:pPr>
            <a:endParaRPr sz="2200">
              <a:latin typeface="Calibri"/>
              <a:cs typeface="Calibri"/>
            </a:endParaRPr>
          </a:p>
          <a:p>
            <a:pPr marL="240665" indent="-227965">
              <a:lnSpc>
                <a:spcPct val="100000"/>
              </a:lnSpc>
              <a:buFont typeface="Arial MT"/>
              <a:buChar char="•"/>
              <a:tabLst>
                <a:tab pos="240665" algn="l"/>
              </a:tabLst>
            </a:pPr>
            <a:r>
              <a:rPr sz="2200" b="1" dirty="0">
                <a:latin typeface="Calibri"/>
                <a:cs typeface="Calibri"/>
              </a:rPr>
              <a:t>Deleting</a:t>
            </a:r>
            <a:r>
              <a:rPr sz="2200" b="1" spc="-50" dirty="0">
                <a:latin typeface="Calibri"/>
                <a:cs typeface="Calibri"/>
              </a:rPr>
              <a:t> </a:t>
            </a:r>
            <a:r>
              <a:rPr sz="2200" b="1" dirty="0">
                <a:latin typeface="Calibri"/>
                <a:cs typeface="Calibri"/>
              </a:rPr>
              <a:t>Rows</a:t>
            </a:r>
            <a:r>
              <a:rPr sz="2200" b="1" spc="-60" dirty="0">
                <a:latin typeface="Calibri"/>
                <a:cs typeface="Calibri"/>
              </a:rPr>
              <a:t> </a:t>
            </a:r>
            <a:r>
              <a:rPr sz="2200" b="1" dirty="0">
                <a:latin typeface="Calibri"/>
                <a:cs typeface="Calibri"/>
              </a:rPr>
              <a:t>into</a:t>
            </a:r>
            <a:r>
              <a:rPr sz="2200" b="1" spc="-50" dirty="0">
                <a:latin typeface="Calibri"/>
                <a:cs typeface="Calibri"/>
              </a:rPr>
              <a:t> </a:t>
            </a:r>
            <a:r>
              <a:rPr sz="2200" b="1" dirty="0">
                <a:latin typeface="Calibri"/>
                <a:cs typeface="Calibri"/>
              </a:rPr>
              <a:t>a</a:t>
            </a:r>
            <a:r>
              <a:rPr sz="2200" b="1" spc="-65" dirty="0">
                <a:latin typeface="Calibri"/>
                <a:cs typeface="Calibri"/>
              </a:rPr>
              <a:t> </a:t>
            </a:r>
            <a:r>
              <a:rPr sz="2200" b="1" spc="-20" dirty="0">
                <a:latin typeface="Calibri"/>
                <a:cs typeface="Calibri"/>
              </a:rPr>
              <a:t>View</a:t>
            </a:r>
            <a:endParaRPr sz="2200">
              <a:latin typeface="Calibri"/>
              <a:cs typeface="Calibri"/>
            </a:endParaRPr>
          </a:p>
          <a:p>
            <a:pPr marL="241300" marR="216535" indent="-228600">
              <a:lnSpc>
                <a:spcPct val="70000"/>
              </a:lnSpc>
              <a:spcBef>
                <a:spcPts val="1000"/>
              </a:spcBef>
              <a:buFont typeface="Arial MT"/>
              <a:buChar char="•"/>
              <a:tabLst>
                <a:tab pos="241300" algn="l"/>
              </a:tabLst>
            </a:pPr>
            <a:r>
              <a:rPr sz="2200" dirty="0">
                <a:latin typeface="Calibri"/>
                <a:cs typeface="Calibri"/>
              </a:rPr>
              <a:t>Rows</a:t>
            </a:r>
            <a:r>
              <a:rPr sz="2200" spc="-25" dirty="0">
                <a:latin typeface="Calibri"/>
                <a:cs typeface="Calibri"/>
              </a:rPr>
              <a:t> </a:t>
            </a:r>
            <a:r>
              <a:rPr sz="2200" dirty="0">
                <a:latin typeface="Calibri"/>
                <a:cs typeface="Calibri"/>
              </a:rPr>
              <a:t>of</a:t>
            </a:r>
            <a:r>
              <a:rPr sz="2200" spc="-50" dirty="0">
                <a:latin typeface="Calibri"/>
                <a:cs typeface="Calibri"/>
              </a:rPr>
              <a:t> </a:t>
            </a:r>
            <a:r>
              <a:rPr sz="2200" dirty="0">
                <a:latin typeface="Calibri"/>
                <a:cs typeface="Calibri"/>
              </a:rPr>
              <a:t>data</a:t>
            </a:r>
            <a:r>
              <a:rPr sz="2200" spc="-55" dirty="0">
                <a:latin typeface="Calibri"/>
                <a:cs typeface="Calibri"/>
              </a:rPr>
              <a:t> </a:t>
            </a:r>
            <a:r>
              <a:rPr sz="2200" dirty="0">
                <a:latin typeface="Calibri"/>
                <a:cs typeface="Calibri"/>
              </a:rPr>
              <a:t>can</a:t>
            </a:r>
            <a:r>
              <a:rPr sz="2200" spc="-35" dirty="0">
                <a:latin typeface="Calibri"/>
                <a:cs typeface="Calibri"/>
              </a:rPr>
              <a:t> </a:t>
            </a:r>
            <a:r>
              <a:rPr sz="2200" dirty="0">
                <a:latin typeface="Calibri"/>
                <a:cs typeface="Calibri"/>
              </a:rPr>
              <a:t>be</a:t>
            </a:r>
            <a:r>
              <a:rPr sz="2200" spc="-45" dirty="0">
                <a:latin typeface="Calibri"/>
                <a:cs typeface="Calibri"/>
              </a:rPr>
              <a:t> </a:t>
            </a:r>
            <a:r>
              <a:rPr sz="2200" dirty="0">
                <a:latin typeface="Calibri"/>
                <a:cs typeface="Calibri"/>
              </a:rPr>
              <a:t>deleted</a:t>
            </a:r>
            <a:r>
              <a:rPr sz="2200" spc="-25" dirty="0">
                <a:latin typeface="Calibri"/>
                <a:cs typeface="Calibri"/>
              </a:rPr>
              <a:t> </a:t>
            </a:r>
            <a:r>
              <a:rPr sz="2200" dirty="0">
                <a:latin typeface="Calibri"/>
                <a:cs typeface="Calibri"/>
              </a:rPr>
              <a:t>from</a:t>
            </a:r>
            <a:r>
              <a:rPr sz="2200" spc="-50" dirty="0">
                <a:latin typeface="Calibri"/>
                <a:cs typeface="Calibri"/>
              </a:rPr>
              <a:t> </a:t>
            </a:r>
            <a:r>
              <a:rPr sz="2200" dirty="0">
                <a:latin typeface="Calibri"/>
                <a:cs typeface="Calibri"/>
              </a:rPr>
              <a:t>a</a:t>
            </a:r>
            <a:r>
              <a:rPr sz="2200" spc="-50" dirty="0">
                <a:latin typeface="Calibri"/>
                <a:cs typeface="Calibri"/>
              </a:rPr>
              <a:t> </a:t>
            </a:r>
            <a:r>
              <a:rPr sz="2200" spc="-20" dirty="0">
                <a:latin typeface="Calibri"/>
                <a:cs typeface="Calibri"/>
              </a:rPr>
              <a:t>view.</a:t>
            </a:r>
            <a:r>
              <a:rPr sz="2200" spc="-55" dirty="0">
                <a:latin typeface="Calibri"/>
                <a:cs typeface="Calibri"/>
              </a:rPr>
              <a:t> </a:t>
            </a:r>
            <a:r>
              <a:rPr sz="2200" dirty="0">
                <a:latin typeface="Calibri"/>
                <a:cs typeface="Calibri"/>
              </a:rPr>
              <a:t>The</a:t>
            </a:r>
            <a:r>
              <a:rPr sz="2200" spc="-35" dirty="0">
                <a:latin typeface="Calibri"/>
                <a:cs typeface="Calibri"/>
              </a:rPr>
              <a:t> </a:t>
            </a:r>
            <a:r>
              <a:rPr sz="2200" dirty="0">
                <a:latin typeface="Calibri"/>
                <a:cs typeface="Calibri"/>
              </a:rPr>
              <a:t>same</a:t>
            </a:r>
            <a:r>
              <a:rPr sz="2200" spc="-35" dirty="0">
                <a:latin typeface="Calibri"/>
                <a:cs typeface="Calibri"/>
              </a:rPr>
              <a:t> </a:t>
            </a:r>
            <a:r>
              <a:rPr sz="2200" dirty="0">
                <a:latin typeface="Calibri"/>
                <a:cs typeface="Calibri"/>
              </a:rPr>
              <a:t>rules</a:t>
            </a:r>
            <a:r>
              <a:rPr sz="2200" spc="-45" dirty="0">
                <a:latin typeface="Calibri"/>
                <a:cs typeface="Calibri"/>
              </a:rPr>
              <a:t> </a:t>
            </a:r>
            <a:r>
              <a:rPr sz="2200" dirty="0">
                <a:latin typeface="Calibri"/>
                <a:cs typeface="Calibri"/>
              </a:rPr>
              <a:t>that</a:t>
            </a:r>
            <a:r>
              <a:rPr sz="2200" spc="-40"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30" dirty="0">
                <a:latin typeface="Calibri"/>
                <a:cs typeface="Calibri"/>
              </a:rPr>
              <a:t> </a:t>
            </a:r>
            <a:r>
              <a:rPr sz="2200" dirty="0">
                <a:latin typeface="Calibri"/>
                <a:cs typeface="Calibri"/>
              </a:rPr>
              <a:t>the</a:t>
            </a:r>
            <a:r>
              <a:rPr sz="2200" spc="-45" dirty="0">
                <a:latin typeface="Calibri"/>
                <a:cs typeface="Calibri"/>
              </a:rPr>
              <a:t> </a:t>
            </a:r>
            <a:r>
              <a:rPr sz="2200" spc="-30" dirty="0">
                <a:latin typeface="Calibri"/>
                <a:cs typeface="Calibri"/>
              </a:rPr>
              <a:t>UPDATE</a:t>
            </a:r>
            <a:r>
              <a:rPr sz="2200" spc="-35" dirty="0">
                <a:latin typeface="Calibri"/>
                <a:cs typeface="Calibri"/>
              </a:rPr>
              <a:t> </a:t>
            </a:r>
            <a:r>
              <a:rPr sz="2200" spc="-25" dirty="0">
                <a:latin typeface="Calibri"/>
                <a:cs typeface="Calibri"/>
              </a:rPr>
              <a:t>and </a:t>
            </a:r>
            <a:r>
              <a:rPr sz="2200" dirty="0">
                <a:latin typeface="Calibri"/>
                <a:cs typeface="Calibri"/>
              </a:rPr>
              <a:t>INSERT</a:t>
            </a:r>
            <a:r>
              <a:rPr sz="2200" spc="-25" dirty="0">
                <a:latin typeface="Calibri"/>
                <a:cs typeface="Calibri"/>
              </a:rPr>
              <a:t> </a:t>
            </a:r>
            <a:r>
              <a:rPr sz="2200" dirty="0">
                <a:latin typeface="Calibri"/>
                <a:cs typeface="Calibri"/>
              </a:rPr>
              <a:t>commands</a:t>
            </a:r>
            <a:r>
              <a:rPr sz="2200" spc="-40"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50" dirty="0">
                <a:latin typeface="Calibri"/>
                <a:cs typeface="Calibri"/>
              </a:rPr>
              <a:t> </a:t>
            </a:r>
            <a:r>
              <a:rPr sz="2200" dirty="0">
                <a:latin typeface="Calibri"/>
                <a:cs typeface="Calibri"/>
              </a:rPr>
              <a:t>the</a:t>
            </a:r>
            <a:r>
              <a:rPr sz="2200" spc="-40" dirty="0">
                <a:latin typeface="Calibri"/>
                <a:cs typeface="Calibri"/>
              </a:rPr>
              <a:t> </a:t>
            </a:r>
            <a:r>
              <a:rPr sz="2200" dirty="0">
                <a:latin typeface="Calibri"/>
                <a:cs typeface="Calibri"/>
              </a:rPr>
              <a:t>DELETE</a:t>
            </a:r>
            <a:r>
              <a:rPr sz="2200" spc="-45" dirty="0">
                <a:latin typeface="Calibri"/>
                <a:cs typeface="Calibri"/>
              </a:rPr>
              <a:t> </a:t>
            </a:r>
            <a:r>
              <a:rPr sz="2200" spc="-10" dirty="0">
                <a:latin typeface="Calibri"/>
                <a:cs typeface="Calibri"/>
              </a:rPr>
              <a:t>command.</a:t>
            </a:r>
            <a:endParaRPr sz="2200">
              <a:latin typeface="Calibri"/>
              <a:cs typeface="Calibri"/>
            </a:endParaRPr>
          </a:p>
          <a:p>
            <a:pPr marL="240665" indent="-227965">
              <a:lnSpc>
                <a:spcPts val="2605"/>
              </a:lnSpc>
              <a:spcBef>
                <a:spcPts val="215"/>
              </a:spcBef>
              <a:buFont typeface="Arial MT"/>
              <a:buChar char="•"/>
              <a:tabLst>
                <a:tab pos="240665" algn="l"/>
              </a:tabLst>
            </a:pPr>
            <a:r>
              <a:rPr sz="2200" dirty="0">
                <a:latin typeface="Calibri"/>
                <a:cs typeface="Calibri"/>
              </a:rPr>
              <a:t>Following</a:t>
            </a:r>
            <a:r>
              <a:rPr sz="2200" spc="-50" dirty="0">
                <a:latin typeface="Calibri"/>
                <a:cs typeface="Calibri"/>
              </a:rPr>
              <a:t> </a:t>
            </a:r>
            <a:r>
              <a:rPr sz="2200" dirty="0">
                <a:latin typeface="Calibri"/>
                <a:cs typeface="Calibri"/>
              </a:rPr>
              <a:t>is</a:t>
            </a:r>
            <a:r>
              <a:rPr sz="2200" spc="-45" dirty="0">
                <a:latin typeface="Calibri"/>
                <a:cs typeface="Calibri"/>
              </a:rPr>
              <a:t> </a:t>
            </a:r>
            <a:r>
              <a:rPr sz="2200" dirty="0">
                <a:latin typeface="Calibri"/>
                <a:cs typeface="Calibri"/>
              </a:rPr>
              <a:t>an</a:t>
            </a:r>
            <a:r>
              <a:rPr sz="2200" spc="-50" dirty="0">
                <a:latin typeface="Calibri"/>
                <a:cs typeface="Calibri"/>
              </a:rPr>
              <a:t> </a:t>
            </a:r>
            <a:r>
              <a:rPr sz="2200" spc="-10" dirty="0">
                <a:latin typeface="Calibri"/>
                <a:cs typeface="Calibri"/>
              </a:rPr>
              <a:t>example</a:t>
            </a:r>
            <a:r>
              <a:rPr sz="2200" spc="-25" dirty="0">
                <a:latin typeface="Calibri"/>
                <a:cs typeface="Calibri"/>
              </a:rPr>
              <a:t> </a:t>
            </a:r>
            <a:r>
              <a:rPr sz="2200" dirty="0">
                <a:latin typeface="Calibri"/>
                <a:cs typeface="Calibri"/>
              </a:rPr>
              <a:t>to</a:t>
            </a:r>
            <a:r>
              <a:rPr sz="2200" spc="-25" dirty="0">
                <a:latin typeface="Calibri"/>
                <a:cs typeface="Calibri"/>
              </a:rPr>
              <a:t> </a:t>
            </a:r>
            <a:r>
              <a:rPr sz="2200" dirty="0">
                <a:latin typeface="Calibri"/>
                <a:cs typeface="Calibri"/>
              </a:rPr>
              <a:t>delete</a:t>
            </a:r>
            <a:r>
              <a:rPr sz="2200" spc="-30" dirty="0">
                <a:latin typeface="Calibri"/>
                <a:cs typeface="Calibri"/>
              </a:rPr>
              <a:t> </a:t>
            </a:r>
            <a:r>
              <a:rPr sz="2200" dirty="0">
                <a:latin typeface="Calibri"/>
                <a:cs typeface="Calibri"/>
              </a:rPr>
              <a:t>a</a:t>
            </a:r>
            <a:r>
              <a:rPr sz="2200" spc="-45" dirty="0">
                <a:latin typeface="Calibri"/>
                <a:cs typeface="Calibri"/>
              </a:rPr>
              <a:t> </a:t>
            </a:r>
            <a:r>
              <a:rPr sz="2200" dirty="0">
                <a:latin typeface="Calibri"/>
                <a:cs typeface="Calibri"/>
              </a:rPr>
              <a:t>record</a:t>
            </a:r>
            <a:r>
              <a:rPr sz="2200" spc="-50" dirty="0">
                <a:latin typeface="Calibri"/>
                <a:cs typeface="Calibri"/>
              </a:rPr>
              <a:t> </a:t>
            </a:r>
            <a:r>
              <a:rPr sz="2200" dirty="0">
                <a:latin typeface="Calibri"/>
                <a:cs typeface="Calibri"/>
              </a:rPr>
              <a:t>having</a:t>
            </a:r>
            <a:r>
              <a:rPr sz="2200" spc="-55" dirty="0">
                <a:latin typeface="Calibri"/>
                <a:cs typeface="Calibri"/>
              </a:rPr>
              <a:t> </a:t>
            </a:r>
            <a:r>
              <a:rPr sz="2200" dirty="0">
                <a:latin typeface="Calibri"/>
                <a:cs typeface="Calibri"/>
              </a:rPr>
              <a:t>AGE</a:t>
            </a:r>
            <a:r>
              <a:rPr sz="2200" spc="-35" dirty="0">
                <a:latin typeface="Calibri"/>
                <a:cs typeface="Calibri"/>
              </a:rPr>
              <a:t> </a:t>
            </a:r>
            <a:r>
              <a:rPr sz="2200" dirty="0">
                <a:latin typeface="Calibri"/>
                <a:cs typeface="Calibri"/>
              </a:rPr>
              <a:t>=</a:t>
            </a:r>
            <a:r>
              <a:rPr sz="2200" spc="-35" dirty="0">
                <a:latin typeface="Calibri"/>
                <a:cs typeface="Calibri"/>
              </a:rPr>
              <a:t> </a:t>
            </a:r>
            <a:r>
              <a:rPr sz="2200" spc="-25" dirty="0">
                <a:latin typeface="Calibri"/>
                <a:cs typeface="Calibri"/>
              </a:rPr>
              <a:t>22.</a:t>
            </a:r>
            <a:endParaRPr sz="2200">
              <a:latin typeface="Calibri"/>
              <a:cs typeface="Calibri"/>
            </a:endParaRPr>
          </a:p>
          <a:p>
            <a:pPr marL="1041400">
              <a:lnSpc>
                <a:spcPts val="1885"/>
              </a:lnSpc>
            </a:pPr>
            <a:r>
              <a:rPr sz="1600" dirty="0">
                <a:latin typeface="Calibri"/>
                <a:cs typeface="Calibri"/>
              </a:rPr>
              <a:t>SQL</a:t>
            </a:r>
            <a:r>
              <a:rPr sz="1600" spc="-50" dirty="0">
                <a:latin typeface="Calibri"/>
                <a:cs typeface="Calibri"/>
              </a:rPr>
              <a:t> </a:t>
            </a:r>
            <a:r>
              <a:rPr sz="1600" dirty="0">
                <a:latin typeface="Calibri"/>
                <a:cs typeface="Calibri"/>
              </a:rPr>
              <a:t>&gt;</a:t>
            </a:r>
            <a:r>
              <a:rPr sz="1600" spc="-50" dirty="0">
                <a:latin typeface="Calibri"/>
                <a:cs typeface="Calibri"/>
              </a:rPr>
              <a:t> </a:t>
            </a:r>
            <a:r>
              <a:rPr sz="1600" dirty="0">
                <a:latin typeface="Calibri"/>
                <a:cs typeface="Calibri"/>
              </a:rPr>
              <a:t>DELETE</a:t>
            </a:r>
            <a:r>
              <a:rPr sz="1600" spc="-25" dirty="0">
                <a:latin typeface="Calibri"/>
                <a:cs typeface="Calibri"/>
              </a:rPr>
              <a:t> </a:t>
            </a:r>
            <a:r>
              <a:rPr sz="1600" dirty="0">
                <a:latin typeface="Calibri"/>
                <a:cs typeface="Calibri"/>
              </a:rPr>
              <a:t>FROM</a:t>
            </a:r>
            <a:r>
              <a:rPr sz="1600" spc="-50" dirty="0">
                <a:latin typeface="Calibri"/>
                <a:cs typeface="Calibri"/>
              </a:rPr>
              <a:t> </a:t>
            </a:r>
            <a:r>
              <a:rPr sz="1600" dirty="0">
                <a:latin typeface="Calibri"/>
                <a:cs typeface="Calibri"/>
              </a:rPr>
              <a:t>CUSTOMERS_VIEW</a:t>
            </a:r>
            <a:r>
              <a:rPr sz="1600" spc="310" dirty="0">
                <a:latin typeface="Calibri"/>
                <a:cs typeface="Calibri"/>
              </a:rPr>
              <a:t> </a:t>
            </a:r>
            <a:r>
              <a:rPr sz="1600" dirty="0">
                <a:latin typeface="Calibri"/>
                <a:cs typeface="Calibri"/>
              </a:rPr>
              <a:t>WHERE</a:t>
            </a:r>
            <a:r>
              <a:rPr sz="1600" spc="-30" dirty="0">
                <a:latin typeface="Calibri"/>
                <a:cs typeface="Calibri"/>
              </a:rPr>
              <a:t> </a:t>
            </a:r>
            <a:r>
              <a:rPr sz="1600" dirty="0">
                <a:latin typeface="Calibri"/>
                <a:cs typeface="Calibri"/>
              </a:rPr>
              <a:t>age</a:t>
            </a:r>
            <a:r>
              <a:rPr sz="1600" spc="-60" dirty="0">
                <a:latin typeface="Calibri"/>
                <a:cs typeface="Calibri"/>
              </a:rPr>
              <a:t> </a:t>
            </a:r>
            <a:r>
              <a:rPr sz="1600" dirty="0">
                <a:latin typeface="Calibri"/>
                <a:cs typeface="Calibri"/>
              </a:rPr>
              <a:t>=</a:t>
            </a:r>
            <a:r>
              <a:rPr sz="1600" spc="-50" dirty="0">
                <a:latin typeface="Calibri"/>
                <a:cs typeface="Calibri"/>
              </a:rPr>
              <a:t> </a:t>
            </a:r>
            <a:r>
              <a:rPr sz="1600" spc="-25" dirty="0">
                <a:latin typeface="Calibri"/>
                <a:cs typeface="Calibri"/>
              </a:rPr>
              <a:t>22;</a:t>
            </a:r>
            <a:endParaRPr sz="1600">
              <a:latin typeface="Calibri"/>
              <a:cs typeface="Calibri"/>
            </a:endParaRPr>
          </a:p>
          <a:p>
            <a:pPr marL="241300" marR="5080" indent="-228600">
              <a:lnSpc>
                <a:spcPct val="70000"/>
              </a:lnSpc>
              <a:spcBef>
                <a:spcPts val="994"/>
              </a:spcBef>
              <a:buFont typeface="Arial MT"/>
              <a:buChar char="•"/>
              <a:tabLst>
                <a:tab pos="241300" algn="l"/>
              </a:tabLst>
            </a:pPr>
            <a:r>
              <a:rPr sz="2200" dirty="0">
                <a:latin typeface="Calibri"/>
                <a:cs typeface="Calibri"/>
              </a:rPr>
              <a:t>This</a:t>
            </a:r>
            <a:r>
              <a:rPr sz="2200" spc="-40" dirty="0">
                <a:latin typeface="Calibri"/>
                <a:cs typeface="Calibri"/>
              </a:rPr>
              <a:t> </a:t>
            </a:r>
            <a:r>
              <a:rPr sz="2200" dirty="0">
                <a:latin typeface="Calibri"/>
                <a:cs typeface="Calibri"/>
              </a:rPr>
              <a:t>would</a:t>
            </a:r>
            <a:r>
              <a:rPr sz="2200" spc="-45" dirty="0">
                <a:latin typeface="Calibri"/>
                <a:cs typeface="Calibri"/>
              </a:rPr>
              <a:t> </a:t>
            </a:r>
            <a:r>
              <a:rPr sz="2200" dirty="0">
                <a:latin typeface="Calibri"/>
                <a:cs typeface="Calibri"/>
              </a:rPr>
              <a:t>ultimately</a:t>
            </a:r>
            <a:r>
              <a:rPr sz="2200" spc="-35" dirty="0">
                <a:latin typeface="Calibri"/>
                <a:cs typeface="Calibri"/>
              </a:rPr>
              <a:t> </a:t>
            </a:r>
            <a:r>
              <a:rPr sz="2200" dirty="0">
                <a:latin typeface="Calibri"/>
                <a:cs typeface="Calibri"/>
              </a:rPr>
              <a:t>delete</a:t>
            </a:r>
            <a:r>
              <a:rPr sz="2200" spc="-20" dirty="0">
                <a:latin typeface="Calibri"/>
                <a:cs typeface="Calibri"/>
              </a:rPr>
              <a:t> </a:t>
            </a:r>
            <a:r>
              <a:rPr sz="2200" dirty="0">
                <a:latin typeface="Calibri"/>
                <a:cs typeface="Calibri"/>
              </a:rPr>
              <a:t>a</a:t>
            </a:r>
            <a:r>
              <a:rPr sz="2200" spc="-50" dirty="0">
                <a:latin typeface="Calibri"/>
                <a:cs typeface="Calibri"/>
              </a:rPr>
              <a:t> </a:t>
            </a:r>
            <a:r>
              <a:rPr sz="2200" dirty="0">
                <a:latin typeface="Calibri"/>
                <a:cs typeface="Calibri"/>
              </a:rPr>
              <a:t>row</a:t>
            </a:r>
            <a:r>
              <a:rPr sz="2200" spc="-50" dirty="0">
                <a:latin typeface="Calibri"/>
                <a:cs typeface="Calibri"/>
              </a:rPr>
              <a:t> </a:t>
            </a:r>
            <a:r>
              <a:rPr sz="2200" dirty="0">
                <a:latin typeface="Calibri"/>
                <a:cs typeface="Calibri"/>
              </a:rPr>
              <a:t>from</a:t>
            </a:r>
            <a:r>
              <a:rPr sz="2200" spc="-50" dirty="0">
                <a:latin typeface="Calibri"/>
                <a:cs typeface="Calibri"/>
              </a:rPr>
              <a:t> </a:t>
            </a:r>
            <a:r>
              <a:rPr sz="2200" dirty="0">
                <a:latin typeface="Calibri"/>
                <a:cs typeface="Calibri"/>
              </a:rPr>
              <a:t>the</a:t>
            </a:r>
            <a:r>
              <a:rPr sz="2200" spc="-25" dirty="0">
                <a:latin typeface="Calibri"/>
                <a:cs typeface="Calibri"/>
              </a:rPr>
              <a:t> </a:t>
            </a:r>
            <a:r>
              <a:rPr sz="2200" dirty="0">
                <a:latin typeface="Calibri"/>
                <a:cs typeface="Calibri"/>
              </a:rPr>
              <a:t>base</a:t>
            </a:r>
            <a:r>
              <a:rPr sz="2200" spc="-45" dirty="0">
                <a:latin typeface="Calibri"/>
                <a:cs typeface="Calibri"/>
              </a:rPr>
              <a:t> </a:t>
            </a:r>
            <a:r>
              <a:rPr sz="2200" dirty="0">
                <a:latin typeface="Calibri"/>
                <a:cs typeface="Calibri"/>
              </a:rPr>
              <a:t>table</a:t>
            </a:r>
            <a:r>
              <a:rPr sz="2200" spc="-40" dirty="0">
                <a:latin typeface="Calibri"/>
                <a:cs typeface="Calibri"/>
              </a:rPr>
              <a:t> </a:t>
            </a:r>
            <a:r>
              <a:rPr sz="2200" spc="-20" dirty="0">
                <a:latin typeface="Calibri"/>
                <a:cs typeface="Calibri"/>
              </a:rPr>
              <a:t>CUSTOMERS</a:t>
            </a:r>
            <a:r>
              <a:rPr sz="2200" spc="-5" dirty="0">
                <a:latin typeface="Calibri"/>
                <a:cs typeface="Calibri"/>
              </a:rPr>
              <a:t> </a:t>
            </a:r>
            <a:r>
              <a:rPr sz="2200" dirty="0">
                <a:latin typeface="Calibri"/>
                <a:cs typeface="Calibri"/>
              </a:rPr>
              <a:t>and</a:t>
            </a:r>
            <a:r>
              <a:rPr sz="2200" spc="-50"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same</a:t>
            </a:r>
            <a:r>
              <a:rPr sz="2200" spc="-40" dirty="0">
                <a:latin typeface="Calibri"/>
                <a:cs typeface="Calibri"/>
              </a:rPr>
              <a:t> </a:t>
            </a:r>
            <a:r>
              <a:rPr sz="2200" spc="-10" dirty="0">
                <a:latin typeface="Calibri"/>
                <a:cs typeface="Calibri"/>
              </a:rPr>
              <a:t>would </a:t>
            </a:r>
            <a:r>
              <a:rPr sz="2200" dirty="0">
                <a:latin typeface="Calibri"/>
                <a:cs typeface="Calibri"/>
              </a:rPr>
              <a:t>reflect</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view</a:t>
            </a:r>
            <a:r>
              <a:rPr sz="2200" spc="-45" dirty="0">
                <a:latin typeface="Calibri"/>
                <a:cs typeface="Calibri"/>
              </a:rPr>
              <a:t> </a:t>
            </a:r>
            <a:r>
              <a:rPr sz="2200" spc="-10" dirty="0">
                <a:latin typeface="Calibri"/>
                <a:cs typeface="Calibri"/>
              </a:rPr>
              <a:t>itself</a:t>
            </a:r>
            <a:endParaRPr sz="2200">
              <a:latin typeface="Calibri"/>
              <a:cs typeface="Calibri"/>
            </a:endParaRPr>
          </a:p>
        </p:txBody>
      </p:sp>
    </p:spTree>
    <p:extLst>
      <p:ext uri="{BB962C8B-B14F-4D97-AF65-F5344CB8AC3E}">
        <p14:creationId xmlns:p14="http://schemas.microsoft.com/office/powerpoint/2010/main" val="3496768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4" y="1707918"/>
            <a:ext cx="7676198" cy="5600251"/>
          </a:xfrm>
          <a:prstGeom prst="rect">
            <a:avLst/>
          </a:prstGeom>
        </p:spPr>
        <p:txBody>
          <a:bodyPr vert="horz" wrap="square" lIns="0" tIns="97790" rIns="0" bIns="0" rtlCol="0">
            <a:spAutoFit/>
          </a:bodyPr>
          <a:lstStyle/>
          <a:p>
            <a:pPr marL="240029" indent="-227329">
              <a:lnSpc>
                <a:spcPct val="100000"/>
              </a:lnSpc>
              <a:spcBef>
                <a:spcPts val="770"/>
              </a:spcBef>
              <a:buFont typeface="Arial MT"/>
              <a:buChar char="•"/>
              <a:tabLst>
                <a:tab pos="240029" algn="l"/>
              </a:tabLst>
            </a:pPr>
            <a:r>
              <a:rPr sz="2800" dirty="0">
                <a:latin typeface="Calibri"/>
                <a:cs typeface="Calibri"/>
              </a:rPr>
              <a:t>Dropping</a:t>
            </a:r>
            <a:r>
              <a:rPr sz="2800" spc="-110" dirty="0">
                <a:latin typeface="Calibri"/>
                <a:cs typeface="Calibri"/>
              </a:rPr>
              <a:t> </a:t>
            </a:r>
            <a:r>
              <a:rPr sz="2800" spc="-20" dirty="0">
                <a:latin typeface="Calibri"/>
                <a:cs typeface="Calibri"/>
              </a:rPr>
              <a:t>Views</a:t>
            </a:r>
            <a:endParaRPr sz="2800">
              <a:latin typeface="Calibri"/>
              <a:cs typeface="Calibri"/>
            </a:endParaRPr>
          </a:p>
          <a:p>
            <a:pPr marL="240029" indent="-227329">
              <a:lnSpc>
                <a:spcPts val="3195"/>
              </a:lnSpc>
              <a:spcBef>
                <a:spcPts val="670"/>
              </a:spcBef>
              <a:buFont typeface="Arial MT"/>
              <a:buChar char="•"/>
              <a:tabLst>
                <a:tab pos="240029" algn="l"/>
              </a:tabLst>
            </a:pPr>
            <a:r>
              <a:rPr sz="2800" spc="-20" dirty="0">
                <a:latin typeface="Calibri"/>
                <a:cs typeface="Calibri"/>
              </a:rPr>
              <a:t>Obviously,</a:t>
            </a:r>
            <a:r>
              <a:rPr sz="2800" spc="-15" dirty="0">
                <a:latin typeface="Calibri"/>
                <a:cs typeface="Calibri"/>
              </a:rPr>
              <a:t> </a:t>
            </a:r>
            <a:r>
              <a:rPr sz="2800" dirty="0">
                <a:latin typeface="Calibri"/>
                <a:cs typeface="Calibri"/>
              </a:rPr>
              <a:t>where</a:t>
            </a:r>
            <a:r>
              <a:rPr sz="2800" spc="-55" dirty="0">
                <a:latin typeface="Calibri"/>
                <a:cs typeface="Calibri"/>
              </a:rPr>
              <a:t> </a:t>
            </a:r>
            <a:r>
              <a:rPr sz="2800" dirty="0">
                <a:latin typeface="Calibri"/>
                <a:cs typeface="Calibri"/>
              </a:rPr>
              <a:t>you</a:t>
            </a:r>
            <a:r>
              <a:rPr sz="2800" spc="-35" dirty="0">
                <a:latin typeface="Calibri"/>
                <a:cs typeface="Calibri"/>
              </a:rPr>
              <a:t> </a:t>
            </a:r>
            <a:r>
              <a:rPr sz="2800" dirty="0">
                <a:latin typeface="Calibri"/>
                <a:cs typeface="Calibri"/>
              </a:rPr>
              <a:t>have</a:t>
            </a:r>
            <a:r>
              <a:rPr sz="2800" spc="-55" dirty="0">
                <a:latin typeface="Calibri"/>
                <a:cs typeface="Calibri"/>
              </a:rPr>
              <a:t> </a:t>
            </a:r>
            <a:r>
              <a:rPr sz="2800" dirty="0">
                <a:latin typeface="Calibri"/>
                <a:cs typeface="Calibri"/>
              </a:rPr>
              <a:t>a</a:t>
            </a:r>
            <a:r>
              <a:rPr sz="2800" spc="-60" dirty="0">
                <a:latin typeface="Calibri"/>
                <a:cs typeface="Calibri"/>
              </a:rPr>
              <a:t> </a:t>
            </a:r>
            <a:r>
              <a:rPr sz="2800" spc="-30" dirty="0">
                <a:latin typeface="Calibri"/>
                <a:cs typeface="Calibri"/>
              </a:rPr>
              <a:t>view,</a:t>
            </a:r>
            <a:r>
              <a:rPr sz="2800" spc="-55" dirty="0">
                <a:latin typeface="Calibri"/>
                <a:cs typeface="Calibri"/>
              </a:rPr>
              <a:t> </a:t>
            </a:r>
            <a:r>
              <a:rPr sz="2800" dirty="0">
                <a:latin typeface="Calibri"/>
                <a:cs typeface="Calibri"/>
              </a:rPr>
              <a:t>you</a:t>
            </a:r>
            <a:r>
              <a:rPr sz="2800" spc="-40" dirty="0">
                <a:latin typeface="Calibri"/>
                <a:cs typeface="Calibri"/>
              </a:rPr>
              <a:t> </a:t>
            </a:r>
            <a:r>
              <a:rPr sz="2800" dirty="0">
                <a:latin typeface="Calibri"/>
                <a:cs typeface="Calibri"/>
              </a:rPr>
              <a:t>need</a:t>
            </a:r>
            <a:r>
              <a:rPr sz="2800" spc="-50" dirty="0">
                <a:latin typeface="Calibri"/>
                <a:cs typeface="Calibri"/>
              </a:rPr>
              <a:t> </a:t>
            </a:r>
            <a:r>
              <a:rPr sz="2800" dirty="0">
                <a:latin typeface="Calibri"/>
                <a:cs typeface="Calibri"/>
              </a:rPr>
              <a:t>a</a:t>
            </a:r>
            <a:r>
              <a:rPr sz="2800" spc="-60" dirty="0">
                <a:latin typeface="Calibri"/>
                <a:cs typeface="Calibri"/>
              </a:rPr>
              <a:t> </a:t>
            </a:r>
            <a:r>
              <a:rPr sz="2800" dirty="0">
                <a:latin typeface="Calibri"/>
                <a:cs typeface="Calibri"/>
              </a:rPr>
              <a:t>way</a:t>
            </a:r>
            <a:r>
              <a:rPr sz="2800" spc="-55" dirty="0">
                <a:latin typeface="Calibri"/>
                <a:cs typeface="Calibri"/>
              </a:rPr>
              <a:t> </a:t>
            </a:r>
            <a:r>
              <a:rPr sz="2800" dirty="0">
                <a:latin typeface="Calibri"/>
                <a:cs typeface="Calibri"/>
              </a:rPr>
              <a:t>to</a:t>
            </a:r>
            <a:r>
              <a:rPr sz="2800" spc="-60" dirty="0">
                <a:latin typeface="Calibri"/>
                <a:cs typeface="Calibri"/>
              </a:rPr>
              <a:t> </a:t>
            </a:r>
            <a:r>
              <a:rPr sz="2800" dirty="0">
                <a:latin typeface="Calibri"/>
                <a:cs typeface="Calibri"/>
              </a:rPr>
              <a:t>drop</a:t>
            </a:r>
            <a:r>
              <a:rPr sz="2800" spc="-40"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view</a:t>
            </a:r>
            <a:r>
              <a:rPr sz="2800" spc="-50" dirty="0">
                <a:latin typeface="Calibri"/>
                <a:cs typeface="Calibri"/>
              </a:rPr>
              <a:t> </a:t>
            </a:r>
            <a:r>
              <a:rPr sz="2800" spc="-25" dirty="0">
                <a:latin typeface="Calibri"/>
                <a:cs typeface="Calibri"/>
              </a:rPr>
              <a:t>if</a:t>
            </a:r>
            <a:endParaRPr sz="2800">
              <a:latin typeface="Calibri"/>
              <a:cs typeface="Calibri"/>
            </a:endParaRPr>
          </a:p>
          <a:p>
            <a:pPr marL="241300">
              <a:lnSpc>
                <a:spcPts val="3195"/>
              </a:lnSpc>
            </a:pPr>
            <a:r>
              <a:rPr sz="2800" dirty="0">
                <a:latin typeface="Calibri"/>
                <a:cs typeface="Calibri"/>
              </a:rPr>
              <a:t>it</a:t>
            </a:r>
            <a:r>
              <a:rPr sz="2800" spc="-55" dirty="0">
                <a:latin typeface="Calibri"/>
                <a:cs typeface="Calibri"/>
              </a:rPr>
              <a:t> </a:t>
            </a:r>
            <a:r>
              <a:rPr sz="2800" dirty="0">
                <a:latin typeface="Calibri"/>
                <a:cs typeface="Calibri"/>
              </a:rPr>
              <a:t>is</a:t>
            </a:r>
            <a:r>
              <a:rPr sz="2800" spc="-45" dirty="0">
                <a:latin typeface="Calibri"/>
                <a:cs typeface="Calibri"/>
              </a:rPr>
              <a:t> </a:t>
            </a:r>
            <a:r>
              <a:rPr sz="2800" dirty="0">
                <a:latin typeface="Calibri"/>
                <a:cs typeface="Calibri"/>
              </a:rPr>
              <a:t>no</a:t>
            </a:r>
            <a:r>
              <a:rPr sz="2800" spc="-40" dirty="0">
                <a:latin typeface="Calibri"/>
                <a:cs typeface="Calibri"/>
              </a:rPr>
              <a:t> </a:t>
            </a:r>
            <a:r>
              <a:rPr sz="2800" dirty="0">
                <a:latin typeface="Calibri"/>
                <a:cs typeface="Calibri"/>
              </a:rPr>
              <a:t>longer</a:t>
            </a:r>
            <a:r>
              <a:rPr sz="2800" spc="-40" dirty="0">
                <a:latin typeface="Calibri"/>
                <a:cs typeface="Calibri"/>
              </a:rPr>
              <a:t> </a:t>
            </a:r>
            <a:r>
              <a:rPr sz="2800" dirty="0">
                <a:latin typeface="Calibri"/>
                <a:cs typeface="Calibri"/>
              </a:rPr>
              <a:t>needed.</a:t>
            </a:r>
            <a:r>
              <a:rPr sz="2800" spc="-15" dirty="0">
                <a:latin typeface="Calibri"/>
                <a:cs typeface="Calibri"/>
              </a:rPr>
              <a:t> </a:t>
            </a:r>
            <a:r>
              <a:rPr sz="2800" dirty="0">
                <a:latin typeface="Calibri"/>
                <a:cs typeface="Calibri"/>
              </a:rPr>
              <a:t>The</a:t>
            </a:r>
            <a:r>
              <a:rPr sz="2800" spc="-50" dirty="0">
                <a:latin typeface="Calibri"/>
                <a:cs typeface="Calibri"/>
              </a:rPr>
              <a:t> </a:t>
            </a:r>
            <a:r>
              <a:rPr sz="2800" spc="-10" dirty="0">
                <a:latin typeface="Calibri"/>
                <a:cs typeface="Calibri"/>
              </a:rPr>
              <a:t>syntax</a:t>
            </a:r>
            <a:r>
              <a:rPr sz="2800" spc="-35" dirty="0">
                <a:latin typeface="Calibri"/>
                <a:cs typeface="Calibri"/>
              </a:rPr>
              <a:t> </a:t>
            </a:r>
            <a:r>
              <a:rPr sz="2800" dirty="0">
                <a:latin typeface="Calibri"/>
                <a:cs typeface="Calibri"/>
              </a:rPr>
              <a:t>is</a:t>
            </a:r>
            <a:r>
              <a:rPr sz="2800" spc="-40" dirty="0">
                <a:latin typeface="Calibri"/>
                <a:cs typeface="Calibri"/>
              </a:rPr>
              <a:t> </a:t>
            </a:r>
            <a:r>
              <a:rPr sz="2800" dirty="0">
                <a:latin typeface="Calibri"/>
                <a:cs typeface="Calibri"/>
              </a:rPr>
              <a:t>very</a:t>
            </a:r>
            <a:r>
              <a:rPr sz="2800" spc="-50" dirty="0">
                <a:latin typeface="Calibri"/>
                <a:cs typeface="Calibri"/>
              </a:rPr>
              <a:t> </a:t>
            </a:r>
            <a:r>
              <a:rPr sz="2800" dirty="0">
                <a:latin typeface="Calibri"/>
                <a:cs typeface="Calibri"/>
              </a:rPr>
              <a:t>simple</a:t>
            </a:r>
            <a:r>
              <a:rPr sz="2800" spc="-25" dirty="0">
                <a:latin typeface="Calibri"/>
                <a:cs typeface="Calibri"/>
              </a:rPr>
              <a:t> </a:t>
            </a:r>
            <a:r>
              <a:rPr sz="2800" dirty="0">
                <a:latin typeface="Calibri"/>
                <a:cs typeface="Calibri"/>
              </a:rPr>
              <a:t>and</a:t>
            </a:r>
            <a:r>
              <a:rPr sz="2800" spc="-25" dirty="0">
                <a:latin typeface="Calibri"/>
                <a:cs typeface="Calibri"/>
              </a:rPr>
              <a:t> </a:t>
            </a:r>
            <a:r>
              <a:rPr sz="2800" dirty="0">
                <a:latin typeface="Calibri"/>
                <a:cs typeface="Calibri"/>
              </a:rPr>
              <a:t>is</a:t>
            </a:r>
            <a:r>
              <a:rPr sz="2800" spc="-45" dirty="0">
                <a:latin typeface="Calibri"/>
                <a:cs typeface="Calibri"/>
              </a:rPr>
              <a:t> </a:t>
            </a:r>
            <a:r>
              <a:rPr sz="2800" dirty="0">
                <a:latin typeface="Calibri"/>
                <a:cs typeface="Calibri"/>
              </a:rPr>
              <a:t>given</a:t>
            </a:r>
            <a:r>
              <a:rPr sz="2800" spc="-50" dirty="0">
                <a:latin typeface="Calibri"/>
                <a:cs typeface="Calibri"/>
              </a:rPr>
              <a:t> </a:t>
            </a:r>
            <a:r>
              <a:rPr sz="2800" dirty="0">
                <a:latin typeface="Calibri"/>
                <a:cs typeface="Calibri"/>
              </a:rPr>
              <a:t>below</a:t>
            </a:r>
            <a:r>
              <a:rPr sz="2800" spc="-45" dirty="0">
                <a:latin typeface="Calibri"/>
                <a:cs typeface="Calibri"/>
              </a:rPr>
              <a:t> </a:t>
            </a:r>
            <a:r>
              <a:rPr sz="2800" spc="-50" dirty="0">
                <a:latin typeface="Calibri"/>
                <a:cs typeface="Calibri"/>
              </a:rPr>
              <a:t>−</a:t>
            </a:r>
            <a:endParaRPr sz="2800">
              <a:latin typeface="Calibri"/>
              <a:cs typeface="Calibri"/>
            </a:endParaRPr>
          </a:p>
          <a:p>
            <a:pPr>
              <a:lnSpc>
                <a:spcPct val="100000"/>
              </a:lnSpc>
              <a:spcBef>
                <a:spcPts val="1260"/>
              </a:spcBef>
            </a:pPr>
            <a:endParaRPr sz="2800">
              <a:latin typeface="Calibri"/>
              <a:cs typeface="Calibri"/>
            </a:endParaRPr>
          </a:p>
          <a:p>
            <a:pPr marL="240029" indent="-227329">
              <a:lnSpc>
                <a:spcPct val="100000"/>
              </a:lnSpc>
              <a:buFont typeface="Arial MT"/>
              <a:buChar char="•"/>
              <a:tabLst>
                <a:tab pos="240029" algn="l"/>
              </a:tabLst>
            </a:pPr>
            <a:r>
              <a:rPr sz="2800" dirty="0">
                <a:latin typeface="Calibri"/>
                <a:cs typeface="Calibri"/>
              </a:rPr>
              <a:t>DROP</a:t>
            </a:r>
            <a:r>
              <a:rPr sz="2800" spc="-40" dirty="0">
                <a:latin typeface="Calibri"/>
                <a:cs typeface="Calibri"/>
              </a:rPr>
              <a:t> </a:t>
            </a:r>
            <a:r>
              <a:rPr sz="2800" dirty="0">
                <a:latin typeface="Calibri"/>
                <a:cs typeface="Calibri"/>
              </a:rPr>
              <a:t>VIEW</a:t>
            </a:r>
            <a:r>
              <a:rPr sz="2800" spc="-90" dirty="0">
                <a:latin typeface="Calibri"/>
                <a:cs typeface="Calibri"/>
              </a:rPr>
              <a:t> </a:t>
            </a:r>
            <a:r>
              <a:rPr sz="2800" spc="-10" dirty="0">
                <a:latin typeface="Calibri"/>
                <a:cs typeface="Calibri"/>
              </a:rPr>
              <a:t>view_name;</a:t>
            </a:r>
            <a:endParaRPr sz="2800">
              <a:latin typeface="Calibri"/>
              <a:cs typeface="Calibri"/>
            </a:endParaRPr>
          </a:p>
          <a:p>
            <a:pPr marL="240029" marR="658495" indent="-227329">
              <a:lnSpc>
                <a:spcPts val="3020"/>
              </a:lnSpc>
              <a:spcBef>
                <a:spcPts val="1060"/>
              </a:spcBef>
              <a:buFont typeface="Arial MT"/>
              <a:buChar char="•"/>
              <a:tabLst>
                <a:tab pos="241300" algn="l"/>
              </a:tabLst>
            </a:pPr>
            <a:r>
              <a:rPr sz="2800" dirty="0">
                <a:latin typeface="Calibri"/>
                <a:cs typeface="Calibri"/>
              </a:rPr>
              <a:t>Following</a:t>
            </a:r>
            <a:r>
              <a:rPr sz="2800" spc="-80" dirty="0">
                <a:latin typeface="Calibri"/>
                <a:cs typeface="Calibri"/>
              </a:rPr>
              <a:t> </a:t>
            </a:r>
            <a:r>
              <a:rPr sz="2800" dirty="0">
                <a:latin typeface="Calibri"/>
                <a:cs typeface="Calibri"/>
              </a:rPr>
              <a:t>is</a:t>
            </a:r>
            <a:r>
              <a:rPr sz="2800" spc="-75" dirty="0">
                <a:latin typeface="Calibri"/>
                <a:cs typeface="Calibri"/>
              </a:rPr>
              <a:t> </a:t>
            </a:r>
            <a:r>
              <a:rPr sz="2800" dirty="0">
                <a:latin typeface="Calibri"/>
                <a:cs typeface="Calibri"/>
              </a:rPr>
              <a:t>an</a:t>
            </a:r>
            <a:r>
              <a:rPr sz="2800" spc="-70" dirty="0">
                <a:latin typeface="Calibri"/>
                <a:cs typeface="Calibri"/>
              </a:rPr>
              <a:t> </a:t>
            </a:r>
            <a:r>
              <a:rPr sz="2800" spc="-10" dirty="0">
                <a:latin typeface="Calibri"/>
                <a:cs typeface="Calibri"/>
              </a:rPr>
              <a:t>example</a:t>
            </a:r>
            <a:r>
              <a:rPr sz="2800" spc="-80" dirty="0">
                <a:latin typeface="Calibri"/>
                <a:cs typeface="Calibri"/>
              </a:rPr>
              <a:t> </a:t>
            </a:r>
            <a:r>
              <a:rPr sz="2800" dirty="0">
                <a:latin typeface="Calibri"/>
                <a:cs typeface="Calibri"/>
              </a:rPr>
              <a:t>to</a:t>
            </a:r>
            <a:r>
              <a:rPr sz="2800" spc="-85" dirty="0">
                <a:latin typeface="Calibri"/>
                <a:cs typeface="Calibri"/>
              </a:rPr>
              <a:t> </a:t>
            </a:r>
            <a:r>
              <a:rPr sz="2800" dirty="0">
                <a:latin typeface="Calibri"/>
                <a:cs typeface="Calibri"/>
              </a:rPr>
              <a:t>drop</a:t>
            </a:r>
            <a:r>
              <a:rPr sz="2800" spc="-50" dirty="0">
                <a:latin typeface="Calibri"/>
                <a:cs typeface="Calibri"/>
              </a:rPr>
              <a:t> </a:t>
            </a:r>
            <a:r>
              <a:rPr sz="2800" dirty="0">
                <a:latin typeface="Calibri"/>
                <a:cs typeface="Calibri"/>
              </a:rPr>
              <a:t>the</a:t>
            </a:r>
            <a:r>
              <a:rPr sz="2800" spc="-65" dirty="0">
                <a:latin typeface="Calibri"/>
                <a:cs typeface="Calibri"/>
              </a:rPr>
              <a:t> </a:t>
            </a:r>
            <a:r>
              <a:rPr sz="2800" spc="-10" dirty="0">
                <a:latin typeface="Calibri"/>
                <a:cs typeface="Calibri"/>
              </a:rPr>
              <a:t>CUSTOMERS_VIEW</a:t>
            </a:r>
            <a:r>
              <a:rPr sz="2800" spc="-70" dirty="0">
                <a:latin typeface="Calibri"/>
                <a:cs typeface="Calibri"/>
              </a:rPr>
              <a:t> </a:t>
            </a:r>
            <a:r>
              <a:rPr sz="2800" dirty="0">
                <a:latin typeface="Calibri"/>
                <a:cs typeface="Calibri"/>
              </a:rPr>
              <a:t>from</a:t>
            </a:r>
            <a:r>
              <a:rPr sz="2800" spc="-65" dirty="0">
                <a:latin typeface="Calibri"/>
                <a:cs typeface="Calibri"/>
              </a:rPr>
              <a:t> </a:t>
            </a:r>
            <a:r>
              <a:rPr sz="2800" spc="-25" dirty="0">
                <a:latin typeface="Calibri"/>
                <a:cs typeface="Calibri"/>
              </a:rPr>
              <a:t>the 	</a:t>
            </a:r>
            <a:r>
              <a:rPr sz="2800" spc="-20" dirty="0">
                <a:latin typeface="Calibri"/>
                <a:cs typeface="Calibri"/>
              </a:rPr>
              <a:t>CUSTOMERS</a:t>
            </a:r>
            <a:r>
              <a:rPr sz="2800" spc="-60" dirty="0">
                <a:latin typeface="Calibri"/>
                <a:cs typeface="Calibri"/>
              </a:rPr>
              <a:t> </a:t>
            </a:r>
            <a:r>
              <a:rPr sz="2800" spc="-10" dirty="0">
                <a:latin typeface="Calibri"/>
                <a:cs typeface="Calibri"/>
              </a:rPr>
              <a:t>table.</a:t>
            </a:r>
            <a:endParaRPr sz="2800">
              <a:latin typeface="Calibri"/>
              <a:cs typeface="Calibri"/>
            </a:endParaRPr>
          </a:p>
          <a:p>
            <a:pPr>
              <a:lnSpc>
                <a:spcPct val="100000"/>
              </a:lnSpc>
              <a:spcBef>
                <a:spcPts val="1220"/>
              </a:spcBef>
              <a:buFont typeface="Arial MT"/>
              <a:buChar char="•"/>
            </a:pPr>
            <a:endParaRPr sz="2800">
              <a:latin typeface="Calibri"/>
              <a:cs typeface="Calibri"/>
            </a:endParaRPr>
          </a:p>
          <a:p>
            <a:pPr marL="240029" indent="-227329">
              <a:lnSpc>
                <a:spcPct val="100000"/>
              </a:lnSpc>
              <a:spcBef>
                <a:spcPts val="5"/>
              </a:spcBef>
              <a:buFont typeface="Arial MT"/>
              <a:buChar char="•"/>
              <a:tabLst>
                <a:tab pos="240029" algn="l"/>
              </a:tabLst>
            </a:pPr>
            <a:r>
              <a:rPr sz="2800" dirty="0">
                <a:latin typeface="Calibri"/>
                <a:cs typeface="Calibri"/>
              </a:rPr>
              <a:t>DROP</a:t>
            </a:r>
            <a:r>
              <a:rPr sz="2800" spc="-30" dirty="0">
                <a:latin typeface="Calibri"/>
                <a:cs typeface="Calibri"/>
              </a:rPr>
              <a:t> </a:t>
            </a:r>
            <a:r>
              <a:rPr sz="2800" dirty="0">
                <a:latin typeface="Calibri"/>
                <a:cs typeface="Calibri"/>
              </a:rPr>
              <a:t>VIEW</a:t>
            </a:r>
            <a:r>
              <a:rPr sz="2800" spc="-65" dirty="0">
                <a:latin typeface="Calibri"/>
                <a:cs typeface="Calibri"/>
              </a:rPr>
              <a:t> </a:t>
            </a:r>
            <a:r>
              <a:rPr sz="2800" spc="-10" dirty="0">
                <a:latin typeface="Calibri"/>
                <a:cs typeface="Calibri"/>
              </a:rPr>
              <a:t>CUSTOMERS_VIEW;</a:t>
            </a:r>
            <a:endParaRPr sz="2800">
              <a:latin typeface="Calibri"/>
              <a:cs typeface="Calibri"/>
            </a:endParaRPr>
          </a:p>
        </p:txBody>
      </p:sp>
    </p:spTree>
    <p:extLst>
      <p:ext uri="{BB962C8B-B14F-4D97-AF65-F5344CB8AC3E}">
        <p14:creationId xmlns:p14="http://schemas.microsoft.com/office/powerpoint/2010/main" val="295733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333375">
              <a:lnSpc>
                <a:spcPct val="100000"/>
              </a:lnSpc>
              <a:spcBef>
                <a:spcPts val="105"/>
              </a:spcBef>
            </a:pPr>
            <a:r>
              <a:rPr dirty="0"/>
              <a:t>Creating</a:t>
            </a:r>
            <a:r>
              <a:rPr spc="-75" dirty="0"/>
              <a:t> </a:t>
            </a:r>
            <a:r>
              <a:rPr dirty="0"/>
              <a:t>View</a:t>
            </a:r>
            <a:r>
              <a:rPr spc="-55" dirty="0"/>
              <a:t> </a:t>
            </a:r>
            <a:r>
              <a:rPr dirty="0"/>
              <a:t>from</a:t>
            </a:r>
            <a:r>
              <a:rPr spc="-90" dirty="0"/>
              <a:t> </a:t>
            </a:r>
            <a:r>
              <a:rPr dirty="0"/>
              <a:t>multiple</a:t>
            </a:r>
            <a:r>
              <a:rPr spc="-70" dirty="0"/>
              <a:t> </a:t>
            </a:r>
            <a:r>
              <a:rPr spc="-10" dirty="0"/>
              <a:t>tables</a:t>
            </a:r>
          </a:p>
        </p:txBody>
      </p:sp>
      <p:sp>
        <p:nvSpPr>
          <p:cNvPr id="3" name="object 3"/>
          <p:cNvSpPr txBox="1"/>
          <p:nvPr/>
        </p:nvSpPr>
        <p:spPr>
          <a:xfrm>
            <a:off x="687704" y="1746251"/>
            <a:ext cx="7676198" cy="4820807"/>
          </a:xfrm>
          <a:prstGeom prst="rect">
            <a:avLst/>
          </a:prstGeom>
        </p:spPr>
        <p:txBody>
          <a:bodyPr vert="horz" wrap="square" lIns="0" tIns="121920" rIns="0" bIns="0" rtlCol="0">
            <a:spAutoFit/>
          </a:bodyPr>
          <a:lstStyle/>
          <a:p>
            <a:pPr marL="240029" marR="5080" indent="-227329">
              <a:lnSpc>
                <a:spcPct val="70000"/>
              </a:lnSpc>
              <a:spcBef>
                <a:spcPts val="960"/>
              </a:spcBef>
              <a:buFont typeface="Arial MT"/>
              <a:buChar char="•"/>
              <a:tabLst>
                <a:tab pos="241300" algn="l"/>
              </a:tabLst>
            </a:pPr>
            <a:r>
              <a:rPr sz="2400" dirty="0">
                <a:latin typeface="Calibri"/>
                <a:cs typeface="Calibri"/>
              </a:rPr>
              <a:t>View</a:t>
            </a:r>
            <a:r>
              <a:rPr sz="2400" spc="-60" dirty="0">
                <a:latin typeface="Calibri"/>
                <a:cs typeface="Calibri"/>
              </a:rPr>
              <a:t> </a:t>
            </a:r>
            <a:r>
              <a:rPr sz="2400" dirty="0">
                <a:latin typeface="Calibri"/>
                <a:cs typeface="Calibri"/>
              </a:rPr>
              <a:t>from</a:t>
            </a:r>
            <a:r>
              <a:rPr sz="2400" spc="-60" dirty="0">
                <a:latin typeface="Calibri"/>
                <a:cs typeface="Calibri"/>
              </a:rPr>
              <a:t> </a:t>
            </a:r>
            <a:r>
              <a:rPr sz="2400" dirty="0">
                <a:latin typeface="Calibri"/>
                <a:cs typeface="Calibri"/>
              </a:rPr>
              <a:t>multiple</a:t>
            </a:r>
            <a:r>
              <a:rPr sz="2400" spc="-55" dirty="0">
                <a:latin typeface="Calibri"/>
                <a:cs typeface="Calibri"/>
              </a:rPr>
              <a:t> </a:t>
            </a:r>
            <a:r>
              <a:rPr sz="2400" dirty="0">
                <a:latin typeface="Calibri"/>
                <a:cs typeface="Calibri"/>
              </a:rPr>
              <a:t>tables</a:t>
            </a:r>
            <a:r>
              <a:rPr sz="2400" spc="-60" dirty="0">
                <a:latin typeface="Calibri"/>
                <a:cs typeface="Calibri"/>
              </a:rPr>
              <a:t> </a:t>
            </a:r>
            <a:r>
              <a:rPr sz="2400" dirty="0">
                <a:latin typeface="Calibri"/>
                <a:cs typeface="Calibri"/>
              </a:rPr>
              <a:t>can</a:t>
            </a:r>
            <a:r>
              <a:rPr sz="2400" spc="-45" dirty="0">
                <a:latin typeface="Calibri"/>
                <a:cs typeface="Calibri"/>
              </a:rPr>
              <a:t> </a:t>
            </a:r>
            <a:r>
              <a:rPr sz="2400" dirty="0">
                <a:latin typeface="Calibri"/>
                <a:cs typeface="Calibri"/>
              </a:rPr>
              <a:t>be</a:t>
            </a:r>
            <a:r>
              <a:rPr sz="2400" spc="-45" dirty="0">
                <a:latin typeface="Calibri"/>
                <a:cs typeface="Calibri"/>
              </a:rPr>
              <a:t> </a:t>
            </a:r>
            <a:r>
              <a:rPr sz="2400" dirty="0">
                <a:latin typeface="Calibri"/>
                <a:cs typeface="Calibri"/>
              </a:rPr>
              <a:t>created</a:t>
            </a:r>
            <a:r>
              <a:rPr sz="2400" spc="-55" dirty="0">
                <a:latin typeface="Calibri"/>
                <a:cs typeface="Calibri"/>
              </a:rPr>
              <a:t> </a:t>
            </a:r>
            <a:r>
              <a:rPr sz="2400" dirty="0">
                <a:latin typeface="Calibri"/>
                <a:cs typeface="Calibri"/>
              </a:rPr>
              <a:t>by</a:t>
            </a:r>
            <a:r>
              <a:rPr sz="2400" spc="-55" dirty="0">
                <a:latin typeface="Calibri"/>
                <a:cs typeface="Calibri"/>
              </a:rPr>
              <a:t> </a:t>
            </a:r>
            <a:r>
              <a:rPr sz="2400" dirty="0">
                <a:latin typeface="Calibri"/>
                <a:cs typeface="Calibri"/>
              </a:rPr>
              <a:t>simply</a:t>
            </a:r>
            <a:r>
              <a:rPr sz="2400" spc="-55" dirty="0">
                <a:latin typeface="Calibri"/>
                <a:cs typeface="Calibri"/>
              </a:rPr>
              <a:t> </a:t>
            </a:r>
            <a:r>
              <a:rPr sz="2400" dirty="0">
                <a:latin typeface="Calibri"/>
                <a:cs typeface="Calibri"/>
              </a:rPr>
              <a:t>include</a:t>
            </a:r>
            <a:r>
              <a:rPr sz="2400" spc="-35" dirty="0">
                <a:latin typeface="Calibri"/>
                <a:cs typeface="Calibri"/>
              </a:rPr>
              <a:t> </a:t>
            </a:r>
            <a:r>
              <a:rPr sz="2400" dirty="0">
                <a:latin typeface="Calibri"/>
                <a:cs typeface="Calibri"/>
              </a:rPr>
              <a:t>multiple</a:t>
            </a:r>
            <a:r>
              <a:rPr sz="2400" spc="-65" dirty="0">
                <a:latin typeface="Calibri"/>
                <a:cs typeface="Calibri"/>
              </a:rPr>
              <a:t> </a:t>
            </a:r>
            <a:r>
              <a:rPr sz="2400" dirty="0">
                <a:latin typeface="Calibri"/>
                <a:cs typeface="Calibri"/>
              </a:rPr>
              <a:t>tables</a:t>
            </a:r>
            <a:r>
              <a:rPr sz="2400" spc="-60" dirty="0">
                <a:latin typeface="Calibri"/>
                <a:cs typeface="Calibri"/>
              </a:rPr>
              <a:t> </a:t>
            </a:r>
            <a:r>
              <a:rPr sz="2400" dirty="0">
                <a:latin typeface="Calibri"/>
                <a:cs typeface="Calibri"/>
              </a:rPr>
              <a:t>in</a:t>
            </a:r>
            <a:r>
              <a:rPr sz="2400" spc="-55" dirty="0">
                <a:latin typeface="Calibri"/>
                <a:cs typeface="Calibri"/>
              </a:rPr>
              <a:t> </a:t>
            </a:r>
            <a:r>
              <a:rPr sz="2400" spc="-25" dirty="0">
                <a:latin typeface="Calibri"/>
                <a:cs typeface="Calibri"/>
              </a:rPr>
              <a:t>the 	</a:t>
            </a:r>
            <a:r>
              <a:rPr sz="2400" dirty="0">
                <a:latin typeface="Calibri"/>
                <a:cs typeface="Calibri"/>
              </a:rPr>
              <a:t>SELECT</a:t>
            </a:r>
            <a:r>
              <a:rPr sz="2400" spc="-90" dirty="0">
                <a:latin typeface="Calibri"/>
                <a:cs typeface="Calibri"/>
              </a:rPr>
              <a:t> </a:t>
            </a:r>
            <a:r>
              <a:rPr sz="2400" spc="-10" dirty="0">
                <a:latin typeface="Calibri"/>
                <a:cs typeface="Calibri"/>
              </a:rPr>
              <a:t>statement.</a:t>
            </a:r>
            <a:endParaRPr sz="2400">
              <a:latin typeface="Calibri"/>
              <a:cs typeface="Calibri"/>
            </a:endParaRPr>
          </a:p>
          <a:p>
            <a:pPr marL="240029" indent="-227329">
              <a:lnSpc>
                <a:spcPts val="2450"/>
              </a:lnSpc>
              <a:spcBef>
                <a:spcPts val="135"/>
              </a:spcBef>
              <a:buFont typeface="Arial MT"/>
              <a:buChar char="•"/>
              <a:tabLst>
                <a:tab pos="240029" algn="l"/>
              </a:tabLst>
            </a:pPr>
            <a:r>
              <a:rPr sz="2400" dirty="0">
                <a:latin typeface="Calibri"/>
                <a:cs typeface="Calibri"/>
              </a:rPr>
              <a:t>In</a:t>
            </a:r>
            <a:r>
              <a:rPr sz="2400" spc="-50" dirty="0">
                <a:latin typeface="Calibri"/>
                <a:cs typeface="Calibri"/>
              </a:rPr>
              <a:t> </a:t>
            </a:r>
            <a:r>
              <a:rPr sz="2400" dirty="0">
                <a:latin typeface="Calibri"/>
                <a:cs typeface="Calibri"/>
              </a:rPr>
              <a:t>the</a:t>
            </a:r>
            <a:r>
              <a:rPr sz="2400" spc="-40" dirty="0">
                <a:latin typeface="Calibri"/>
                <a:cs typeface="Calibri"/>
              </a:rPr>
              <a:t> </a:t>
            </a:r>
            <a:r>
              <a:rPr sz="2400" dirty="0">
                <a:latin typeface="Calibri"/>
                <a:cs typeface="Calibri"/>
              </a:rPr>
              <a:t>given</a:t>
            </a:r>
            <a:r>
              <a:rPr sz="2400" spc="-45" dirty="0">
                <a:latin typeface="Calibri"/>
                <a:cs typeface="Calibri"/>
              </a:rPr>
              <a:t> </a:t>
            </a:r>
            <a:r>
              <a:rPr sz="2400" dirty="0">
                <a:latin typeface="Calibri"/>
                <a:cs typeface="Calibri"/>
              </a:rPr>
              <a:t>example,</a:t>
            </a:r>
            <a:r>
              <a:rPr sz="2400" spc="-50" dirty="0">
                <a:latin typeface="Calibri"/>
                <a:cs typeface="Calibri"/>
              </a:rPr>
              <a:t> </a:t>
            </a:r>
            <a:r>
              <a:rPr sz="2400" dirty="0">
                <a:latin typeface="Calibri"/>
                <a:cs typeface="Calibri"/>
              </a:rPr>
              <a:t>a</a:t>
            </a:r>
            <a:r>
              <a:rPr sz="2400" spc="-55" dirty="0">
                <a:latin typeface="Calibri"/>
                <a:cs typeface="Calibri"/>
              </a:rPr>
              <a:t> </a:t>
            </a:r>
            <a:r>
              <a:rPr sz="2400" dirty="0">
                <a:latin typeface="Calibri"/>
                <a:cs typeface="Calibri"/>
              </a:rPr>
              <a:t>view</a:t>
            </a:r>
            <a:r>
              <a:rPr sz="2400" spc="-40" dirty="0">
                <a:latin typeface="Calibri"/>
                <a:cs typeface="Calibri"/>
              </a:rPr>
              <a:t> </a:t>
            </a:r>
            <a:r>
              <a:rPr sz="2400" dirty="0">
                <a:latin typeface="Calibri"/>
                <a:cs typeface="Calibri"/>
              </a:rPr>
              <a:t>is</a:t>
            </a:r>
            <a:r>
              <a:rPr sz="2400" spc="-40" dirty="0">
                <a:latin typeface="Calibri"/>
                <a:cs typeface="Calibri"/>
              </a:rPr>
              <a:t> </a:t>
            </a:r>
            <a:r>
              <a:rPr sz="2400" spc="-10" dirty="0">
                <a:latin typeface="Calibri"/>
                <a:cs typeface="Calibri"/>
              </a:rPr>
              <a:t>created</a:t>
            </a:r>
            <a:r>
              <a:rPr sz="2400" spc="-50" dirty="0">
                <a:latin typeface="Calibri"/>
                <a:cs typeface="Calibri"/>
              </a:rPr>
              <a:t> </a:t>
            </a:r>
            <a:r>
              <a:rPr sz="2400" dirty="0">
                <a:latin typeface="Calibri"/>
                <a:cs typeface="Calibri"/>
              </a:rPr>
              <a:t>named</a:t>
            </a:r>
            <a:r>
              <a:rPr sz="2400" spc="-90" dirty="0">
                <a:latin typeface="Calibri"/>
                <a:cs typeface="Calibri"/>
              </a:rPr>
              <a:t> </a:t>
            </a:r>
            <a:r>
              <a:rPr sz="2400" dirty="0">
                <a:latin typeface="Calibri"/>
                <a:cs typeface="Calibri"/>
              </a:rPr>
              <a:t>MarksView</a:t>
            </a:r>
            <a:r>
              <a:rPr sz="2400" spc="-60" dirty="0">
                <a:latin typeface="Calibri"/>
                <a:cs typeface="Calibri"/>
              </a:rPr>
              <a:t> </a:t>
            </a:r>
            <a:r>
              <a:rPr sz="2400" dirty="0">
                <a:latin typeface="Calibri"/>
                <a:cs typeface="Calibri"/>
              </a:rPr>
              <a:t>from</a:t>
            </a:r>
            <a:r>
              <a:rPr sz="2400" spc="-65" dirty="0">
                <a:latin typeface="Calibri"/>
                <a:cs typeface="Calibri"/>
              </a:rPr>
              <a:t> </a:t>
            </a:r>
            <a:r>
              <a:rPr sz="2400" dirty="0">
                <a:latin typeface="Calibri"/>
                <a:cs typeface="Calibri"/>
              </a:rPr>
              <a:t>two</a:t>
            </a:r>
            <a:r>
              <a:rPr sz="2400" spc="-50" dirty="0">
                <a:latin typeface="Calibri"/>
                <a:cs typeface="Calibri"/>
              </a:rPr>
              <a:t> </a:t>
            </a:r>
            <a:r>
              <a:rPr sz="2400" spc="-10" dirty="0">
                <a:latin typeface="Calibri"/>
                <a:cs typeface="Calibri"/>
              </a:rPr>
              <a:t>tables</a:t>
            </a:r>
            <a:endParaRPr sz="2400">
              <a:latin typeface="Calibri"/>
              <a:cs typeface="Calibri"/>
            </a:endParaRPr>
          </a:p>
          <a:p>
            <a:pPr marL="241300">
              <a:lnSpc>
                <a:spcPts val="2450"/>
              </a:lnSpc>
            </a:pPr>
            <a:r>
              <a:rPr sz="2400" spc="-10" dirty="0">
                <a:latin typeface="Calibri"/>
                <a:cs typeface="Calibri"/>
              </a:rPr>
              <a:t>Student_Detail</a:t>
            </a:r>
            <a:r>
              <a:rPr sz="2400" spc="-70" dirty="0">
                <a:latin typeface="Calibri"/>
                <a:cs typeface="Calibri"/>
              </a:rPr>
              <a:t> </a:t>
            </a:r>
            <a:r>
              <a:rPr sz="2400" dirty="0">
                <a:latin typeface="Calibri"/>
                <a:cs typeface="Calibri"/>
              </a:rPr>
              <a:t>and</a:t>
            </a:r>
            <a:r>
              <a:rPr sz="2400" spc="-30" dirty="0">
                <a:latin typeface="Calibri"/>
                <a:cs typeface="Calibri"/>
              </a:rPr>
              <a:t> </a:t>
            </a:r>
            <a:r>
              <a:rPr sz="2400" spc="-10" dirty="0">
                <a:latin typeface="Calibri"/>
                <a:cs typeface="Calibri"/>
              </a:rPr>
              <a:t>Student_Marks.</a:t>
            </a:r>
            <a:endParaRPr sz="2400">
              <a:latin typeface="Calibri"/>
              <a:cs typeface="Calibri"/>
            </a:endParaRPr>
          </a:p>
          <a:p>
            <a:pPr marL="240029" indent="-227329">
              <a:lnSpc>
                <a:spcPts val="2830"/>
              </a:lnSpc>
              <a:spcBef>
                <a:spcPts val="145"/>
              </a:spcBef>
              <a:buFont typeface="Arial MT"/>
              <a:buChar char="•"/>
              <a:tabLst>
                <a:tab pos="240029" algn="l"/>
              </a:tabLst>
            </a:pPr>
            <a:r>
              <a:rPr sz="2400" spc="-10" dirty="0">
                <a:latin typeface="Calibri"/>
                <a:cs typeface="Calibri"/>
              </a:rPr>
              <a:t>Syntax:</a:t>
            </a:r>
            <a:endParaRPr sz="2400">
              <a:latin typeface="Calibri"/>
              <a:cs typeface="Calibri"/>
            </a:endParaRPr>
          </a:p>
          <a:p>
            <a:pPr marL="1041400">
              <a:lnSpc>
                <a:spcPts val="1930"/>
              </a:lnSpc>
            </a:pPr>
            <a:r>
              <a:rPr sz="1700" spc="-25" dirty="0">
                <a:latin typeface="Calibri"/>
                <a:cs typeface="Calibri"/>
              </a:rPr>
              <a:t>CREATE</a:t>
            </a:r>
            <a:r>
              <a:rPr sz="1700" spc="-35" dirty="0">
                <a:latin typeface="Calibri"/>
                <a:cs typeface="Calibri"/>
              </a:rPr>
              <a:t> </a:t>
            </a:r>
            <a:r>
              <a:rPr sz="1700" dirty="0">
                <a:latin typeface="Calibri"/>
                <a:cs typeface="Calibri"/>
              </a:rPr>
              <a:t>VIEW</a:t>
            </a:r>
            <a:r>
              <a:rPr sz="1700" spc="-40" dirty="0">
                <a:latin typeface="Calibri"/>
                <a:cs typeface="Calibri"/>
              </a:rPr>
              <a:t> </a:t>
            </a:r>
            <a:r>
              <a:rPr sz="1700" dirty="0">
                <a:latin typeface="Calibri"/>
                <a:cs typeface="Calibri"/>
              </a:rPr>
              <a:t>view_name</a:t>
            </a:r>
            <a:r>
              <a:rPr sz="1700" spc="-50" dirty="0">
                <a:latin typeface="Calibri"/>
                <a:cs typeface="Calibri"/>
              </a:rPr>
              <a:t> </a:t>
            </a:r>
            <a:r>
              <a:rPr sz="1700" spc="-25" dirty="0">
                <a:latin typeface="Calibri"/>
                <a:cs typeface="Calibri"/>
              </a:rPr>
              <a:t>AS</a:t>
            </a:r>
            <a:endParaRPr sz="1700">
              <a:latin typeface="Calibri"/>
              <a:cs typeface="Calibri"/>
            </a:endParaRPr>
          </a:p>
          <a:p>
            <a:pPr marL="1041400" marR="3637279">
              <a:lnSpc>
                <a:spcPts val="1930"/>
              </a:lnSpc>
              <a:spcBef>
                <a:spcPts val="95"/>
              </a:spcBef>
            </a:pPr>
            <a:r>
              <a:rPr sz="1700" dirty="0">
                <a:latin typeface="Calibri"/>
                <a:cs typeface="Calibri"/>
              </a:rPr>
              <a:t>SELECT</a:t>
            </a:r>
            <a:r>
              <a:rPr sz="1700" spc="10" dirty="0">
                <a:latin typeface="Calibri"/>
                <a:cs typeface="Calibri"/>
              </a:rPr>
              <a:t> </a:t>
            </a:r>
            <a:r>
              <a:rPr sz="1700" spc="-10" dirty="0">
                <a:latin typeface="Calibri"/>
                <a:cs typeface="Calibri"/>
              </a:rPr>
              <a:t>table1.col_name1,</a:t>
            </a:r>
            <a:r>
              <a:rPr sz="1700" dirty="0">
                <a:latin typeface="Calibri"/>
                <a:cs typeface="Calibri"/>
              </a:rPr>
              <a:t> </a:t>
            </a:r>
            <a:r>
              <a:rPr sz="1700" spc="-10" dirty="0">
                <a:latin typeface="Calibri"/>
                <a:cs typeface="Calibri"/>
              </a:rPr>
              <a:t>table1.col_name2,table2.col_name1 </a:t>
            </a:r>
            <a:r>
              <a:rPr sz="1700" dirty="0">
                <a:latin typeface="Calibri"/>
                <a:cs typeface="Calibri"/>
              </a:rPr>
              <a:t>FROM</a:t>
            </a:r>
            <a:r>
              <a:rPr sz="1700" spc="-40" dirty="0">
                <a:latin typeface="Calibri"/>
                <a:cs typeface="Calibri"/>
              </a:rPr>
              <a:t> </a:t>
            </a:r>
            <a:r>
              <a:rPr sz="1700" spc="-10" dirty="0">
                <a:latin typeface="Calibri"/>
                <a:cs typeface="Calibri"/>
              </a:rPr>
              <a:t>table1,table2</a:t>
            </a:r>
            <a:endParaRPr sz="1700">
              <a:latin typeface="Calibri"/>
              <a:cs typeface="Calibri"/>
            </a:endParaRPr>
          </a:p>
          <a:p>
            <a:pPr marL="1041400">
              <a:lnSpc>
                <a:spcPts val="1889"/>
              </a:lnSpc>
            </a:pPr>
            <a:r>
              <a:rPr sz="1700" dirty="0">
                <a:latin typeface="Calibri"/>
                <a:cs typeface="Calibri"/>
              </a:rPr>
              <a:t>WHERE</a:t>
            </a:r>
            <a:r>
              <a:rPr sz="1700" spc="-55" dirty="0">
                <a:latin typeface="Calibri"/>
                <a:cs typeface="Calibri"/>
              </a:rPr>
              <a:t> </a:t>
            </a:r>
            <a:r>
              <a:rPr sz="1700" dirty="0">
                <a:latin typeface="Calibri"/>
                <a:cs typeface="Calibri"/>
              </a:rPr>
              <a:t>table1.col_name</a:t>
            </a:r>
            <a:r>
              <a:rPr sz="1700" spc="-70" dirty="0">
                <a:latin typeface="Calibri"/>
                <a:cs typeface="Calibri"/>
              </a:rPr>
              <a:t> </a:t>
            </a:r>
            <a:r>
              <a:rPr sz="1700" dirty="0">
                <a:latin typeface="Calibri"/>
                <a:cs typeface="Calibri"/>
              </a:rPr>
              <a:t>=</a:t>
            </a:r>
            <a:r>
              <a:rPr sz="1700" spc="-30" dirty="0">
                <a:latin typeface="Calibri"/>
                <a:cs typeface="Calibri"/>
              </a:rPr>
              <a:t> </a:t>
            </a:r>
            <a:r>
              <a:rPr sz="1700" spc="-10" dirty="0">
                <a:latin typeface="Calibri"/>
                <a:cs typeface="Calibri"/>
              </a:rPr>
              <a:t>Table2.col_name;</a:t>
            </a:r>
            <a:r>
              <a:rPr sz="1700" spc="-65" dirty="0">
                <a:latin typeface="Calibri"/>
                <a:cs typeface="Calibri"/>
              </a:rPr>
              <a:t> </a:t>
            </a:r>
            <a:r>
              <a:rPr sz="1700" dirty="0">
                <a:latin typeface="Calibri"/>
                <a:cs typeface="Calibri"/>
              </a:rPr>
              <a:t>(matching</a:t>
            </a:r>
            <a:r>
              <a:rPr sz="1700" spc="-75" dirty="0">
                <a:latin typeface="Calibri"/>
                <a:cs typeface="Calibri"/>
              </a:rPr>
              <a:t> </a:t>
            </a:r>
            <a:r>
              <a:rPr sz="1700" spc="-10" dirty="0">
                <a:latin typeface="Calibri"/>
                <a:cs typeface="Calibri"/>
              </a:rPr>
              <a:t>column)</a:t>
            </a:r>
            <a:endParaRPr sz="1700">
              <a:latin typeface="Calibri"/>
              <a:cs typeface="Calibri"/>
            </a:endParaRPr>
          </a:p>
          <a:p>
            <a:pPr marL="240029" indent="-227329">
              <a:lnSpc>
                <a:spcPts val="2830"/>
              </a:lnSpc>
              <a:spcBef>
                <a:spcPts val="130"/>
              </a:spcBef>
              <a:buFont typeface="Arial MT"/>
              <a:buChar char="•"/>
              <a:tabLst>
                <a:tab pos="240029" algn="l"/>
              </a:tabLst>
            </a:pPr>
            <a:r>
              <a:rPr sz="2400" spc="-10" dirty="0">
                <a:latin typeface="Calibri"/>
                <a:cs typeface="Calibri"/>
              </a:rPr>
              <a:t>Example:</a:t>
            </a:r>
            <a:endParaRPr sz="2400">
              <a:latin typeface="Calibri"/>
              <a:cs typeface="Calibri"/>
            </a:endParaRPr>
          </a:p>
          <a:p>
            <a:pPr marL="1041400">
              <a:lnSpc>
                <a:spcPts val="1930"/>
              </a:lnSpc>
            </a:pPr>
            <a:r>
              <a:rPr sz="1700" spc="-25" dirty="0">
                <a:latin typeface="Calibri"/>
                <a:cs typeface="Calibri"/>
              </a:rPr>
              <a:t>CREATE</a:t>
            </a:r>
            <a:r>
              <a:rPr sz="1700" spc="-35" dirty="0">
                <a:latin typeface="Calibri"/>
                <a:cs typeface="Calibri"/>
              </a:rPr>
              <a:t> </a:t>
            </a:r>
            <a:r>
              <a:rPr sz="1700" dirty="0">
                <a:latin typeface="Calibri"/>
                <a:cs typeface="Calibri"/>
              </a:rPr>
              <a:t>VIEW</a:t>
            </a:r>
            <a:r>
              <a:rPr sz="1700" spc="-45" dirty="0">
                <a:latin typeface="Calibri"/>
                <a:cs typeface="Calibri"/>
              </a:rPr>
              <a:t> </a:t>
            </a:r>
            <a:r>
              <a:rPr sz="1700" dirty="0">
                <a:latin typeface="Calibri"/>
                <a:cs typeface="Calibri"/>
              </a:rPr>
              <a:t>MarksView</a:t>
            </a:r>
            <a:r>
              <a:rPr sz="1700" spc="-65" dirty="0">
                <a:latin typeface="Calibri"/>
                <a:cs typeface="Calibri"/>
              </a:rPr>
              <a:t> </a:t>
            </a:r>
            <a:r>
              <a:rPr sz="1700" spc="-25" dirty="0">
                <a:latin typeface="Calibri"/>
                <a:cs typeface="Calibri"/>
              </a:rPr>
              <a:t>AS</a:t>
            </a:r>
            <a:endParaRPr sz="1700">
              <a:latin typeface="Calibri"/>
              <a:cs typeface="Calibri"/>
            </a:endParaRPr>
          </a:p>
          <a:p>
            <a:pPr marL="1041400" marR="2187575">
              <a:lnSpc>
                <a:spcPts val="1930"/>
              </a:lnSpc>
              <a:spcBef>
                <a:spcPts val="95"/>
              </a:spcBef>
            </a:pPr>
            <a:r>
              <a:rPr sz="1700" dirty="0">
                <a:latin typeface="Calibri"/>
                <a:cs typeface="Calibri"/>
              </a:rPr>
              <a:t>SELECT</a:t>
            </a:r>
            <a:r>
              <a:rPr sz="1700" spc="10" dirty="0">
                <a:latin typeface="Calibri"/>
                <a:cs typeface="Calibri"/>
              </a:rPr>
              <a:t> </a:t>
            </a:r>
            <a:r>
              <a:rPr sz="1700" spc="-10" dirty="0">
                <a:latin typeface="Calibri"/>
                <a:cs typeface="Calibri"/>
              </a:rPr>
              <a:t>Student_Detail.NAME,</a:t>
            </a:r>
            <a:r>
              <a:rPr sz="1700" spc="-15" dirty="0">
                <a:latin typeface="Calibri"/>
                <a:cs typeface="Calibri"/>
              </a:rPr>
              <a:t> </a:t>
            </a:r>
            <a:r>
              <a:rPr sz="1700" spc="-10" dirty="0">
                <a:latin typeface="Calibri"/>
                <a:cs typeface="Calibri"/>
              </a:rPr>
              <a:t>Student_Detail.ADDRESS,</a:t>
            </a:r>
            <a:r>
              <a:rPr sz="1700" spc="-20" dirty="0">
                <a:latin typeface="Calibri"/>
                <a:cs typeface="Calibri"/>
              </a:rPr>
              <a:t> </a:t>
            </a:r>
            <a:r>
              <a:rPr sz="1700" spc="-10" dirty="0">
                <a:latin typeface="Calibri"/>
                <a:cs typeface="Calibri"/>
              </a:rPr>
              <a:t>Student_Marks.MARKS </a:t>
            </a:r>
            <a:r>
              <a:rPr sz="1700" dirty="0">
                <a:latin typeface="Calibri"/>
                <a:cs typeface="Calibri"/>
              </a:rPr>
              <a:t>FROM</a:t>
            </a:r>
            <a:r>
              <a:rPr sz="1700" spc="-5" dirty="0">
                <a:latin typeface="Calibri"/>
                <a:cs typeface="Calibri"/>
              </a:rPr>
              <a:t> </a:t>
            </a:r>
            <a:r>
              <a:rPr sz="1700" spc="-10" dirty="0">
                <a:latin typeface="Calibri"/>
                <a:cs typeface="Calibri"/>
              </a:rPr>
              <a:t>Student_Detail,</a:t>
            </a:r>
            <a:r>
              <a:rPr sz="1700" spc="-15" dirty="0">
                <a:latin typeface="Calibri"/>
                <a:cs typeface="Calibri"/>
              </a:rPr>
              <a:t> </a:t>
            </a:r>
            <a:r>
              <a:rPr sz="1700" spc="-10" dirty="0">
                <a:latin typeface="Calibri"/>
                <a:cs typeface="Calibri"/>
              </a:rPr>
              <a:t>Student_Mark</a:t>
            </a:r>
            <a:endParaRPr sz="1700">
              <a:latin typeface="Calibri"/>
              <a:cs typeface="Calibri"/>
            </a:endParaRPr>
          </a:p>
          <a:p>
            <a:pPr marL="1041400">
              <a:lnSpc>
                <a:spcPts val="1889"/>
              </a:lnSpc>
            </a:pPr>
            <a:r>
              <a:rPr sz="1700" dirty="0">
                <a:latin typeface="Calibri"/>
                <a:cs typeface="Calibri"/>
              </a:rPr>
              <a:t>WHERE </a:t>
            </a:r>
            <a:r>
              <a:rPr sz="1700" spc="-10" dirty="0">
                <a:latin typeface="Calibri"/>
                <a:cs typeface="Calibri"/>
              </a:rPr>
              <a:t>Student_Detail.NAME</a:t>
            </a:r>
            <a:r>
              <a:rPr sz="1700" spc="-30" dirty="0">
                <a:latin typeface="Calibri"/>
                <a:cs typeface="Calibri"/>
              </a:rPr>
              <a:t> </a:t>
            </a:r>
            <a:r>
              <a:rPr sz="1700" dirty="0">
                <a:latin typeface="Calibri"/>
                <a:cs typeface="Calibri"/>
              </a:rPr>
              <a:t>=</a:t>
            </a:r>
            <a:r>
              <a:rPr sz="1700" spc="25" dirty="0">
                <a:latin typeface="Calibri"/>
                <a:cs typeface="Calibri"/>
              </a:rPr>
              <a:t> </a:t>
            </a:r>
            <a:r>
              <a:rPr sz="1700" spc="-10" dirty="0">
                <a:latin typeface="Calibri"/>
                <a:cs typeface="Calibri"/>
              </a:rPr>
              <a:t>Student_Marks.NAME;</a:t>
            </a:r>
            <a:endParaRPr sz="1700">
              <a:latin typeface="Calibri"/>
              <a:cs typeface="Calibri"/>
            </a:endParaRPr>
          </a:p>
        </p:txBody>
      </p:sp>
    </p:spTree>
    <p:extLst>
      <p:ext uri="{BB962C8B-B14F-4D97-AF65-F5344CB8AC3E}">
        <p14:creationId xmlns:p14="http://schemas.microsoft.com/office/powerpoint/2010/main" val="370728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 </a:t>
            </a:r>
            <a:endParaRPr lang="en-IN" dirty="0"/>
          </a:p>
        </p:txBody>
      </p:sp>
      <p:sp>
        <p:nvSpPr>
          <p:cNvPr id="3" name="Text Placeholder 2"/>
          <p:cNvSpPr>
            <a:spLocks noGrp="1"/>
          </p:cNvSpPr>
          <p:nvPr>
            <p:ph type="body" idx="1"/>
          </p:nvPr>
        </p:nvSpPr>
        <p:spPr/>
        <p:txBody>
          <a:bodyPr/>
          <a:lstStyle/>
          <a:p>
            <a:r>
              <a:rPr lang="en-US" sz="2400" dirty="0" smtClean="0"/>
              <a:t>An </a:t>
            </a:r>
            <a:r>
              <a:rPr lang="en-US" sz="2400" dirty="0"/>
              <a:t>assertion is a constraint or condition that must always be true for the database to remain in a consistent state. </a:t>
            </a:r>
            <a:endParaRPr lang="en-US" sz="2400" dirty="0" smtClean="0"/>
          </a:p>
          <a:p>
            <a:r>
              <a:rPr lang="en-US" sz="2400" dirty="0" smtClean="0"/>
              <a:t>Assertions </a:t>
            </a:r>
            <a:r>
              <a:rPr lang="en-US" sz="2400" dirty="0"/>
              <a:t>are used to enforce business rules, integrity constraints, or any other conditions that the database administrator deems necessary for the data to be valid and meaningful</a:t>
            </a:r>
            <a:r>
              <a:rPr lang="en-US" sz="2400" dirty="0" smtClean="0"/>
              <a:t>.</a:t>
            </a:r>
          </a:p>
          <a:p>
            <a:r>
              <a:rPr lang="en-US" dirty="0" smtClean="0"/>
              <a:t>Example:</a:t>
            </a:r>
          </a:p>
          <a:p>
            <a:r>
              <a:rPr lang="en-US" sz="2000" dirty="0"/>
              <a:t>For example, suppose you have a database for a library management system. </a:t>
            </a:r>
            <a:endParaRPr lang="en-US" sz="2000" dirty="0" smtClean="0"/>
          </a:p>
          <a:p>
            <a:pPr lvl="1"/>
            <a:r>
              <a:rPr lang="en-US" sz="1800" dirty="0" smtClean="0"/>
              <a:t>You </a:t>
            </a:r>
            <a:r>
              <a:rPr lang="en-US" sz="1800" dirty="0"/>
              <a:t>might have an assertion that ensures that the total number of copies of a book available in the library cannot be negative. </a:t>
            </a:r>
            <a:endParaRPr lang="en-US" sz="1800" dirty="0" smtClean="0"/>
          </a:p>
          <a:p>
            <a:pPr lvl="1"/>
            <a:r>
              <a:rPr lang="en-US" sz="1800" dirty="0" smtClean="0"/>
              <a:t>This </a:t>
            </a:r>
            <a:r>
              <a:rPr lang="en-US" sz="1800" dirty="0"/>
              <a:t>assertion would be enforced whenever a new copy is added or removed from the library</a:t>
            </a:r>
            <a:r>
              <a:rPr lang="en-US" dirty="0"/>
              <a: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26</a:t>
            </a:fld>
            <a:endParaRPr lang="en-US"/>
          </a:p>
        </p:txBody>
      </p:sp>
    </p:spTree>
    <p:extLst>
      <p:ext uri="{BB962C8B-B14F-4D97-AF65-F5344CB8AC3E}">
        <p14:creationId xmlns:p14="http://schemas.microsoft.com/office/powerpoint/2010/main" val="3798974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In SQL, assertions can be declared using the CREATE ASSERTION statement. </a:t>
            </a:r>
            <a:endParaRPr lang="en-US" dirty="0" smtClean="0"/>
          </a:p>
          <a:p>
            <a:r>
              <a:rPr lang="en-US" dirty="0" smtClean="0"/>
              <a:t>However</a:t>
            </a:r>
            <a:r>
              <a:rPr lang="en-US" dirty="0"/>
              <a:t>, not all database systems support assertions directly. </a:t>
            </a:r>
            <a:endParaRPr lang="en-US" dirty="0" smtClean="0"/>
          </a:p>
          <a:p>
            <a:r>
              <a:rPr lang="en-US" dirty="0" smtClean="0"/>
              <a:t>Some </a:t>
            </a:r>
            <a:r>
              <a:rPr lang="en-US" dirty="0"/>
              <a:t>databases provide alternative mechanisms for enforcing constraints, such as triggers, check constraints, or stored procedures.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27</a:t>
            </a:fld>
            <a:endParaRPr lang="en-US"/>
          </a:p>
        </p:txBody>
      </p:sp>
    </p:spTree>
    <p:extLst>
      <p:ext uri="{BB962C8B-B14F-4D97-AF65-F5344CB8AC3E}">
        <p14:creationId xmlns:p14="http://schemas.microsoft.com/office/powerpoint/2010/main" val="474428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r>
              <a:rPr lang="en-US" sz="2400" dirty="0"/>
              <a:t>Suppose we have a table "Orders" and we want to ensure that the total amount of all orders is always less than 10000</a:t>
            </a:r>
            <a:r>
              <a:rPr lang="en-US" sz="2400" dirty="0" smtClean="0"/>
              <a:t>.</a:t>
            </a:r>
          </a:p>
          <a:p>
            <a:endParaRPr lang="en-US" sz="2400" dirty="0"/>
          </a:p>
          <a:p>
            <a:pPr lvl="1"/>
            <a:r>
              <a:rPr lang="en-US" sz="2200" dirty="0"/>
              <a:t>CREATE ASSERTION </a:t>
            </a:r>
            <a:r>
              <a:rPr lang="en-US" sz="2200" dirty="0" err="1"/>
              <a:t>orders_total</a:t>
            </a:r>
            <a:r>
              <a:rPr lang="en-US" sz="2200" dirty="0"/>
              <a:t> CHECK ((SELECT SUM(amount) FROM Orders) &lt; 10000); SQL</a:t>
            </a:r>
          </a:p>
          <a:p>
            <a:pPr marL="160020" indent="0">
              <a:buNone/>
            </a:pPr>
            <a:endParaRPr lang="en-US" sz="2400" dirty="0"/>
          </a:p>
          <a:p>
            <a:r>
              <a:rPr lang="en-US" sz="2400" dirty="0"/>
              <a:t>This assertion ensures that the total amount of all orders will never exceed 10000. </a:t>
            </a:r>
            <a:endParaRPr lang="en-US" sz="2400" dirty="0" smtClean="0"/>
          </a:p>
          <a:p>
            <a:r>
              <a:rPr lang="en-US" sz="2400" dirty="0" smtClean="0"/>
              <a:t>If </a:t>
            </a:r>
            <a:r>
              <a:rPr lang="en-US" sz="2400" dirty="0"/>
              <a:t>an attempt is made to add an order that would cause the total to exceed 10000, the database system will reject it.</a:t>
            </a:r>
          </a:p>
          <a:p>
            <a:pPr marL="160020" indent="0">
              <a:buNone/>
            </a:pP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28</a:t>
            </a:fld>
            <a:endParaRPr lang="en-US"/>
          </a:p>
        </p:txBody>
      </p:sp>
    </p:spTree>
    <p:extLst>
      <p:ext uri="{BB962C8B-B14F-4D97-AF65-F5344CB8AC3E}">
        <p14:creationId xmlns:p14="http://schemas.microsoft.com/office/powerpoint/2010/main" val="3195216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 /</a:t>
            </a:r>
            <a:r>
              <a:rPr lang="en-US" dirty="0" smtClean="0"/>
              <a:t>SQL-</a:t>
            </a:r>
            <a:endParaRPr lang="en-IN" dirty="0"/>
          </a:p>
        </p:txBody>
      </p:sp>
      <p:sp>
        <p:nvSpPr>
          <p:cNvPr id="3" name="Text Placeholder 2"/>
          <p:cNvSpPr>
            <a:spLocks noGrp="1"/>
          </p:cNvSpPr>
          <p:nvPr>
            <p:ph type="body" idx="1"/>
          </p:nvPr>
        </p:nvSpPr>
        <p:spPr>
          <a:xfrm>
            <a:off x="2592887" y="2004163"/>
            <a:ext cx="4225446" cy="3729625"/>
          </a:xfrm>
        </p:spPr>
        <p:txBody>
          <a:bodyPr/>
          <a:lstStyle/>
          <a:p>
            <a:r>
              <a:rPr lang="en-US" dirty="0" smtClean="0"/>
              <a:t>Cursor</a:t>
            </a:r>
          </a:p>
          <a:p>
            <a:r>
              <a:rPr lang="en-US" dirty="0" smtClean="0"/>
              <a:t>Function</a:t>
            </a:r>
          </a:p>
          <a:p>
            <a:r>
              <a:rPr lang="en-US" dirty="0" smtClean="0"/>
              <a:t>Procedures</a:t>
            </a:r>
          </a:p>
          <a:p>
            <a:r>
              <a:rPr lang="en-US" dirty="0" smtClean="0"/>
              <a:t>Triggers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29</a:t>
            </a:fld>
            <a:endParaRPr lang="en-US"/>
          </a:p>
        </p:txBody>
      </p:sp>
    </p:spTree>
    <p:extLst>
      <p:ext uri="{BB962C8B-B14F-4D97-AF65-F5344CB8AC3E}">
        <p14:creationId xmlns:p14="http://schemas.microsoft.com/office/powerpoint/2010/main" val="1696341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7E837-82B4-4355-A84D-A00ADD35F1A3}"/>
              </a:ext>
            </a:extLst>
          </p:cNvPr>
          <p:cNvSpPr>
            <a:spLocks noGrp="1"/>
          </p:cNvSpPr>
          <p:nvPr>
            <p:ph type="title"/>
          </p:nvPr>
        </p:nvSpPr>
        <p:spPr/>
        <p:txBody>
          <a:bodyPr/>
          <a:lstStyle/>
          <a:p>
            <a:r>
              <a:rPr lang="en-IN" dirty="0"/>
              <a:t>DCL COMMANDS</a:t>
            </a:r>
          </a:p>
        </p:txBody>
      </p:sp>
      <p:sp>
        <p:nvSpPr>
          <p:cNvPr id="3" name="Content Placeholder 2">
            <a:extLst>
              <a:ext uri="{FF2B5EF4-FFF2-40B4-BE49-F238E27FC236}">
                <a16:creationId xmlns="" xmlns:a16="http://schemas.microsoft.com/office/drawing/2014/main" id="{146120B2-EC47-416D-B088-18FA3F9DC6D7}"/>
              </a:ext>
            </a:extLst>
          </p:cNvPr>
          <p:cNvSpPr>
            <a:spLocks noGrp="1"/>
          </p:cNvSpPr>
          <p:nvPr>
            <p:ph idx="1"/>
          </p:nvPr>
        </p:nvSpPr>
        <p:spPr/>
        <p:txBody>
          <a:bodyPr>
            <a:normAutofit fontScale="85000" lnSpcReduction="10000"/>
          </a:bodyPr>
          <a:lstStyle/>
          <a:p>
            <a:r>
              <a:rPr lang="en-IN" dirty="0"/>
              <a:t>DCL includes commands such as GRANT and REVOKE which mainly deal with the rights, permissions, and other controls of the database system. </a:t>
            </a:r>
          </a:p>
          <a:p>
            <a:r>
              <a:rPr lang="en-IN" dirty="0"/>
              <a:t>Syntax:</a:t>
            </a:r>
          </a:p>
          <a:p>
            <a:pPr marL="457200" lvl="1" indent="0">
              <a:buNone/>
            </a:pPr>
            <a:r>
              <a:rPr lang="en-IN" dirty="0"/>
              <a:t>  GRANT privileges_names ON object TO user;</a:t>
            </a:r>
          </a:p>
          <a:p>
            <a:pPr fontAlgn="base"/>
            <a:r>
              <a:rPr lang="en-IN" b="1" dirty="0"/>
              <a:t>Parameters Used</a:t>
            </a:r>
            <a:r>
              <a:rPr lang="en-IN" dirty="0"/>
              <a:t>:</a:t>
            </a:r>
          </a:p>
          <a:p>
            <a:pPr lvl="1" fontAlgn="base"/>
            <a:r>
              <a:rPr lang="en-IN" b="1" dirty="0"/>
              <a:t>privileges_name</a:t>
            </a:r>
            <a:r>
              <a:rPr lang="en-IN" dirty="0"/>
              <a:t>: These are the access rights or privileges granted to the user.</a:t>
            </a:r>
          </a:p>
          <a:p>
            <a:pPr lvl="1" fontAlgn="base"/>
            <a:r>
              <a:rPr lang="en-IN" b="1" dirty="0"/>
              <a:t>object: </a:t>
            </a:r>
            <a:r>
              <a:rPr lang="en-IN" dirty="0"/>
              <a:t>It is the name of the database object to which permissions are being granted. In the case of granting privileges on a table, this would be the table name.</a:t>
            </a:r>
          </a:p>
          <a:p>
            <a:pPr lvl="1" fontAlgn="base"/>
            <a:r>
              <a:rPr lang="en-IN" b="1" dirty="0"/>
              <a:t>user: </a:t>
            </a:r>
            <a:r>
              <a:rPr lang="en-IN" dirty="0"/>
              <a:t>It is the name of the user to whom the privileges would be granted.</a:t>
            </a:r>
          </a:p>
          <a:p>
            <a:endParaRPr lang="en-IN" dirty="0"/>
          </a:p>
        </p:txBody>
      </p:sp>
    </p:spTree>
    <p:extLst>
      <p:ext uri="{BB962C8B-B14F-4D97-AF65-F5344CB8AC3E}">
        <p14:creationId xmlns:p14="http://schemas.microsoft.com/office/powerpoint/2010/main" val="15285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835" y="2479894"/>
            <a:ext cx="4914424" cy="948978"/>
          </a:xfrm>
          <a:prstGeom prst="rect">
            <a:avLst/>
          </a:prstGeom>
        </p:spPr>
        <p:txBody>
          <a:bodyPr vert="horz" wrap="square" lIns="0" tIns="12700" rIns="0" bIns="0" rtlCol="0">
            <a:spAutoFit/>
          </a:bodyPr>
          <a:lstStyle/>
          <a:p>
            <a:pPr marL="12700">
              <a:lnSpc>
                <a:spcPct val="100000"/>
              </a:lnSpc>
              <a:spcBef>
                <a:spcPts val="100"/>
              </a:spcBef>
              <a:tabLst>
                <a:tab pos="2674620" algn="l"/>
              </a:tabLst>
            </a:pPr>
            <a:r>
              <a:rPr sz="6000" dirty="0" smtClean="0"/>
              <a:t>T</a:t>
            </a:r>
            <a:r>
              <a:rPr lang="en-US" sz="6000" dirty="0"/>
              <a:t>r</a:t>
            </a:r>
            <a:r>
              <a:rPr sz="6000" dirty="0" smtClean="0"/>
              <a:t>i</a:t>
            </a:r>
            <a:r>
              <a:rPr lang="en-US" sz="6000" dirty="0" smtClean="0"/>
              <a:t>g</a:t>
            </a:r>
            <a:r>
              <a:rPr sz="6000" dirty="0" smtClean="0"/>
              <a:t>gers</a:t>
            </a:r>
            <a:endParaRPr sz="6000" dirty="0"/>
          </a:p>
        </p:txBody>
      </p:sp>
    </p:spTree>
    <p:extLst>
      <p:ext uri="{BB962C8B-B14F-4D97-AF65-F5344CB8AC3E}">
        <p14:creationId xmlns:p14="http://schemas.microsoft.com/office/powerpoint/2010/main" val="3115684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3" y="722421"/>
            <a:ext cx="4209973" cy="580287"/>
          </a:xfrm>
          <a:prstGeom prst="rect">
            <a:avLst/>
          </a:prstGeom>
        </p:spPr>
        <p:txBody>
          <a:bodyPr vert="horz" wrap="square" lIns="0" tIns="13335" rIns="0" bIns="0" rtlCol="0">
            <a:spAutoFit/>
          </a:bodyPr>
          <a:lstStyle/>
          <a:p>
            <a:pPr marL="12700">
              <a:lnSpc>
                <a:spcPct val="100000"/>
              </a:lnSpc>
              <a:spcBef>
                <a:spcPts val="105"/>
              </a:spcBef>
            </a:pPr>
            <a:r>
              <a:rPr spc="-55" dirty="0" smtClean="0"/>
              <a:t>Trig</a:t>
            </a:r>
            <a:r>
              <a:rPr lang="en-US" spc="-55" dirty="0" smtClean="0"/>
              <a:t>g</a:t>
            </a:r>
            <a:r>
              <a:rPr spc="-55" dirty="0" smtClean="0"/>
              <a:t>ers</a:t>
            </a:r>
            <a:endParaRPr spc="-55" dirty="0"/>
          </a:p>
        </p:txBody>
      </p:sp>
      <p:sp>
        <p:nvSpPr>
          <p:cNvPr id="3" name="object 3"/>
          <p:cNvSpPr txBox="1">
            <a:spLocks noGrp="1"/>
          </p:cNvSpPr>
          <p:nvPr>
            <p:ph type="body" idx="1"/>
          </p:nvPr>
        </p:nvSpPr>
        <p:spPr>
          <a:xfrm>
            <a:off x="239712" y="1600200"/>
            <a:ext cx="8294687" cy="4357603"/>
          </a:xfrm>
          <a:prstGeom prst="rect">
            <a:avLst/>
          </a:prstGeom>
        </p:spPr>
        <p:txBody>
          <a:bodyPr vert="horz" wrap="square" lIns="0" tIns="60960" rIns="0" bIns="0" rtlCol="0">
            <a:spAutoFit/>
          </a:bodyPr>
          <a:lstStyle/>
          <a:p>
            <a:pPr marL="469900" marR="5080" indent="-457200">
              <a:lnSpc>
                <a:spcPts val="3020"/>
              </a:lnSpc>
              <a:spcBef>
                <a:spcPts val="480"/>
              </a:spcBef>
              <a:tabLst>
                <a:tab pos="241300" algn="l"/>
              </a:tabLst>
            </a:pPr>
            <a:r>
              <a:rPr dirty="0"/>
              <a:t>A</a:t>
            </a:r>
            <a:r>
              <a:rPr spc="-45" dirty="0"/>
              <a:t> </a:t>
            </a:r>
            <a:r>
              <a:rPr dirty="0"/>
              <a:t>trigger</a:t>
            </a:r>
            <a:r>
              <a:rPr spc="-65" dirty="0"/>
              <a:t> </a:t>
            </a:r>
            <a:r>
              <a:rPr dirty="0"/>
              <a:t>is</a:t>
            </a:r>
            <a:r>
              <a:rPr spc="-55" dirty="0"/>
              <a:t> </a:t>
            </a:r>
            <a:r>
              <a:rPr dirty="0"/>
              <a:t>a</a:t>
            </a:r>
            <a:r>
              <a:rPr spc="-50" dirty="0"/>
              <a:t> </a:t>
            </a:r>
            <a:r>
              <a:rPr dirty="0"/>
              <a:t>special</a:t>
            </a:r>
            <a:r>
              <a:rPr spc="-45" dirty="0"/>
              <a:t> </a:t>
            </a:r>
            <a:r>
              <a:rPr dirty="0"/>
              <a:t>type</a:t>
            </a:r>
            <a:r>
              <a:rPr spc="-45" dirty="0"/>
              <a:t> </a:t>
            </a:r>
            <a:r>
              <a:rPr dirty="0"/>
              <a:t>of</a:t>
            </a:r>
            <a:r>
              <a:rPr spc="-55" dirty="0"/>
              <a:t> </a:t>
            </a:r>
            <a:r>
              <a:rPr spc="-10" dirty="0"/>
              <a:t>stored</a:t>
            </a:r>
            <a:r>
              <a:rPr spc="-35" dirty="0"/>
              <a:t> </a:t>
            </a:r>
            <a:r>
              <a:rPr spc="-10" dirty="0"/>
              <a:t>procedure</a:t>
            </a:r>
            <a:r>
              <a:rPr spc="-15" dirty="0"/>
              <a:t> </a:t>
            </a:r>
            <a:r>
              <a:rPr dirty="0"/>
              <a:t>that</a:t>
            </a:r>
            <a:r>
              <a:rPr spc="-60" dirty="0"/>
              <a:t> </a:t>
            </a:r>
            <a:r>
              <a:rPr spc="-10" dirty="0"/>
              <a:t>automatically</a:t>
            </a:r>
            <a:r>
              <a:rPr spc="-45" dirty="0"/>
              <a:t> </a:t>
            </a:r>
            <a:r>
              <a:rPr spc="-20" dirty="0"/>
              <a:t>runs </a:t>
            </a:r>
            <a:r>
              <a:rPr dirty="0" smtClean="0"/>
              <a:t>when</a:t>
            </a:r>
            <a:r>
              <a:rPr spc="-70" dirty="0" smtClean="0"/>
              <a:t> </a:t>
            </a:r>
            <a:r>
              <a:rPr dirty="0"/>
              <a:t>an</a:t>
            </a:r>
            <a:r>
              <a:rPr spc="-60" dirty="0"/>
              <a:t> </a:t>
            </a:r>
            <a:r>
              <a:rPr dirty="0"/>
              <a:t>event</a:t>
            </a:r>
            <a:r>
              <a:rPr spc="-75" dirty="0"/>
              <a:t> </a:t>
            </a:r>
            <a:r>
              <a:rPr dirty="0"/>
              <a:t>occurs</a:t>
            </a:r>
            <a:r>
              <a:rPr spc="-50" dirty="0"/>
              <a:t> </a:t>
            </a:r>
            <a:r>
              <a:rPr dirty="0"/>
              <a:t>in</a:t>
            </a:r>
            <a:r>
              <a:rPr spc="-75" dirty="0"/>
              <a:t> </a:t>
            </a:r>
            <a:r>
              <a:rPr dirty="0"/>
              <a:t>the</a:t>
            </a:r>
            <a:r>
              <a:rPr spc="-65" dirty="0"/>
              <a:t> </a:t>
            </a:r>
            <a:r>
              <a:rPr spc="-10" dirty="0"/>
              <a:t>database</a:t>
            </a:r>
            <a:r>
              <a:rPr spc="-70" dirty="0"/>
              <a:t> </a:t>
            </a:r>
            <a:r>
              <a:rPr spc="-10" dirty="0"/>
              <a:t>server.</a:t>
            </a:r>
          </a:p>
          <a:p>
            <a:pPr marL="469900" marR="575945" indent="-457200">
              <a:lnSpc>
                <a:spcPts val="3020"/>
              </a:lnSpc>
              <a:spcBef>
                <a:spcPts val="1015"/>
              </a:spcBef>
              <a:tabLst>
                <a:tab pos="241300" algn="l"/>
              </a:tabLst>
            </a:pPr>
            <a:r>
              <a:rPr dirty="0"/>
              <a:t>DML</a:t>
            </a:r>
            <a:r>
              <a:rPr spc="-45" dirty="0"/>
              <a:t> </a:t>
            </a:r>
            <a:r>
              <a:rPr dirty="0"/>
              <a:t>triggers</a:t>
            </a:r>
            <a:r>
              <a:rPr spc="-65" dirty="0"/>
              <a:t> </a:t>
            </a:r>
            <a:r>
              <a:rPr dirty="0"/>
              <a:t>run</a:t>
            </a:r>
            <a:r>
              <a:rPr spc="-50" dirty="0"/>
              <a:t> </a:t>
            </a:r>
            <a:r>
              <a:rPr dirty="0"/>
              <a:t>when</a:t>
            </a:r>
            <a:r>
              <a:rPr spc="-60" dirty="0"/>
              <a:t> </a:t>
            </a:r>
            <a:r>
              <a:rPr dirty="0"/>
              <a:t>a</a:t>
            </a:r>
            <a:r>
              <a:rPr spc="-60" dirty="0"/>
              <a:t> </a:t>
            </a:r>
            <a:r>
              <a:rPr dirty="0"/>
              <a:t>user</a:t>
            </a:r>
            <a:r>
              <a:rPr spc="-45" dirty="0"/>
              <a:t> </a:t>
            </a:r>
            <a:r>
              <a:rPr dirty="0"/>
              <a:t>tries</a:t>
            </a:r>
            <a:r>
              <a:rPr spc="-55" dirty="0"/>
              <a:t> </a:t>
            </a:r>
            <a:r>
              <a:rPr dirty="0"/>
              <a:t>to</a:t>
            </a:r>
            <a:r>
              <a:rPr spc="-65" dirty="0"/>
              <a:t> </a:t>
            </a:r>
            <a:r>
              <a:rPr dirty="0"/>
              <a:t>modify</a:t>
            </a:r>
            <a:r>
              <a:rPr spc="-50" dirty="0"/>
              <a:t> </a:t>
            </a:r>
            <a:r>
              <a:rPr dirty="0"/>
              <a:t>data</a:t>
            </a:r>
            <a:r>
              <a:rPr spc="-60" dirty="0"/>
              <a:t> </a:t>
            </a:r>
            <a:r>
              <a:rPr dirty="0"/>
              <a:t>through</a:t>
            </a:r>
            <a:r>
              <a:rPr spc="-35" dirty="0"/>
              <a:t> </a:t>
            </a:r>
            <a:r>
              <a:rPr dirty="0"/>
              <a:t>a</a:t>
            </a:r>
            <a:r>
              <a:rPr spc="-60" dirty="0"/>
              <a:t> </a:t>
            </a:r>
            <a:r>
              <a:rPr spc="-20" dirty="0"/>
              <a:t>data 	</a:t>
            </a:r>
            <a:r>
              <a:rPr spc="-10" dirty="0"/>
              <a:t>manipulation</a:t>
            </a:r>
            <a:r>
              <a:rPr spc="-45" dirty="0"/>
              <a:t> </a:t>
            </a:r>
            <a:r>
              <a:rPr dirty="0"/>
              <a:t>language</a:t>
            </a:r>
            <a:r>
              <a:rPr spc="-65" dirty="0"/>
              <a:t> </a:t>
            </a:r>
            <a:r>
              <a:rPr dirty="0"/>
              <a:t>(DML)</a:t>
            </a:r>
            <a:r>
              <a:rPr spc="-50" dirty="0"/>
              <a:t> </a:t>
            </a:r>
            <a:r>
              <a:rPr spc="-10" dirty="0"/>
              <a:t>event.</a:t>
            </a:r>
          </a:p>
          <a:p>
            <a:pPr marL="469900" marR="106680" indent="-457200">
              <a:lnSpc>
                <a:spcPts val="3020"/>
              </a:lnSpc>
              <a:spcBef>
                <a:spcPts val="1005"/>
              </a:spcBef>
              <a:tabLst>
                <a:tab pos="241300" algn="l"/>
              </a:tabLst>
            </a:pPr>
            <a:r>
              <a:rPr dirty="0"/>
              <a:t>DML</a:t>
            </a:r>
            <a:r>
              <a:rPr spc="-45" dirty="0"/>
              <a:t> </a:t>
            </a:r>
            <a:r>
              <a:rPr dirty="0"/>
              <a:t>events</a:t>
            </a:r>
            <a:r>
              <a:rPr spc="-60" dirty="0"/>
              <a:t> </a:t>
            </a:r>
            <a:r>
              <a:rPr dirty="0"/>
              <a:t>are</a:t>
            </a:r>
            <a:r>
              <a:rPr spc="-60" dirty="0"/>
              <a:t> </a:t>
            </a:r>
            <a:r>
              <a:rPr spc="-40" dirty="0"/>
              <a:t>INSERT,</a:t>
            </a:r>
            <a:r>
              <a:rPr spc="-60" dirty="0"/>
              <a:t> </a:t>
            </a:r>
            <a:r>
              <a:rPr spc="-30" dirty="0"/>
              <a:t>UPDATE,</a:t>
            </a:r>
            <a:r>
              <a:rPr spc="-55" dirty="0"/>
              <a:t> </a:t>
            </a:r>
            <a:r>
              <a:rPr dirty="0"/>
              <a:t>or</a:t>
            </a:r>
            <a:r>
              <a:rPr spc="-65" dirty="0"/>
              <a:t> </a:t>
            </a:r>
            <a:r>
              <a:rPr dirty="0"/>
              <a:t>DELETE</a:t>
            </a:r>
            <a:r>
              <a:rPr spc="-65" dirty="0"/>
              <a:t> </a:t>
            </a:r>
            <a:r>
              <a:rPr spc="-20" dirty="0"/>
              <a:t>statements</a:t>
            </a:r>
            <a:r>
              <a:rPr spc="-45" dirty="0"/>
              <a:t> </a:t>
            </a:r>
            <a:r>
              <a:rPr dirty="0"/>
              <a:t>on</a:t>
            </a:r>
            <a:r>
              <a:rPr spc="-55" dirty="0"/>
              <a:t> </a:t>
            </a:r>
            <a:r>
              <a:rPr dirty="0"/>
              <a:t>a</a:t>
            </a:r>
            <a:r>
              <a:rPr spc="-70" dirty="0"/>
              <a:t> </a:t>
            </a:r>
            <a:r>
              <a:rPr dirty="0"/>
              <a:t>table</a:t>
            </a:r>
            <a:r>
              <a:rPr spc="-55" dirty="0"/>
              <a:t> </a:t>
            </a:r>
            <a:r>
              <a:rPr spc="-25" dirty="0"/>
              <a:t>or 	</a:t>
            </a:r>
            <a:r>
              <a:rPr spc="-10" dirty="0"/>
              <a:t>view.</a:t>
            </a:r>
          </a:p>
          <a:p>
            <a:pPr marL="469900" marR="19050" indent="-457200">
              <a:lnSpc>
                <a:spcPts val="3020"/>
              </a:lnSpc>
              <a:spcBef>
                <a:spcPts val="1010"/>
              </a:spcBef>
              <a:tabLst>
                <a:tab pos="241300" algn="l"/>
              </a:tabLst>
            </a:pPr>
            <a:r>
              <a:rPr dirty="0"/>
              <a:t>These</a:t>
            </a:r>
            <a:r>
              <a:rPr spc="-80" dirty="0"/>
              <a:t> </a:t>
            </a:r>
            <a:r>
              <a:rPr dirty="0"/>
              <a:t>triggers</a:t>
            </a:r>
            <a:r>
              <a:rPr spc="-75" dirty="0"/>
              <a:t> </a:t>
            </a:r>
            <a:r>
              <a:rPr dirty="0"/>
              <a:t>fire</a:t>
            </a:r>
            <a:r>
              <a:rPr spc="-80" dirty="0"/>
              <a:t> </a:t>
            </a:r>
            <a:r>
              <a:rPr dirty="0"/>
              <a:t>when</a:t>
            </a:r>
            <a:r>
              <a:rPr spc="-85" dirty="0"/>
              <a:t> </a:t>
            </a:r>
            <a:r>
              <a:rPr dirty="0"/>
              <a:t>any</a:t>
            </a:r>
            <a:r>
              <a:rPr spc="-85" dirty="0"/>
              <a:t> </a:t>
            </a:r>
            <a:r>
              <a:rPr dirty="0"/>
              <a:t>valid</a:t>
            </a:r>
            <a:r>
              <a:rPr spc="-70" dirty="0"/>
              <a:t> </a:t>
            </a:r>
            <a:r>
              <a:rPr dirty="0"/>
              <a:t>event</a:t>
            </a:r>
            <a:r>
              <a:rPr spc="-85" dirty="0"/>
              <a:t> </a:t>
            </a:r>
            <a:r>
              <a:rPr dirty="0"/>
              <a:t>fires,</a:t>
            </a:r>
            <a:r>
              <a:rPr spc="-75" dirty="0"/>
              <a:t> </a:t>
            </a:r>
            <a:r>
              <a:rPr dirty="0"/>
              <a:t>whether</a:t>
            </a:r>
            <a:r>
              <a:rPr spc="-75" dirty="0"/>
              <a:t> </a:t>
            </a:r>
            <a:r>
              <a:rPr dirty="0"/>
              <a:t>table</a:t>
            </a:r>
            <a:r>
              <a:rPr spc="-80" dirty="0"/>
              <a:t> </a:t>
            </a:r>
            <a:r>
              <a:rPr dirty="0"/>
              <a:t>rows</a:t>
            </a:r>
            <a:r>
              <a:rPr spc="-75" dirty="0"/>
              <a:t> </a:t>
            </a:r>
            <a:r>
              <a:rPr spc="-25" dirty="0"/>
              <a:t>are 	</a:t>
            </a:r>
            <a:r>
              <a:rPr spc="-10" dirty="0"/>
              <a:t>affected</a:t>
            </a:r>
            <a:r>
              <a:rPr spc="-90" dirty="0"/>
              <a:t> </a:t>
            </a:r>
            <a:r>
              <a:rPr dirty="0"/>
              <a:t>or</a:t>
            </a:r>
            <a:r>
              <a:rPr spc="-75" dirty="0"/>
              <a:t> </a:t>
            </a:r>
            <a:r>
              <a:rPr dirty="0"/>
              <a:t>not.</a:t>
            </a:r>
            <a:r>
              <a:rPr spc="-65" dirty="0"/>
              <a:t> </a:t>
            </a:r>
            <a:endParaRPr spc="-10" dirty="0"/>
          </a:p>
        </p:txBody>
      </p:sp>
    </p:spTree>
    <p:extLst>
      <p:ext uri="{BB962C8B-B14F-4D97-AF65-F5344CB8AC3E}">
        <p14:creationId xmlns:p14="http://schemas.microsoft.com/office/powerpoint/2010/main" val="3292824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4" y="1718208"/>
            <a:ext cx="6375083" cy="4842992"/>
          </a:xfrm>
          <a:prstGeom prst="rect">
            <a:avLst/>
          </a:prstGeom>
        </p:spPr>
        <p:txBody>
          <a:bodyPr vert="horz" wrap="square" lIns="0" tIns="53975" rIns="0" bIns="0" rtlCol="0">
            <a:spAutoFit/>
          </a:bodyPr>
          <a:lstStyle/>
          <a:p>
            <a:pPr marL="240029" indent="-227329">
              <a:lnSpc>
                <a:spcPct val="100000"/>
              </a:lnSpc>
              <a:spcBef>
                <a:spcPts val="425"/>
              </a:spcBef>
              <a:buFont typeface="Arial MT"/>
              <a:buChar char="•"/>
              <a:tabLst>
                <a:tab pos="240029" algn="l"/>
              </a:tabLst>
            </a:pPr>
            <a:r>
              <a:rPr sz="2800" dirty="0">
                <a:latin typeface="Calibri"/>
                <a:cs typeface="Calibri"/>
              </a:rPr>
              <a:t>Create</a:t>
            </a:r>
            <a:r>
              <a:rPr sz="2800" spc="-110" dirty="0">
                <a:latin typeface="Calibri"/>
                <a:cs typeface="Calibri"/>
              </a:rPr>
              <a:t> </a:t>
            </a:r>
            <a:r>
              <a:rPr sz="2800" spc="-20" dirty="0">
                <a:latin typeface="Calibri"/>
                <a:cs typeface="Calibri"/>
              </a:rPr>
              <a:t>Triger</a:t>
            </a:r>
            <a:r>
              <a:rPr sz="2800" spc="-105" dirty="0">
                <a:latin typeface="Calibri"/>
                <a:cs typeface="Calibri"/>
              </a:rPr>
              <a:t> </a:t>
            </a:r>
            <a:r>
              <a:rPr sz="2800" spc="-10" dirty="0">
                <a:latin typeface="Calibri"/>
                <a:cs typeface="Calibri"/>
              </a:rPr>
              <a:t>syntax:</a:t>
            </a:r>
            <a:endParaRPr sz="2800" dirty="0">
              <a:latin typeface="Calibri"/>
              <a:cs typeface="Calibri"/>
            </a:endParaRPr>
          </a:p>
          <a:p>
            <a:pPr marL="240029" indent="-227329">
              <a:lnSpc>
                <a:spcPct val="100000"/>
              </a:lnSpc>
              <a:spcBef>
                <a:spcPts val="320"/>
              </a:spcBef>
              <a:buFont typeface="Arial MT"/>
              <a:buChar char="•"/>
              <a:tabLst>
                <a:tab pos="240029" algn="l"/>
              </a:tabLst>
            </a:pPr>
            <a:r>
              <a:rPr sz="2800" b="1" dirty="0">
                <a:latin typeface="Calibri"/>
                <a:cs typeface="Calibri"/>
              </a:rPr>
              <a:t>Explanation</a:t>
            </a:r>
            <a:r>
              <a:rPr sz="2800" b="1" spc="-75" dirty="0">
                <a:latin typeface="Calibri"/>
                <a:cs typeface="Calibri"/>
              </a:rPr>
              <a:t> </a:t>
            </a:r>
            <a:r>
              <a:rPr sz="2800" b="1" dirty="0">
                <a:latin typeface="Calibri"/>
                <a:cs typeface="Calibri"/>
              </a:rPr>
              <a:t>of</a:t>
            </a:r>
            <a:r>
              <a:rPr sz="2800" b="1" spc="-90" dirty="0">
                <a:latin typeface="Calibri"/>
                <a:cs typeface="Calibri"/>
              </a:rPr>
              <a:t> </a:t>
            </a:r>
            <a:r>
              <a:rPr sz="2800" b="1" spc="-10" dirty="0">
                <a:latin typeface="Calibri"/>
                <a:cs typeface="Calibri"/>
              </a:rPr>
              <a:t>syntax:</a:t>
            </a:r>
            <a:endParaRPr sz="2800" dirty="0">
              <a:latin typeface="Calibri"/>
              <a:cs typeface="Calibri"/>
            </a:endParaRPr>
          </a:p>
          <a:p>
            <a:pPr marL="240029" indent="-227329">
              <a:lnSpc>
                <a:spcPts val="3325"/>
              </a:lnSpc>
              <a:spcBef>
                <a:spcPts val="340"/>
              </a:spcBef>
              <a:buFont typeface="Arial MT"/>
              <a:buChar char="•"/>
              <a:tabLst>
                <a:tab pos="240029" algn="l"/>
              </a:tabLst>
            </a:pPr>
            <a:r>
              <a:rPr sz="2800" dirty="0">
                <a:latin typeface="Calibri"/>
                <a:cs typeface="Calibri"/>
              </a:rPr>
              <a:t>create</a:t>
            </a:r>
            <a:r>
              <a:rPr sz="2800" spc="-80" dirty="0">
                <a:latin typeface="Calibri"/>
                <a:cs typeface="Calibri"/>
              </a:rPr>
              <a:t> </a:t>
            </a:r>
            <a:r>
              <a:rPr sz="2800" dirty="0">
                <a:latin typeface="Calibri"/>
                <a:cs typeface="Calibri"/>
              </a:rPr>
              <a:t>trigger</a:t>
            </a:r>
            <a:r>
              <a:rPr sz="2800" spc="-70" dirty="0">
                <a:latin typeface="Calibri"/>
                <a:cs typeface="Calibri"/>
              </a:rPr>
              <a:t> </a:t>
            </a:r>
            <a:r>
              <a:rPr sz="2800" spc="-10" dirty="0">
                <a:latin typeface="Calibri"/>
                <a:cs typeface="Calibri"/>
              </a:rPr>
              <a:t>[trigger_name]:</a:t>
            </a:r>
            <a:endParaRPr sz="2800" dirty="0">
              <a:latin typeface="Calibri"/>
              <a:cs typeface="Calibri"/>
            </a:endParaRPr>
          </a:p>
          <a:p>
            <a:pPr marL="697865" lvl="1" indent="-227965">
              <a:lnSpc>
                <a:spcPts val="2845"/>
              </a:lnSpc>
              <a:buFont typeface="Arial MT"/>
              <a:buChar char="•"/>
              <a:tabLst>
                <a:tab pos="697865" algn="l"/>
              </a:tabLst>
            </a:pPr>
            <a:r>
              <a:rPr sz="2400" spc="-10" dirty="0">
                <a:latin typeface="Calibri"/>
                <a:cs typeface="Calibri"/>
              </a:rPr>
              <a:t>Creates</a:t>
            </a:r>
            <a:r>
              <a:rPr sz="2400" spc="-60" dirty="0">
                <a:latin typeface="Calibri"/>
                <a:cs typeface="Calibri"/>
              </a:rPr>
              <a:t> </a:t>
            </a:r>
            <a:r>
              <a:rPr sz="2400" dirty="0">
                <a:latin typeface="Calibri"/>
                <a:cs typeface="Calibri"/>
              </a:rPr>
              <a:t>or</a:t>
            </a:r>
            <a:r>
              <a:rPr sz="2400" spc="-45" dirty="0">
                <a:latin typeface="Calibri"/>
                <a:cs typeface="Calibri"/>
              </a:rPr>
              <a:t> </a:t>
            </a:r>
            <a:r>
              <a:rPr sz="2400" dirty="0">
                <a:latin typeface="Calibri"/>
                <a:cs typeface="Calibri"/>
              </a:rPr>
              <a:t>replaces</a:t>
            </a:r>
            <a:r>
              <a:rPr sz="2400" spc="-65" dirty="0">
                <a:latin typeface="Calibri"/>
                <a:cs typeface="Calibri"/>
              </a:rPr>
              <a:t> </a:t>
            </a:r>
            <a:r>
              <a:rPr sz="2400" dirty="0">
                <a:latin typeface="Calibri"/>
                <a:cs typeface="Calibri"/>
              </a:rPr>
              <a:t>an</a:t>
            </a:r>
            <a:r>
              <a:rPr sz="2400" spc="-50" dirty="0">
                <a:latin typeface="Calibri"/>
                <a:cs typeface="Calibri"/>
              </a:rPr>
              <a:t> </a:t>
            </a:r>
            <a:r>
              <a:rPr sz="2400" dirty="0">
                <a:latin typeface="Calibri"/>
                <a:cs typeface="Calibri"/>
              </a:rPr>
              <a:t>existing</a:t>
            </a:r>
            <a:r>
              <a:rPr sz="2400" spc="-70" dirty="0">
                <a:latin typeface="Calibri"/>
                <a:cs typeface="Calibri"/>
              </a:rPr>
              <a:t> </a:t>
            </a:r>
            <a:r>
              <a:rPr sz="2400" dirty="0">
                <a:latin typeface="Calibri"/>
                <a:cs typeface="Calibri"/>
              </a:rPr>
              <a:t>trigger</a:t>
            </a:r>
            <a:r>
              <a:rPr sz="2400" spc="-55" dirty="0">
                <a:latin typeface="Calibri"/>
                <a:cs typeface="Calibri"/>
              </a:rPr>
              <a:t> </a:t>
            </a:r>
            <a:r>
              <a:rPr sz="2400" dirty="0">
                <a:latin typeface="Calibri"/>
                <a:cs typeface="Calibri"/>
              </a:rPr>
              <a:t>with</a:t>
            </a:r>
            <a:r>
              <a:rPr sz="2400" spc="-65"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trigger_name.</a:t>
            </a:r>
            <a:endParaRPr sz="2400" dirty="0">
              <a:latin typeface="Calibri"/>
              <a:cs typeface="Calibri"/>
            </a:endParaRPr>
          </a:p>
          <a:p>
            <a:pPr marL="240029" indent="-227329">
              <a:lnSpc>
                <a:spcPts val="3325"/>
              </a:lnSpc>
              <a:spcBef>
                <a:spcPts val="320"/>
              </a:spcBef>
              <a:buFont typeface="Arial MT"/>
              <a:buChar char="•"/>
              <a:tabLst>
                <a:tab pos="240029" algn="l"/>
              </a:tabLst>
            </a:pPr>
            <a:r>
              <a:rPr sz="2800" spc="-10" dirty="0">
                <a:latin typeface="Calibri"/>
                <a:cs typeface="Calibri"/>
              </a:rPr>
              <a:t>[before</a:t>
            </a:r>
            <a:r>
              <a:rPr sz="2800" spc="-55" dirty="0">
                <a:latin typeface="Calibri"/>
                <a:cs typeface="Calibri"/>
              </a:rPr>
              <a:t> </a:t>
            </a:r>
            <a:r>
              <a:rPr sz="2800" dirty="0">
                <a:latin typeface="Calibri"/>
                <a:cs typeface="Calibri"/>
              </a:rPr>
              <a:t>|</a:t>
            </a:r>
            <a:r>
              <a:rPr sz="2800" spc="-60" dirty="0">
                <a:latin typeface="Calibri"/>
                <a:cs typeface="Calibri"/>
              </a:rPr>
              <a:t> </a:t>
            </a:r>
            <a:r>
              <a:rPr sz="2800" spc="-10" dirty="0">
                <a:latin typeface="Calibri"/>
                <a:cs typeface="Calibri"/>
              </a:rPr>
              <a:t>after]:</a:t>
            </a:r>
            <a:endParaRPr sz="2800" dirty="0">
              <a:latin typeface="Calibri"/>
              <a:cs typeface="Calibri"/>
            </a:endParaRPr>
          </a:p>
          <a:p>
            <a:pPr marL="697865" lvl="1" indent="-227965">
              <a:lnSpc>
                <a:spcPts val="2845"/>
              </a:lnSpc>
              <a:buFont typeface="Arial MT"/>
              <a:buChar char="•"/>
              <a:tabLst>
                <a:tab pos="697865" algn="l"/>
              </a:tabLst>
            </a:pPr>
            <a:r>
              <a:rPr sz="2400" dirty="0">
                <a:latin typeface="Calibri"/>
                <a:cs typeface="Calibri"/>
              </a:rPr>
              <a:t>This</a:t>
            </a:r>
            <a:r>
              <a:rPr sz="2400" spc="-50" dirty="0">
                <a:latin typeface="Calibri"/>
                <a:cs typeface="Calibri"/>
              </a:rPr>
              <a:t> </a:t>
            </a:r>
            <a:r>
              <a:rPr sz="2400" dirty="0">
                <a:latin typeface="Calibri"/>
                <a:cs typeface="Calibri"/>
              </a:rPr>
              <a:t>specifies</a:t>
            </a:r>
            <a:r>
              <a:rPr sz="2400" spc="-50" dirty="0">
                <a:latin typeface="Calibri"/>
                <a:cs typeface="Calibri"/>
              </a:rPr>
              <a:t> </a:t>
            </a:r>
            <a:r>
              <a:rPr sz="2400" dirty="0">
                <a:latin typeface="Calibri"/>
                <a:cs typeface="Calibri"/>
              </a:rPr>
              <a:t>when</a:t>
            </a:r>
            <a:r>
              <a:rPr sz="2400" spc="-50" dirty="0">
                <a:latin typeface="Calibri"/>
                <a:cs typeface="Calibri"/>
              </a:rPr>
              <a:t> </a:t>
            </a:r>
            <a:r>
              <a:rPr sz="2400" dirty="0">
                <a:latin typeface="Calibri"/>
                <a:cs typeface="Calibri"/>
              </a:rPr>
              <a:t>the</a:t>
            </a:r>
            <a:r>
              <a:rPr sz="2400" spc="-50" dirty="0">
                <a:latin typeface="Calibri"/>
                <a:cs typeface="Calibri"/>
              </a:rPr>
              <a:t> </a:t>
            </a:r>
            <a:r>
              <a:rPr sz="2400" dirty="0">
                <a:latin typeface="Calibri"/>
                <a:cs typeface="Calibri"/>
              </a:rPr>
              <a:t>trigger</a:t>
            </a:r>
            <a:r>
              <a:rPr sz="2400" spc="-55" dirty="0">
                <a:latin typeface="Calibri"/>
                <a:cs typeface="Calibri"/>
              </a:rPr>
              <a:t> </a:t>
            </a:r>
            <a:r>
              <a:rPr sz="2400" dirty="0">
                <a:latin typeface="Calibri"/>
                <a:cs typeface="Calibri"/>
              </a:rPr>
              <a:t>will</a:t>
            </a:r>
            <a:r>
              <a:rPr sz="2400" spc="-60" dirty="0">
                <a:latin typeface="Calibri"/>
                <a:cs typeface="Calibri"/>
              </a:rPr>
              <a:t> </a:t>
            </a:r>
            <a:r>
              <a:rPr sz="2400" dirty="0">
                <a:latin typeface="Calibri"/>
                <a:cs typeface="Calibri"/>
              </a:rPr>
              <a:t>be</a:t>
            </a:r>
            <a:r>
              <a:rPr sz="2400" spc="-45" dirty="0">
                <a:latin typeface="Calibri"/>
                <a:cs typeface="Calibri"/>
              </a:rPr>
              <a:t> </a:t>
            </a:r>
            <a:r>
              <a:rPr sz="2400" spc="-10" dirty="0">
                <a:latin typeface="Calibri"/>
                <a:cs typeface="Calibri"/>
              </a:rPr>
              <a:t>executed</a:t>
            </a:r>
            <a:r>
              <a:rPr sz="2400" spc="-10" dirty="0" smtClean="0">
                <a:latin typeface="Calibri"/>
                <a:cs typeface="Calibri"/>
              </a:rPr>
              <a:t>.</a:t>
            </a:r>
            <a:endParaRPr lang="en-US" sz="2400" spc="-10" dirty="0" smtClean="0">
              <a:latin typeface="Calibri"/>
              <a:cs typeface="Calibri"/>
            </a:endParaRPr>
          </a:p>
          <a:p>
            <a:pPr marL="697865" lvl="1" indent="-227965">
              <a:spcBef>
                <a:spcPts val="234"/>
              </a:spcBef>
              <a:buFont typeface="Arial MT"/>
              <a:buChar char="•"/>
              <a:tabLst>
                <a:tab pos="697865" algn="l"/>
              </a:tabLst>
            </a:pPr>
            <a:r>
              <a:rPr lang="en-US" sz="2400" dirty="0">
                <a:latin typeface="Calibri"/>
                <a:cs typeface="Calibri"/>
              </a:rPr>
              <a:t>BEFORE</a:t>
            </a:r>
            <a:r>
              <a:rPr lang="en-US" sz="2400" spc="-60" dirty="0">
                <a:latin typeface="Calibri"/>
                <a:cs typeface="Calibri"/>
              </a:rPr>
              <a:t> </a:t>
            </a:r>
            <a:r>
              <a:rPr lang="en-US" sz="2400" dirty="0">
                <a:latin typeface="Calibri"/>
                <a:cs typeface="Calibri"/>
              </a:rPr>
              <a:t>triggers</a:t>
            </a:r>
            <a:r>
              <a:rPr lang="en-US" sz="2400" spc="-55" dirty="0">
                <a:latin typeface="Calibri"/>
                <a:cs typeface="Calibri"/>
              </a:rPr>
              <a:t> </a:t>
            </a:r>
            <a:r>
              <a:rPr lang="en-US" sz="2400" dirty="0">
                <a:latin typeface="Calibri"/>
                <a:cs typeface="Calibri"/>
              </a:rPr>
              <a:t>run</a:t>
            </a:r>
            <a:r>
              <a:rPr lang="en-US" sz="2400" spc="-40" dirty="0">
                <a:latin typeface="Calibri"/>
                <a:cs typeface="Calibri"/>
              </a:rPr>
              <a:t> </a:t>
            </a:r>
            <a:r>
              <a:rPr lang="en-US" sz="2400" dirty="0">
                <a:latin typeface="Calibri"/>
                <a:cs typeface="Calibri"/>
              </a:rPr>
              <a:t>the</a:t>
            </a:r>
            <a:r>
              <a:rPr lang="en-US" sz="2400" spc="-45" dirty="0">
                <a:latin typeface="Calibri"/>
                <a:cs typeface="Calibri"/>
              </a:rPr>
              <a:t> </a:t>
            </a:r>
            <a:r>
              <a:rPr lang="en-US" sz="2400" dirty="0">
                <a:latin typeface="Calibri"/>
                <a:cs typeface="Calibri"/>
              </a:rPr>
              <a:t>trigger</a:t>
            </a:r>
            <a:r>
              <a:rPr lang="en-US" sz="2400" spc="-45" dirty="0">
                <a:latin typeface="Calibri"/>
                <a:cs typeface="Calibri"/>
              </a:rPr>
              <a:t> </a:t>
            </a:r>
            <a:r>
              <a:rPr lang="en-US" sz="2400" dirty="0">
                <a:latin typeface="Calibri"/>
                <a:cs typeface="Calibri"/>
              </a:rPr>
              <a:t>action</a:t>
            </a:r>
            <a:r>
              <a:rPr lang="en-US" sz="2400" spc="-60" dirty="0">
                <a:latin typeface="Calibri"/>
                <a:cs typeface="Calibri"/>
              </a:rPr>
              <a:t> </a:t>
            </a:r>
            <a:r>
              <a:rPr lang="en-US" sz="2400" spc="-10" dirty="0">
                <a:latin typeface="Calibri"/>
                <a:cs typeface="Calibri"/>
              </a:rPr>
              <a:t>before</a:t>
            </a:r>
            <a:r>
              <a:rPr lang="en-US" sz="2400" spc="-25" dirty="0">
                <a:latin typeface="Calibri"/>
                <a:cs typeface="Calibri"/>
              </a:rPr>
              <a:t> </a:t>
            </a:r>
            <a:r>
              <a:rPr lang="en-US" sz="2400" dirty="0">
                <a:latin typeface="Calibri"/>
                <a:cs typeface="Calibri"/>
              </a:rPr>
              <a:t>the</a:t>
            </a:r>
            <a:r>
              <a:rPr lang="en-US" sz="2400" spc="-35" dirty="0">
                <a:latin typeface="Calibri"/>
                <a:cs typeface="Calibri"/>
              </a:rPr>
              <a:t> </a:t>
            </a:r>
            <a:r>
              <a:rPr lang="en-US" sz="2400" dirty="0">
                <a:latin typeface="Calibri"/>
                <a:cs typeface="Calibri"/>
              </a:rPr>
              <a:t>triggering</a:t>
            </a:r>
            <a:r>
              <a:rPr lang="en-US" sz="2400" spc="-65" dirty="0">
                <a:latin typeface="Calibri"/>
                <a:cs typeface="Calibri"/>
              </a:rPr>
              <a:t> </a:t>
            </a:r>
            <a:r>
              <a:rPr lang="en-US" sz="2400" spc="-20" dirty="0">
                <a:latin typeface="Calibri"/>
                <a:cs typeface="Calibri"/>
              </a:rPr>
              <a:t>statement</a:t>
            </a:r>
            <a:r>
              <a:rPr lang="en-US" sz="2400" spc="-65" dirty="0">
                <a:latin typeface="Calibri"/>
                <a:cs typeface="Calibri"/>
              </a:rPr>
              <a:t> </a:t>
            </a:r>
            <a:r>
              <a:rPr lang="en-US" sz="2400" dirty="0">
                <a:latin typeface="Calibri"/>
                <a:cs typeface="Calibri"/>
              </a:rPr>
              <a:t>is</a:t>
            </a:r>
            <a:r>
              <a:rPr lang="en-US" sz="2400" spc="-55" dirty="0">
                <a:latin typeface="Calibri"/>
                <a:cs typeface="Calibri"/>
              </a:rPr>
              <a:t> </a:t>
            </a:r>
            <a:r>
              <a:rPr lang="en-US" sz="2400" spc="-20" dirty="0">
                <a:latin typeface="Calibri"/>
                <a:cs typeface="Calibri"/>
              </a:rPr>
              <a:t>run.</a:t>
            </a:r>
            <a:endParaRPr lang="en-US" sz="2400" dirty="0">
              <a:latin typeface="Calibri"/>
              <a:cs typeface="Calibri"/>
            </a:endParaRPr>
          </a:p>
          <a:p>
            <a:pPr marL="697865" lvl="1" indent="-227965">
              <a:spcBef>
                <a:spcPts val="215"/>
              </a:spcBef>
              <a:buFont typeface="Arial MT"/>
              <a:buChar char="•"/>
              <a:tabLst>
                <a:tab pos="697865" algn="l"/>
              </a:tabLst>
            </a:pPr>
            <a:r>
              <a:rPr lang="en-US" sz="2400" dirty="0">
                <a:latin typeface="Calibri"/>
                <a:cs typeface="Calibri"/>
              </a:rPr>
              <a:t>AFTER</a:t>
            </a:r>
            <a:r>
              <a:rPr lang="en-US" sz="2400" spc="-50" dirty="0">
                <a:latin typeface="Calibri"/>
                <a:cs typeface="Calibri"/>
              </a:rPr>
              <a:t> </a:t>
            </a:r>
            <a:r>
              <a:rPr lang="en-US" sz="2400" dirty="0">
                <a:latin typeface="Calibri"/>
                <a:cs typeface="Calibri"/>
              </a:rPr>
              <a:t>triggers</a:t>
            </a:r>
            <a:r>
              <a:rPr lang="en-US" sz="2400" spc="-55" dirty="0">
                <a:latin typeface="Calibri"/>
                <a:cs typeface="Calibri"/>
              </a:rPr>
              <a:t> </a:t>
            </a:r>
            <a:r>
              <a:rPr lang="en-US" sz="2400" dirty="0">
                <a:latin typeface="Calibri"/>
                <a:cs typeface="Calibri"/>
              </a:rPr>
              <a:t>run</a:t>
            </a:r>
            <a:r>
              <a:rPr lang="en-US" sz="2400" spc="-40" dirty="0">
                <a:latin typeface="Calibri"/>
                <a:cs typeface="Calibri"/>
              </a:rPr>
              <a:t> </a:t>
            </a:r>
            <a:r>
              <a:rPr lang="en-US" sz="2400" dirty="0">
                <a:latin typeface="Calibri"/>
                <a:cs typeface="Calibri"/>
              </a:rPr>
              <a:t>the</a:t>
            </a:r>
            <a:r>
              <a:rPr lang="en-US" sz="2400" spc="-45" dirty="0">
                <a:latin typeface="Calibri"/>
                <a:cs typeface="Calibri"/>
              </a:rPr>
              <a:t> </a:t>
            </a:r>
            <a:r>
              <a:rPr lang="en-US" sz="2400" dirty="0">
                <a:latin typeface="Calibri"/>
                <a:cs typeface="Calibri"/>
              </a:rPr>
              <a:t>trigger</a:t>
            </a:r>
            <a:r>
              <a:rPr lang="en-US" sz="2400" spc="-45" dirty="0">
                <a:latin typeface="Calibri"/>
                <a:cs typeface="Calibri"/>
              </a:rPr>
              <a:t> </a:t>
            </a:r>
            <a:r>
              <a:rPr lang="en-US" sz="2400" dirty="0">
                <a:latin typeface="Calibri"/>
                <a:cs typeface="Calibri"/>
              </a:rPr>
              <a:t>action</a:t>
            </a:r>
            <a:r>
              <a:rPr lang="en-US" sz="2400" spc="-60" dirty="0">
                <a:latin typeface="Calibri"/>
                <a:cs typeface="Calibri"/>
              </a:rPr>
              <a:t> </a:t>
            </a:r>
            <a:r>
              <a:rPr lang="en-US" sz="2400" dirty="0">
                <a:latin typeface="Calibri"/>
                <a:cs typeface="Calibri"/>
              </a:rPr>
              <a:t>after</a:t>
            </a:r>
            <a:r>
              <a:rPr lang="en-US" sz="2400" spc="-45" dirty="0">
                <a:latin typeface="Calibri"/>
                <a:cs typeface="Calibri"/>
              </a:rPr>
              <a:t> </a:t>
            </a:r>
            <a:r>
              <a:rPr lang="en-US" sz="2400" dirty="0">
                <a:latin typeface="Calibri"/>
                <a:cs typeface="Calibri"/>
              </a:rPr>
              <a:t>the</a:t>
            </a:r>
            <a:r>
              <a:rPr lang="en-US" sz="2400" spc="-40" dirty="0">
                <a:latin typeface="Calibri"/>
                <a:cs typeface="Calibri"/>
              </a:rPr>
              <a:t> </a:t>
            </a:r>
            <a:r>
              <a:rPr lang="en-US" sz="2400" dirty="0">
                <a:latin typeface="Calibri"/>
                <a:cs typeface="Calibri"/>
              </a:rPr>
              <a:t>triggering</a:t>
            </a:r>
            <a:r>
              <a:rPr lang="en-US" sz="2400" spc="-65" dirty="0">
                <a:latin typeface="Calibri"/>
                <a:cs typeface="Calibri"/>
              </a:rPr>
              <a:t> </a:t>
            </a:r>
            <a:r>
              <a:rPr lang="en-US" sz="2400" spc="-20" dirty="0">
                <a:latin typeface="Calibri"/>
                <a:cs typeface="Calibri"/>
              </a:rPr>
              <a:t>statement</a:t>
            </a:r>
            <a:r>
              <a:rPr lang="en-US" sz="2400" spc="-65" dirty="0">
                <a:latin typeface="Calibri"/>
                <a:cs typeface="Calibri"/>
              </a:rPr>
              <a:t> </a:t>
            </a:r>
            <a:r>
              <a:rPr lang="en-US" sz="2400" dirty="0">
                <a:latin typeface="Calibri"/>
                <a:cs typeface="Calibri"/>
              </a:rPr>
              <a:t>is</a:t>
            </a:r>
            <a:r>
              <a:rPr lang="en-US" sz="2400" spc="-55" dirty="0">
                <a:latin typeface="Calibri"/>
                <a:cs typeface="Calibri"/>
              </a:rPr>
              <a:t> </a:t>
            </a:r>
            <a:r>
              <a:rPr lang="en-US" sz="2400" spc="-20" dirty="0">
                <a:latin typeface="Calibri"/>
                <a:cs typeface="Calibri"/>
              </a:rPr>
              <a:t>run</a:t>
            </a:r>
            <a:r>
              <a:rPr lang="en-US" sz="2400" spc="-20" dirty="0" smtClean="0">
                <a:latin typeface="Calibri"/>
                <a:cs typeface="Calibri"/>
              </a:rPr>
              <a:t>.</a:t>
            </a:r>
            <a:endParaRPr lang="en-US" sz="2400" dirty="0">
              <a:latin typeface="Calibri"/>
              <a:cs typeface="Calibri"/>
            </a:endParaRPr>
          </a:p>
        </p:txBody>
      </p:sp>
      <p:pic>
        <p:nvPicPr>
          <p:cNvPr id="3" name="object 3"/>
          <p:cNvPicPr/>
          <p:nvPr/>
        </p:nvPicPr>
        <p:blipFill>
          <a:blip r:embed="rId2" cstate="print"/>
          <a:stretch>
            <a:fillRect/>
          </a:stretch>
        </p:blipFill>
        <p:spPr>
          <a:xfrm>
            <a:off x="5178901" y="365757"/>
            <a:ext cx="3038172" cy="2452597"/>
          </a:xfrm>
          <a:prstGeom prst="rect">
            <a:avLst/>
          </a:prstGeom>
        </p:spPr>
      </p:pic>
    </p:spTree>
    <p:extLst>
      <p:ext uri="{BB962C8B-B14F-4D97-AF65-F5344CB8AC3E}">
        <p14:creationId xmlns:p14="http://schemas.microsoft.com/office/powerpoint/2010/main" val="1343333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619" y="1515649"/>
            <a:ext cx="7882433" cy="4939814"/>
          </a:xfrm>
          <a:prstGeom prst="rect">
            <a:avLst/>
          </a:prstGeom>
        </p:spPr>
        <p:txBody>
          <a:bodyPr vert="horz" wrap="square" lIns="0" tIns="48260" rIns="0" bIns="0" rtlCol="0">
            <a:spAutoFit/>
          </a:bodyPr>
          <a:lstStyle/>
          <a:p>
            <a:pPr marL="240029" indent="-227329">
              <a:lnSpc>
                <a:spcPts val="3325"/>
              </a:lnSpc>
              <a:spcBef>
                <a:spcPts val="325"/>
              </a:spcBef>
              <a:buFont typeface="Arial MT"/>
              <a:buChar char="•"/>
              <a:tabLst>
                <a:tab pos="240029" algn="l"/>
              </a:tabLst>
            </a:pPr>
            <a:r>
              <a:rPr lang="en-US" sz="2800" dirty="0">
                <a:latin typeface="Calibri"/>
                <a:cs typeface="Calibri"/>
              </a:rPr>
              <a:t>{insert</a:t>
            </a:r>
            <a:r>
              <a:rPr lang="en-US" sz="2800" spc="-35" dirty="0">
                <a:latin typeface="Calibri"/>
                <a:cs typeface="Calibri"/>
              </a:rPr>
              <a:t> </a:t>
            </a:r>
            <a:r>
              <a:rPr lang="en-US" sz="2800" dirty="0">
                <a:latin typeface="Calibri"/>
                <a:cs typeface="Calibri"/>
              </a:rPr>
              <a:t>|</a:t>
            </a:r>
            <a:r>
              <a:rPr lang="en-US" sz="2800" spc="-55" dirty="0">
                <a:latin typeface="Calibri"/>
                <a:cs typeface="Calibri"/>
              </a:rPr>
              <a:t> </a:t>
            </a:r>
            <a:r>
              <a:rPr lang="en-US" sz="2800" dirty="0">
                <a:latin typeface="Calibri"/>
                <a:cs typeface="Calibri"/>
              </a:rPr>
              <a:t>update</a:t>
            </a:r>
            <a:r>
              <a:rPr lang="en-US" sz="2800" spc="-25" dirty="0">
                <a:latin typeface="Calibri"/>
                <a:cs typeface="Calibri"/>
              </a:rPr>
              <a:t> </a:t>
            </a:r>
            <a:r>
              <a:rPr lang="en-US" sz="2800" dirty="0">
                <a:latin typeface="Calibri"/>
                <a:cs typeface="Calibri"/>
              </a:rPr>
              <a:t>|</a:t>
            </a:r>
            <a:r>
              <a:rPr lang="en-US" sz="2800" spc="-55" dirty="0">
                <a:latin typeface="Calibri"/>
                <a:cs typeface="Calibri"/>
              </a:rPr>
              <a:t> </a:t>
            </a:r>
            <a:r>
              <a:rPr lang="en-US" sz="2800" spc="-10" dirty="0">
                <a:latin typeface="Calibri"/>
                <a:cs typeface="Calibri"/>
              </a:rPr>
              <a:t>delete}:</a:t>
            </a:r>
            <a:endParaRPr lang="en-US" sz="2800" dirty="0">
              <a:latin typeface="Calibri"/>
              <a:cs typeface="Calibri"/>
            </a:endParaRPr>
          </a:p>
          <a:p>
            <a:pPr marL="697865" lvl="1" indent="-227965">
              <a:lnSpc>
                <a:spcPts val="2845"/>
              </a:lnSpc>
              <a:buFont typeface="Arial MT"/>
              <a:buChar char="•"/>
              <a:tabLst>
                <a:tab pos="697865" algn="l"/>
              </a:tabLst>
            </a:pPr>
            <a:r>
              <a:rPr lang="en-US" sz="2400" dirty="0">
                <a:latin typeface="Calibri"/>
                <a:cs typeface="Calibri"/>
              </a:rPr>
              <a:t>This</a:t>
            </a:r>
            <a:r>
              <a:rPr lang="en-US" sz="2400" spc="-55" dirty="0">
                <a:latin typeface="Calibri"/>
                <a:cs typeface="Calibri"/>
              </a:rPr>
              <a:t> </a:t>
            </a:r>
            <a:r>
              <a:rPr lang="en-US" sz="2400" dirty="0">
                <a:latin typeface="Calibri"/>
                <a:cs typeface="Calibri"/>
              </a:rPr>
              <a:t>specifies</a:t>
            </a:r>
            <a:r>
              <a:rPr lang="en-US" sz="2400" spc="-55" dirty="0">
                <a:latin typeface="Calibri"/>
                <a:cs typeface="Calibri"/>
              </a:rPr>
              <a:t> </a:t>
            </a:r>
            <a:r>
              <a:rPr lang="en-US" sz="2400" dirty="0">
                <a:latin typeface="Calibri"/>
                <a:cs typeface="Calibri"/>
              </a:rPr>
              <a:t>the</a:t>
            </a:r>
            <a:r>
              <a:rPr lang="en-US" sz="2400" spc="-55" dirty="0">
                <a:latin typeface="Calibri"/>
                <a:cs typeface="Calibri"/>
              </a:rPr>
              <a:t> </a:t>
            </a:r>
            <a:r>
              <a:rPr lang="en-US" sz="2400" dirty="0">
                <a:latin typeface="Calibri"/>
                <a:cs typeface="Calibri"/>
              </a:rPr>
              <a:t>DML</a:t>
            </a:r>
            <a:r>
              <a:rPr lang="en-US" sz="2400" spc="-55" dirty="0">
                <a:latin typeface="Calibri"/>
                <a:cs typeface="Calibri"/>
              </a:rPr>
              <a:t> </a:t>
            </a:r>
            <a:r>
              <a:rPr lang="en-US" sz="2400" spc="-10" dirty="0">
                <a:latin typeface="Calibri"/>
                <a:cs typeface="Calibri"/>
              </a:rPr>
              <a:t>operation.</a:t>
            </a:r>
            <a:endParaRPr lang="en-US" sz="2400" dirty="0">
              <a:latin typeface="Calibri"/>
              <a:cs typeface="Calibri"/>
            </a:endParaRPr>
          </a:p>
          <a:p>
            <a:pPr marL="240029" indent="-227329">
              <a:lnSpc>
                <a:spcPts val="3325"/>
              </a:lnSpc>
              <a:spcBef>
                <a:spcPts val="320"/>
              </a:spcBef>
              <a:buFont typeface="Arial MT"/>
              <a:buChar char="•"/>
              <a:tabLst>
                <a:tab pos="240029" algn="l"/>
              </a:tabLst>
            </a:pPr>
            <a:r>
              <a:rPr lang="en-US" sz="2800" dirty="0" smtClean="0">
                <a:latin typeface="Calibri"/>
                <a:cs typeface="Calibri"/>
              </a:rPr>
              <a:t>on</a:t>
            </a:r>
            <a:r>
              <a:rPr lang="en-US" sz="2800" spc="-30" dirty="0" smtClean="0">
                <a:latin typeface="Calibri"/>
                <a:cs typeface="Calibri"/>
              </a:rPr>
              <a:t> </a:t>
            </a:r>
            <a:r>
              <a:rPr lang="en-US" sz="2800" spc="-10" dirty="0">
                <a:latin typeface="Calibri"/>
                <a:cs typeface="Calibri"/>
              </a:rPr>
              <a:t>[</a:t>
            </a:r>
            <a:r>
              <a:rPr lang="en-US" sz="2800" spc="-10" dirty="0" err="1">
                <a:latin typeface="Calibri"/>
                <a:cs typeface="Calibri"/>
              </a:rPr>
              <a:t>table_name</a:t>
            </a:r>
            <a:r>
              <a:rPr lang="en-US" sz="2800" spc="-10" dirty="0">
                <a:latin typeface="Calibri"/>
                <a:cs typeface="Calibri"/>
              </a:rPr>
              <a:t>]:</a:t>
            </a:r>
            <a:endParaRPr lang="en-US" sz="2800" dirty="0">
              <a:latin typeface="Calibri"/>
              <a:cs typeface="Calibri"/>
            </a:endParaRPr>
          </a:p>
          <a:p>
            <a:pPr marL="697230" lvl="1" indent="-227329">
              <a:lnSpc>
                <a:spcPts val="2845"/>
              </a:lnSpc>
              <a:buFont typeface="Arial MT"/>
              <a:buChar char="•"/>
              <a:tabLst>
                <a:tab pos="697230" algn="l"/>
              </a:tabLst>
            </a:pPr>
            <a:r>
              <a:rPr lang="en-US" sz="2400" dirty="0">
                <a:latin typeface="Calibri"/>
                <a:cs typeface="Calibri"/>
              </a:rPr>
              <a:t>This</a:t>
            </a:r>
            <a:r>
              <a:rPr lang="en-US" sz="2400" spc="-35" dirty="0">
                <a:latin typeface="Calibri"/>
                <a:cs typeface="Calibri"/>
              </a:rPr>
              <a:t> </a:t>
            </a:r>
            <a:r>
              <a:rPr lang="en-US" sz="2400" dirty="0">
                <a:latin typeface="Calibri"/>
                <a:cs typeface="Calibri"/>
              </a:rPr>
              <a:t>specifies</a:t>
            </a:r>
            <a:r>
              <a:rPr lang="en-US" sz="2400" spc="-30" dirty="0">
                <a:latin typeface="Calibri"/>
                <a:cs typeface="Calibri"/>
              </a:rPr>
              <a:t> </a:t>
            </a:r>
            <a:r>
              <a:rPr lang="en-US" sz="2400" dirty="0">
                <a:latin typeface="Calibri"/>
                <a:cs typeface="Calibri"/>
              </a:rPr>
              <a:t>the</a:t>
            </a:r>
            <a:r>
              <a:rPr lang="en-US" sz="2400" spc="-45" dirty="0">
                <a:latin typeface="Calibri"/>
                <a:cs typeface="Calibri"/>
              </a:rPr>
              <a:t> </a:t>
            </a:r>
            <a:r>
              <a:rPr lang="en-US" sz="2400" dirty="0">
                <a:latin typeface="Calibri"/>
                <a:cs typeface="Calibri"/>
              </a:rPr>
              <a:t>name</a:t>
            </a:r>
            <a:r>
              <a:rPr lang="en-US" sz="2400" spc="-30" dirty="0">
                <a:latin typeface="Calibri"/>
                <a:cs typeface="Calibri"/>
              </a:rPr>
              <a:t> </a:t>
            </a:r>
            <a:r>
              <a:rPr lang="en-US" sz="2400" dirty="0">
                <a:latin typeface="Calibri"/>
                <a:cs typeface="Calibri"/>
              </a:rPr>
              <a:t>of</a:t>
            </a:r>
            <a:r>
              <a:rPr lang="en-US" sz="2400" spc="-40" dirty="0">
                <a:latin typeface="Calibri"/>
                <a:cs typeface="Calibri"/>
              </a:rPr>
              <a:t> </a:t>
            </a:r>
            <a:r>
              <a:rPr lang="en-US" sz="2400" dirty="0">
                <a:latin typeface="Calibri"/>
                <a:cs typeface="Calibri"/>
              </a:rPr>
              <a:t>the</a:t>
            </a:r>
            <a:r>
              <a:rPr lang="en-US" sz="2400" spc="-30" dirty="0">
                <a:latin typeface="Calibri"/>
                <a:cs typeface="Calibri"/>
              </a:rPr>
              <a:t> </a:t>
            </a:r>
            <a:r>
              <a:rPr lang="en-US" sz="2400" dirty="0">
                <a:latin typeface="Calibri"/>
                <a:cs typeface="Calibri"/>
              </a:rPr>
              <a:t>table</a:t>
            </a:r>
            <a:r>
              <a:rPr lang="en-US" sz="2400" spc="-45" dirty="0">
                <a:latin typeface="Calibri"/>
                <a:cs typeface="Calibri"/>
              </a:rPr>
              <a:t> </a:t>
            </a:r>
            <a:r>
              <a:rPr lang="en-US" sz="2400" dirty="0">
                <a:latin typeface="Calibri"/>
                <a:cs typeface="Calibri"/>
              </a:rPr>
              <a:t>associated</a:t>
            </a:r>
            <a:r>
              <a:rPr lang="en-US" sz="2400" spc="-55" dirty="0">
                <a:latin typeface="Calibri"/>
                <a:cs typeface="Calibri"/>
              </a:rPr>
              <a:t> </a:t>
            </a:r>
            <a:r>
              <a:rPr lang="en-US" sz="2400" dirty="0">
                <a:latin typeface="Calibri"/>
                <a:cs typeface="Calibri"/>
              </a:rPr>
              <a:t>with</a:t>
            </a:r>
            <a:r>
              <a:rPr lang="en-US" sz="2400" spc="-40" dirty="0">
                <a:latin typeface="Calibri"/>
                <a:cs typeface="Calibri"/>
              </a:rPr>
              <a:t> </a:t>
            </a:r>
            <a:r>
              <a:rPr lang="en-US" sz="2400" dirty="0">
                <a:latin typeface="Calibri"/>
                <a:cs typeface="Calibri"/>
              </a:rPr>
              <a:t>the</a:t>
            </a:r>
            <a:r>
              <a:rPr lang="en-US" sz="2400" spc="-45" dirty="0">
                <a:latin typeface="Calibri"/>
                <a:cs typeface="Calibri"/>
              </a:rPr>
              <a:t> </a:t>
            </a:r>
            <a:r>
              <a:rPr lang="en-US" sz="2400" spc="-10" dirty="0">
                <a:latin typeface="Calibri"/>
                <a:cs typeface="Calibri"/>
              </a:rPr>
              <a:t>trigger.</a:t>
            </a:r>
            <a:endParaRPr lang="en-US" sz="2400" dirty="0">
              <a:latin typeface="Calibri"/>
              <a:cs typeface="Calibri"/>
            </a:endParaRPr>
          </a:p>
          <a:p>
            <a:pPr marL="240029" indent="-227329">
              <a:lnSpc>
                <a:spcPct val="100000"/>
              </a:lnSpc>
              <a:spcBef>
                <a:spcPts val="380"/>
              </a:spcBef>
              <a:buFont typeface="Arial MT"/>
              <a:buChar char="•"/>
              <a:tabLst>
                <a:tab pos="240029" algn="l"/>
              </a:tabLst>
            </a:pPr>
            <a:r>
              <a:rPr sz="2800" dirty="0" smtClean="0">
                <a:latin typeface="Calibri"/>
                <a:cs typeface="Calibri"/>
              </a:rPr>
              <a:t>[</a:t>
            </a:r>
            <a:r>
              <a:rPr sz="2800" dirty="0">
                <a:latin typeface="Calibri"/>
                <a:cs typeface="Calibri"/>
              </a:rPr>
              <a:t>for</a:t>
            </a:r>
            <a:r>
              <a:rPr sz="2800" spc="-55" dirty="0">
                <a:latin typeface="Calibri"/>
                <a:cs typeface="Calibri"/>
              </a:rPr>
              <a:t> </a:t>
            </a:r>
            <a:r>
              <a:rPr sz="2800" dirty="0">
                <a:latin typeface="Calibri"/>
                <a:cs typeface="Calibri"/>
              </a:rPr>
              <a:t>each</a:t>
            </a:r>
            <a:r>
              <a:rPr sz="2800" spc="-70" dirty="0">
                <a:latin typeface="Calibri"/>
                <a:cs typeface="Calibri"/>
              </a:rPr>
              <a:t> </a:t>
            </a:r>
            <a:r>
              <a:rPr sz="2800" spc="-10" dirty="0">
                <a:latin typeface="Calibri"/>
                <a:cs typeface="Calibri"/>
              </a:rPr>
              <a:t>row]:</a:t>
            </a:r>
            <a:endParaRPr sz="2800" dirty="0">
              <a:latin typeface="Calibri"/>
              <a:cs typeface="Calibri"/>
            </a:endParaRPr>
          </a:p>
          <a:p>
            <a:pPr marL="697230" marR="5080" lvl="1" indent="-227965">
              <a:lnSpc>
                <a:spcPts val="2590"/>
              </a:lnSpc>
              <a:spcBef>
                <a:spcPts val="570"/>
              </a:spcBef>
              <a:buFont typeface="Arial MT"/>
              <a:buChar char="•"/>
              <a:tabLst>
                <a:tab pos="698500" algn="l"/>
              </a:tabLst>
            </a:pPr>
            <a:r>
              <a:rPr sz="2400" dirty="0">
                <a:latin typeface="Calibri"/>
                <a:cs typeface="Calibri"/>
              </a:rPr>
              <a:t>This</a:t>
            </a:r>
            <a:r>
              <a:rPr sz="2400" spc="-50" dirty="0">
                <a:latin typeface="Calibri"/>
                <a:cs typeface="Calibri"/>
              </a:rPr>
              <a:t> </a:t>
            </a:r>
            <a:r>
              <a:rPr sz="2400" dirty="0">
                <a:latin typeface="Calibri"/>
                <a:cs typeface="Calibri"/>
              </a:rPr>
              <a:t>specifies</a:t>
            </a:r>
            <a:r>
              <a:rPr sz="2400" spc="-45" dirty="0">
                <a:latin typeface="Calibri"/>
                <a:cs typeface="Calibri"/>
              </a:rPr>
              <a:t> </a:t>
            </a:r>
            <a:r>
              <a:rPr sz="2400" dirty="0">
                <a:latin typeface="Calibri"/>
                <a:cs typeface="Calibri"/>
              </a:rPr>
              <a:t>a</a:t>
            </a:r>
            <a:r>
              <a:rPr sz="2400" spc="-50" dirty="0">
                <a:latin typeface="Calibri"/>
                <a:cs typeface="Calibri"/>
              </a:rPr>
              <a:t> </a:t>
            </a:r>
            <a:r>
              <a:rPr sz="2400" spc="-25" dirty="0">
                <a:latin typeface="Calibri"/>
                <a:cs typeface="Calibri"/>
              </a:rPr>
              <a:t>row-</a:t>
            </a:r>
            <a:r>
              <a:rPr sz="2400" dirty="0">
                <a:latin typeface="Calibri"/>
                <a:cs typeface="Calibri"/>
              </a:rPr>
              <a:t>level</a:t>
            </a:r>
            <a:r>
              <a:rPr sz="2400" spc="-35" dirty="0">
                <a:latin typeface="Calibri"/>
                <a:cs typeface="Calibri"/>
              </a:rPr>
              <a:t> </a:t>
            </a:r>
            <a:r>
              <a:rPr sz="2400" spc="-20" dirty="0">
                <a:latin typeface="Calibri"/>
                <a:cs typeface="Calibri"/>
              </a:rPr>
              <a:t>trigger,</a:t>
            </a:r>
            <a:r>
              <a:rPr sz="2400" spc="-65" dirty="0">
                <a:latin typeface="Calibri"/>
                <a:cs typeface="Calibri"/>
              </a:rPr>
              <a:t> </a:t>
            </a:r>
            <a:r>
              <a:rPr sz="2400" dirty="0">
                <a:latin typeface="Calibri"/>
                <a:cs typeface="Calibri"/>
              </a:rPr>
              <a:t>i.e.,</a:t>
            </a:r>
            <a:r>
              <a:rPr sz="2400" spc="-45"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trigger</a:t>
            </a:r>
            <a:r>
              <a:rPr sz="2400" spc="-50" dirty="0">
                <a:latin typeface="Calibri"/>
                <a:cs typeface="Calibri"/>
              </a:rPr>
              <a:t> </a:t>
            </a:r>
            <a:r>
              <a:rPr sz="2400" dirty="0">
                <a:latin typeface="Calibri"/>
                <a:cs typeface="Calibri"/>
              </a:rPr>
              <a:t>will</a:t>
            </a:r>
            <a:r>
              <a:rPr sz="2400" spc="-50" dirty="0">
                <a:latin typeface="Calibri"/>
                <a:cs typeface="Calibri"/>
              </a:rPr>
              <a:t> </a:t>
            </a:r>
            <a:r>
              <a:rPr sz="2400" dirty="0">
                <a:latin typeface="Calibri"/>
                <a:cs typeface="Calibri"/>
              </a:rPr>
              <a:t>be</a:t>
            </a:r>
            <a:r>
              <a:rPr sz="2400" spc="-40" dirty="0">
                <a:latin typeface="Calibri"/>
                <a:cs typeface="Calibri"/>
              </a:rPr>
              <a:t> </a:t>
            </a:r>
            <a:r>
              <a:rPr sz="2400" spc="-10" dirty="0">
                <a:latin typeface="Calibri"/>
                <a:cs typeface="Calibri"/>
              </a:rPr>
              <a:t>executed</a:t>
            </a:r>
            <a:r>
              <a:rPr sz="2400" spc="-60" dirty="0">
                <a:latin typeface="Calibri"/>
                <a:cs typeface="Calibri"/>
              </a:rPr>
              <a:t> </a:t>
            </a:r>
            <a:r>
              <a:rPr sz="2400" dirty="0">
                <a:latin typeface="Calibri"/>
                <a:cs typeface="Calibri"/>
              </a:rPr>
              <a:t>for</a:t>
            </a:r>
            <a:r>
              <a:rPr sz="2400" spc="-40" dirty="0">
                <a:latin typeface="Calibri"/>
                <a:cs typeface="Calibri"/>
              </a:rPr>
              <a:t> </a:t>
            </a:r>
            <a:r>
              <a:rPr sz="2400" dirty="0">
                <a:latin typeface="Calibri"/>
                <a:cs typeface="Calibri"/>
              </a:rPr>
              <a:t>each</a:t>
            </a:r>
            <a:r>
              <a:rPr sz="2400" spc="-50" dirty="0">
                <a:latin typeface="Calibri"/>
                <a:cs typeface="Calibri"/>
              </a:rPr>
              <a:t> </a:t>
            </a:r>
            <a:r>
              <a:rPr sz="2400" spc="-25" dirty="0">
                <a:latin typeface="Calibri"/>
                <a:cs typeface="Calibri"/>
              </a:rPr>
              <a:t>row 	</a:t>
            </a:r>
            <a:r>
              <a:rPr sz="2400" dirty="0">
                <a:latin typeface="Calibri"/>
                <a:cs typeface="Calibri"/>
              </a:rPr>
              <a:t>being </a:t>
            </a:r>
            <a:r>
              <a:rPr sz="2400" spc="-10" dirty="0">
                <a:latin typeface="Calibri"/>
                <a:cs typeface="Calibri"/>
              </a:rPr>
              <a:t>affected.</a:t>
            </a:r>
            <a:endParaRPr sz="2400" dirty="0">
              <a:latin typeface="Calibri"/>
              <a:cs typeface="Calibri"/>
            </a:endParaRPr>
          </a:p>
          <a:p>
            <a:pPr marL="240029" indent="-227329">
              <a:lnSpc>
                <a:spcPct val="100000"/>
              </a:lnSpc>
              <a:spcBef>
                <a:spcPts val="600"/>
              </a:spcBef>
              <a:buFont typeface="Arial MT"/>
              <a:buChar char="•"/>
              <a:tabLst>
                <a:tab pos="240029" algn="l"/>
              </a:tabLst>
            </a:pPr>
            <a:r>
              <a:rPr sz="2800" spc="-10" dirty="0">
                <a:latin typeface="Calibri"/>
                <a:cs typeface="Calibri"/>
              </a:rPr>
              <a:t>[trigger_body]:</a:t>
            </a:r>
            <a:endParaRPr sz="2800" dirty="0">
              <a:latin typeface="Calibri"/>
              <a:cs typeface="Calibri"/>
            </a:endParaRPr>
          </a:p>
          <a:p>
            <a:pPr marL="697865" lvl="1" indent="-227965">
              <a:lnSpc>
                <a:spcPct val="100000"/>
              </a:lnSpc>
              <a:spcBef>
                <a:spcPts val="245"/>
              </a:spcBef>
              <a:buFont typeface="Arial MT"/>
              <a:buChar char="•"/>
              <a:tabLst>
                <a:tab pos="697865" algn="l"/>
              </a:tabLst>
            </a:pPr>
            <a:r>
              <a:rPr sz="2400" dirty="0">
                <a:latin typeface="Calibri"/>
                <a:cs typeface="Calibri"/>
              </a:rPr>
              <a:t>This</a:t>
            </a:r>
            <a:r>
              <a:rPr sz="2400" spc="-45" dirty="0">
                <a:latin typeface="Calibri"/>
                <a:cs typeface="Calibri"/>
              </a:rPr>
              <a:t> </a:t>
            </a:r>
            <a:r>
              <a:rPr sz="2400" spc="-10" dirty="0">
                <a:latin typeface="Calibri"/>
                <a:cs typeface="Calibri"/>
              </a:rPr>
              <a:t>provides</a:t>
            </a:r>
            <a:r>
              <a:rPr sz="2400" spc="-45"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operation</a:t>
            </a:r>
            <a:r>
              <a:rPr sz="2400" spc="-45" dirty="0">
                <a:latin typeface="Calibri"/>
                <a:cs typeface="Calibri"/>
              </a:rPr>
              <a:t> </a:t>
            </a:r>
            <a:r>
              <a:rPr sz="2400" dirty="0">
                <a:latin typeface="Calibri"/>
                <a:cs typeface="Calibri"/>
              </a:rPr>
              <a:t>to</a:t>
            </a:r>
            <a:r>
              <a:rPr sz="2400" spc="-50" dirty="0">
                <a:latin typeface="Calibri"/>
                <a:cs typeface="Calibri"/>
              </a:rPr>
              <a:t> </a:t>
            </a:r>
            <a:r>
              <a:rPr sz="2400" dirty="0">
                <a:latin typeface="Calibri"/>
                <a:cs typeface="Calibri"/>
              </a:rPr>
              <a:t>be</a:t>
            </a:r>
            <a:r>
              <a:rPr sz="2400" spc="-40" dirty="0">
                <a:latin typeface="Calibri"/>
                <a:cs typeface="Calibri"/>
              </a:rPr>
              <a:t> </a:t>
            </a:r>
            <a:r>
              <a:rPr sz="2400" spc="-10" dirty="0">
                <a:latin typeface="Calibri"/>
                <a:cs typeface="Calibri"/>
              </a:rPr>
              <a:t>performed</a:t>
            </a:r>
            <a:r>
              <a:rPr sz="2400" spc="-60" dirty="0">
                <a:latin typeface="Calibri"/>
                <a:cs typeface="Calibri"/>
              </a:rPr>
              <a:t> </a:t>
            </a:r>
            <a:r>
              <a:rPr sz="2400" dirty="0">
                <a:latin typeface="Calibri"/>
                <a:cs typeface="Calibri"/>
              </a:rPr>
              <a:t>as</a:t>
            </a:r>
            <a:r>
              <a:rPr sz="2400" spc="-45" dirty="0">
                <a:latin typeface="Calibri"/>
                <a:cs typeface="Calibri"/>
              </a:rPr>
              <a:t> </a:t>
            </a:r>
            <a:r>
              <a:rPr sz="2400" dirty="0">
                <a:latin typeface="Calibri"/>
                <a:cs typeface="Calibri"/>
              </a:rPr>
              <a:t>trigger</a:t>
            </a:r>
            <a:r>
              <a:rPr sz="2400" spc="-45" dirty="0">
                <a:latin typeface="Calibri"/>
                <a:cs typeface="Calibri"/>
              </a:rPr>
              <a:t> </a:t>
            </a:r>
            <a:r>
              <a:rPr sz="2400" dirty="0">
                <a:latin typeface="Calibri"/>
                <a:cs typeface="Calibri"/>
              </a:rPr>
              <a:t>is</a:t>
            </a:r>
            <a:r>
              <a:rPr sz="2400" spc="-60" dirty="0">
                <a:latin typeface="Calibri"/>
                <a:cs typeface="Calibri"/>
              </a:rPr>
              <a:t> </a:t>
            </a:r>
            <a:r>
              <a:rPr sz="2400" spc="-10" dirty="0">
                <a:latin typeface="Calibri"/>
                <a:cs typeface="Calibri"/>
              </a:rPr>
              <a:t>fired</a:t>
            </a:r>
            <a:endParaRPr sz="2400" dirty="0">
              <a:latin typeface="Calibri"/>
              <a:cs typeface="Calibri"/>
            </a:endParaRPr>
          </a:p>
          <a:p>
            <a:pPr marL="240029" indent="-227329">
              <a:lnSpc>
                <a:spcPct val="100000"/>
              </a:lnSpc>
              <a:buFont typeface="Arial MT"/>
              <a:buChar char="•"/>
              <a:tabLst>
                <a:tab pos="240029" algn="l"/>
              </a:tabLst>
            </a:pPr>
            <a:endParaRPr lang="en-US" sz="2800" b="1" dirty="0" smtClean="0">
              <a:latin typeface="Calibri"/>
              <a:cs typeface="Calibri"/>
            </a:endParaRPr>
          </a:p>
        </p:txBody>
      </p:sp>
    </p:spTree>
    <p:extLst>
      <p:ext uri="{BB962C8B-B14F-4D97-AF65-F5344CB8AC3E}">
        <p14:creationId xmlns:p14="http://schemas.microsoft.com/office/powerpoint/2010/main" val="871273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b="1" dirty="0"/>
              <a:t>For example,</a:t>
            </a:r>
            <a:r>
              <a:rPr lang="en-US" dirty="0"/>
              <a:t> before or after the triggering event the </a:t>
            </a:r>
            <a:r>
              <a:rPr lang="en-US" b="1" dirty="0"/>
              <a:t>OLD and NEW</a:t>
            </a:r>
            <a:r>
              <a:rPr lang="en-US" dirty="0"/>
              <a:t> signify the row's states in the table</a:t>
            </a:r>
            <a:r>
              <a:rPr lang="en-US" dirty="0" smtClean="0"/>
              <a:t>.</a:t>
            </a:r>
          </a:p>
          <a:p>
            <a:r>
              <a:rPr lang="en-US" u="sng" dirty="0"/>
              <a:t>How to Create a New Trigger</a:t>
            </a:r>
          </a:p>
          <a:p>
            <a:r>
              <a:rPr lang="en-US" dirty="0"/>
              <a:t>We will follow the below process to generate a new trigger in PostgreSQL:</a:t>
            </a:r>
          </a:p>
          <a:p>
            <a:pPr lvl="1"/>
            <a:r>
              <a:rPr lang="en-US" b="1" dirty="0"/>
              <a:t>Step1:</a:t>
            </a:r>
            <a:r>
              <a:rPr lang="en-US" dirty="0"/>
              <a:t> Firstly, we will create a trigger function with the help of the </a:t>
            </a:r>
            <a:r>
              <a:rPr lang="en-US" b="1" dirty="0"/>
              <a:t>CREATE FUNCTION</a:t>
            </a:r>
            <a:r>
              <a:rPr lang="en-US" dirty="0"/>
              <a:t> command.</a:t>
            </a:r>
          </a:p>
          <a:p>
            <a:pPr lvl="1"/>
            <a:r>
              <a:rPr lang="en-US" b="1" dirty="0"/>
              <a:t>Step2:</a:t>
            </a:r>
            <a:r>
              <a:rPr lang="en-US" dirty="0"/>
              <a:t> Then, we will fix the trigger function to a table with the help of the </a:t>
            </a:r>
            <a:r>
              <a:rPr lang="en-US" b="1" dirty="0"/>
              <a:t>CREATE TRIGGER</a:t>
            </a:r>
            <a:r>
              <a:rPr lang="en-US" dirty="0"/>
              <a:t> command.</a:t>
            </a:r>
          </a:p>
          <a:p>
            <a:endParaRPr lang="en-IN" dirty="0"/>
          </a:p>
        </p:txBody>
      </p:sp>
    </p:spTree>
    <p:extLst>
      <p:ext uri="{BB962C8B-B14F-4D97-AF65-F5344CB8AC3E}">
        <p14:creationId xmlns:p14="http://schemas.microsoft.com/office/powerpoint/2010/main" val="12694470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IN" dirty="0"/>
          </a:p>
        </p:txBody>
      </p:sp>
      <p:sp>
        <p:nvSpPr>
          <p:cNvPr id="3" name="Content Placeholder 2"/>
          <p:cNvSpPr>
            <a:spLocks noGrp="1"/>
          </p:cNvSpPr>
          <p:nvPr>
            <p:ph type="body" idx="1"/>
          </p:nvPr>
        </p:nvSpPr>
        <p:spPr/>
        <p:txBody>
          <a:bodyPr/>
          <a:lstStyle/>
          <a:p>
            <a:r>
              <a:rPr lang="en-US" sz="2400" dirty="0" smtClean="0"/>
              <a:t>Step 1: Syntax </a:t>
            </a:r>
            <a:r>
              <a:rPr lang="en-US" sz="2400" dirty="0"/>
              <a:t>of Create trigger </a:t>
            </a:r>
            <a:r>
              <a:rPr lang="en-US" sz="2400" dirty="0" smtClean="0"/>
              <a:t>function</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IN" dirty="0"/>
          </a:p>
        </p:txBody>
      </p:sp>
      <p:sp>
        <p:nvSpPr>
          <p:cNvPr id="5" name="Text Placeholder 4"/>
          <p:cNvSpPr>
            <a:spLocks noGrp="1"/>
          </p:cNvSpPr>
          <p:nvPr>
            <p:ph type="body" idx="2"/>
          </p:nvPr>
        </p:nvSpPr>
        <p:spPr/>
        <p:txBody>
          <a:bodyPr/>
          <a:lstStyle/>
          <a:p>
            <a:r>
              <a:rPr lang="en-US" dirty="0"/>
              <a:t>Step </a:t>
            </a:r>
            <a:r>
              <a:rPr lang="en-US" dirty="0" smtClean="0"/>
              <a:t>2: </a:t>
            </a:r>
            <a:r>
              <a:rPr lang="en-US" dirty="0"/>
              <a:t>Syntax of </a:t>
            </a:r>
            <a:r>
              <a:rPr lang="en-US" dirty="0" smtClean="0"/>
              <a:t>Creating trigger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41" y="3046788"/>
            <a:ext cx="3040810" cy="2593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169" y="3056547"/>
            <a:ext cx="3573661" cy="1708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56539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 _</a:t>
            </a:r>
            <a:r>
              <a:rPr lang="en-US" smtClean="0"/>
              <a:t>function example </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298" y="1465961"/>
            <a:ext cx="4457096" cy="3240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692" y="4327393"/>
            <a:ext cx="3767770" cy="1584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6689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3" name="Text Placeholder 2"/>
          <p:cNvSpPr>
            <a:spLocks noGrp="1"/>
          </p:cNvSpPr>
          <p:nvPr>
            <p:ph type="body" idx="1"/>
          </p:nvPr>
        </p:nvSpPr>
        <p:spPr/>
        <p:txBody>
          <a:bodyPr/>
          <a:lstStyle/>
          <a:p>
            <a:r>
              <a:rPr lang="en-US" dirty="0"/>
              <a:t>write a code to implement trigger in </a:t>
            </a:r>
            <a:r>
              <a:rPr lang="en-US" dirty="0" err="1"/>
              <a:t>postgresql</a:t>
            </a:r>
            <a:r>
              <a:rPr lang="en-US" dirty="0"/>
              <a:t>. create table student(id,name,mark1,mark2,total) apply trigger on it, when new row will be inserted into student table total will be calculated automatically. (total=marks1+marks2</a:t>
            </a:r>
            <a:r>
              <a:rPr lang="en-US" dirty="0" smtClean="0"/>
              <a: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37</a:t>
            </a:fld>
            <a:endParaRPr lang="en-US"/>
          </a:p>
        </p:txBody>
      </p:sp>
    </p:spTree>
    <p:extLst>
      <p:ext uri="{BB962C8B-B14F-4D97-AF65-F5344CB8AC3E}">
        <p14:creationId xmlns:p14="http://schemas.microsoft.com/office/powerpoint/2010/main" val="19699042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38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68" y="1785089"/>
            <a:ext cx="25241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422" y="1785089"/>
            <a:ext cx="366712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224" y="3817958"/>
            <a:ext cx="3564019" cy="134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768" y="4319652"/>
            <a:ext cx="2752725" cy="723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30" y="5473873"/>
            <a:ext cx="30480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1223" y="5516734"/>
            <a:ext cx="4332387" cy="48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9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1000"/>
                                        <p:tgtEl>
                                          <p:spTgt spid="1029"/>
                                        </p:tgtEl>
                                      </p:cBhvr>
                                    </p:animEffect>
                                    <p:anim calcmode="lin" valueType="num">
                                      <p:cBhvr>
                                        <p:cTn id="15" dur="1000" fill="hold"/>
                                        <p:tgtEl>
                                          <p:spTgt spid="1029"/>
                                        </p:tgtEl>
                                        <p:attrNameLst>
                                          <p:attrName>ppt_x</p:attrName>
                                        </p:attrNameLst>
                                      </p:cBhvr>
                                      <p:tavLst>
                                        <p:tav tm="0">
                                          <p:val>
                                            <p:strVal val="#ppt_x"/>
                                          </p:val>
                                        </p:tav>
                                        <p:tav tm="100000">
                                          <p:val>
                                            <p:strVal val="#ppt_x"/>
                                          </p:val>
                                        </p:tav>
                                      </p:tavLst>
                                    </p:anim>
                                    <p:anim calcmode="lin" valueType="num">
                                      <p:cBhvr>
                                        <p:cTn id="16"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animEffect transition="in" filter="fade">
                                      <p:cBhvr>
                                        <p:cTn id="21" dur="1000"/>
                                        <p:tgtEl>
                                          <p:spTgt spid="1027"/>
                                        </p:tgtEl>
                                      </p:cBhvr>
                                    </p:animEffect>
                                    <p:anim calcmode="lin" valueType="num">
                                      <p:cBhvr>
                                        <p:cTn id="22" dur="1000" fill="hold"/>
                                        <p:tgtEl>
                                          <p:spTgt spid="1027"/>
                                        </p:tgtEl>
                                        <p:attrNameLst>
                                          <p:attrName>ppt_x</p:attrName>
                                        </p:attrNameLst>
                                      </p:cBhvr>
                                      <p:tavLst>
                                        <p:tav tm="0">
                                          <p:val>
                                            <p:strVal val="#ppt_x"/>
                                          </p:val>
                                        </p:tav>
                                        <p:tav tm="100000">
                                          <p:val>
                                            <p:strVal val="#ppt_x"/>
                                          </p:val>
                                        </p:tav>
                                      </p:tavLst>
                                    </p:anim>
                                    <p:anim calcmode="lin" valueType="num">
                                      <p:cBhvr>
                                        <p:cTn id="23"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1"/>
                                        </p:tgtEl>
                                        <p:attrNameLst>
                                          <p:attrName>style.visibility</p:attrName>
                                        </p:attrNameLst>
                                      </p:cBhvr>
                                      <p:to>
                                        <p:strVal val="visible"/>
                                      </p:to>
                                    </p:set>
                                    <p:animEffect transition="in" filter="fade">
                                      <p:cBhvr>
                                        <p:cTn id="35" dur="1000"/>
                                        <p:tgtEl>
                                          <p:spTgt spid="1031"/>
                                        </p:tgtEl>
                                      </p:cBhvr>
                                    </p:animEffect>
                                    <p:anim calcmode="lin" valueType="num">
                                      <p:cBhvr>
                                        <p:cTn id="36" dur="1000" fill="hold"/>
                                        <p:tgtEl>
                                          <p:spTgt spid="1031"/>
                                        </p:tgtEl>
                                        <p:attrNameLst>
                                          <p:attrName>ppt_x</p:attrName>
                                        </p:attrNameLst>
                                      </p:cBhvr>
                                      <p:tavLst>
                                        <p:tav tm="0">
                                          <p:val>
                                            <p:strVal val="#ppt_x"/>
                                          </p:val>
                                        </p:tav>
                                        <p:tav tm="100000">
                                          <p:val>
                                            <p:strVal val="#ppt_x"/>
                                          </p:val>
                                        </p:tav>
                                      </p:tavLst>
                                    </p:anim>
                                    <p:anim calcmode="lin" valueType="num">
                                      <p:cBhvr>
                                        <p:cTn id="37"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0"/>
                                        </p:tgtEl>
                                        <p:attrNameLst>
                                          <p:attrName>style.visibility</p:attrName>
                                        </p:attrNameLst>
                                      </p:cBhvr>
                                      <p:to>
                                        <p:strVal val="visible"/>
                                      </p:to>
                                    </p:set>
                                    <p:animEffect transition="in" filter="fade">
                                      <p:cBhvr>
                                        <p:cTn id="42" dur="1000"/>
                                        <p:tgtEl>
                                          <p:spTgt spid="1030"/>
                                        </p:tgtEl>
                                      </p:cBhvr>
                                    </p:animEffect>
                                    <p:anim calcmode="lin" valueType="num">
                                      <p:cBhvr>
                                        <p:cTn id="43" dur="1000" fill="hold"/>
                                        <p:tgtEl>
                                          <p:spTgt spid="1030"/>
                                        </p:tgtEl>
                                        <p:attrNameLst>
                                          <p:attrName>ppt_x</p:attrName>
                                        </p:attrNameLst>
                                      </p:cBhvr>
                                      <p:tavLst>
                                        <p:tav tm="0">
                                          <p:val>
                                            <p:strVal val="#ppt_x"/>
                                          </p:val>
                                        </p:tav>
                                        <p:tav tm="100000">
                                          <p:val>
                                            <p:strVal val="#ppt_x"/>
                                          </p:val>
                                        </p:tav>
                                      </p:tavLst>
                                    </p:anim>
                                    <p:anim calcmode="lin" valueType="num">
                                      <p:cBhvr>
                                        <p:cTn id="44"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413" y="223863"/>
            <a:ext cx="7835078" cy="1066318"/>
          </a:xfrm>
          <a:prstGeom prst="rect">
            <a:avLst/>
          </a:prstGeom>
        </p:spPr>
        <p:txBody>
          <a:bodyPr vert="horz" wrap="square" lIns="0" tIns="116205" rIns="0" bIns="0" rtlCol="0">
            <a:spAutoFit/>
          </a:bodyPr>
          <a:lstStyle/>
          <a:p>
            <a:pPr marL="1504950" marR="5080" indent="-1492885">
              <a:lnSpc>
                <a:spcPts val="6480"/>
              </a:lnSpc>
              <a:spcBef>
                <a:spcPts val="915"/>
              </a:spcBef>
            </a:pPr>
            <a:r>
              <a:rPr sz="4000" spc="-30" dirty="0"/>
              <a:t>Stored</a:t>
            </a:r>
            <a:r>
              <a:rPr sz="4000" spc="-300" dirty="0"/>
              <a:t> </a:t>
            </a:r>
            <a:r>
              <a:rPr sz="4000" spc="-30" dirty="0"/>
              <a:t>Functions</a:t>
            </a:r>
            <a:r>
              <a:rPr sz="4000" spc="-280" dirty="0"/>
              <a:t> </a:t>
            </a:r>
            <a:r>
              <a:rPr sz="4000" spc="-25" dirty="0"/>
              <a:t>and </a:t>
            </a:r>
            <a:r>
              <a:rPr sz="4000" spc="-10" dirty="0"/>
              <a:t>Procedures</a:t>
            </a:r>
            <a:endParaRPr sz="4000" dirty="0"/>
          </a:p>
        </p:txBody>
      </p:sp>
      <p:sp>
        <p:nvSpPr>
          <p:cNvPr id="3" name="object 3"/>
          <p:cNvSpPr txBox="1"/>
          <p:nvPr/>
        </p:nvSpPr>
        <p:spPr>
          <a:xfrm>
            <a:off x="1248442" y="2572687"/>
            <a:ext cx="6647021" cy="2025555"/>
          </a:xfrm>
          <a:prstGeom prst="rect">
            <a:avLst/>
          </a:prstGeom>
        </p:spPr>
        <p:txBody>
          <a:bodyPr vert="horz" wrap="square" lIns="0" tIns="12065" rIns="0" bIns="0" rtlCol="0">
            <a:spAutoFit/>
          </a:bodyPr>
          <a:lstStyle/>
          <a:p>
            <a:pPr algn="ctr">
              <a:lnSpc>
                <a:spcPts val="2510"/>
              </a:lnSpc>
              <a:spcBef>
                <a:spcPts val="95"/>
              </a:spcBef>
            </a:pPr>
            <a:r>
              <a:rPr sz="2200" dirty="0">
                <a:latin typeface="Calibri"/>
                <a:cs typeface="Calibri"/>
              </a:rPr>
              <a:t>"A</a:t>
            </a:r>
            <a:r>
              <a:rPr sz="2200" spc="-35" dirty="0">
                <a:latin typeface="Calibri"/>
                <a:cs typeface="Calibri"/>
              </a:rPr>
              <a:t> </a:t>
            </a:r>
            <a:r>
              <a:rPr sz="2200" b="1" spc="-10" dirty="0">
                <a:latin typeface="Calibri"/>
                <a:cs typeface="Calibri"/>
              </a:rPr>
              <a:t>procedures</a:t>
            </a:r>
            <a:r>
              <a:rPr sz="2200" b="1" spc="-5" dirty="0">
                <a:latin typeface="Calibri"/>
                <a:cs typeface="Calibri"/>
              </a:rPr>
              <a:t> </a:t>
            </a:r>
            <a:r>
              <a:rPr sz="2200" dirty="0">
                <a:latin typeface="Calibri"/>
                <a:cs typeface="Calibri"/>
              </a:rPr>
              <a:t>or</a:t>
            </a:r>
            <a:r>
              <a:rPr sz="2200" spc="-50" dirty="0">
                <a:latin typeface="Calibri"/>
                <a:cs typeface="Calibri"/>
              </a:rPr>
              <a:t> </a:t>
            </a:r>
            <a:r>
              <a:rPr sz="2200" b="1" dirty="0">
                <a:latin typeface="Calibri"/>
                <a:cs typeface="Calibri"/>
              </a:rPr>
              <a:t>function</a:t>
            </a:r>
            <a:r>
              <a:rPr sz="2200" b="1" spc="-40" dirty="0">
                <a:latin typeface="Calibri"/>
                <a:cs typeface="Calibri"/>
              </a:rPr>
              <a:t> </a:t>
            </a:r>
            <a:r>
              <a:rPr sz="2200" dirty="0">
                <a:latin typeface="Calibri"/>
                <a:cs typeface="Calibri"/>
              </a:rPr>
              <a:t>is</a:t>
            </a:r>
            <a:r>
              <a:rPr sz="2200" spc="-50" dirty="0">
                <a:latin typeface="Calibri"/>
                <a:cs typeface="Calibri"/>
              </a:rPr>
              <a:t> </a:t>
            </a:r>
            <a:r>
              <a:rPr sz="2200" dirty="0">
                <a:latin typeface="Calibri"/>
                <a:cs typeface="Calibri"/>
              </a:rPr>
              <a:t>a</a:t>
            </a:r>
            <a:r>
              <a:rPr sz="2200" spc="-50" dirty="0">
                <a:latin typeface="Calibri"/>
                <a:cs typeface="Calibri"/>
              </a:rPr>
              <a:t> </a:t>
            </a:r>
            <a:r>
              <a:rPr sz="2200" dirty="0">
                <a:latin typeface="Calibri"/>
                <a:cs typeface="Calibri"/>
              </a:rPr>
              <a:t>group</a:t>
            </a:r>
            <a:r>
              <a:rPr sz="2200" spc="-50" dirty="0">
                <a:latin typeface="Calibri"/>
                <a:cs typeface="Calibri"/>
              </a:rPr>
              <a:t> </a:t>
            </a:r>
            <a:r>
              <a:rPr sz="2200" dirty="0">
                <a:latin typeface="Calibri"/>
                <a:cs typeface="Calibri"/>
              </a:rPr>
              <a:t>or</a:t>
            </a:r>
            <a:r>
              <a:rPr sz="2200" spc="-40" dirty="0">
                <a:latin typeface="Calibri"/>
                <a:cs typeface="Calibri"/>
              </a:rPr>
              <a:t> </a:t>
            </a:r>
            <a:r>
              <a:rPr sz="2200" dirty="0">
                <a:latin typeface="Calibri"/>
                <a:cs typeface="Calibri"/>
              </a:rPr>
              <a:t>set</a:t>
            </a:r>
            <a:r>
              <a:rPr sz="2200" spc="-50" dirty="0">
                <a:latin typeface="Calibri"/>
                <a:cs typeface="Calibri"/>
              </a:rPr>
              <a:t> </a:t>
            </a:r>
            <a:r>
              <a:rPr sz="2200" dirty="0">
                <a:latin typeface="Calibri"/>
                <a:cs typeface="Calibri"/>
              </a:rPr>
              <a:t>of</a:t>
            </a:r>
            <a:r>
              <a:rPr sz="2200" spc="-45" dirty="0">
                <a:latin typeface="Calibri"/>
                <a:cs typeface="Calibri"/>
              </a:rPr>
              <a:t> </a:t>
            </a:r>
            <a:r>
              <a:rPr sz="2200" dirty="0">
                <a:latin typeface="Calibri"/>
                <a:cs typeface="Calibri"/>
              </a:rPr>
              <a:t>SQL</a:t>
            </a:r>
            <a:r>
              <a:rPr sz="2200" spc="-45" dirty="0">
                <a:latin typeface="Calibri"/>
                <a:cs typeface="Calibri"/>
              </a:rPr>
              <a:t> </a:t>
            </a:r>
            <a:r>
              <a:rPr sz="2200" spc="-10" dirty="0">
                <a:latin typeface="Calibri"/>
                <a:cs typeface="Calibri"/>
              </a:rPr>
              <a:t>statements </a:t>
            </a:r>
            <a:r>
              <a:rPr sz="2200" dirty="0">
                <a:latin typeface="Calibri"/>
                <a:cs typeface="Calibri"/>
              </a:rPr>
              <a:t>that</a:t>
            </a:r>
            <a:r>
              <a:rPr sz="2200" spc="-50" dirty="0">
                <a:latin typeface="Calibri"/>
                <a:cs typeface="Calibri"/>
              </a:rPr>
              <a:t> </a:t>
            </a:r>
            <a:r>
              <a:rPr sz="2200" spc="-10" dirty="0">
                <a:latin typeface="Calibri"/>
                <a:cs typeface="Calibri"/>
              </a:rPr>
              <a:t>perform</a:t>
            </a:r>
            <a:r>
              <a:rPr sz="2200" spc="-45" dirty="0">
                <a:latin typeface="Calibri"/>
                <a:cs typeface="Calibri"/>
              </a:rPr>
              <a:t> </a:t>
            </a:r>
            <a:r>
              <a:rPr sz="2200" spc="-50" dirty="0">
                <a:latin typeface="Calibri"/>
                <a:cs typeface="Calibri"/>
              </a:rPr>
              <a:t>a</a:t>
            </a:r>
            <a:endParaRPr sz="2200" dirty="0">
              <a:latin typeface="Calibri"/>
              <a:cs typeface="Calibri"/>
            </a:endParaRPr>
          </a:p>
          <a:p>
            <a:pPr marL="635" algn="ctr">
              <a:lnSpc>
                <a:spcPts val="2510"/>
              </a:lnSpc>
            </a:pPr>
            <a:r>
              <a:rPr sz="2200" dirty="0">
                <a:latin typeface="Calibri"/>
                <a:cs typeface="Calibri"/>
              </a:rPr>
              <a:t>specific</a:t>
            </a:r>
            <a:r>
              <a:rPr sz="2200" spc="-15" dirty="0">
                <a:latin typeface="Calibri"/>
                <a:cs typeface="Calibri"/>
              </a:rPr>
              <a:t> </a:t>
            </a:r>
            <a:r>
              <a:rPr sz="2200" spc="-10" dirty="0">
                <a:latin typeface="Calibri"/>
                <a:cs typeface="Calibri"/>
              </a:rPr>
              <a:t>task.“</a:t>
            </a:r>
            <a:endParaRPr sz="2200" dirty="0">
              <a:latin typeface="Calibri"/>
              <a:cs typeface="Calibri"/>
            </a:endParaRPr>
          </a:p>
          <a:p>
            <a:pPr marL="12700" marR="5080" indent="-1270" algn="ctr">
              <a:lnSpc>
                <a:spcPts val="2380"/>
              </a:lnSpc>
              <a:spcBef>
                <a:spcPts val="1030"/>
              </a:spcBef>
            </a:pPr>
            <a:r>
              <a:rPr sz="2200" dirty="0">
                <a:latin typeface="Calibri"/>
                <a:cs typeface="Calibri"/>
              </a:rPr>
              <a:t>The</a:t>
            </a:r>
            <a:r>
              <a:rPr sz="2200" spc="-30" dirty="0">
                <a:latin typeface="Calibri"/>
                <a:cs typeface="Calibri"/>
              </a:rPr>
              <a:t> </a:t>
            </a:r>
            <a:r>
              <a:rPr sz="2200" dirty="0">
                <a:latin typeface="Calibri"/>
                <a:cs typeface="Calibri"/>
              </a:rPr>
              <a:t>major</a:t>
            </a:r>
            <a:r>
              <a:rPr sz="2200" spc="-40" dirty="0">
                <a:latin typeface="Calibri"/>
                <a:cs typeface="Calibri"/>
              </a:rPr>
              <a:t> </a:t>
            </a:r>
            <a:r>
              <a:rPr sz="2200" spc="-10" dirty="0">
                <a:latin typeface="Calibri"/>
                <a:cs typeface="Calibri"/>
              </a:rPr>
              <a:t>difference</a:t>
            </a:r>
            <a:r>
              <a:rPr sz="2200" spc="-25" dirty="0">
                <a:latin typeface="Calibri"/>
                <a:cs typeface="Calibri"/>
              </a:rPr>
              <a:t> </a:t>
            </a:r>
            <a:r>
              <a:rPr sz="2200" dirty="0">
                <a:latin typeface="Calibri"/>
                <a:cs typeface="Calibri"/>
              </a:rPr>
              <a:t>between</a:t>
            </a:r>
            <a:r>
              <a:rPr sz="2200" spc="-5" dirty="0">
                <a:latin typeface="Calibri"/>
                <a:cs typeface="Calibri"/>
              </a:rPr>
              <a:t> </a:t>
            </a:r>
            <a:r>
              <a:rPr sz="2200" dirty="0">
                <a:latin typeface="Calibri"/>
                <a:cs typeface="Calibri"/>
              </a:rPr>
              <a:t>a</a:t>
            </a:r>
            <a:r>
              <a:rPr sz="2200" spc="-40" dirty="0">
                <a:latin typeface="Calibri"/>
                <a:cs typeface="Calibri"/>
              </a:rPr>
              <a:t> </a:t>
            </a:r>
            <a:r>
              <a:rPr sz="2200" spc="-10" dirty="0">
                <a:latin typeface="Calibri"/>
                <a:cs typeface="Calibri"/>
              </a:rPr>
              <a:t>procedure</a:t>
            </a:r>
            <a:r>
              <a:rPr sz="2200" spc="-40" dirty="0">
                <a:latin typeface="Calibri"/>
                <a:cs typeface="Calibri"/>
              </a:rPr>
              <a:t> </a:t>
            </a:r>
            <a:r>
              <a:rPr sz="2200" dirty="0">
                <a:latin typeface="Calibri"/>
                <a:cs typeface="Calibri"/>
              </a:rPr>
              <a:t>and</a:t>
            </a:r>
            <a:r>
              <a:rPr sz="2200" spc="-55"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function</a:t>
            </a:r>
            <a:r>
              <a:rPr sz="2200" spc="-30" dirty="0">
                <a:latin typeface="Calibri"/>
                <a:cs typeface="Calibri"/>
              </a:rPr>
              <a:t> </a:t>
            </a:r>
            <a:r>
              <a:rPr sz="2200" dirty="0">
                <a:latin typeface="Calibri"/>
                <a:cs typeface="Calibri"/>
              </a:rPr>
              <a:t>is,</a:t>
            </a:r>
            <a:r>
              <a:rPr sz="2200" spc="-40"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function</a:t>
            </a:r>
            <a:r>
              <a:rPr sz="2200" spc="-40" dirty="0">
                <a:latin typeface="Calibri"/>
                <a:cs typeface="Calibri"/>
              </a:rPr>
              <a:t> </a:t>
            </a:r>
            <a:r>
              <a:rPr sz="2200" spc="-20" dirty="0">
                <a:latin typeface="Calibri"/>
                <a:cs typeface="Calibri"/>
              </a:rPr>
              <a:t>must </a:t>
            </a:r>
            <a:r>
              <a:rPr sz="2200" dirty="0">
                <a:latin typeface="Calibri"/>
                <a:cs typeface="Calibri"/>
              </a:rPr>
              <a:t>always</a:t>
            </a:r>
            <a:r>
              <a:rPr sz="2200" spc="-45" dirty="0">
                <a:latin typeface="Calibri"/>
                <a:cs typeface="Calibri"/>
              </a:rPr>
              <a:t> </a:t>
            </a:r>
            <a:r>
              <a:rPr sz="2200" dirty="0">
                <a:latin typeface="Calibri"/>
                <a:cs typeface="Calibri"/>
              </a:rPr>
              <a:t>return</a:t>
            </a:r>
            <a:r>
              <a:rPr sz="2200" spc="-50"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value,</a:t>
            </a:r>
            <a:r>
              <a:rPr sz="2200" spc="-40" dirty="0">
                <a:latin typeface="Calibri"/>
                <a:cs typeface="Calibri"/>
              </a:rPr>
              <a:t> </a:t>
            </a:r>
            <a:r>
              <a:rPr sz="2200" dirty="0">
                <a:latin typeface="Calibri"/>
                <a:cs typeface="Calibri"/>
              </a:rPr>
              <a:t>but</a:t>
            </a:r>
            <a:r>
              <a:rPr sz="2200" spc="-40" dirty="0">
                <a:latin typeface="Calibri"/>
                <a:cs typeface="Calibri"/>
              </a:rPr>
              <a:t> </a:t>
            </a:r>
            <a:r>
              <a:rPr sz="2200" dirty="0">
                <a:latin typeface="Calibri"/>
                <a:cs typeface="Calibri"/>
              </a:rPr>
              <a:t>a</a:t>
            </a:r>
            <a:r>
              <a:rPr sz="2200" spc="-45" dirty="0">
                <a:latin typeface="Calibri"/>
                <a:cs typeface="Calibri"/>
              </a:rPr>
              <a:t> </a:t>
            </a:r>
            <a:r>
              <a:rPr sz="2200" spc="-10" dirty="0">
                <a:latin typeface="Calibri"/>
                <a:cs typeface="Calibri"/>
              </a:rPr>
              <a:t>procedure</a:t>
            </a:r>
            <a:r>
              <a:rPr sz="2200" spc="-40" dirty="0">
                <a:latin typeface="Calibri"/>
                <a:cs typeface="Calibri"/>
              </a:rPr>
              <a:t> </a:t>
            </a:r>
            <a:r>
              <a:rPr sz="2200" dirty="0">
                <a:latin typeface="Calibri"/>
                <a:cs typeface="Calibri"/>
              </a:rPr>
              <a:t>may</a:t>
            </a:r>
            <a:r>
              <a:rPr sz="2200" spc="-30" dirty="0">
                <a:latin typeface="Calibri"/>
                <a:cs typeface="Calibri"/>
              </a:rPr>
              <a:t> </a:t>
            </a:r>
            <a:r>
              <a:rPr sz="2200" dirty="0">
                <a:latin typeface="Calibri"/>
                <a:cs typeface="Calibri"/>
              </a:rPr>
              <a:t>or</a:t>
            </a:r>
            <a:r>
              <a:rPr sz="2200" spc="-45" dirty="0">
                <a:latin typeface="Calibri"/>
                <a:cs typeface="Calibri"/>
              </a:rPr>
              <a:t> </a:t>
            </a:r>
            <a:r>
              <a:rPr sz="2200" dirty="0">
                <a:latin typeface="Calibri"/>
                <a:cs typeface="Calibri"/>
              </a:rPr>
              <a:t>may</a:t>
            </a:r>
            <a:r>
              <a:rPr sz="2200" spc="-30" dirty="0">
                <a:latin typeface="Calibri"/>
                <a:cs typeface="Calibri"/>
              </a:rPr>
              <a:t> </a:t>
            </a:r>
            <a:r>
              <a:rPr sz="2200" dirty="0">
                <a:latin typeface="Calibri"/>
                <a:cs typeface="Calibri"/>
              </a:rPr>
              <a:t>not</a:t>
            </a:r>
            <a:r>
              <a:rPr sz="2200" spc="-35" dirty="0">
                <a:latin typeface="Calibri"/>
                <a:cs typeface="Calibri"/>
              </a:rPr>
              <a:t> </a:t>
            </a:r>
            <a:r>
              <a:rPr sz="2200" dirty="0">
                <a:latin typeface="Calibri"/>
                <a:cs typeface="Calibri"/>
              </a:rPr>
              <a:t>return</a:t>
            </a:r>
            <a:r>
              <a:rPr sz="2200" spc="-50" dirty="0">
                <a:latin typeface="Calibri"/>
                <a:cs typeface="Calibri"/>
              </a:rPr>
              <a:t> </a:t>
            </a:r>
            <a:r>
              <a:rPr sz="2200" dirty="0">
                <a:latin typeface="Calibri"/>
                <a:cs typeface="Calibri"/>
              </a:rPr>
              <a:t>a</a:t>
            </a:r>
            <a:r>
              <a:rPr sz="2200" spc="-40" dirty="0">
                <a:latin typeface="Calibri"/>
                <a:cs typeface="Calibri"/>
              </a:rPr>
              <a:t> </a:t>
            </a:r>
            <a:r>
              <a:rPr sz="2200" dirty="0">
                <a:latin typeface="Calibri"/>
                <a:cs typeface="Calibri"/>
              </a:rPr>
              <a:t>value</a:t>
            </a:r>
            <a:r>
              <a:rPr sz="2200" spc="-45" dirty="0">
                <a:latin typeface="Calibri"/>
                <a:cs typeface="Calibri"/>
              </a:rPr>
              <a:t> </a:t>
            </a:r>
            <a:r>
              <a:rPr sz="2200" dirty="0">
                <a:latin typeface="Calibri"/>
                <a:cs typeface="Calibri"/>
              </a:rPr>
              <a:t>(in</a:t>
            </a:r>
            <a:r>
              <a:rPr sz="2200" spc="-40" dirty="0">
                <a:latin typeface="Calibri"/>
                <a:cs typeface="Calibri"/>
              </a:rPr>
              <a:t> </a:t>
            </a:r>
            <a:r>
              <a:rPr sz="2200" spc="-10" dirty="0">
                <a:latin typeface="Calibri"/>
                <a:cs typeface="Calibri"/>
              </a:rPr>
              <a:t>SQL).</a:t>
            </a:r>
            <a:endParaRPr sz="2200" dirty="0">
              <a:latin typeface="Calibri"/>
              <a:cs typeface="Calibri"/>
            </a:endParaRPr>
          </a:p>
        </p:txBody>
      </p:sp>
    </p:spTree>
    <p:extLst>
      <p:ext uri="{BB962C8B-B14F-4D97-AF65-F5344CB8AC3E}">
        <p14:creationId xmlns:p14="http://schemas.microsoft.com/office/powerpoint/2010/main" val="796372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3B969-9501-415A-AE52-BD4E12014484}"/>
              </a:ext>
            </a:extLst>
          </p:cNvPr>
          <p:cNvSpPr>
            <a:spLocks noGrp="1"/>
          </p:cNvSpPr>
          <p:nvPr>
            <p:ph type="title"/>
          </p:nvPr>
        </p:nvSpPr>
        <p:spPr>
          <a:xfrm>
            <a:off x="486697" y="629267"/>
            <a:ext cx="2629121" cy="1622321"/>
          </a:xfrm>
        </p:spPr>
        <p:txBody>
          <a:bodyPr>
            <a:normAutofit/>
          </a:bodyPr>
          <a:lstStyle/>
          <a:p>
            <a:endParaRPr lang="en-IN"/>
          </a:p>
        </p:txBody>
      </p:sp>
      <p:sp>
        <p:nvSpPr>
          <p:cNvPr id="3" name="Content Placeholder 2">
            <a:extLst>
              <a:ext uri="{FF2B5EF4-FFF2-40B4-BE49-F238E27FC236}">
                <a16:creationId xmlns="" xmlns:a16="http://schemas.microsoft.com/office/drawing/2014/main" id="{4493FA58-3495-4752-86A9-B861478923B3}"/>
              </a:ext>
            </a:extLst>
          </p:cNvPr>
          <p:cNvSpPr>
            <a:spLocks noGrp="1"/>
          </p:cNvSpPr>
          <p:nvPr>
            <p:ph idx="1"/>
          </p:nvPr>
        </p:nvSpPr>
        <p:spPr>
          <a:xfrm>
            <a:off x="486698" y="2438401"/>
            <a:ext cx="2629121" cy="3785419"/>
          </a:xfrm>
        </p:spPr>
        <p:txBody>
          <a:bodyPr>
            <a:normAutofit/>
          </a:bodyPr>
          <a:lstStyle/>
          <a:p>
            <a:r>
              <a:rPr lang="en-IN" sz="2000" b="1"/>
              <a:t>Privileges</a:t>
            </a:r>
            <a:r>
              <a:rPr lang="en-IN" sz="2000"/>
              <a:t>:</a:t>
            </a:r>
          </a:p>
        </p:txBody>
      </p:sp>
      <p:sp>
        <p:nvSpPr>
          <p:cNvPr id="7175" name="Rectangle 7174">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42766" y="557785"/>
            <a:ext cx="493807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Lightbox">
            <a:extLst>
              <a:ext uri="{FF2B5EF4-FFF2-40B4-BE49-F238E27FC236}">
                <a16:creationId xmlns="" xmlns:a16="http://schemas.microsoft.com/office/drawing/2014/main" id="{141AA5C3-33AA-4FF7-AEDC-03D280C152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1192701"/>
            <a:ext cx="4514498" cy="446935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1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3277"/>
            <a:ext cx="7796212" cy="1438676"/>
          </a:xfrm>
          <a:prstGeom prst="rect">
            <a:avLst/>
          </a:prstGeom>
        </p:spPr>
        <p:txBody>
          <a:bodyPr vert="horz" wrap="square" lIns="0" tIns="314782" rIns="0" bIns="0" rtlCol="0">
            <a:spAutoFit/>
          </a:bodyPr>
          <a:lstStyle/>
          <a:p>
            <a:pPr marL="207010">
              <a:lnSpc>
                <a:spcPct val="100000"/>
              </a:lnSpc>
              <a:spcBef>
                <a:spcPts val="105"/>
              </a:spcBef>
            </a:pPr>
            <a:r>
              <a:rPr spc="-10" dirty="0"/>
              <a:t>Differences</a:t>
            </a:r>
            <a:r>
              <a:rPr spc="-105" dirty="0"/>
              <a:t> </a:t>
            </a:r>
            <a:r>
              <a:rPr dirty="0"/>
              <a:t>between</a:t>
            </a:r>
            <a:r>
              <a:rPr spc="-60" dirty="0"/>
              <a:t> </a:t>
            </a:r>
            <a:r>
              <a:rPr dirty="0"/>
              <a:t>Function</a:t>
            </a:r>
            <a:r>
              <a:rPr spc="-60" dirty="0"/>
              <a:t> </a:t>
            </a:r>
            <a:r>
              <a:rPr dirty="0"/>
              <a:t>&amp;</a:t>
            </a:r>
            <a:r>
              <a:rPr spc="-55" dirty="0"/>
              <a:t> </a:t>
            </a:r>
            <a:r>
              <a:rPr spc="-10" dirty="0"/>
              <a:t>Procedure.</a:t>
            </a:r>
          </a:p>
        </p:txBody>
      </p:sp>
      <p:sp>
        <p:nvSpPr>
          <p:cNvPr id="3" name="object 3"/>
          <p:cNvSpPr txBox="1"/>
          <p:nvPr/>
        </p:nvSpPr>
        <p:spPr>
          <a:xfrm>
            <a:off x="687705" y="1793493"/>
            <a:ext cx="7433786" cy="835660"/>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Following</a:t>
            </a:r>
            <a:r>
              <a:rPr sz="2800" spc="-95" dirty="0">
                <a:latin typeface="Calibri"/>
                <a:cs typeface="Calibri"/>
              </a:rPr>
              <a:t> </a:t>
            </a:r>
            <a:r>
              <a:rPr sz="2800" dirty="0">
                <a:latin typeface="Calibri"/>
                <a:cs typeface="Calibri"/>
              </a:rPr>
              <a:t>are</a:t>
            </a:r>
            <a:r>
              <a:rPr sz="2800" spc="-85" dirty="0">
                <a:latin typeface="Calibri"/>
                <a:cs typeface="Calibri"/>
              </a:rPr>
              <a:t> </a:t>
            </a:r>
            <a:r>
              <a:rPr sz="2800" dirty="0">
                <a:latin typeface="Calibri"/>
                <a:cs typeface="Calibri"/>
              </a:rPr>
              <a:t>the</a:t>
            </a:r>
            <a:r>
              <a:rPr sz="2800" spc="-80" dirty="0">
                <a:latin typeface="Calibri"/>
                <a:cs typeface="Calibri"/>
              </a:rPr>
              <a:t> </a:t>
            </a:r>
            <a:r>
              <a:rPr sz="2800" spc="-10" dirty="0">
                <a:latin typeface="Calibri"/>
                <a:cs typeface="Calibri"/>
              </a:rPr>
              <a:t>important</a:t>
            </a:r>
            <a:r>
              <a:rPr sz="2800" spc="-70" dirty="0">
                <a:latin typeface="Calibri"/>
                <a:cs typeface="Calibri"/>
              </a:rPr>
              <a:t> </a:t>
            </a:r>
            <a:r>
              <a:rPr sz="2800" spc="-10" dirty="0">
                <a:latin typeface="Calibri"/>
                <a:cs typeface="Calibri"/>
              </a:rPr>
              <a:t>differences</a:t>
            </a:r>
            <a:r>
              <a:rPr sz="2800" spc="-75" dirty="0">
                <a:latin typeface="Calibri"/>
                <a:cs typeface="Calibri"/>
              </a:rPr>
              <a:t> </a:t>
            </a:r>
            <a:r>
              <a:rPr sz="2800" dirty="0">
                <a:latin typeface="Calibri"/>
                <a:cs typeface="Calibri"/>
              </a:rPr>
              <a:t>between</a:t>
            </a:r>
            <a:r>
              <a:rPr sz="2800" spc="-85" dirty="0">
                <a:latin typeface="Calibri"/>
                <a:cs typeface="Calibri"/>
              </a:rPr>
              <a:t> </a:t>
            </a:r>
            <a:r>
              <a:rPr sz="2800" dirty="0">
                <a:latin typeface="Calibri"/>
                <a:cs typeface="Calibri"/>
              </a:rPr>
              <a:t>SQL</a:t>
            </a:r>
            <a:r>
              <a:rPr sz="2800" spc="-85" dirty="0">
                <a:latin typeface="Calibri"/>
                <a:cs typeface="Calibri"/>
              </a:rPr>
              <a:t> </a:t>
            </a:r>
            <a:r>
              <a:rPr sz="2800" dirty="0">
                <a:latin typeface="Calibri"/>
                <a:cs typeface="Calibri"/>
              </a:rPr>
              <a:t>Function</a:t>
            </a:r>
            <a:r>
              <a:rPr sz="2800" spc="-50" dirty="0">
                <a:latin typeface="Calibri"/>
                <a:cs typeface="Calibri"/>
              </a:rPr>
              <a:t> </a:t>
            </a:r>
            <a:r>
              <a:rPr sz="2800" spc="-25" dirty="0">
                <a:latin typeface="Calibri"/>
                <a:cs typeface="Calibri"/>
              </a:rPr>
              <a:t>and 	</a:t>
            </a:r>
            <a:r>
              <a:rPr sz="2800" dirty="0">
                <a:latin typeface="Calibri"/>
                <a:cs typeface="Calibri"/>
              </a:rPr>
              <a:t>SQL</a:t>
            </a:r>
            <a:r>
              <a:rPr sz="2800" spc="-45" dirty="0">
                <a:latin typeface="Calibri"/>
                <a:cs typeface="Calibri"/>
              </a:rPr>
              <a:t> </a:t>
            </a:r>
            <a:r>
              <a:rPr sz="2800" spc="-10" dirty="0">
                <a:latin typeface="Calibri"/>
                <a:cs typeface="Calibri"/>
              </a:rPr>
              <a:t>Procedure.</a:t>
            </a:r>
            <a:endParaRPr sz="2800">
              <a:latin typeface="Calibri"/>
              <a:cs typeface="Calibri"/>
            </a:endParaRPr>
          </a:p>
        </p:txBody>
      </p:sp>
      <p:pic>
        <p:nvPicPr>
          <p:cNvPr id="4" name="object 4"/>
          <p:cNvPicPr/>
          <p:nvPr/>
        </p:nvPicPr>
        <p:blipFill>
          <a:blip r:embed="rId2" cstate="print"/>
          <a:stretch>
            <a:fillRect/>
          </a:stretch>
        </p:blipFill>
        <p:spPr>
          <a:xfrm>
            <a:off x="1721475" y="2676229"/>
            <a:ext cx="5069028" cy="4000415"/>
          </a:xfrm>
          <a:prstGeom prst="rect">
            <a:avLst/>
          </a:prstGeom>
        </p:spPr>
      </p:pic>
    </p:spTree>
    <p:extLst>
      <p:ext uri="{BB962C8B-B14F-4D97-AF65-F5344CB8AC3E}">
        <p14:creationId xmlns:p14="http://schemas.microsoft.com/office/powerpoint/2010/main" val="534319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629" y="698009"/>
            <a:ext cx="4080475" cy="579646"/>
          </a:xfrm>
          <a:prstGeom prst="rect">
            <a:avLst/>
          </a:prstGeom>
        </p:spPr>
        <p:txBody>
          <a:bodyPr vert="horz" wrap="square" lIns="0" tIns="12700" rIns="0" bIns="0" rtlCol="0">
            <a:spAutoFit/>
          </a:bodyPr>
          <a:lstStyle/>
          <a:p>
            <a:pPr marL="12700">
              <a:lnSpc>
                <a:spcPct val="100000"/>
              </a:lnSpc>
              <a:spcBef>
                <a:spcPts val="100"/>
              </a:spcBef>
            </a:pPr>
            <a:r>
              <a:rPr sz="3600" spc="-10" dirty="0"/>
              <a:t>Procedures</a:t>
            </a:r>
            <a:endParaRPr sz="3600" dirty="0"/>
          </a:p>
        </p:txBody>
      </p:sp>
      <p:sp>
        <p:nvSpPr>
          <p:cNvPr id="3" name="object 3"/>
          <p:cNvSpPr txBox="1"/>
          <p:nvPr/>
        </p:nvSpPr>
        <p:spPr>
          <a:xfrm>
            <a:off x="439445" y="1768601"/>
            <a:ext cx="4593908" cy="5005858"/>
          </a:xfrm>
          <a:prstGeom prst="rect">
            <a:avLst/>
          </a:prstGeom>
        </p:spPr>
        <p:txBody>
          <a:bodyPr vert="horz" wrap="square" lIns="0" tIns="45085" rIns="0" bIns="0" rtlCol="0">
            <a:spAutoFit/>
          </a:bodyPr>
          <a:lstStyle/>
          <a:p>
            <a:pPr marL="240665" marR="351155" indent="-228600">
              <a:lnSpc>
                <a:spcPts val="2050"/>
              </a:lnSpc>
              <a:spcBef>
                <a:spcPts val="355"/>
              </a:spcBef>
              <a:buChar char="•"/>
              <a:tabLst>
                <a:tab pos="240665" algn="l"/>
                <a:tab pos="294005" algn="l"/>
              </a:tabLst>
            </a:pPr>
            <a:r>
              <a:rPr sz="1900" dirty="0">
                <a:latin typeface="Arial MT"/>
                <a:cs typeface="Arial MT"/>
              </a:rPr>
              <a:t>	</a:t>
            </a:r>
            <a:r>
              <a:rPr sz="1900" dirty="0">
                <a:latin typeface="Calibri"/>
                <a:cs typeface="Calibri"/>
              </a:rPr>
              <a:t>A</a:t>
            </a:r>
            <a:r>
              <a:rPr sz="1900" spc="-50" dirty="0">
                <a:latin typeface="Calibri"/>
                <a:cs typeface="Calibri"/>
              </a:rPr>
              <a:t> </a:t>
            </a:r>
            <a:r>
              <a:rPr sz="1900" spc="-20" dirty="0">
                <a:latin typeface="Calibri"/>
                <a:cs typeface="Calibri"/>
              </a:rPr>
              <a:t>procedure/stored</a:t>
            </a:r>
            <a:r>
              <a:rPr sz="1900" spc="5" dirty="0">
                <a:latin typeface="Calibri"/>
                <a:cs typeface="Calibri"/>
              </a:rPr>
              <a:t> </a:t>
            </a:r>
            <a:r>
              <a:rPr sz="1900" dirty="0">
                <a:latin typeface="Calibri"/>
                <a:cs typeface="Calibri"/>
              </a:rPr>
              <a:t>procedure</a:t>
            </a:r>
            <a:r>
              <a:rPr sz="1900" spc="360" dirty="0">
                <a:latin typeface="Calibri"/>
                <a:cs typeface="Calibri"/>
              </a:rPr>
              <a:t> </a:t>
            </a:r>
            <a:r>
              <a:rPr sz="1900" dirty="0">
                <a:latin typeface="Calibri"/>
                <a:cs typeface="Calibri"/>
              </a:rPr>
              <a:t>is</a:t>
            </a:r>
            <a:r>
              <a:rPr sz="1900" spc="-55" dirty="0">
                <a:latin typeface="Calibri"/>
                <a:cs typeface="Calibri"/>
              </a:rPr>
              <a:t> </a:t>
            </a:r>
            <a:r>
              <a:rPr sz="1900" dirty="0">
                <a:latin typeface="Calibri"/>
                <a:cs typeface="Calibri"/>
              </a:rPr>
              <a:t>a</a:t>
            </a:r>
            <a:r>
              <a:rPr sz="1900" spc="-40" dirty="0">
                <a:latin typeface="Calibri"/>
                <a:cs typeface="Calibri"/>
              </a:rPr>
              <a:t> </a:t>
            </a:r>
            <a:r>
              <a:rPr sz="1900" dirty="0">
                <a:latin typeface="Calibri"/>
                <a:cs typeface="Calibri"/>
              </a:rPr>
              <a:t>named</a:t>
            </a:r>
            <a:r>
              <a:rPr sz="1900" spc="-30" dirty="0">
                <a:latin typeface="Calibri"/>
                <a:cs typeface="Calibri"/>
              </a:rPr>
              <a:t> </a:t>
            </a:r>
            <a:r>
              <a:rPr sz="1900" dirty="0">
                <a:latin typeface="Calibri"/>
                <a:cs typeface="Calibri"/>
              </a:rPr>
              <a:t>PL/SQL</a:t>
            </a:r>
            <a:r>
              <a:rPr sz="1900" spc="-35" dirty="0">
                <a:latin typeface="Calibri"/>
                <a:cs typeface="Calibri"/>
              </a:rPr>
              <a:t> </a:t>
            </a:r>
            <a:r>
              <a:rPr sz="1900" spc="-10" dirty="0">
                <a:latin typeface="Calibri"/>
                <a:cs typeface="Calibri"/>
              </a:rPr>
              <a:t>block </a:t>
            </a:r>
            <a:r>
              <a:rPr sz="1900" dirty="0">
                <a:latin typeface="Calibri"/>
                <a:cs typeface="Calibri"/>
              </a:rPr>
              <a:t>which</a:t>
            </a:r>
            <a:r>
              <a:rPr sz="1900" spc="-40" dirty="0">
                <a:latin typeface="Calibri"/>
                <a:cs typeface="Calibri"/>
              </a:rPr>
              <a:t> </a:t>
            </a:r>
            <a:r>
              <a:rPr sz="1900" dirty="0">
                <a:latin typeface="Calibri"/>
                <a:cs typeface="Calibri"/>
              </a:rPr>
              <a:t>performs</a:t>
            </a:r>
            <a:r>
              <a:rPr sz="1900" spc="-45" dirty="0">
                <a:latin typeface="Calibri"/>
                <a:cs typeface="Calibri"/>
              </a:rPr>
              <a:t> </a:t>
            </a:r>
            <a:r>
              <a:rPr sz="1900" dirty="0">
                <a:latin typeface="Calibri"/>
                <a:cs typeface="Calibri"/>
              </a:rPr>
              <a:t>one</a:t>
            </a:r>
            <a:r>
              <a:rPr sz="1900" spc="-55" dirty="0">
                <a:latin typeface="Calibri"/>
                <a:cs typeface="Calibri"/>
              </a:rPr>
              <a:t> </a:t>
            </a:r>
            <a:r>
              <a:rPr sz="1900" dirty="0">
                <a:latin typeface="Calibri"/>
                <a:cs typeface="Calibri"/>
              </a:rPr>
              <a:t>or</a:t>
            </a:r>
            <a:r>
              <a:rPr sz="1900" spc="-50" dirty="0">
                <a:latin typeface="Calibri"/>
                <a:cs typeface="Calibri"/>
              </a:rPr>
              <a:t> </a:t>
            </a:r>
            <a:r>
              <a:rPr sz="1900" dirty="0">
                <a:latin typeface="Calibri"/>
                <a:cs typeface="Calibri"/>
              </a:rPr>
              <a:t>more</a:t>
            </a:r>
            <a:r>
              <a:rPr sz="1900" spc="-40" dirty="0">
                <a:latin typeface="Calibri"/>
                <a:cs typeface="Calibri"/>
              </a:rPr>
              <a:t> </a:t>
            </a:r>
            <a:r>
              <a:rPr sz="1900" dirty="0">
                <a:latin typeface="Calibri"/>
                <a:cs typeface="Calibri"/>
              </a:rPr>
              <a:t>specific</a:t>
            </a:r>
            <a:r>
              <a:rPr sz="1900" spc="-60" dirty="0">
                <a:latin typeface="Calibri"/>
                <a:cs typeface="Calibri"/>
              </a:rPr>
              <a:t> </a:t>
            </a:r>
            <a:r>
              <a:rPr sz="1900" spc="-10" dirty="0">
                <a:latin typeface="Calibri"/>
                <a:cs typeface="Calibri"/>
              </a:rPr>
              <a:t>task.</a:t>
            </a:r>
            <a:endParaRPr sz="1900">
              <a:latin typeface="Calibri"/>
              <a:cs typeface="Calibri"/>
            </a:endParaRPr>
          </a:p>
          <a:p>
            <a:pPr marL="240665" marR="871855" indent="-228600">
              <a:lnSpc>
                <a:spcPts val="2050"/>
              </a:lnSpc>
              <a:spcBef>
                <a:spcPts val="1010"/>
              </a:spcBef>
              <a:buFont typeface="Arial MT"/>
              <a:buChar char="•"/>
              <a:tabLst>
                <a:tab pos="240665" algn="l"/>
              </a:tabLst>
            </a:pPr>
            <a:r>
              <a:rPr sz="1900" dirty="0">
                <a:latin typeface="Calibri"/>
                <a:cs typeface="Calibri"/>
              </a:rPr>
              <a:t>This</a:t>
            </a:r>
            <a:r>
              <a:rPr sz="1900" spc="-40" dirty="0">
                <a:latin typeface="Calibri"/>
                <a:cs typeface="Calibri"/>
              </a:rPr>
              <a:t> </a:t>
            </a:r>
            <a:r>
              <a:rPr sz="1900" dirty="0">
                <a:latin typeface="Calibri"/>
                <a:cs typeface="Calibri"/>
              </a:rPr>
              <a:t>is</a:t>
            </a:r>
            <a:r>
              <a:rPr sz="1900" spc="-40" dirty="0">
                <a:latin typeface="Calibri"/>
                <a:cs typeface="Calibri"/>
              </a:rPr>
              <a:t> </a:t>
            </a:r>
            <a:r>
              <a:rPr sz="1900" dirty="0">
                <a:latin typeface="Calibri"/>
                <a:cs typeface="Calibri"/>
              </a:rPr>
              <a:t>similar</a:t>
            </a:r>
            <a:r>
              <a:rPr sz="1900" spc="-20" dirty="0">
                <a:latin typeface="Calibri"/>
                <a:cs typeface="Calibri"/>
              </a:rPr>
              <a:t> </a:t>
            </a:r>
            <a:r>
              <a:rPr sz="1900" dirty="0">
                <a:latin typeface="Calibri"/>
                <a:cs typeface="Calibri"/>
              </a:rPr>
              <a:t>to</a:t>
            </a:r>
            <a:r>
              <a:rPr sz="1900" spc="-40" dirty="0">
                <a:latin typeface="Calibri"/>
                <a:cs typeface="Calibri"/>
              </a:rPr>
              <a:t> </a:t>
            </a:r>
            <a:r>
              <a:rPr sz="1900" dirty="0">
                <a:latin typeface="Calibri"/>
                <a:cs typeface="Calibri"/>
              </a:rPr>
              <a:t>a</a:t>
            </a:r>
            <a:r>
              <a:rPr sz="1900" spc="-35" dirty="0">
                <a:latin typeface="Calibri"/>
                <a:cs typeface="Calibri"/>
              </a:rPr>
              <a:t> </a:t>
            </a:r>
            <a:r>
              <a:rPr sz="1900" spc="-10" dirty="0">
                <a:latin typeface="Calibri"/>
                <a:cs typeface="Calibri"/>
              </a:rPr>
              <a:t>procedure</a:t>
            </a:r>
            <a:r>
              <a:rPr sz="1900" spc="-5" dirty="0">
                <a:latin typeface="Calibri"/>
                <a:cs typeface="Calibri"/>
              </a:rPr>
              <a:t> </a:t>
            </a:r>
            <a:r>
              <a:rPr sz="1900" dirty="0">
                <a:latin typeface="Calibri"/>
                <a:cs typeface="Calibri"/>
              </a:rPr>
              <a:t>in</a:t>
            </a:r>
            <a:r>
              <a:rPr sz="1900" spc="-35" dirty="0">
                <a:latin typeface="Calibri"/>
                <a:cs typeface="Calibri"/>
              </a:rPr>
              <a:t> </a:t>
            </a:r>
            <a:r>
              <a:rPr sz="1900" dirty="0">
                <a:latin typeface="Calibri"/>
                <a:cs typeface="Calibri"/>
              </a:rPr>
              <a:t>other</a:t>
            </a:r>
            <a:r>
              <a:rPr sz="1900" spc="-20" dirty="0">
                <a:latin typeface="Calibri"/>
                <a:cs typeface="Calibri"/>
              </a:rPr>
              <a:t> </a:t>
            </a:r>
            <a:r>
              <a:rPr sz="1900" spc="-10" dirty="0">
                <a:latin typeface="Calibri"/>
                <a:cs typeface="Calibri"/>
              </a:rPr>
              <a:t>programming languages.</a:t>
            </a:r>
            <a:endParaRPr sz="1900">
              <a:latin typeface="Calibri"/>
              <a:cs typeface="Calibri"/>
            </a:endParaRPr>
          </a:p>
          <a:p>
            <a:pPr marL="240665" indent="-227965">
              <a:lnSpc>
                <a:spcPts val="2165"/>
              </a:lnSpc>
              <a:spcBef>
                <a:spcPts val="740"/>
              </a:spcBef>
              <a:buFont typeface="Arial MT"/>
              <a:buChar char="•"/>
              <a:tabLst>
                <a:tab pos="240665" algn="l"/>
              </a:tabLst>
            </a:pPr>
            <a:r>
              <a:rPr sz="1900" dirty="0">
                <a:latin typeface="Calibri"/>
                <a:cs typeface="Calibri"/>
              </a:rPr>
              <a:t>Stored</a:t>
            </a:r>
            <a:r>
              <a:rPr sz="1900" spc="-55" dirty="0">
                <a:latin typeface="Calibri"/>
                <a:cs typeface="Calibri"/>
              </a:rPr>
              <a:t> </a:t>
            </a:r>
            <a:r>
              <a:rPr sz="1900" spc="-10" dirty="0">
                <a:latin typeface="Calibri"/>
                <a:cs typeface="Calibri"/>
              </a:rPr>
              <a:t>procedures</a:t>
            </a:r>
            <a:r>
              <a:rPr sz="1900" spc="-45" dirty="0">
                <a:latin typeface="Calibri"/>
                <a:cs typeface="Calibri"/>
              </a:rPr>
              <a:t> </a:t>
            </a:r>
            <a:r>
              <a:rPr sz="1900" dirty="0">
                <a:latin typeface="Calibri"/>
                <a:cs typeface="Calibri"/>
              </a:rPr>
              <a:t>can</a:t>
            </a:r>
            <a:r>
              <a:rPr sz="1900" spc="-70" dirty="0">
                <a:latin typeface="Calibri"/>
                <a:cs typeface="Calibri"/>
              </a:rPr>
              <a:t> </a:t>
            </a:r>
            <a:r>
              <a:rPr sz="1900" dirty="0">
                <a:latin typeface="Calibri"/>
                <a:cs typeface="Calibri"/>
              </a:rPr>
              <a:t>increase</a:t>
            </a:r>
            <a:r>
              <a:rPr sz="1900" spc="-60" dirty="0">
                <a:latin typeface="Calibri"/>
                <a:cs typeface="Calibri"/>
              </a:rPr>
              <a:t> </a:t>
            </a:r>
            <a:r>
              <a:rPr sz="1900" spc="-10" dirty="0">
                <a:latin typeface="Calibri"/>
                <a:cs typeface="Calibri"/>
              </a:rPr>
              <a:t>productivity</a:t>
            </a:r>
            <a:r>
              <a:rPr sz="1900" spc="-30" dirty="0">
                <a:latin typeface="Calibri"/>
                <a:cs typeface="Calibri"/>
              </a:rPr>
              <a:t> </a:t>
            </a:r>
            <a:r>
              <a:rPr sz="1900" dirty="0">
                <a:latin typeface="Calibri"/>
                <a:cs typeface="Calibri"/>
              </a:rPr>
              <a:t>by</a:t>
            </a:r>
            <a:r>
              <a:rPr sz="1900" spc="-55" dirty="0">
                <a:latin typeface="Calibri"/>
                <a:cs typeface="Calibri"/>
              </a:rPr>
              <a:t> </a:t>
            </a:r>
            <a:r>
              <a:rPr sz="1900" dirty="0">
                <a:latin typeface="Calibri"/>
                <a:cs typeface="Calibri"/>
              </a:rPr>
              <a:t>writing</a:t>
            </a:r>
            <a:r>
              <a:rPr sz="1900" spc="-50" dirty="0">
                <a:latin typeface="Calibri"/>
                <a:cs typeface="Calibri"/>
              </a:rPr>
              <a:t> </a:t>
            </a:r>
            <a:r>
              <a:rPr sz="1900" spc="-20" dirty="0">
                <a:latin typeface="Calibri"/>
                <a:cs typeface="Calibri"/>
              </a:rPr>
              <a:t>once</a:t>
            </a:r>
            <a:endParaRPr sz="1900">
              <a:latin typeface="Calibri"/>
              <a:cs typeface="Calibri"/>
            </a:endParaRPr>
          </a:p>
          <a:p>
            <a:pPr marL="240665">
              <a:lnSpc>
                <a:spcPts val="2165"/>
              </a:lnSpc>
            </a:pPr>
            <a:r>
              <a:rPr sz="1900" dirty="0">
                <a:latin typeface="Calibri"/>
                <a:cs typeface="Calibri"/>
              </a:rPr>
              <a:t>and</a:t>
            </a:r>
            <a:r>
              <a:rPr sz="1900" spc="-45" dirty="0">
                <a:latin typeface="Calibri"/>
                <a:cs typeface="Calibri"/>
              </a:rPr>
              <a:t> </a:t>
            </a:r>
            <a:r>
              <a:rPr sz="1900" dirty="0">
                <a:latin typeface="Calibri"/>
                <a:cs typeface="Calibri"/>
              </a:rPr>
              <a:t>using</a:t>
            </a:r>
            <a:r>
              <a:rPr sz="1900" spc="-40" dirty="0">
                <a:latin typeface="Calibri"/>
                <a:cs typeface="Calibri"/>
              </a:rPr>
              <a:t> </a:t>
            </a:r>
            <a:r>
              <a:rPr sz="1900" dirty="0">
                <a:latin typeface="Calibri"/>
                <a:cs typeface="Calibri"/>
              </a:rPr>
              <a:t>it</a:t>
            </a:r>
            <a:r>
              <a:rPr sz="1900" spc="-50" dirty="0">
                <a:latin typeface="Calibri"/>
                <a:cs typeface="Calibri"/>
              </a:rPr>
              <a:t> </a:t>
            </a:r>
            <a:r>
              <a:rPr sz="1900" dirty="0">
                <a:latin typeface="Calibri"/>
                <a:cs typeface="Calibri"/>
              </a:rPr>
              <a:t>many</a:t>
            </a:r>
            <a:r>
              <a:rPr sz="1900" spc="-40" dirty="0">
                <a:latin typeface="Calibri"/>
                <a:cs typeface="Calibri"/>
              </a:rPr>
              <a:t> </a:t>
            </a:r>
            <a:r>
              <a:rPr sz="1900" spc="-10" dirty="0">
                <a:latin typeface="Calibri"/>
                <a:cs typeface="Calibri"/>
              </a:rPr>
              <a:t>times.</a:t>
            </a:r>
            <a:endParaRPr sz="1900">
              <a:latin typeface="Calibri"/>
              <a:cs typeface="Calibri"/>
            </a:endParaRPr>
          </a:p>
          <a:p>
            <a:pPr marL="240665" indent="-227965">
              <a:lnSpc>
                <a:spcPct val="100000"/>
              </a:lnSpc>
              <a:spcBef>
                <a:spcPts val="770"/>
              </a:spcBef>
              <a:buFont typeface="Arial MT"/>
              <a:buChar char="•"/>
              <a:tabLst>
                <a:tab pos="240665" algn="l"/>
              </a:tabLst>
            </a:pPr>
            <a:r>
              <a:rPr sz="1900" dirty="0">
                <a:latin typeface="Calibri"/>
                <a:cs typeface="Calibri"/>
              </a:rPr>
              <a:t>A</a:t>
            </a:r>
            <a:r>
              <a:rPr sz="1900" spc="-45" dirty="0">
                <a:latin typeface="Calibri"/>
                <a:cs typeface="Calibri"/>
              </a:rPr>
              <a:t> </a:t>
            </a:r>
            <a:r>
              <a:rPr sz="1900" spc="-10" dirty="0">
                <a:latin typeface="Calibri"/>
                <a:cs typeface="Calibri"/>
              </a:rPr>
              <a:t>stored</a:t>
            </a:r>
            <a:r>
              <a:rPr sz="1900" spc="-20" dirty="0">
                <a:latin typeface="Calibri"/>
                <a:cs typeface="Calibri"/>
              </a:rPr>
              <a:t> </a:t>
            </a:r>
            <a:r>
              <a:rPr sz="1900" spc="-10" dirty="0">
                <a:latin typeface="Calibri"/>
                <a:cs typeface="Calibri"/>
              </a:rPr>
              <a:t>procedure</a:t>
            </a:r>
            <a:r>
              <a:rPr sz="1900" spc="-20" dirty="0">
                <a:latin typeface="Calibri"/>
                <a:cs typeface="Calibri"/>
              </a:rPr>
              <a:t> </a:t>
            </a:r>
            <a:r>
              <a:rPr sz="1900" dirty="0">
                <a:latin typeface="Calibri"/>
                <a:cs typeface="Calibri"/>
              </a:rPr>
              <a:t>has</a:t>
            </a:r>
            <a:r>
              <a:rPr sz="1900" spc="-35" dirty="0">
                <a:latin typeface="Calibri"/>
                <a:cs typeface="Calibri"/>
              </a:rPr>
              <a:t> </a:t>
            </a:r>
            <a:r>
              <a:rPr sz="1900" dirty="0">
                <a:latin typeface="Calibri"/>
                <a:cs typeface="Calibri"/>
              </a:rPr>
              <a:t>a</a:t>
            </a:r>
            <a:r>
              <a:rPr sz="1900" spc="-40" dirty="0">
                <a:latin typeface="Calibri"/>
                <a:cs typeface="Calibri"/>
              </a:rPr>
              <a:t> </a:t>
            </a:r>
            <a:r>
              <a:rPr sz="1900" dirty="0">
                <a:latin typeface="Calibri"/>
                <a:cs typeface="Calibri"/>
              </a:rPr>
              <a:t>header</a:t>
            </a:r>
            <a:r>
              <a:rPr sz="1900" spc="-20" dirty="0">
                <a:latin typeface="Calibri"/>
                <a:cs typeface="Calibri"/>
              </a:rPr>
              <a:t> </a:t>
            </a:r>
            <a:r>
              <a:rPr sz="1900" dirty="0">
                <a:latin typeface="Calibri"/>
                <a:cs typeface="Calibri"/>
              </a:rPr>
              <a:t>and</a:t>
            </a:r>
            <a:r>
              <a:rPr sz="1900" spc="-30" dirty="0">
                <a:latin typeface="Calibri"/>
                <a:cs typeface="Calibri"/>
              </a:rPr>
              <a:t> </a:t>
            </a:r>
            <a:r>
              <a:rPr sz="1900" dirty="0">
                <a:latin typeface="Calibri"/>
                <a:cs typeface="Calibri"/>
              </a:rPr>
              <a:t>a</a:t>
            </a:r>
            <a:r>
              <a:rPr sz="1900" spc="-40" dirty="0">
                <a:latin typeface="Calibri"/>
                <a:cs typeface="Calibri"/>
              </a:rPr>
              <a:t> </a:t>
            </a:r>
            <a:r>
              <a:rPr sz="1900" spc="-10" dirty="0">
                <a:latin typeface="Calibri"/>
                <a:cs typeface="Calibri"/>
              </a:rPr>
              <a:t>body.</a:t>
            </a:r>
            <a:endParaRPr sz="1900">
              <a:latin typeface="Calibri"/>
              <a:cs typeface="Calibri"/>
            </a:endParaRPr>
          </a:p>
          <a:p>
            <a:pPr marL="240665" marR="184785" indent="-228600">
              <a:lnSpc>
                <a:spcPts val="2050"/>
              </a:lnSpc>
              <a:spcBef>
                <a:spcPts val="1040"/>
              </a:spcBef>
              <a:buFont typeface="Arial MT"/>
              <a:buChar char="•"/>
              <a:tabLst>
                <a:tab pos="240665" algn="l"/>
              </a:tabLst>
            </a:pPr>
            <a:r>
              <a:rPr sz="1900" dirty="0">
                <a:latin typeface="Calibri"/>
                <a:cs typeface="Calibri"/>
              </a:rPr>
              <a:t>The</a:t>
            </a:r>
            <a:r>
              <a:rPr sz="1900" spc="-30" dirty="0">
                <a:latin typeface="Calibri"/>
                <a:cs typeface="Calibri"/>
              </a:rPr>
              <a:t> </a:t>
            </a:r>
            <a:r>
              <a:rPr sz="1900" dirty="0">
                <a:latin typeface="Calibri"/>
                <a:cs typeface="Calibri"/>
              </a:rPr>
              <a:t>header</a:t>
            </a:r>
            <a:r>
              <a:rPr sz="1900" spc="-20" dirty="0">
                <a:latin typeface="Calibri"/>
                <a:cs typeface="Calibri"/>
              </a:rPr>
              <a:t> </a:t>
            </a:r>
            <a:r>
              <a:rPr sz="1900" dirty="0">
                <a:latin typeface="Calibri"/>
                <a:cs typeface="Calibri"/>
              </a:rPr>
              <a:t>consists</a:t>
            </a:r>
            <a:r>
              <a:rPr sz="1900" spc="-55" dirty="0">
                <a:latin typeface="Calibri"/>
                <a:cs typeface="Calibri"/>
              </a:rPr>
              <a:t> </a:t>
            </a:r>
            <a:r>
              <a:rPr sz="1900" dirty="0">
                <a:latin typeface="Calibri"/>
                <a:cs typeface="Calibri"/>
              </a:rPr>
              <a:t>of</a:t>
            </a:r>
            <a:r>
              <a:rPr sz="1900" spc="-35" dirty="0">
                <a:latin typeface="Calibri"/>
                <a:cs typeface="Calibri"/>
              </a:rPr>
              <a:t> </a:t>
            </a:r>
            <a:r>
              <a:rPr sz="1900" dirty="0">
                <a:latin typeface="Calibri"/>
                <a:cs typeface="Calibri"/>
              </a:rPr>
              <a:t>the</a:t>
            </a:r>
            <a:r>
              <a:rPr sz="1900" spc="-30" dirty="0">
                <a:latin typeface="Calibri"/>
                <a:cs typeface="Calibri"/>
              </a:rPr>
              <a:t> </a:t>
            </a:r>
            <a:r>
              <a:rPr sz="1900" dirty="0">
                <a:latin typeface="Calibri"/>
                <a:cs typeface="Calibri"/>
              </a:rPr>
              <a:t>name</a:t>
            </a:r>
            <a:r>
              <a:rPr sz="1900" spc="-30" dirty="0">
                <a:latin typeface="Calibri"/>
                <a:cs typeface="Calibri"/>
              </a:rPr>
              <a:t> </a:t>
            </a:r>
            <a:r>
              <a:rPr sz="1900" dirty="0">
                <a:latin typeface="Calibri"/>
                <a:cs typeface="Calibri"/>
              </a:rPr>
              <a:t>of</a:t>
            </a:r>
            <a:r>
              <a:rPr sz="1900" spc="-40" dirty="0">
                <a:latin typeface="Calibri"/>
                <a:cs typeface="Calibri"/>
              </a:rPr>
              <a:t> </a:t>
            </a:r>
            <a:r>
              <a:rPr sz="1900" dirty="0">
                <a:latin typeface="Calibri"/>
                <a:cs typeface="Calibri"/>
              </a:rPr>
              <a:t>the</a:t>
            </a:r>
            <a:r>
              <a:rPr sz="1900" spc="-25" dirty="0">
                <a:latin typeface="Calibri"/>
                <a:cs typeface="Calibri"/>
              </a:rPr>
              <a:t> </a:t>
            </a:r>
            <a:r>
              <a:rPr sz="1900" spc="-10" dirty="0">
                <a:latin typeface="Calibri"/>
                <a:cs typeface="Calibri"/>
              </a:rPr>
              <a:t>procedure</a:t>
            </a:r>
            <a:r>
              <a:rPr sz="1900" spc="-20" dirty="0">
                <a:latin typeface="Calibri"/>
                <a:cs typeface="Calibri"/>
              </a:rPr>
              <a:t> </a:t>
            </a:r>
            <a:r>
              <a:rPr sz="1900" dirty="0">
                <a:latin typeface="Calibri"/>
                <a:cs typeface="Calibri"/>
              </a:rPr>
              <a:t>and</a:t>
            </a:r>
            <a:r>
              <a:rPr sz="1900" spc="-35" dirty="0">
                <a:latin typeface="Calibri"/>
                <a:cs typeface="Calibri"/>
              </a:rPr>
              <a:t> </a:t>
            </a:r>
            <a:r>
              <a:rPr sz="1900" spc="-25" dirty="0">
                <a:latin typeface="Calibri"/>
                <a:cs typeface="Calibri"/>
              </a:rPr>
              <a:t>the </a:t>
            </a:r>
            <a:r>
              <a:rPr sz="1900" spc="-10" dirty="0">
                <a:latin typeface="Calibri"/>
                <a:cs typeface="Calibri"/>
              </a:rPr>
              <a:t>parameters</a:t>
            </a:r>
            <a:r>
              <a:rPr sz="1900" spc="-35" dirty="0">
                <a:latin typeface="Calibri"/>
                <a:cs typeface="Calibri"/>
              </a:rPr>
              <a:t> </a:t>
            </a:r>
            <a:r>
              <a:rPr sz="1900" dirty="0">
                <a:latin typeface="Calibri"/>
                <a:cs typeface="Calibri"/>
              </a:rPr>
              <a:t>or</a:t>
            </a:r>
            <a:r>
              <a:rPr sz="1900" spc="-50" dirty="0">
                <a:latin typeface="Calibri"/>
                <a:cs typeface="Calibri"/>
              </a:rPr>
              <a:t> </a:t>
            </a:r>
            <a:r>
              <a:rPr sz="1900" spc="-10" dirty="0">
                <a:latin typeface="Calibri"/>
                <a:cs typeface="Calibri"/>
              </a:rPr>
              <a:t>variables</a:t>
            </a:r>
            <a:r>
              <a:rPr sz="1900" spc="-30" dirty="0">
                <a:latin typeface="Calibri"/>
                <a:cs typeface="Calibri"/>
              </a:rPr>
              <a:t> </a:t>
            </a:r>
            <a:r>
              <a:rPr sz="1900" dirty="0">
                <a:latin typeface="Calibri"/>
                <a:cs typeface="Calibri"/>
              </a:rPr>
              <a:t>passed</a:t>
            </a:r>
            <a:r>
              <a:rPr sz="1900" spc="-55" dirty="0">
                <a:latin typeface="Calibri"/>
                <a:cs typeface="Calibri"/>
              </a:rPr>
              <a:t> </a:t>
            </a:r>
            <a:r>
              <a:rPr sz="1900" dirty="0">
                <a:latin typeface="Calibri"/>
                <a:cs typeface="Calibri"/>
              </a:rPr>
              <a:t>to</a:t>
            </a:r>
            <a:r>
              <a:rPr sz="1900" spc="-50" dirty="0">
                <a:latin typeface="Calibri"/>
                <a:cs typeface="Calibri"/>
              </a:rPr>
              <a:t> </a:t>
            </a:r>
            <a:r>
              <a:rPr sz="1900" dirty="0">
                <a:latin typeface="Calibri"/>
                <a:cs typeface="Calibri"/>
              </a:rPr>
              <a:t>the</a:t>
            </a:r>
            <a:r>
              <a:rPr sz="1900" spc="-40" dirty="0">
                <a:latin typeface="Calibri"/>
                <a:cs typeface="Calibri"/>
              </a:rPr>
              <a:t> </a:t>
            </a:r>
            <a:r>
              <a:rPr sz="1900" spc="-10" dirty="0">
                <a:latin typeface="Calibri"/>
                <a:cs typeface="Calibri"/>
              </a:rPr>
              <a:t>procedure.</a:t>
            </a:r>
            <a:endParaRPr sz="1900">
              <a:latin typeface="Calibri"/>
              <a:cs typeface="Calibri"/>
            </a:endParaRPr>
          </a:p>
          <a:p>
            <a:pPr marL="240665" indent="-227965">
              <a:lnSpc>
                <a:spcPts val="2165"/>
              </a:lnSpc>
              <a:spcBef>
                <a:spcPts val="740"/>
              </a:spcBef>
              <a:buFont typeface="Arial MT"/>
              <a:buChar char="•"/>
              <a:tabLst>
                <a:tab pos="240665" algn="l"/>
              </a:tabLst>
            </a:pPr>
            <a:r>
              <a:rPr sz="1900" dirty="0">
                <a:latin typeface="Calibri"/>
                <a:cs typeface="Calibri"/>
              </a:rPr>
              <a:t>The</a:t>
            </a:r>
            <a:r>
              <a:rPr sz="1900" spc="-50" dirty="0">
                <a:latin typeface="Calibri"/>
                <a:cs typeface="Calibri"/>
              </a:rPr>
              <a:t> </a:t>
            </a:r>
            <a:r>
              <a:rPr sz="1900" dirty="0">
                <a:latin typeface="Calibri"/>
                <a:cs typeface="Calibri"/>
              </a:rPr>
              <a:t>body</a:t>
            </a:r>
            <a:r>
              <a:rPr sz="1900" spc="-50" dirty="0">
                <a:latin typeface="Calibri"/>
                <a:cs typeface="Calibri"/>
              </a:rPr>
              <a:t> </a:t>
            </a:r>
            <a:r>
              <a:rPr sz="1900" dirty="0">
                <a:latin typeface="Calibri"/>
                <a:cs typeface="Calibri"/>
              </a:rPr>
              <a:t>consists</a:t>
            </a:r>
            <a:r>
              <a:rPr sz="1900" spc="-60" dirty="0">
                <a:latin typeface="Calibri"/>
                <a:cs typeface="Calibri"/>
              </a:rPr>
              <a:t> </a:t>
            </a:r>
            <a:r>
              <a:rPr sz="1900" dirty="0">
                <a:latin typeface="Calibri"/>
                <a:cs typeface="Calibri"/>
              </a:rPr>
              <a:t>or</a:t>
            </a:r>
            <a:r>
              <a:rPr sz="1900" spc="-60" dirty="0">
                <a:latin typeface="Calibri"/>
                <a:cs typeface="Calibri"/>
              </a:rPr>
              <a:t> </a:t>
            </a:r>
            <a:r>
              <a:rPr sz="1900" spc="-10" dirty="0">
                <a:latin typeface="Calibri"/>
                <a:cs typeface="Calibri"/>
              </a:rPr>
              <a:t>declaration</a:t>
            </a:r>
            <a:r>
              <a:rPr sz="1900" spc="-40" dirty="0">
                <a:latin typeface="Calibri"/>
                <a:cs typeface="Calibri"/>
              </a:rPr>
              <a:t> </a:t>
            </a:r>
            <a:r>
              <a:rPr sz="1900" dirty="0">
                <a:latin typeface="Calibri"/>
                <a:cs typeface="Calibri"/>
              </a:rPr>
              <a:t>section,</a:t>
            </a:r>
            <a:r>
              <a:rPr sz="1900" spc="-65" dirty="0">
                <a:latin typeface="Calibri"/>
                <a:cs typeface="Calibri"/>
              </a:rPr>
              <a:t> </a:t>
            </a:r>
            <a:r>
              <a:rPr sz="1900" spc="-10" dirty="0">
                <a:latin typeface="Calibri"/>
                <a:cs typeface="Calibri"/>
              </a:rPr>
              <a:t>execution</a:t>
            </a:r>
            <a:r>
              <a:rPr sz="1900" spc="-40" dirty="0">
                <a:latin typeface="Calibri"/>
                <a:cs typeface="Calibri"/>
              </a:rPr>
              <a:t> </a:t>
            </a:r>
            <a:r>
              <a:rPr sz="1900" spc="-10" dirty="0">
                <a:latin typeface="Calibri"/>
                <a:cs typeface="Calibri"/>
              </a:rPr>
              <a:t>section</a:t>
            </a:r>
            <a:endParaRPr sz="1900">
              <a:latin typeface="Calibri"/>
              <a:cs typeface="Calibri"/>
            </a:endParaRPr>
          </a:p>
          <a:p>
            <a:pPr marL="240665">
              <a:lnSpc>
                <a:spcPts val="2165"/>
              </a:lnSpc>
            </a:pPr>
            <a:r>
              <a:rPr sz="1900" dirty="0">
                <a:latin typeface="Calibri"/>
                <a:cs typeface="Calibri"/>
              </a:rPr>
              <a:t>and</a:t>
            </a:r>
            <a:r>
              <a:rPr sz="1900" spc="-60" dirty="0">
                <a:latin typeface="Calibri"/>
                <a:cs typeface="Calibri"/>
              </a:rPr>
              <a:t> </a:t>
            </a:r>
            <a:r>
              <a:rPr sz="1900" spc="-10" dirty="0">
                <a:latin typeface="Calibri"/>
                <a:cs typeface="Calibri"/>
              </a:rPr>
              <a:t>exception</a:t>
            </a:r>
            <a:r>
              <a:rPr sz="1900" spc="-45" dirty="0">
                <a:latin typeface="Calibri"/>
                <a:cs typeface="Calibri"/>
              </a:rPr>
              <a:t> </a:t>
            </a:r>
            <a:r>
              <a:rPr sz="1900" dirty="0">
                <a:latin typeface="Calibri"/>
                <a:cs typeface="Calibri"/>
              </a:rPr>
              <a:t>section</a:t>
            </a:r>
            <a:r>
              <a:rPr sz="1900" spc="-65" dirty="0">
                <a:latin typeface="Calibri"/>
                <a:cs typeface="Calibri"/>
              </a:rPr>
              <a:t> </a:t>
            </a:r>
            <a:r>
              <a:rPr sz="1900" dirty="0">
                <a:latin typeface="Calibri"/>
                <a:cs typeface="Calibri"/>
              </a:rPr>
              <a:t>similar</a:t>
            </a:r>
            <a:r>
              <a:rPr sz="1900" spc="-50" dirty="0">
                <a:latin typeface="Calibri"/>
                <a:cs typeface="Calibri"/>
              </a:rPr>
              <a:t> </a:t>
            </a:r>
            <a:r>
              <a:rPr sz="1900" dirty="0">
                <a:latin typeface="Calibri"/>
                <a:cs typeface="Calibri"/>
              </a:rPr>
              <a:t>to</a:t>
            </a:r>
            <a:r>
              <a:rPr sz="1900" spc="-65" dirty="0">
                <a:latin typeface="Calibri"/>
                <a:cs typeface="Calibri"/>
              </a:rPr>
              <a:t> </a:t>
            </a:r>
            <a:r>
              <a:rPr sz="1900" dirty="0">
                <a:latin typeface="Calibri"/>
                <a:cs typeface="Calibri"/>
              </a:rPr>
              <a:t>a</a:t>
            </a:r>
            <a:r>
              <a:rPr sz="1900" spc="-60" dirty="0">
                <a:latin typeface="Calibri"/>
                <a:cs typeface="Calibri"/>
              </a:rPr>
              <a:t> </a:t>
            </a:r>
            <a:r>
              <a:rPr sz="1900" dirty="0">
                <a:latin typeface="Calibri"/>
                <a:cs typeface="Calibri"/>
              </a:rPr>
              <a:t>general</a:t>
            </a:r>
            <a:r>
              <a:rPr sz="1900" spc="-50" dirty="0">
                <a:latin typeface="Calibri"/>
                <a:cs typeface="Calibri"/>
              </a:rPr>
              <a:t> </a:t>
            </a:r>
            <a:r>
              <a:rPr sz="1900" dirty="0">
                <a:latin typeface="Calibri"/>
                <a:cs typeface="Calibri"/>
              </a:rPr>
              <a:t>PL/SQL</a:t>
            </a:r>
            <a:r>
              <a:rPr sz="1900" spc="-55" dirty="0">
                <a:latin typeface="Calibri"/>
                <a:cs typeface="Calibri"/>
              </a:rPr>
              <a:t> </a:t>
            </a:r>
            <a:r>
              <a:rPr sz="1900" spc="-10" dirty="0">
                <a:latin typeface="Calibri"/>
                <a:cs typeface="Calibri"/>
              </a:rPr>
              <a:t>Block.</a:t>
            </a:r>
            <a:endParaRPr sz="1900">
              <a:latin typeface="Calibri"/>
              <a:cs typeface="Calibri"/>
            </a:endParaRPr>
          </a:p>
        </p:txBody>
      </p:sp>
      <p:sp>
        <p:nvSpPr>
          <p:cNvPr id="4" name="object 4"/>
          <p:cNvSpPr/>
          <p:nvPr/>
        </p:nvSpPr>
        <p:spPr>
          <a:xfrm>
            <a:off x="0" y="4600955"/>
            <a:ext cx="760571" cy="2018030"/>
          </a:xfrm>
          <a:custGeom>
            <a:avLst/>
            <a:gdLst/>
            <a:ahLst/>
            <a:cxnLst/>
            <a:rect l="l" t="t" r="r" b="b"/>
            <a:pathLst>
              <a:path w="1014094" h="2018029">
                <a:moveTo>
                  <a:pt x="1014056" y="1370545"/>
                </a:moveTo>
                <a:lnTo>
                  <a:pt x="832510" y="1189012"/>
                </a:lnTo>
                <a:lnTo>
                  <a:pt x="1013460" y="1008888"/>
                </a:lnTo>
                <a:lnTo>
                  <a:pt x="0" y="0"/>
                </a:lnTo>
                <a:lnTo>
                  <a:pt x="0" y="2017776"/>
                </a:lnTo>
                <a:lnTo>
                  <a:pt x="488391" y="1531594"/>
                </a:lnTo>
                <a:lnTo>
                  <a:pt x="670699" y="1713890"/>
                </a:lnTo>
                <a:lnTo>
                  <a:pt x="1014056" y="1370545"/>
                </a:lnTo>
                <a:close/>
              </a:path>
            </a:pathLst>
          </a:custGeom>
          <a:solidFill>
            <a:srgbClr val="4471C4">
              <a:alpha val="29803"/>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5388132" y="2006825"/>
            <a:ext cx="3219264" cy="2385911"/>
          </a:xfrm>
          <a:prstGeom prst="rect">
            <a:avLst/>
          </a:prstGeom>
        </p:spPr>
      </p:pic>
      <p:sp>
        <p:nvSpPr>
          <p:cNvPr id="6" name="object 6"/>
          <p:cNvSpPr/>
          <p:nvPr/>
        </p:nvSpPr>
        <p:spPr>
          <a:xfrm>
            <a:off x="8321040" y="0"/>
            <a:ext cx="822960" cy="1097280"/>
          </a:xfrm>
          <a:custGeom>
            <a:avLst/>
            <a:gdLst/>
            <a:ahLst/>
            <a:cxnLst/>
            <a:rect l="l" t="t" r="r" b="b"/>
            <a:pathLst>
              <a:path w="1097279" h="1097280">
                <a:moveTo>
                  <a:pt x="1097280" y="0"/>
                </a:moveTo>
                <a:lnTo>
                  <a:pt x="0" y="0"/>
                </a:lnTo>
                <a:lnTo>
                  <a:pt x="178269" y="178282"/>
                </a:lnTo>
                <a:lnTo>
                  <a:pt x="0" y="356616"/>
                </a:lnTo>
                <a:lnTo>
                  <a:pt x="323723" y="680339"/>
                </a:lnTo>
                <a:lnTo>
                  <a:pt x="502056" y="502069"/>
                </a:lnTo>
                <a:lnTo>
                  <a:pt x="1097280" y="1097280"/>
                </a:lnTo>
                <a:lnTo>
                  <a:pt x="1097280" y="0"/>
                </a:lnTo>
                <a:close/>
              </a:path>
            </a:pathLst>
          </a:custGeom>
          <a:solidFill>
            <a:srgbClr val="FFC000">
              <a:alpha val="29803"/>
            </a:srgbClr>
          </a:solidFill>
        </p:spPr>
        <p:txBody>
          <a:bodyPr wrap="square" lIns="0" tIns="0" rIns="0" bIns="0" rtlCol="0"/>
          <a:lstStyle/>
          <a:p>
            <a:endParaRPr/>
          </a:p>
        </p:txBody>
      </p:sp>
    </p:spTree>
    <p:extLst>
      <p:ext uri="{BB962C8B-B14F-4D97-AF65-F5344CB8AC3E}">
        <p14:creationId xmlns:p14="http://schemas.microsoft.com/office/powerpoint/2010/main" val="37263398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031" y="662147"/>
            <a:ext cx="6306701" cy="640560"/>
          </a:xfrm>
          <a:prstGeom prst="rect">
            <a:avLst/>
          </a:prstGeom>
        </p:spPr>
        <p:txBody>
          <a:bodyPr vert="horz" wrap="square" lIns="0" tIns="12065" rIns="0" bIns="0" rtlCol="0">
            <a:spAutoFit/>
          </a:bodyPr>
          <a:lstStyle/>
          <a:p>
            <a:pPr marL="12700">
              <a:lnSpc>
                <a:spcPct val="100000"/>
              </a:lnSpc>
              <a:spcBef>
                <a:spcPts val="95"/>
              </a:spcBef>
            </a:pPr>
            <a:r>
              <a:rPr sz="4000" dirty="0"/>
              <a:t>Creating</a:t>
            </a:r>
            <a:r>
              <a:rPr sz="4000" spc="-200" dirty="0"/>
              <a:t> </a:t>
            </a:r>
            <a:r>
              <a:rPr sz="4000" spc="-10" dirty="0"/>
              <a:t>Procedure</a:t>
            </a:r>
            <a:endParaRPr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539" y="1614366"/>
            <a:ext cx="38481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1907002861"/>
              </p:ext>
            </p:extLst>
          </p:nvPr>
        </p:nvGraphicFramePr>
        <p:xfrm>
          <a:off x="606143" y="4246346"/>
          <a:ext cx="6684006" cy="2087880"/>
        </p:xfrm>
        <a:graphic>
          <a:graphicData uri="http://schemas.openxmlformats.org/drawingml/2006/table">
            <a:tbl>
              <a:tblPr/>
              <a:tblGrid>
                <a:gridCol w="1999271"/>
                <a:gridCol w="4684735"/>
              </a:tblGrid>
              <a:tr h="0">
                <a:tc>
                  <a:txBody>
                    <a:bodyPr/>
                    <a:lstStyle/>
                    <a:p>
                      <a:pPr algn="l" fontAlgn="t"/>
                      <a:r>
                        <a:rPr lang="en-IN" dirty="0">
                          <a:effectLst/>
                        </a:rPr>
                        <a:t>OR REPLACE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dirty="0">
                          <a:effectLst/>
                        </a:rPr>
                        <a:t>Optional. CREATE PROCEDURE defines a new procedure. CREATE OR REPLACE PROCEDURE will either create a new procedure, or replace an existing procedure.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r h="0">
                <a:tc>
                  <a:txBody>
                    <a:bodyPr/>
                    <a:lstStyle/>
                    <a:p>
                      <a:pPr algn="l" fontAlgn="t"/>
                      <a:r>
                        <a:rPr lang="en-IN">
                          <a:effectLst/>
                        </a:rPr>
                        <a:t>procedure_name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a:effectLst/>
                        </a:rPr>
                        <a:t>Required. Specify the name to assign to this procedure.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r h="0">
                <a:tc>
                  <a:txBody>
                    <a:bodyPr/>
                    <a:lstStyle/>
                    <a:p>
                      <a:pPr algn="l" fontAlgn="t"/>
                      <a:r>
                        <a:rPr lang="en-IN">
                          <a:effectLst/>
                        </a:rPr>
                        <a:t>parameter</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a:effectLst/>
                        </a:rPr>
                        <a:t>Optional. Specify one or more parameters passed into the procedure.</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r h="0">
                <a:tc>
                  <a:txBody>
                    <a:bodyPr/>
                    <a:lstStyle/>
                    <a:p>
                      <a:pPr algn="l" fontAlgn="t"/>
                      <a:r>
                        <a:rPr lang="en-IN">
                          <a:effectLst/>
                        </a:rPr>
                        <a:t>sql_body</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c>
                  <a:txBody>
                    <a:bodyPr/>
                    <a:lstStyle/>
                    <a:p>
                      <a:pPr algn="l" fontAlgn="t"/>
                      <a:r>
                        <a:rPr lang="en-US" dirty="0">
                          <a:effectLst/>
                        </a:rPr>
                        <a:t>Specify the block of SQL statements to be executed.</a:t>
                      </a:r>
                    </a:p>
                  </a:txBody>
                  <a:tcPr marL="95250" marR="95250" marT="47625" marB="47625">
                    <a:lnL w="1905" cap="flat" cmpd="sng" algn="ctr">
                      <a:solidFill>
                        <a:srgbClr val="D1D1E0"/>
                      </a:solidFill>
                      <a:prstDash val="solid"/>
                      <a:round/>
                      <a:headEnd type="none" w="med" len="med"/>
                      <a:tailEnd type="none" w="med" len="med"/>
                    </a:lnL>
                    <a:lnR w="1905" cap="flat" cmpd="sng" algn="ctr">
                      <a:solidFill>
                        <a:srgbClr val="D1D1E0"/>
                      </a:solidFill>
                      <a:prstDash val="solid"/>
                      <a:round/>
                      <a:headEnd type="none" w="med" len="med"/>
                      <a:tailEnd type="none" w="med" len="med"/>
                    </a:lnR>
                    <a:lnT w="1905" cap="flat" cmpd="sng" algn="ctr">
                      <a:solidFill>
                        <a:srgbClr val="D1D1E0"/>
                      </a:solidFill>
                      <a:prstDash val="solid"/>
                      <a:round/>
                      <a:headEnd type="none" w="med" len="med"/>
                      <a:tailEnd type="none" w="med" len="med"/>
                    </a:lnT>
                    <a:lnB w="1905" cap="flat" cmpd="sng" algn="ctr">
                      <a:solidFill>
                        <a:srgbClr val="D1D1E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3302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To invoke a stored procedure, the CALL statement is used. </a:t>
            </a:r>
            <a:endParaRPr lang="en-US" dirty="0" smtClean="0"/>
          </a:p>
          <a:p>
            <a:r>
              <a:rPr lang="en-US" dirty="0" smtClean="0"/>
              <a:t>Syntax:</a:t>
            </a:r>
            <a:endParaRPr lang="en-US" dirty="0"/>
          </a:p>
          <a:p>
            <a:pPr lvl="1"/>
            <a:endParaRPr lang="en-US" dirty="0" smtClean="0"/>
          </a:p>
          <a:p>
            <a:pPr lvl="1"/>
            <a:r>
              <a:rPr lang="en-US" dirty="0" smtClean="0"/>
              <a:t>CALL </a:t>
            </a:r>
            <a:r>
              <a:rPr lang="en-US" dirty="0" err="1"/>
              <a:t>procedure_name</a:t>
            </a:r>
            <a:r>
              <a:rPr lang="en-US" dirty="0"/>
              <a:t>(parameter(s));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43</a:t>
            </a:fld>
            <a:endParaRPr lang="en-US"/>
          </a:p>
        </p:txBody>
      </p:sp>
    </p:spTree>
    <p:extLst>
      <p:ext uri="{BB962C8B-B14F-4D97-AF65-F5344CB8AC3E}">
        <p14:creationId xmlns:p14="http://schemas.microsoft.com/office/powerpoint/2010/main" val="25267275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4782" rIns="0" bIns="0" rtlCol="0">
            <a:spAutoFit/>
          </a:bodyPr>
          <a:lstStyle/>
          <a:p>
            <a:pPr marL="207010">
              <a:lnSpc>
                <a:spcPct val="100000"/>
              </a:lnSpc>
              <a:spcBef>
                <a:spcPts val="105"/>
              </a:spcBef>
            </a:pPr>
            <a:r>
              <a:rPr spc="-10" dirty="0"/>
              <a:t>Example</a:t>
            </a:r>
          </a:p>
        </p:txBody>
      </p:sp>
      <p:sp>
        <p:nvSpPr>
          <p:cNvPr id="6" name="Text Placeholder 5"/>
          <p:cNvSpPr>
            <a:spLocks noGrp="1"/>
          </p:cNvSpPr>
          <p:nvPr>
            <p:ph type="body" idx="1"/>
          </p:nvPr>
        </p:nvSpPr>
        <p:spPr/>
        <p:txBody>
          <a:bodyPr/>
          <a:lstStyle/>
          <a:p>
            <a:endParaRPr lang="en-US" dirty="0" smtClean="0"/>
          </a:p>
          <a:p>
            <a:endParaRPr lang="en-US" dirty="0"/>
          </a:p>
          <a:p>
            <a:endParaRPr lang="en-US" dirty="0" smtClean="0"/>
          </a:p>
          <a:p>
            <a:r>
              <a:rPr lang="en-US" dirty="0" smtClean="0"/>
              <a:t>Create a procedure to display record of employees belongs to ‘Sales’ dept.</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86" y="1669286"/>
            <a:ext cx="2906248" cy="1392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08" y="4237318"/>
            <a:ext cx="5168026" cy="197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97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 calcmode="lin" valueType="num">
                                      <p:cBhvr additive="base">
                                        <p:cTn id="1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wipe(down)">
                                      <p:cBhvr>
                                        <p:cTn id="2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53" y="1507688"/>
            <a:ext cx="6913779" cy="4856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23655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Procedure with </a:t>
            </a:r>
            <a:r>
              <a:rPr lang="en-IN" dirty="0" smtClean="0"/>
              <a:t>Parameter</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02" y="1455368"/>
            <a:ext cx="43719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02" y="3574876"/>
            <a:ext cx="426720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167" y="4471791"/>
            <a:ext cx="2902275" cy="167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4680" y="1455368"/>
            <a:ext cx="33909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7067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sz="2000" dirty="0"/>
              <a:t>CREATE OR REPLACE </a:t>
            </a:r>
            <a:r>
              <a:rPr lang="en-US" sz="2000" dirty="0" smtClean="0"/>
              <a:t>procedure </a:t>
            </a:r>
            <a:r>
              <a:rPr lang="en-US" sz="2000" dirty="0" err="1" smtClean="0"/>
              <a:t>update_student_age</a:t>
            </a:r>
            <a:r>
              <a:rPr lang="en-US" sz="2000" dirty="0" smtClean="0"/>
              <a:t>(</a:t>
            </a:r>
            <a:r>
              <a:rPr lang="en-US" sz="2000" dirty="0" err="1" smtClean="0"/>
              <a:t>student_rollno</a:t>
            </a:r>
            <a:r>
              <a:rPr lang="en-US" sz="2000" dirty="0" smtClean="0"/>
              <a:t> </a:t>
            </a:r>
            <a:r>
              <a:rPr lang="en-US" sz="2000" dirty="0"/>
              <a:t>INT, </a:t>
            </a:r>
            <a:r>
              <a:rPr lang="en-US" sz="2000" dirty="0" err="1"/>
              <a:t>new_age</a:t>
            </a:r>
            <a:r>
              <a:rPr lang="en-US" sz="2000" dirty="0"/>
              <a:t> INT) </a:t>
            </a:r>
            <a:endParaRPr lang="en-US" sz="2000" dirty="0" smtClean="0"/>
          </a:p>
          <a:p>
            <a:r>
              <a:rPr lang="en-US" sz="2000" dirty="0" smtClean="0"/>
              <a:t>RETURNS </a:t>
            </a:r>
            <a:r>
              <a:rPr lang="en-US" sz="2000" dirty="0"/>
              <a:t>VOID AS $$</a:t>
            </a:r>
          </a:p>
          <a:p>
            <a:r>
              <a:rPr lang="en-US" sz="2000" dirty="0"/>
              <a:t>BEGIN</a:t>
            </a:r>
          </a:p>
          <a:p>
            <a:r>
              <a:rPr lang="en-US" sz="2000" dirty="0"/>
              <a:t>    UPDATE student</a:t>
            </a:r>
          </a:p>
          <a:p>
            <a:r>
              <a:rPr lang="en-US" sz="2000" dirty="0"/>
              <a:t>    SET age = </a:t>
            </a:r>
            <a:r>
              <a:rPr lang="en-US" sz="2000" dirty="0" err="1"/>
              <a:t>new_age</a:t>
            </a:r>
            <a:endParaRPr lang="en-US" sz="2000" dirty="0"/>
          </a:p>
          <a:p>
            <a:r>
              <a:rPr lang="en-US" sz="2000" dirty="0"/>
              <a:t>    WHERE </a:t>
            </a:r>
            <a:r>
              <a:rPr lang="en-US" sz="2000" dirty="0" err="1"/>
              <a:t>rollno</a:t>
            </a:r>
            <a:r>
              <a:rPr lang="en-US" sz="2000" dirty="0"/>
              <a:t> = </a:t>
            </a:r>
            <a:r>
              <a:rPr lang="en-US" sz="2000" dirty="0" err="1"/>
              <a:t>student_rollno</a:t>
            </a:r>
            <a:r>
              <a:rPr lang="en-US" sz="2000" dirty="0"/>
              <a:t>;</a:t>
            </a:r>
          </a:p>
          <a:p>
            <a:r>
              <a:rPr lang="en-US" sz="2000" dirty="0"/>
              <a:t>END;</a:t>
            </a:r>
          </a:p>
          <a:p>
            <a:r>
              <a:rPr lang="en-US" sz="2000" dirty="0"/>
              <a:t>$$ LANGUAGE </a:t>
            </a:r>
            <a:r>
              <a:rPr lang="en-US" sz="2000" dirty="0" err="1"/>
              <a:t>plpgsql</a:t>
            </a:r>
            <a:r>
              <a:rPr lang="en-US" sz="2000" dirty="0"/>
              <a:t>;</a:t>
            </a:r>
          </a:p>
          <a:p>
            <a:pPr marL="160020" indent="0">
              <a:buNone/>
            </a:pPr>
            <a:endParaRPr lang="en-US" b="1" dirty="0" smtClean="0">
              <a:solidFill>
                <a:srgbClr val="FF0000"/>
              </a:solidFill>
            </a:endParaRPr>
          </a:p>
          <a:p>
            <a:pPr marL="160020" indent="0">
              <a:buNone/>
            </a:pPr>
            <a:r>
              <a:rPr lang="en-US" b="1" dirty="0" smtClean="0">
                <a:solidFill>
                  <a:srgbClr val="FF0000"/>
                </a:solidFill>
              </a:rPr>
              <a:t>Call the procedure:</a:t>
            </a:r>
          </a:p>
          <a:p>
            <a:pPr marL="160020" indent="0">
              <a:buNone/>
            </a:pPr>
            <a:r>
              <a:rPr lang="en-IN" sz="2400" dirty="0"/>
              <a:t>CALL </a:t>
            </a:r>
            <a:r>
              <a:rPr lang="en-IN" sz="2400" dirty="0" err="1"/>
              <a:t>update_student_age</a:t>
            </a:r>
            <a:r>
              <a:rPr lang="en-IN" sz="2400" dirty="0"/>
              <a:t>(1, 20);</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577" y="124216"/>
            <a:ext cx="24955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166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additive="base">
                                        <p:cTn id="6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 calcmode="lin" valueType="num">
                                      <p:cBhvr additive="base">
                                        <p:cTn id="6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239712" y="1587674"/>
            <a:ext cx="8294687" cy="4572000"/>
          </a:xfrm>
        </p:spPr>
        <p:txBody>
          <a:bodyPr/>
          <a:lstStyle/>
          <a:p>
            <a:r>
              <a:rPr lang="en-US" dirty="0" smtClean="0"/>
              <a:t>Create procedure test(</a:t>
            </a:r>
            <a:r>
              <a:rPr lang="en-US" dirty="0" err="1" smtClean="0"/>
              <a:t>int,int</a:t>
            </a:r>
            <a:r>
              <a:rPr lang="en-US" dirty="0" smtClean="0"/>
              <a:t>)</a:t>
            </a:r>
          </a:p>
          <a:p>
            <a:endParaRPr lang="en-US" dirty="0"/>
          </a:p>
          <a:p>
            <a:r>
              <a:rPr lang="en-US" dirty="0" smtClean="0"/>
              <a:t>Age=$1;</a:t>
            </a:r>
          </a:p>
          <a:p>
            <a:r>
              <a:rPr lang="en-US" dirty="0" err="1" smtClean="0"/>
              <a:t>Rollno</a:t>
            </a:r>
            <a:r>
              <a:rPr lang="en-US" dirty="0" smtClean="0"/>
              <a:t>=$2;</a:t>
            </a:r>
          </a:p>
          <a:p>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48</a:t>
            </a:fld>
            <a:endParaRPr lang="en-US"/>
          </a:p>
        </p:txBody>
      </p:sp>
    </p:spTree>
    <p:extLst>
      <p:ext uri="{BB962C8B-B14F-4D97-AF65-F5344CB8AC3E}">
        <p14:creationId xmlns:p14="http://schemas.microsoft.com/office/powerpoint/2010/main" val="30303684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3667" y="2734012"/>
            <a:ext cx="3572828" cy="1872307"/>
          </a:xfrm>
          <a:prstGeom prst="rect">
            <a:avLst/>
          </a:prstGeom>
        </p:spPr>
        <p:txBody>
          <a:bodyPr vert="horz" wrap="square" lIns="0" tIns="12700" rIns="0" bIns="0" rtlCol="0">
            <a:spAutoFit/>
          </a:bodyPr>
          <a:lstStyle/>
          <a:p>
            <a:pPr marL="12700">
              <a:lnSpc>
                <a:spcPct val="100000"/>
              </a:lnSpc>
              <a:spcBef>
                <a:spcPts val="100"/>
              </a:spcBef>
            </a:pPr>
            <a:r>
              <a:rPr sz="6000" dirty="0"/>
              <a:t>Stored</a:t>
            </a:r>
            <a:r>
              <a:rPr sz="6000" spc="-155" dirty="0"/>
              <a:t> </a:t>
            </a:r>
            <a:r>
              <a:rPr sz="6000" spc="-10" dirty="0"/>
              <a:t>function</a:t>
            </a:r>
            <a:endParaRPr sz="6000" dirty="0"/>
          </a:p>
        </p:txBody>
      </p:sp>
    </p:spTree>
    <p:extLst>
      <p:ext uri="{BB962C8B-B14F-4D97-AF65-F5344CB8AC3E}">
        <p14:creationId xmlns:p14="http://schemas.microsoft.com/office/powerpoint/2010/main" val="4007104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D74328-FEC7-46DD-B89C-DC1B5B1FF4D9}"/>
              </a:ext>
            </a:extLst>
          </p:cNvPr>
          <p:cNvSpPr>
            <a:spLocks noGrp="1"/>
          </p:cNvSpPr>
          <p:nvPr>
            <p:ph type="title"/>
          </p:nvPr>
        </p:nvSpPr>
        <p:spPr/>
        <p:txBody>
          <a:bodyPr/>
          <a:lstStyle/>
          <a:p>
            <a:r>
              <a:rPr lang="en-IN" dirty="0"/>
              <a:t>Different ways of granting privileges to the users:</a:t>
            </a:r>
          </a:p>
        </p:txBody>
      </p:sp>
      <p:sp>
        <p:nvSpPr>
          <p:cNvPr id="3" name="Content Placeholder 2">
            <a:extLst>
              <a:ext uri="{FF2B5EF4-FFF2-40B4-BE49-F238E27FC236}">
                <a16:creationId xmlns="" xmlns:a16="http://schemas.microsoft.com/office/drawing/2014/main" id="{AF94E74E-B02F-4B23-B999-AC9DB828DF1A}"/>
              </a:ext>
            </a:extLst>
          </p:cNvPr>
          <p:cNvSpPr>
            <a:spLocks noGrp="1"/>
          </p:cNvSpPr>
          <p:nvPr>
            <p:ph idx="1"/>
          </p:nvPr>
        </p:nvSpPr>
        <p:spPr/>
        <p:txBody>
          <a:bodyPr>
            <a:normAutofit fontScale="92500" lnSpcReduction="20000"/>
          </a:bodyPr>
          <a:lstStyle/>
          <a:p>
            <a:r>
              <a:rPr lang="en-IN" b="1" dirty="0"/>
              <a:t>Granting SELECT Privilege to a User in a Table: </a:t>
            </a:r>
          </a:p>
          <a:p>
            <a:pPr lvl="1"/>
            <a:r>
              <a:rPr lang="en-IN" dirty="0"/>
              <a:t>To grant Select Privilege to a table named “users” where User Name is Amit, the following GRANT statement should be executed.</a:t>
            </a:r>
          </a:p>
          <a:p>
            <a:pPr marL="0" indent="0">
              <a:buNone/>
            </a:pPr>
            <a:r>
              <a:rPr lang="en-IN" dirty="0"/>
              <a:t>	GRANT SELECT ON Users </a:t>
            </a:r>
            <a:r>
              <a:rPr lang="en-IN" dirty="0" err="1"/>
              <a:t>TO'Amit'@'localhost</a:t>
            </a:r>
            <a:r>
              <a:rPr lang="en-IN" dirty="0"/>
              <a:t>;</a:t>
            </a:r>
          </a:p>
          <a:p>
            <a:endParaRPr lang="en-IN" b="1" dirty="0"/>
          </a:p>
          <a:p>
            <a:r>
              <a:rPr lang="en-IN" b="1" dirty="0"/>
              <a:t>Granting more than one Privilege to a User in a Table</a:t>
            </a:r>
            <a:r>
              <a:rPr lang="en-IN" dirty="0"/>
              <a:t>: </a:t>
            </a:r>
          </a:p>
          <a:p>
            <a:pPr lvl="1"/>
            <a:r>
              <a:rPr lang="en-IN" dirty="0"/>
              <a:t>To grant multiple Privileges to a user named “Amit” in a table “users”, the following GRANT statement should be executed.</a:t>
            </a:r>
          </a:p>
          <a:p>
            <a:pPr marL="0" indent="0">
              <a:buNone/>
            </a:pPr>
            <a:r>
              <a:rPr lang="en-IN" sz="2400" dirty="0"/>
              <a:t>        </a:t>
            </a:r>
            <a:r>
              <a:rPr lang="en-IN" sz="2400" b="1" dirty="0"/>
              <a:t>GRANT SELECT, INSERT, DELETE, UPDATE ON Users TO ‘</a:t>
            </a:r>
            <a:r>
              <a:rPr lang="en-IN" sz="2400" b="1" dirty="0" err="1"/>
              <a:t>Amit'@'localhost</a:t>
            </a:r>
            <a:r>
              <a:rPr lang="en-IN" sz="2400" b="1" dirty="0"/>
              <a:t>;</a:t>
            </a:r>
          </a:p>
        </p:txBody>
      </p:sp>
    </p:spTree>
    <p:extLst>
      <p:ext uri="{BB962C8B-B14F-4D97-AF65-F5344CB8AC3E}">
        <p14:creationId xmlns:p14="http://schemas.microsoft.com/office/powerpoint/2010/main" val="351218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207010">
              <a:lnSpc>
                <a:spcPct val="100000"/>
              </a:lnSpc>
              <a:spcBef>
                <a:spcPts val="105"/>
              </a:spcBef>
            </a:pPr>
            <a:r>
              <a:rPr dirty="0"/>
              <a:t>Stored</a:t>
            </a:r>
            <a:r>
              <a:rPr spc="-130" dirty="0"/>
              <a:t> </a:t>
            </a:r>
            <a:r>
              <a:rPr spc="-10" dirty="0"/>
              <a:t>function</a:t>
            </a:r>
          </a:p>
        </p:txBody>
      </p:sp>
      <p:sp>
        <p:nvSpPr>
          <p:cNvPr id="3" name="object 3"/>
          <p:cNvSpPr txBox="1"/>
          <p:nvPr/>
        </p:nvSpPr>
        <p:spPr>
          <a:xfrm>
            <a:off x="687704" y="1737106"/>
            <a:ext cx="7769543" cy="6239657"/>
          </a:xfrm>
          <a:prstGeom prst="rect">
            <a:avLst/>
          </a:prstGeom>
        </p:spPr>
        <p:txBody>
          <a:bodyPr vert="horz" wrap="square" lIns="0" tIns="132080" rIns="0" bIns="0" rtlCol="0">
            <a:spAutoFit/>
          </a:bodyPr>
          <a:lstStyle/>
          <a:p>
            <a:pPr marL="241300" marR="280035" indent="-228600">
              <a:lnSpc>
                <a:spcPct val="70000"/>
              </a:lnSpc>
              <a:spcBef>
                <a:spcPts val="1040"/>
              </a:spcBef>
              <a:buChar char="•"/>
              <a:tabLst>
                <a:tab pos="241300" algn="l"/>
              </a:tabLst>
            </a:pPr>
            <a:r>
              <a:rPr sz="2600" dirty="0">
                <a:solidFill>
                  <a:srgbClr val="333333"/>
                </a:solidFill>
                <a:latin typeface="Arial MT"/>
                <a:cs typeface="Arial MT"/>
              </a:rPr>
              <a:t>A</a:t>
            </a:r>
            <a:r>
              <a:rPr sz="2600" spc="-165" dirty="0">
                <a:solidFill>
                  <a:srgbClr val="333333"/>
                </a:solidFill>
                <a:latin typeface="Arial MT"/>
                <a:cs typeface="Arial MT"/>
              </a:rPr>
              <a:t> </a:t>
            </a:r>
            <a:r>
              <a:rPr sz="2600" dirty="0">
                <a:solidFill>
                  <a:srgbClr val="333333"/>
                </a:solidFill>
                <a:latin typeface="Arial MT"/>
                <a:cs typeface="Arial MT"/>
              </a:rPr>
              <a:t>stored</a:t>
            </a:r>
            <a:r>
              <a:rPr sz="2600" spc="-25" dirty="0">
                <a:solidFill>
                  <a:srgbClr val="333333"/>
                </a:solidFill>
                <a:latin typeface="Arial MT"/>
                <a:cs typeface="Arial MT"/>
              </a:rPr>
              <a:t> </a:t>
            </a:r>
            <a:r>
              <a:rPr sz="2600" dirty="0">
                <a:solidFill>
                  <a:srgbClr val="333333"/>
                </a:solidFill>
                <a:latin typeface="Arial MT"/>
                <a:cs typeface="Arial MT"/>
              </a:rPr>
              <a:t>function</a:t>
            </a:r>
            <a:r>
              <a:rPr sz="2600" spc="-25" dirty="0">
                <a:solidFill>
                  <a:srgbClr val="333333"/>
                </a:solidFill>
                <a:latin typeface="Arial MT"/>
                <a:cs typeface="Arial MT"/>
              </a:rPr>
              <a:t> </a:t>
            </a:r>
            <a:r>
              <a:rPr sz="2600" dirty="0">
                <a:solidFill>
                  <a:srgbClr val="333333"/>
                </a:solidFill>
                <a:latin typeface="Arial MT"/>
                <a:cs typeface="Arial MT"/>
              </a:rPr>
              <a:t>in</a:t>
            </a:r>
            <a:r>
              <a:rPr sz="2600" spc="-25" dirty="0">
                <a:solidFill>
                  <a:srgbClr val="333333"/>
                </a:solidFill>
                <a:latin typeface="Arial MT"/>
                <a:cs typeface="Arial MT"/>
              </a:rPr>
              <a:t> </a:t>
            </a:r>
            <a:r>
              <a:rPr sz="2600" dirty="0">
                <a:solidFill>
                  <a:srgbClr val="333333"/>
                </a:solidFill>
                <a:latin typeface="Arial MT"/>
                <a:cs typeface="Arial MT"/>
              </a:rPr>
              <a:t>MySQL</a:t>
            </a:r>
            <a:r>
              <a:rPr sz="2600" spc="-140" dirty="0">
                <a:solidFill>
                  <a:srgbClr val="333333"/>
                </a:solidFill>
                <a:latin typeface="Arial MT"/>
                <a:cs typeface="Arial MT"/>
              </a:rPr>
              <a:t> </a:t>
            </a:r>
            <a:r>
              <a:rPr sz="2600" dirty="0">
                <a:solidFill>
                  <a:srgbClr val="333333"/>
                </a:solidFill>
                <a:latin typeface="Arial MT"/>
                <a:cs typeface="Arial MT"/>
              </a:rPr>
              <a:t>is</a:t>
            </a:r>
            <a:r>
              <a:rPr sz="2600" spc="-30" dirty="0">
                <a:solidFill>
                  <a:srgbClr val="333333"/>
                </a:solidFill>
                <a:latin typeface="Arial MT"/>
                <a:cs typeface="Arial MT"/>
              </a:rPr>
              <a:t> </a:t>
            </a:r>
            <a:r>
              <a:rPr sz="2600" dirty="0">
                <a:solidFill>
                  <a:srgbClr val="333333"/>
                </a:solidFill>
                <a:latin typeface="Arial MT"/>
                <a:cs typeface="Arial MT"/>
              </a:rPr>
              <a:t>a</a:t>
            </a:r>
            <a:r>
              <a:rPr sz="2600" spc="-25" dirty="0">
                <a:solidFill>
                  <a:srgbClr val="333333"/>
                </a:solidFill>
                <a:latin typeface="Arial MT"/>
                <a:cs typeface="Arial MT"/>
              </a:rPr>
              <a:t> </a:t>
            </a:r>
            <a:r>
              <a:rPr sz="2600" dirty="0">
                <a:solidFill>
                  <a:srgbClr val="333333"/>
                </a:solidFill>
                <a:latin typeface="Arial MT"/>
                <a:cs typeface="Arial MT"/>
              </a:rPr>
              <a:t>set</a:t>
            </a:r>
            <a:r>
              <a:rPr sz="2600" spc="-35" dirty="0">
                <a:solidFill>
                  <a:srgbClr val="333333"/>
                </a:solidFill>
                <a:latin typeface="Arial MT"/>
                <a:cs typeface="Arial MT"/>
              </a:rPr>
              <a:t> </a:t>
            </a:r>
            <a:r>
              <a:rPr sz="2600" dirty="0">
                <a:solidFill>
                  <a:srgbClr val="333333"/>
                </a:solidFill>
                <a:latin typeface="Arial MT"/>
                <a:cs typeface="Arial MT"/>
              </a:rPr>
              <a:t>of</a:t>
            </a:r>
            <a:r>
              <a:rPr sz="2600" spc="-25" dirty="0">
                <a:solidFill>
                  <a:srgbClr val="333333"/>
                </a:solidFill>
                <a:latin typeface="Arial MT"/>
                <a:cs typeface="Arial MT"/>
              </a:rPr>
              <a:t> </a:t>
            </a:r>
            <a:r>
              <a:rPr sz="2600" dirty="0">
                <a:solidFill>
                  <a:srgbClr val="333333"/>
                </a:solidFill>
                <a:latin typeface="Arial MT"/>
                <a:cs typeface="Arial MT"/>
              </a:rPr>
              <a:t>SQL</a:t>
            </a:r>
            <a:r>
              <a:rPr sz="2600" spc="-120" dirty="0">
                <a:solidFill>
                  <a:srgbClr val="333333"/>
                </a:solidFill>
                <a:latin typeface="Arial MT"/>
                <a:cs typeface="Arial MT"/>
              </a:rPr>
              <a:t> </a:t>
            </a:r>
            <a:r>
              <a:rPr sz="2600" dirty="0">
                <a:solidFill>
                  <a:srgbClr val="333333"/>
                </a:solidFill>
                <a:latin typeface="Arial MT"/>
                <a:cs typeface="Arial MT"/>
              </a:rPr>
              <a:t>statements</a:t>
            </a:r>
            <a:r>
              <a:rPr sz="2600" spc="-40" dirty="0">
                <a:solidFill>
                  <a:srgbClr val="333333"/>
                </a:solidFill>
                <a:latin typeface="Arial MT"/>
                <a:cs typeface="Arial MT"/>
              </a:rPr>
              <a:t> </a:t>
            </a:r>
            <a:r>
              <a:rPr sz="2600" dirty="0">
                <a:solidFill>
                  <a:srgbClr val="333333"/>
                </a:solidFill>
                <a:latin typeface="Arial MT"/>
                <a:cs typeface="Arial MT"/>
              </a:rPr>
              <a:t>that</a:t>
            </a:r>
            <a:r>
              <a:rPr sz="2600" spc="-25" dirty="0">
                <a:solidFill>
                  <a:srgbClr val="333333"/>
                </a:solidFill>
                <a:latin typeface="Arial MT"/>
                <a:cs typeface="Arial MT"/>
              </a:rPr>
              <a:t> </a:t>
            </a:r>
            <a:r>
              <a:rPr sz="2600" spc="-10" dirty="0">
                <a:solidFill>
                  <a:srgbClr val="333333"/>
                </a:solidFill>
                <a:latin typeface="Arial MT"/>
                <a:cs typeface="Arial MT"/>
              </a:rPr>
              <a:t>perform </a:t>
            </a:r>
            <a:r>
              <a:rPr sz="2600" dirty="0">
                <a:solidFill>
                  <a:srgbClr val="333333"/>
                </a:solidFill>
                <a:latin typeface="Arial MT"/>
                <a:cs typeface="Arial MT"/>
              </a:rPr>
              <a:t>some</a:t>
            </a:r>
            <a:r>
              <a:rPr sz="2600" spc="-45" dirty="0">
                <a:solidFill>
                  <a:srgbClr val="333333"/>
                </a:solidFill>
                <a:latin typeface="Arial MT"/>
                <a:cs typeface="Arial MT"/>
              </a:rPr>
              <a:t> </a:t>
            </a:r>
            <a:r>
              <a:rPr sz="2600" dirty="0">
                <a:solidFill>
                  <a:srgbClr val="333333"/>
                </a:solidFill>
                <a:latin typeface="Arial MT"/>
                <a:cs typeface="Arial MT"/>
              </a:rPr>
              <a:t>task/operation</a:t>
            </a:r>
            <a:r>
              <a:rPr sz="2600" spc="-45" dirty="0">
                <a:solidFill>
                  <a:srgbClr val="333333"/>
                </a:solidFill>
                <a:latin typeface="Arial MT"/>
                <a:cs typeface="Arial MT"/>
              </a:rPr>
              <a:t> </a:t>
            </a:r>
            <a:r>
              <a:rPr sz="2600" dirty="0">
                <a:solidFill>
                  <a:srgbClr val="333333"/>
                </a:solidFill>
                <a:latin typeface="Arial MT"/>
                <a:cs typeface="Arial MT"/>
              </a:rPr>
              <a:t>and</a:t>
            </a:r>
            <a:r>
              <a:rPr sz="2600" spc="-30" dirty="0">
                <a:solidFill>
                  <a:srgbClr val="333333"/>
                </a:solidFill>
                <a:latin typeface="Arial MT"/>
                <a:cs typeface="Arial MT"/>
              </a:rPr>
              <a:t> </a:t>
            </a:r>
            <a:r>
              <a:rPr sz="2600" dirty="0">
                <a:solidFill>
                  <a:srgbClr val="333333"/>
                </a:solidFill>
                <a:latin typeface="Arial MT"/>
                <a:cs typeface="Arial MT"/>
              </a:rPr>
              <a:t>return</a:t>
            </a:r>
            <a:r>
              <a:rPr sz="2600" spc="-35" dirty="0">
                <a:solidFill>
                  <a:srgbClr val="333333"/>
                </a:solidFill>
                <a:latin typeface="Arial MT"/>
                <a:cs typeface="Arial MT"/>
              </a:rPr>
              <a:t> </a:t>
            </a:r>
            <a:r>
              <a:rPr sz="2600" dirty="0">
                <a:solidFill>
                  <a:srgbClr val="333333"/>
                </a:solidFill>
                <a:latin typeface="Arial MT"/>
                <a:cs typeface="Arial MT"/>
              </a:rPr>
              <a:t>a</a:t>
            </a:r>
            <a:r>
              <a:rPr sz="2600" spc="-30" dirty="0">
                <a:solidFill>
                  <a:srgbClr val="333333"/>
                </a:solidFill>
                <a:latin typeface="Arial MT"/>
                <a:cs typeface="Arial MT"/>
              </a:rPr>
              <a:t> </a:t>
            </a:r>
            <a:r>
              <a:rPr sz="2600" dirty="0">
                <a:solidFill>
                  <a:srgbClr val="333333"/>
                </a:solidFill>
                <a:latin typeface="Arial MT"/>
                <a:cs typeface="Arial MT"/>
              </a:rPr>
              <a:t>single</a:t>
            </a:r>
            <a:r>
              <a:rPr sz="2600" spc="-45" dirty="0">
                <a:solidFill>
                  <a:srgbClr val="333333"/>
                </a:solidFill>
                <a:latin typeface="Arial MT"/>
                <a:cs typeface="Arial MT"/>
              </a:rPr>
              <a:t> </a:t>
            </a:r>
            <a:r>
              <a:rPr sz="2600" spc="-10" dirty="0">
                <a:solidFill>
                  <a:srgbClr val="333333"/>
                </a:solidFill>
                <a:latin typeface="Arial MT"/>
                <a:cs typeface="Arial MT"/>
              </a:rPr>
              <a:t>value.</a:t>
            </a:r>
            <a:endParaRPr sz="2600">
              <a:latin typeface="Arial MT"/>
              <a:cs typeface="Arial MT"/>
            </a:endParaRPr>
          </a:p>
          <a:p>
            <a:pPr marL="241300" marR="6350" indent="-228600">
              <a:lnSpc>
                <a:spcPct val="70100"/>
              </a:lnSpc>
              <a:spcBef>
                <a:spcPts val="990"/>
              </a:spcBef>
              <a:buChar char="•"/>
              <a:tabLst>
                <a:tab pos="241300" algn="l"/>
              </a:tabLst>
            </a:pPr>
            <a:r>
              <a:rPr sz="2600" dirty="0">
                <a:solidFill>
                  <a:srgbClr val="333333"/>
                </a:solidFill>
                <a:latin typeface="Arial MT"/>
                <a:cs typeface="Arial MT"/>
              </a:rPr>
              <a:t>The</a:t>
            </a:r>
            <a:r>
              <a:rPr sz="2600" spc="70" dirty="0">
                <a:solidFill>
                  <a:srgbClr val="333333"/>
                </a:solidFill>
                <a:latin typeface="Arial MT"/>
                <a:cs typeface="Arial MT"/>
              </a:rPr>
              <a:t> </a:t>
            </a:r>
            <a:r>
              <a:rPr sz="2600" dirty="0">
                <a:solidFill>
                  <a:srgbClr val="333333"/>
                </a:solidFill>
                <a:latin typeface="Arial MT"/>
                <a:cs typeface="Arial MT"/>
              </a:rPr>
              <a:t>stored</a:t>
            </a:r>
            <a:r>
              <a:rPr sz="2600" spc="70" dirty="0">
                <a:solidFill>
                  <a:srgbClr val="333333"/>
                </a:solidFill>
                <a:latin typeface="Arial MT"/>
                <a:cs typeface="Arial MT"/>
              </a:rPr>
              <a:t> </a:t>
            </a:r>
            <a:r>
              <a:rPr sz="2600" dirty="0">
                <a:solidFill>
                  <a:srgbClr val="333333"/>
                </a:solidFill>
                <a:latin typeface="Arial MT"/>
                <a:cs typeface="Arial MT"/>
              </a:rPr>
              <a:t>function</a:t>
            </a:r>
            <a:r>
              <a:rPr sz="2600" spc="90" dirty="0">
                <a:solidFill>
                  <a:srgbClr val="333333"/>
                </a:solidFill>
                <a:latin typeface="Arial MT"/>
                <a:cs typeface="Arial MT"/>
              </a:rPr>
              <a:t> </a:t>
            </a:r>
            <a:r>
              <a:rPr sz="2600" dirty="0">
                <a:solidFill>
                  <a:srgbClr val="333333"/>
                </a:solidFill>
                <a:latin typeface="Arial MT"/>
                <a:cs typeface="Arial MT"/>
              </a:rPr>
              <a:t>is</a:t>
            </a:r>
            <a:r>
              <a:rPr sz="2600" spc="75" dirty="0">
                <a:solidFill>
                  <a:srgbClr val="333333"/>
                </a:solidFill>
                <a:latin typeface="Arial MT"/>
                <a:cs typeface="Arial MT"/>
              </a:rPr>
              <a:t> </a:t>
            </a:r>
            <a:r>
              <a:rPr sz="2600" dirty="0">
                <a:solidFill>
                  <a:srgbClr val="333333"/>
                </a:solidFill>
                <a:latin typeface="Arial MT"/>
                <a:cs typeface="Arial MT"/>
              </a:rPr>
              <a:t>almost</a:t>
            </a:r>
            <a:r>
              <a:rPr sz="2600" spc="65" dirty="0">
                <a:solidFill>
                  <a:srgbClr val="333333"/>
                </a:solidFill>
                <a:latin typeface="Arial MT"/>
                <a:cs typeface="Arial MT"/>
              </a:rPr>
              <a:t> </a:t>
            </a:r>
            <a:r>
              <a:rPr sz="2600" dirty="0">
                <a:solidFill>
                  <a:srgbClr val="333333"/>
                </a:solidFill>
                <a:latin typeface="Arial MT"/>
                <a:cs typeface="Arial MT"/>
              </a:rPr>
              <a:t>similar</a:t>
            </a:r>
            <a:r>
              <a:rPr sz="2600" spc="65" dirty="0">
                <a:solidFill>
                  <a:srgbClr val="333333"/>
                </a:solidFill>
                <a:latin typeface="Arial MT"/>
                <a:cs typeface="Arial MT"/>
              </a:rPr>
              <a:t> </a:t>
            </a:r>
            <a:r>
              <a:rPr sz="2600" dirty="0">
                <a:solidFill>
                  <a:srgbClr val="333333"/>
                </a:solidFill>
                <a:latin typeface="Arial MT"/>
                <a:cs typeface="Arial MT"/>
              </a:rPr>
              <a:t>to</a:t>
            </a:r>
            <a:r>
              <a:rPr sz="2600" spc="70" dirty="0">
                <a:solidFill>
                  <a:srgbClr val="333333"/>
                </a:solidFill>
                <a:latin typeface="Arial MT"/>
                <a:cs typeface="Arial MT"/>
              </a:rPr>
              <a:t> </a:t>
            </a:r>
            <a:r>
              <a:rPr sz="2600" dirty="0">
                <a:solidFill>
                  <a:srgbClr val="333333"/>
                </a:solidFill>
                <a:latin typeface="Arial MT"/>
                <a:cs typeface="Arial MT"/>
              </a:rPr>
              <a:t>the</a:t>
            </a:r>
            <a:r>
              <a:rPr sz="2600" spc="70" dirty="0">
                <a:solidFill>
                  <a:srgbClr val="333333"/>
                </a:solidFill>
                <a:latin typeface="Arial MT"/>
                <a:cs typeface="Arial MT"/>
              </a:rPr>
              <a:t> </a:t>
            </a:r>
            <a:r>
              <a:rPr sz="2600" dirty="0">
                <a:solidFill>
                  <a:srgbClr val="333333"/>
                </a:solidFill>
                <a:latin typeface="Arial MT"/>
                <a:cs typeface="Arial MT"/>
              </a:rPr>
              <a:t>procedure</a:t>
            </a:r>
            <a:r>
              <a:rPr sz="2600" spc="75" dirty="0">
                <a:solidFill>
                  <a:srgbClr val="333333"/>
                </a:solidFill>
                <a:latin typeface="Arial MT"/>
                <a:cs typeface="Arial MT"/>
              </a:rPr>
              <a:t> </a:t>
            </a:r>
            <a:r>
              <a:rPr sz="2600" dirty="0">
                <a:solidFill>
                  <a:srgbClr val="333333"/>
                </a:solidFill>
                <a:latin typeface="Arial MT"/>
                <a:cs typeface="Arial MT"/>
              </a:rPr>
              <a:t>in</a:t>
            </a:r>
            <a:r>
              <a:rPr sz="2600" spc="70" dirty="0">
                <a:solidFill>
                  <a:srgbClr val="333333"/>
                </a:solidFill>
                <a:latin typeface="Arial MT"/>
                <a:cs typeface="Arial MT"/>
              </a:rPr>
              <a:t> </a:t>
            </a:r>
            <a:r>
              <a:rPr sz="2600" dirty="0">
                <a:solidFill>
                  <a:srgbClr val="008000"/>
                </a:solidFill>
                <a:latin typeface="Arial MT"/>
                <a:cs typeface="Arial MT"/>
              </a:rPr>
              <a:t>MySQL</a:t>
            </a:r>
            <a:r>
              <a:rPr sz="2600" dirty="0">
                <a:solidFill>
                  <a:srgbClr val="333333"/>
                </a:solidFill>
                <a:latin typeface="Arial MT"/>
                <a:cs typeface="Arial MT"/>
              </a:rPr>
              <a:t>,</a:t>
            </a:r>
            <a:r>
              <a:rPr sz="2600" spc="65" dirty="0">
                <a:solidFill>
                  <a:srgbClr val="333333"/>
                </a:solidFill>
                <a:latin typeface="Arial MT"/>
                <a:cs typeface="Arial MT"/>
              </a:rPr>
              <a:t> </a:t>
            </a:r>
            <a:r>
              <a:rPr sz="2600" spc="-25" dirty="0">
                <a:solidFill>
                  <a:srgbClr val="333333"/>
                </a:solidFill>
                <a:latin typeface="Arial MT"/>
                <a:cs typeface="Arial MT"/>
              </a:rPr>
              <a:t>but </a:t>
            </a:r>
            <a:r>
              <a:rPr sz="2600" dirty="0">
                <a:solidFill>
                  <a:srgbClr val="333333"/>
                </a:solidFill>
                <a:latin typeface="Arial MT"/>
                <a:cs typeface="Arial MT"/>
              </a:rPr>
              <a:t>it</a:t>
            </a:r>
            <a:r>
              <a:rPr sz="2600" spc="-20" dirty="0">
                <a:solidFill>
                  <a:srgbClr val="333333"/>
                </a:solidFill>
                <a:latin typeface="Arial MT"/>
                <a:cs typeface="Arial MT"/>
              </a:rPr>
              <a:t> </a:t>
            </a:r>
            <a:r>
              <a:rPr sz="2600" dirty="0">
                <a:solidFill>
                  <a:srgbClr val="333333"/>
                </a:solidFill>
                <a:latin typeface="Arial MT"/>
                <a:cs typeface="Arial MT"/>
              </a:rPr>
              <a:t>has</a:t>
            </a:r>
            <a:r>
              <a:rPr sz="2600" spc="-30" dirty="0">
                <a:solidFill>
                  <a:srgbClr val="333333"/>
                </a:solidFill>
                <a:latin typeface="Arial MT"/>
                <a:cs typeface="Arial MT"/>
              </a:rPr>
              <a:t> </a:t>
            </a:r>
            <a:r>
              <a:rPr sz="2600" dirty="0">
                <a:solidFill>
                  <a:srgbClr val="333333"/>
                </a:solidFill>
                <a:latin typeface="Arial MT"/>
                <a:cs typeface="Arial MT"/>
              </a:rPr>
              <a:t>some</a:t>
            </a:r>
            <a:r>
              <a:rPr sz="2600" spc="-25" dirty="0">
                <a:solidFill>
                  <a:srgbClr val="333333"/>
                </a:solidFill>
                <a:latin typeface="Arial MT"/>
                <a:cs typeface="Arial MT"/>
              </a:rPr>
              <a:t> </a:t>
            </a:r>
            <a:r>
              <a:rPr sz="2600" dirty="0">
                <a:solidFill>
                  <a:srgbClr val="333333"/>
                </a:solidFill>
                <a:latin typeface="Arial MT"/>
                <a:cs typeface="Arial MT"/>
              </a:rPr>
              <a:t>differences</a:t>
            </a:r>
            <a:r>
              <a:rPr sz="2600" spc="-30" dirty="0">
                <a:solidFill>
                  <a:srgbClr val="333333"/>
                </a:solidFill>
                <a:latin typeface="Arial MT"/>
                <a:cs typeface="Arial MT"/>
              </a:rPr>
              <a:t> </a:t>
            </a:r>
            <a:r>
              <a:rPr sz="2600" dirty="0">
                <a:solidFill>
                  <a:srgbClr val="333333"/>
                </a:solidFill>
                <a:latin typeface="Arial MT"/>
                <a:cs typeface="Arial MT"/>
              </a:rPr>
              <a:t>that</a:t>
            </a:r>
            <a:r>
              <a:rPr sz="2600" spc="-15" dirty="0">
                <a:solidFill>
                  <a:srgbClr val="333333"/>
                </a:solidFill>
                <a:latin typeface="Arial MT"/>
                <a:cs typeface="Arial MT"/>
              </a:rPr>
              <a:t> </a:t>
            </a:r>
            <a:r>
              <a:rPr sz="2600" dirty="0">
                <a:solidFill>
                  <a:srgbClr val="333333"/>
                </a:solidFill>
                <a:latin typeface="Arial MT"/>
                <a:cs typeface="Arial MT"/>
              </a:rPr>
              <a:t>are</a:t>
            </a:r>
            <a:r>
              <a:rPr sz="2600" spc="-20" dirty="0">
                <a:solidFill>
                  <a:srgbClr val="333333"/>
                </a:solidFill>
                <a:latin typeface="Arial MT"/>
                <a:cs typeface="Arial MT"/>
              </a:rPr>
              <a:t> </a:t>
            </a:r>
            <a:r>
              <a:rPr sz="2600" dirty="0">
                <a:solidFill>
                  <a:srgbClr val="333333"/>
                </a:solidFill>
                <a:latin typeface="Arial MT"/>
                <a:cs typeface="Arial MT"/>
              </a:rPr>
              <a:t>as</a:t>
            </a:r>
            <a:r>
              <a:rPr sz="2600" spc="-35" dirty="0">
                <a:solidFill>
                  <a:srgbClr val="333333"/>
                </a:solidFill>
                <a:latin typeface="Arial MT"/>
                <a:cs typeface="Arial MT"/>
              </a:rPr>
              <a:t> </a:t>
            </a:r>
            <a:r>
              <a:rPr sz="2600" spc="-10" dirty="0">
                <a:solidFill>
                  <a:srgbClr val="333333"/>
                </a:solidFill>
                <a:latin typeface="Arial MT"/>
                <a:cs typeface="Arial MT"/>
              </a:rPr>
              <a:t>follows:</a:t>
            </a:r>
            <a:endParaRPr sz="2600">
              <a:latin typeface="Arial MT"/>
              <a:cs typeface="Arial MT"/>
            </a:endParaRPr>
          </a:p>
          <a:p>
            <a:pPr marL="698500" lvl="1" indent="-228600">
              <a:lnSpc>
                <a:spcPts val="1960"/>
              </a:lnSpc>
              <a:buChar char="•"/>
              <a:tabLst>
                <a:tab pos="698500" algn="l"/>
              </a:tabLst>
            </a:pPr>
            <a:r>
              <a:rPr sz="2200" dirty="0">
                <a:latin typeface="Arial MT"/>
                <a:cs typeface="Arial MT"/>
              </a:rPr>
              <a:t>The</a:t>
            </a:r>
            <a:r>
              <a:rPr sz="2200" spc="285" dirty="0">
                <a:latin typeface="Arial MT"/>
                <a:cs typeface="Arial MT"/>
              </a:rPr>
              <a:t> </a:t>
            </a:r>
            <a:r>
              <a:rPr sz="2200" dirty="0">
                <a:latin typeface="Arial MT"/>
                <a:cs typeface="Arial MT"/>
              </a:rPr>
              <a:t>function</a:t>
            </a:r>
            <a:r>
              <a:rPr sz="2200" spc="300" dirty="0">
                <a:latin typeface="Arial MT"/>
                <a:cs typeface="Arial MT"/>
              </a:rPr>
              <a:t> </a:t>
            </a:r>
            <a:r>
              <a:rPr sz="2200" dirty="0">
                <a:latin typeface="Arial MT"/>
                <a:cs typeface="Arial MT"/>
              </a:rPr>
              <a:t>parameter</a:t>
            </a:r>
            <a:r>
              <a:rPr sz="2200" spc="325" dirty="0">
                <a:latin typeface="Arial MT"/>
                <a:cs typeface="Arial MT"/>
              </a:rPr>
              <a:t> </a:t>
            </a:r>
            <a:r>
              <a:rPr sz="2200" dirty="0">
                <a:latin typeface="Arial MT"/>
                <a:cs typeface="Arial MT"/>
              </a:rPr>
              <a:t>may</a:t>
            </a:r>
            <a:r>
              <a:rPr sz="2200" spc="290" dirty="0">
                <a:latin typeface="Arial MT"/>
                <a:cs typeface="Arial MT"/>
              </a:rPr>
              <a:t> </a:t>
            </a:r>
            <a:r>
              <a:rPr sz="2200" dirty="0">
                <a:latin typeface="Arial MT"/>
                <a:cs typeface="Arial MT"/>
              </a:rPr>
              <a:t>contain</a:t>
            </a:r>
            <a:r>
              <a:rPr sz="2200" spc="300" dirty="0">
                <a:latin typeface="Arial MT"/>
                <a:cs typeface="Arial MT"/>
              </a:rPr>
              <a:t> </a:t>
            </a:r>
            <a:r>
              <a:rPr sz="2200" dirty="0">
                <a:latin typeface="Arial MT"/>
                <a:cs typeface="Arial MT"/>
              </a:rPr>
              <a:t>only</a:t>
            </a:r>
            <a:r>
              <a:rPr sz="2200" spc="285" dirty="0">
                <a:latin typeface="Arial MT"/>
                <a:cs typeface="Arial MT"/>
              </a:rPr>
              <a:t> </a:t>
            </a:r>
            <a:r>
              <a:rPr sz="2200" dirty="0">
                <a:latin typeface="Arial MT"/>
                <a:cs typeface="Arial MT"/>
              </a:rPr>
              <a:t>the</a:t>
            </a:r>
            <a:r>
              <a:rPr sz="2200" spc="290" dirty="0">
                <a:latin typeface="Arial MT"/>
                <a:cs typeface="Arial MT"/>
              </a:rPr>
              <a:t> </a:t>
            </a:r>
            <a:r>
              <a:rPr sz="2200" b="1" dirty="0">
                <a:latin typeface="Arial"/>
                <a:cs typeface="Arial"/>
              </a:rPr>
              <a:t>IN</a:t>
            </a:r>
            <a:r>
              <a:rPr sz="2200" b="1" spc="285" dirty="0">
                <a:latin typeface="Arial"/>
                <a:cs typeface="Arial"/>
              </a:rPr>
              <a:t> </a:t>
            </a:r>
            <a:r>
              <a:rPr sz="2200" b="1" dirty="0">
                <a:latin typeface="Arial"/>
                <a:cs typeface="Arial"/>
              </a:rPr>
              <a:t>parameter</a:t>
            </a:r>
            <a:r>
              <a:rPr sz="2200" b="1" spc="295" dirty="0">
                <a:latin typeface="Arial"/>
                <a:cs typeface="Arial"/>
              </a:rPr>
              <a:t> </a:t>
            </a:r>
            <a:r>
              <a:rPr sz="2200" dirty="0">
                <a:latin typeface="Arial MT"/>
                <a:cs typeface="Arial MT"/>
              </a:rPr>
              <a:t>but</a:t>
            </a:r>
            <a:r>
              <a:rPr sz="2200" spc="295" dirty="0">
                <a:latin typeface="Arial MT"/>
                <a:cs typeface="Arial MT"/>
              </a:rPr>
              <a:t> </a:t>
            </a:r>
            <a:r>
              <a:rPr sz="2200" dirty="0">
                <a:latin typeface="Arial MT"/>
                <a:cs typeface="Arial MT"/>
              </a:rPr>
              <a:t>can't</a:t>
            </a:r>
            <a:r>
              <a:rPr sz="2200" spc="305" dirty="0">
                <a:latin typeface="Arial MT"/>
                <a:cs typeface="Arial MT"/>
              </a:rPr>
              <a:t> </a:t>
            </a:r>
            <a:r>
              <a:rPr sz="2200" spc="-10" dirty="0">
                <a:latin typeface="Arial MT"/>
                <a:cs typeface="Arial MT"/>
              </a:rPr>
              <a:t>allow</a:t>
            </a:r>
            <a:endParaRPr sz="2200">
              <a:latin typeface="Arial MT"/>
              <a:cs typeface="Arial MT"/>
            </a:endParaRPr>
          </a:p>
          <a:p>
            <a:pPr marL="698500" marR="8890">
              <a:lnSpc>
                <a:spcPct val="70000"/>
              </a:lnSpc>
              <a:spcBef>
                <a:spcPts val="395"/>
              </a:spcBef>
              <a:tabLst>
                <a:tab pos="2080895" algn="l"/>
                <a:tab pos="2654935" algn="l"/>
                <a:tab pos="4132579" algn="l"/>
                <a:tab pos="4907915" algn="l"/>
                <a:tab pos="5436870" algn="l"/>
                <a:tab pos="6836409" algn="l"/>
                <a:tab pos="7425690" algn="l"/>
                <a:tab pos="8201659" algn="l"/>
                <a:tab pos="8697595" algn="l"/>
                <a:tab pos="9472930" algn="l"/>
              </a:tabLst>
            </a:pPr>
            <a:r>
              <a:rPr sz="2200" spc="-10" dirty="0">
                <a:latin typeface="Arial MT"/>
                <a:cs typeface="Arial MT"/>
              </a:rPr>
              <a:t>specifying</a:t>
            </a:r>
            <a:r>
              <a:rPr sz="2200" dirty="0">
                <a:latin typeface="Arial MT"/>
                <a:cs typeface="Arial MT"/>
              </a:rPr>
              <a:t>	</a:t>
            </a:r>
            <a:r>
              <a:rPr sz="2200" spc="-20" dirty="0">
                <a:latin typeface="Arial MT"/>
                <a:cs typeface="Arial MT"/>
              </a:rPr>
              <a:t>this</a:t>
            </a:r>
            <a:r>
              <a:rPr sz="2200" dirty="0">
                <a:latin typeface="Arial MT"/>
                <a:cs typeface="Arial MT"/>
              </a:rPr>
              <a:t>	</a:t>
            </a:r>
            <a:r>
              <a:rPr sz="2200" spc="-10" dirty="0">
                <a:latin typeface="Arial MT"/>
                <a:cs typeface="Arial MT"/>
              </a:rPr>
              <a:t>parameter,</a:t>
            </a:r>
            <a:r>
              <a:rPr sz="2200" dirty="0">
                <a:latin typeface="Arial MT"/>
                <a:cs typeface="Arial MT"/>
              </a:rPr>
              <a:t>	</a:t>
            </a:r>
            <a:r>
              <a:rPr sz="2200" spc="-10" dirty="0">
                <a:latin typeface="Arial MT"/>
                <a:cs typeface="Arial MT"/>
              </a:rPr>
              <a:t>while</a:t>
            </a:r>
            <a:r>
              <a:rPr sz="2200" dirty="0">
                <a:latin typeface="Arial MT"/>
                <a:cs typeface="Arial MT"/>
              </a:rPr>
              <a:t>	</a:t>
            </a:r>
            <a:r>
              <a:rPr sz="2200" spc="-25" dirty="0">
                <a:latin typeface="Arial MT"/>
                <a:cs typeface="Arial MT"/>
              </a:rPr>
              <a:t>the</a:t>
            </a:r>
            <a:r>
              <a:rPr sz="2200" dirty="0">
                <a:latin typeface="Arial MT"/>
                <a:cs typeface="Arial MT"/>
              </a:rPr>
              <a:t>	</a:t>
            </a:r>
            <a:r>
              <a:rPr sz="2200" spc="-10" dirty="0">
                <a:latin typeface="Arial MT"/>
                <a:cs typeface="Arial MT"/>
              </a:rPr>
              <a:t>procedure</a:t>
            </a:r>
            <a:r>
              <a:rPr sz="2200" dirty="0">
                <a:latin typeface="Arial MT"/>
                <a:cs typeface="Arial MT"/>
              </a:rPr>
              <a:t>	</a:t>
            </a:r>
            <a:r>
              <a:rPr sz="2200" spc="-25" dirty="0">
                <a:latin typeface="Arial MT"/>
                <a:cs typeface="Arial MT"/>
              </a:rPr>
              <a:t>can</a:t>
            </a:r>
            <a:r>
              <a:rPr sz="2200" dirty="0">
                <a:latin typeface="Arial MT"/>
                <a:cs typeface="Arial MT"/>
              </a:rPr>
              <a:t>	</a:t>
            </a:r>
            <a:r>
              <a:rPr sz="2200" spc="-10" dirty="0">
                <a:latin typeface="Arial MT"/>
                <a:cs typeface="Arial MT"/>
              </a:rPr>
              <a:t>allow</a:t>
            </a:r>
            <a:r>
              <a:rPr sz="2200" dirty="0">
                <a:latin typeface="Arial MT"/>
                <a:cs typeface="Arial MT"/>
              </a:rPr>
              <a:t>	</a:t>
            </a:r>
            <a:r>
              <a:rPr sz="2200" b="1" spc="-25" dirty="0">
                <a:latin typeface="Arial"/>
                <a:cs typeface="Arial"/>
              </a:rPr>
              <a:t>IN,</a:t>
            </a:r>
            <a:r>
              <a:rPr sz="2200" b="1" dirty="0">
                <a:latin typeface="Arial"/>
                <a:cs typeface="Arial"/>
              </a:rPr>
              <a:t>	</a:t>
            </a:r>
            <a:r>
              <a:rPr sz="2200" b="1" spc="-20" dirty="0">
                <a:latin typeface="Arial"/>
                <a:cs typeface="Arial"/>
              </a:rPr>
              <a:t>OUT,</a:t>
            </a:r>
            <a:r>
              <a:rPr sz="2200" b="1" dirty="0">
                <a:latin typeface="Arial"/>
                <a:cs typeface="Arial"/>
              </a:rPr>
              <a:t>	</a:t>
            </a:r>
            <a:r>
              <a:rPr sz="2200" b="1" spc="-10" dirty="0">
                <a:latin typeface="Arial"/>
                <a:cs typeface="Arial"/>
              </a:rPr>
              <a:t>INOUT parameters</a:t>
            </a:r>
            <a:r>
              <a:rPr sz="2200" spc="-10" dirty="0">
                <a:latin typeface="Arial MT"/>
                <a:cs typeface="Arial MT"/>
              </a:rPr>
              <a:t>.</a:t>
            </a:r>
            <a:endParaRPr sz="2200">
              <a:latin typeface="Arial MT"/>
              <a:cs typeface="Arial MT"/>
            </a:endParaRPr>
          </a:p>
          <a:p>
            <a:pPr marL="698500" lvl="1" indent="-228600">
              <a:lnSpc>
                <a:spcPts val="1945"/>
              </a:lnSpc>
              <a:buChar char="•"/>
              <a:tabLst>
                <a:tab pos="698500" algn="l"/>
                <a:tab pos="1316990" algn="l"/>
                <a:tab pos="2234565" algn="l"/>
                <a:tab pos="3352165" algn="l"/>
                <a:tab pos="3940175" algn="l"/>
                <a:tab pos="4808855" algn="l"/>
                <a:tab pos="5459730" algn="l"/>
                <a:tab pos="5752465" algn="l"/>
                <a:tab pos="6623050" algn="l"/>
                <a:tab pos="7427595" algn="l"/>
                <a:tab pos="8483600" algn="l"/>
                <a:tab pos="8839200" algn="l"/>
                <a:tab pos="9364980" algn="l"/>
              </a:tabLst>
            </a:pPr>
            <a:r>
              <a:rPr sz="2200" spc="-25" dirty="0">
                <a:latin typeface="Arial MT"/>
                <a:cs typeface="Arial MT"/>
              </a:rPr>
              <a:t>The</a:t>
            </a:r>
            <a:r>
              <a:rPr sz="2200" dirty="0">
                <a:latin typeface="Arial MT"/>
                <a:cs typeface="Arial MT"/>
              </a:rPr>
              <a:t>	</a:t>
            </a:r>
            <a:r>
              <a:rPr sz="2200" spc="-10" dirty="0">
                <a:latin typeface="Arial MT"/>
                <a:cs typeface="Arial MT"/>
              </a:rPr>
              <a:t>stored</a:t>
            </a:r>
            <a:r>
              <a:rPr sz="2200" dirty="0">
                <a:latin typeface="Arial MT"/>
                <a:cs typeface="Arial MT"/>
              </a:rPr>
              <a:t>	</a:t>
            </a:r>
            <a:r>
              <a:rPr sz="2200" spc="-10" dirty="0">
                <a:latin typeface="Arial MT"/>
                <a:cs typeface="Arial MT"/>
              </a:rPr>
              <a:t>function</a:t>
            </a:r>
            <a:r>
              <a:rPr sz="2200" dirty="0">
                <a:latin typeface="Arial MT"/>
                <a:cs typeface="Arial MT"/>
              </a:rPr>
              <a:t>	</a:t>
            </a:r>
            <a:r>
              <a:rPr sz="2200" spc="-25" dirty="0">
                <a:latin typeface="Arial MT"/>
                <a:cs typeface="Arial MT"/>
              </a:rPr>
              <a:t>can</a:t>
            </a:r>
            <a:r>
              <a:rPr sz="2200" dirty="0">
                <a:latin typeface="Arial MT"/>
                <a:cs typeface="Arial MT"/>
              </a:rPr>
              <a:t>	</a:t>
            </a:r>
            <a:r>
              <a:rPr sz="2200" spc="-10" dirty="0">
                <a:latin typeface="Arial MT"/>
                <a:cs typeface="Arial MT"/>
              </a:rPr>
              <a:t>return</a:t>
            </a:r>
            <a:r>
              <a:rPr sz="2200" dirty="0">
                <a:latin typeface="Arial MT"/>
                <a:cs typeface="Arial MT"/>
              </a:rPr>
              <a:t>	</a:t>
            </a:r>
            <a:r>
              <a:rPr sz="2200" spc="-20" dirty="0">
                <a:latin typeface="Arial MT"/>
                <a:cs typeface="Arial MT"/>
              </a:rPr>
              <a:t>only</a:t>
            </a:r>
            <a:r>
              <a:rPr sz="2200" dirty="0">
                <a:latin typeface="Arial MT"/>
                <a:cs typeface="Arial MT"/>
              </a:rPr>
              <a:t>	</a:t>
            </a:r>
            <a:r>
              <a:rPr sz="2200" spc="-50" dirty="0">
                <a:latin typeface="Arial MT"/>
                <a:cs typeface="Arial MT"/>
              </a:rPr>
              <a:t>a</a:t>
            </a:r>
            <a:r>
              <a:rPr sz="2200" dirty="0">
                <a:latin typeface="Arial MT"/>
                <a:cs typeface="Arial MT"/>
              </a:rPr>
              <a:t>	</a:t>
            </a:r>
            <a:r>
              <a:rPr sz="2200" spc="-10" dirty="0">
                <a:latin typeface="Arial MT"/>
                <a:cs typeface="Arial MT"/>
              </a:rPr>
              <a:t>single</a:t>
            </a:r>
            <a:r>
              <a:rPr sz="2200" dirty="0">
                <a:latin typeface="Arial MT"/>
                <a:cs typeface="Arial MT"/>
              </a:rPr>
              <a:t>	</a:t>
            </a:r>
            <a:r>
              <a:rPr sz="2200" spc="-10" dirty="0">
                <a:latin typeface="Arial MT"/>
                <a:cs typeface="Arial MT"/>
              </a:rPr>
              <a:t>value</a:t>
            </a:r>
            <a:r>
              <a:rPr sz="2200" dirty="0">
                <a:latin typeface="Arial MT"/>
                <a:cs typeface="Arial MT"/>
              </a:rPr>
              <a:t>	</a:t>
            </a:r>
            <a:r>
              <a:rPr sz="2200" spc="-10" dirty="0">
                <a:latin typeface="Arial MT"/>
                <a:cs typeface="Arial MT"/>
              </a:rPr>
              <a:t>defined</a:t>
            </a:r>
            <a:r>
              <a:rPr sz="2200" dirty="0">
                <a:latin typeface="Arial MT"/>
                <a:cs typeface="Arial MT"/>
              </a:rPr>
              <a:t>	</a:t>
            </a:r>
            <a:r>
              <a:rPr sz="2200" spc="-25" dirty="0">
                <a:latin typeface="Arial MT"/>
                <a:cs typeface="Arial MT"/>
              </a:rPr>
              <a:t>in</a:t>
            </a:r>
            <a:r>
              <a:rPr sz="2200" dirty="0">
                <a:latin typeface="Arial MT"/>
                <a:cs typeface="Arial MT"/>
              </a:rPr>
              <a:t>	</a:t>
            </a:r>
            <a:r>
              <a:rPr sz="2200" spc="-25" dirty="0">
                <a:latin typeface="Arial MT"/>
                <a:cs typeface="Arial MT"/>
              </a:rPr>
              <a:t>the</a:t>
            </a:r>
            <a:r>
              <a:rPr sz="2200" dirty="0">
                <a:latin typeface="Arial MT"/>
                <a:cs typeface="Arial MT"/>
              </a:rPr>
              <a:t>	</a:t>
            </a:r>
            <a:r>
              <a:rPr sz="2200" spc="-10" dirty="0">
                <a:latin typeface="Arial MT"/>
                <a:cs typeface="Arial MT"/>
              </a:rPr>
              <a:t>function</a:t>
            </a:r>
            <a:endParaRPr sz="2200">
              <a:latin typeface="Arial MT"/>
              <a:cs typeface="Arial MT"/>
            </a:endParaRPr>
          </a:p>
          <a:p>
            <a:pPr marL="698500">
              <a:lnSpc>
                <a:spcPts val="2100"/>
              </a:lnSpc>
            </a:pPr>
            <a:r>
              <a:rPr sz="2200" spc="-10" dirty="0">
                <a:latin typeface="Arial MT"/>
                <a:cs typeface="Arial MT"/>
              </a:rPr>
              <a:t>header.</a:t>
            </a:r>
            <a:endParaRPr sz="2200">
              <a:latin typeface="Arial MT"/>
              <a:cs typeface="Arial MT"/>
            </a:endParaRPr>
          </a:p>
          <a:p>
            <a:pPr marL="698500" lvl="1" indent="-228600">
              <a:lnSpc>
                <a:spcPts val="2355"/>
              </a:lnSpc>
              <a:buChar char="•"/>
              <a:tabLst>
                <a:tab pos="698500" algn="l"/>
              </a:tabLst>
            </a:pPr>
            <a:r>
              <a:rPr sz="2200" dirty="0">
                <a:latin typeface="Arial MT"/>
                <a:cs typeface="Arial MT"/>
              </a:rPr>
              <a:t>The</a:t>
            </a:r>
            <a:r>
              <a:rPr sz="2200" spc="-45" dirty="0">
                <a:latin typeface="Arial MT"/>
                <a:cs typeface="Arial MT"/>
              </a:rPr>
              <a:t> </a:t>
            </a:r>
            <a:r>
              <a:rPr sz="2200" dirty="0">
                <a:latin typeface="Arial MT"/>
                <a:cs typeface="Arial MT"/>
              </a:rPr>
              <a:t>stored</a:t>
            </a:r>
            <a:r>
              <a:rPr sz="2200" spc="-50" dirty="0">
                <a:latin typeface="Arial MT"/>
                <a:cs typeface="Arial MT"/>
              </a:rPr>
              <a:t> </a:t>
            </a:r>
            <a:r>
              <a:rPr sz="2200" dirty="0">
                <a:latin typeface="Arial MT"/>
                <a:cs typeface="Arial MT"/>
              </a:rPr>
              <a:t>function</a:t>
            </a:r>
            <a:r>
              <a:rPr sz="2200" spc="-45" dirty="0">
                <a:latin typeface="Arial MT"/>
                <a:cs typeface="Arial MT"/>
              </a:rPr>
              <a:t> </a:t>
            </a:r>
            <a:r>
              <a:rPr sz="2200" dirty="0">
                <a:latin typeface="Arial MT"/>
                <a:cs typeface="Arial MT"/>
              </a:rPr>
              <a:t>may</a:t>
            </a:r>
            <a:r>
              <a:rPr sz="2200" spc="-40" dirty="0">
                <a:latin typeface="Arial MT"/>
                <a:cs typeface="Arial MT"/>
              </a:rPr>
              <a:t> </a:t>
            </a:r>
            <a:r>
              <a:rPr sz="2200" dirty="0">
                <a:latin typeface="Arial MT"/>
                <a:cs typeface="Arial MT"/>
              </a:rPr>
              <a:t>also</a:t>
            </a:r>
            <a:r>
              <a:rPr sz="2200" spc="-55" dirty="0">
                <a:latin typeface="Arial MT"/>
                <a:cs typeface="Arial MT"/>
              </a:rPr>
              <a:t> </a:t>
            </a:r>
            <a:r>
              <a:rPr sz="2200" dirty="0">
                <a:latin typeface="Arial MT"/>
                <a:cs typeface="Arial MT"/>
              </a:rPr>
              <a:t>be</a:t>
            </a:r>
            <a:r>
              <a:rPr sz="2200" spc="-40" dirty="0">
                <a:latin typeface="Arial MT"/>
                <a:cs typeface="Arial MT"/>
              </a:rPr>
              <a:t> </a:t>
            </a:r>
            <a:r>
              <a:rPr sz="2200" dirty="0">
                <a:latin typeface="Arial MT"/>
                <a:cs typeface="Arial MT"/>
              </a:rPr>
              <a:t>called</a:t>
            </a:r>
            <a:r>
              <a:rPr sz="2200" spc="-60" dirty="0">
                <a:latin typeface="Arial MT"/>
                <a:cs typeface="Arial MT"/>
              </a:rPr>
              <a:t> </a:t>
            </a:r>
            <a:r>
              <a:rPr sz="2200" dirty="0">
                <a:latin typeface="Arial MT"/>
                <a:cs typeface="Arial MT"/>
              </a:rPr>
              <a:t>within</a:t>
            </a:r>
            <a:r>
              <a:rPr sz="2200" spc="-45" dirty="0">
                <a:latin typeface="Arial MT"/>
                <a:cs typeface="Arial MT"/>
              </a:rPr>
              <a:t> </a:t>
            </a:r>
            <a:r>
              <a:rPr sz="2200" dirty="0">
                <a:latin typeface="Arial MT"/>
                <a:cs typeface="Arial MT"/>
              </a:rPr>
              <a:t>SQL</a:t>
            </a:r>
            <a:r>
              <a:rPr sz="2200" spc="-140" dirty="0">
                <a:latin typeface="Arial MT"/>
                <a:cs typeface="Arial MT"/>
              </a:rPr>
              <a:t> </a:t>
            </a:r>
            <a:r>
              <a:rPr sz="2200" spc="-10" dirty="0">
                <a:latin typeface="Arial MT"/>
                <a:cs typeface="Arial MT"/>
              </a:rPr>
              <a:t>statements.</a:t>
            </a:r>
            <a:endParaRPr sz="2200">
              <a:latin typeface="Arial MT"/>
              <a:cs typeface="Arial MT"/>
            </a:endParaRPr>
          </a:p>
          <a:p>
            <a:pPr marL="698500" lvl="1" indent="-228600">
              <a:lnSpc>
                <a:spcPts val="2495"/>
              </a:lnSpc>
              <a:buChar char="•"/>
              <a:tabLst>
                <a:tab pos="698500" algn="l"/>
              </a:tabLst>
            </a:pPr>
            <a:r>
              <a:rPr sz="2200" dirty="0">
                <a:latin typeface="Arial MT"/>
                <a:cs typeface="Arial MT"/>
              </a:rPr>
              <a:t>It</a:t>
            </a:r>
            <a:r>
              <a:rPr sz="2200" spc="-40" dirty="0">
                <a:latin typeface="Arial MT"/>
                <a:cs typeface="Arial MT"/>
              </a:rPr>
              <a:t> </a:t>
            </a:r>
            <a:r>
              <a:rPr sz="2200" dirty="0">
                <a:latin typeface="Arial MT"/>
                <a:cs typeface="Arial MT"/>
              </a:rPr>
              <a:t>may</a:t>
            </a:r>
            <a:r>
              <a:rPr sz="2200" spc="-25" dirty="0">
                <a:latin typeface="Arial MT"/>
                <a:cs typeface="Arial MT"/>
              </a:rPr>
              <a:t> </a:t>
            </a:r>
            <a:r>
              <a:rPr sz="2200" dirty="0">
                <a:latin typeface="Arial MT"/>
                <a:cs typeface="Arial MT"/>
              </a:rPr>
              <a:t>not</a:t>
            </a:r>
            <a:r>
              <a:rPr sz="2200" spc="-40" dirty="0">
                <a:latin typeface="Arial MT"/>
                <a:cs typeface="Arial MT"/>
              </a:rPr>
              <a:t> </a:t>
            </a:r>
            <a:r>
              <a:rPr sz="2200" dirty="0">
                <a:latin typeface="Arial MT"/>
                <a:cs typeface="Arial MT"/>
              </a:rPr>
              <a:t>produce</a:t>
            </a:r>
            <a:r>
              <a:rPr sz="2200" spc="-20" dirty="0">
                <a:latin typeface="Arial MT"/>
                <a:cs typeface="Arial MT"/>
              </a:rPr>
              <a:t> </a:t>
            </a:r>
            <a:r>
              <a:rPr sz="2200" dirty="0">
                <a:latin typeface="Arial MT"/>
                <a:cs typeface="Arial MT"/>
              </a:rPr>
              <a:t>a</a:t>
            </a:r>
            <a:r>
              <a:rPr sz="2200" spc="-35" dirty="0">
                <a:latin typeface="Arial MT"/>
                <a:cs typeface="Arial MT"/>
              </a:rPr>
              <a:t> </a:t>
            </a:r>
            <a:r>
              <a:rPr sz="2200" dirty="0">
                <a:latin typeface="Arial MT"/>
                <a:cs typeface="Arial MT"/>
              </a:rPr>
              <a:t>result</a:t>
            </a:r>
            <a:r>
              <a:rPr sz="2200" spc="-35" dirty="0">
                <a:latin typeface="Arial MT"/>
                <a:cs typeface="Arial MT"/>
              </a:rPr>
              <a:t> </a:t>
            </a:r>
            <a:r>
              <a:rPr sz="2200" spc="-20" dirty="0">
                <a:latin typeface="Arial MT"/>
                <a:cs typeface="Arial MT"/>
              </a:rPr>
              <a:t>set.</a:t>
            </a:r>
            <a:endParaRPr sz="2200">
              <a:latin typeface="Arial MT"/>
              <a:cs typeface="Arial MT"/>
            </a:endParaRPr>
          </a:p>
          <a:p>
            <a:pPr marL="241300" indent="-228600">
              <a:lnSpc>
                <a:spcPts val="2650"/>
              </a:lnSpc>
              <a:spcBef>
                <a:spcPts val="60"/>
              </a:spcBef>
              <a:buChar char="•"/>
              <a:tabLst>
                <a:tab pos="241300" algn="l"/>
                <a:tab pos="1277620" algn="l"/>
                <a:tab pos="1908175" algn="l"/>
                <a:tab pos="2576195" algn="l"/>
                <a:tab pos="4034790" algn="l"/>
                <a:tab pos="4702175" algn="l"/>
                <a:tab pos="5831840" algn="l"/>
                <a:tab pos="7198995" algn="l"/>
                <a:tab pos="8198484" algn="l"/>
                <a:tab pos="8884920" algn="l"/>
              </a:tabLst>
            </a:pPr>
            <a:r>
              <a:rPr sz="2600" spc="-10" dirty="0">
                <a:solidFill>
                  <a:srgbClr val="333333"/>
                </a:solidFill>
                <a:latin typeface="Arial MT"/>
                <a:cs typeface="Arial MT"/>
              </a:rPr>
              <a:t>Thus,</a:t>
            </a:r>
            <a:r>
              <a:rPr sz="2600" dirty="0">
                <a:solidFill>
                  <a:srgbClr val="333333"/>
                </a:solidFill>
                <a:latin typeface="Arial MT"/>
                <a:cs typeface="Arial MT"/>
              </a:rPr>
              <a:t>	</a:t>
            </a:r>
            <a:r>
              <a:rPr sz="2600" spc="-25" dirty="0">
                <a:solidFill>
                  <a:srgbClr val="333333"/>
                </a:solidFill>
                <a:latin typeface="Arial MT"/>
                <a:cs typeface="Arial MT"/>
              </a:rPr>
              <a:t>we</a:t>
            </a:r>
            <a:r>
              <a:rPr sz="2600" dirty="0">
                <a:solidFill>
                  <a:srgbClr val="333333"/>
                </a:solidFill>
                <a:latin typeface="Arial MT"/>
                <a:cs typeface="Arial MT"/>
              </a:rPr>
              <a:t>	</a:t>
            </a:r>
            <a:r>
              <a:rPr sz="2600" spc="-20" dirty="0">
                <a:solidFill>
                  <a:srgbClr val="333333"/>
                </a:solidFill>
                <a:latin typeface="Arial MT"/>
                <a:cs typeface="Arial MT"/>
              </a:rPr>
              <a:t>will</a:t>
            </a:r>
            <a:r>
              <a:rPr sz="2600" dirty="0">
                <a:solidFill>
                  <a:srgbClr val="333333"/>
                </a:solidFill>
                <a:latin typeface="Arial MT"/>
                <a:cs typeface="Arial MT"/>
              </a:rPr>
              <a:t>	</a:t>
            </a:r>
            <a:r>
              <a:rPr sz="2600" spc="-10" dirty="0">
                <a:solidFill>
                  <a:srgbClr val="333333"/>
                </a:solidFill>
                <a:latin typeface="Arial MT"/>
                <a:cs typeface="Arial MT"/>
              </a:rPr>
              <a:t>consider</a:t>
            </a:r>
            <a:r>
              <a:rPr sz="2600" dirty="0">
                <a:solidFill>
                  <a:srgbClr val="333333"/>
                </a:solidFill>
                <a:latin typeface="Arial MT"/>
                <a:cs typeface="Arial MT"/>
              </a:rPr>
              <a:t>	</a:t>
            </a:r>
            <a:r>
              <a:rPr sz="2600" spc="-25" dirty="0">
                <a:solidFill>
                  <a:srgbClr val="333333"/>
                </a:solidFill>
                <a:latin typeface="Arial MT"/>
                <a:cs typeface="Arial MT"/>
              </a:rPr>
              <a:t>the</a:t>
            </a:r>
            <a:r>
              <a:rPr sz="2600" dirty="0">
                <a:solidFill>
                  <a:srgbClr val="333333"/>
                </a:solidFill>
                <a:latin typeface="Arial MT"/>
                <a:cs typeface="Arial MT"/>
              </a:rPr>
              <a:t>	</a:t>
            </a:r>
            <a:r>
              <a:rPr sz="2600" spc="-10" dirty="0">
                <a:solidFill>
                  <a:srgbClr val="333333"/>
                </a:solidFill>
                <a:latin typeface="Arial MT"/>
                <a:cs typeface="Arial MT"/>
              </a:rPr>
              <a:t>stored</a:t>
            </a:r>
            <a:r>
              <a:rPr sz="2600" dirty="0">
                <a:solidFill>
                  <a:srgbClr val="333333"/>
                </a:solidFill>
                <a:latin typeface="Arial MT"/>
                <a:cs typeface="Arial MT"/>
              </a:rPr>
              <a:t>	</a:t>
            </a:r>
            <a:r>
              <a:rPr sz="2600" spc="-10" dirty="0">
                <a:solidFill>
                  <a:srgbClr val="333333"/>
                </a:solidFill>
                <a:latin typeface="Arial MT"/>
                <a:cs typeface="Arial MT"/>
              </a:rPr>
              <a:t>function</a:t>
            </a:r>
            <a:r>
              <a:rPr sz="2600" dirty="0">
                <a:solidFill>
                  <a:srgbClr val="333333"/>
                </a:solidFill>
                <a:latin typeface="Arial MT"/>
                <a:cs typeface="Arial MT"/>
              </a:rPr>
              <a:t>	</a:t>
            </a:r>
            <a:r>
              <a:rPr sz="2600" spc="-20" dirty="0">
                <a:solidFill>
                  <a:srgbClr val="333333"/>
                </a:solidFill>
                <a:latin typeface="Arial MT"/>
                <a:cs typeface="Arial MT"/>
              </a:rPr>
              <a:t>when</a:t>
            </a:r>
            <a:r>
              <a:rPr sz="2600" dirty="0">
                <a:solidFill>
                  <a:srgbClr val="333333"/>
                </a:solidFill>
                <a:latin typeface="Arial MT"/>
                <a:cs typeface="Arial MT"/>
              </a:rPr>
              <a:t>	</a:t>
            </a:r>
            <a:r>
              <a:rPr sz="2600" spc="-25" dirty="0">
                <a:solidFill>
                  <a:srgbClr val="333333"/>
                </a:solidFill>
                <a:latin typeface="Arial MT"/>
                <a:cs typeface="Arial MT"/>
              </a:rPr>
              <a:t>our</a:t>
            </a:r>
            <a:r>
              <a:rPr sz="2600" dirty="0">
                <a:solidFill>
                  <a:srgbClr val="333333"/>
                </a:solidFill>
                <a:latin typeface="Arial MT"/>
                <a:cs typeface="Arial MT"/>
              </a:rPr>
              <a:t>	</a:t>
            </a:r>
            <a:r>
              <a:rPr sz="2600" spc="-10" dirty="0">
                <a:solidFill>
                  <a:srgbClr val="333333"/>
                </a:solidFill>
                <a:latin typeface="Arial MT"/>
                <a:cs typeface="Arial MT"/>
              </a:rPr>
              <a:t>program's</a:t>
            </a:r>
            <a:endParaRPr sz="2600">
              <a:latin typeface="Arial MT"/>
              <a:cs typeface="Arial MT"/>
            </a:endParaRPr>
          </a:p>
          <a:p>
            <a:pPr marL="241300" marR="5080">
              <a:lnSpc>
                <a:spcPct val="70000"/>
              </a:lnSpc>
              <a:spcBef>
                <a:spcPts val="465"/>
              </a:spcBef>
              <a:tabLst>
                <a:tab pos="1593215" algn="l"/>
                <a:tab pos="1986280" algn="l"/>
                <a:tab pos="2417445" algn="l"/>
                <a:tab pos="3841115" algn="l"/>
                <a:tab pos="4549775" algn="l"/>
                <a:tab pos="5569585" algn="l"/>
                <a:tab pos="5909310" algn="l"/>
                <a:tab pos="6929120" algn="l"/>
                <a:tab pos="7874000" algn="l"/>
                <a:tab pos="8637270" algn="l"/>
                <a:tab pos="9086215" algn="l"/>
                <a:tab pos="10161905" algn="l"/>
              </a:tabLst>
            </a:pPr>
            <a:r>
              <a:rPr sz="2600" spc="-10" dirty="0">
                <a:solidFill>
                  <a:srgbClr val="333333"/>
                </a:solidFill>
                <a:latin typeface="Arial MT"/>
                <a:cs typeface="Arial MT"/>
              </a:rPr>
              <a:t>purpose</a:t>
            </a:r>
            <a:r>
              <a:rPr sz="2600" dirty="0">
                <a:solidFill>
                  <a:srgbClr val="333333"/>
                </a:solidFill>
                <a:latin typeface="Arial MT"/>
                <a:cs typeface="Arial MT"/>
              </a:rPr>
              <a:t>	</a:t>
            </a:r>
            <a:r>
              <a:rPr sz="2600" spc="-25" dirty="0">
                <a:solidFill>
                  <a:srgbClr val="333333"/>
                </a:solidFill>
                <a:latin typeface="Arial MT"/>
                <a:cs typeface="Arial MT"/>
              </a:rPr>
              <a:t>is</a:t>
            </a:r>
            <a:r>
              <a:rPr sz="2600" dirty="0">
                <a:solidFill>
                  <a:srgbClr val="333333"/>
                </a:solidFill>
                <a:latin typeface="Arial MT"/>
                <a:cs typeface="Arial MT"/>
              </a:rPr>
              <a:t>	</a:t>
            </a:r>
            <a:r>
              <a:rPr sz="2600" spc="-35" dirty="0">
                <a:solidFill>
                  <a:srgbClr val="333333"/>
                </a:solidFill>
                <a:latin typeface="Arial MT"/>
                <a:cs typeface="Arial MT"/>
              </a:rPr>
              <a:t>to</a:t>
            </a:r>
            <a:r>
              <a:rPr sz="2600" dirty="0">
                <a:solidFill>
                  <a:srgbClr val="333333"/>
                </a:solidFill>
                <a:latin typeface="Arial MT"/>
                <a:cs typeface="Arial MT"/>
              </a:rPr>
              <a:t>	</a:t>
            </a:r>
            <a:r>
              <a:rPr sz="2600" spc="-10" dirty="0">
                <a:solidFill>
                  <a:srgbClr val="333333"/>
                </a:solidFill>
                <a:latin typeface="Arial MT"/>
                <a:cs typeface="Arial MT"/>
              </a:rPr>
              <a:t>compute</a:t>
            </a:r>
            <a:r>
              <a:rPr sz="2600" dirty="0">
                <a:solidFill>
                  <a:srgbClr val="333333"/>
                </a:solidFill>
                <a:latin typeface="Arial MT"/>
                <a:cs typeface="Arial MT"/>
              </a:rPr>
              <a:t>	</a:t>
            </a:r>
            <a:r>
              <a:rPr sz="2600" spc="-25" dirty="0">
                <a:solidFill>
                  <a:srgbClr val="333333"/>
                </a:solidFill>
                <a:latin typeface="Arial MT"/>
                <a:cs typeface="Arial MT"/>
              </a:rPr>
              <a:t>and</a:t>
            </a:r>
            <a:r>
              <a:rPr sz="2600" dirty="0">
                <a:solidFill>
                  <a:srgbClr val="333333"/>
                </a:solidFill>
                <a:latin typeface="Arial MT"/>
                <a:cs typeface="Arial MT"/>
              </a:rPr>
              <a:t>	</a:t>
            </a:r>
            <a:r>
              <a:rPr sz="2600" spc="-10" dirty="0">
                <a:solidFill>
                  <a:srgbClr val="333333"/>
                </a:solidFill>
                <a:latin typeface="Arial MT"/>
                <a:cs typeface="Arial MT"/>
              </a:rPr>
              <a:t>return</a:t>
            </a:r>
            <a:r>
              <a:rPr sz="2600" dirty="0">
                <a:solidFill>
                  <a:srgbClr val="333333"/>
                </a:solidFill>
                <a:latin typeface="Arial MT"/>
                <a:cs typeface="Arial MT"/>
              </a:rPr>
              <a:t>	</a:t>
            </a:r>
            <a:r>
              <a:rPr sz="2600" spc="-50" dirty="0">
                <a:solidFill>
                  <a:srgbClr val="333333"/>
                </a:solidFill>
                <a:latin typeface="Arial MT"/>
                <a:cs typeface="Arial MT"/>
              </a:rPr>
              <a:t>a</a:t>
            </a:r>
            <a:r>
              <a:rPr sz="2600" dirty="0">
                <a:solidFill>
                  <a:srgbClr val="333333"/>
                </a:solidFill>
                <a:latin typeface="Arial MT"/>
                <a:cs typeface="Arial MT"/>
              </a:rPr>
              <a:t>	</a:t>
            </a:r>
            <a:r>
              <a:rPr sz="2600" spc="-10" dirty="0">
                <a:solidFill>
                  <a:srgbClr val="333333"/>
                </a:solidFill>
                <a:latin typeface="Arial MT"/>
                <a:cs typeface="Arial MT"/>
              </a:rPr>
              <a:t>single</a:t>
            </a:r>
            <a:r>
              <a:rPr sz="2600" dirty="0">
                <a:solidFill>
                  <a:srgbClr val="333333"/>
                </a:solidFill>
                <a:latin typeface="Arial MT"/>
                <a:cs typeface="Arial MT"/>
              </a:rPr>
              <a:t>	</a:t>
            </a:r>
            <a:r>
              <a:rPr sz="2600" spc="-10" dirty="0">
                <a:solidFill>
                  <a:srgbClr val="333333"/>
                </a:solidFill>
                <a:latin typeface="Arial MT"/>
                <a:cs typeface="Arial MT"/>
              </a:rPr>
              <a:t>value</a:t>
            </a:r>
            <a:r>
              <a:rPr sz="2600" dirty="0">
                <a:solidFill>
                  <a:srgbClr val="333333"/>
                </a:solidFill>
                <a:latin typeface="Arial MT"/>
                <a:cs typeface="Arial MT"/>
              </a:rPr>
              <a:t>	</a:t>
            </a:r>
            <a:r>
              <a:rPr sz="2600" spc="-20" dirty="0">
                <a:solidFill>
                  <a:srgbClr val="333333"/>
                </a:solidFill>
                <a:latin typeface="Arial MT"/>
                <a:cs typeface="Arial MT"/>
              </a:rPr>
              <a:t>only</a:t>
            </a:r>
            <a:r>
              <a:rPr sz="2600" dirty="0">
                <a:solidFill>
                  <a:srgbClr val="333333"/>
                </a:solidFill>
                <a:latin typeface="Arial MT"/>
                <a:cs typeface="Arial MT"/>
              </a:rPr>
              <a:t>	</a:t>
            </a:r>
            <a:r>
              <a:rPr sz="2600" spc="-25" dirty="0">
                <a:solidFill>
                  <a:srgbClr val="333333"/>
                </a:solidFill>
                <a:latin typeface="Arial MT"/>
                <a:cs typeface="Arial MT"/>
              </a:rPr>
              <a:t>or</a:t>
            </a:r>
            <a:r>
              <a:rPr sz="2600" dirty="0">
                <a:solidFill>
                  <a:srgbClr val="333333"/>
                </a:solidFill>
                <a:latin typeface="Arial MT"/>
                <a:cs typeface="Arial MT"/>
              </a:rPr>
              <a:t>	</a:t>
            </a:r>
            <a:r>
              <a:rPr sz="2600" spc="-10" dirty="0">
                <a:solidFill>
                  <a:srgbClr val="333333"/>
                </a:solidFill>
                <a:latin typeface="Arial MT"/>
                <a:cs typeface="Arial MT"/>
              </a:rPr>
              <a:t>create</a:t>
            </a:r>
            <a:r>
              <a:rPr sz="2600" dirty="0">
                <a:solidFill>
                  <a:srgbClr val="333333"/>
                </a:solidFill>
                <a:latin typeface="Arial MT"/>
                <a:cs typeface="Arial MT"/>
              </a:rPr>
              <a:t>	</a:t>
            </a:r>
            <a:r>
              <a:rPr sz="2600" spc="-50" dirty="0">
                <a:solidFill>
                  <a:srgbClr val="333333"/>
                </a:solidFill>
                <a:latin typeface="Arial MT"/>
                <a:cs typeface="Arial MT"/>
              </a:rPr>
              <a:t>a </a:t>
            </a:r>
            <a:r>
              <a:rPr sz="2600" spc="-10" dirty="0">
                <a:solidFill>
                  <a:srgbClr val="333333"/>
                </a:solidFill>
                <a:latin typeface="Arial MT"/>
                <a:cs typeface="Arial MT"/>
              </a:rPr>
              <a:t>user-</a:t>
            </a:r>
            <a:r>
              <a:rPr sz="2600" dirty="0">
                <a:solidFill>
                  <a:srgbClr val="333333"/>
                </a:solidFill>
                <a:latin typeface="Arial MT"/>
                <a:cs typeface="Arial MT"/>
              </a:rPr>
              <a:t>defined </a:t>
            </a:r>
            <a:r>
              <a:rPr sz="2600" spc="-10" dirty="0">
                <a:solidFill>
                  <a:srgbClr val="333333"/>
                </a:solidFill>
                <a:latin typeface="Arial MT"/>
                <a:cs typeface="Arial MT"/>
              </a:rPr>
              <a:t>function.</a:t>
            </a:r>
            <a:endParaRPr sz="2600">
              <a:latin typeface="Arial MT"/>
              <a:cs typeface="Arial MT"/>
            </a:endParaRPr>
          </a:p>
        </p:txBody>
      </p:sp>
    </p:spTree>
    <p:extLst>
      <p:ext uri="{BB962C8B-B14F-4D97-AF65-F5344CB8AC3E}">
        <p14:creationId xmlns:p14="http://schemas.microsoft.com/office/powerpoint/2010/main" val="750576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a:t>
            </a:r>
            <a:r>
              <a:rPr lang="en-US" dirty="0" err="1" smtClean="0"/>
              <a:t>postgresql</a:t>
            </a:r>
            <a:r>
              <a:rPr lang="en-US" dirty="0" smtClean="0"/>
              <a:t> </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basic syntax to create a function is as follows </a:t>
            </a:r>
            <a:r>
              <a:rPr lang="en-US" dirty="0" smtClean="0"/>
              <a:t>−</a:t>
            </a:r>
          </a:p>
          <a:p>
            <a:r>
              <a:rPr lang="en-US" sz="2400" dirty="0" smtClean="0"/>
              <a:t>CREATE [OR REPLACE] FUNCTION </a:t>
            </a:r>
            <a:r>
              <a:rPr lang="en-US" sz="2400" dirty="0" err="1" smtClean="0"/>
              <a:t>function_name</a:t>
            </a:r>
            <a:r>
              <a:rPr lang="en-US" sz="2400" dirty="0" smtClean="0"/>
              <a:t> (arguments) </a:t>
            </a:r>
          </a:p>
          <a:p>
            <a:r>
              <a:rPr lang="en-US" sz="2400" dirty="0" smtClean="0"/>
              <a:t>RETURNS </a:t>
            </a:r>
            <a:r>
              <a:rPr lang="en-US" sz="2400" dirty="0" err="1" smtClean="0"/>
              <a:t>return_datatype</a:t>
            </a:r>
            <a:r>
              <a:rPr lang="en-US" sz="2400" dirty="0" smtClean="0"/>
              <a:t> </a:t>
            </a:r>
          </a:p>
          <a:p>
            <a:r>
              <a:rPr lang="en-US" sz="2400" dirty="0" smtClean="0"/>
              <a:t>language </a:t>
            </a:r>
            <a:r>
              <a:rPr lang="en-US" sz="2400" dirty="0" err="1" smtClean="0"/>
              <a:t>plpgsql</a:t>
            </a:r>
            <a:r>
              <a:rPr lang="en-US" sz="2400" dirty="0" smtClean="0"/>
              <a:t> </a:t>
            </a:r>
          </a:p>
          <a:p>
            <a:r>
              <a:rPr lang="en-US" sz="2400" dirty="0" smtClean="0"/>
              <a:t>AS </a:t>
            </a:r>
          </a:p>
          <a:p>
            <a:r>
              <a:rPr lang="en-US" sz="2400" dirty="0" smtClean="0"/>
              <a:t>$$ </a:t>
            </a:r>
          </a:p>
          <a:p>
            <a:r>
              <a:rPr lang="en-US" sz="2400" dirty="0" smtClean="0"/>
              <a:t>declare </a:t>
            </a:r>
          </a:p>
          <a:p>
            <a:pPr lvl="1"/>
            <a:r>
              <a:rPr lang="en-US" sz="2000" dirty="0" err="1"/>
              <a:t>variable_name</a:t>
            </a:r>
            <a:r>
              <a:rPr lang="en-US" sz="2000" dirty="0"/>
              <a:t> -- </a:t>
            </a:r>
            <a:r>
              <a:rPr lang="en-US" sz="2000" dirty="0" smtClean="0"/>
              <a:t>variable declaration </a:t>
            </a:r>
          </a:p>
          <a:p>
            <a:r>
              <a:rPr lang="en-US" sz="2400" dirty="0" smtClean="0"/>
              <a:t>begin </a:t>
            </a:r>
          </a:p>
          <a:p>
            <a:pPr lvl="1"/>
            <a:r>
              <a:rPr lang="en-US" sz="2000" dirty="0" smtClean="0"/>
              <a:t>-- stored procedure body </a:t>
            </a:r>
          </a:p>
          <a:p>
            <a:r>
              <a:rPr lang="en-US" sz="2400" dirty="0" smtClean="0"/>
              <a:t>end; $$</a:t>
            </a:r>
            <a:endParaRPr lang="en-IN" sz="2400" dirty="0"/>
          </a:p>
        </p:txBody>
      </p:sp>
    </p:spTree>
    <p:extLst>
      <p:ext uri="{BB962C8B-B14F-4D97-AF65-F5344CB8AC3E}">
        <p14:creationId xmlns:p14="http://schemas.microsoft.com/office/powerpoint/2010/main" val="2563401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function-name</a:t>
            </a:r>
            <a:r>
              <a:rPr lang="en-US" dirty="0"/>
              <a:t> specifies the name of the function.</a:t>
            </a:r>
          </a:p>
          <a:p>
            <a:r>
              <a:rPr lang="en-US" dirty="0"/>
              <a:t>[OR REPLACE] option allows modifying an existing function.</a:t>
            </a:r>
          </a:p>
          <a:p>
            <a:pPr lvl="1"/>
            <a:r>
              <a:rPr lang="en-US" dirty="0"/>
              <a:t>The function must contain a </a:t>
            </a:r>
            <a:r>
              <a:rPr lang="en-US" b="1" dirty="0"/>
              <a:t>return</a:t>
            </a:r>
            <a:r>
              <a:rPr lang="en-US" dirty="0"/>
              <a:t> statement.</a:t>
            </a:r>
          </a:p>
          <a:p>
            <a:r>
              <a:rPr lang="en-US" b="1" dirty="0"/>
              <a:t>RETURN</a:t>
            </a:r>
            <a:r>
              <a:rPr lang="en-US" dirty="0"/>
              <a:t> clause specifies that data type you are going to return from the function. </a:t>
            </a:r>
            <a:endParaRPr lang="en-US" dirty="0" smtClean="0"/>
          </a:p>
          <a:p>
            <a:pPr lvl="1"/>
            <a:r>
              <a:rPr lang="en-US" dirty="0" smtClean="0"/>
              <a:t>The</a:t>
            </a:r>
            <a:r>
              <a:rPr lang="en-US" dirty="0"/>
              <a:t> </a:t>
            </a:r>
            <a:r>
              <a:rPr lang="en-US" b="1" dirty="0" err="1"/>
              <a:t>return_datatype</a:t>
            </a:r>
            <a:r>
              <a:rPr lang="en-US" dirty="0"/>
              <a:t> can be a base, composite, or domain type, or can reference the type of a table column.</a:t>
            </a:r>
          </a:p>
          <a:p>
            <a:r>
              <a:rPr lang="en-US" b="1" dirty="0"/>
              <a:t>function-body</a:t>
            </a:r>
            <a:r>
              <a:rPr lang="en-US" dirty="0"/>
              <a:t> contains the executable part.</a:t>
            </a:r>
          </a:p>
          <a:p>
            <a:pPr lvl="1"/>
            <a:r>
              <a:rPr lang="en-US" dirty="0"/>
              <a:t>The AS keyword is used for creating a standalone function.</a:t>
            </a:r>
          </a:p>
          <a:p>
            <a:r>
              <a:rPr lang="en-US" b="1" dirty="0" err="1"/>
              <a:t>plpgsql</a:t>
            </a:r>
            <a:r>
              <a:rPr lang="en-US" dirty="0"/>
              <a:t> is the name of the language that the function is implemented in. </a:t>
            </a:r>
            <a:endParaRPr lang="en-US" dirty="0" smtClean="0"/>
          </a:p>
          <a:p>
            <a:pPr lvl="1"/>
            <a:r>
              <a:rPr lang="en-US" dirty="0" smtClean="0"/>
              <a:t>Here</a:t>
            </a:r>
            <a:r>
              <a:rPr lang="en-US" dirty="0"/>
              <a:t>, we use this option for PostgreSQL, it Can be SQL, C, internal, or the name of a user-defined procedural language. </a:t>
            </a:r>
            <a:endParaRPr lang="en-US" dirty="0" smtClean="0"/>
          </a:p>
          <a:p>
            <a:pPr lvl="1"/>
            <a:r>
              <a:rPr lang="en-US" dirty="0" smtClean="0"/>
              <a:t>For </a:t>
            </a:r>
            <a:r>
              <a:rPr lang="en-US" dirty="0"/>
              <a:t>backward compatibility, the name can be enclosed by single quotes.</a:t>
            </a:r>
          </a:p>
          <a:p>
            <a:endParaRPr lang="en-IN" dirty="0"/>
          </a:p>
        </p:txBody>
      </p:sp>
    </p:spTree>
    <p:extLst>
      <p:ext uri="{BB962C8B-B14F-4D97-AF65-F5344CB8AC3E}">
        <p14:creationId xmlns:p14="http://schemas.microsoft.com/office/powerpoint/2010/main" val="30865981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idx="1"/>
          </p:nvPr>
        </p:nvSpPr>
        <p:spPr/>
        <p:txBody>
          <a:bodyPr>
            <a:normAutofit/>
          </a:bodyPr>
          <a:lstStyle/>
          <a:p>
            <a:r>
              <a:rPr lang="en-US" dirty="0"/>
              <a:t>Function </a:t>
            </a:r>
            <a:r>
              <a:rPr lang="en-US" dirty="0" err="1"/>
              <a:t>totalRecords</a:t>
            </a:r>
            <a:r>
              <a:rPr lang="en-US" dirty="0"/>
              <a:t>() is as follows </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Create a function</a:t>
            </a:r>
          </a:p>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132856"/>
            <a:ext cx="7704485"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88151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2000" dirty="0" smtClean="0"/>
          </a:p>
          <a:p>
            <a:r>
              <a:rPr lang="en-US" sz="2000" dirty="0" err="1" smtClean="0"/>
              <a:t>CallIng</a:t>
            </a:r>
            <a:r>
              <a:rPr lang="en-US" sz="2000" dirty="0" smtClean="0"/>
              <a:t> a function :</a:t>
            </a:r>
          </a:p>
          <a:p>
            <a:pPr lvl="1"/>
            <a:r>
              <a:rPr lang="en-IN" sz="2000" dirty="0"/>
              <a:t>select </a:t>
            </a:r>
            <a:r>
              <a:rPr lang="en-IN" sz="2000" dirty="0" err="1"/>
              <a:t>totalRecords</a:t>
            </a:r>
            <a:r>
              <a:rPr lang="en-IN" sz="2000"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157" y="5121098"/>
            <a:ext cx="2745779"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0" y="1547213"/>
            <a:ext cx="5826764" cy="35738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20026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55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27" y="1752405"/>
            <a:ext cx="6793939" cy="1742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504" y="4256760"/>
            <a:ext cx="5589023" cy="577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0745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786" y="1543702"/>
            <a:ext cx="5459732" cy="948978"/>
          </a:xfrm>
          <a:prstGeom prst="rect">
            <a:avLst/>
          </a:prstGeom>
        </p:spPr>
        <p:txBody>
          <a:bodyPr vert="horz" wrap="square" lIns="0" tIns="12700" rIns="0" bIns="0" rtlCol="0">
            <a:spAutoFit/>
          </a:bodyPr>
          <a:lstStyle/>
          <a:p>
            <a:pPr marL="12700">
              <a:lnSpc>
                <a:spcPct val="100000"/>
              </a:lnSpc>
              <a:spcBef>
                <a:spcPts val="100"/>
              </a:spcBef>
            </a:pPr>
            <a:r>
              <a:rPr sz="6000" dirty="0"/>
              <a:t>TCL</a:t>
            </a:r>
            <a:r>
              <a:rPr sz="6000" spc="-185" dirty="0"/>
              <a:t> </a:t>
            </a:r>
            <a:r>
              <a:rPr sz="6000" spc="-10" dirty="0"/>
              <a:t>Commands</a:t>
            </a:r>
            <a:endParaRPr sz="6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2694335"/>
            <a:ext cx="634365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12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023" y="710535"/>
            <a:ext cx="6376974" cy="579646"/>
          </a:xfrm>
          <a:prstGeom prst="rect">
            <a:avLst/>
          </a:prstGeom>
        </p:spPr>
        <p:txBody>
          <a:bodyPr vert="horz" wrap="square" lIns="0" tIns="12700" rIns="0" bIns="0" rtlCol="0">
            <a:spAutoFit/>
          </a:bodyPr>
          <a:lstStyle/>
          <a:p>
            <a:pPr marL="12700">
              <a:lnSpc>
                <a:spcPct val="100000"/>
              </a:lnSpc>
              <a:spcBef>
                <a:spcPts val="100"/>
              </a:spcBef>
            </a:pPr>
            <a:r>
              <a:rPr spc="-70" dirty="0"/>
              <a:t>Transaction</a:t>
            </a:r>
            <a:r>
              <a:rPr spc="-180" dirty="0"/>
              <a:t> </a:t>
            </a:r>
            <a:r>
              <a:rPr spc="-45" dirty="0"/>
              <a:t>Control</a:t>
            </a:r>
            <a:r>
              <a:rPr spc="-175" dirty="0"/>
              <a:t> </a:t>
            </a:r>
            <a:r>
              <a:rPr spc="-10" dirty="0"/>
              <a:t>Languages.</a:t>
            </a:r>
          </a:p>
        </p:txBody>
      </p:sp>
      <p:sp>
        <p:nvSpPr>
          <p:cNvPr id="3" name="object 3"/>
          <p:cNvSpPr txBox="1"/>
          <p:nvPr/>
        </p:nvSpPr>
        <p:spPr>
          <a:xfrm>
            <a:off x="687705" y="1766062"/>
            <a:ext cx="7892624" cy="3488391"/>
          </a:xfrm>
          <a:prstGeom prst="rect">
            <a:avLst/>
          </a:prstGeom>
        </p:spPr>
        <p:txBody>
          <a:bodyPr vert="horz" wrap="square" lIns="0" tIns="92075" rIns="0" bIns="0" rtlCol="0">
            <a:spAutoFit/>
          </a:bodyPr>
          <a:lstStyle/>
          <a:p>
            <a:pPr marL="241300" marR="5080" indent="-228600">
              <a:lnSpc>
                <a:spcPct val="80000"/>
              </a:lnSpc>
              <a:spcBef>
                <a:spcPts val="725"/>
              </a:spcBef>
              <a:buFont typeface="Arial MT"/>
              <a:buChar char="•"/>
              <a:tabLst>
                <a:tab pos="241300" algn="l"/>
              </a:tabLst>
            </a:pPr>
            <a:r>
              <a:rPr sz="2600" dirty="0" smtClean="0">
                <a:latin typeface="Calibri"/>
                <a:cs typeface="Calibri"/>
              </a:rPr>
              <a:t>These</a:t>
            </a:r>
            <a:r>
              <a:rPr sz="2600" spc="-70" dirty="0" smtClean="0">
                <a:latin typeface="Calibri"/>
                <a:cs typeface="Calibri"/>
              </a:rPr>
              <a:t> </a:t>
            </a:r>
            <a:r>
              <a:rPr sz="2600" dirty="0" smtClean="0">
                <a:latin typeface="Calibri"/>
                <a:cs typeface="Calibri"/>
              </a:rPr>
              <a:t>commands</a:t>
            </a:r>
            <a:r>
              <a:rPr sz="2600" spc="-50" dirty="0" smtClean="0">
                <a:latin typeface="Calibri"/>
                <a:cs typeface="Calibri"/>
              </a:rPr>
              <a:t> </a:t>
            </a:r>
            <a:r>
              <a:rPr sz="2600" dirty="0" smtClean="0">
                <a:latin typeface="Calibri"/>
                <a:cs typeface="Calibri"/>
              </a:rPr>
              <a:t>are</a:t>
            </a:r>
            <a:r>
              <a:rPr sz="2600" spc="-50" dirty="0" smtClean="0">
                <a:latin typeface="Calibri"/>
                <a:cs typeface="Calibri"/>
              </a:rPr>
              <a:t> </a:t>
            </a:r>
            <a:r>
              <a:rPr sz="2600" dirty="0" smtClean="0">
                <a:latin typeface="Calibri"/>
                <a:cs typeface="Calibri"/>
              </a:rPr>
              <a:t>used</a:t>
            </a:r>
            <a:r>
              <a:rPr sz="2600" spc="-65" dirty="0" smtClean="0">
                <a:latin typeface="Calibri"/>
                <a:cs typeface="Calibri"/>
              </a:rPr>
              <a:t> </a:t>
            </a:r>
            <a:r>
              <a:rPr sz="2600" dirty="0" smtClean="0">
                <a:latin typeface="Calibri"/>
                <a:cs typeface="Calibri"/>
              </a:rPr>
              <a:t>for</a:t>
            </a:r>
            <a:r>
              <a:rPr sz="2600" spc="-35" dirty="0" smtClean="0">
                <a:latin typeface="Calibri"/>
                <a:cs typeface="Calibri"/>
              </a:rPr>
              <a:t> </a:t>
            </a:r>
            <a:r>
              <a:rPr sz="2600" dirty="0" smtClean="0">
                <a:latin typeface="Calibri"/>
                <a:cs typeface="Calibri"/>
              </a:rPr>
              <a:t>maintaining</a:t>
            </a:r>
            <a:r>
              <a:rPr sz="2600" spc="-45" dirty="0" smtClean="0">
                <a:latin typeface="Calibri"/>
                <a:cs typeface="Calibri"/>
              </a:rPr>
              <a:t> </a:t>
            </a:r>
            <a:r>
              <a:rPr sz="2600" spc="-10" dirty="0" smtClean="0">
                <a:latin typeface="Calibri"/>
                <a:cs typeface="Calibri"/>
              </a:rPr>
              <a:t>consistency</a:t>
            </a:r>
            <a:r>
              <a:rPr sz="2600" spc="-75" dirty="0" smtClean="0">
                <a:latin typeface="Calibri"/>
                <a:cs typeface="Calibri"/>
              </a:rPr>
              <a:t> </a:t>
            </a:r>
            <a:r>
              <a:rPr sz="2600" dirty="0" smtClean="0">
                <a:latin typeface="Calibri"/>
                <a:cs typeface="Calibri"/>
              </a:rPr>
              <a:t>of</a:t>
            </a:r>
            <a:r>
              <a:rPr sz="2600" spc="-35" dirty="0" smtClean="0">
                <a:latin typeface="Calibri"/>
                <a:cs typeface="Calibri"/>
              </a:rPr>
              <a:t> </a:t>
            </a:r>
            <a:r>
              <a:rPr sz="2600" dirty="0" smtClean="0">
                <a:latin typeface="Calibri"/>
                <a:cs typeface="Calibri"/>
              </a:rPr>
              <a:t>the</a:t>
            </a:r>
            <a:r>
              <a:rPr sz="2600" spc="-55" dirty="0" smtClean="0">
                <a:latin typeface="Calibri"/>
                <a:cs typeface="Calibri"/>
              </a:rPr>
              <a:t> </a:t>
            </a:r>
            <a:r>
              <a:rPr sz="2600" dirty="0" smtClean="0">
                <a:latin typeface="Calibri"/>
                <a:cs typeface="Calibri"/>
              </a:rPr>
              <a:t>database</a:t>
            </a:r>
            <a:r>
              <a:rPr sz="2600" spc="-60" dirty="0" smtClean="0">
                <a:latin typeface="Calibri"/>
                <a:cs typeface="Calibri"/>
              </a:rPr>
              <a:t> </a:t>
            </a:r>
            <a:r>
              <a:rPr sz="2600" spc="-25" dirty="0" smtClean="0">
                <a:latin typeface="Calibri"/>
                <a:cs typeface="Calibri"/>
              </a:rPr>
              <a:t>and </a:t>
            </a:r>
            <a:r>
              <a:rPr sz="2600" dirty="0" smtClean="0">
                <a:latin typeface="Calibri"/>
                <a:cs typeface="Calibri"/>
              </a:rPr>
              <a:t>for</a:t>
            </a:r>
            <a:r>
              <a:rPr sz="2600" spc="-25" dirty="0" smtClean="0">
                <a:latin typeface="Calibri"/>
                <a:cs typeface="Calibri"/>
              </a:rPr>
              <a:t> </a:t>
            </a:r>
            <a:r>
              <a:rPr sz="2600" dirty="0" smtClean="0">
                <a:latin typeface="Calibri"/>
                <a:cs typeface="Calibri"/>
              </a:rPr>
              <a:t>the</a:t>
            </a:r>
            <a:r>
              <a:rPr sz="2600" spc="-50" dirty="0" smtClean="0">
                <a:latin typeface="Calibri"/>
                <a:cs typeface="Calibri"/>
              </a:rPr>
              <a:t> </a:t>
            </a:r>
            <a:r>
              <a:rPr sz="2600" dirty="0" smtClean="0">
                <a:latin typeface="Calibri"/>
                <a:cs typeface="Calibri"/>
              </a:rPr>
              <a:t>management</a:t>
            </a:r>
            <a:r>
              <a:rPr sz="2600" spc="-45" dirty="0" smtClean="0">
                <a:latin typeface="Calibri"/>
                <a:cs typeface="Calibri"/>
              </a:rPr>
              <a:t> </a:t>
            </a:r>
            <a:r>
              <a:rPr sz="2600" dirty="0" smtClean="0">
                <a:latin typeface="Calibri"/>
                <a:cs typeface="Calibri"/>
              </a:rPr>
              <a:t>of</a:t>
            </a:r>
            <a:r>
              <a:rPr sz="2600" spc="-30" dirty="0" smtClean="0">
                <a:latin typeface="Calibri"/>
                <a:cs typeface="Calibri"/>
              </a:rPr>
              <a:t> </a:t>
            </a:r>
            <a:r>
              <a:rPr sz="2600" dirty="0" smtClean="0">
                <a:latin typeface="Calibri"/>
                <a:cs typeface="Calibri"/>
              </a:rPr>
              <a:t>transactions</a:t>
            </a:r>
            <a:r>
              <a:rPr sz="2600" spc="-65" dirty="0" smtClean="0">
                <a:latin typeface="Calibri"/>
                <a:cs typeface="Calibri"/>
              </a:rPr>
              <a:t> </a:t>
            </a:r>
            <a:r>
              <a:rPr sz="2600" dirty="0" smtClean="0">
                <a:latin typeface="Calibri"/>
                <a:cs typeface="Calibri"/>
              </a:rPr>
              <a:t>made</a:t>
            </a:r>
            <a:r>
              <a:rPr sz="2600" spc="-45" dirty="0" smtClean="0">
                <a:latin typeface="Calibri"/>
                <a:cs typeface="Calibri"/>
              </a:rPr>
              <a:t> </a:t>
            </a:r>
            <a:r>
              <a:rPr sz="2600" dirty="0" smtClean="0">
                <a:latin typeface="Calibri"/>
                <a:cs typeface="Calibri"/>
              </a:rPr>
              <a:t>by</a:t>
            </a:r>
            <a:r>
              <a:rPr sz="2600" spc="-25" dirty="0" smtClean="0">
                <a:latin typeface="Calibri"/>
                <a:cs typeface="Calibri"/>
              </a:rPr>
              <a:t> </a:t>
            </a:r>
            <a:r>
              <a:rPr sz="2600" dirty="0" smtClean="0">
                <a:latin typeface="Calibri"/>
                <a:cs typeface="Calibri"/>
              </a:rPr>
              <a:t>the</a:t>
            </a:r>
            <a:r>
              <a:rPr sz="2600" spc="-55" dirty="0" smtClean="0">
                <a:latin typeface="Calibri"/>
                <a:cs typeface="Calibri"/>
              </a:rPr>
              <a:t> </a:t>
            </a:r>
            <a:r>
              <a:rPr sz="2600" dirty="0" smtClean="0">
                <a:latin typeface="Calibri"/>
                <a:cs typeface="Calibri"/>
              </a:rPr>
              <a:t>DML</a:t>
            </a:r>
            <a:r>
              <a:rPr sz="2600" spc="-40" dirty="0" smtClean="0">
                <a:latin typeface="Calibri"/>
                <a:cs typeface="Calibri"/>
              </a:rPr>
              <a:t> </a:t>
            </a:r>
            <a:r>
              <a:rPr sz="2600" spc="-10" dirty="0" smtClean="0">
                <a:latin typeface="Calibri"/>
                <a:cs typeface="Calibri"/>
              </a:rPr>
              <a:t>commands.</a:t>
            </a:r>
            <a:endParaRPr sz="2600" dirty="0" smtClean="0">
              <a:latin typeface="Calibri"/>
              <a:cs typeface="Calibri"/>
            </a:endParaRPr>
          </a:p>
          <a:p>
            <a:pPr marL="241300" marR="671830" indent="-228600">
              <a:lnSpc>
                <a:spcPts val="2500"/>
              </a:lnSpc>
              <a:spcBef>
                <a:spcPts val="975"/>
              </a:spcBef>
              <a:buFont typeface="Arial MT"/>
              <a:buChar char="•"/>
              <a:tabLst>
                <a:tab pos="241300" algn="l"/>
              </a:tabLst>
            </a:pPr>
            <a:r>
              <a:rPr sz="2600" dirty="0" smtClean="0">
                <a:latin typeface="Calibri"/>
                <a:cs typeface="Calibri"/>
              </a:rPr>
              <a:t>A</a:t>
            </a:r>
            <a:r>
              <a:rPr sz="2600" spc="-50" dirty="0" smtClean="0">
                <a:latin typeface="Calibri"/>
                <a:cs typeface="Calibri"/>
              </a:rPr>
              <a:t> </a:t>
            </a:r>
            <a:r>
              <a:rPr sz="2600" b="1" spc="-10" dirty="0" smtClean="0">
                <a:latin typeface="Calibri"/>
                <a:cs typeface="Calibri"/>
              </a:rPr>
              <a:t>Transaction</a:t>
            </a:r>
            <a:r>
              <a:rPr sz="2600" b="1" spc="-40" dirty="0" smtClean="0">
                <a:latin typeface="Calibri"/>
                <a:cs typeface="Calibri"/>
              </a:rPr>
              <a:t> </a:t>
            </a:r>
            <a:r>
              <a:rPr sz="2600" dirty="0" smtClean="0">
                <a:latin typeface="Calibri"/>
                <a:cs typeface="Calibri"/>
              </a:rPr>
              <a:t>is</a:t>
            </a:r>
            <a:r>
              <a:rPr sz="2600" spc="-35" dirty="0" smtClean="0">
                <a:latin typeface="Calibri"/>
                <a:cs typeface="Calibri"/>
              </a:rPr>
              <a:t> </a:t>
            </a:r>
            <a:r>
              <a:rPr sz="2600" dirty="0" smtClean="0">
                <a:latin typeface="Calibri"/>
                <a:cs typeface="Calibri"/>
              </a:rPr>
              <a:t>a</a:t>
            </a:r>
            <a:r>
              <a:rPr sz="2600" spc="-35" dirty="0" smtClean="0">
                <a:latin typeface="Calibri"/>
                <a:cs typeface="Calibri"/>
              </a:rPr>
              <a:t> </a:t>
            </a:r>
            <a:r>
              <a:rPr sz="2600" dirty="0" smtClean="0">
                <a:latin typeface="Calibri"/>
                <a:cs typeface="Calibri"/>
              </a:rPr>
              <a:t>set</a:t>
            </a:r>
            <a:r>
              <a:rPr sz="2600" spc="-60" dirty="0" smtClean="0">
                <a:latin typeface="Calibri"/>
                <a:cs typeface="Calibri"/>
              </a:rPr>
              <a:t> </a:t>
            </a:r>
            <a:r>
              <a:rPr sz="2600" dirty="0" smtClean="0">
                <a:latin typeface="Calibri"/>
                <a:cs typeface="Calibri"/>
              </a:rPr>
              <a:t>of</a:t>
            </a:r>
            <a:r>
              <a:rPr sz="2600" spc="-45" dirty="0" smtClean="0">
                <a:latin typeface="Calibri"/>
                <a:cs typeface="Calibri"/>
              </a:rPr>
              <a:t> </a:t>
            </a:r>
            <a:r>
              <a:rPr sz="2600" dirty="0" smtClean="0">
                <a:latin typeface="Calibri"/>
                <a:cs typeface="Calibri"/>
              </a:rPr>
              <a:t>SQL</a:t>
            </a:r>
            <a:r>
              <a:rPr sz="2600" spc="-40" dirty="0" smtClean="0">
                <a:latin typeface="Calibri"/>
                <a:cs typeface="Calibri"/>
              </a:rPr>
              <a:t> </a:t>
            </a:r>
            <a:r>
              <a:rPr sz="2600" spc="-10" dirty="0" smtClean="0">
                <a:latin typeface="Calibri"/>
                <a:cs typeface="Calibri"/>
              </a:rPr>
              <a:t>statements</a:t>
            </a:r>
            <a:r>
              <a:rPr sz="2600" spc="-75" dirty="0" smtClean="0">
                <a:latin typeface="Calibri"/>
                <a:cs typeface="Calibri"/>
              </a:rPr>
              <a:t> </a:t>
            </a:r>
            <a:r>
              <a:rPr sz="2600" dirty="0" smtClean="0">
                <a:latin typeface="Calibri"/>
                <a:cs typeface="Calibri"/>
              </a:rPr>
              <a:t>that</a:t>
            </a:r>
            <a:r>
              <a:rPr sz="2600" spc="-45" dirty="0" smtClean="0">
                <a:latin typeface="Calibri"/>
                <a:cs typeface="Calibri"/>
              </a:rPr>
              <a:t> </a:t>
            </a:r>
            <a:r>
              <a:rPr sz="2600" dirty="0" smtClean="0">
                <a:latin typeface="Calibri"/>
                <a:cs typeface="Calibri"/>
              </a:rPr>
              <a:t>are</a:t>
            </a:r>
            <a:r>
              <a:rPr sz="2600" spc="-40" dirty="0" smtClean="0">
                <a:latin typeface="Calibri"/>
                <a:cs typeface="Calibri"/>
              </a:rPr>
              <a:t> </a:t>
            </a:r>
            <a:r>
              <a:rPr sz="2600" spc="-10" dirty="0" smtClean="0">
                <a:latin typeface="Calibri"/>
                <a:cs typeface="Calibri"/>
              </a:rPr>
              <a:t>executed</a:t>
            </a:r>
            <a:r>
              <a:rPr sz="2600" spc="-70" dirty="0" smtClean="0">
                <a:latin typeface="Calibri"/>
                <a:cs typeface="Calibri"/>
              </a:rPr>
              <a:t> </a:t>
            </a:r>
            <a:r>
              <a:rPr sz="2600" dirty="0" smtClean="0">
                <a:latin typeface="Calibri"/>
                <a:cs typeface="Calibri"/>
              </a:rPr>
              <a:t>on</a:t>
            </a:r>
            <a:r>
              <a:rPr sz="2600" spc="-35" dirty="0" smtClean="0">
                <a:latin typeface="Calibri"/>
                <a:cs typeface="Calibri"/>
              </a:rPr>
              <a:t> </a:t>
            </a:r>
            <a:r>
              <a:rPr sz="2600" dirty="0" smtClean="0">
                <a:latin typeface="Calibri"/>
                <a:cs typeface="Calibri"/>
              </a:rPr>
              <a:t>the</a:t>
            </a:r>
            <a:r>
              <a:rPr sz="2600" spc="-55" dirty="0" smtClean="0">
                <a:latin typeface="Calibri"/>
                <a:cs typeface="Calibri"/>
              </a:rPr>
              <a:t> </a:t>
            </a:r>
            <a:r>
              <a:rPr sz="2600" spc="-20" dirty="0" smtClean="0">
                <a:latin typeface="Calibri"/>
                <a:cs typeface="Calibri"/>
              </a:rPr>
              <a:t>data </a:t>
            </a:r>
            <a:r>
              <a:rPr sz="2600" spc="-10" dirty="0" smtClean="0">
                <a:latin typeface="Calibri"/>
                <a:cs typeface="Calibri"/>
              </a:rPr>
              <a:t>stored</a:t>
            </a:r>
            <a:r>
              <a:rPr sz="2600" spc="-65" dirty="0" smtClean="0">
                <a:latin typeface="Calibri"/>
                <a:cs typeface="Calibri"/>
              </a:rPr>
              <a:t> </a:t>
            </a:r>
            <a:r>
              <a:rPr sz="2600" dirty="0" smtClean="0">
                <a:latin typeface="Calibri"/>
                <a:cs typeface="Calibri"/>
              </a:rPr>
              <a:t>in</a:t>
            </a:r>
            <a:r>
              <a:rPr sz="2600" spc="-40" dirty="0" smtClean="0">
                <a:latin typeface="Calibri"/>
                <a:cs typeface="Calibri"/>
              </a:rPr>
              <a:t> </a:t>
            </a:r>
            <a:r>
              <a:rPr sz="2600" spc="-10" dirty="0" smtClean="0">
                <a:latin typeface="Calibri"/>
                <a:cs typeface="Calibri"/>
              </a:rPr>
              <a:t>DBMS.</a:t>
            </a:r>
            <a:endParaRPr sz="2600" dirty="0" smtClean="0">
              <a:latin typeface="Calibri"/>
              <a:cs typeface="Calibri"/>
            </a:endParaRPr>
          </a:p>
          <a:p>
            <a:pPr marL="241300" marR="724535" indent="-228600">
              <a:lnSpc>
                <a:spcPts val="2500"/>
              </a:lnSpc>
              <a:spcBef>
                <a:spcPts val="1000"/>
              </a:spcBef>
              <a:buFont typeface="Arial MT"/>
              <a:buChar char="•"/>
              <a:tabLst>
                <a:tab pos="241300" algn="l"/>
              </a:tabLst>
            </a:pPr>
            <a:r>
              <a:rPr sz="2600" dirty="0" smtClean="0">
                <a:latin typeface="Calibri"/>
                <a:cs typeface="Calibri"/>
              </a:rPr>
              <a:t>Whenever</a:t>
            </a:r>
            <a:r>
              <a:rPr sz="2600" spc="-75" dirty="0" smtClean="0">
                <a:latin typeface="Calibri"/>
                <a:cs typeface="Calibri"/>
              </a:rPr>
              <a:t> </a:t>
            </a:r>
            <a:r>
              <a:rPr sz="2600" dirty="0" smtClean="0">
                <a:latin typeface="Calibri"/>
                <a:cs typeface="Calibri"/>
              </a:rPr>
              <a:t>any</a:t>
            </a:r>
            <a:r>
              <a:rPr sz="2600" spc="-45" dirty="0" smtClean="0">
                <a:latin typeface="Calibri"/>
                <a:cs typeface="Calibri"/>
              </a:rPr>
              <a:t> </a:t>
            </a:r>
            <a:r>
              <a:rPr sz="2600" dirty="0" smtClean="0">
                <a:latin typeface="Calibri"/>
                <a:cs typeface="Calibri"/>
              </a:rPr>
              <a:t>transaction</a:t>
            </a:r>
            <a:r>
              <a:rPr sz="2600" spc="-65" dirty="0" smtClean="0">
                <a:latin typeface="Calibri"/>
                <a:cs typeface="Calibri"/>
              </a:rPr>
              <a:t> </a:t>
            </a:r>
            <a:r>
              <a:rPr sz="2600" dirty="0" smtClean="0">
                <a:latin typeface="Calibri"/>
                <a:cs typeface="Calibri"/>
              </a:rPr>
              <a:t>is</a:t>
            </a:r>
            <a:r>
              <a:rPr sz="2600" spc="-45" dirty="0" smtClean="0">
                <a:latin typeface="Calibri"/>
                <a:cs typeface="Calibri"/>
              </a:rPr>
              <a:t> </a:t>
            </a:r>
            <a:r>
              <a:rPr sz="2600" dirty="0" smtClean="0">
                <a:latin typeface="Calibri"/>
                <a:cs typeface="Calibri"/>
              </a:rPr>
              <a:t>made</a:t>
            </a:r>
            <a:r>
              <a:rPr sz="2600" spc="-50" dirty="0" smtClean="0">
                <a:latin typeface="Calibri"/>
                <a:cs typeface="Calibri"/>
              </a:rPr>
              <a:t> </a:t>
            </a:r>
            <a:r>
              <a:rPr sz="2600" dirty="0" smtClean="0">
                <a:latin typeface="Calibri"/>
                <a:cs typeface="Calibri"/>
              </a:rPr>
              <a:t>these</a:t>
            </a:r>
            <a:r>
              <a:rPr sz="2600" spc="-70" dirty="0" smtClean="0">
                <a:latin typeface="Calibri"/>
                <a:cs typeface="Calibri"/>
              </a:rPr>
              <a:t> </a:t>
            </a:r>
            <a:r>
              <a:rPr sz="2600" dirty="0" smtClean="0">
                <a:latin typeface="Calibri"/>
                <a:cs typeface="Calibri"/>
              </a:rPr>
              <a:t>transactions</a:t>
            </a:r>
            <a:r>
              <a:rPr sz="2600" spc="-70" dirty="0" smtClean="0">
                <a:latin typeface="Calibri"/>
                <a:cs typeface="Calibri"/>
              </a:rPr>
              <a:t> </a:t>
            </a:r>
            <a:r>
              <a:rPr sz="2600" dirty="0" smtClean="0">
                <a:latin typeface="Calibri"/>
                <a:cs typeface="Calibri"/>
              </a:rPr>
              <a:t>are</a:t>
            </a:r>
            <a:r>
              <a:rPr sz="2600" spc="-55" dirty="0" smtClean="0">
                <a:latin typeface="Calibri"/>
                <a:cs typeface="Calibri"/>
              </a:rPr>
              <a:t> </a:t>
            </a:r>
            <a:r>
              <a:rPr sz="2600" spc="-10" dirty="0" smtClean="0">
                <a:latin typeface="Calibri"/>
                <a:cs typeface="Calibri"/>
              </a:rPr>
              <a:t>temporarily </a:t>
            </a:r>
            <a:r>
              <a:rPr sz="2600" dirty="0" smtClean="0">
                <a:latin typeface="Calibri"/>
                <a:cs typeface="Calibri"/>
              </a:rPr>
              <a:t>happen</a:t>
            </a:r>
            <a:r>
              <a:rPr sz="2600" spc="-40" dirty="0" smtClean="0">
                <a:latin typeface="Calibri"/>
                <a:cs typeface="Calibri"/>
              </a:rPr>
              <a:t> </a:t>
            </a:r>
            <a:r>
              <a:rPr sz="2600" dirty="0" smtClean="0">
                <a:latin typeface="Calibri"/>
                <a:cs typeface="Calibri"/>
              </a:rPr>
              <a:t>in</a:t>
            </a:r>
            <a:r>
              <a:rPr sz="2600" spc="-30" dirty="0" smtClean="0">
                <a:latin typeface="Calibri"/>
                <a:cs typeface="Calibri"/>
              </a:rPr>
              <a:t> </a:t>
            </a:r>
            <a:r>
              <a:rPr sz="2600" spc="-10" dirty="0" smtClean="0">
                <a:latin typeface="Calibri"/>
                <a:cs typeface="Calibri"/>
              </a:rPr>
              <a:t>database.</a:t>
            </a:r>
            <a:endParaRPr sz="2600" dirty="0" smtClean="0">
              <a:latin typeface="Calibri"/>
              <a:cs typeface="Calibri"/>
            </a:endParaRPr>
          </a:p>
          <a:p>
            <a:pPr marL="12700" marR="2041525" indent="228600">
              <a:lnSpc>
                <a:spcPct val="112000"/>
              </a:lnSpc>
              <a:spcBef>
                <a:spcPts val="15"/>
              </a:spcBef>
              <a:buFont typeface="Arial MT"/>
              <a:buChar char="•"/>
              <a:tabLst>
                <a:tab pos="241300" algn="l"/>
              </a:tabLst>
            </a:pPr>
            <a:r>
              <a:rPr sz="2600" dirty="0" smtClean="0">
                <a:latin typeface="Calibri"/>
                <a:cs typeface="Calibri"/>
              </a:rPr>
              <a:t>So</a:t>
            </a:r>
            <a:r>
              <a:rPr sz="2600" spc="-45" dirty="0" smtClean="0">
                <a:latin typeface="Calibri"/>
                <a:cs typeface="Calibri"/>
              </a:rPr>
              <a:t> </a:t>
            </a:r>
            <a:r>
              <a:rPr sz="2600" dirty="0" smtClean="0">
                <a:latin typeface="Calibri"/>
                <a:cs typeface="Calibri"/>
              </a:rPr>
              <a:t>to</a:t>
            </a:r>
            <a:r>
              <a:rPr sz="2600" spc="-50" dirty="0" smtClean="0">
                <a:latin typeface="Calibri"/>
                <a:cs typeface="Calibri"/>
              </a:rPr>
              <a:t> </a:t>
            </a:r>
            <a:r>
              <a:rPr sz="2600" dirty="0" smtClean="0">
                <a:latin typeface="Calibri"/>
                <a:cs typeface="Calibri"/>
              </a:rPr>
              <a:t>make</a:t>
            </a:r>
            <a:r>
              <a:rPr sz="2600" spc="-60" dirty="0" smtClean="0">
                <a:latin typeface="Calibri"/>
                <a:cs typeface="Calibri"/>
              </a:rPr>
              <a:t> </a:t>
            </a:r>
            <a:r>
              <a:rPr sz="2600" dirty="0" smtClean="0">
                <a:latin typeface="Calibri"/>
                <a:cs typeface="Calibri"/>
              </a:rPr>
              <a:t>the</a:t>
            </a:r>
            <a:r>
              <a:rPr sz="2600" spc="-60" dirty="0" smtClean="0">
                <a:latin typeface="Calibri"/>
                <a:cs typeface="Calibri"/>
              </a:rPr>
              <a:t> </a:t>
            </a:r>
            <a:r>
              <a:rPr sz="2600" dirty="0" smtClean="0">
                <a:latin typeface="Calibri"/>
                <a:cs typeface="Calibri"/>
              </a:rPr>
              <a:t>changes</a:t>
            </a:r>
            <a:r>
              <a:rPr sz="2600" spc="-75" dirty="0" smtClean="0">
                <a:latin typeface="Calibri"/>
                <a:cs typeface="Calibri"/>
              </a:rPr>
              <a:t> </a:t>
            </a:r>
            <a:r>
              <a:rPr sz="2600" dirty="0" smtClean="0">
                <a:latin typeface="Calibri"/>
                <a:cs typeface="Calibri"/>
              </a:rPr>
              <a:t>permanent,</a:t>
            </a:r>
            <a:r>
              <a:rPr sz="2600" spc="-80" dirty="0" smtClean="0">
                <a:latin typeface="Calibri"/>
                <a:cs typeface="Calibri"/>
              </a:rPr>
              <a:t> </a:t>
            </a:r>
            <a:r>
              <a:rPr sz="2600" dirty="0" smtClean="0">
                <a:latin typeface="Calibri"/>
                <a:cs typeface="Calibri"/>
              </a:rPr>
              <a:t>we</a:t>
            </a:r>
            <a:r>
              <a:rPr sz="2600" spc="-45" dirty="0" smtClean="0">
                <a:latin typeface="Calibri"/>
                <a:cs typeface="Calibri"/>
              </a:rPr>
              <a:t> </a:t>
            </a:r>
            <a:r>
              <a:rPr lang="en-US" sz="2600" spc="-45" dirty="0" smtClean="0">
                <a:latin typeface="Calibri"/>
                <a:cs typeface="Calibri"/>
              </a:rPr>
              <a:t> </a:t>
            </a:r>
            <a:r>
              <a:rPr sz="2600" dirty="0" smtClean="0">
                <a:latin typeface="Calibri"/>
                <a:cs typeface="Calibri"/>
              </a:rPr>
              <a:t>use</a:t>
            </a:r>
            <a:r>
              <a:rPr sz="2600" spc="-75" dirty="0" smtClean="0">
                <a:latin typeface="Calibri"/>
                <a:cs typeface="Calibri"/>
              </a:rPr>
              <a:t> </a:t>
            </a:r>
            <a:r>
              <a:rPr sz="2600" b="1" dirty="0" smtClean="0">
                <a:latin typeface="Calibri"/>
                <a:cs typeface="Calibri"/>
              </a:rPr>
              <a:t>TCL</a:t>
            </a:r>
            <a:r>
              <a:rPr sz="2600" b="1" spc="-45" dirty="0" smtClean="0">
                <a:latin typeface="Calibri"/>
                <a:cs typeface="Calibri"/>
              </a:rPr>
              <a:t> </a:t>
            </a:r>
            <a:r>
              <a:rPr sz="2600" spc="-10" dirty="0" smtClean="0">
                <a:latin typeface="Calibri"/>
                <a:cs typeface="Calibri"/>
              </a:rPr>
              <a:t>commands. </a:t>
            </a:r>
            <a:endParaRPr sz="2200" dirty="0">
              <a:latin typeface="Calibri"/>
              <a:cs typeface="Calibri"/>
            </a:endParaRPr>
          </a:p>
        </p:txBody>
      </p:sp>
    </p:spTree>
    <p:extLst>
      <p:ext uri="{BB962C8B-B14F-4D97-AF65-F5344CB8AC3E}">
        <p14:creationId xmlns:p14="http://schemas.microsoft.com/office/powerpoint/2010/main" val="23893934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58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94" y="2288032"/>
            <a:ext cx="508635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415" y="1485266"/>
            <a:ext cx="3394553" cy="1605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05671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260" y="1500865"/>
            <a:ext cx="7756208" cy="4705775"/>
          </a:xfrm>
          <a:prstGeom prst="rect">
            <a:avLst/>
          </a:prstGeom>
        </p:spPr>
        <p:txBody>
          <a:bodyPr vert="horz" wrap="square" lIns="0" tIns="47625" rIns="0" bIns="0" rtlCol="0">
            <a:spAutoFit/>
          </a:bodyPr>
          <a:lstStyle/>
          <a:p>
            <a:pPr marL="240665" indent="-227965">
              <a:lnSpc>
                <a:spcPct val="100000"/>
              </a:lnSpc>
              <a:spcBef>
                <a:spcPts val="375"/>
              </a:spcBef>
              <a:buFont typeface="Arial MT"/>
              <a:buChar char="•"/>
              <a:tabLst>
                <a:tab pos="240665" algn="l"/>
              </a:tabLst>
            </a:pPr>
            <a:r>
              <a:rPr sz="2000" b="1" dirty="0">
                <a:latin typeface="Calibri"/>
                <a:cs typeface="Calibri"/>
              </a:rPr>
              <a:t>1.</a:t>
            </a:r>
            <a:r>
              <a:rPr sz="2000" b="1" spc="-25" dirty="0">
                <a:latin typeface="Calibri"/>
                <a:cs typeface="Calibri"/>
              </a:rPr>
              <a:t> </a:t>
            </a:r>
            <a:r>
              <a:rPr sz="2000" b="1" dirty="0">
                <a:latin typeface="Calibri"/>
                <a:cs typeface="Calibri"/>
              </a:rPr>
              <a:t>COMMIT</a:t>
            </a:r>
            <a:r>
              <a:rPr sz="2000" b="1" spc="-35" dirty="0">
                <a:latin typeface="Calibri"/>
                <a:cs typeface="Calibri"/>
              </a:rPr>
              <a:t> </a:t>
            </a:r>
            <a:r>
              <a:rPr sz="2000" b="1" spc="-50" dirty="0">
                <a:latin typeface="Calibri"/>
                <a:cs typeface="Calibri"/>
              </a:rPr>
              <a:t>:</a:t>
            </a:r>
            <a:endParaRPr sz="2000" dirty="0">
              <a:latin typeface="Calibri"/>
              <a:cs typeface="Calibri"/>
            </a:endParaRPr>
          </a:p>
          <a:p>
            <a:pPr marL="240665" indent="-227965">
              <a:lnSpc>
                <a:spcPct val="100000"/>
              </a:lnSpc>
              <a:spcBef>
                <a:spcPts val="275"/>
              </a:spcBef>
              <a:buFont typeface="Arial MT"/>
              <a:buChar char="•"/>
              <a:tabLst>
                <a:tab pos="240665" algn="l"/>
              </a:tabLst>
            </a:pPr>
            <a:r>
              <a:rPr sz="2000" dirty="0" smtClean="0">
                <a:latin typeface="Calibri"/>
                <a:cs typeface="Calibri"/>
              </a:rPr>
              <a:t>This</a:t>
            </a:r>
            <a:r>
              <a:rPr sz="2000" spc="-55" dirty="0" smtClean="0">
                <a:latin typeface="Calibri"/>
                <a:cs typeface="Calibri"/>
              </a:rPr>
              <a:t> </a:t>
            </a:r>
            <a:r>
              <a:rPr sz="2000" dirty="0">
                <a:latin typeface="Calibri"/>
                <a:cs typeface="Calibri"/>
              </a:rPr>
              <a:t>command</a:t>
            </a:r>
            <a:r>
              <a:rPr sz="2000" spc="-55"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used</a:t>
            </a:r>
            <a:r>
              <a:rPr sz="2000" spc="-45" dirty="0">
                <a:latin typeface="Calibri"/>
                <a:cs typeface="Calibri"/>
              </a:rPr>
              <a:t> </a:t>
            </a:r>
            <a:r>
              <a:rPr sz="2000" dirty="0">
                <a:latin typeface="Calibri"/>
                <a:cs typeface="Calibri"/>
              </a:rPr>
              <a:t>to</a:t>
            </a:r>
            <a:r>
              <a:rPr sz="2000" spc="-45" dirty="0">
                <a:latin typeface="Calibri"/>
                <a:cs typeface="Calibri"/>
              </a:rPr>
              <a:t> </a:t>
            </a:r>
            <a:r>
              <a:rPr sz="2000" dirty="0">
                <a:latin typeface="Calibri"/>
                <a:cs typeface="Calibri"/>
              </a:rPr>
              <a:t>save</a:t>
            </a:r>
            <a:r>
              <a:rPr sz="2000" spc="-30" dirty="0">
                <a:latin typeface="Calibri"/>
                <a:cs typeface="Calibri"/>
              </a:rPr>
              <a:t> </a:t>
            </a:r>
            <a:r>
              <a:rPr sz="2000" dirty="0">
                <a:latin typeface="Calibri"/>
                <a:cs typeface="Calibri"/>
              </a:rPr>
              <a:t>the</a:t>
            </a:r>
            <a:r>
              <a:rPr sz="2000" spc="-50" dirty="0">
                <a:latin typeface="Calibri"/>
                <a:cs typeface="Calibri"/>
              </a:rPr>
              <a:t> </a:t>
            </a:r>
            <a:r>
              <a:rPr sz="2000" dirty="0">
                <a:latin typeface="Calibri"/>
                <a:cs typeface="Calibri"/>
              </a:rPr>
              <a:t>data</a:t>
            </a:r>
            <a:r>
              <a:rPr sz="2000" spc="-45" dirty="0">
                <a:latin typeface="Calibri"/>
                <a:cs typeface="Calibri"/>
              </a:rPr>
              <a:t> </a:t>
            </a:r>
            <a:r>
              <a:rPr sz="2000" spc="-10" dirty="0">
                <a:latin typeface="Calibri"/>
                <a:cs typeface="Calibri"/>
              </a:rPr>
              <a:t>permanently.</a:t>
            </a:r>
            <a:endParaRPr sz="2000" dirty="0">
              <a:latin typeface="Calibri"/>
              <a:cs typeface="Calibri"/>
            </a:endParaRPr>
          </a:p>
          <a:p>
            <a:pPr marL="241300" marR="315595" indent="-228600">
              <a:lnSpc>
                <a:spcPct val="70000"/>
              </a:lnSpc>
              <a:spcBef>
                <a:spcPts val="1010"/>
              </a:spcBef>
              <a:buFont typeface="Arial MT"/>
              <a:buChar char="•"/>
              <a:tabLst>
                <a:tab pos="241300" algn="l"/>
              </a:tabLst>
            </a:pPr>
            <a:r>
              <a:rPr sz="2000" dirty="0">
                <a:latin typeface="Calibri"/>
                <a:cs typeface="Calibri"/>
              </a:rPr>
              <a:t>Whenever</a:t>
            </a:r>
            <a:r>
              <a:rPr sz="2000" spc="-55" dirty="0">
                <a:latin typeface="Calibri"/>
                <a:cs typeface="Calibri"/>
              </a:rPr>
              <a:t> </a:t>
            </a:r>
            <a:r>
              <a:rPr sz="2000" dirty="0">
                <a:latin typeface="Calibri"/>
                <a:cs typeface="Calibri"/>
              </a:rPr>
              <a:t>we</a:t>
            </a:r>
            <a:r>
              <a:rPr sz="2000" spc="-50" dirty="0">
                <a:latin typeface="Calibri"/>
                <a:cs typeface="Calibri"/>
              </a:rPr>
              <a:t> </a:t>
            </a:r>
            <a:r>
              <a:rPr sz="2000" dirty="0">
                <a:latin typeface="Calibri"/>
                <a:cs typeface="Calibri"/>
              </a:rPr>
              <a:t>perform</a:t>
            </a:r>
            <a:r>
              <a:rPr sz="2000" spc="-45" dirty="0">
                <a:latin typeface="Calibri"/>
                <a:cs typeface="Calibri"/>
              </a:rPr>
              <a:t> </a:t>
            </a:r>
            <a:r>
              <a:rPr sz="2000" dirty="0">
                <a:latin typeface="Calibri"/>
                <a:cs typeface="Calibri"/>
              </a:rPr>
              <a:t>any</a:t>
            </a:r>
            <a:r>
              <a:rPr sz="2000" spc="-55" dirty="0">
                <a:latin typeface="Calibri"/>
                <a:cs typeface="Calibri"/>
              </a:rPr>
              <a:t> </a:t>
            </a:r>
            <a:r>
              <a:rPr sz="2000" dirty="0">
                <a:latin typeface="Calibri"/>
                <a:cs typeface="Calibri"/>
              </a:rPr>
              <a:t>of</a:t>
            </a:r>
            <a:r>
              <a:rPr sz="2000" spc="-5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DML</a:t>
            </a:r>
            <a:r>
              <a:rPr sz="2000" spc="-60" dirty="0">
                <a:latin typeface="Calibri"/>
                <a:cs typeface="Calibri"/>
              </a:rPr>
              <a:t> </a:t>
            </a:r>
            <a:r>
              <a:rPr sz="2000" dirty="0">
                <a:latin typeface="Calibri"/>
                <a:cs typeface="Calibri"/>
              </a:rPr>
              <a:t>command</a:t>
            </a:r>
            <a:r>
              <a:rPr sz="2000" spc="-55" dirty="0">
                <a:latin typeface="Calibri"/>
                <a:cs typeface="Calibri"/>
              </a:rPr>
              <a:t> </a:t>
            </a:r>
            <a:r>
              <a:rPr sz="2000" dirty="0">
                <a:latin typeface="Calibri"/>
                <a:cs typeface="Calibri"/>
              </a:rPr>
              <a:t>like</a:t>
            </a:r>
            <a:r>
              <a:rPr sz="2000" spc="-25" dirty="0">
                <a:latin typeface="Calibri"/>
                <a:cs typeface="Calibri"/>
              </a:rPr>
              <a:t> </a:t>
            </a:r>
            <a:r>
              <a:rPr sz="2000" spc="-10" dirty="0">
                <a:latin typeface="Calibri"/>
                <a:cs typeface="Calibri"/>
              </a:rPr>
              <a:t>-</a:t>
            </a:r>
            <a:r>
              <a:rPr sz="2000" spc="-30" dirty="0">
                <a:latin typeface="Calibri"/>
                <a:cs typeface="Calibri"/>
              </a:rPr>
              <a:t>INSERT,</a:t>
            </a:r>
            <a:r>
              <a:rPr sz="2000" spc="-65" dirty="0">
                <a:latin typeface="Calibri"/>
                <a:cs typeface="Calibri"/>
              </a:rPr>
              <a:t> </a:t>
            </a:r>
            <a:r>
              <a:rPr sz="2000" dirty="0">
                <a:latin typeface="Calibri"/>
                <a:cs typeface="Calibri"/>
              </a:rPr>
              <a:t>DELETE</a:t>
            </a:r>
            <a:r>
              <a:rPr sz="2000" spc="-65" dirty="0">
                <a:latin typeface="Calibri"/>
                <a:cs typeface="Calibri"/>
              </a:rPr>
              <a:t> </a:t>
            </a:r>
            <a:r>
              <a:rPr sz="2000" dirty="0">
                <a:latin typeface="Calibri"/>
                <a:cs typeface="Calibri"/>
              </a:rPr>
              <a:t>or</a:t>
            </a:r>
            <a:r>
              <a:rPr sz="2000" spc="-55" dirty="0">
                <a:latin typeface="Calibri"/>
                <a:cs typeface="Calibri"/>
              </a:rPr>
              <a:t> </a:t>
            </a:r>
            <a:r>
              <a:rPr sz="2000" spc="-25" dirty="0">
                <a:latin typeface="Calibri"/>
                <a:cs typeface="Calibri"/>
              </a:rPr>
              <a:t>UPDATE,</a:t>
            </a:r>
            <a:r>
              <a:rPr sz="2000" spc="-55" dirty="0">
                <a:latin typeface="Calibri"/>
                <a:cs typeface="Calibri"/>
              </a:rPr>
              <a:t> </a:t>
            </a:r>
            <a:r>
              <a:rPr sz="2000" dirty="0">
                <a:latin typeface="Calibri"/>
                <a:cs typeface="Calibri"/>
              </a:rPr>
              <a:t>these</a:t>
            </a:r>
            <a:r>
              <a:rPr sz="2000" spc="-35" dirty="0">
                <a:latin typeface="Calibri"/>
                <a:cs typeface="Calibri"/>
              </a:rPr>
              <a:t> </a:t>
            </a:r>
            <a:r>
              <a:rPr sz="2000" dirty="0">
                <a:latin typeface="Calibri"/>
                <a:cs typeface="Calibri"/>
              </a:rPr>
              <a:t>can</a:t>
            </a:r>
            <a:r>
              <a:rPr sz="2000" spc="-40" dirty="0">
                <a:latin typeface="Calibri"/>
                <a:cs typeface="Calibri"/>
              </a:rPr>
              <a:t> </a:t>
            </a:r>
            <a:r>
              <a:rPr sz="2000" spc="-25" dirty="0">
                <a:latin typeface="Calibri"/>
                <a:cs typeface="Calibri"/>
              </a:rPr>
              <a:t>be </a:t>
            </a:r>
            <a:r>
              <a:rPr sz="2000" dirty="0">
                <a:latin typeface="Calibri"/>
                <a:cs typeface="Calibri"/>
              </a:rPr>
              <a:t>rollback</a:t>
            </a:r>
            <a:r>
              <a:rPr sz="2000" spc="-50" dirty="0">
                <a:latin typeface="Calibri"/>
                <a:cs typeface="Calibri"/>
              </a:rPr>
              <a:t> </a:t>
            </a:r>
            <a:r>
              <a:rPr sz="2000" dirty="0">
                <a:latin typeface="Calibri"/>
                <a:cs typeface="Calibri"/>
              </a:rPr>
              <a:t>if</a:t>
            </a:r>
            <a:r>
              <a:rPr sz="2000" spc="-45"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data</a:t>
            </a:r>
            <a:r>
              <a:rPr sz="2000" spc="-50" dirty="0">
                <a:latin typeface="Calibri"/>
                <a:cs typeface="Calibri"/>
              </a:rPr>
              <a:t> </a:t>
            </a:r>
            <a:r>
              <a:rPr sz="2000" dirty="0">
                <a:latin typeface="Calibri"/>
                <a:cs typeface="Calibri"/>
              </a:rPr>
              <a:t>is</a:t>
            </a:r>
            <a:r>
              <a:rPr sz="2000" spc="-40" dirty="0">
                <a:latin typeface="Calibri"/>
                <a:cs typeface="Calibri"/>
              </a:rPr>
              <a:t> </a:t>
            </a:r>
            <a:r>
              <a:rPr sz="2000" dirty="0">
                <a:latin typeface="Calibri"/>
                <a:cs typeface="Calibri"/>
              </a:rPr>
              <a:t>not</a:t>
            </a:r>
            <a:r>
              <a:rPr sz="2000" spc="-45" dirty="0">
                <a:latin typeface="Calibri"/>
                <a:cs typeface="Calibri"/>
              </a:rPr>
              <a:t> </a:t>
            </a:r>
            <a:r>
              <a:rPr sz="2000" dirty="0">
                <a:latin typeface="Calibri"/>
                <a:cs typeface="Calibri"/>
              </a:rPr>
              <a:t>stored</a:t>
            </a:r>
            <a:r>
              <a:rPr sz="2000" spc="-50" dirty="0">
                <a:latin typeface="Calibri"/>
                <a:cs typeface="Calibri"/>
              </a:rPr>
              <a:t> </a:t>
            </a:r>
            <a:r>
              <a:rPr sz="2000" spc="-10" dirty="0">
                <a:latin typeface="Calibri"/>
                <a:cs typeface="Calibri"/>
              </a:rPr>
              <a:t>permanently.</a:t>
            </a:r>
            <a:endParaRPr sz="2000" dirty="0">
              <a:latin typeface="Calibri"/>
              <a:cs typeface="Calibri"/>
            </a:endParaRPr>
          </a:p>
          <a:p>
            <a:pPr marL="240665" indent="-227965">
              <a:lnSpc>
                <a:spcPts val="2345"/>
              </a:lnSpc>
              <a:spcBef>
                <a:spcPts val="275"/>
              </a:spcBef>
              <a:buFont typeface="Arial MT"/>
              <a:buChar char="•"/>
              <a:tabLst>
                <a:tab pos="240665" algn="l"/>
              </a:tabLst>
            </a:pPr>
            <a:r>
              <a:rPr sz="2000" dirty="0">
                <a:latin typeface="Calibri"/>
                <a:cs typeface="Calibri"/>
              </a:rPr>
              <a:t>So</a:t>
            </a:r>
            <a:r>
              <a:rPr sz="2000" spc="-45" dirty="0">
                <a:latin typeface="Calibri"/>
                <a:cs typeface="Calibri"/>
              </a:rPr>
              <a:t> </a:t>
            </a:r>
            <a:r>
              <a:rPr sz="2000" dirty="0">
                <a:latin typeface="Calibri"/>
                <a:cs typeface="Calibri"/>
              </a:rPr>
              <a:t>in</a:t>
            </a:r>
            <a:r>
              <a:rPr sz="2000" spc="-30" dirty="0">
                <a:latin typeface="Calibri"/>
                <a:cs typeface="Calibri"/>
              </a:rPr>
              <a:t> </a:t>
            </a:r>
            <a:r>
              <a:rPr sz="2000" dirty="0">
                <a:latin typeface="Calibri"/>
                <a:cs typeface="Calibri"/>
              </a:rPr>
              <a:t>order</a:t>
            </a:r>
            <a:r>
              <a:rPr sz="2000" spc="-45"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be</a:t>
            </a:r>
            <a:r>
              <a:rPr sz="2000" spc="-30" dirty="0">
                <a:latin typeface="Calibri"/>
                <a:cs typeface="Calibri"/>
              </a:rPr>
              <a:t> </a:t>
            </a:r>
            <a:r>
              <a:rPr sz="2000" dirty="0">
                <a:latin typeface="Calibri"/>
                <a:cs typeface="Calibri"/>
              </a:rPr>
              <a:t>at</a:t>
            </a:r>
            <a:r>
              <a:rPr sz="2000" spc="-30" dirty="0">
                <a:latin typeface="Calibri"/>
                <a:cs typeface="Calibri"/>
              </a:rPr>
              <a:t> </a:t>
            </a:r>
            <a:r>
              <a:rPr sz="2000" dirty="0">
                <a:latin typeface="Calibri"/>
                <a:cs typeface="Calibri"/>
              </a:rPr>
              <a:t>the</a:t>
            </a:r>
            <a:r>
              <a:rPr sz="2000" spc="-35" dirty="0">
                <a:latin typeface="Calibri"/>
                <a:cs typeface="Calibri"/>
              </a:rPr>
              <a:t> </a:t>
            </a:r>
            <a:r>
              <a:rPr sz="2000" dirty="0">
                <a:latin typeface="Calibri"/>
                <a:cs typeface="Calibri"/>
              </a:rPr>
              <a:t>safer</a:t>
            </a:r>
            <a:r>
              <a:rPr sz="2000" spc="-25" dirty="0">
                <a:latin typeface="Calibri"/>
                <a:cs typeface="Calibri"/>
              </a:rPr>
              <a:t> </a:t>
            </a:r>
            <a:r>
              <a:rPr sz="2000" dirty="0">
                <a:latin typeface="Calibri"/>
                <a:cs typeface="Calibri"/>
              </a:rPr>
              <a:t>side</a:t>
            </a:r>
            <a:r>
              <a:rPr sz="2000" spc="-30" dirty="0">
                <a:latin typeface="Calibri"/>
                <a:cs typeface="Calibri"/>
              </a:rPr>
              <a:t> </a:t>
            </a:r>
            <a:r>
              <a:rPr sz="2000" dirty="0">
                <a:latin typeface="Calibri"/>
                <a:cs typeface="Calibri"/>
              </a:rPr>
              <a:t>COMMIT</a:t>
            </a:r>
            <a:r>
              <a:rPr sz="2000" spc="-55" dirty="0">
                <a:latin typeface="Calibri"/>
                <a:cs typeface="Calibri"/>
              </a:rPr>
              <a:t> </a:t>
            </a:r>
            <a:r>
              <a:rPr sz="2000" dirty="0">
                <a:latin typeface="Calibri"/>
                <a:cs typeface="Calibri"/>
              </a:rPr>
              <a:t>command</a:t>
            </a:r>
            <a:r>
              <a:rPr sz="2000" spc="-50" dirty="0">
                <a:latin typeface="Calibri"/>
                <a:cs typeface="Calibri"/>
              </a:rPr>
              <a:t> </a:t>
            </a:r>
            <a:r>
              <a:rPr sz="2000" dirty="0">
                <a:latin typeface="Calibri"/>
                <a:cs typeface="Calibri"/>
              </a:rPr>
              <a:t>is</a:t>
            </a:r>
            <a:r>
              <a:rPr sz="2000" spc="-30" dirty="0">
                <a:latin typeface="Calibri"/>
                <a:cs typeface="Calibri"/>
              </a:rPr>
              <a:t> </a:t>
            </a:r>
            <a:r>
              <a:rPr sz="2000" spc="-10" dirty="0">
                <a:latin typeface="Calibri"/>
                <a:cs typeface="Calibri"/>
              </a:rPr>
              <a:t>used.</a:t>
            </a:r>
            <a:endParaRPr sz="2000" dirty="0">
              <a:latin typeface="Calibri"/>
              <a:cs typeface="Calibri"/>
            </a:endParaRPr>
          </a:p>
          <a:p>
            <a:pPr marL="469900">
              <a:lnSpc>
                <a:spcPts val="1985"/>
              </a:lnSpc>
              <a:tabLst>
                <a:tab pos="1365885" algn="l"/>
              </a:tabLst>
            </a:pPr>
            <a:r>
              <a:rPr sz="1700" b="1" spc="-10" dirty="0">
                <a:latin typeface="Calibri"/>
                <a:cs typeface="Calibri"/>
              </a:rPr>
              <a:t>Syntax:</a:t>
            </a:r>
            <a:r>
              <a:rPr sz="1700" b="1" dirty="0">
                <a:latin typeface="Calibri"/>
                <a:cs typeface="Calibri"/>
              </a:rPr>
              <a:t>	</a:t>
            </a:r>
            <a:r>
              <a:rPr sz="1700" spc="-10" dirty="0">
                <a:latin typeface="Calibri"/>
                <a:cs typeface="Calibri"/>
              </a:rPr>
              <a:t>commit;</a:t>
            </a:r>
            <a:endParaRPr sz="1700" dirty="0">
              <a:latin typeface="Calibri"/>
              <a:cs typeface="Calibri"/>
            </a:endParaRPr>
          </a:p>
          <a:p>
            <a:pPr>
              <a:lnSpc>
                <a:spcPct val="100000"/>
              </a:lnSpc>
              <a:spcBef>
                <a:spcPts val="875"/>
              </a:spcBef>
            </a:pPr>
            <a:endParaRPr sz="1700" dirty="0" smtClean="0">
              <a:latin typeface="Calibri"/>
              <a:cs typeface="Calibri"/>
            </a:endParaRPr>
          </a:p>
          <a:p>
            <a:pPr marL="240665" indent="-227965">
              <a:lnSpc>
                <a:spcPct val="100000"/>
              </a:lnSpc>
              <a:buFont typeface="Arial MT"/>
              <a:buChar char="•"/>
              <a:tabLst>
                <a:tab pos="240665" algn="l"/>
              </a:tabLst>
            </a:pPr>
            <a:r>
              <a:rPr sz="2000" b="1" dirty="0" smtClean="0">
                <a:latin typeface="Calibri"/>
                <a:cs typeface="Calibri"/>
              </a:rPr>
              <a:t>2</a:t>
            </a:r>
            <a:r>
              <a:rPr sz="2000" b="1" dirty="0">
                <a:latin typeface="Calibri"/>
                <a:cs typeface="Calibri"/>
              </a:rPr>
              <a:t>.</a:t>
            </a:r>
            <a:r>
              <a:rPr sz="2000" b="1" spc="-20" dirty="0">
                <a:latin typeface="Calibri"/>
                <a:cs typeface="Calibri"/>
              </a:rPr>
              <a:t> </a:t>
            </a:r>
            <a:r>
              <a:rPr sz="2000" b="1" spc="-10" dirty="0">
                <a:latin typeface="Calibri"/>
                <a:cs typeface="Calibri"/>
              </a:rPr>
              <a:t>ROLLBACK</a:t>
            </a:r>
            <a:r>
              <a:rPr sz="2000" b="1" spc="-25" dirty="0">
                <a:latin typeface="Calibri"/>
                <a:cs typeface="Calibri"/>
              </a:rPr>
              <a:t> </a:t>
            </a:r>
            <a:r>
              <a:rPr sz="2000" b="1" spc="-50" dirty="0">
                <a:latin typeface="Calibri"/>
                <a:cs typeface="Calibri"/>
              </a:rPr>
              <a:t>:</a:t>
            </a:r>
            <a:endParaRPr sz="2000" dirty="0">
              <a:latin typeface="Calibri"/>
              <a:cs typeface="Calibri"/>
            </a:endParaRPr>
          </a:p>
          <a:p>
            <a:pPr marL="241300" marR="207010" indent="-228600">
              <a:lnSpc>
                <a:spcPct val="70000"/>
              </a:lnSpc>
              <a:spcBef>
                <a:spcPts val="1010"/>
              </a:spcBef>
              <a:buFont typeface="Arial MT"/>
              <a:buChar char="•"/>
              <a:tabLst>
                <a:tab pos="241300" algn="l"/>
              </a:tabLst>
            </a:pPr>
            <a:r>
              <a:rPr sz="2000" dirty="0">
                <a:latin typeface="Calibri"/>
                <a:cs typeface="Calibri"/>
              </a:rPr>
              <a:t>This</a:t>
            </a:r>
            <a:r>
              <a:rPr sz="2000" spc="-50" dirty="0">
                <a:latin typeface="Calibri"/>
                <a:cs typeface="Calibri"/>
              </a:rPr>
              <a:t> </a:t>
            </a:r>
            <a:r>
              <a:rPr sz="2000" dirty="0">
                <a:latin typeface="Calibri"/>
                <a:cs typeface="Calibri"/>
              </a:rPr>
              <a:t>command</a:t>
            </a:r>
            <a:r>
              <a:rPr sz="2000" spc="-50"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used</a:t>
            </a:r>
            <a:r>
              <a:rPr sz="2000" spc="-4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get</a:t>
            </a:r>
            <a:r>
              <a:rPr sz="2000" spc="-6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data</a:t>
            </a:r>
            <a:r>
              <a:rPr sz="2000" spc="-40" dirty="0">
                <a:latin typeface="Calibri"/>
                <a:cs typeface="Calibri"/>
              </a:rPr>
              <a:t> </a:t>
            </a:r>
            <a:r>
              <a:rPr sz="2000" dirty="0">
                <a:latin typeface="Calibri"/>
                <a:cs typeface="Calibri"/>
              </a:rPr>
              <a:t>or</a:t>
            </a:r>
            <a:r>
              <a:rPr sz="2000" spc="-50" dirty="0">
                <a:latin typeface="Calibri"/>
                <a:cs typeface="Calibri"/>
              </a:rPr>
              <a:t> </a:t>
            </a:r>
            <a:r>
              <a:rPr sz="2000" spc="-10" dirty="0">
                <a:latin typeface="Calibri"/>
                <a:cs typeface="Calibri"/>
              </a:rPr>
              <a:t>restore</a:t>
            </a:r>
            <a:r>
              <a:rPr sz="2000" spc="-20"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data</a:t>
            </a:r>
            <a:r>
              <a:rPr sz="2000" spc="-4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last</a:t>
            </a:r>
            <a:r>
              <a:rPr sz="2000" spc="-30" dirty="0">
                <a:latin typeface="Calibri"/>
                <a:cs typeface="Calibri"/>
              </a:rPr>
              <a:t> </a:t>
            </a:r>
            <a:r>
              <a:rPr sz="2000" spc="-10" dirty="0">
                <a:latin typeface="Calibri"/>
                <a:cs typeface="Calibri"/>
              </a:rPr>
              <a:t>savepoint</a:t>
            </a:r>
            <a:r>
              <a:rPr sz="2000" spc="-30" dirty="0">
                <a:latin typeface="Calibri"/>
                <a:cs typeface="Calibri"/>
              </a:rPr>
              <a:t> </a:t>
            </a:r>
            <a:r>
              <a:rPr sz="2000" dirty="0">
                <a:latin typeface="Calibri"/>
                <a:cs typeface="Calibri"/>
              </a:rPr>
              <a:t>or</a:t>
            </a:r>
            <a:r>
              <a:rPr sz="2000" spc="-55" dirty="0">
                <a:latin typeface="Calibri"/>
                <a:cs typeface="Calibri"/>
              </a:rPr>
              <a:t> </a:t>
            </a:r>
            <a:r>
              <a:rPr sz="2000" dirty="0">
                <a:latin typeface="Calibri"/>
                <a:cs typeface="Calibri"/>
              </a:rPr>
              <a:t>last</a:t>
            </a:r>
            <a:r>
              <a:rPr sz="2000" spc="-20" dirty="0">
                <a:latin typeface="Calibri"/>
                <a:cs typeface="Calibri"/>
              </a:rPr>
              <a:t> </a:t>
            </a:r>
            <a:r>
              <a:rPr sz="2000" spc="-10" dirty="0">
                <a:latin typeface="Calibri"/>
                <a:cs typeface="Calibri"/>
              </a:rPr>
              <a:t>committed state.</a:t>
            </a:r>
            <a:endParaRPr sz="2000" dirty="0">
              <a:latin typeface="Calibri"/>
              <a:cs typeface="Calibri"/>
            </a:endParaRPr>
          </a:p>
          <a:p>
            <a:pPr marL="241300" marR="201930" indent="-228600">
              <a:lnSpc>
                <a:spcPct val="70000"/>
              </a:lnSpc>
              <a:spcBef>
                <a:spcPts val="1000"/>
              </a:spcBef>
              <a:buFont typeface="Arial MT"/>
              <a:buChar char="•"/>
              <a:tabLst>
                <a:tab pos="241300" algn="l"/>
              </a:tabLst>
            </a:pPr>
            <a:r>
              <a:rPr sz="2000" dirty="0">
                <a:latin typeface="Calibri"/>
                <a:cs typeface="Calibri"/>
              </a:rPr>
              <a:t>If</a:t>
            </a:r>
            <a:r>
              <a:rPr sz="2000" spc="-50" dirty="0">
                <a:latin typeface="Calibri"/>
                <a:cs typeface="Calibri"/>
              </a:rPr>
              <a:t> </a:t>
            </a:r>
            <a:r>
              <a:rPr sz="2000" dirty="0">
                <a:latin typeface="Calibri"/>
                <a:cs typeface="Calibri"/>
              </a:rPr>
              <a:t>due</a:t>
            </a:r>
            <a:r>
              <a:rPr sz="2000" spc="-5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some</a:t>
            </a:r>
            <a:r>
              <a:rPr sz="2000" spc="-50" dirty="0">
                <a:latin typeface="Calibri"/>
                <a:cs typeface="Calibri"/>
              </a:rPr>
              <a:t> </a:t>
            </a:r>
            <a:r>
              <a:rPr sz="2000" spc="-10" dirty="0">
                <a:latin typeface="Calibri"/>
                <a:cs typeface="Calibri"/>
              </a:rPr>
              <a:t>reasons</a:t>
            </a:r>
            <a:r>
              <a:rPr sz="2000" spc="-4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data</a:t>
            </a:r>
            <a:r>
              <a:rPr sz="2000" spc="-35" dirty="0">
                <a:latin typeface="Calibri"/>
                <a:cs typeface="Calibri"/>
              </a:rPr>
              <a:t> </a:t>
            </a:r>
            <a:r>
              <a:rPr sz="2000" dirty="0">
                <a:latin typeface="Calibri"/>
                <a:cs typeface="Calibri"/>
              </a:rPr>
              <a:t>inserted,</a:t>
            </a:r>
            <a:r>
              <a:rPr sz="2000" spc="-30" dirty="0">
                <a:latin typeface="Calibri"/>
                <a:cs typeface="Calibri"/>
              </a:rPr>
              <a:t> </a:t>
            </a:r>
            <a:r>
              <a:rPr sz="2000" dirty="0">
                <a:latin typeface="Calibri"/>
                <a:cs typeface="Calibri"/>
              </a:rPr>
              <a:t>deleted</a:t>
            </a:r>
            <a:r>
              <a:rPr sz="2000" spc="-40" dirty="0">
                <a:latin typeface="Calibri"/>
                <a:cs typeface="Calibri"/>
              </a:rPr>
              <a:t> </a:t>
            </a:r>
            <a:r>
              <a:rPr sz="2000" dirty="0">
                <a:latin typeface="Calibri"/>
                <a:cs typeface="Calibri"/>
              </a:rPr>
              <a:t>or</a:t>
            </a:r>
            <a:r>
              <a:rPr sz="2000" spc="-40" dirty="0">
                <a:latin typeface="Calibri"/>
                <a:cs typeface="Calibri"/>
              </a:rPr>
              <a:t> </a:t>
            </a:r>
            <a:r>
              <a:rPr sz="2000" dirty="0">
                <a:latin typeface="Calibri"/>
                <a:cs typeface="Calibri"/>
              </a:rPr>
              <a:t>updated</a:t>
            </a:r>
            <a:r>
              <a:rPr sz="2000" spc="-45"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not</a:t>
            </a:r>
            <a:r>
              <a:rPr sz="2000" spc="-50" dirty="0">
                <a:latin typeface="Calibri"/>
                <a:cs typeface="Calibri"/>
              </a:rPr>
              <a:t> </a:t>
            </a:r>
            <a:r>
              <a:rPr sz="2000" dirty="0">
                <a:latin typeface="Calibri"/>
                <a:cs typeface="Calibri"/>
              </a:rPr>
              <a:t>correct,</a:t>
            </a:r>
            <a:r>
              <a:rPr sz="2000" spc="-40" dirty="0">
                <a:latin typeface="Calibri"/>
                <a:cs typeface="Calibri"/>
              </a:rPr>
              <a:t> </a:t>
            </a:r>
            <a:r>
              <a:rPr sz="2000" dirty="0">
                <a:latin typeface="Calibri"/>
                <a:cs typeface="Calibri"/>
              </a:rPr>
              <a:t>you</a:t>
            </a:r>
            <a:r>
              <a:rPr sz="2000" spc="-55" dirty="0">
                <a:latin typeface="Calibri"/>
                <a:cs typeface="Calibri"/>
              </a:rPr>
              <a:t> </a:t>
            </a:r>
            <a:r>
              <a:rPr sz="2000" dirty="0">
                <a:latin typeface="Calibri"/>
                <a:cs typeface="Calibri"/>
              </a:rPr>
              <a:t>can</a:t>
            </a:r>
            <a:r>
              <a:rPr sz="2000" spc="-60" dirty="0">
                <a:latin typeface="Calibri"/>
                <a:cs typeface="Calibri"/>
              </a:rPr>
              <a:t> </a:t>
            </a:r>
            <a:r>
              <a:rPr sz="2000" dirty="0">
                <a:latin typeface="Calibri"/>
                <a:cs typeface="Calibri"/>
              </a:rPr>
              <a:t>rollback</a:t>
            </a:r>
            <a:r>
              <a:rPr sz="2000" spc="-25" dirty="0">
                <a:latin typeface="Calibri"/>
                <a:cs typeface="Calibri"/>
              </a:rPr>
              <a:t> the </a:t>
            </a:r>
            <a:r>
              <a:rPr sz="2000" dirty="0">
                <a:latin typeface="Calibri"/>
                <a:cs typeface="Calibri"/>
              </a:rPr>
              <a:t>data</a:t>
            </a:r>
            <a:r>
              <a:rPr sz="2000" spc="-3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a</a:t>
            </a:r>
            <a:r>
              <a:rPr sz="2000" spc="-30" dirty="0">
                <a:latin typeface="Calibri"/>
                <a:cs typeface="Calibri"/>
              </a:rPr>
              <a:t> </a:t>
            </a:r>
            <a:r>
              <a:rPr sz="2000" dirty="0">
                <a:latin typeface="Calibri"/>
                <a:cs typeface="Calibri"/>
              </a:rPr>
              <a:t>particular</a:t>
            </a:r>
            <a:r>
              <a:rPr sz="2000" spc="-30" dirty="0">
                <a:latin typeface="Calibri"/>
                <a:cs typeface="Calibri"/>
              </a:rPr>
              <a:t> </a:t>
            </a:r>
            <a:r>
              <a:rPr sz="2000" spc="-10" dirty="0">
                <a:latin typeface="Calibri"/>
                <a:cs typeface="Calibri"/>
              </a:rPr>
              <a:t>savepoint</a:t>
            </a:r>
            <a:r>
              <a:rPr sz="2000" spc="-25" dirty="0">
                <a:latin typeface="Calibri"/>
                <a:cs typeface="Calibri"/>
              </a:rPr>
              <a:t> </a:t>
            </a:r>
            <a:r>
              <a:rPr sz="2000" dirty="0">
                <a:latin typeface="Calibri"/>
                <a:cs typeface="Calibri"/>
              </a:rPr>
              <a:t>or</a:t>
            </a:r>
            <a:r>
              <a:rPr sz="2000" spc="-35" dirty="0">
                <a:latin typeface="Calibri"/>
                <a:cs typeface="Calibri"/>
              </a:rPr>
              <a:t> </a:t>
            </a:r>
            <a:r>
              <a:rPr sz="2000" dirty="0">
                <a:latin typeface="Calibri"/>
                <a:cs typeface="Calibri"/>
              </a:rPr>
              <a:t>if</a:t>
            </a:r>
            <a:r>
              <a:rPr sz="2000" spc="-30" dirty="0">
                <a:latin typeface="Calibri"/>
                <a:cs typeface="Calibri"/>
              </a:rPr>
              <a:t> </a:t>
            </a:r>
            <a:r>
              <a:rPr sz="2000" spc="-10" dirty="0">
                <a:latin typeface="Calibri"/>
                <a:cs typeface="Calibri"/>
              </a:rPr>
              <a:t>savepoint</a:t>
            </a:r>
            <a:r>
              <a:rPr sz="2000" spc="-25" dirty="0">
                <a:latin typeface="Calibri"/>
                <a:cs typeface="Calibri"/>
              </a:rPr>
              <a:t> </a:t>
            </a:r>
            <a:r>
              <a:rPr sz="2000" dirty="0">
                <a:latin typeface="Calibri"/>
                <a:cs typeface="Calibri"/>
              </a:rPr>
              <a:t>is</a:t>
            </a:r>
            <a:r>
              <a:rPr sz="2000" spc="-45" dirty="0">
                <a:latin typeface="Calibri"/>
                <a:cs typeface="Calibri"/>
              </a:rPr>
              <a:t> </a:t>
            </a:r>
            <a:r>
              <a:rPr sz="2000" dirty="0">
                <a:latin typeface="Calibri"/>
                <a:cs typeface="Calibri"/>
              </a:rPr>
              <a:t>not</a:t>
            </a:r>
            <a:r>
              <a:rPr sz="2000" spc="-40" dirty="0">
                <a:latin typeface="Calibri"/>
                <a:cs typeface="Calibri"/>
              </a:rPr>
              <a:t> </a:t>
            </a:r>
            <a:r>
              <a:rPr sz="2000" dirty="0">
                <a:latin typeface="Calibri"/>
                <a:cs typeface="Calibri"/>
              </a:rPr>
              <a:t>done,</a:t>
            </a:r>
            <a:r>
              <a:rPr sz="2000" spc="-55" dirty="0">
                <a:latin typeface="Calibri"/>
                <a:cs typeface="Calibri"/>
              </a:rPr>
              <a:t> </a:t>
            </a:r>
            <a:r>
              <a:rPr sz="2000" dirty="0">
                <a:latin typeface="Calibri"/>
                <a:cs typeface="Calibri"/>
              </a:rPr>
              <a:t>then</a:t>
            </a:r>
            <a:r>
              <a:rPr sz="2000" spc="-3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last</a:t>
            </a:r>
            <a:r>
              <a:rPr sz="2000" spc="-10" dirty="0">
                <a:latin typeface="Calibri"/>
                <a:cs typeface="Calibri"/>
              </a:rPr>
              <a:t> committed</a:t>
            </a:r>
            <a:r>
              <a:rPr sz="2000" spc="-45" dirty="0">
                <a:latin typeface="Calibri"/>
                <a:cs typeface="Calibri"/>
              </a:rPr>
              <a:t> </a:t>
            </a:r>
            <a:r>
              <a:rPr sz="2000" spc="-10" dirty="0">
                <a:latin typeface="Calibri"/>
                <a:cs typeface="Calibri"/>
              </a:rPr>
              <a:t>state.</a:t>
            </a:r>
            <a:endParaRPr sz="2000" dirty="0">
              <a:latin typeface="Calibri"/>
              <a:cs typeface="Calibri"/>
            </a:endParaRPr>
          </a:p>
          <a:p>
            <a:pPr marL="469900">
              <a:lnSpc>
                <a:spcPts val="1930"/>
              </a:lnSpc>
              <a:tabLst>
                <a:tab pos="1263650" algn="l"/>
              </a:tabLst>
            </a:pPr>
            <a:r>
              <a:rPr sz="1700" b="1" spc="-10" dirty="0">
                <a:latin typeface="Calibri"/>
                <a:cs typeface="Calibri"/>
              </a:rPr>
              <a:t>Syntax</a:t>
            </a:r>
            <a:r>
              <a:rPr sz="1700" spc="-10" dirty="0">
                <a:latin typeface="Calibri"/>
                <a:cs typeface="Calibri"/>
              </a:rPr>
              <a:t>:</a:t>
            </a:r>
            <a:r>
              <a:rPr sz="1700" dirty="0">
                <a:latin typeface="Calibri"/>
                <a:cs typeface="Calibri"/>
              </a:rPr>
              <a:t>	</a:t>
            </a:r>
            <a:r>
              <a:rPr sz="1700" spc="-10" dirty="0">
                <a:latin typeface="Calibri"/>
                <a:cs typeface="Calibri"/>
              </a:rPr>
              <a:t>rollback;</a:t>
            </a:r>
            <a:endParaRPr sz="1700" dirty="0">
              <a:latin typeface="Calibri"/>
              <a:cs typeface="Calibri"/>
            </a:endParaRPr>
          </a:p>
          <a:p>
            <a:pPr>
              <a:lnSpc>
                <a:spcPct val="100000"/>
              </a:lnSpc>
              <a:spcBef>
                <a:spcPts val="875"/>
              </a:spcBef>
            </a:pPr>
            <a:endParaRPr sz="1700" dirty="0">
              <a:latin typeface="Calibri"/>
              <a:cs typeface="Calibri"/>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671" y="5784047"/>
            <a:ext cx="6885761" cy="619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TCL Commands:</a:t>
            </a:r>
            <a:endParaRPr lang="en-IN" dirty="0"/>
          </a:p>
        </p:txBody>
      </p:sp>
    </p:spTree>
    <p:extLst>
      <p:ext uri="{BB962C8B-B14F-4D97-AF65-F5344CB8AC3E}">
        <p14:creationId xmlns:p14="http://schemas.microsoft.com/office/powerpoint/2010/main" val="1442198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588E0C-31D1-42A6-84E3-150098BB02E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6B0B92A-73C9-4349-ADAA-D274494286C7}"/>
              </a:ext>
            </a:extLst>
          </p:cNvPr>
          <p:cNvSpPr>
            <a:spLocks noGrp="1"/>
          </p:cNvSpPr>
          <p:nvPr>
            <p:ph idx="1"/>
          </p:nvPr>
        </p:nvSpPr>
        <p:spPr/>
        <p:txBody>
          <a:bodyPr>
            <a:normAutofit fontScale="92500" lnSpcReduction="20000"/>
          </a:bodyPr>
          <a:lstStyle/>
          <a:p>
            <a:r>
              <a:rPr lang="en-IN" b="1" dirty="0"/>
              <a:t>Granting All the Privilege to a User in a Table: </a:t>
            </a:r>
          </a:p>
          <a:p>
            <a:pPr lvl="1"/>
            <a:r>
              <a:rPr lang="en-IN" dirty="0"/>
              <a:t>To Grant all the privileges to a user named “Amit” in a table “users”, the following Grant statement should be executed.</a:t>
            </a:r>
          </a:p>
          <a:p>
            <a:pPr marL="0" indent="0">
              <a:buNone/>
            </a:pPr>
            <a:r>
              <a:rPr lang="en-IN" dirty="0"/>
              <a:t>	GRANT ALL ON Users TO '</a:t>
            </a:r>
            <a:r>
              <a:rPr lang="en-IN" dirty="0" err="1"/>
              <a:t>Amit'@'localhost</a:t>
            </a:r>
            <a:r>
              <a:rPr lang="en-IN" dirty="0"/>
              <a:t>;</a:t>
            </a:r>
          </a:p>
          <a:p>
            <a:endParaRPr lang="en-IN" b="1" dirty="0"/>
          </a:p>
          <a:p>
            <a:r>
              <a:rPr lang="en-IN" b="1" dirty="0"/>
              <a:t>Granting a Privilege to all Users in a Table: </a:t>
            </a:r>
          </a:p>
          <a:p>
            <a:pPr lvl="1"/>
            <a:r>
              <a:rPr lang="en-IN" dirty="0"/>
              <a:t>To Grant a specific privilege to all the users in a table “users”, the following Grant statement should be executed.</a:t>
            </a:r>
          </a:p>
          <a:p>
            <a:pPr marL="0" indent="0">
              <a:buNone/>
            </a:pPr>
            <a:r>
              <a:rPr lang="en-IN" dirty="0"/>
              <a:t>	GRANT SELECT  ON Users TO '*'@'localhost;</a:t>
            </a:r>
          </a:p>
          <a:p>
            <a:pPr marL="0" indent="0">
              <a:buNone/>
            </a:pPr>
            <a:r>
              <a:rPr lang="en-IN" sz="1800" dirty="0"/>
              <a:t>In the above example the “*” symbol is used to grant select permission to all the users of the table “users”.</a:t>
            </a:r>
          </a:p>
          <a:p>
            <a:endParaRPr lang="en-IN" dirty="0"/>
          </a:p>
        </p:txBody>
      </p:sp>
    </p:spTree>
    <p:extLst>
      <p:ext uri="{BB962C8B-B14F-4D97-AF65-F5344CB8AC3E}">
        <p14:creationId xmlns:p14="http://schemas.microsoft.com/office/powerpoint/2010/main" val="68912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60</a:t>
            </a:fld>
            <a:endParaRPr lang="en-IN"/>
          </a:p>
        </p:txBody>
      </p:sp>
      <p:sp>
        <p:nvSpPr>
          <p:cNvPr id="3" name="Rectangle 2"/>
          <p:cNvSpPr/>
          <p:nvPr/>
        </p:nvSpPr>
        <p:spPr>
          <a:xfrm>
            <a:off x="1108552" y="1754640"/>
            <a:ext cx="6382011" cy="1492716"/>
          </a:xfrm>
          <a:prstGeom prst="rect">
            <a:avLst/>
          </a:prstGeom>
        </p:spPr>
        <p:txBody>
          <a:bodyPr wrap="square">
            <a:spAutoFit/>
          </a:bodyPr>
          <a:lstStyle/>
          <a:p>
            <a:pPr marL="240665" indent="-227965">
              <a:buFont typeface="Arial MT"/>
              <a:buChar char="•"/>
              <a:tabLst>
                <a:tab pos="240665" algn="l"/>
              </a:tabLst>
            </a:pPr>
            <a:r>
              <a:rPr lang="en-US" sz="1800" b="1" dirty="0">
                <a:latin typeface="Calibri"/>
                <a:cs typeface="Calibri"/>
              </a:rPr>
              <a:t>3.</a:t>
            </a:r>
            <a:r>
              <a:rPr lang="en-US" sz="1800" b="1" spc="-10" dirty="0">
                <a:latin typeface="Calibri"/>
                <a:cs typeface="Calibri"/>
              </a:rPr>
              <a:t> </a:t>
            </a:r>
            <a:r>
              <a:rPr lang="en-US" sz="1800" b="1" spc="-20" dirty="0">
                <a:latin typeface="Calibri"/>
                <a:cs typeface="Calibri"/>
              </a:rPr>
              <a:t>SAVEPOINT</a:t>
            </a:r>
            <a:r>
              <a:rPr lang="en-US" sz="1800" b="1" spc="-25" dirty="0">
                <a:latin typeface="Calibri"/>
                <a:cs typeface="Calibri"/>
              </a:rPr>
              <a:t> </a:t>
            </a:r>
            <a:r>
              <a:rPr lang="en-US" sz="1800" b="1" spc="-50" dirty="0">
                <a:latin typeface="Calibri"/>
                <a:cs typeface="Calibri"/>
              </a:rPr>
              <a:t>:</a:t>
            </a:r>
            <a:endParaRPr lang="en-US" sz="1800" dirty="0">
              <a:latin typeface="Calibri"/>
              <a:cs typeface="Calibri"/>
            </a:endParaRPr>
          </a:p>
          <a:p>
            <a:pPr marL="240665" indent="-227965">
              <a:lnSpc>
                <a:spcPts val="2039"/>
              </a:lnSpc>
              <a:spcBef>
                <a:spcPts val="285"/>
              </a:spcBef>
              <a:buFont typeface="Arial MT"/>
              <a:buChar char="•"/>
              <a:tabLst>
                <a:tab pos="240665" algn="l"/>
              </a:tabLst>
            </a:pPr>
            <a:r>
              <a:rPr lang="en-US" sz="1800" dirty="0">
                <a:latin typeface="Calibri"/>
                <a:cs typeface="Calibri"/>
              </a:rPr>
              <a:t>This</a:t>
            </a:r>
            <a:r>
              <a:rPr lang="en-US" sz="1800" spc="-45" dirty="0">
                <a:latin typeface="Calibri"/>
                <a:cs typeface="Calibri"/>
              </a:rPr>
              <a:t> </a:t>
            </a:r>
            <a:r>
              <a:rPr lang="en-US" sz="1800" dirty="0">
                <a:latin typeface="Calibri"/>
                <a:cs typeface="Calibri"/>
              </a:rPr>
              <a:t>command</a:t>
            </a:r>
            <a:r>
              <a:rPr lang="en-US" sz="1800" spc="-40" dirty="0">
                <a:latin typeface="Calibri"/>
                <a:cs typeface="Calibri"/>
              </a:rPr>
              <a:t> </a:t>
            </a:r>
            <a:r>
              <a:rPr lang="en-US" sz="1800" dirty="0">
                <a:latin typeface="Calibri"/>
                <a:cs typeface="Calibri"/>
              </a:rPr>
              <a:t>is</a:t>
            </a:r>
            <a:r>
              <a:rPr lang="en-US" sz="1800" spc="-40" dirty="0">
                <a:latin typeface="Calibri"/>
                <a:cs typeface="Calibri"/>
              </a:rPr>
              <a:t> </a:t>
            </a:r>
            <a:r>
              <a:rPr lang="en-US" sz="1800" dirty="0">
                <a:latin typeface="Calibri"/>
                <a:cs typeface="Calibri"/>
              </a:rPr>
              <a:t>used</a:t>
            </a:r>
            <a:r>
              <a:rPr lang="en-US" sz="1800" spc="-40" dirty="0">
                <a:latin typeface="Calibri"/>
                <a:cs typeface="Calibri"/>
              </a:rPr>
              <a:t> </a:t>
            </a:r>
            <a:r>
              <a:rPr lang="en-US" sz="1800" dirty="0">
                <a:latin typeface="Calibri"/>
                <a:cs typeface="Calibri"/>
              </a:rPr>
              <a:t>to</a:t>
            </a:r>
            <a:r>
              <a:rPr lang="en-US" sz="1800" spc="-40" dirty="0">
                <a:latin typeface="Calibri"/>
                <a:cs typeface="Calibri"/>
              </a:rPr>
              <a:t> </a:t>
            </a:r>
            <a:r>
              <a:rPr lang="en-US" sz="1800" dirty="0">
                <a:latin typeface="Calibri"/>
                <a:cs typeface="Calibri"/>
              </a:rPr>
              <a:t>save</a:t>
            </a:r>
            <a:r>
              <a:rPr lang="en-US" sz="1800" spc="-35" dirty="0">
                <a:latin typeface="Calibri"/>
                <a:cs typeface="Calibri"/>
              </a:rPr>
              <a:t> </a:t>
            </a:r>
            <a:r>
              <a:rPr lang="en-US" sz="1800" dirty="0">
                <a:latin typeface="Calibri"/>
                <a:cs typeface="Calibri"/>
              </a:rPr>
              <a:t>the</a:t>
            </a:r>
            <a:r>
              <a:rPr lang="en-US" sz="1800" spc="-50" dirty="0">
                <a:latin typeface="Calibri"/>
                <a:cs typeface="Calibri"/>
              </a:rPr>
              <a:t> </a:t>
            </a:r>
            <a:r>
              <a:rPr lang="en-US" sz="1800" dirty="0">
                <a:latin typeface="Calibri"/>
                <a:cs typeface="Calibri"/>
              </a:rPr>
              <a:t>data</a:t>
            </a:r>
            <a:r>
              <a:rPr lang="en-US" sz="1800" spc="-40" dirty="0">
                <a:latin typeface="Calibri"/>
                <a:cs typeface="Calibri"/>
              </a:rPr>
              <a:t> </a:t>
            </a:r>
            <a:r>
              <a:rPr lang="en-US" sz="1800" dirty="0">
                <a:latin typeface="Calibri"/>
                <a:cs typeface="Calibri"/>
              </a:rPr>
              <a:t>at</a:t>
            </a:r>
            <a:r>
              <a:rPr lang="en-US" sz="1800" spc="-30" dirty="0">
                <a:latin typeface="Calibri"/>
                <a:cs typeface="Calibri"/>
              </a:rPr>
              <a:t> </a:t>
            </a:r>
            <a:r>
              <a:rPr lang="en-US" sz="1800" dirty="0">
                <a:latin typeface="Calibri"/>
                <a:cs typeface="Calibri"/>
              </a:rPr>
              <a:t>a</a:t>
            </a:r>
            <a:r>
              <a:rPr lang="en-US" sz="1800" spc="-40" dirty="0">
                <a:latin typeface="Calibri"/>
                <a:cs typeface="Calibri"/>
              </a:rPr>
              <a:t> </a:t>
            </a:r>
            <a:r>
              <a:rPr lang="en-US" sz="1800" dirty="0">
                <a:latin typeface="Calibri"/>
                <a:cs typeface="Calibri"/>
              </a:rPr>
              <a:t>particular</a:t>
            </a:r>
            <a:r>
              <a:rPr lang="en-US" sz="1800" spc="-45" dirty="0">
                <a:latin typeface="Calibri"/>
                <a:cs typeface="Calibri"/>
              </a:rPr>
              <a:t> </a:t>
            </a:r>
            <a:r>
              <a:rPr lang="en-US" sz="1800" dirty="0">
                <a:latin typeface="Calibri"/>
                <a:cs typeface="Calibri"/>
              </a:rPr>
              <a:t>point</a:t>
            </a:r>
            <a:r>
              <a:rPr lang="en-US" sz="1800" spc="-40" dirty="0">
                <a:latin typeface="Calibri"/>
                <a:cs typeface="Calibri"/>
              </a:rPr>
              <a:t> </a:t>
            </a:r>
            <a:r>
              <a:rPr lang="en-US" sz="1800" spc="-20" dirty="0">
                <a:latin typeface="Calibri"/>
                <a:cs typeface="Calibri"/>
              </a:rPr>
              <a:t>temporarily,</a:t>
            </a:r>
            <a:r>
              <a:rPr lang="en-US" sz="1800" spc="-40" dirty="0">
                <a:latin typeface="Calibri"/>
                <a:cs typeface="Calibri"/>
              </a:rPr>
              <a:t> </a:t>
            </a:r>
            <a:r>
              <a:rPr lang="en-US" sz="1800" dirty="0">
                <a:latin typeface="Calibri"/>
                <a:cs typeface="Calibri"/>
              </a:rPr>
              <a:t>so</a:t>
            </a:r>
            <a:r>
              <a:rPr lang="en-US" sz="1800" spc="-50" dirty="0">
                <a:latin typeface="Calibri"/>
                <a:cs typeface="Calibri"/>
              </a:rPr>
              <a:t> </a:t>
            </a:r>
            <a:r>
              <a:rPr lang="en-US" sz="1800" dirty="0">
                <a:latin typeface="Calibri"/>
                <a:cs typeface="Calibri"/>
              </a:rPr>
              <a:t>that</a:t>
            </a:r>
            <a:r>
              <a:rPr lang="en-US" sz="1800" spc="-40" dirty="0">
                <a:latin typeface="Calibri"/>
                <a:cs typeface="Calibri"/>
              </a:rPr>
              <a:t> </a:t>
            </a:r>
            <a:r>
              <a:rPr lang="en-US" sz="1800" dirty="0">
                <a:latin typeface="Calibri"/>
                <a:cs typeface="Calibri"/>
              </a:rPr>
              <a:t>whenever</a:t>
            </a:r>
            <a:r>
              <a:rPr lang="en-US" sz="1800" spc="-50" dirty="0">
                <a:latin typeface="Calibri"/>
                <a:cs typeface="Calibri"/>
              </a:rPr>
              <a:t> </a:t>
            </a:r>
            <a:r>
              <a:rPr lang="en-US" sz="1800" spc="-10" dirty="0" smtClean="0">
                <a:latin typeface="Calibri"/>
                <a:cs typeface="Calibri"/>
              </a:rPr>
              <a:t>needed </a:t>
            </a:r>
            <a:r>
              <a:rPr lang="en-US" sz="1800" dirty="0" smtClean="0">
                <a:latin typeface="Calibri"/>
                <a:cs typeface="Calibri"/>
              </a:rPr>
              <a:t>can</a:t>
            </a:r>
            <a:r>
              <a:rPr lang="en-US" sz="1800" spc="-45" dirty="0" smtClean="0">
                <a:latin typeface="Calibri"/>
                <a:cs typeface="Calibri"/>
              </a:rPr>
              <a:t> </a:t>
            </a:r>
            <a:r>
              <a:rPr lang="en-US" sz="1800" dirty="0">
                <a:latin typeface="Calibri"/>
                <a:cs typeface="Calibri"/>
              </a:rPr>
              <a:t>be</a:t>
            </a:r>
            <a:r>
              <a:rPr lang="en-US" sz="1800" spc="-55" dirty="0">
                <a:latin typeface="Calibri"/>
                <a:cs typeface="Calibri"/>
              </a:rPr>
              <a:t> </a:t>
            </a:r>
            <a:r>
              <a:rPr lang="en-US" sz="1800" dirty="0">
                <a:latin typeface="Calibri"/>
                <a:cs typeface="Calibri"/>
              </a:rPr>
              <a:t>rollback</a:t>
            </a:r>
            <a:r>
              <a:rPr lang="en-US" sz="1800" spc="-45" dirty="0">
                <a:latin typeface="Calibri"/>
                <a:cs typeface="Calibri"/>
              </a:rPr>
              <a:t> </a:t>
            </a:r>
            <a:r>
              <a:rPr lang="en-US" sz="1800" dirty="0">
                <a:latin typeface="Calibri"/>
                <a:cs typeface="Calibri"/>
              </a:rPr>
              <a:t>to</a:t>
            </a:r>
            <a:r>
              <a:rPr lang="en-US" sz="1800" spc="-40" dirty="0">
                <a:latin typeface="Calibri"/>
                <a:cs typeface="Calibri"/>
              </a:rPr>
              <a:t> </a:t>
            </a:r>
            <a:r>
              <a:rPr lang="en-US" sz="1800" dirty="0">
                <a:latin typeface="Calibri"/>
                <a:cs typeface="Calibri"/>
              </a:rPr>
              <a:t>that</a:t>
            </a:r>
            <a:r>
              <a:rPr lang="en-US" sz="1800" spc="-45" dirty="0">
                <a:latin typeface="Calibri"/>
                <a:cs typeface="Calibri"/>
              </a:rPr>
              <a:t> </a:t>
            </a:r>
            <a:r>
              <a:rPr lang="en-US" sz="1800" dirty="0">
                <a:latin typeface="Calibri"/>
                <a:cs typeface="Calibri"/>
              </a:rPr>
              <a:t>particular</a:t>
            </a:r>
            <a:r>
              <a:rPr lang="en-US" sz="1800" spc="-35" dirty="0">
                <a:latin typeface="Calibri"/>
                <a:cs typeface="Calibri"/>
              </a:rPr>
              <a:t> </a:t>
            </a:r>
            <a:r>
              <a:rPr lang="en-US" sz="1800" spc="-10" dirty="0">
                <a:latin typeface="Calibri"/>
                <a:cs typeface="Calibri"/>
              </a:rPr>
              <a:t>point.</a:t>
            </a:r>
            <a:endParaRPr lang="en-US" sz="1800" dirty="0">
              <a:latin typeface="Calibri"/>
              <a:cs typeface="Calibri"/>
            </a:endParaRPr>
          </a:p>
          <a:p>
            <a:pPr marL="240665" indent="-227965">
              <a:spcBef>
                <a:spcPts val="280"/>
              </a:spcBef>
              <a:buFont typeface="Arial MT"/>
              <a:buChar char="•"/>
              <a:tabLst>
                <a:tab pos="240665" algn="l"/>
                <a:tab pos="1177925" algn="l"/>
              </a:tabLst>
            </a:pPr>
            <a:r>
              <a:rPr lang="en-US" sz="1800" b="1" spc="-10" dirty="0">
                <a:latin typeface="Calibri"/>
                <a:cs typeface="Calibri"/>
              </a:rPr>
              <a:t>Syntax</a:t>
            </a:r>
            <a:r>
              <a:rPr lang="en-US" sz="1800" spc="-10" dirty="0">
                <a:latin typeface="Calibri"/>
                <a:cs typeface="Calibri"/>
              </a:rPr>
              <a:t>:</a:t>
            </a:r>
            <a:r>
              <a:rPr lang="en-US" sz="1800" dirty="0">
                <a:latin typeface="Calibri"/>
                <a:cs typeface="Calibri"/>
              </a:rPr>
              <a:t>	</a:t>
            </a:r>
            <a:r>
              <a:rPr lang="en-US" sz="1800" spc="-10" dirty="0" err="1">
                <a:latin typeface="Calibri"/>
                <a:cs typeface="Calibri"/>
              </a:rPr>
              <a:t>Savepoint</a:t>
            </a:r>
            <a:r>
              <a:rPr lang="en-US" sz="1800" spc="-50" dirty="0">
                <a:latin typeface="Calibri"/>
                <a:cs typeface="Calibri"/>
              </a:rPr>
              <a:t> </a:t>
            </a:r>
            <a:r>
              <a:rPr lang="en-US" sz="1800" spc="-25" dirty="0">
                <a:latin typeface="Calibri"/>
                <a:cs typeface="Calibri"/>
              </a:rPr>
              <a:t>A;</a:t>
            </a:r>
            <a:endParaRPr lang="en-US" sz="1800" dirty="0">
              <a:latin typeface="Calibri"/>
              <a:cs typeface="Calibri"/>
            </a:endParaRPr>
          </a:p>
        </p:txBody>
      </p:sp>
    </p:spTree>
    <p:extLst>
      <p:ext uri="{BB962C8B-B14F-4D97-AF65-F5344CB8AC3E}">
        <p14:creationId xmlns:p14="http://schemas.microsoft.com/office/powerpoint/2010/main" val="19202873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0721"/>
            <a:ext cx="7796212" cy="884678"/>
          </a:xfrm>
          <a:prstGeom prst="rect">
            <a:avLst/>
          </a:prstGeom>
        </p:spPr>
        <p:txBody>
          <a:bodyPr vert="horz" wrap="square" lIns="0" tIns="314782" rIns="0" bIns="0" rtlCol="0">
            <a:spAutoFit/>
          </a:bodyPr>
          <a:lstStyle/>
          <a:p>
            <a:pPr marL="207010">
              <a:lnSpc>
                <a:spcPct val="100000"/>
              </a:lnSpc>
              <a:spcBef>
                <a:spcPts val="105"/>
              </a:spcBef>
            </a:pPr>
            <a:r>
              <a:rPr spc="-10" dirty="0"/>
              <a:t>Example:</a:t>
            </a:r>
          </a:p>
        </p:txBody>
      </p:sp>
      <p:sp>
        <p:nvSpPr>
          <p:cNvPr id="3" name="object 3"/>
          <p:cNvSpPr txBox="1"/>
          <p:nvPr/>
        </p:nvSpPr>
        <p:spPr>
          <a:xfrm>
            <a:off x="687705" y="1658493"/>
            <a:ext cx="6816566" cy="2748829"/>
          </a:xfrm>
          <a:prstGeom prst="rect">
            <a:avLst/>
          </a:prstGeom>
        </p:spPr>
        <p:txBody>
          <a:bodyPr vert="horz" wrap="square" lIns="0" tIns="12065" rIns="0" bIns="0" rtlCol="0">
            <a:spAutoFit/>
          </a:bodyPr>
          <a:lstStyle/>
          <a:p>
            <a:pPr marL="240029" indent="-227329">
              <a:lnSpc>
                <a:spcPts val="3345"/>
              </a:lnSpc>
              <a:spcBef>
                <a:spcPts val="95"/>
              </a:spcBef>
              <a:buFont typeface="Arial MT"/>
              <a:buChar char="•"/>
              <a:tabLst>
                <a:tab pos="240029" algn="l"/>
              </a:tabLst>
            </a:pPr>
            <a:r>
              <a:rPr sz="2800" dirty="0">
                <a:latin typeface="Calibri"/>
                <a:cs typeface="Calibri"/>
              </a:rPr>
              <a:t>Consider</a:t>
            </a:r>
            <a:r>
              <a:rPr sz="2800" spc="-80" dirty="0">
                <a:latin typeface="Calibri"/>
                <a:cs typeface="Calibri"/>
              </a:rPr>
              <a:t> </a:t>
            </a:r>
            <a:r>
              <a:rPr sz="2800" dirty="0">
                <a:latin typeface="Calibri"/>
                <a:cs typeface="Calibri"/>
              </a:rPr>
              <a:t>the</a:t>
            </a:r>
            <a:r>
              <a:rPr sz="2800" spc="-85" dirty="0">
                <a:latin typeface="Calibri"/>
                <a:cs typeface="Calibri"/>
              </a:rPr>
              <a:t> </a:t>
            </a:r>
            <a:r>
              <a:rPr sz="2800" dirty="0">
                <a:latin typeface="Calibri"/>
                <a:cs typeface="Calibri"/>
              </a:rPr>
              <a:t>following</a:t>
            </a:r>
            <a:r>
              <a:rPr sz="2800" spc="-80" dirty="0">
                <a:latin typeface="Calibri"/>
                <a:cs typeface="Calibri"/>
              </a:rPr>
              <a:t> </a:t>
            </a:r>
            <a:r>
              <a:rPr sz="2800" spc="-20" dirty="0">
                <a:latin typeface="Calibri"/>
                <a:cs typeface="Calibri"/>
              </a:rPr>
              <a:t>Table</a:t>
            </a:r>
            <a:r>
              <a:rPr sz="2800" spc="-105" dirty="0">
                <a:latin typeface="Calibri"/>
                <a:cs typeface="Calibri"/>
              </a:rPr>
              <a:t> </a:t>
            </a:r>
            <a:r>
              <a:rPr sz="2800" spc="-10" dirty="0">
                <a:latin typeface="Calibri"/>
                <a:cs typeface="Calibri"/>
              </a:rPr>
              <a:t>Student:</a:t>
            </a:r>
            <a:endParaRPr sz="2800" dirty="0">
              <a:latin typeface="Calibri"/>
              <a:cs typeface="Calibri"/>
            </a:endParaRPr>
          </a:p>
          <a:p>
            <a:pPr marL="331470">
              <a:lnSpc>
                <a:spcPts val="1664"/>
              </a:lnSpc>
            </a:pPr>
            <a:r>
              <a:rPr sz="1400" dirty="0">
                <a:solidFill>
                  <a:srgbClr val="273139"/>
                </a:solidFill>
                <a:latin typeface="Consolas"/>
                <a:cs typeface="Consolas"/>
              </a:rPr>
              <a:t>UPDATE</a:t>
            </a:r>
            <a:r>
              <a:rPr sz="1400" spc="-20" dirty="0">
                <a:solidFill>
                  <a:srgbClr val="273139"/>
                </a:solidFill>
                <a:latin typeface="Consolas"/>
                <a:cs typeface="Consolas"/>
              </a:rPr>
              <a:t> </a:t>
            </a:r>
            <a:r>
              <a:rPr sz="1400" dirty="0">
                <a:solidFill>
                  <a:srgbClr val="273139"/>
                </a:solidFill>
                <a:latin typeface="Consolas"/>
                <a:cs typeface="Consolas"/>
              </a:rPr>
              <a:t>STUDENT</a:t>
            </a:r>
            <a:r>
              <a:rPr sz="1400" spc="-20" dirty="0">
                <a:solidFill>
                  <a:srgbClr val="273139"/>
                </a:solidFill>
                <a:latin typeface="Consolas"/>
                <a:cs typeface="Consolas"/>
              </a:rPr>
              <a:t> </a:t>
            </a:r>
            <a:r>
              <a:rPr sz="1400" dirty="0">
                <a:solidFill>
                  <a:srgbClr val="273139"/>
                </a:solidFill>
                <a:latin typeface="Consolas"/>
                <a:cs typeface="Consolas"/>
              </a:rPr>
              <a:t>SET</a:t>
            </a:r>
            <a:r>
              <a:rPr sz="1400" spc="-25" dirty="0">
                <a:solidFill>
                  <a:srgbClr val="273139"/>
                </a:solidFill>
                <a:latin typeface="Consolas"/>
                <a:cs typeface="Consolas"/>
              </a:rPr>
              <a:t> </a:t>
            </a:r>
            <a:r>
              <a:rPr sz="1400" dirty="0">
                <a:solidFill>
                  <a:srgbClr val="273139"/>
                </a:solidFill>
                <a:latin typeface="Consolas"/>
                <a:cs typeface="Consolas"/>
              </a:rPr>
              <a:t>NAME</a:t>
            </a:r>
            <a:r>
              <a:rPr sz="1400" spc="-25" dirty="0">
                <a:solidFill>
                  <a:srgbClr val="273139"/>
                </a:solidFill>
                <a:latin typeface="Consolas"/>
                <a:cs typeface="Consolas"/>
              </a:rPr>
              <a:t> </a:t>
            </a:r>
            <a:r>
              <a:rPr sz="1400" dirty="0">
                <a:solidFill>
                  <a:srgbClr val="273139"/>
                </a:solidFill>
                <a:latin typeface="Consolas"/>
                <a:cs typeface="Consolas"/>
              </a:rPr>
              <a:t>=</a:t>
            </a:r>
            <a:r>
              <a:rPr sz="1400" spc="-25" dirty="0">
                <a:solidFill>
                  <a:srgbClr val="273139"/>
                </a:solidFill>
                <a:latin typeface="Consolas"/>
                <a:cs typeface="Consolas"/>
              </a:rPr>
              <a:t> </a:t>
            </a:r>
            <a:r>
              <a:rPr sz="1400" dirty="0">
                <a:solidFill>
                  <a:srgbClr val="273139"/>
                </a:solidFill>
                <a:latin typeface="Consolas"/>
                <a:cs typeface="Consolas"/>
              </a:rPr>
              <a:t>‘Sherlock’</a:t>
            </a:r>
            <a:r>
              <a:rPr sz="1400" spc="-20" dirty="0">
                <a:solidFill>
                  <a:srgbClr val="273139"/>
                </a:solidFill>
                <a:latin typeface="Consolas"/>
                <a:cs typeface="Consolas"/>
              </a:rPr>
              <a:t> </a:t>
            </a:r>
            <a:r>
              <a:rPr sz="1400" dirty="0">
                <a:solidFill>
                  <a:srgbClr val="273139"/>
                </a:solidFill>
                <a:latin typeface="Consolas"/>
                <a:cs typeface="Consolas"/>
              </a:rPr>
              <a:t>WHERE</a:t>
            </a:r>
            <a:r>
              <a:rPr sz="1400" spc="-25" dirty="0">
                <a:solidFill>
                  <a:srgbClr val="273139"/>
                </a:solidFill>
                <a:latin typeface="Consolas"/>
                <a:cs typeface="Consolas"/>
              </a:rPr>
              <a:t> </a:t>
            </a:r>
            <a:r>
              <a:rPr sz="1400" dirty="0">
                <a:solidFill>
                  <a:srgbClr val="273139"/>
                </a:solidFill>
                <a:latin typeface="Consolas"/>
                <a:cs typeface="Consolas"/>
              </a:rPr>
              <a:t>NAME</a:t>
            </a:r>
            <a:r>
              <a:rPr sz="1400" spc="-25" dirty="0">
                <a:solidFill>
                  <a:srgbClr val="273139"/>
                </a:solidFill>
                <a:latin typeface="Consolas"/>
                <a:cs typeface="Consolas"/>
              </a:rPr>
              <a:t> </a:t>
            </a:r>
            <a:r>
              <a:rPr sz="1400" dirty="0">
                <a:solidFill>
                  <a:srgbClr val="273139"/>
                </a:solidFill>
                <a:latin typeface="Consolas"/>
                <a:cs typeface="Consolas"/>
              </a:rPr>
              <a:t>=</a:t>
            </a:r>
            <a:r>
              <a:rPr sz="1400" spc="-25" dirty="0">
                <a:solidFill>
                  <a:srgbClr val="273139"/>
                </a:solidFill>
                <a:latin typeface="Consolas"/>
                <a:cs typeface="Consolas"/>
              </a:rPr>
              <a:t> </a:t>
            </a:r>
            <a:r>
              <a:rPr sz="1400" spc="-10" dirty="0">
                <a:solidFill>
                  <a:srgbClr val="273139"/>
                </a:solidFill>
                <a:latin typeface="Consolas"/>
                <a:cs typeface="Consolas"/>
              </a:rPr>
              <a:t>‘Jolly’;</a:t>
            </a:r>
            <a:endParaRPr sz="1400" dirty="0">
              <a:latin typeface="Consolas"/>
              <a:cs typeface="Consolas"/>
            </a:endParaRPr>
          </a:p>
          <a:p>
            <a:pPr marL="331470">
              <a:lnSpc>
                <a:spcPct val="100000"/>
              </a:lnSpc>
            </a:pPr>
            <a:r>
              <a:rPr sz="1400" spc="-10" dirty="0">
                <a:solidFill>
                  <a:srgbClr val="273139"/>
                </a:solidFill>
                <a:latin typeface="Consolas"/>
                <a:cs typeface="Consolas"/>
              </a:rPr>
              <a:t>COMMIT;</a:t>
            </a:r>
            <a:endParaRPr sz="1400" dirty="0">
              <a:latin typeface="Consolas"/>
              <a:cs typeface="Consolas"/>
            </a:endParaRPr>
          </a:p>
          <a:p>
            <a:pPr marL="331470">
              <a:lnSpc>
                <a:spcPts val="1510"/>
              </a:lnSpc>
              <a:spcBef>
                <a:spcPts val="25"/>
              </a:spcBef>
            </a:pPr>
            <a:r>
              <a:rPr sz="1400" spc="-10" dirty="0">
                <a:solidFill>
                  <a:srgbClr val="273139"/>
                </a:solidFill>
                <a:latin typeface="Consolas"/>
                <a:cs typeface="Consolas"/>
              </a:rPr>
              <a:t>ROLLBACK;</a:t>
            </a:r>
            <a:endParaRPr sz="1400" dirty="0">
              <a:latin typeface="Consolas"/>
              <a:cs typeface="Consolas"/>
            </a:endParaRPr>
          </a:p>
          <a:p>
            <a:pPr marL="240029" marR="5080" indent="-227329">
              <a:lnSpc>
                <a:spcPts val="3020"/>
              </a:lnSpc>
              <a:spcBef>
                <a:spcPts val="215"/>
              </a:spcBef>
              <a:buFont typeface="Arial MT"/>
              <a:buChar char="•"/>
              <a:tabLst>
                <a:tab pos="241300" algn="l"/>
              </a:tabLst>
            </a:pPr>
            <a:r>
              <a:rPr sz="2800" dirty="0">
                <a:latin typeface="Calibri"/>
                <a:cs typeface="Calibri"/>
              </a:rPr>
              <a:t>By</a:t>
            </a:r>
            <a:r>
              <a:rPr sz="2800" spc="-90" dirty="0">
                <a:latin typeface="Calibri"/>
                <a:cs typeface="Calibri"/>
              </a:rPr>
              <a:t> </a:t>
            </a:r>
            <a:r>
              <a:rPr sz="2800" dirty="0">
                <a:latin typeface="Calibri"/>
                <a:cs typeface="Calibri"/>
              </a:rPr>
              <a:t>using</a:t>
            </a:r>
            <a:r>
              <a:rPr sz="2800" spc="-60" dirty="0">
                <a:latin typeface="Calibri"/>
                <a:cs typeface="Calibri"/>
              </a:rPr>
              <a:t> </a:t>
            </a:r>
            <a:r>
              <a:rPr sz="2800" dirty="0">
                <a:latin typeface="Calibri"/>
                <a:cs typeface="Calibri"/>
              </a:rPr>
              <a:t>this</a:t>
            </a:r>
            <a:r>
              <a:rPr sz="2800" spc="-65" dirty="0">
                <a:latin typeface="Calibri"/>
                <a:cs typeface="Calibri"/>
              </a:rPr>
              <a:t> </a:t>
            </a:r>
            <a:r>
              <a:rPr sz="2800" dirty="0">
                <a:latin typeface="Calibri"/>
                <a:cs typeface="Calibri"/>
              </a:rPr>
              <a:t>command</a:t>
            </a:r>
            <a:r>
              <a:rPr sz="2800" spc="-55" dirty="0">
                <a:latin typeface="Calibri"/>
                <a:cs typeface="Calibri"/>
              </a:rPr>
              <a:t> </a:t>
            </a:r>
            <a:r>
              <a:rPr sz="2800" dirty="0">
                <a:latin typeface="Calibri"/>
                <a:cs typeface="Calibri"/>
              </a:rPr>
              <a:t>you</a:t>
            </a:r>
            <a:r>
              <a:rPr sz="2800" spc="-75" dirty="0">
                <a:latin typeface="Calibri"/>
                <a:cs typeface="Calibri"/>
              </a:rPr>
              <a:t> </a:t>
            </a:r>
            <a:r>
              <a:rPr sz="2800" dirty="0">
                <a:latin typeface="Calibri"/>
                <a:cs typeface="Calibri"/>
              </a:rPr>
              <a:t>can</a:t>
            </a:r>
            <a:r>
              <a:rPr sz="2800" spc="-85" dirty="0">
                <a:latin typeface="Calibri"/>
                <a:cs typeface="Calibri"/>
              </a:rPr>
              <a:t> </a:t>
            </a:r>
            <a:r>
              <a:rPr sz="2800" dirty="0">
                <a:latin typeface="Calibri"/>
                <a:cs typeface="Calibri"/>
              </a:rPr>
              <a:t>update</a:t>
            </a:r>
            <a:r>
              <a:rPr sz="2800" spc="-60" dirty="0">
                <a:latin typeface="Calibri"/>
                <a:cs typeface="Calibri"/>
              </a:rPr>
              <a:t> </a:t>
            </a:r>
            <a:r>
              <a:rPr sz="2800" dirty="0">
                <a:latin typeface="Calibri"/>
                <a:cs typeface="Calibri"/>
              </a:rPr>
              <a:t>the</a:t>
            </a:r>
            <a:r>
              <a:rPr sz="2800" spc="-75" dirty="0">
                <a:latin typeface="Calibri"/>
                <a:cs typeface="Calibri"/>
              </a:rPr>
              <a:t> </a:t>
            </a:r>
            <a:r>
              <a:rPr sz="2800" spc="-10" dirty="0">
                <a:latin typeface="Calibri"/>
                <a:cs typeface="Calibri"/>
              </a:rPr>
              <a:t>record</a:t>
            </a:r>
            <a:r>
              <a:rPr sz="2800" spc="-80" dirty="0">
                <a:latin typeface="Calibri"/>
                <a:cs typeface="Calibri"/>
              </a:rPr>
              <a:t> </a:t>
            </a:r>
            <a:r>
              <a:rPr sz="2800" dirty="0">
                <a:latin typeface="Calibri"/>
                <a:cs typeface="Calibri"/>
              </a:rPr>
              <a:t>and</a:t>
            </a:r>
            <a:r>
              <a:rPr sz="2800" spc="-75" dirty="0">
                <a:latin typeface="Calibri"/>
                <a:cs typeface="Calibri"/>
              </a:rPr>
              <a:t> </a:t>
            </a:r>
            <a:r>
              <a:rPr sz="2800" dirty="0">
                <a:latin typeface="Calibri"/>
                <a:cs typeface="Calibri"/>
              </a:rPr>
              <a:t>save</a:t>
            </a:r>
            <a:r>
              <a:rPr sz="2800" spc="-80" dirty="0">
                <a:latin typeface="Calibri"/>
                <a:cs typeface="Calibri"/>
              </a:rPr>
              <a:t> </a:t>
            </a:r>
            <a:r>
              <a:rPr sz="2800" spc="-25" dirty="0">
                <a:latin typeface="Calibri"/>
                <a:cs typeface="Calibri"/>
              </a:rPr>
              <a:t>it </a:t>
            </a:r>
            <a:r>
              <a:rPr sz="2800" spc="-10" dirty="0" smtClean="0">
                <a:latin typeface="Calibri"/>
                <a:cs typeface="Calibri"/>
              </a:rPr>
              <a:t>permanently</a:t>
            </a:r>
            <a:r>
              <a:rPr sz="2800" spc="-65" dirty="0" smtClean="0">
                <a:latin typeface="Calibri"/>
                <a:cs typeface="Calibri"/>
              </a:rPr>
              <a:t> </a:t>
            </a:r>
            <a:r>
              <a:rPr sz="2800" dirty="0">
                <a:latin typeface="Calibri"/>
                <a:cs typeface="Calibri"/>
              </a:rPr>
              <a:t>by</a:t>
            </a:r>
            <a:r>
              <a:rPr sz="2800" spc="-75" dirty="0">
                <a:latin typeface="Calibri"/>
                <a:cs typeface="Calibri"/>
              </a:rPr>
              <a:t> </a:t>
            </a:r>
            <a:r>
              <a:rPr sz="2800" dirty="0">
                <a:latin typeface="Calibri"/>
                <a:cs typeface="Calibri"/>
              </a:rPr>
              <a:t>using</a:t>
            </a:r>
            <a:r>
              <a:rPr sz="2800" spc="-45" dirty="0">
                <a:latin typeface="Calibri"/>
                <a:cs typeface="Calibri"/>
              </a:rPr>
              <a:t> </a:t>
            </a:r>
            <a:r>
              <a:rPr sz="2800" b="1" dirty="0">
                <a:latin typeface="Calibri"/>
                <a:cs typeface="Calibri"/>
              </a:rPr>
              <a:t>COMMIT</a:t>
            </a:r>
            <a:r>
              <a:rPr sz="2800" b="1" spc="-60" dirty="0">
                <a:latin typeface="Calibri"/>
                <a:cs typeface="Calibri"/>
              </a:rPr>
              <a:t> </a:t>
            </a:r>
            <a:r>
              <a:rPr sz="2800" spc="-10" dirty="0">
                <a:latin typeface="Calibri"/>
                <a:cs typeface="Calibri"/>
              </a:rPr>
              <a:t>command.</a:t>
            </a:r>
            <a:endParaRPr sz="2800" dirty="0">
              <a:latin typeface="Calibri"/>
              <a:cs typeface="Calibri"/>
            </a:endParaRPr>
          </a:p>
          <a:p>
            <a:pPr marL="240029" indent="-227329">
              <a:lnSpc>
                <a:spcPct val="100000"/>
              </a:lnSpc>
              <a:spcBef>
                <a:spcPts val="620"/>
              </a:spcBef>
              <a:buFont typeface="Arial MT"/>
              <a:buChar char="•"/>
              <a:tabLst>
                <a:tab pos="240029" algn="l"/>
              </a:tabLst>
            </a:pPr>
            <a:r>
              <a:rPr sz="2800" dirty="0">
                <a:latin typeface="Calibri"/>
                <a:cs typeface="Calibri"/>
              </a:rPr>
              <a:t>Now</a:t>
            </a:r>
            <a:r>
              <a:rPr sz="2800" spc="-60" dirty="0">
                <a:latin typeface="Calibri"/>
                <a:cs typeface="Calibri"/>
              </a:rPr>
              <a:t> </a:t>
            </a:r>
            <a:r>
              <a:rPr sz="2800" dirty="0">
                <a:latin typeface="Calibri"/>
                <a:cs typeface="Calibri"/>
              </a:rPr>
              <a:t>after</a:t>
            </a:r>
            <a:r>
              <a:rPr sz="2800" spc="-100" dirty="0">
                <a:latin typeface="Calibri"/>
                <a:cs typeface="Calibri"/>
              </a:rPr>
              <a:t> </a:t>
            </a:r>
            <a:r>
              <a:rPr sz="2800" dirty="0">
                <a:latin typeface="Calibri"/>
                <a:cs typeface="Calibri"/>
              </a:rPr>
              <a:t>COMMIT</a:t>
            </a:r>
            <a:r>
              <a:rPr sz="2800" spc="-55" dirty="0">
                <a:latin typeface="Calibri"/>
                <a:cs typeface="Calibri"/>
              </a:rPr>
              <a:t> </a:t>
            </a:r>
            <a:r>
              <a:rPr sz="2800" spc="-50" dirty="0">
                <a:latin typeface="Calibri"/>
                <a:cs typeface="Calibri"/>
              </a:rPr>
              <a:t>:</a:t>
            </a:r>
            <a:endParaRPr sz="2800" dirty="0">
              <a:latin typeface="Calibri"/>
              <a:cs typeface="Calibri"/>
            </a:endParaRPr>
          </a:p>
        </p:txBody>
      </p:sp>
      <p:pic>
        <p:nvPicPr>
          <p:cNvPr id="4" name="object 4"/>
          <p:cNvPicPr/>
          <p:nvPr/>
        </p:nvPicPr>
        <p:blipFill>
          <a:blip r:embed="rId2" cstate="print"/>
          <a:stretch>
            <a:fillRect/>
          </a:stretch>
        </p:blipFill>
        <p:spPr>
          <a:xfrm>
            <a:off x="1435504" y="4495365"/>
            <a:ext cx="1495586" cy="1783598"/>
          </a:xfrm>
          <a:prstGeom prst="rect">
            <a:avLst/>
          </a:prstGeom>
        </p:spPr>
      </p:pic>
      <p:pic>
        <p:nvPicPr>
          <p:cNvPr id="5" name="object 5"/>
          <p:cNvPicPr/>
          <p:nvPr/>
        </p:nvPicPr>
        <p:blipFill>
          <a:blip r:embed="rId3" cstate="print"/>
          <a:stretch>
            <a:fillRect/>
          </a:stretch>
        </p:blipFill>
        <p:spPr>
          <a:xfrm>
            <a:off x="3976443" y="4495365"/>
            <a:ext cx="1259436" cy="1690976"/>
          </a:xfrm>
          <a:prstGeom prst="rect">
            <a:avLst/>
          </a:prstGeom>
        </p:spPr>
      </p:pic>
      <p:sp>
        <p:nvSpPr>
          <p:cNvPr id="6" name="Right Arrow 5"/>
          <p:cNvSpPr/>
          <p:nvPr/>
        </p:nvSpPr>
        <p:spPr>
          <a:xfrm>
            <a:off x="3068877" y="5215149"/>
            <a:ext cx="765466"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880970" y="4353375"/>
            <a:ext cx="2624203" cy="1631216"/>
          </a:xfrm>
          <a:prstGeom prst="rect">
            <a:avLst/>
          </a:prstGeom>
        </p:spPr>
        <p:txBody>
          <a:bodyPr wrap="square">
            <a:spAutoFit/>
          </a:bodyPr>
          <a:lstStyle/>
          <a:p>
            <a:pPr marL="240029" marR="5080" indent="-227329">
              <a:lnSpc>
                <a:spcPts val="3030"/>
              </a:lnSpc>
              <a:spcBef>
                <a:spcPts val="475"/>
              </a:spcBef>
              <a:buFont typeface="Arial MT"/>
              <a:buChar char="•"/>
              <a:tabLst>
                <a:tab pos="241300" algn="l"/>
              </a:tabLst>
            </a:pPr>
            <a:r>
              <a:rPr lang="en-US" dirty="0">
                <a:latin typeface="Calibri"/>
                <a:cs typeface="Calibri"/>
              </a:rPr>
              <a:t>If</a:t>
            </a:r>
            <a:r>
              <a:rPr lang="en-US" spc="-50" dirty="0">
                <a:latin typeface="Calibri"/>
                <a:cs typeface="Calibri"/>
              </a:rPr>
              <a:t> </a:t>
            </a:r>
            <a:r>
              <a:rPr lang="en-US" dirty="0">
                <a:latin typeface="Calibri"/>
                <a:cs typeface="Calibri"/>
              </a:rPr>
              <a:t>commit</a:t>
            </a:r>
            <a:r>
              <a:rPr lang="en-US" spc="-25" dirty="0">
                <a:latin typeface="Calibri"/>
                <a:cs typeface="Calibri"/>
              </a:rPr>
              <a:t> </a:t>
            </a:r>
            <a:r>
              <a:rPr lang="en-US" dirty="0">
                <a:latin typeface="Calibri"/>
                <a:cs typeface="Calibri"/>
              </a:rPr>
              <a:t>was</a:t>
            </a:r>
            <a:r>
              <a:rPr lang="en-US" spc="-50" dirty="0">
                <a:latin typeface="Calibri"/>
                <a:cs typeface="Calibri"/>
              </a:rPr>
              <a:t> </a:t>
            </a:r>
            <a:r>
              <a:rPr lang="en-US" dirty="0">
                <a:latin typeface="Calibri"/>
                <a:cs typeface="Calibri"/>
              </a:rPr>
              <a:t>not</a:t>
            </a:r>
            <a:r>
              <a:rPr lang="en-US" spc="-35" dirty="0">
                <a:latin typeface="Calibri"/>
                <a:cs typeface="Calibri"/>
              </a:rPr>
              <a:t> </a:t>
            </a:r>
            <a:r>
              <a:rPr lang="en-US" spc="-10" dirty="0">
                <a:latin typeface="Calibri"/>
                <a:cs typeface="Calibri"/>
              </a:rPr>
              <a:t>performed</a:t>
            </a:r>
            <a:r>
              <a:rPr lang="en-US" spc="-45" dirty="0">
                <a:latin typeface="Calibri"/>
                <a:cs typeface="Calibri"/>
              </a:rPr>
              <a:t> </a:t>
            </a:r>
            <a:r>
              <a:rPr lang="en-US" dirty="0">
                <a:latin typeface="Calibri"/>
                <a:cs typeface="Calibri"/>
              </a:rPr>
              <a:t>then</a:t>
            </a:r>
            <a:r>
              <a:rPr lang="en-US" spc="-40" dirty="0">
                <a:latin typeface="Calibri"/>
                <a:cs typeface="Calibri"/>
              </a:rPr>
              <a:t> </a:t>
            </a:r>
            <a:r>
              <a:rPr lang="en-US" dirty="0">
                <a:latin typeface="Calibri"/>
                <a:cs typeface="Calibri"/>
              </a:rPr>
              <a:t>the</a:t>
            </a:r>
            <a:r>
              <a:rPr lang="en-US" spc="-40" dirty="0">
                <a:latin typeface="Calibri"/>
                <a:cs typeface="Calibri"/>
              </a:rPr>
              <a:t> </a:t>
            </a:r>
            <a:r>
              <a:rPr lang="en-US" dirty="0">
                <a:latin typeface="Calibri"/>
                <a:cs typeface="Calibri"/>
              </a:rPr>
              <a:t>changes</a:t>
            </a:r>
            <a:r>
              <a:rPr lang="en-US" spc="-30" dirty="0">
                <a:latin typeface="Calibri"/>
                <a:cs typeface="Calibri"/>
              </a:rPr>
              <a:t> </a:t>
            </a:r>
            <a:r>
              <a:rPr lang="en-US" dirty="0">
                <a:latin typeface="Calibri"/>
                <a:cs typeface="Calibri"/>
              </a:rPr>
              <a:t>made</a:t>
            </a:r>
            <a:r>
              <a:rPr lang="en-US" spc="-45" dirty="0">
                <a:latin typeface="Calibri"/>
                <a:cs typeface="Calibri"/>
              </a:rPr>
              <a:t> </a:t>
            </a:r>
            <a:r>
              <a:rPr lang="en-US" dirty="0">
                <a:latin typeface="Calibri"/>
                <a:cs typeface="Calibri"/>
              </a:rPr>
              <a:t>by</a:t>
            </a:r>
            <a:r>
              <a:rPr lang="en-US" spc="-45" dirty="0">
                <a:latin typeface="Calibri"/>
                <a:cs typeface="Calibri"/>
              </a:rPr>
              <a:t> </a:t>
            </a:r>
            <a:r>
              <a:rPr lang="en-US" dirty="0">
                <a:latin typeface="Calibri"/>
                <a:cs typeface="Calibri"/>
              </a:rPr>
              <a:t>the</a:t>
            </a:r>
            <a:r>
              <a:rPr lang="en-US" spc="-35" dirty="0">
                <a:latin typeface="Calibri"/>
                <a:cs typeface="Calibri"/>
              </a:rPr>
              <a:t> </a:t>
            </a:r>
            <a:r>
              <a:rPr lang="en-US" spc="-10" dirty="0">
                <a:latin typeface="Calibri"/>
                <a:cs typeface="Calibri"/>
              </a:rPr>
              <a:t>update </a:t>
            </a:r>
            <a:r>
              <a:rPr lang="en-US" dirty="0">
                <a:latin typeface="Calibri"/>
                <a:cs typeface="Calibri"/>
              </a:rPr>
              <a:t>command</a:t>
            </a:r>
            <a:r>
              <a:rPr lang="en-US" spc="-70" dirty="0">
                <a:latin typeface="Calibri"/>
                <a:cs typeface="Calibri"/>
              </a:rPr>
              <a:t> </a:t>
            </a:r>
            <a:r>
              <a:rPr lang="en-US" dirty="0">
                <a:latin typeface="Calibri"/>
                <a:cs typeface="Calibri"/>
              </a:rPr>
              <a:t>can</a:t>
            </a:r>
            <a:r>
              <a:rPr lang="en-US" spc="-70" dirty="0">
                <a:latin typeface="Calibri"/>
                <a:cs typeface="Calibri"/>
              </a:rPr>
              <a:t> </a:t>
            </a:r>
            <a:r>
              <a:rPr lang="en-US" dirty="0">
                <a:latin typeface="Calibri"/>
                <a:cs typeface="Calibri"/>
              </a:rPr>
              <a:t>be</a:t>
            </a:r>
            <a:r>
              <a:rPr lang="en-US" spc="-80" dirty="0">
                <a:latin typeface="Calibri"/>
                <a:cs typeface="Calibri"/>
              </a:rPr>
              <a:t> </a:t>
            </a:r>
            <a:r>
              <a:rPr lang="en-US" spc="-10" dirty="0">
                <a:latin typeface="Calibri"/>
                <a:cs typeface="Calibri"/>
              </a:rPr>
              <a:t>rollback.</a:t>
            </a:r>
            <a:endParaRPr lang="en-US" dirty="0">
              <a:latin typeface="Calibri"/>
              <a:cs typeface="Calibri"/>
            </a:endParaRPr>
          </a:p>
        </p:txBody>
      </p:sp>
    </p:spTree>
    <p:extLst>
      <p:ext uri="{BB962C8B-B14F-4D97-AF65-F5344CB8AC3E}">
        <p14:creationId xmlns:p14="http://schemas.microsoft.com/office/powerpoint/2010/main" val="145024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62</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10" y="1512193"/>
            <a:ext cx="4343400" cy="2105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10" y="3868911"/>
            <a:ext cx="3556017" cy="16425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849" y="3747533"/>
            <a:ext cx="4521158" cy="10256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543" y="4886842"/>
            <a:ext cx="3284015" cy="876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26718" y="676405"/>
            <a:ext cx="2007281" cy="584775"/>
          </a:xfrm>
          <a:prstGeom prst="rect">
            <a:avLst/>
          </a:prstGeom>
          <a:noFill/>
        </p:spPr>
        <p:txBody>
          <a:bodyPr wrap="none" rtlCol="0">
            <a:spAutoFit/>
          </a:bodyPr>
          <a:lstStyle/>
          <a:p>
            <a:r>
              <a:rPr lang="en-US" sz="3200" b="1" dirty="0" smtClean="0"/>
              <a:t>Example:</a:t>
            </a:r>
            <a:endParaRPr lang="en-IN" b="1" dirty="0"/>
          </a:p>
        </p:txBody>
      </p:sp>
    </p:spTree>
    <p:extLst>
      <p:ext uri="{BB962C8B-B14F-4D97-AF65-F5344CB8AC3E}">
        <p14:creationId xmlns:p14="http://schemas.microsoft.com/office/powerpoint/2010/main" val="332309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arn(inVertical)">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arn(inVertical)">
                                      <p:cBhvr>
                                        <p:cTn id="17" dur="500"/>
                                        <p:tgtEl>
                                          <p:spTgt spid="205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barn(inVertical)">
                                      <p:cBhvr>
                                        <p:cTn id="2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87610"/>
            <a:ext cx="7796212" cy="1007789"/>
          </a:xfrm>
          <a:prstGeom prst="rect">
            <a:avLst/>
          </a:prstGeom>
        </p:spPr>
        <p:txBody>
          <a:bodyPr vert="horz" wrap="square" lIns="0" tIns="314782" rIns="0" bIns="0" rtlCol="0">
            <a:spAutoFit/>
          </a:bodyPr>
          <a:lstStyle/>
          <a:p>
            <a:pPr marL="207010">
              <a:lnSpc>
                <a:spcPct val="100000"/>
              </a:lnSpc>
              <a:spcBef>
                <a:spcPts val="105"/>
              </a:spcBef>
            </a:pPr>
            <a:r>
              <a:rPr spc="-20" dirty="0"/>
              <a:t>Savepoint</a:t>
            </a:r>
          </a:p>
        </p:txBody>
      </p:sp>
      <p:sp>
        <p:nvSpPr>
          <p:cNvPr id="3" name="object 3"/>
          <p:cNvSpPr txBox="1"/>
          <p:nvPr/>
        </p:nvSpPr>
        <p:spPr>
          <a:xfrm>
            <a:off x="349501" y="1392662"/>
            <a:ext cx="3971978" cy="830997"/>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If</a:t>
            </a:r>
            <a:r>
              <a:rPr sz="2800" spc="-70" dirty="0">
                <a:latin typeface="Calibri"/>
                <a:cs typeface="Calibri"/>
              </a:rPr>
              <a:t> </a:t>
            </a:r>
            <a:r>
              <a:rPr sz="2800" dirty="0">
                <a:latin typeface="Calibri"/>
                <a:cs typeface="Calibri"/>
              </a:rPr>
              <a:t>on</a:t>
            </a:r>
            <a:r>
              <a:rPr sz="2800" spc="-60" dirty="0">
                <a:latin typeface="Calibri"/>
                <a:cs typeface="Calibri"/>
              </a:rPr>
              <a:t> </a:t>
            </a:r>
            <a:r>
              <a:rPr sz="2800" dirty="0">
                <a:latin typeface="Calibri"/>
                <a:cs typeface="Calibri"/>
              </a:rPr>
              <a:t>the</a:t>
            </a:r>
            <a:r>
              <a:rPr sz="2800" spc="-60" dirty="0">
                <a:latin typeface="Calibri"/>
                <a:cs typeface="Calibri"/>
              </a:rPr>
              <a:t> </a:t>
            </a:r>
            <a:r>
              <a:rPr lang="en-US" sz="2800" spc="-60" dirty="0" smtClean="0">
                <a:latin typeface="Calibri"/>
                <a:cs typeface="Calibri"/>
              </a:rPr>
              <a:t>given </a:t>
            </a:r>
            <a:r>
              <a:rPr sz="2800" dirty="0" smtClean="0">
                <a:latin typeface="Calibri"/>
                <a:cs typeface="Calibri"/>
              </a:rPr>
              <a:t>table</a:t>
            </a:r>
            <a:r>
              <a:rPr sz="2800" spc="-45" dirty="0" smtClean="0">
                <a:latin typeface="Calibri"/>
                <a:cs typeface="Calibri"/>
              </a:rPr>
              <a:t> </a:t>
            </a:r>
            <a:r>
              <a:rPr sz="2800" dirty="0">
                <a:latin typeface="Calibri"/>
                <a:cs typeface="Calibri"/>
              </a:rPr>
              <a:t>savepoint</a:t>
            </a:r>
            <a:r>
              <a:rPr sz="2800" spc="-60" dirty="0">
                <a:latin typeface="Calibri"/>
                <a:cs typeface="Calibri"/>
              </a:rPr>
              <a:t> </a:t>
            </a:r>
            <a:r>
              <a:rPr sz="2800" spc="-25" dirty="0">
                <a:latin typeface="Calibri"/>
                <a:cs typeface="Calibri"/>
              </a:rPr>
              <a:t>is </a:t>
            </a:r>
            <a:r>
              <a:rPr sz="2800" spc="-10" dirty="0" smtClean="0">
                <a:latin typeface="Calibri"/>
                <a:cs typeface="Calibri"/>
              </a:rPr>
              <a:t>performed</a:t>
            </a:r>
            <a:endParaRPr sz="2800" dirty="0">
              <a:latin typeface="Calibri"/>
              <a:cs typeface="Calibri"/>
            </a:endParaRPr>
          </a:p>
        </p:txBody>
      </p:sp>
      <p:sp>
        <p:nvSpPr>
          <p:cNvPr id="4" name="object 4"/>
          <p:cNvSpPr txBox="1"/>
          <p:nvPr/>
        </p:nvSpPr>
        <p:spPr>
          <a:xfrm>
            <a:off x="2335490" y="2987236"/>
            <a:ext cx="3654266" cy="2290371"/>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Now</a:t>
            </a:r>
            <a:r>
              <a:rPr sz="2800" spc="-65" dirty="0">
                <a:latin typeface="Calibri"/>
                <a:cs typeface="Calibri"/>
              </a:rPr>
              <a:t> </a:t>
            </a:r>
            <a:r>
              <a:rPr sz="2800" dirty="0">
                <a:latin typeface="Calibri"/>
                <a:cs typeface="Calibri"/>
              </a:rPr>
              <a:t>if</a:t>
            </a:r>
            <a:r>
              <a:rPr sz="2800" spc="-65" dirty="0">
                <a:latin typeface="Calibri"/>
                <a:cs typeface="Calibri"/>
              </a:rPr>
              <a:t> </a:t>
            </a:r>
            <a:r>
              <a:rPr sz="2800" dirty="0">
                <a:latin typeface="Calibri"/>
                <a:cs typeface="Calibri"/>
              </a:rPr>
              <a:t>we</a:t>
            </a:r>
            <a:r>
              <a:rPr sz="2800" spc="-65" dirty="0">
                <a:latin typeface="Calibri"/>
                <a:cs typeface="Calibri"/>
              </a:rPr>
              <a:t> </a:t>
            </a:r>
            <a:r>
              <a:rPr sz="2800" dirty="0">
                <a:latin typeface="Calibri"/>
                <a:cs typeface="Calibri"/>
              </a:rPr>
              <a:t>Rollback</a:t>
            </a:r>
            <a:r>
              <a:rPr sz="2800" spc="-50" dirty="0">
                <a:latin typeface="Calibri"/>
                <a:cs typeface="Calibri"/>
              </a:rPr>
              <a:t> </a:t>
            </a:r>
            <a:r>
              <a:rPr sz="2800" dirty="0">
                <a:latin typeface="Calibri"/>
                <a:cs typeface="Calibri"/>
              </a:rPr>
              <a:t>to</a:t>
            </a:r>
            <a:r>
              <a:rPr sz="2800" spc="-55" dirty="0">
                <a:latin typeface="Calibri"/>
                <a:cs typeface="Calibri"/>
              </a:rPr>
              <a:t> </a:t>
            </a:r>
            <a:r>
              <a:rPr sz="2800" spc="-10" dirty="0">
                <a:latin typeface="Calibri"/>
                <a:cs typeface="Calibri"/>
              </a:rPr>
              <a:t>Savepoint 	</a:t>
            </a:r>
            <a:r>
              <a:rPr sz="2800" spc="-25" dirty="0">
                <a:latin typeface="Calibri"/>
                <a:cs typeface="Calibri"/>
              </a:rPr>
              <a:t>B:</a:t>
            </a:r>
            <a:endParaRPr sz="2800" dirty="0">
              <a:latin typeface="Calibri"/>
              <a:cs typeface="Calibri"/>
            </a:endParaRPr>
          </a:p>
          <a:p>
            <a:pPr marL="240029" indent="-227329">
              <a:lnSpc>
                <a:spcPct val="100000"/>
              </a:lnSpc>
              <a:spcBef>
                <a:spcPts val="635"/>
              </a:spcBef>
              <a:buFont typeface="Arial MT"/>
              <a:buChar char="•"/>
              <a:tabLst>
                <a:tab pos="240029" algn="l"/>
              </a:tabLst>
            </a:pPr>
            <a:r>
              <a:rPr sz="2800" dirty="0">
                <a:latin typeface="Calibri"/>
                <a:cs typeface="Calibri"/>
              </a:rPr>
              <a:t>Rollback</a:t>
            </a:r>
            <a:r>
              <a:rPr sz="2800" spc="-80" dirty="0">
                <a:latin typeface="Calibri"/>
                <a:cs typeface="Calibri"/>
              </a:rPr>
              <a:t> </a:t>
            </a:r>
            <a:r>
              <a:rPr sz="2800" dirty="0">
                <a:latin typeface="Calibri"/>
                <a:cs typeface="Calibri"/>
              </a:rPr>
              <a:t>to</a:t>
            </a:r>
            <a:r>
              <a:rPr sz="2800" spc="-100" dirty="0">
                <a:latin typeface="Calibri"/>
                <a:cs typeface="Calibri"/>
              </a:rPr>
              <a:t> </a:t>
            </a:r>
            <a:r>
              <a:rPr sz="2800" spc="-25" dirty="0">
                <a:latin typeface="Calibri"/>
                <a:cs typeface="Calibri"/>
              </a:rPr>
              <a:t>B;</a:t>
            </a:r>
            <a:endParaRPr sz="2800" dirty="0">
              <a:latin typeface="Calibri"/>
              <a:cs typeface="Calibri"/>
            </a:endParaRPr>
          </a:p>
          <a:p>
            <a:pPr marL="240029" indent="-227329">
              <a:lnSpc>
                <a:spcPct val="100000"/>
              </a:lnSpc>
              <a:spcBef>
                <a:spcPts val="660"/>
              </a:spcBef>
              <a:buFont typeface="Arial MT"/>
              <a:buChar char="•"/>
              <a:tabLst>
                <a:tab pos="240029" algn="l"/>
              </a:tabLst>
            </a:pPr>
            <a:r>
              <a:rPr sz="2800" dirty="0">
                <a:latin typeface="Calibri"/>
                <a:cs typeface="Calibri"/>
              </a:rPr>
              <a:t>The</a:t>
            </a:r>
            <a:r>
              <a:rPr sz="2800" spc="-85" dirty="0">
                <a:latin typeface="Calibri"/>
                <a:cs typeface="Calibri"/>
              </a:rPr>
              <a:t> </a:t>
            </a:r>
            <a:r>
              <a:rPr sz="2800" dirty="0">
                <a:latin typeface="Calibri"/>
                <a:cs typeface="Calibri"/>
              </a:rPr>
              <a:t>resulting</a:t>
            </a:r>
            <a:r>
              <a:rPr sz="2800" spc="-60" dirty="0">
                <a:latin typeface="Calibri"/>
                <a:cs typeface="Calibri"/>
              </a:rPr>
              <a:t> </a:t>
            </a:r>
            <a:r>
              <a:rPr sz="2800" spc="-20" dirty="0">
                <a:latin typeface="Calibri"/>
                <a:cs typeface="Calibri"/>
              </a:rPr>
              <a:t>Table</a:t>
            </a:r>
            <a:r>
              <a:rPr sz="2800" spc="-80" dirty="0">
                <a:latin typeface="Calibri"/>
                <a:cs typeface="Calibri"/>
              </a:rPr>
              <a:t> </a:t>
            </a:r>
            <a:r>
              <a:rPr sz="2800" dirty="0">
                <a:latin typeface="Calibri"/>
                <a:cs typeface="Calibri"/>
              </a:rPr>
              <a:t>will</a:t>
            </a:r>
            <a:r>
              <a:rPr sz="2800" spc="-80" dirty="0">
                <a:latin typeface="Calibri"/>
                <a:cs typeface="Calibri"/>
              </a:rPr>
              <a:t> </a:t>
            </a:r>
            <a:r>
              <a:rPr sz="2800" spc="-25" dirty="0">
                <a:latin typeface="Calibri"/>
                <a:cs typeface="Calibri"/>
              </a:rPr>
              <a:t>be-</a:t>
            </a:r>
            <a:endParaRPr sz="2800" dirty="0">
              <a:latin typeface="Calibri"/>
              <a:cs typeface="Calibri"/>
            </a:endParaRPr>
          </a:p>
        </p:txBody>
      </p:sp>
      <p:pic>
        <p:nvPicPr>
          <p:cNvPr id="6" name="object 6"/>
          <p:cNvPicPr/>
          <p:nvPr/>
        </p:nvPicPr>
        <p:blipFill>
          <a:blip r:embed="rId2" cstate="print"/>
          <a:stretch>
            <a:fillRect/>
          </a:stretch>
        </p:blipFill>
        <p:spPr>
          <a:xfrm>
            <a:off x="533601" y="2661581"/>
            <a:ext cx="1251447" cy="3175558"/>
          </a:xfrm>
          <a:prstGeom prst="rect">
            <a:avLst/>
          </a:prstGeom>
        </p:spPr>
      </p:pic>
      <p:pic>
        <p:nvPicPr>
          <p:cNvPr id="7" name="object 7"/>
          <p:cNvPicPr/>
          <p:nvPr/>
        </p:nvPicPr>
        <p:blipFill>
          <a:blip r:embed="rId3" cstate="print"/>
          <a:stretch>
            <a:fillRect/>
          </a:stretch>
        </p:blipFill>
        <p:spPr>
          <a:xfrm>
            <a:off x="7014575" y="2987236"/>
            <a:ext cx="1426876" cy="2849903"/>
          </a:xfrm>
          <a:prstGeom prst="rect">
            <a:avLst/>
          </a:prstGeom>
        </p:spPr>
      </p:pic>
      <p:pic>
        <p:nvPicPr>
          <p:cNvPr id="8" name="object 4"/>
          <p:cNvPicPr/>
          <p:nvPr/>
        </p:nvPicPr>
        <p:blipFill>
          <a:blip r:embed="rId4" cstate="print"/>
          <a:stretch>
            <a:fillRect/>
          </a:stretch>
        </p:blipFill>
        <p:spPr>
          <a:xfrm>
            <a:off x="3641306" y="378053"/>
            <a:ext cx="1047376" cy="1457921"/>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323" y="378053"/>
            <a:ext cx="34766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7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1000"/>
                                        <p:tgtEl>
                                          <p:spTgt spid="4">
                                            <p:txEl>
                                              <p:pRg st="0" end="0"/>
                                            </p:txEl>
                                          </p:spTgt>
                                        </p:tgtEl>
                                      </p:cBhvr>
                                    </p:animEffect>
                                    <p:anim calcmode="lin" valueType="num">
                                      <p:cBhvr>
                                        <p:cTn id="2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1000"/>
                                        <p:tgtEl>
                                          <p:spTgt spid="4">
                                            <p:txEl>
                                              <p:pRg st="1" end="1"/>
                                            </p:txEl>
                                          </p:spTgt>
                                        </p:tgtEl>
                                      </p:cBhvr>
                                    </p:animEffect>
                                    <p:anim calcmode="lin" valueType="num">
                                      <p:cBhvr>
                                        <p:cTn id="2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1000"/>
                                        <p:tgtEl>
                                          <p:spTgt spid="4">
                                            <p:txEl>
                                              <p:pRg st="2" end="2"/>
                                            </p:txEl>
                                          </p:spTgt>
                                        </p:tgtEl>
                                      </p:cBhvr>
                                    </p:animEffect>
                                    <p:anim calcmode="lin" valueType="num">
                                      <p:cBhvr>
                                        <p:cTn id="3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707919"/>
            <a:ext cx="3941921" cy="2432717"/>
          </a:xfrm>
          <a:prstGeom prst="rect">
            <a:avLst/>
          </a:prstGeom>
        </p:spPr>
        <p:txBody>
          <a:bodyPr vert="horz" wrap="square" lIns="0" tIns="97790" rIns="0" bIns="0" rtlCol="0">
            <a:spAutoFit/>
          </a:bodyPr>
          <a:lstStyle/>
          <a:p>
            <a:pPr marL="240029" indent="-227329">
              <a:lnSpc>
                <a:spcPct val="100000"/>
              </a:lnSpc>
              <a:spcBef>
                <a:spcPts val="770"/>
              </a:spcBef>
              <a:buFont typeface="Arial MT"/>
              <a:buChar char="•"/>
              <a:tabLst>
                <a:tab pos="240029" algn="l"/>
              </a:tabLst>
            </a:pPr>
            <a:r>
              <a:rPr sz="2800" dirty="0">
                <a:latin typeface="Calibri"/>
                <a:cs typeface="Calibri"/>
              </a:rPr>
              <a:t>Now</a:t>
            </a:r>
            <a:r>
              <a:rPr sz="2800" spc="-65" dirty="0">
                <a:latin typeface="Calibri"/>
                <a:cs typeface="Calibri"/>
              </a:rPr>
              <a:t> </a:t>
            </a:r>
            <a:r>
              <a:rPr sz="2800" dirty="0">
                <a:latin typeface="Calibri"/>
                <a:cs typeface="Calibri"/>
              </a:rPr>
              <a:t>if</a:t>
            </a:r>
            <a:r>
              <a:rPr sz="2800" spc="-80" dirty="0">
                <a:latin typeface="Calibri"/>
                <a:cs typeface="Calibri"/>
              </a:rPr>
              <a:t> </a:t>
            </a:r>
            <a:r>
              <a:rPr sz="2800" dirty="0">
                <a:latin typeface="Calibri"/>
                <a:cs typeface="Calibri"/>
              </a:rPr>
              <a:t>we</a:t>
            </a:r>
            <a:r>
              <a:rPr sz="2800" spc="-80" dirty="0">
                <a:latin typeface="Calibri"/>
                <a:cs typeface="Calibri"/>
              </a:rPr>
              <a:t> </a:t>
            </a:r>
            <a:r>
              <a:rPr sz="2800" dirty="0">
                <a:latin typeface="Calibri"/>
                <a:cs typeface="Calibri"/>
              </a:rPr>
              <a:t>Rollback</a:t>
            </a:r>
            <a:r>
              <a:rPr sz="2800" spc="-60" dirty="0">
                <a:latin typeface="Calibri"/>
                <a:cs typeface="Calibri"/>
              </a:rPr>
              <a:t> </a:t>
            </a:r>
            <a:r>
              <a:rPr sz="2800" dirty="0">
                <a:latin typeface="Calibri"/>
                <a:cs typeface="Calibri"/>
              </a:rPr>
              <a:t>to</a:t>
            </a:r>
            <a:r>
              <a:rPr sz="2800" spc="-95" dirty="0">
                <a:latin typeface="Calibri"/>
                <a:cs typeface="Calibri"/>
              </a:rPr>
              <a:t> </a:t>
            </a:r>
            <a:r>
              <a:rPr sz="2800" dirty="0">
                <a:latin typeface="Calibri"/>
                <a:cs typeface="Calibri"/>
              </a:rPr>
              <a:t>Savepoint</a:t>
            </a:r>
            <a:r>
              <a:rPr sz="2800" spc="-65" dirty="0">
                <a:latin typeface="Calibri"/>
                <a:cs typeface="Calibri"/>
              </a:rPr>
              <a:t> </a:t>
            </a:r>
            <a:r>
              <a:rPr sz="2800" spc="-25" dirty="0">
                <a:latin typeface="Calibri"/>
                <a:cs typeface="Calibri"/>
              </a:rPr>
              <a:t>A:</a:t>
            </a:r>
            <a:endParaRPr sz="2800">
              <a:latin typeface="Calibri"/>
              <a:cs typeface="Calibri"/>
            </a:endParaRPr>
          </a:p>
          <a:p>
            <a:pPr marL="240029" indent="-227329">
              <a:lnSpc>
                <a:spcPct val="100000"/>
              </a:lnSpc>
              <a:spcBef>
                <a:spcPts val="670"/>
              </a:spcBef>
              <a:buFont typeface="Arial MT"/>
              <a:buChar char="•"/>
              <a:tabLst>
                <a:tab pos="240029" algn="l"/>
              </a:tabLst>
            </a:pPr>
            <a:r>
              <a:rPr sz="2800" dirty="0">
                <a:latin typeface="Calibri"/>
                <a:cs typeface="Calibri"/>
              </a:rPr>
              <a:t>Rollback</a:t>
            </a:r>
            <a:r>
              <a:rPr sz="2800" spc="-75" dirty="0">
                <a:latin typeface="Calibri"/>
                <a:cs typeface="Calibri"/>
              </a:rPr>
              <a:t> </a:t>
            </a:r>
            <a:r>
              <a:rPr sz="2800" dirty="0">
                <a:latin typeface="Calibri"/>
                <a:cs typeface="Calibri"/>
              </a:rPr>
              <a:t>to</a:t>
            </a:r>
            <a:r>
              <a:rPr sz="2800" spc="-85" dirty="0">
                <a:latin typeface="Calibri"/>
                <a:cs typeface="Calibri"/>
              </a:rPr>
              <a:t> </a:t>
            </a:r>
            <a:r>
              <a:rPr sz="2800" spc="-25" dirty="0">
                <a:latin typeface="Calibri"/>
                <a:cs typeface="Calibri"/>
              </a:rPr>
              <a:t>A;</a:t>
            </a:r>
            <a:endParaRPr sz="2800">
              <a:latin typeface="Calibri"/>
              <a:cs typeface="Calibri"/>
            </a:endParaRPr>
          </a:p>
          <a:p>
            <a:pPr marL="240029" indent="-227329">
              <a:lnSpc>
                <a:spcPct val="100000"/>
              </a:lnSpc>
              <a:spcBef>
                <a:spcPts val="665"/>
              </a:spcBef>
              <a:buFont typeface="Arial MT"/>
              <a:buChar char="•"/>
              <a:tabLst>
                <a:tab pos="240029" algn="l"/>
              </a:tabLst>
            </a:pPr>
            <a:r>
              <a:rPr sz="2800" dirty="0">
                <a:latin typeface="Calibri"/>
                <a:cs typeface="Calibri"/>
              </a:rPr>
              <a:t>The</a:t>
            </a:r>
            <a:r>
              <a:rPr sz="2800" spc="-80" dirty="0">
                <a:latin typeface="Calibri"/>
                <a:cs typeface="Calibri"/>
              </a:rPr>
              <a:t> </a:t>
            </a:r>
            <a:r>
              <a:rPr sz="2800" dirty="0">
                <a:latin typeface="Calibri"/>
                <a:cs typeface="Calibri"/>
              </a:rPr>
              <a:t>resulting</a:t>
            </a:r>
            <a:r>
              <a:rPr sz="2800" spc="-55" dirty="0">
                <a:latin typeface="Calibri"/>
                <a:cs typeface="Calibri"/>
              </a:rPr>
              <a:t> </a:t>
            </a:r>
            <a:r>
              <a:rPr sz="2800" spc="-20" dirty="0">
                <a:latin typeface="Calibri"/>
                <a:cs typeface="Calibri"/>
              </a:rPr>
              <a:t>Table</a:t>
            </a:r>
            <a:r>
              <a:rPr sz="2800" spc="-80" dirty="0">
                <a:latin typeface="Calibri"/>
                <a:cs typeface="Calibri"/>
              </a:rPr>
              <a:t> </a:t>
            </a:r>
            <a:r>
              <a:rPr sz="2800" dirty="0">
                <a:latin typeface="Calibri"/>
                <a:cs typeface="Calibri"/>
              </a:rPr>
              <a:t>will</a:t>
            </a:r>
            <a:r>
              <a:rPr sz="2800" spc="-75" dirty="0">
                <a:latin typeface="Calibri"/>
                <a:cs typeface="Calibri"/>
              </a:rPr>
              <a:t> </a:t>
            </a:r>
            <a:r>
              <a:rPr sz="2800" spc="-25" dirty="0">
                <a:latin typeface="Calibri"/>
                <a:cs typeface="Calibri"/>
              </a:rPr>
              <a:t>be-</a:t>
            </a:r>
            <a:endParaRPr sz="2800">
              <a:latin typeface="Calibri"/>
              <a:cs typeface="Calibri"/>
            </a:endParaRPr>
          </a:p>
        </p:txBody>
      </p:sp>
      <p:pic>
        <p:nvPicPr>
          <p:cNvPr id="3" name="object 3"/>
          <p:cNvPicPr/>
          <p:nvPr/>
        </p:nvPicPr>
        <p:blipFill>
          <a:blip r:embed="rId2" cstate="print"/>
          <a:stretch>
            <a:fillRect/>
          </a:stretch>
        </p:blipFill>
        <p:spPr>
          <a:xfrm>
            <a:off x="5306186" y="1707919"/>
            <a:ext cx="2234481" cy="3991423"/>
          </a:xfrm>
          <a:prstGeom prst="rect">
            <a:avLst/>
          </a:prstGeom>
        </p:spPr>
      </p:pic>
    </p:spTree>
    <p:extLst>
      <p:ext uri="{BB962C8B-B14F-4D97-AF65-F5344CB8AC3E}">
        <p14:creationId xmlns:p14="http://schemas.microsoft.com/office/powerpoint/2010/main" val="13343089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a:t>
            </a:r>
            <a:endParaRPr lang="en-IN" dirty="0"/>
          </a:p>
        </p:txBody>
      </p:sp>
      <p:sp>
        <p:nvSpPr>
          <p:cNvPr id="3" name="Text Placeholder 2"/>
          <p:cNvSpPr>
            <a:spLocks noGrp="1"/>
          </p:cNvSpPr>
          <p:nvPr>
            <p:ph type="body" idx="1"/>
          </p:nvPr>
        </p:nvSpPr>
        <p:spPr>
          <a:xfrm>
            <a:off x="250521" y="1365337"/>
            <a:ext cx="8283878" cy="4806863"/>
          </a:xfrm>
        </p:spPr>
        <p:txBody>
          <a:bodyPr/>
          <a:lstStyle/>
          <a:p>
            <a:r>
              <a:rPr lang="en-US" dirty="0"/>
              <a:t>In </a:t>
            </a:r>
            <a:r>
              <a:rPr lang="en-US" dirty="0" smtClean="0"/>
              <a:t>DBMS, </a:t>
            </a:r>
            <a:r>
              <a:rPr lang="en-US" dirty="0"/>
              <a:t>a cursor is a database object used to retrieve or manipulate data row by row, especially when dealing with result sets that consist of multiple rows. </a:t>
            </a:r>
            <a:endParaRPr lang="en-US" dirty="0" smtClean="0"/>
          </a:p>
          <a:p>
            <a:r>
              <a:rPr lang="en-US" dirty="0" smtClean="0"/>
              <a:t>Think </a:t>
            </a:r>
            <a:r>
              <a:rPr lang="en-US" dirty="0"/>
              <a:t>of it like a pointer or a reference to a specific row within a result set. </a:t>
            </a:r>
            <a:endParaRPr lang="en-US" dirty="0" smtClean="0"/>
          </a:p>
          <a:p>
            <a:r>
              <a:rPr lang="en-US" dirty="0" smtClean="0"/>
              <a:t>Cursors </a:t>
            </a:r>
            <a:r>
              <a:rPr lang="en-US" dirty="0"/>
              <a:t>are particularly useful when you need to work with data sequentially, process one row at a time, </a:t>
            </a:r>
            <a:endParaRPr lang="en-US" dirty="0" smtClean="0"/>
          </a:p>
          <a:p>
            <a:r>
              <a:rPr lang="en-US" dirty="0" smtClean="0"/>
              <a:t>or </a:t>
            </a:r>
            <a:r>
              <a:rPr lang="en-US" dirty="0"/>
              <a:t>when you need to perform operations that can't be easily accomplished with set-based operations.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65</a:t>
            </a:fld>
            <a:endParaRPr lang="en-US"/>
          </a:p>
        </p:txBody>
      </p:sp>
    </p:spTree>
    <p:extLst>
      <p:ext uri="{BB962C8B-B14F-4D97-AF65-F5344CB8AC3E}">
        <p14:creationId xmlns:p14="http://schemas.microsoft.com/office/powerpoint/2010/main" val="24582502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generally two types of cursors</a:t>
            </a:r>
            <a:r>
              <a:rPr lang="en-US" dirty="0" smtClean="0"/>
              <a:t>:</a:t>
            </a:r>
            <a:endParaRPr lang="en-IN" dirty="0"/>
          </a:p>
        </p:txBody>
      </p:sp>
      <p:sp>
        <p:nvSpPr>
          <p:cNvPr id="3" name="Text Placeholder 2"/>
          <p:cNvSpPr>
            <a:spLocks noGrp="1"/>
          </p:cNvSpPr>
          <p:nvPr>
            <p:ph type="body" idx="1"/>
          </p:nvPr>
        </p:nvSpPr>
        <p:spPr>
          <a:xfrm>
            <a:off x="177082" y="1487465"/>
            <a:ext cx="8294687" cy="4572000"/>
          </a:xfrm>
        </p:spPr>
        <p:txBody>
          <a:bodyPr/>
          <a:lstStyle/>
          <a:p>
            <a:r>
              <a:rPr lang="en-US" b="1" dirty="0" smtClean="0"/>
              <a:t>Implicit </a:t>
            </a:r>
            <a:r>
              <a:rPr lang="en-US" b="1" dirty="0"/>
              <a:t>Cursor</a:t>
            </a:r>
            <a:r>
              <a:rPr lang="en-US" dirty="0"/>
              <a:t>: </a:t>
            </a:r>
            <a:endParaRPr lang="en-US" dirty="0" smtClean="0"/>
          </a:p>
          <a:p>
            <a:pPr lvl="1"/>
            <a:r>
              <a:rPr lang="en-US" sz="2000" dirty="0" smtClean="0"/>
              <a:t>Automatically </a:t>
            </a:r>
            <a:r>
              <a:rPr lang="en-US" sz="2000" dirty="0"/>
              <a:t>created by the DBMS for SQL statements like SELECT, INSERT, UPDATE, or DELETE. </a:t>
            </a:r>
            <a:endParaRPr lang="en-US" sz="2000" dirty="0" smtClean="0"/>
          </a:p>
          <a:p>
            <a:pPr lvl="1"/>
            <a:r>
              <a:rPr lang="en-US" sz="2000" dirty="0" smtClean="0"/>
              <a:t>Implicit </a:t>
            </a:r>
            <a:r>
              <a:rPr lang="en-US" sz="2000" dirty="0"/>
              <a:t>cursors are managed by the DBMS internally, and you don't need to explicitly declare or control them </a:t>
            </a:r>
            <a:r>
              <a:rPr lang="en-US" dirty="0"/>
              <a:t>in your code.</a:t>
            </a:r>
          </a:p>
          <a:p>
            <a:r>
              <a:rPr lang="en-US" b="1" dirty="0"/>
              <a:t>Explicit Cursor</a:t>
            </a:r>
            <a:r>
              <a:rPr lang="en-US" dirty="0"/>
              <a:t>: </a:t>
            </a:r>
            <a:endParaRPr lang="en-US" dirty="0" smtClean="0"/>
          </a:p>
          <a:p>
            <a:pPr lvl="1"/>
            <a:r>
              <a:rPr lang="en-US" sz="2000" dirty="0" smtClean="0"/>
              <a:t>Created </a:t>
            </a:r>
            <a:r>
              <a:rPr lang="en-US" sz="2000" dirty="0"/>
              <a:t>explicitly by the programmer using the DECLARE CURSOR statement. </a:t>
            </a:r>
            <a:endParaRPr lang="en-US" sz="2000" dirty="0" smtClean="0"/>
          </a:p>
          <a:p>
            <a:pPr lvl="1"/>
            <a:r>
              <a:rPr lang="en-US" sz="2000" dirty="0" smtClean="0"/>
              <a:t>Explicit </a:t>
            </a:r>
            <a:r>
              <a:rPr lang="en-US" sz="2000" dirty="0"/>
              <a:t>cursors provide more control over the result set traversal, allowing the programmer to open, fetch</a:t>
            </a:r>
            <a:r>
              <a:rPr lang="en-US" dirty="0"/>
              <a:t>, </a:t>
            </a:r>
            <a:r>
              <a:rPr lang="en-US" sz="2000" dirty="0"/>
              <a:t>and close the cursor as needed.</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66</a:t>
            </a:fld>
            <a:endParaRPr lang="en-US"/>
          </a:p>
        </p:txBody>
      </p:sp>
    </p:spTree>
    <p:extLst>
      <p:ext uri="{BB962C8B-B14F-4D97-AF65-F5344CB8AC3E}">
        <p14:creationId xmlns:p14="http://schemas.microsoft.com/office/powerpoint/2010/main" val="25415362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cursors</a:t>
            </a:r>
            <a:endParaRPr lang="en-IN" dirty="0"/>
          </a:p>
        </p:txBody>
      </p:sp>
      <p:sp>
        <p:nvSpPr>
          <p:cNvPr id="3" name="Text Placeholder 2"/>
          <p:cNvSpPr>
            <a:spLocks noGrp="1"/>
          </p:cNvSpPr>
          <p:nvPr>
            <p:ph type="body" idx="1"/>
          </p:nvPr>
        </p:nvSpPr>
        <p:spPr/>
        <p:txBody>
          <a:bodyPr/>
          <a:lstStyle/>
          <a:p>
            <a:r>
              <a:rPr lang="en-US" dirty="0"/>
              <a:t>Explicit cursors in database management systems (DBMS) are programmatically created and managed by the developer to retrieve data row by row from a result set. </a:t>
            </a:r>
            <a:endParaRPr lang="en-US" dirty="0" smtClean="0"/>
          </a:p>
          <a:p>
            <a:pPr marL="160020" indent="0">
              <a:buNone/>
            </a:pPr>
            <a:r>
              <a:rPr lang="en-US" b="1" dirty="0" smtClean="0"/>
              <a:t>1. Declaration</a:t>
            </a:r>
            <a:r>
              <a:rPr lang="en-US" dirty="0"/>
              <a:t>: </a:t>
            </a:r>
            <a:endParaRPr lang="en-US" dirty="0" smtClean="0"/>
          </a:p>
          <a:p>
            <a:r>
              <a:rPr lang="en-US" sz="2400" dirty="0" smtClean="0"/>
              <a:t>First</a:t>
            </a:r>
            <a:r>
              <a:rPr lang="en-US" sz="2400" dirty="0"/>
              <a:t>, you declare the cursor using the DECLARE CURSOR statement. This statement defines the SQL query that the cursor will use to fetch data.</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67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15" y="5306924"/>
            <a:ext cx="3540984" cy="1246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4384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60020" indent="0">
              <a:buNone/>
            </a:pPr>
            <a:r>
              <a:rPr lang="en-US" b="1" dirty="0" smtClean="0"/>
              <a:t>2. Opening </a:t>
            </a:r>
            <a:r>
              <a:rPr lang="en-US" b="1" dirty="0"/>
              <a:t>the Cursor</a:t>
            </a:r>
            <a:r>
              <a:rPr lang="en-US" dirty="0"/>
              <a:t>: </a:t>
            </a:r>
            <a:endParaRPr lang="en-US" dirty="0" smtClean="0"/>
          </a:p>
          <a:p>
            <a:r>
              <a:rPr lang="en-US" sz="2000" dirty="0" smtClean="0"/>
              <a:t>After </a:t>
            </a:r>
            <a:r>
              <a:rPr lang="en-US" sz="2000" dirty="0"/>
              <a:t>declaring the cursor, you need to open it using the OPEN statement. This step initializes the cursor and executes the SQL query, populating the result set</a:t>
            </a:r>
            <a:r>
              <a:rPr lang="en-US" sz="2000" dirty="0" smtClean="0"/>
              <a:t>.</a:t>
            </a:r>
          </a:p>
          <a:p>
            <a:endParaRPr lang="en-US" sz="2000" dirty="0"/>
          </a:p>
          <a:p>
            <a:endParaRPr lang="en-US" sz="2000" dirty="0"/>
          </a:p>
          <a:p>
            <a:pPr marL="160020" indent="0">
              <a:buNone/>
            </a:pPr>
            <a:r>
              <a:rPr lang="en-US" b="1" dirty="0"/>
              <a:t>3. Fetching Rows: </a:t>
            </a:r>
            <a:endParaRPr lang="en-US" b="1" dirty="0" smtClean="0"/>
          </a:p>
          <a:p>
            <a:r>
              <a:rPr lang="en-US" sz="2000" dirty="0" smtClean="0"/>
              <a:t>Once </a:t>
            </a:r>
            <a:r>
              <a:rPr lang="en-US" sz="2000" dirty="0"/>
              <a:t>the cursor is opened, you can fetch rows from the result set one by one using the FETCH statement. This retrieves the next row of data from the result set and advances the cursor position</a:t>
            </a:r>
            <a:r>
              <a:rPr lang="en-US" sz="2000" dirty="0" smtClean="0"/>
              <a:t>.</a:t>
            </a:r>
          </a:p>
          <a:p>
            <a:endParaRPr lang="en-US" sz="20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68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44" y="3127329"/>
            <a:ext cx="2625895" cy="521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21" y="5791330"/>
            <a:ext cx="4717285" cy="434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7974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60020" indent="0">
              <a:buNone/>
            </a:pPr>
            <a:r>
              <a:rPr lang="en-US" b="1" dirty="0" smtClean="0"/>
              <a:t>4. Processing </a:t>
            </a:r>
            <a:r>
              <a:rPr lang="en-US" b="1" dirty="0"/>
              <a:t>Rows</a:t>
            </a:r>
            <a:r>
              <a:rPr lang="en-US" dirty="0"/>
              <a:t>: </a:t>
            </a:r>
            <a:endParaRPr lang="en-US" dirty="0" smtClean="0"/>
          </a:p>
          <a:p>
            <a:r>
              <a:rPr lang="en-US" sz="2000" dirty="0" smtClean="0"/>
              <a:t>After </a:t>
            </a:r>
            <a:r>
              <a:rPr lang="en-US" sz="2000" dirty="0"/>
              <a:t>fetching a row, you can perform operations or calculations using the retrieved data. This step allows you to apply business logic or perform calculations on a row-by-row </a:t>
            </a:r>
            <a:r>
              <a:rPr lang="en-US" sz="2000" dirty="0" smtClean="0"/>
              <a:t>basis</a:t>
            </a:r>
            <a:r>
              <a:rPr lang="en-US" dirty="0" smtClean="0"/>
              <a:t>.</a:t>
            </a:r>
          </a:p>
          <a:p>
            <a:pPr marL="160020" indent="0">
              <a:buNone/>
            </a:pPr>
            <a:r>
              <a:rPr lang="en-US" b="1" dirty="0" smtClean="0"/>
              <a:t>5. Closing </a:t>
            </a:r>
            <a:r>
              <a:rPr lang="en-US" b="1" dirty="0"/>
              <a:t>the Cursor</a:t>
            </a:r>
            <a:r>
              <a:rPr lang="en-US" dirty="0"/>
              <a:t>: </a:t>
            </a:r>
            <a:endParaRPr lang="en-US" dirty="0" smtClean="0"/>
          </a:p>
          <a:p>
            <a:r>
              <a:rPr lang="en-US" sz="2000" dirty="0" smtClean="0"/>
              <a:t>Once </a:t>
            </a:r>
            <a:r>
              <a:rPr lang="en-US" sz="2000" dirty="0"/>
              <a:t>you've finished processing all the rows, or when you no longer need the cursor, you should close it using the CLOSE statement. This releases the resources associated with the cursor.</a:t>
            </a:r>
          </a:p>
          <a:p>
            <a:pPr lvl="1"/>
            <a:r>
              <a:rPr lang="en-US" dirty="0" smtClean="0"/>
              <a:t>CLOSE </a:t>
            </a:r>
            <a:r>
              <a:rPr lang="en-US" dirty="0" err="1"/>
              <a:t>cursor_name</a:t>
            </a:r>
            <a:r>
              <a:rPr lang="en-US" dirty="0"/>
              <a: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69</a:t>
            </a:fld>
            <a:endParaRPr lang="en-US"/>
          </a:p>
        </p:txBody>
      </p:sp>
    </p:spTree>
    <p:extLst>
      <p:ext uri="{BB962C8B-B14F-4D97-AF65-F5344CB8AC3E}">
        <p14:creationId xmlns:p14="http://schemas.microsoft.com/office/powerpoint/2010/main" val="2969033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4C1F9C-9A15-4AE0-9CFF-996F92F663A6}"/>
              </a:ext>
            </a:extLst>
          </p:cNvPr>
          <p:cNvSpPr>
            <a:spLocks noGrp="1"/>
          </p:cNvSpPr>
          <p:nvPr>
            <p:ph type="title"/>
          </p:nvPr>
        </p:nvSpPr>
        <p:spPr/>
        <p:txBody>
          <a:bodyPr/>
          <a:lstStyle/>
          <a:p>
            <a:r>
              <a:rPr lang="en-IN" dirty="0"/>
              <a:t>Revoke command</a:t>
            </a:r>
          </a:p>
        </p:txBody>
      </p:sp>
      <p:sp>
        <p:nvSpPr>
          <p:cNvPr id="3" name="Content Placeholder 2">
            <a:extLst>
              <a:ext uri="{FF2B5EF4-FFF2-40B4-BE49-F238E27FC236}">
                <a16:creationId xmlns="" xmlns:a16="http://schemas.microsoft.com/office/drawing/2014/main" id="{349B6B0D-051C-40CA-9FDE-66970FB40E4A}"/>
              </a:ext>
            </a:extLst>
          </p:cNvPr>
          <p:cNvSpPr>
            <a:spLocks noGrp="1"/>
          </p:cNvSpPr>
          <p:nvPr>
            <p:ph idx="1"/>
          </p:nvPr>
        </p:nvSpPr>
        <p:spPr/>
        <p:txBody>
          <a:bodyPr/>
          <a:lstStyle/>
          <a:p>
            <a:r>
              <a:rPr lang="en-IN" dirty="0"/>
              <a:t>Revoke command withdraw user privileges on database objects if any granted. </a:t>
            </a:r>
          </a:p>
          <a:p>
            <a:r>
              <a:rPr lang="en-IN" dirty="0"/>
              <a:t>It does operations opposite to the Grant command. </a:t>
            </a:r>
          </a:p>
          <a:p>
            <a:r>
              <a:rPr lang="en-IN" dirty="0"/>
              <a:t>When a privilege is revoked from a particular user U, then the privileges granted to all other users by user U will be revoked. </a:t>
            </a:r>
          </a:p>
          <a:p>
            <a:r>
              <a:rPr lang="en-IN" dirty="0"/>
              <a:t>Syntax:</a:t>
            </a:r>
          </a:p>
          <a:p>
            <a:r>
              <a:rPr lang="en-IN" dirty="0"/>
              <a:t>REVOKE privileges ON object FROM user;</a:t>
            </a:r>
          </a:p>
        </p:txBody>
      </p:sp>
    </p:spTree>
    <p:extLst>
      <p:ext uri="{BB962C8B-B14F-4D97-AF65-F5344CB8AC3E}">
        <p14:creationId xmlns:p14="http://schemas.microsoft.com/office/powerpoint/2010/main" val="182752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70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67" y="1860703"/>
            <a:ext cx="4938905" cy="3563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67896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451" y="259915"/>
            <a:ext cx="8294687" cy="4572000"/>
          </a:xfrm>
        </p:spPr>
        <p:txBody>
          <a:bodyPr/>
          <a:lstStyle/>
          <a:p>
            <a:r>
              <a:rPr lang="en-US" dirty="0"/>
              <a:t>-- Declare the cursor </a:t>
            </a:r>
            <a:endParaRPr lang="en-US" dirty="0" smtClean="0"/>
          </a:p>
          <a:p>
            <a:pPr lvl="1"/>
            <a:r>
              <a:rPr lang="en-US" sz="2000" dirty="0" smtClean="0"/>
              <a:t>DECLARE </a:t>
            </a:r>
            <a:r>
              <a:rPr lang="en-US" sz="2000" dirty="0" err="1"/>
              <a:t>ecsr</a:t>
            </a:r>
            <a:r>
              <a:rPr lang="en-US" sz="2000" dirty="0"/>
              <a:t> CURSOR FOR SELECT </a:t>
            </a:r>
            <a:r>
              <a:rPr lang="en-US" sz="2000" dirty="0" err="1"/>
              <a:t>eid</a:t>
            </a:r>
            <a:r>
              <a:rPr lang="en-US" sz="2000" dirty="0"/>
              <a:t> FROM </a:t>
            </a:r>
            <a:r>
              <a:rPr lang="en-US" sz="2000" dirty="0" err="1"/>
              <a:t>emp</a:t>
            </a:r>
            <a:r>
              <a:rPr lang="en-US" sz="2000" dirty="0"/>
              <a:t>;</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71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244" y="1377327"/>
            <a:ext cx="6789106" cy="5292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1797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 Output the retrieved data </a:t>
            </a:r>
            <a:endParaRPr lang="en-US" dirty="0" smtClean="0"/>
          </a:p>
          <a:p>
            <a:pPr lvl="1"/>
            <a:r>
              <a:rPr lang="en-US" sz="1800" dirty="0" smtClean="0"/>
              <a:t>RAISE </a:t>
            </a:r>
            <a:r>
              <a:rPr lang="en-US" sz="1800" dirty="0"/>
              <a:t>NOTICE 'Employee ID: %, Name: % </a:t>
            </a:r>
            <a:r>
              <a:rPr lang="en-US" sz="1800" dirty="0" smtClean="0"/>
              <a:t>Surname:%', </a:t>
            </a:r>
            <a:r>
              <a:rPr lang="en-US" sz="1800" dirty="0" err="1"/>
              <a:t>emp_id</a:t>
            </a:r>
            <a:r>
              <a:rPr lang="en-US" sz="1800" dirty="0"/>
              <a:t>, </a:t>
            </a:r>
            <a:r>
              <a:rPr lang="en-US" sz="1800" dirty="0" err="1"/>
              <a:t>emp_first_name</a:t>
            </a:r>
            <a:r>
              <a:rPr lang="en-US" sz="1800" dirty="0"/>
              <a:t>, </a:t>
            </a:r>
            <a:r>
              <a:rPr lang="en-US" sz="1800" dirty="0" err="1"/>
              <a:t>emp_last_name</a:t>
            </a:r>
            <a:r>
              <a:rPr lang="en-US" sz="1800" dirty="0"/>
              <a:t>;</a:t>
            </a:r>
            <a:r>
              <a:rPr lang="en-US" dirty="0"/>
              <a:t> </a:t>
            </a:r>
            <a:endParaRPr lang="en-US" dirty="0" smtClean="0"/>
          </a:p>
          <a:p>
            <a:pPr lvl="1"/>
            <a:r>
              <a:rPr lang="en-US" dirty="0" smtClean="0"/>
              <a:t>END </a:t>
            </a:r>
            <a:r>
              <a:rPr lang="en-US" dirty="0"/>
              <a:t>LOOP; </a:t>
            </a:r>
            <a:endParaRPr lang="en-US" dirty="0" smtClean="0"/>
          </a:p>
          <a:p>
            <a:endParaRPr lang="en-US" dirty="0"/>
          </a:p>
          <a:p>
            <a:r>
              <a:rPr lang="en-US" dirty="0" smtClean="0"/>
              <a:t>-- </a:t>
            </a:r>
            <a:r>
              <a:rPr lang="en-US" dirty="0"/>
              <a:t>Close the cursor </a:t>
            </a:r>
            <a:endParaRPr lang="en-US" dirty="0" smtClean="0"/>
          </a:p>
          <a:p>
            <a:pPr lvl="1"/>
            <a:r>
              <a:rPr lang="en-US" dirty="0" smtClean="0"/>
              <a:t>CLOSE </a:t>
            </a:r>
            <a:r>
              <a:rPr lang="en-US" dirty="0" err="1"/>
              <a:t>emp_cursor</a:t>
            </a:r>
            <a:r>
              <a:rPr lang="en-US" dirty="0"/>
              <a: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72</a:t>
            </a:fld>
            <a:endParaRPr lang="en-US"/>
          </a:p>
        </p:txBody>
      </p:sp>
    </p:spTree>
    <p:extLst>
      <p:ext uri="{BB962C8B-B14F-4D97-AF65-F5344CB8AC3E}">
        <p14:creationId xmlns:p14="http://schemas.microsoft.com/office/powerpoint/2010/main" val="424197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73</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70" y="1340284"/>
            <a:ext cx="6509387" cy="493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53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84533" y="2996307"/>
            <a:ext cx="3854886" cy="1174860"/>
          </a:xfrm>
        </p:spPr>
        <p:txBody>
          <a:bodyPr/>
          <a:lstStyle/>
          <a:p>
            <a:r>
              <a:rPr lang="en-US" dirty="0" smtClean="0"/>
              <a:t>Thank you</a:t>
            </a:r>
            <a:endParaRPr lang="en-IN" dirty="0"/>
          </a:p>
        </p:txBody>
      </p:sp>
      <p:sp>
        <p:nvSpPr>
          <p:cNvPr id="2" name="Slide Number Placeholder 1"/>
          <p:cNvSpPr>
            <a:spLocks noGrp="1"/>
          </p:cNvSpPr>
          <p:nvPr>
            <p:ph type="sldNum" idx="12"/>
          </p:nvPr>
        </p:nvSpPr>
        <p:spPr/>
        <p:txBody>
          <a:bodyPr/>
          <a:lstStyle/>
          <a:p>
            <a:fld id="{B6F15528-21DE-4FAA-801E-634DDDAF4B2B}" type="slidenum">
              <a:rPr lang="en-IN" smtClean="0"/>
              <a:t>74</a:t>
            </a:fld>
            <a:endParaRPr lang="en-IN"/>
          </a:p>
        </p:txBody>
      </p:sp>
    </p:spTree>
    <p:extLst>
      <p:ext uri="{BB962C8B-B14F-4D97-AF65-F5344CB8AC3E}">
        <p14:creationId xmlns:p14="http://schemas.microsoft.com/office/powerpoint/2010/main" val="551373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1D5C4E-24AC-4A82-9167-5B8F3220C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3B28E77-C830-43BB-9FF0-94E053536F6A}"/>
              </a:ext>
            </a:extLst>
          </p:cNvPr>
          <p:cNvSpPr>
            <a:spLocks noGrp="1"/>
          </p:cNvSpPr>
          <p:nvPr>
            <p:ph idx="1"/>
          </p:nvPr>
        </p:nvSpPr>
        <p:spPr/>
        <p:txBody>
          <a:bodyPr>
            <a:normAutofit fontScale="92500" lnSpcReduction="20000"/>
          </a:bodyPr>
          <a:lstStyle/>
          <a:p>
            <a:r>
              <a:rPr lang="en-IN" b="1" dirty="0"/>
              <a:t>Example:</a:t>
            </a:r>
            <a:r>
              <a:rPr lang="en-IN" dirty="0"/>
              <a:t>  </a:t>
            </a:r>
          </a:p>
          <a:p>
            <a:r>
              <a:rPr lang="en-IN" b="1" dirty="0"/>
              <a:t>grant insert</a:t>
            </a:r>
            <a:r>
              <a:rPr lang="en-IN" dirty="0"/>
              <a:t>, </a:t>
            </a:r>
          </a:p>
          <a:p>
            <a:r>
              <a:rPr lang="en-IN" dirty="0"/>
              <a:t>select on accounts to Ram</a:t>
            </a:r>
          </a:p>
          <a:p>
            <a:r>
              <a:rPr lang="en-IN" dirty="0"/>
              <a:t>By the above command user ram has granted permissions on accounts database object like he can query or insert into accounts. </a:t>
            </a:r>
          </a:p>
          <a:p>
            <a:endParaRPr lang="en-IN" dirty="0"/>
          </a:p>
          <a:p>
            <a:r>
              <a:rPr lang="en-IN" b="1" dirty="0"/>
              <a:t>revoke insert</a:t>
            </a:r>
            <a:r>
              <a:rPr lang="en-IN" dirty="0"/>
              <a:t>, </a:t>
            </a:r>
          </a:p>
          <a:p>
            <a:r>
              <a:rPr lang="en-IN" dirty="0"/>
              <a:t>select on accounts from Ram</a:t>
            </a:r>
          </a:p>
          <a:p>
            <a:r>
              <a:rPr lang="en-IN" dirty="0"/>
              <a:t>By the above command user ram’s permissions like query or insert on accounts database object has been removed. </a:t>
            </a:r>
          </a:p>
        </p:txBody>
      </p:sp>
    </p:spTree>
    <p:extLst>
      <p:ext uri="{BB962C8B-B14F-4D97-AF65-F5344CB8AC3E}">
        <p14:creationId xmlns:p14="http://schemas.microsoft.com/office/powerpoint/2010/main" val="353363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9</a:t>
            </a:fld>
            <a:endParaRPr/>
          </a:p>
        </p:txBody>
      </p:sp>
      <p:sp>
        <p:nvSpPr>
          <p:cNvPr id="286" name="Google Shape;286;p4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dirty="0" smtClean="0">
                <a:solidFill>
                  <a:srgbClr val="800000"/>
                </a:solidFill>
                <a:latin typeface="Arial"/>
                <a:ea typeface="Arial"/>
                <a:cs typeface="Arial"/>
                <a:sym typeface="Arial"/>
              </a:rPr>
              <a:t>Aliases </a:t>
            </a:r>
            <a:r>
              <a:rPr lang="en-US" sz="3600" b="0" i="0" u="none" dirty="0">
                <a:solidFill>
                  <a:srgbClr val="800000"/>
                </a:solidFill>
                <a:latin typeface="Arial"/>
                <a:ea typeface="Arial"/>
                <a:cs typeface="Arial"/>
                <a:sym typeface="Arial"/>
              </a:rPr>
              <a:t>and </a:t>
            </a:r>
            <a:r>
              <a:rPr lang="en-US" sz="3600" b="0" i="0" u="none" dirty="0" smtClean="0">
                <a:solidFill>
                  <a:srgbClr val="800000"/>
                </a:solidFill>
                <a:latin typeface="Arial"/>
                <a:ea typeface="Arial"/>
                <a:cs typeface="Arial"/>
                <a:sym typeface="Arial"/>
              </a:rPr>
              <a:t>DISTINCT</a:t>
            </a:r>
            <a:endParaRPr dirty="0"/>
          </a:p>
        </p:txBody>
      </p:sp>
      <p:sp>
        <p:nvSpPr>
          <p:cNvPr id="287" name="Google Shape;287;p4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nSpc>
                <a:spcPct val="90000"/>
              </a:lnSpc>
              <a:spcBef>
                <a:spcPts val="0"/>
              </a:spcBef>
              <a:buSzPts val="1680"/>
            </a:pPr>
            <a:r>
              <a:rPr lang="en-US" b="1" dirty="0"/>
              <a:t>Aliases</a:t>
            </a:r>
            <a:endParaRPr lang="en-US" sz="2800" b="0" i="0" u="none" dirty="0" smtClean="0">
              <a:solidFill>
                <a:schemeClr val="dk2"/>
              </a:solidFill>
              <a:latin typeface="Arial"/>
              <a:ea typeface="Arial"/>
              <a:cs typeface="Arial"/>
              <a:sym typeface="Arial"/>
            </a:endParaRPr>
          </a:p>
          <a:p>
            <a:pPr marL="342900" lvl="0" indent="-342900">
              <a:lnSpc>
                <a:spcPct val="90000"/>
              </a:lnSpc>
              <a:spcBef>
                <a:spcPts val="0"/>
              </a:spcBef>
              <a:buSzPts val="1680"/>
            </a:pPr>
            <a:r>
              <a:rPr lang="en-US" dirty="0"/>
              <a:t>Aliases are the temporary names given to tables or columns for the purpose of a particular SQL query</a:t>
            </a:r>
            <a:endParaRPr lang="en-US" sz="2800" b="0" i="0" u="none" dirty="0" smtClean="0">
              <a:solidFill>
                <a:schemeClr val="dk2"/>
              </a:solidFill>
              <a:latin typeface="Arial"/>
              <a:ea typeface="Arial"/>
              <a:cs typeface="Arial"/>
              <a:sym typeface="Arial"/>
            </a:endParaRPr>
          </a:p>
          <a:p>
            <a:pPr marL="342900" lvl="0" indent="-342900" algn="l" rtl="0">
              <a:lnSpc>
                <a:spcPct val="90000"/>
              </a:lnSpc>
              <a:spcBef>
                <a:spcPts val="0"/>
              </a:spcBef>
              <a:spcAft>
                <a:spcPts val="0"/>
              </a:spcAft>
              <a:buClr>
                <a:srgbClr val="990033"/>
              </a:buClr>
              <a:buSzPts val="1680"/>
              <a:buFont typeface="Noto Sans Symbols"/>
              <a:buChar char="■"/>
            </a:pPr>
            <a:r>
              <a:rPr lang="en-US" sz="2800" b="0" i="0" u="none" dirty="0" smtClean="0">
                <a:solidFill>
                  <a:schemeClr val="dk2"/>
                </a:solidFill>
                <a:latin typeface="Arial"/>
                <a:ea typeface="Arial"/>
                <a:cs typeface="Arial"/>
                <a:sym typeface="Arial"/>
              </a:rPr>
              <a:t>In </a:t>
            </a:r>
            <a:r>
              <a:rPr lang="en-US" sz="2800" b="0" i="0" u="none" dirty="0">
                <a:solidFill>
                  <a:schemeClr val="dk2"/>
                </a:solidFill>
                <a:latin typeface="Arial"/>
                <a:ea typeface="Arial"/>
                <a:cs typeface="Arial"/>
                <a:sym typeface="Arial"/>
              </a:rPr>
              <a:t>SQL, we can use the same name for two (or more) attributes as long as the attributes are in </a:t>
            </a:r>
            <a:r>
              <a:rPr lang="en-US" sz="2800" b="0" i="1" u="none" dirty="0">
                <a:solidFill>
                  <a:schemeClr val="dk2"/>
                </a:solidFill>
                <a:latin typeface="Arial"/>
                <a:ea typeface="Arial"/>
                <a:cs typeface="Arial"/>
                <a:sym typeface="Arial"/>
              </a:rPr>
              <a:t>different </a:t>
            </a:r>
            <a:r>
              <a:rPr lang="en-US" sz="2800" b="0" i="1" u="none" dirty="0" smtClean="0">
                <a:solidFill>
                  <a:schemeClr val="dk2"/>
                </a:solidFill>
                <a:latin typeface="Arial"/>
                <a:ea typeface="Arial"/>
                <a:cs typeface="Arial"/>
                <a:sym typeface="Arial"/>
              </a:rPr>
              <a:t>relations</a:t>
            </a:r>
          </a:p>
          <a:p>
            <a:pPr marL="342900" lvl="0" indent="-342900">
              <a:lnSpc>
                <a:spcPct val="90000"/>
              </a:lnSpc>
              <a:spcBef>
                <a:spcPts val="560"/>
              </a:spcBef>
              <a:buSzPts val="1680"/>
            </a:pPr>
            <a:r>
              <a:rPr lang="en-US" dirty="0" smtClean="0"/>
              <a:t>It </a:t>
            </a:r>
            <a:r>
              <a:rPr lang="en-US" dirty="0"/>
              <a:t>is used when the name of a column or table is used other than its original name, but the modified name is only temporary</a:t>
            </a:r>
            <a:r>
              <a:rPr lang="en-US" b="1" dirty="0" smtClean="0"/>
              <a:t>.</a:t>
            </a:r>
            <a:endParaRPr sz="2800" b="0" i="0" u="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214534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2698</Words>
  <Application>Microsoft Office PowerPoint</Application>
  <PresentationFormat>On-screen Show (4:3)</PresentationFormat>
  <Paragraphs>448</Paragraphs>
  <Slides>74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 Light</vt:lpstr>
      <vt:lpstr>Tahoma</vt:lpstr>
      <vt:lpstr>Calibri</vt:lpstr>
      <vt:lpstr>Noto Sans Symbols</vt:lpstr>
      <vt:lpstr>Consolas</vt:lpstr>
      <vt:lpstr>Arial MT</vt:lpstr>
      <vt:lpstr>Blends</vt:lpstr>
      <vt:lpstr>PowerPoint Presentation</vt:lpstr>
      <vt:lpstr>DCL COMMANDS</vt:lpstr>
      <vt:lpstr>DCL COMMANDS</vt:lpstr>
      <vt:lpstr>PowerPoint Presentation</vt:lpstr>
      <vt:lpstr>Different ways of granting privileges to the users:</vt:lpstr>
      <vt:lpstr>PowerPoint Presentation</vt:lpstr>
      <vt:lpstr>Revoke command</vt:lpstr>
      <vt:lpstr>PowerPoint Presentation</vt:lpstr>
      <vt:lpstr>Aliases and DISTINCT</vt:lpstr>
      <vt:lpstr>Alias cntd…</vt:lpstr>
      <vt:lpstr>ALIASES</vt:lpstr>
      <vt:lpstr>Syntax for Column Alias </vt:lpstr>
      <vt:lpstr>PowerPoint Presentation</vt:lpstr>
      <vt:lpstr>USE OF DISTINCT</vt:lpstr>
      <vt:lpstr>Example:</vt:lpstr>
      <vt:lpstr>Views</vt:lpstr>
      <vt:lpstr>View </vt:lpstr>
      <vt:lpstr>Creating view</vt:lpstr>
      <vt:lpstr>Example </vt:lpstr>
      <vt:lpstr>Dropping Views</vt:lpstr>
      <vt:lpstr>Advantages of PostgreSQL views</vt:lpstr>
      <vt:lpstr>Updating a View</vt:lpstr>
      <vt:lpstr>PowerPoint Presentation</vt:lpstr>
      <vt:lpstr>PowerPoint Presentation</vt:lpstr>
      <vt:lpstr>Creating View from multiple tables</vt:lpstr>
      <vt:lpstr>Assertion </vt:lpstr>
      <vt:lpstr>PowerPoint Presentation</vt:lpstr>
      <vt:lpstr>Example </vt:lpstr>
      <vt:lpstr>PL /SQL-</vt:lpstr>
      <vt:lpstr>Triggers</vt:lpstr>
      <vt:lpstr>Triggers</vt:lpstr>
      <vt:lpstr>PowerPoint Presentation</vt:lpstr>
      <vt:lpstr>PowerPoint Presentation</vt:lpstr>
      <vt:lpstr>PowerPoint Presentation</vt:lpstr>
      <vt:lpstr>Trigger</vt:lpstr>
      <vt:lpstr>Trigger _function example </vt:lpstr>
      <vt:lpstr>Example 2</vt:lpstr>
      <vt:lpstr>PowerPoint Presentation</vt:lpstr>
      <vt:lpstr>Stored Functions and Procedures</vt:lpstr>
      <vt:lpstr>Differences between Function &amp; Procedure.</vt:lpstr>
      <vt:lpstr>Procedures</vt:lpstr>
      <vt:lpstr>Creating Procedure</vt:lpstr>
      <vt:lpstr>PowerPoint Presentation</vt:lpstr>
      <vt:lpstr>Example</vt:lpstr>
      <vt:lpstr>Example 2</vt:lpstr>
      <vt:lpstr>Create Procedure with Parameter</vt:lpstr>
      <vt:lpstr>PowerPoint Presentation</vt:lpstr>
      <vt:lpstr>PowerPoint Presentation</vt:lpstr>
      <vt:lpstr>Stored function</vt:lpstr>
      <vt:lpstr>Stored function</vt:lpstr>
      <vt:lpstr>Functions in postgresql </vt:lpstr>
      <vt:lpstr>PowerPoint Presentation</vt:lpstr>
      <vt:lpstr>Example </vt:lpstr>
      <vt:lpstr>PowerPoint Presentation</vt:lpstr>
      <vt:lpstr>PowerPoint Presentation</vt:lpstr>
      <vt:lpstr>TCL Commands</vt:lpstr>
      <vt:lpstr>Transaction Control Languages.</vt:lpstr>
      <vt:lpstr>TCL </vt:lpstr>
      <vt:lpstr>TCL Commands:</vt:lpstr>
      <vt:lpstr>PowerPoint Presentation</vt:lpstr>
      <vt:lpstr>Example:</vt:lpstr>
      <vt:lpstr>PowerPoint Presentation</vt:lpstr>
      <vt:lpstr>Savepoint</vt:lpstr>
      <vt:lpstr>PowerPoint Presentation</vt:lpstr>
      <vt:lpstr>Cursor:</vt:lpstr>
      <vt:lpstr>There are generally two types of cursors:</vt:lpstr>
      <vt:lpstr>Explicit cursors</vt:lpstr>
      <vt:lpstr>PowerPoint Presentation</vt:lpstr>
      <vt:lpstr>PowerPoint Presentation</vt:lpstr>
      <vt:lpstr>Example </vt:lpstr>
      <vt:lpstr>PowerPoint Presentation</vt:lpstr>
      <vt:lpstr>PowerPoint Presentation</vt:lpstr>
      <vt:lpstr>Example: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kjscecomp</dc:creator>
  <cp:lastModifiedBy>kjscecomp</cp:lastModifiedBy>
  <cp:revision>69</cp:revision>
  <dcterms:modified xsi:type="dcterms:W3CDTF">2025-02-10T04:51:53Z</dcterms:modified>
</cp:coreProperties>
</file>