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sldIdLst>
    <p:sldId id="256" r:id="rId2"/>
    <p:sldId id="257" r:id="rId3"/>
    <p:sldId id="258" r:id="rId4"/>
    <p:sldId id="331" r:id="rId5"/>
    <p:sldId id="332" r:id="rId6"/>
    <p:sldId id="333" r:id="rId7"/>
    <p:sldId id="334" r:id="rId8"/>
    <p:sldId id="335" r:id="rId9"/>
    <p:sldId id="336" r:id="rId10"/>
    <p:sldId id="337" r:id="rId11"/>
    <p:sldId id="338" r:id="rId12"/>
    <p:sldId id="339" r:id="rId13"/>
    <p:sldId id="340" r:id="rId14"/>
    <p:sldId id="259" r:id="rId15"/>
    <p:sldId id="260" r:id="rId16"/>
    <p:sldId id="262" r:id="rId17"/>
    <p:sldId id="263" r:id="rId18"/>
    <p:sldId id="354" r:id="rId19"/>
    <p:sldId id="307" r:id="rId20"/>
    <p:sldId id="305" r:id="rId21"/>
    <p:sldId id="343" r:id="rId22"/>
    <p:sldId id="346" r:id="rId23"/>
    <p:sldId id="308" r:id="rId24"/>
    <p:sldId id="349" r:id="rId25"/>
    <p:sldId id="350" r:id="rId26"/>
    <p:sldId id="342" r:id="rId27"/>
    <p:sldId id="347" r:id="rId28"/>
    <p:sldId id="344" r:id="rId29"/>
    <p:sldId id="345" r:id="rId30"/>
    <p:sldId id="348" r:id="rId31"/>
    <p:sldId id="322" r:id="rId32"/>
    <p:sldId id="264" r:id="rId33"/>
    <p:sldId id="272" r:id="rId34"/>
    <p:sldId id="273" r:id="rId35"/>
    <p:sldId id="274" r:id="rId36"/>
    <p:sldId id="275" r:id="rId37"/>
    <p:sldId id="276" r:id="rId38"/>
    <p:sldId id="321" r:id="rId39"/>
    <p:sldId id="268" r:id="rId40"/>
    <p:sldId id="269" r:id="rId41"/>
    <p:sldId id="270" r:id="rId42"/>
    <p:sldId id="310" r:id="rId43"/>
    <p:sldId id="309" r:id="rId44"/>
    <p:sldId id="311" r:id="rId45"/>
    <p:sldId id="312" r:id="rId46"/>
    <p:sldId id="313" r:id="rId47"/>
    <p:sldId id="318" r:id="rId48"/>
    <p:sldId id="317" r:id="rId49"/>
    <p:sldId id="341" r:id="rId50"/>
    <p:sldId id="278" r:id="rId51"/>
    <p:sldId id="279" r:id="rId52"/>
    <p:sldId id="351" r:id="rId53"/>
    <p:sldId id="352" r:id="rId54"/>
    <p:sldId id="353" r:id="rId55"/>
    <p:sldId id="355" r:id="rId56"/>
    <p:sldId id="356" r:id="rId57"/>
    <p:sldId id="357" r:id="rId58"/>
    <p:sldId id="358" r:id="rId59"/>
    <p:sldId id="359" r:id="rId60"/>
    <p:sldId id="360" r:id="rId61"/>
    <p:sldId id="368" r:id="rId62"/>
    <p:sldId id="369" r:id="rId63"/>
    <p:sldId id="370" r:id="rId64"/>
    <p:sldId id="371" r:id="rId65"/>
    <p:sldId id="373" r:id="rId66"/>
    <p:sldId id="374" r:id="rId67"/>
    <p:sldId id="372" r:id="rId68"/>
    <p:sldId id="381" r:id="rId69"/>
    <p:sldId id="382" r:id="rId70"/>
    <p:sldId id="383" r:id="rId71"/>
    <p:sldId id="384" r:id="rId72"/>
    <p:sldId id="385" r:id="rId73"/>
    <p:sldId id="386" r:id="rId74"/>
    <p:sldId id="387" r:id="rId75"/>
    <p:sldId id="388" r:id="rId76"/>
    <p:sldId id="389" r:id="rId77"/>
    <p:sldId id="390" r:id="rId78"/>
    <p:sldId id="402" r:id="rId79"/>
    <p:sldId id="407" r:id="rId80"/>
    <p:sldId id="408" r:id="rId81"/>
    <p:sldId id="409" r:id="rId82"/>
    <p:sldId id="410" r:id="rId83"/>
    <p:sldId id="411" r:id="rId84"/>
    <p:sldId id="412" r:id="rId85"/>
    <p:sldId id="428" r:id="rId86"/>
    <p:sldId id="429" r:id="rId87"/>
    <p:sldId id="430" r:id="rId88"/>
    <p:sldId id="431" r:id="rId89"/>
    <p:sldId id="432" r:id="rId90"/>
    <p:sldId id="433" r:id="rId91"/>
    <p:sldId id="395" r:id="rId92"/>
    <p:sldId id="392" r:id="rId93"/>
    <p:sldId id="396" r:id="rId94"/>
    <p:sldId id="393" r:id="rId95"/>
    <p:sldId id="398" r:id="rId96"/>
    <p:sldId id="399" r:id="rId97"/>
    <p:sldId id="400" r:id="rId98"/>
    <p:sldId id="413" r:id="rId99"/>
    <p:sldId id="414" r:id="rId100"/>
    <p:sldId id="401" r:id="rId101"/>
    <p:sldId id="421" r:id="rId102"/>
    <p:sldId id="422" r:id="rId103"/>
    <p:sldId id="423" r:id="rId104"/>
    <p:sldId id="424" r:id="rId105"/>
    <p:sldId id="425" r:id="rId106"/>
    <p:sldId id="426" r:id="rId107"/>
    <p:sldId id="427" r:id="rId108"/>
    <p:sldId id="434" r:id="rId109"/>
    <p:sldId id="435" r:id="rId110"/>
    <p:sldId id="436" r:id="rId111"/>
    <p:sldId id="437" r:id="rId112"/>
    <p:sldId id="438" r:id="rId113"/>
    <p:sldId id="439" r:id="rId114"/>
    <p:sldId id="440" r:id="rId115"/>
    <p:sldId id="441" r:id="rId116"/>
    <p:sldId id="442" r:id="rId117"/>
    <p:sldId id="443" r:id="rId118"/>
    <p:sldId id="453" r:id="rId119"/>
    <p:sldId id="454" r:id="rId120"/>
    <p:sldId id="455" r:id="rId121"/>
    <p:sldId id="456" r:id="rId122"/>
    <p:sldId id="457" r:id="rId123"/>
    <p:sldId id="458" r:id="rId124"/>
    <p:sldId id="459" r:id="rId125"/>
    <p:sldId id="460" r:id="rId126"/>
    <p:sldId id="461" r:id="rId127"/>
    <p:sldId id="472" r:id="rId128"/>
    <p:sldId id="473" r:id="rId129"/>
    <p:sldId id="474" r:id="rId130"/>
    <p:sldId id="475" r:id="rId131"/>
    <p:sldId id="476" r:id="rId132"/>
    <p:sldId id="477" r:id="rId133"/>
    <p:sldId id="478" r:id="rId134"/>
    <p:sldId id="479" r:id="rId135"/>
    <p:sldId id="480" r:id="rId136"/>
    <p:sldId id="462" r:id="rId137"/>
    <p:sldId id="463" r:id="rId138"/>
    <p:sldId id="464" r:id="rId139"/>
    <p:sldId id="465" r:id="rId140"/>
    <p:sldId id="466" r:id="rId141"/>
    <p:sldId id="467" r:id="rId142"/>
    <p:sldId id="468" r:id="rId143"/>
    <p:sldId id="469" r:id="rId144"/>
    <p:sldId id="470" r:id="rId145"/>
    <p:sldId id="471" r:id="rId146"/>
    <p:sldId id="444" r:id="rId147"/>
    <p:sldId id="445" r:id="rId148"/>
    <p:sldId id="446" r:id="rId149"/>
    <p:sldId id="447" r:id="rId150"/>
    <p:sldId id="448" r:id="rId151"/>
    <p:sldId id="449" r:id="rId152"/>
    <p:sldId id="450" r:id="rId153"/>
    <p:sldId id="451" r:id="rId154"/>
    <p:sldId id="452" r:id="rId155"/>
    <p:sldId id="406" r:id="rId1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21" autoAdjust="0"/>
    <p:restoredTop sz="94660" autoAdjust="0"/>
  </p:normalViewPr>
  <p:slideViewPr>
    <p:cSldViewPr snapToGrid="0">
      <p:cViewPr>
        <p:scale>
          <a:sx n="81" d="100"/>
          <a:sy n="81" d="100"/>
        </p:scale>
        <p:origin x="-186" y="-36"/>
      </p:cViewPr>
      <p:guideLst>
        <p:guide orient="horz" pos="2160"/>
        <p:guide pos="3840"/>
      </p:guideLst>
    </p:cSldViewPr>
  </p:slideViewPr>
  <p:outlineViewPr>
    <p:cViewPr>
      <p:scale>
        <a:sx n="33" d="100"/>
        <a:sy n="33" d="100"/>
      </p:scale>
      <p:origin x="48" y="8646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11DEF6-AAF7-48B4-AA7C-0C4B001502B2}" type="datetimeFigureOut">
              <a:rPr lang="en-US" smtClean="0"/>
              <a:t>2/6/2025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8E072-E0B1-43A5-986B-33D8DC50DDD6}" type="slidenum">
              <a:rPr lang="en-US" smtClean="0"/>
              <a:t>‹#›</a:t>
            </a:fld>
            <a:endParaRPr lang="en-US"/>
          </a:p>
        </p:txBody>
      </p:sp>
    </p:spTree>
    <p:extLst>
      <p:ext uri="{BB962C8B-B14F-4D97-AF65-F5344CB8AC3E}">
        <p14:creationId xmlns:p14="http://schemas.microsoft.com/office/powerpoint/2010/main" val="4046069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9" name="Google Shape;499;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4" name="Google Shape;634;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2" name="Google Shape;642;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 name="Google Shape;651;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8" name="Google Shape;658;p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p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5" name="Google Shape;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2" name="Google Shape;672;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9" name="Google Shape;679;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Google Shape;685;p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6" name="Google Shape;686;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85</a:t>
            </a:fld>
            <a:endParaRPr/>
          </a:p>
        </p:txBody>
      </p:sp>
      <p:sp>
        <p:nvSpPr>
          <p:cNvPr id="282" name="Google Shape;28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2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87</a:t>
            </a:fld>
            <a:endParaRPr/>
          </a:p>
        </p:txBody>
      </p:sp>
      <p:sp>
        <p:nvSpPr>
          <p:cNvPr id="290" name="Google Shape;29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1" name="Google Shape;291;p2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5" name="Google Shape;505;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90</a:t>
            </a:fld>
            <a:endParaRPr/>
          </a:p>
        </p:txBody>
      </p:sp>
      <p:sp>
        <p:nvSpPr>
          <p:cNvPr id="330" name="Google Shape;33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3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3" name="Google Shape;553;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4" name="Google Shape;574;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1" name="Google Shape;591;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9" name="Google Shape;599;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3: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136</a:t>
            </a:fld>
            <a:endParaRPr/>
          </a:p>
        </p:txBody>
      </p:sp>
      <p:sp>
        <p:nvSpPr>
          <p:cNvPr id="410" name="Google Shape;410;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1" name="Google Shape;411;p43: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4: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137</a:t>
            </a:fld>
            <a:endParaRPr/>
          </a:p>
        </p:txBody>
      </p:sp>
      <p:sp>
        <p:nvSpPr>
          <p:cNvPr id="418" name="Google Shape;41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p44: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5: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138</a:t>
            </a:fld>
            <a:endParaRPr/>
          </a:p>
        </p:txBody>
      </p:sp>
      <p:sp>
        <p:nvSpPr>
          <p:cNvPr id="426" name="Google Shape;42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4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1" name="Google Shape;511;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6: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139</a:t>
            </a:fld>
            <a:endParaRPr/>
          </a:p>
        </p:txBody>
      </p:sp>
      <p:sp>
        <p:nvSpPr>
          <p:cNvPr id="434" name="Google Shape;43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46: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7: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140</a:t>
            </a:fld>
            <a:endParaRPr/>
          </a:p>
        </p:txBody>
      </p:sp>
      <p:sp>
        <p:nvSpPr>
          <p:cNvPr id="442" name="Google Shape;442;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3" name="Google Shape;443;p4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8: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141</a:t>
            </a:fld>
            <a:endParaRPr/>
          </a:p>
        </p:txBody>
      </p:sp>
      <p:sp>
        <p:nvSpPr>
          <p:cNvPr id="450" name="Google Shape;450;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1" name="Google Shape;451;p48: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9: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142</a:t>
            </a:fld>
            <a:endParaRPr/>
          </a:p>
        </p:txBody>
      </p:sp>
      <p:sp>
        <p:nvSpPr>
          <p:cNvPr id="458" name="Google Shape;45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9" name="Google Shape;459;p4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50: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143</a:t>
            </a:fld>
            <a:endParaRPr/>
          </a:p>
        </p:txBody>
      </p:sp>
      <p:sp>
        <p:nvSpPr>
          <p:cNvPr id="466" name="Google Shape;466;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7" name="Google Shape;467;p5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51: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144</a:t>
            </a:fld>
            <a:endParaRPr/>
          </a:p>
        </p:txBody>
      </p:sp>
      <p:sp>
        <p:nvSpPr>
          <p:cNvPr id="474" name="Google Shape;474;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5" name="Google Shape;475;p5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52:notes"/>
          <p:cNvSpPr txBox="1"/>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ahoma"/>
              <a:buNone/>
            </a:pPr>
            <a:fld id="{00000000-1234-1234-1234-123412341234}" type="slidenum">
              <a:rPr lang="en-US" sz="1200" b="0" i="0" u="none">
                <a:solidFill>
                  <a:srgbClr val="000000"/>
                </a:solidFill>
                <a:latin typeface="Tahoma"/>
                <a:ea typeface="Tahoma"/>
                <a:cs typeface="Tahoma"/>
                <a:sym typeface="Tahoma"/>
              </a:rPr>
              <a:t>145</a:t>
            </a:fld>
            <a:endParaRPr/>
          </a:p>
        </p:txBody>
      </p:sp>
      <p:sp>
        <p:nvSpPr>
          <p:cNvPr id="482" name="Google Shape;482;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3" name="Google Shape;483;p5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8" name="Google Shape;518;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9" name="Google Shape;539;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6" name="Google Shape;546;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 name="Google Shape;532;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5" name="Google Shape;615;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8" name="Google Shape;628;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7C1923-9ACD-46E6-B356-350463833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83B1064-31C7-4ECA-A918-6F7ED7C0D5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0F435DD-C3AB-472D-B067-C0B3280AC54A}"/>
              </a:ext>
            </a:extLst>
          </p:cNvPr>
          <p:cNvSpPr>
            <a:spLocks noGrp="1"/>
          </p:cNvSpPr>
          <p:nvPr>
            <p:ph type="dt" sz="half" idx="10"/>
          </p:nvPr>
        </p:nvSpPr>
        <p:spPr/>
        <p:txBody>
          <a:bodyPr/>
          <a:lstStyle/>
          <a:p>
            <a:fld id="{A48A7E41-F773-4138-B00A-95C99F36A8DE}" type="datetimeFigureOut">
              <a:rPr lang="en-IN" smtClean="0"/>
              <a:t>06-02-2025</a:t>
            </a:fld>
            <a:endParaRPr lang="en-IN"/>
          </a:p>
        </p:txBody>
      </p:sp>
      <p:sp>
        <p:nvSpPr>
          <p:cNvPr id="5" name="Footer Placeholder 4">
            <a:extLst>
              <a:ext uri="{FF2B5EF4-FFF2-40B4-BE49-F238E27FC236}">
                <a16:creationId xmlns:a16="http://schemas.microsoft.com/office/drawing/2014/main" xmlns="" id="{404B7E3D-FAC1-49C3-AE6B-74DE6719E2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EF3894C-C04C-4C32-AC6B-836A736C602E}"/>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413978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B874AC-8E84-4E1A-9C3D-6A10A66EDE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3B0356D-86BF-4C32-8B95-98C76F7557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49CDDA9-5478-4BDD-9345-75345B843D92}"/>
              </a:ext>
            </a:extLst>
          </p:cNvPr>
          <p:cNvSpPr>
            <a:spLocks noGrp="1"/>
          </p:cNvSpPr>
          <p:nvPr>
            <p:ph type="dt" sz="half" idx="10"/>
          </p:nvPr>
        </p:nvSpPr>
        <p:spPr/>
        <p:txBody>
          <a:bodyPr/>
          <a:lstStyle/>
          <a:p>
            <a:fld id="{A48A7E41-F773-4138-B00A-95C99F36A8DE}" type="datetimeFigureOut">
              <a:rPr lang="en-IN" smtClean="0"/>
              <a:t>06-02-2025</a:t>
            </a:fld>
            <a:endParaRPr lang="en-IN"/>
          </a:p>
        </p:txBody>
      </p:sp>
      <p:sp>
        <p:nvSpPr>
          <p:cNvPr id="5" name="Footer Placeholder 4">
            <a:extLst>
              <a:ext uri="{FF2B5EF4-FFF2-40B4-BE49-F238E27FC236}">
                <a16:creationId xmlns:a16="http://schemas.microsoft.com/office/drawing/2014/main" xmlns="" id="{7D026CAE-FE05-4893-B8B1-4D773CDB8A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C189F3-EEEA-4E96-9068-872988D6CA8E}"/>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14063802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7CAE258-2C00-4D47-913A-AAC1D4C5D5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6FCBB8D-3D43-41D6-B0F1-3A21F9EAEF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B7BC4CB-4E37-4CA6-AFD0-63AED4AA90B6}"/>
              </a:ext>
            </a:extLst>
          </p:cNvPr>
          <p:cNvSpPr>
            <a:spLocks noGrp="1"/>
          </p:cNvSpPr>
          <p:nvPr>
            <p:ph type="dt" sz="half" idx="10"/>
          </p:nvPr>
        </p:nvSpPr>
        <p:spPr/>
        <p:txBody>
          <a:bodyPr/>
          <a:lstStyle/>
          <a:p>
            <a:fld id="{A48A7E41-F773-4138-B00A-95C99F36A8DE}" type="datetimeFigureOut">
              <a:rPr lang="en-IN" smtClean="0"/>
              <a:t>06-02-2025</a:t>
            </a:fld>
            <a:endParaRPr lang="en-IN"/>
          </a:p>
        </p:txBody>
      </p:sp>
      <p:sp>
        <p:nvSpPr>
          <p:cNvPr id="5" name="Footer Placeholder 4">
            <a:extLst>
              <a:ext uri="{FF2B5EF4-FFF2-40B4-BE49-F238E27FC236}">
                <a16:creationId xmlns:a16="http://schemas.microsoft.com/office/drawing/2014/main" xmlns="" id="{74A1B413-A5F0-4C55-81A9-9B05CE76E0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FA5426F-2777-4E66-B79F-4B30A0EDBF39}"/>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4146117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607634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44008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1"/>
            <a:ext cx="530352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1"/>
            <a:ext cx="5303520" cy="38779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8249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570C2D-4AD4-4965-9DC2-C915811119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9A823AF-1E17-4CFA-A49B-360F7A43E2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8E7A30F-A3E3-4FF4-B2F3-E96388737B84}"/>
              </a:ext>
            </a:extLst>
          </p:cNvPr>
          <p:cNvSpPr>
            <a:spLocks noGrp="1"/>
          </p:cNvSpPr>
          <p:nvPr>
            <p:ph type="dt" sz="half" idx="10"/>
          </p:nvPr>
        </p:nvSpPr>
        <p:spPr/>
        <p:txBody>
          <a:bodyPr/>
          <a:lstStyle/>
          <a:p>
            <a:fld id="{A48A7E41-F773-4138-B00A-95C99F36A8DE}" type="datetimeFigureOut">
              <a:rPr lang="en-IN" smtClean="0"/>
              <a:t>06-02-2025</a:t>
            </a:fld>
            <a:endParaRPr lang="en-IN"/>
          </a:p>
        </p:txBody>
      </p:sp>
      <p:sp>
        <p:nvSpPr>
          <p:cNvPr id="5" name="Footer Placeholder 4">
            <a:extLst>
              <a:ext uri="{FF2B5EF4-FFF2-40B4-BE49-F238E27FC236}">
                <a16:creationId xmlns:a16="http://schemas.microsoft.com/office/drawing/2014/main" xmlns="" id="{E2205C1D-F506-4E1A-9DF7-BBF39A2E1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6C6177E-F9AF-4A85-A507-74FE94601249}"/>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3125367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541B4B3-CC61-4217-A0DB-8885CED532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33AB3217-124A-43BB-88FC-262F9F6882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07B82C3-1614-4016-BD91-F80624F9338D}"/>
              </a:ext>
            </a:extLst>
          </p:cNvPr>
          <p:cNvSpPr>
            <a:spLocks noGrp="1"/>
          </p:cNvSpPr>
          <p:nvPr>
            <p:ph type="dt" sz="half" idx="10"/>
          </p:nvPr>
        </p:nvSpPr>
        <p:spPr/>
        <p:txBody>
          <a:bodyPr/>
          <a:lstStyle/>
          <a:p>
            <a:fld id="{A48A7E41-F773-4138-B00A-95C99F36A8DE}" type="datetimeFigureOut">
              <a:rPr lang="en-IN" smtClean="0"/>
              <a:t>06-02-2025</a:t>
            </a:fld>
            <a:endParaRPr lang="en-IN"/>
          </a:p>
        </p:txBody>
      </p:sp>
      <p:sp>
        <p:nvSpPr>
          <p:cNvPr id="5" name="Footer Placeholder 4">
            <a:extLst>
              <a:ext uri="{FF2B5EF4-FFF2-40B4-BE49-F238E27FC236}">
                <a16:creationId xmlns:a16="http://schemas.microsoft.com/office/drawing/2014/main" xmlns="" id="{9C5C603A-6D30-4F1E-833A-18AC2B853C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F77A2EF-7148-452F-9770-10F615D66824}"/>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300827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BAE20B-0A2A-46B2-8C71-B766AD4C74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44F368B-BD2E-491B-9270-99F7DE52BB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33DF7443-3448-401E-A654-E6F49C1B19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9788A2B-FC04-4BFC-8057-7C5EEF6A6D02}"/>
              </a:ext>
            </a:extLst>
          </p:cNvPr>
          <p:cNvSpPr>
            <a:spLocks noGrp="1"/>
          </p:cNvSpPr>
          <p:nvPr>
            <p:ph type="dt" sz="half" idx="10"/>
          </p:nvPr>
        </p:nvSpPr>
        <p:spPr/>
        <p:txBody>
          <a:bodyPr/>
          <a:lstStyle/>
          <a:p>
            <a:fld id="{A48A7E41-F773-4138-B00A-95C99F36A8DE}" type="datetimeFigureOut">
              <a:rPr lang="en-IN" smtClean="0"/>
              <a:t>06-02-2025</a:t>
            </a:fld>
            <a:endParaRPr lang="en-IN"/>
          </a:p>
        </p:txBody>
      </p:sp>
      <p:sp>
        <p:nvSpPr>
          <p:cNvPr id="6" name="Footer Placeholder 5">
            <a:extLst>
              <a:ext uri="{FF2B5EF4-FFF2-40B4-BE49-F238E27FC236}">
                <a16:creationId xmlns:a16="http://schemas.microsoft.com/office/drawing/2014/main" xmlns="" id="{6049DC6E-37E9-47CF-954B-E11B0513D2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E4D8781-E92B-42FE-BB7C-E060B1FF744C}"/>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3406700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28C31D-6CA5-4E1B-AB3B-B8C93B8642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6418BE0-029E-4B29-A028-C44F5EC235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26C7C86-D03E-4372-8AE7-1E2DB2DE05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B726BD4F-727E-4F3A-8AD0-812EDCAA2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4B63BAF-80FF-41D7-8F07-3A2AA57215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6188F3F-7B9B-446F-84BF-0CB83EEB8960}"/>
              </a:ext>
            </a:extLst>
          </p:cNvPr>
          <p:cNvSpPr>
            <a:spLocks noGrp="1"/>
          </p:cNvSpPr>
          <p:nvPr>
            <p:ph type="dt" sz="half" idx="10"/>
          </p:nvPr>
        </p:nvSpPr>
        <p:spPr/>
        <p:txBody>
          <a:bodyPr/>
          <a:lstStyle/>
          <a:p>
            <a:fld id="{A48A7E41-F773-4138-B00A-95C99F36A8DE}" type="datetimeFigureOut">
              <a:rPr lang="en-IN" smtClean="0"/>
              <a:t>06-02-2025</a:t>
            </a:fld>
            <a:endParaRPr lang="en-IN"/>
          </a:p>
        </p:txBody>
      </p:sp>
      <p:sp>
        <p:nvSpPr>
          <p:cNvPr id="8" name="Footer Placeholder 7">
            <a:extLst>
              <a:ext uri="{FF2B5EF4-FFF2-40B4-BE49-F238E27FC236}">
                <a16:creationId xmlns:a16="http://schemas.microsoft.com/office/drawing/2014/main" xmlns="" id="{DDC7E223-AB40-4CF4-9066-67DE0BF238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6E647AA-98BD-4979-883E-642766425CC7}"/>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1026005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B57D63-FCA0-4300-A033-BFE9CB02BBF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06669BAE-2524-4FA4-ABAA-3882EB374B96}"/>
              </a:ext>
            </a:extLst>
          </p:cNvPr>
          <p:cNvSpPr>
            <a:spLocks noGrp="1"/>
          </p:cNvSpPr>
          <p:nvPr>
            <p:ph type="dt" sz="half" idx="10"/>
          </p:nvPr>
        </p:nvSpPr>
        <p:spPr/>
        <p:txBody>
          <a:bodyPr/>
          <a:lstStyle/>
          <a:p>
            <a:fld id="{A48A7E41-F773-4138-B00A-95C99F36A8DE}" type="datetimeFigureOut">
              <a:rPr lang="en-IN" smtClean="0"/>
              <a:t>06-02-2025</a:t>
            </a:fld>
            <a:endParaRPr lang="en-IN"/>
          </a:p>
        </p:txBody>
      </p:sp>
      <p:sp>
        <p:nvSpPr>
          <p:cNvPr id="4" name="Footer Placeholder 3">
            <a:extLst>
              <a:ext uri="{FF2B5EF4-FFF2-40B4-BE49-F238E27FC236}">
                <a16:creationId xmlns:a16="http://schemas.microsoft.com/office/drawing/2014/main" xmlns="" id="{A1612128-9E64-4A88-9B61-FBA3B6257D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6C5265E-D4DC-40B6-BD0D-67C7F520215B}"/>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161275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1AFF076-D66E-439B-8D06-27E4DCB1003B}"/>
              </a:ext>
            </a:extLst>
          </p:cNvPr>
          <p:cNvSpPr>
            <a:spLocks noGrp="1"/>
          </p:cNvSpPr>
          <p:nvPr>
            <p:ph type="dt" sz="half" idx="10"/>
          </p:nvPr>
        </p:nvSpPr>
        <p:spPr/>
        <p:txBody>
          <a:bodyPr/>
          <a:lstStyle/>
          <a:p>
            <a:fld id="{A48A7E41-F773-4138-B00A-95C99F36A8DE}" type="datetimeFigureOut">
              <a:rPr lang="en-IN" smtClean="0"/>
              <a:t>06-02-2025</a:t>
            </a:fld>
            <a:endParaRPr lang="en-IN"/>
          </a:p>
        </p:txBody>
      </p:sp>
      <p:sp>
        <p:nvSpPr>
          <p:cNvPr id="3" name="Footer Placeholder 2">
            <a:extLst>
              <a:ext uri="{FF2B5EF4-FFF2-40B4-BE49-F238E27FC236}">
                <a16:creationId xmlns:a16="http://schemas.microsoft.com/office/drawing/2014/main" xmlns="" id="{FF5B473C-71C5-4D1A-AE2B-46746754F1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43280CF-3B7D-43CB-872B-AA48F7107F9B}"/>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126156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07975A-6AAA-4AF2-9D2B-EB2BC3E10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FD594A3-823E-4BC9-BD1C-8C43DE68F6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8B4867C-40C5-469F-BDB1-723E8761E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6849D9A-8229-44B2-9AE5-FE5E92FE13B7}"/>
              </a:ext>
            </a:extLst>
          </p:cNvPr>
          <p:cNvSpPr>
            <a:spLocks noGrp="1"/>
          </p:cNvSpPr>
          <p:nvPr>
            <p:ph type="dt" sz="half" idx="10"/>
          </p:nvPr>
        </p:nvSpPr>
        <p:spPr/>
        <p:txBody>
          <a:bodyPr/>
          <a:lstStyle/>
          <a:p>
            <a:fld id="{A48A7E41-F773-4138-B00A-95C99F36A8DE}" type="datetimeFigureOut">
              <a:rPr lang="en-IN" smtClean="0"/>
              <a:t>06-02-2025</a:t>
            </a:fld>
            <a:endParaRPr lang="en-IN"/>
          </a:p>
        </p:txBody>
      </p:sp>
      <p:sp>
        <p:nvSpPr>
          <p:cNvPr id="6" name="Footer Placeholder 5">
            <a:extLst>
              <a:ext uri="{FF2B5EF4-FFF2-40B4-BE49-F238E27FC236}">
                <a16:creationId xmlns:a16="http://schemas.microsoft.com/office/drawing/2014/main" xmlns="" id="{29EDEB44-F02F-476B-9E6A-9604375759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3771771-7D4C-443C-A4D8-1A39870A4F8F}"/>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262153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CE1DD7-CA2C-46C1-876A-3D17FEE3CE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089E9093-AD76-4C2B-BC9B-75DB89A524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6750BA3-F98B-42FB-97C0-510CB30F7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7FEA90E-D8D8-40C9-ACC1-94130AB07787}"/>
              </a:ext>
            </a:extLst>
          </p:cNvPr>
          <p:cNvSpPr>
            <a:spLocks noGrp="1"/>
          </p:cNvSpPr>
          <p:nvPr>
            <p:ph type="dt" sz="half" idx="10"/>
          </p:nvPr>
        </p:nvSpPr>
        <p:spPr/>
        <p:txBody>
          <a:bodyPr/>
          <a:lstStyle/>
          <a:p>
            <a:fld id="{A48A7E41-F773-4138-B00A-95C99F36A8DE}" type="datetimeFigureOut">
              <a:rPr lang="en-IN" smtClean="0"/>
              <a:t>06-02-2025</a:t>
            </a:fld>
            <a:endParaRPr lang="en-IN"/>
          </a:p>
        </p:txBody>
      </p:sp>
      <p:sp>
        <p:nvSpPr>
          <p:cNvPr id="6" name="Footer Placeholder 5">
            <a:extLst>
              <a:ext uri="{FF2B5EF4-FFF2-40B4-BE49-F238E27FC236}">
                <a16:creationId xmlns:a16="http://schemas.microsoft.com/office/drawing/2014/main" xmlns="" id="{405FD675-D727-483E-A386-CCB46F3F74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B36F168-9613-4783-9086-C7249DEF3C43}"/>
              </a:ext>
            </a:extLst>
          </p:cNvPr>
          <p:cNvSpPr>
            <a:spLocks noGrp="1"/>
          </p:cNvSpPr>
          <p:nvPr>
            <p:ph type="sldNum" sz="quarter" idx="12"/>
          </p:nvPr>
        </p:nvSpPr>
        <p:spPr/>
        <p:txBody>
          <a:bodyPr/>
          <a:lstStyle/>
          <a:p>
            <a:fld id="{5E52D4A8-DF34-48C5-AC26-E328A852D76B}" type="slidenum">
              <a:rPr lang="en-IN" smtClean="0"/>
              <a:t>‹#›</a:t>
            </a:fld>
            <a:endParaRPr lang="en-IN"/>
          </a:p>
        </p:txBody>
      </p:sp>
    </p:spTree>
    <p:extLst>
      <p:ext uri="{BB962C8B-B14F-4D97-AF65-F5344CB8AC3E}">
        <p14:creationId xmlns:p14="http://schemas.microsoft.com/office/powerpoint/2010/main" val="15170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7A2A870-CF0F-4B6B-9B89-890BDF726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4CC03B3-738B-4E4E-8B13-E55CEC0CC5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BC439E9-EC1B-4C25-B410-C9577D5722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8A7E41-F773-4138-B00A-95C99F36A8DE}" type="datetimeFigureOut">
              <a:rPr lang="en-IN" smtClean="0"/>
              <a:t>06-02-2025</a:t>
            </a:fld>
            <a:endParaRPr lang="en-IN"/>
          </a:p>
        </p:txBody>
      </p:sp>
      <p:sp>
        <p:nvSpPr>
          <p:cNvPr id="5" name="Footer Placeholder 4">
            <a:extLst>
              <a:ext uri="{FF2B5EF4-FFF2-40B4-BE49-F238E27FC236}">
                <a16:creationId xmlns:a16="http://schemas.microsoft.com/office/drawing/2014/main" xmlns="" id="{549EFA26-32B1-4255-92F8-C3F55BB9C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B2C0A8A3-B3ED-4DB7-B4DA-E10DD2057D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52D4A8-DF34-48C5-AC26-E328A852D76B}" type="slidenum">
              <a:rPr lang="en-IN" smtClean="0"/>
              <a:t>‹#›</a:t>
            </a:fld>
            <a:endParaRPr lang="en-IN"/>
          </a:p>
        </p:txBody>
      </p:sp>
    </p:spTree>
    <p:extLst>
      <p:ext uri="{BB962C8B-B14F-4D97-AF65-F5344CB8AC3E}">
        <p14:creationId xmlns:p14="http://schemas.microsoft.com/office/powerpoint/2010/main" val="3971717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image" Target="../media/image96.png"/><Relationship Id="rId7" Type="http://schemas.openxmlformats.org/officeDocument/2006/relationships/image" Target="../media/image100.png"/><Relationship Id="rId2" Type="http://schemas.openxmlformats.org/officeDocument/2006/relationships/image" Target="../media/image95.png"/><Relationship Id="rId1" Type="http://schemas.openxmlformats.org/officeDocument/2006/relationships/slideLayout" Target="../slideLayouts/slideLayout1.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05.png"/><Relationship Id="rId4" Type="http://schemas.openxmlformats.org/officeDocument/2006/relationships/image" Target="../media/image104.png"/></Relationships>
</file>

<file path=ppt/slides/_rels/slide131.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8.png"/><Relationship Id="rId4" Type="http://schemas.openxmlformats.org/officeDocument/2006/relationships/image" Target="../media/image107.png"/></Relationships>
</file>

<file path=ppt/slides/_rels/slide132.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134.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2.xml"/><Relationship Id="rId4" Type="http://schemas.openxmlformats.org/officeDocument/2006/relationships/image" Target="../media/image115.png"/></Relationships>
</file>

<file path=ppt/slides/_rels/slide13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7.png"/></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12.xml"/><Relationship Id="rId5" Type="http://schemas.openxmlformats.org/officeDocument/2006/relationships/image" Target="../media/image127.png"/><Relationship Id="rId4" Type="http://schemas.openxmlformats.org/officeDocument/2006/relationships/image" Target="../media/image126.png"/></Relationships>
</file>

<file path=ppt/slides/_rels/slide153.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14.xml"/><Relationship Id="rId5" Type="http://schemas.openxmlformats.org/officeDocument/2006/relationships/image" Target="../media/image130.png"/><Relationship Id="rId4" Type="http://schemas.openxmlformats.org/officeDocument/2006/relationships/image" Target="../media/image122.png"/></Relationships>
</file>

<file path=ppt/slides/_rels/slide154.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6.jp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5" Type="http://schemas.openxmlformats.org/officeDocument/2006/relationships/image" Target="../media/image71.png"/><Relationship Id="rId4" Type="http://schemas.openxmlformats.org/officeDocument/2006/relationships/image" Target="../media/image7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9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706478-07B2-4AE3-A0FA-E223519A3640}"/>
              </a:ext>
            </a:extLst>
          </p:cNvPr>
          <p:cNvSpPr>
            <a:spLocks noGrp="1"/>
          </p:cNvSpPr>
          <p:nvPr>
            <p:ph type="ctrTitle"/>
          </p:nvPr>
        </p:nvSpPr>
        <p:spPr>
          <a:xfrm>
            <a:off x="1286493" y="1600200"/>
            <a:ext cx="9144000" cy="2387600"/>
          </a:xfrm>
        </p:spPr>
        <p:txBody>
          <a:bodyPr>
            <a:normAutofit fontScale="90000"/>
          </a:bodyPr>
          <a:lstStyle/>
          <a:p>
            <a:r>
              <a:rPr lang="en-IN" b="1" dirty="0"/>
              <a:t>Structured Query</a:t>
            </a:r>
            <a:br>
              <a:rPr lang="en-IN" b="1" dirty="0"/>
            </a:br>
            <a:r>
              <a:rPr lang="en-IN" b="1" dirty="0"/>
              <a:t>Language (SQL)</a:t>
            </a:r>
            <a:br>
              <a:rPr lang="en-IN" b="1" dirty="0"/>
            </a:br>
            <a:r>
              <a:rPr lang="en-IN" b="1" dirty="0"/>
              <a:t>&amp; Indexing</a:t>
            </a:r>
            <a:endParaRPr lang="en-IN" dirty="0"/>
          </a:p>
        </p:txBody>
      </p:sp>
      <p:sp>
        <p:nvSpPr>
          <p:cNvPr id="3" name="Subtitle 2">
            <a:extLst>
              <a:ext uri="{FF2B5EF4-FFF2-40B4-BE49-F238E27FC236}">
                <a16:creationId xmlns:a16="http://schemas.microsoft.com/office/drawing/2014/main" xmlns="" id="{A07A0339-5D04-40AE-9210-88C905B8FE52}"/>
              </a:ext>
            </a:extLst>
          </p:cNvPr>
          <p:cNvSpPr>
            <a:spLocks noGrp="1"/>
          </p:cNvSpPr>
          <p:nvPr>
            <p:ph type="subTitle" idx="1"/>
          </p:nvPr>
        </p:nvSpPr>
        <p:spPr>
          <a:xfrm>
            <a:off x="1286493" y="4393870"/>
            <a:ext cx="9144000" cy="1505197"/>
          </a:xfrm>
        </p:spPr>
        <p:txBody>
          <a:bodyPr/>
          <a:lstStyle/>
          <a:p>
            <a:r>
              <a:rPr lang="en-IN" dirty="0"/>
              <a:t>						-Unit 4</a:t>
            </a:r>
          </a:p>
        </p:txBody>
      </p:sp>
    </p:spTree>
    <p:extLst>
      <p:ext uri="{BB962C8B-B14F-4D97-AF65-F5344CB8AC3E}">
        <p14:creationId xmlns:p14="http://schemas.microsoft.com/office/powerpoint/2010/main" val="281808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16C5FA50-8D52-4617-AF91-5C7B1C835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3579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CDAF08A-F8B0-46BE-B256-725AE1CB3F68}"/>
              </a:ext>
            </a:extLst>
          </p:cNvPr>
          <p:cNvSpPr>
            <a:spLocks noGrp="1"/>
          </p:cNvSpPr>
          <p:nvPr>
            <p:ph type="title"/>
          </p:nvPr>
        </p:nvSpPr>
        <p:spPr>
          <a:xfrm>
            <a:off x="9093496" y="618681"/>
            <a:ext cx="2613872" cy="4794567"/>
          </a:xfrm>
        </p:spPr>
        <p:txBody>
          <a:bodyPr vert="horz" lIns="91440" tIns="45720" rIns="91440" bIns="45720" rtlCol="0" anchor="ctr">
            <a:normAutofit/>
          </a:bodyPr>
          <a:lstStyle/>
          <a:p>
            <a:r>
              <a:rPr lang="en-US" sz="3600">
                <a:solidFill>
                  <a:srgbClr val="FFFFFF"/>
                </a:solidFill>
              </a:rPr>
              <a:t>SQL Operators</a:t>
            </a:r>
          </a:p>
        </p:txBody>
      </p:sp>
      <p:sp>
        <p:nvSpPr>
          <p:cNvPr id="11" name="Rounded Rectangle 9">
            <a:extLst>
              <a:ext uri="{FF2B5EF4-FFF2-40B4-BE49-F238E27FC236}">
                <a16:creationId xmlns:a16="http://schemas.microsoft.com/office/drawing/2014/main" xmlns="" id="{E223798C-12AD-4B0C-A50C-D676347D67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xmlns="" id="{E1AC3205-5E8F-4D1F-8350-64A83C6F5E0F}"/>
              </a:ext>
            </a:extLst>
          </p:cNvPr>
          <p:cNvPicPr>
            <a:picLocks noGrp="1" noChangeAspect="1"/>
          </p:cNvPicPr>
          <p:nvPr>
            <p:ph idx="1"/>
          </p:nvPr>
        </p:nvPicPr>
        <p:blipFill rotWithShape="1">
          <a:blip r:embed="rId2"/>
          <a:srcRect l="4789" r="16625" b="-1"/>
          <a:stretch/>
        </p:blipFill>
        <p:spPr>
          <a:xfrm>
            <a:off x="976251" y="942538"/>
            <a:ext cx="7163222" cy="4808332"/>
          </a:xfrm>
          <a:prstGeom prst="rect">
            <a:avLst/>
          </a:prstGeom>
          <a:effectLst/>
        </p:spPr>
      </p:pic>
    </p:spTree>
    <p:extLst>
      <p:ext uri="{BB962C8B-B14F-4D97-AF65-F5344CB8AC3E}">
        <p14:creationId xmlns:p14="http://schemas.microsoft.com/office/powerpoint/2010/main" val="2947144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BETWEEN Operator</a:t>
            </a:r>
          </a:p>
        </p:txBody>
      </p:sp>
      <p:sp>
        <p:nvSpPr>
          <p:cNvPr id="3" name="Content Placeholder 2"/>
          <p:cNvSpPr>
            <a:spLocks noGrp="1"/>
          </p:cNvSpPr>
          <p:nvPr>
            <p:ph idx="1"/>
          </p:nvPr>
        </p:nvSpPr>
        <p:spPr/>
        <p:txBody>
          <a:bodyPr/>
          <a:lstStyle/>
          <a:p>
            <a:r>
              <a:rPr lang="en-US" dirty="0"/>
              <a:t>The BETWEEN operator selects values within a given range. The values can be numbers, text, or dates.</a:t>
            </a:r>
          </a:p>
          <a:p>
            <a:r>
              <a:rPr lang="en-US" dirty="0"/>
              <a:t>The BETWEEN operator is inclusive: begin and end values are included. </a:t>
            </a:r>
          </a:p>
          <a:p>
            <a:r>
              <a:rPr lang="en-US" dirty="0"/>
              <a:t>Syntax</a:t>
            </a:r>
          </a:p>
          <a:p>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err="1"/>
              <a:t>column_name</a:t>
            </a:r>
            <a:r>
              <a:rPr lang="en-US" i="1" dirty="0"/>
              <a:t> </a:t>
            </a:r>
            <a:r>
              <a:rPr lang="en-US" dirty="0"/>
              <a:t>BETWEEN </a:t>
            </a:r>
            <a:r>
              <a:rPr lang="en-US" i="1" dirty="0"/>
              <a:t>value1</a:t>
            </a:r>
            <a:r>
              <a:rPr lang="en-US" dirty="0"/>
              <a:t> AND </a:t>
            </a:r>
            <a:r>
              <a:rPr lang="en-US" i="1" dirty="0"/>
              <a:t>value2;</a:t>
            </a:r>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1815" y="3174390"/>
            <a:ext cx="5511196" cy="17727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053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4098"/>
                                        </p:tgtEl>
                                        <p:attrNameLst>
                                          <p:attrName>style.visibility</p:attrName>
                                        </p:attrNameLst>
                                      </p:cBhvr>
                                      <p:to>
                                        <p:strVal val="visible"/>
                                      </p:to>
                                    </p:set>
                                    <p:animEffect transition="in" filter="wipe(down)">
                                      <p:cBhvr>
                                        <p:cTn id="31"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ANY </a:t>
            </a:r>
            <a:r>
              <a:rPr lang="en-IN" dirty="0" smtClean="0"/>
              <a:t>Operator</a:t>
            </a:r>
            <a:endParaRPr lang="en-IN" dirty="0"/>
          </a:p>
        </p:txBody>
      </p:sp>
      <p:sp>
        <p:nvSpPr>
          <p:cNvPr id="3" name="Text Placeholder 2"/>
          <p:cNvSpPr>
            <a:spLocks noGrp="1"/>
          </p:cNvSpPr>
          <p:nvPr>
            <p:ph type="body" idx="1"/>
          </p:nvPr>
        </p:nvSpPr>
        <p:spPr/>
        <p:txBody>
          <a:bodyPr/>
          <a:lstStyle/>
          <a:p>
            <a:r>
              <a:rPr lang="en-US" dirty="0"/>
              <a:t>The ANY operator is used to verify if any single record of a query satisfies the required condition</a:t>
            </a:r>
            <a:r>
              <a:rPr lang="en-US" dirty="0" smtClean="0"/>
              <a:t>.</a:t>
            </a:r>
          </a:p>
          <a:p>
            <a:r>
              <a:rPr lang="en-US" dirty="0"/>
              <a:t>This operator returns a TRUE, if the given condition is satisfied for any of the values in the range. </a:t>
            </a:r>
            <a:endParaRPr lang="en-US" dirty="0" smtClean="0"/>
          </a:p>
          <a:p>
            <a:r>
              <a:rPr lang="en-US" dirty="0" smtClean="0"/>
              <a:t>If </a:t>
            </a:r>
            <a:r>
              <a:rPr lang="en-US" dirty="0"/>
              <a:t>none of the values in the specified range satisfy the given condition, this operator returns false. </a:t>
            </a:r>
            <a:endParaRPr lang="en-US" dirty="0" smtClean="0"/>
          </a:p>
          <a:p>
            <a:r>
              <a:rPr lang="en-US" dirty="0"/>
              <a:t>You can also use another query (subquery) along with this operator.</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101</a:t>
            </a:fld>
            <a:endParaRPr lang="en-US"/>
          </a:p>
        </p:txBody>
      </p:sp>
    </p:spTree>
    <p:extLst>
      <p:ext uri="{BB962C8B-B14F-4D97-AF65-F5344CB8AC3E}">
        <p14:creationId xmlns:p14="http://schemas.microsoft.com/office/powerpoint/2010/main" val="20412800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IN" dirty="0"/>
          </a:p>
        </p:txBody>
      </p:sp>
      <p:sp>
        <p:nvSpPr>
          <p:cNvPr id="3" name="Text Placeholder 2"/>
          <p:cNvSpPr>
            <a:spLocks noGrp="1"/>
          </p:cNvSpPr>
          <p:nvPr>
            <p:ph type="body" idx="1"/>
          </p:nvPr>
        </p:nvSpPr>
        <p:spPr/>
        <p:txBody>
          <a:bodyPr/>
          <a:lstStyle/>
          <a:p>
            <a:r>
              <a:rPr lang="en-IN" dirty="0" err="1"/>
              <a:t>Column_name</a:t>
            </a:r>
            <a:r>
              <a:rPr lang="en-IN" dirty="0"/>
              <a:t> operator ANY (subquery</a:t>
            </a:r>
            <a:r>
              <a:rPr lang="en-IN" dirty="0" smtClean="0"/>
              <a:t>);</a:t>
            </a:r>
          </a:p>
          <a:p>
            <a:endParaRPr lang="en-IN" dirty="0" smtClean="0"/>
          </a:p>
          <a:p>
            <a:pPr lvl="1"/>
            <a:r>
              <a:rPr lang="en-US" b="1" dirty="0" err="1"/>
              <a:t>column_name</a:t>
            </a:r>
            <a:r>
              <a:rPr lang="en-US" dirty="0"/>
              <a:t> is the name of a column in the main query.</a:t>
            </a:r>
          </a:p>
          <a:p>
            <a:pPr lvl="1"/>
            <a:r>
              <a:rPr lang="en-US" b="1" dirty="0"/>
              <a:t>operator</a:t>
            </a:r>
            <a:r>
              <a:rPr lang="en-US" dirty="0"/>
              <a:t> is a comparison operator such as =, &lt;, &gt;, &lt;=, &gt;=, or &lt;&gt;.</a:t>
            </a:r>
          </a:p>
          <a:p>
            <a:pPr lvl="1"/>
            <a:r>
              <a:rPr lang="en-US" b="1" dirty="0"/>
              <a:t>subquery</a:t>
            </a:r>
            <a:r>
              <a:rPr lang="en-US" dirty="0"/>
              <a:t> is a SELECT statement that returns a single column of values</a:t>
            </a:r>
            <a:r>
              <a:rPr lang="en-US" dirty="0" smtClean="0"/>
              <a: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102</a:t>
            </a:fld>
            <a:endParaRPr lang="en-US"/>
          </a:p>
        </p:txBody>
      </p:sp>
    </p:spTree>
    <p:extLst>
      <p:ext uri="{BB962C8B-B14F-4D97-AF65-F5344CB8AC3E}">
        <p14:creationId xmlns:p14="http://schemas.microsoft.com/office/powerpoint/2010/main" val="317432089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Text Placeholder 2"/>
          <p:cNvSpPr>
            <a:spLocks noGrp="1"/>
          </p:cNvSpPr>
          <p:nvPr>
            <p:ph type="body" idx="1"/>
          </p:nvPr>
        </p:nvSpPr>
        <p:spPr/>
        <p:txBody>
          <a:bodyPr/>
          <a:lstStyle/>
          <a:p>
            <a:pPr marL="160020" indent="0">
              <a:buNone/>
            </a:pPr>
            <a:r>
              <a:rPr lang="en-US" dirty="0" smtClean="0"/>
              <a:t>Consider </a:t>
            </a:r>
            <a:r>
              <a:rPr lang="en-US" dirty="0"/>
              <a:t>the CUSTOMERS table which contains the personal details of customers including their name, age, address and salary etc</a:t>
            </a:r>
            <a:r>
              <a:rPr lang="en-US" dirty="0" smtClean="0"/>
              <a:t>.</a:t>
            </a:r>
          </a:p>
          <a:p>
            <a:pPr marL="160020" indent="0">
              <a:buNone/>
            </a:pP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103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7601" y="3033714"/>
            <a:ext cx="7200900"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715049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dirty="0"/>
              <a:t> list out the details of all the CUSTOMERS whose SALARY is </a:t>
            </a:r>
            <a:r>
              <a:rPr lang="en-US" b="1" dirty="0"/>
              <a:t>greater than</a:t>
            </a:r>
            <a:r>
              <a:rPr lang="en-US" dirty="0"/>
              <a:t> the SALARY of any customer whose AGE is </a:t>
            </a:r>
            <a:r>
              <a:rPr lang="en-US" dirty="0" smtClean="0"/>
              <a:t>32.</a:t>
            </a:r>
          </a:p>
          <a:p>
            <a:pPr lvl="1"/>
            <a:r>
              <a:rPr lang="en-US" dirty="0" smtClean="0"/>
              <a:t>SELECT </a:t>
            </a:r>
            <a:r>
              <a:rPr lang="en-US" dirty="0"/>
              <a:t>* FROM CUSTOMERS WHERE SALARY &gt; ANY (SELECT SALARY FROM CUSTOMERS WHERE AGE = 32);</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104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7808" y="4439333"/>
            <a:ext cx="6124008" cy="1618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496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Effect transition="in" filter="barn(inVertical)">
                                      <p:cBhvr>
                                        <p:cTn id="19"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ALL </a:t>
            </a:r>
            <a:r>
              <a:rPr lang="en-IN" dirty="0" smtClean="0"/>
              <a:t>Operator</a:t>
            </a:r>
            <a:endParaRPr lang="en-IN" dirty="0"/>
          </a:p>
        </p:txBody>
      </p:sp>
      <p:sp>
        <p:nvSpPr>
          <p:cNvPr id="3" name="Text Placeholder 2"/>
          <p:cNvSpPr>
            <a:spLocks noGrp="1"/>
          </p:cNvSpPr>
          <p:nvPr>
            <p:ph type="body" idx="1"/>
          </p:nvPr>
        </p:nvSpPr>
        <p:spPr/>
        <p:txBody>
          <a:bodyPr/>
          <a:lstStyle/>
          <a:p>
            <a:r>
              <a:rPr lang="en-US" dirty="0"/>
              <a:t>The SQL ALL operator returns all the records of the SELECT statement.</a:t>
            </a:r>
          </a:p>
          <a:p>
            <a:r>
              <a:rPr lang="en-US" dirty="0"/>
              <a:t>It returns TRUE if the given condition is satisfied for ALL the values in the range.</a:t>
            </a:r>
          </a:p>
          <a:p>
            <a:r>
              <a:rPr lang="en-US" dirty="0"/>
              <a:t>It always returns a Boolean value.</a:t>
            </a:r>
          </a:p>
          <a:p>
            <a:r>
              <a:rPr lang="en-US" dirty="0"/>
              <a:t>It is used with SELECT, WHERE and HAVING statements in SQL queries.</a:t>
            </a:r>
          </a:p>
          <a:p>
            <a:r>
              <a:rPr lang="en-US" dirty="0"/>
              <a:t>The data type of the values returned from a subquery must be the same as the outer query expression data type.</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105</a:t>
            </a:fld>
            <a:endParaRPr lang="en-US"/>
          </a:p>
        </p:txBody>
      </p:sp>
    </p:spTree>
    <p:extLst>
      <p:ext uri="{BB962C8B-B14F-4D97-AF65-F5344CB8AC3E}">
        <p14:creationId xmlns:p14="http://schemas.microsoft.com/office/powerpoint/2010/main" val="102225440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IN" dirty="0"/>
          </a:p>
        </p:txBody>
      </p:sp>
      <p:sp>
        <p:nvSpPr>
          <p:cNvPr id="3" name="Text Placeholder 2"/>
          <p:cNvSpPr>
            <a:spLocks noGrp="1"/>
          </p:cNvSpPr>
          <p:nvPr>
            <p:ph type="body" idx="1"/>
          </p:nvPr>
        </p:nvSpPr>
        <p:spPr/>
        <p:txBody>
          <a:bodyPr/>
          <a:lstStyle/>
          <a:p>
            <a:r>
              <a:rPr lang="en-IN" dirty="0" err="1"/>
              <a:t>Column_name</a:t>
            </a:r>
            <a:r>
              <a:rPr lang="en-IN" dirty="0"/>
              <a:t> operator ALL (subquery</a:t>
            </a:r>
            <a:r>
              <a:rPr lang="en-IN" dirty="0" smtClean="0"/>
              <a:t>);</a:t>
            </a:r>
          </a:p>
          <a:p>
            <a:r>
              <a:rPr lang="en-IN" dirty="0"/>
              <a:t>Example</a:t>
            </a:r>
          </a:p>
          <a:p>
            <a:r>
              <a:rPr lang="en-US" dirty="0" smtClean="0"/>
              <a:t>The </a:t>
            </a:r>
            <a:r>
              <a:rPr lang="en-US" dirty="0"/>
              <a:t>details of all the customers whose salary is </a:t>
            </a:r>
            <a:r>
              <a:rPr lang="en-US" b="1" dirty="0"/>
              <a:t>not equal to</a:t>
            </a:r>
            <a:r>
              <a:rPr lang="en-US" dirty="0"/>
              <a:t> the salary of any customer whose age is </a:t>
            </a:r>
            <a:r>
              <a:rPr lang="en-US" dirty="0" smtClean="0"/>
              <a:t>25</a:t>
            </a:r>
          </a:p>
          <a:p>
            <a:pPr lvl="1"/>
            <a:r>
              <a:rPr lang="en-US" dirty="0"/>
              <a:t>SELECT * FROM CUSTOMERS WHERE SALARY &lt;&gt; ALL (SELECT SALARY FROM CUSTOMERS WHERE AGE = 25);</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106</a:t>
            </a:fld>
            <a:endParaRPr lang="en-US"/>
          </a:p>
        </p:txBody>
      </p:sp>
    </p:spTree>
    <p:extLst>
      <p:ext uri="{BB962C8B-B14F-4D97-AF65-F5344CB8AC3E}">
        <p14:creationId xmlns:p14="http://schemas.microsoft.com/office/powerpoint/2010/main" val="141001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107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602" y="2478654"/>
            <a:ext cx="8980793" cy="2794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22672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a:t>
            </a:r>
            <a:endParaRPr lang="en-IN" dirty="0"/>
          </a:p>
        </p:txBody>
      </p:sp>
      <p:sp>
        <p:nvSpPr>
          <p:cNvPr id="3" name="Text Placeholder 2"/>
          <p:cNvSpPr>
            <a:spLocks noGrp="1"/>
          </p:cNvSpPr>
          <p:nvPr>
            <p:ph type="body" idx="1"/>
          </p:nvPr>
        </p:nvSpPr>
        <p:spPr/>
        <p:txBody>
          <a:bodyPr/>
          <a:lstStyle/>
          <a:p>
            <a:r>
              <a:rPr lang="en-US" dirty="0" smtClean="0"/>
              <a:t>Views is a virtual table.</a:t>
            </a:r>
          </a:p>
          <a:p>
            <a:r>
              <a:rPr lang="en-US" dirty="0" smtClean="0"/>
              <a:t>A </a:t>
            </a:r>
            <a:r>
              <a:rPr lang="en-US" dirty="0"/>
              <a:t>view can represent a subset of a real table, selecting certain columns or certain rows from an ordinary table. </a:t>
            </a:r>
            <a:endParaRPr lang="en-US" dirty="0" smtClean="0"/>
          </a:p>
          <a:p>
            <a:r>
              <a:rPr lang="en-US" dirty="0" smtClean="0"/>
              <a:t>A </a:t>
            </a:r>
            <a:r>
              <a:rPr lang="en-US" dirty="0"/>
              <a:t>view can even represent joined tables. </a:t>
            </a:r>
            <a:endParaRPr lang="en-US" dirty="0" smtClean="0"/>
          </a:p>
          <a:p>
            <a:r>
              <a:rPr lang="en-US" dirty="0" smtClean="0"/>
              <a:t>Because </a:t>
            </a:r>
            <a:r>
              <a:rPr lang="en-US" dirty="0"/>
              <a:t>views are assigned separate permissions, you can use them to restrict table access so that the users see only specific rows or columns of a table</a:t>
            </a:r>
            <a:r>
              <a:rPr lang="en-US" dirty="0" smtClean="0"/>
              <a:t>.</a:t>
            </a:r>
          </a:p>
          <a:p>
            <a:r>
              <a:rPr lang="en-US" dirty="0"/>
              <a:t>A view can be created from one or many tables</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108</a:t>
            </a:fld>
            <a:endParaRPr lang="en-US"/>
          </a:p>
        </p:txBody>
      </p:sp>
    </p:spTree>
    <p:extLst>
      <p:ext uri="{BB962C8B-B14F-4D97-AF65-F5344CB8AC3E}">
        <p14:creationId xmlns:p14="http://schemas.microsoft.com/office/powerpoint/2010/main" val="1894657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a:t>
            </a:r>
            <a:endParaRPr lang="en-IN" dirty="0"/>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109</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142" y="1597460"/>
            <a:ext cx="10593873" cy="4490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49630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06A5E1-B485-4DFC-8282-17B5D6F1EE91}"/>
              </a:ext>
            </a:extLst>
          </p:cNvPr>
          <p:cNvSpPr>
            <a:spLocks noGrp="1"/>
          </p:cNvSpPr>
          <p:nvPr>
            <p:ph type="title"/>
          </p:nvPr>
        </p:nvSpPr>
        <p:spPr/>
        <p:txBody>
          <a:bodyPr/>
          <a:lstStyle/>
          <a:p>
            <a:endParaRPr lang="en-IN" dirty="0"/>
          </a:p>
        </p:txBody>
      </p:sp>
      <p:sp>
        <p:nvSpPr>
          <p:cNvPr id="5" name="Content Placeholder 4">
            <a:extLst>
              <a:ext uri="{FF2B5EF4-FFF2-40B4-BE49-F238E27FC236}">
                <a16:creationId xmlns:a16="http://schemas.microsoft.com/office/drawing/2014/main" xmlns="" id="{492DDA21-8DD9-4C03-BB5E-913BD38F05EC}"/>
              </a:ext>
            </a:extLst>
          </p:cNvPr>
          <p:cNvSpPr>
            <a:spLocks noGrp="1"/>
          </p:cNvSpPr>
          <p:nvPr>
            <p:ph sz="half" idx="1"/>
          </p:nvPr>
        </p:nvSpPr>
        <p:spPr>
          <a:xfrm>
            <a:off x="1033916" y="1909435"/>
            <a:ext cx="5051685" cy="4236532"/>
          </a:xfrm>
        </p:spPr>
        <p:txBody>
          <a:bodyPr/>
          <a:lstStyle/>
          <a:p>
            <a:r>
              <a:rPr lang="en-IN" dirty="0"/>
              <a:t>Arithmetic Operators</a:t>
            </a:r>
          </a:p>
        </p:txBody>
      </p:sp>
      <p:sp>
        <p:nvSpPr>
          <p:cNvPr id="6" name="Content Placeholder 5">
            <a:extLst>
              <a:ext uri="{FF2B5EF4-FFF2-40B4-BE49-F238E27FC236}">
                <a16:creationId xmlns:a16="http://schemas.microsoft.com/office/drawing/2014/main" xmlns="" id="{DF9A69CE-1947-41DA-B1F9-54CBFBA2B38E}"/>
              </a:ext>
            </a:extLst>
          </p:cNvPr>
          <p:cNvSpPr>
            <a:spLocks noGrp="1"/>
          </p:cNvSpPr>
          <p:nvPr>
            <p:ph sz="half" idx="2"/>
          </p:nvPr>
        </p:nvSpPr>
        <p:spPr>
          <a:xfrm>
            <a:off x="5711253" y="1909435"/>
            <a:ext cx="4946754" cy="4431404"/>
          </a:xfrm>
        </p:spPr>
        <p:txBody>
          <a:bodyPr/>
          <a:lstStyle/>
          <a:p>
            <a:r>
              <a:rPr lang="en-IN" dirty="0"/>
              <a:t>Comparison Operator</a:t>
            </a:r>
          </a:p>
        </p:txBody>
      </p:sp>
      <p:pic>
        <p:nvPicPr>
          <p:cNvPr id="4" name="Picture 3">
            <a:extLst>
              <a:ext uri="{FF2B5EF4-FFF2-40B4-BE49-F238E27FC236}">
                <a16:creationId xmlns:a16="http://schemas.microsoft.com/office/drawing/2014/main" xmlns="" id="{603B6AC7-F99F-4BCB-ABBF-503E5B4CEFAA}"/>
              </a:ext>
            </a:extLst>
          </p:cNvPr>
          <p:cNvPicPr>
            <a:picLocks noChangeAspect="1"/>
          </p:cNvPicPr>
          <p:nvPr/>
        </p:nvPicPr>
        <p:blipFill>
          <a:blip r:embed="rId2"/>
          <a:stretch>
            <a:fillRect/>
          </a:stretch>
        </p:blipFill>
        <p:spPr>
          <a:xfrm>
            <a:off x="1581712" y="2871783"/>
            <a:ext cx="2674683" cy="3124877"/>
          </a:xfrm>
          <a:prstGeom prst="rect">
            <a:avLst/>
          </a:prstGeom>
        </p:spPr>
      </p:pic>
      <p:pic>
        <p:nvPicPr>
          <p:cNvPr id="7" name="Picture 6">
            <a:extLst>
              <a:ext uri="{FF2B5EF4-FFF2-40B4-BE49-F238E27FC236}">
                <a16:creationId xmlns:a16="http://schemas.microsoft.com/office/drawing/2014/main" xmlns="" id="{5E3978C3-24B6-4825-995F-61F8BA553FF6}"/>
              </a:ext>
            </a:extLst>
          </p:cNvPr>
          <p:cNvPicPr>
            <a:picLocks noChangeAspect="1"/>
          </p:cNvPicPr>
          <p:nvPr/>
        </p:nvPicPr>
        <p:blipFill>
          <a:blip r:embed="rId3"/>
          <a:stretch>
            <a:fillRect/>
          </a:stretch>
        </p:blipFill>
        <p:spPr>
          <a:xfrm>
            <a:off x="6096000" y="3015663"/>
            <a:ext cx="3751945" cy="2980997"/>
          </a:xfrm>
          <a:prstGeom prst="rect">
            <a:avLst/>
          </a:prstGeom>
        </p:spPr>
      </p:pic>
      <p:sp>
        <p:nvSpPr>
          <p:cNvPr id="8" name="Content Placeholder 5">
            <a:extLst>
              <a:ext uri="{FF2B5EF4-FFF2-40B4-BE49-F238E27FC236}">
                <a16:creationId xmlns:a16="http://schemas.microsoft.com/office/drawing/2014/main" xmlns="" id="{DC0F03AA-08C1-4C4E-B917-89256AF8F1B9}"/>
              </a:ext>
            </a:extLst>
          </p:cNvPr>
          <p:cNvSpPr txBox="1">
            <a:spLocks/>
          </p:cNvSpPr>
          <p:nvPr/>
        </p:nvSpPr>
        <p:spPr>
          <a:xfrm>
            <a:off x="7715750" y="2156501"/>
            <a:ext cx="4476250" cy="3742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87986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view</a:t>
            </a:r>
            <a:endParaRPr lang="en-IN" dirty="0"/>
          </a:p>
        </p:txBody>
      </p:sp>
      <p:sp>
        <p:nvSpPr>
          <p:cNvPr id="3" name="Text Placeholder 2"/>
          <p:cNvSpPr>
            <a:spLocks noGrp="1"/>
          </p:cNvSpPr>
          <p:nvPr>
            <p:ph type="body" idx="1"/>
          </p:nvPr>
        </p:nvSpPr>
        <p:spPr/>
        <p:txBody>
          <a:bodyPr/>
          <a:lstStyle/>
          <a:p>
            <a:r>
              <a:rPr lang="en-US" dirty="0"/>
              <a:t>The PostgreSQL views are created using the </a:t>
            </a:r>
            <a:r>
              <a:rPr lang="en-US" b="1" dirty="0"/>
              <a:t>CREATE VIEW</a:t>
            </a:r>
            <a:r>
              <a:rPr lang="en-US" dirty="0"/>
              <a:t> statement. </a:t>
            </a:r>
            <a:endParaRPr lang="en-US" dirty="0" smtClean="0"/>
          </a:p>
          <a:p>
            <a:r>
              <a:rPr lang="en-US" dirty="0" smtClean="0"/>
              <a:t>The </a:t>
            </a:r>
            <a:r>
              <a:rPr lang="en-US" dirty="0"/>
              <a:t>PostgreSQL views can be created from a single table, multiple tables, or another view</a:t>
            </a:r>
            <a:r>
              <a:rPr lang="en-US" dirty="0" smtClean="0"/>
              <a:t>.</a:t>
            </a:r>
          </a:p>
          <a:p>
            <a:pPr marL="622935" lvl="1" indent="0">
              <a:buNone/>
            </a:pPr>
            <a:r>
              <a:rPr lang="en-US" sz="2000" dirty="0"/>
              <a:t>CREATE [TEMP|TEMPORARY] VIEW </a:t>
            </a:r>
            <a:r>
              <a:rPr lang="en-US" sz="2000" dirty="0" err="1"/>
              <a:t>view_name</a:t>
            </a:r>
            <a:r>
              <a:rPr lang="en-US" sz="2000" dirty="0"/>
              <a:t> </a:t>
            </a:r>
          </a:p>
          <a:p>
            <a:pPr marL="622935" lvl="1" indent="0">
              <a:buNone/>
            </a:pPr>
            <a:r>
              <a:rPr lang="en-US" sz="2000" dirty="0"/>
              <a:t>AS SELECT column1, column2..... </a:t>
            </a:r>
          </a:p>
          <a:p>
            <a:pPr marL="622935" lvl="1" indent="0">
              <a:buNone/>
            </a:pPr>
            <a:r>
              <a:rPr lang="en-US" sz="2000" dirty="0"/>
              <a:t>FROM </a:t>
            </a:r>
            <a:r>
              <a:rPr lang="en-US" sz="2000" dirty="0" err="1"/>
              <a:t>table_name</a:t>
            </a:r>
            <a:r>
              <a:rPr lang="en-US" sz="2000" dirty="0"/>
              <a:t> </a:t>
            </a:r>
          </a:p>
          <a:p>
            <a:pPr marL="622935" lvl="1" indent="0">
              <a:buNone/>
            </a:pPr>
            <a:r>
              <a:rPr lang="en-US" sz="2000" dirty="0"/>
              <a:t>WHERE [condition];</a:t>
            </a:r>
            <a:endParaRPr lang="en-IN" sz="2000" dirty="0"/>
          </a:p>
          <a:p>
            <a:r>
              <a:rPr lang="en-US" sz="2000" dirty="0" smtClean="0"/>
              <a:t>If </a:t>
            </a:r>
            <a:r>
              <a:rPr lang="en-US" sz="2000" dirty="0"/>
              <a:t>the optional TEMP or TEMPORARY keyword is present, the view will be created in the temporary space. </a:t>
            </a:r>
            <a:endParaRPr lang="en-US" sz="2000" dirty="0" smtClean="0"/>
          </a:p>
          <a:p>
            <a:r>
              <a:rPr lang="en-US" sz="2000" dirty="0" smtClean="0"/>
              <a:t>Temporary </a:t>
            </a:r>
            <a:r>
              <a:rPr lang="en-US" sz="2000" dirty="0"/>
              <a:t>views are automatically dropped at the end of the current </a:t>
            </a:r>
            <a:r>
              <a:rPr lang="en-US" sz="2000" dirty="0" smtClean="0"/>
              <a:t>session</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110</a:t>
            </a:fld>
            <a:endParaRPr lang="en-US"/>
          </a:p>
        </p:txBody>
      </p:sp>
    </p:spTree>
    <p:extLst>
      <p:ext uri="{BB962C8B-B14F-4D97-AF65-F5344CB8AC3E}">
        <p14:creationId xmlns:p14="http://schemas.microsoft.com/office/powerpoint/2010/main" val="146237397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Text Placeholder 2"/>
          <p:cNvSpPr>
            <a:spLocks noGrp="1"/>
          </p:cNvSpPr>
          <p:nvPr>
            <p:ph type="body" idx="1"/>
          </p:nvPr>
        </p:nvSpPr>
        <p:spPr/>
        <p:txBody>
          <a:bodyPr/>
          <a:lstStyle/>
          <a:p>
            <a:pPr marL="622935" lvl="1" indent="0">
              <a:buNone/>
            </a:pPr>
            <a:r>
              <a:rPr lang="en-US" sz="2200" dirty="0"/>
              <a:t>CREATE VIEW COMPANY_VIEW </a:t>
            </a:r>
            <a:endParaRPr lang="en-US" sz="2200" dirty="0" smtClean="0"/>
          </a:p>
          <a:p>
            <a:pPr marL="622935" lvl="1" indent="0">
              <a:buNone/>
            </a:pPr>
            <a:r>
              <a:rPr lang="en-US" sz="2200" dirty="0" smtClean="0"/>
              <a:t>AS </a:t>
            </a:r>
            <a:r>
              <a:rPr lang="en-US" sz="2200" dirty="0"/>
              <a:t>SELECT ID, NAME, AGE </a:t>
            </a:r>
            <a:endParaRPr lang="en-US" sz="2200" dirty="0" smtClean="0"/>
          </a:p>
          <a:p>
            <a:pPr marL="622935" lvl="1" indent="0">
              <a:buNone/>
            </a:pPr>
            <a:r>
              <a:rPr lang="en-US" sz="2200" dirty="0" smtClean="0"/>
              <a:t>FROM </a:t>
            </a:r>
            <a:r>
              <a:rPr lang="en-US" sz="2200" dirty="0"/>
              <a:t>COMPANY</a:t>
            </a:r>
            <a:r>
              <a:rPr lang="en-US" sz="2200" dirty="0" smtClean="0"/>
              <a:t>;</a:t>
            </a:r>
          </a:p>
          <a:p>
            <a:r>
              <a:rPr lang="en-IN" sz="2400" dirty="0"/>
              <a:t>SELECT * FROM COMPANY_VIEW</a:t>
            </a:r>
            <a:r>
              <a:rPr lang="en-IN" sz="2400" dirty="0" smtClean="0"/>
              <a:t>;</a:t>
            </a:r>
          </a:p>
          <a:p>
            <a:endParaRPr lang="en-US" sz="2400" dirty="0" smtClean="0"/>
          </a:p>
          <a:p>
            <a:r>
              <a:rPr lang="en-US" sz="2400" dirty="0" smtClean="0"/>
              <a:t>This </a:t>
            </a:r>
            <a:r>
              <a:rPr lang="en-US" sz="2400" dirty="0"/>
              <a:t>would produce the following result −</a:t>
            </a:r>
            <a:endParaRPr lang="en-IN" sz="2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111</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6984" y="785814"/>
            <a:ext cx="4362813" cy="20450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213" y="4154465"/>
            <a:ext cx="1587500"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114232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Dropping </a:t>
            </a:r>
            <a:r>
              <a:rPr lang="en-IN" dirty="0" smtClean="0"/>
              <a:t>Views</a:t>
            </a:r>
            <a:endParaRPr lang="en-IN" dirty="0"/>
          </a:p>
        </p:txBody>
      </p:sp>
      <p:sp>
        <p:nvSpPr>
          <p:cNvPr id="3" name="Text Placeholder 2"/>
          <p:cNvSpPr>
            <a:spLocks noGrp="1"/>
          </p:cNvSpPr>
          <p:nvPr>
            <p:ph type="body" idx="1"/>
          </p:nvPr>
        </p:nvSpPr>
        <p:spPr/>
        <p:txBody>
          <a:bodyPr/>
          <a:lstStyle/>
          <a:p>
            <a:r>
              <a:rPr lang="en-IN" dirty="0" smtClean="0"/>
              <a:t>Obviously, where you have a view, you need a way to drop the view if it is no longer needed.</a:t>
            </a:r>
          </a:p>
          <a:p>
            <a:r>
              <a:rPr lang="en-IN" dirty="0" smtClean="0"/>
              <a:t>The syntax is very simple and is given below −</a:t>
            </a:r>
          </a:p>
          <a:p>
            <a:pPr lvl="1"/>
            <a:r>
              <a:rPr lang="en-IN" dirty="0" smtClean="0"/>
              <a:t>DROP </a:t>
            </a:r>
            <a:r>
              <a:rPr lang="en-IN" dirty="0"/>
              <a:t>VIEW </a:t>
            </a:r>
            <a:r>
              <a:rPr lang="en-IN" dirty="0" err="1"/>
              <a:t>view_name</a:t>
            </a:r>
            <a:r>
              <a:rPr lang="en-IN" dirty="0"/>
              <a:t>;</a:t>
            </a:r>
          </a:p>
          <a:p>
            <a:endParaRPr lang="en-IN" dirty="0" smtClean="0"/>
          </a:p>
          <a:p>
            <a:r>
              <a:rPr lang="en-IN" dirty="0" smtClean="0"/>
              <a:t>Following </a:t>
            </a:r>
            <a:r>
              <a:rPr lang="en-IN" dirty="0"/>
              <a:t>is an example to drop the CUSTOMERS_VIEW from the CUSTOMERS table.</a:t>
            </a:r>
          </a:p>
          <a:p>
            <a:endParaRPr lang="en-IN" dirty="0"/>
          </a:p>
          <a:p>
            <a:r>
              <a:rPr lang="en-IN" dirty="0"/>
              <a:t>DROP VIEW CUSTOMERS_VIEW;</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112</a:t>
            </a:fld>
            <a:endParaRPr lang="en-US"/>
          </a:p>
        </p:txBody>
      </p:sp>
    </p:spTree>
    <p:extLst>
      <p:ext uri="{BB962C8B-B14F-4D97-AF65-F5344CB8AC3E}">
        <p14:creationId xmlns:p14="http://schemas.microsoft.com/office/powerpoint/2010/main" val="444556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PostgreSQL </a:t>
            </a:r>
            <a:r>
              <a:rPr lang="en-IN" dirty="0" smtClean="0"/>
              <a:t>views</a:t>
            </a:r>
            <a:endParaRPr lang="en-IN" dirty="0"/>
          </a:p>
        </p:txBody>
      </p:sp>
      <p:sp>
        <p:nvSpPr>
          <p:cNvPr id="3" name="Text Placeholder 2"/>
          <p:cNvSpPr>
            <a:spLocks noGrp="1"/>
          </p:cNvSpPr>
          <p:nvPr>
            <p:ph type="body" idx="1"/>
          </p:nvPr>
        </p:nvSpPr>
        <p:spPr/>
        <p:txBody>
          <a:bodyPr/>
          <a:lstStyle/>
          <a:p>
            <a:pPr marL="160020" indent="0">
              <a:buFont typeface="Noto Sans Symbols"/>
              <a:buNone/>
            </a:pPr>
            <a:r>
              <a:rPr lang="en-US" sz="2000" dirty="0"/>
              <a:t>1) Simplifying complex queries</a:t>
            </a:r>
          </a:p>
          <a:p>
            <a:pPr lvl="1"/>
            <a:r>
              <a:rPr lang="en-US" sz="1800" dirty="0"/>
              <a:t>Views help simplify complex queries. </a:t>
            </a:r>
            <a:endParaRPr lang="en-US" sz="1800" dirty="0" smtClean="0"/>
          </a:p>
          <a:p>
            <a:pPr lvl="1"/>
            <a:r>
              <a:rPr lang="en-US" sz="1800" dirty="0" smtClean="0"/>
              <a:t>Typically</a:t>
            </a:r>
            <a:r>
              <a:rPr lang="en-US" sz="1800" dirty="0"/>
              <a:t>, you first create views based on complex queries and store them in the database. </a:t>
            </a:r>
            <a:endParaRPr lang="en-US" sz="1800" dirty="0" smtClean="0"/>
          </a:p>
          <a:p>
            <a:pPr lvl="1"/>
            <a:r>
              <a:rPr lang="en-US" sz="1800" dirty="0" smtClean="0"/>
              <a:t>Then</a:t>
            </a:r>
            <a:r>
              <a:rPr lang="en-US" sz="1800" dirty="0"/>
              <a:t>, you can use simple queries based on views instead of using complex queries</a:t>
            </a:r>
            <a:r>
              <a:rPr lang="en-US" sz="1800" dirty="0" smtClean="0"/>
              <a:t>.</a:t>
            </a:r>
          </a:p>
          <a:p>
            <a:pPr marL="160020" indent="0">
              <a:buNone/>
            </a:pPr>
            <a:r>
              <a:rPr lang="en-US" sz="2000" dirty="0"/>
              <a:t>2) Security and access control</a:t>
            </a:r>
          </a:p>
          <a:p>
            <a:pPr lvl="1"/>
            <a:r>
              <a:rPr lang="en-US" sz="1800" dirty="0" smtClean="0"/>
              <a:t>You </a:t>
            </a:r>
            <a:r>
              <a:rPr lang="en-US" sz="1800" dirty="0"/>
              <a:t>can create views that expose subsets of data in the base tables, hiding sensitive information.</a:t>
            </a:r>
          </a:p>
          <a:p>
            <a:pPr lvl="1"/>
            <a:r>
              <a:rPr lang="en-US" sz="1800" dirty="0"/>
              <a:t>This is particularly useful when you have applications that require access to distinct portions of the </a:t>
            </a:r>
            <a:r>
              <a:rPr lang="en-US" sz="1800" dirty="0" smtClean="0"/>
              <a:t>data.</a:t>
            </a:r>
          </a:p>
          <a:p>
            <a:pPr marL="160020" indent="0">
              <a:buNone/>
            </a:pPr>
            <a:r>
              <a:rPr lang="en-US" sz="2000" dirty="0" smtClean="0"/>
              <a:t>3</a:t>
            </a:r>
            <a:r>
              <a:rPr lang="en-US" sz="2000" dirty="0"/>
              <a:t>) Logical data independence</a:t>
            </a:r>
          </a:p>
          <a:p>
            <a:pPr lvl="1"/>
            <a:r>
              <a:rPr lang="en-US" sz="1800" dirty="0"/>
              <a:t>If your applications use views, you can freely modify the structure of the </a:t>
            </a:r>
          </a:p>
          <a:p>
            <a:endParaRPr lang="en-US" sz="2000"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113</a:t>
            </a:fld>
            <a:endParaRPr lang="en-US"/>
          </a:p>
        </p:txBody>
      </p:sp>
    </p:spTree>
    <p:extLst>
      <p:ext uri="{BB962C8B-B14F-4D97-AF65-F5344CB8AC3E}">
        <p14:creationId xmlns:p14="http://schemas.microsoft.com/office/powerpoint/2010/main" val="312716046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55578"/>
            <a:ext cx="10394949" cy="994964"/>
          </a:xfrm>
          <a:prstGeom prst="rect">
            <a:avLst/>
          </a:prstGeom>
        </p:spPr>
        <p:txBody>
          <a:bodyPr vert="horz" wrap="square" lIns="0" tIns="314782" rIns="0" bIns="0" rtlCol="0">
            <a:spAutoFit/>
          </a:bodyPr>
          <a:lstStyle/>
          <a:p>
            <a:pPr marL="207010">
              <a:lnSpc>
                <a:spcPct val="100000"/>
              </a:lnSpc>
              <a:spcBef>
                <a:spcPts val="105"/>
              </a:spcBef>
            </a:pPr>
            <a:r>
              <a:rPr dirty="0"/>
              <a:t>Updating</a:t>
            </a:r>
            <a:r>
              <a:rPr spc="-40" dirty="0"/>
              <a:t> </a:t>
            </a:r>
            <a:r>
              <a:rPr dirty="0"/>
              <a:t>a</a:t>
            </a:r>
            <a:r>
              <a:rPr spc="-40" dirty="0"/>
              <a:t> </a:t>
            </a:r>
            <a:r>
              <a:rPr spc="-20" dirty="0"/>
              <a:t>View</a:t>
            </a:r>
          </a:p>
        </p:txBody>
      </p:sp>
      <p:sp>
        <p:nvSpPr>
          <p:cNvPr id="3" name="object 3"/>
          <p:cNvSpPr txBox="1"/>
          <p:nvPr/>
        </p:nvSpPr>
        <p:spPr>
          <a:xfrm>
            <a:off x="916939" y="1730401"/>
            <a:ext cx="10182860" cy="4245393"/>
          </a:xfrm>
          <a:prstGeom prst="rect">
            <a:avLst/>
          </a:prstGeom>
        </p:spPr>
        <p:txBody>
          <a:bodyPr vert="horz" wrap="square" lIns="0" tIns="38735" rIns="0" bIns="0" rtlCol="0">
            <a:spAutoFit/>
          </a:bodyPr>
          <a:lstStyle/>
          <a:p>
            <a:pPr marL="240665" indent="-227965">
              <a:lnSpc>
                <a:spcPct val="100000"/>
              </a:lnSpc>
              <a:spcBef>
                <a:spcPts val="305"/>
              </a:spcBef>
              <a:buFont typeface="Arial MT"/>
              <a:buChar char="•"/>
              <a:tabLst>
                <a:tab pos="240665" algn="l"/>
              </a:tabLst>
            </a:pPr>
            <a:r>
              <a:rPr sz="2200" dirty="0">
                <a:latin typeface="Calibri"/>
                <a:cs typeface="Calibri"/>
              </a:rPr>
              <a:t>A</a:t>
            </a:r>
            <a:r>
              <a:rPr sz="2200" spc="-40" dirty="0">
                <a:latin typeface="Calibri"/>
                <a:cs typeface="Calibri"/>
              </a:rPr>
              <a:t> </a:t>
            </a:r>
            <a:r>
              <a:rPr sz="2200" dirty="0">
                <a:latin typeface="Calibri"/>
                <a:cs typeface="Calibri"/>
              </a:rPr>
              <a:t>view</a:t>
            </a:r>
            <a:r>
              <a:rPr sz="2200" spc="-45" dirty="0">
                <a:latin typeface="Calibri"/>
                <a:cs typeface="Calibri"/>
              </a:rPr>
              <a:t> </a:t>
            </a:r>
            <a:r>
              <a:rPr sz="2200" dirty="0">
                <a:latin typeface="Calibri"/>
                <a:cs typeface="Calibri"/>
              </a:rPr>
              <a:t>can</a:t>
            </a:r>
            <a:r>
              <a:rPr sz="2200" spc="-40" dirty="0">
                <a:latin typeface="Calibri"/>
                <a:cs typeface="Calibri"/>
              </a:rPr>
              <a:t> </a:t>
            </a:r>
            <a:r>
              <a:rPr sz="2200" dirty="0">
                <a:latin typeface="Calibri"/>
                <a:cs typeface="Calibri"/>
              </a:rPr>
              <a:t>be</a:t>
            </a:r>
            <a:r>
              <a:rPr sz="2200" spc="-45" dirty="0">
                <a:latin typeface="Calibri"/>
                <a:cs typeface="Calibri"/>
              </a:rPr>
              <a:t> </a:t>
            </a:r>
            <a:r>
              <a:rPr sz="2200" dirty="0">
                <a:latin typeface="Calibri"/>
                <a:cs typeface="Calibri"/>
              </a:rPr>
              <a:t>updated</a:t>
            </a:r>
            <a:r>
              <a:rPr sz="2200" spc="-35" dirty="0">
                <a:latin typeface="Calibri"/>
                <a:cs typeface="Calibri"/>
              </a:rPr>
              <a:t> </a:t>
            </a:r>
            <a:r>
              <a:rPr sz="2200" dirty="0">
                <a:latin typeface="Calibri"/>
                <a:cs typeface="Calibri"/>
              </a:rPr>
              <a:t>under</a:t>
            </a:r>
            <a:r>
              <a:rPr sz="2200" spc="-30" dirty="0">
                <a:latin typeface="Calibri"/>
                <a:cs typeface="Calibri"/>
              </a:rPr>
              <a:t> </a:t>
            </a:r>
            <a:r>
              <a:rPr sz="2200" dirty="0">
                <a:latin typeface="Calibri"/>
                <a:cs typeface="Calibri"/>
              </a:rPr>
              <a:t>certain</a:t>
            </a:r>
            <a:r>
              <a:rPr sz="2200" spc="-40" dirty="0">
                <a:latin typeface="Calibri"/>
                <a:cs typeface="Calibri"/>
              </a:rPr>
              <a:t> </a:t>
            </a:r>
            <a:r>
              <a:rPr sz="2200" dirty="0">
                <a:latin typeface="Calibri"/>
                <a:cs typeface="Calibri"/>
              </a:rPr>
              <a:t>conditions</a:t>
            </a:r>
            <a:r>
              <a:rPr sz="2200" spc="-40" dirty="0">
                <a:latin typeface="Calibri"/>
                <a:cs typeface="Calibri"/>
              </a:rPr>
              <a:t> </a:t>
            </a:r>
            <a:r>
              <a:rPr sz="2200" dirty="0">
                <a:latin typeface="Calibri"/>
                <a:cs typeface="Calibri"/>
              </a:rPr>
              <a:t>which</a:t>
            </a:r>
            <a:r>
              <a:rPr sz="2200" spc="-45" dirty="0">
                <a:latin typeface="Calibri"/>
                <a:cs typeface="Calibri"/>
              </a:rPr>
              <a:t> </a:t>
            </a:r>
            <a:r>
              <a:rPr sz="2200" dirty="0">
                <a:latin typeface="Calibri"/>
                <a:cs typeface="Calibri"/>
              </a:rPr>
              <a:t>are</a:t>
            </a:r>
            <a:r>
              <a:rPr sz="2200" spc="-45" dirty="0">
                <a:latin typeface="Calibri"/>
                <a:cs typeface="Calibri"/>
              </a:rPr>
              <a:t> </a:t>
            </a:r>
            <a:r>
              <a:rPr sz="2200" dirty="0">
                <a:latin typeface="Calibri"/>
                <a:cs typeface="Calibri"/>
              </a:rPr>
              <a:t>given</a:t>
            </a:r>
            <a:r>
              <a:rPr sz="2200" spc="-35" dirty="0">
                <a:latin typeface="Calibri"/>
                <a:cs typeface="Calibri"/>
              </a:rPr>
              <a:t> </a:t>
            </a:r>
            <a:r>
              <a:rPr sz="2200" dirty="0">
                <a:latin typeface="Calibri"/>
                <a:cs typeface="Calibri"/>
              </a:rPr>
              <a:t>below</a:t>
            </a:r>
            <a:r>
              <a:rPr sz="2200" spc="-35" dirty="0">
                <a:latin typeface="Calibri"/>
                <a:cs typeface="Calibri"/>
              </a:rPr>
              <a:t> </a:t>
            </a:r>
            <a:r>
              <a:rPr sz="2200" spc="-50" dirty="0">
                <a:latin typeface="Calibri"/>
                <a:cs typeface="Calibri"/>
              </a:rPr>
              <a:t>−</a:t>
            </a:r>
            <a:endParaRPr sz="2200">
              <a:latin typeface="Calibri"/>
              <a:cs typeface="Calibri"/>
            </a:endParaRPr>
          </a:p>
          <a:p>
            <a:pPr marL="240665" indent="-227965">
              <a:lnSpc>
                <a:spcPct val="100000"/>
              </a:lnSpc>
              <a:spcBef>
                <a:spcPts val="200"/>
              </a:spcBef>
              <a:buFont typeface="Arial MT"/>
              <a:buChar char="•"/>
              <a:tabLst>
                <a:tab pos="240665" algn="l"/>
              </a:tabLst>
            </a:pPr>
            <a:r>
              <a:rPr sz="2200" dirty="0">
                <a:latin typeface="Calibri"/>
                <a:cs typeface="Calibri"/>
              </a:rPr>
              <a:t>The</a:t>
            </a:r>
            <a:r>
              <a:rPr sz="2200" spc="-50" dirty="0">
                <a:latin typeface="Calibri"/>
                <a:cs typeface="Calibri"/>
              </a:rPr>
              <a:t> </a:t>
            </a:r>
            <a:r>
              <a:rPr sz="2200" dirty="0">
                <a:latin typeface="Calibri"/>
                <a:cs typeface="Calibri"/>
              </a:rPr>
              <a:t>SELECT</a:t>
            </a:r>
            <a:r>
              <a:rPr sz="2200" spc="-45" dirty="0">
                <a:latin typeface="Calibri"/>
                <a:cs typeface="Calibri"/>
              </a:rPr>
              <a:t> </a:t>
            </a:r>
            <a:r>
              <a:rPr sz="2200" dirty="0">
                <a:latin typeface="Calibri"/>
                <a:cs typeface="Calibri"/>
              </a:rPr>
              <a:t>clause</a:t>
            </a:r>
            <a:r>
              <a:rPr sz="2200" spc="-60"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65" dirty="0">
                <a:latin typeface="Calibri"/>
                <a:cs typeface="Calibri"/>
              </a:rPr>
              <a:t> </a:t>
            </a:r>
            <a:r>
              <a:rPr sz="2200" dirty="0">
                <a:latin typeface="Calibri"/>
                <a:cs typeface="Calibri"/>
              </a:rPr>
              <a:t>contain</a:t>
            </a:r>
            <a:r>
              <a:rPr sz="2200" spc="-55" dirty="0">
                <a:latin typeface="Calibri"/>
                <a:cs typeface="Calibri"/>
              </a:rPr>
              <a:t> </a:t>
            </a:r>
            <a:r>
              <a:rPr sz="2200" dirty="0">
                <a:latin typeface="Calibri"/>
                <a:cs typeface="Calibri"/>
              </a:rPr>
              <a:t>the</a:t>
            </a:r>
            <a:r>
              <a:rPr sz="2200" spc="-55" dirty="0">
                <a:latin typeface="Calibri"/>
                <a:cs typeface="Calibri"/>
              </a:rPr>
              <a:t> </a:t>
            </a:r>
            <a:r>
              <a:rPr sz="2200" spc="-10" dirty="0">
                <a:latin typeface="Calibri"/>
                <a:cs typeface="Calibri"/>
              </a:rPr>
              <a:t>keyword</a:t>
            </a:r>
            <a:r>
              <a:rPr sz="2200" spc="-60" dirty="0">
                <a:latin typeface="Calibri"/>
                <a:cs typeface="Calibri"/>
              </a:rPr>
              <a:t> </a:t>
            </a:r>
            <a:r>
              <a:rPr sz="2200" spc="-10" dirty="0">
                <a:latin typeface="Calibri"/>
                <a:cs typeface="Calibri"/>
              </a:rPr>
              <a:t>DISTINCT.</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50" dirty="0">
                <a:latin typeface="Calibri"/>
                <a:cs typeface="Calibri"/>
              </a:rPr>
              <a:t> </a:t>
            </a:r>
            <a:r>
              <a:rPr sz="2200" dirty="0">
                <a:latin typeface="Calibri"/>
                <a:cs typeface="Calibri"/>
              </a:rPr>
              <a:t>SELECT</a:t>
            </a:r>
            <a:r>
              <a:rPr sz="2200" spc="-45" dirty="0">
                <a:latin typeface="Calibri"/>
                <a:cs typeface="Calibri"/>
              </a:rPr>
              <a:t> </a:t>
            </a:r>
            <a:r>
              <a:rPr sz="2200" dirty="0">
                <a:latin typeface="Calibri"/>
                <a:cs typeface="Calibri"/>
              </a:rPr>
              <a:t>clause</a:t>
            </a:r>
            <a:r>
              <a:rPr sz="2200" spc="-55"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70" dirty="0">
                <a:latin typeface="Calibri"/>
                <a:cs typeface="Calibri"/>
              </a:rPr>
              <a:t> </a:t>
            </a:r>
            <a:r>
              <a:rPr sz="2200" dirty="0">
                <a:latin typeface="Calibri"/>
                <a:cs typeface="Calibri"/>
              </a:rPr>
              <a:t>contain</a:t>
            </a:r>
            <a:r>
              <a:rPr sz="2200" spc="-55" dirty="0">
                <a:latin typeface="Calibri"/>
                <a:cs typeface="Calibri"/>
              </a:rPr>
              <a:t> </a:t>
            </a:r>
            <a:r>
              <a:rPr sz="2200" dirty="0">
                <a:latin typeface="Calibri"/>
                <a:cs typeface="Calibri"/>
              </a:rPr>
              <a:t>summary</a:t>
            </a:r>
            <a:r>
              <a:rPr sz="2200" spc="-55" dirty="0">
                <a:latin typeface="Calibri"/>
                <a:cs typeface="Calibri"/>
              </a:rPr>
              <a:t> </a:t>
            </a:r>
            <a:r>
              <a:rPr sz="2200" spc="-10" dirty="0">
                <a:latin typeface="Calibri"/>
                <a:cs typeface="Calibri"/>
              </a:rPr>
              <a:t>functions.</a:t>
            </a:r>
            <a:endParaRPr sz="2200">
              <a:latin typeface="Calibri"/>
              <a:cs typeface="Calibri"/>
            </a:endParaRPr>
          </a:p>
          <a:p>
            <a:pPr marL="240665" indent="-227965">
              <a:lnSpc>
                <a:spcPct val="100000"/>
              </a:lnSpc>
              <a:spcBef>
                <a:spcPts val="220"/>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SELECT</a:t>
            </a:r>
            <a:r>
              <a:rPr sz="2200" spc="-40" dirty="0">
                <a:latin typeface="Calibri"/>
                <a:cs typeface="Calibri"/>
              </a:rPr>
              <a:t> </a:t>
            </a:r>
            <a:r>
              <a:rPr sz="2200" dirty="0">
                <a:latin typeface="Calibri"/>
                <a:cs typeface="Calibri"/>
              </a:rPr>
              <a:t>clause</a:t>
            </a:r>
            <a:r>
              <a:rPr sz="2200" spc="-55" dirty="0">
                <a:latin typeface="Calibri"/>
                <a:cs typeface="Calibri"/>
              </a:rPr>
              <a:t> </a:t>
            </a:r>
            <a:r>
              <a:rPr sz="2200" dirty="0">
                <a:latin typeface="Calibri"/>
                <a:cs typeface="Calibri"/>
              </a:rPr>
              <a:t>may</a:t>
            </a:r>
            <a:r>
              <a:rPr sz="2200" spc="-50" dirty="0">
                <a:latin typeface="Calibri"/>
                <a:cs typeface="Calibri"/>
              </a:rPr>
              <a:t> </a:t>
            </a:r>
            <a:r>
              <a:rPr sz="2200" dirty="0">
                <a:latin typeface="Calibri"/>
                <a:cs typeface="Calibri"/>
              </a:rPr>
              <a:t>not</a:t>
            </a:r>
            <a:r>
              <a:rPr sz="2200" spc="-60" dirty="0">
                <a:latin typeface="Calibri"/>
                <a:cs typeface="Calibri"/>
              </a:rPr>
              <a:t> </a:t>
            </a:r>
            <a:r>
              <a:rPr sz="2200" dirty="0">
                <a:latin typeface="Calibri"/>
                <a:cs typeface="Calibri"/>
              </a:rPr>
              <a:t>contain</a:t>
            </a:r>
            <a:r>
              <a:rPr sz="2200" spc="-50" dirty="0">
                <a:latin typeface="Calibri"/>
                <a:cs typeface="Calibri"/>
              </a:rPr>
              <a:t> </a:t>
            </a:r>
            <a:r>
              <a:rPr sz="2200" dirty="0">
                <a:latin typeface="Calibri"/>
                <a:cs typeface="Calibri"/>
              </a:rPr>
              <a:t>set</a:t>
            </a:r>
            <a:r>
              <a:rPr sz="2200" spc="-60" dirty="0">
                <a:latin typeface="Calibri"/>
                <a:cs typeface="Calibri"/>
              </a:rPr>
              <a:t> </a:t>
            </a:r>
            <a:r>
              <a:rPr sz="2200" spc="-10" dirty="0">
                <a:latin typeface="Calibri"/>
                <a:cs typeface="Calibri"/>
              </a:rPr>
              <a:t>functions.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SELECT</a:t>
            </a:r>
            <a:r>
              <a:rPr sz="2200" spc="-40" dirty="0">
                <a:latin typeface="Calibri"/>
                <a:cs typeface="Calibri"/>
              </a:rPr>
              <a:t> </a:t>
            </a:r>
            <a:r>
              <a:rPr sz="2200" dirty="0">
                <a:latin typeface="Calibri"/>
                <a:cs typeface="Calibri"/>
              </a:rPr>
              <a:t>clause</a:t>
            </a:r>
            <a:r>
              <a:rPr sz="2200" spc="-55" dirty="0">
                <a:latin typeface="Calibri"/>
                <a:cs typeface="Calibri"/>
              </a:rPr>
              <a:t> </a:t>
            </a:r>
            <a:r>
              <a:rPr sz="2200" dirty="0">
                <a:latin typeface="Calibri"/>
                <a:cs typeface="Calibri"/>
              </a:rPr>
              <a:t>may</a:t>
            </a:r>
            <a:r>
              <a:rPr sz="2200" spc="-50" dirty="0">
                <a:latin typeface="Calibri"/>
                <a:cs typeface="Calibri"/>
              </a:rPr>
              <a:t> </a:t>
            </a:r>
            <a:r>
              <a:rPr sz="2200" dirty="0">
                <a:latin typeface="Calibri"/>
                <a:cs typeface="Calibri"/>
              </a:rPr>
              <a:t>not</a:t>
            </a:r>
            <a:r>
              <a:rPr sz="2200" spc="-60" dirty="0">
                <a:latin typeface="Calibri"/>
                <a:cs typeface="Calibri"/>
              </a:rPr>
              <a:t> </a:t>
            </a:r>
            <a:r>
              <a:rPr sz="2200" dirty="0">
                <a:latin typeface="Calibri"/>
                <a:cs typeface="Calibri"/>
              </a:rPr>
              <a:t>contain</a:t>
            </a:r>
            <a:r>
              <a:rPr sz="2200" spc="-50" dirty="0">
                <a:latin typeface="Calibri"/>
                <a:cs typeface="Calibri"/>
              </a:rPr>
              <a:t> </a:t>
            </a:r>
            <a:r>
              <a:rPr sz="2200" dirty="0">
                <a:latin typeface="Calibri"/>
                <a:cs typeface="Calibri"/>
              </a:rPr>
              <a:t>set</a:t>
            </a:r>
            <a:r>
              <a:rPr sz="2200" spc="-60" dirty="0">
                <a:latin typeface="Calibri"/>
                <a:cs typeface="Calibri"/>
              </a:rPr>
              <a:t> </a:t>
            </a:r>
            <a:r>
              <a:rPr sz="2200" spc="-10" dirty="0">
                <a:latin typeface="Calibri"/>
                <a:cs typeface="Calibri"/>
              </a:rPr>
              <a:t>operators.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SELECT</a:t>
            </a:r>
            <a:r>
              <a:rPr sz="2200" spc="-40" dirty="0">
                <a:latin typeface="Calibri"/>
                <a:cs typeface="Calibri"/>
              </a:rPr>
              <a:t> </a:t>
            </a:r>
            <a:r>
              <a:rPr sz="2200" dirty="0">
                <a:latin typeface="Calibri"/>
                <a:cs typeface="Calibri"/>
              </a:rPr>
              <a:t>clause</a:t>
            </a:r>
            <a:r>
              <a:rPr sz="2200" spc="-50"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contain</a:t>
            </a:r>
            <a:r>
              <a:rPr sz="2200" spc="-55" dirty="0">
                <a:latin typeface="Calibri"/>
                <a:cs typeface="Calibri"/>
              </a:rPr>
              <a:t> </a:t>
            </a:r>
            <a:r>
              <a:rPr sz="2200" dirty="0">
                <a:latin typeface="Calibri"/>
                <a:cs typeface="Calibri"/>
              </a:rPr>
              <a:t>an</a:t>
            </a:r>
            <a:r>
              <a:rPr sz="2200" spc="-55" dirty="0">
                <a:latin typeface="Calibri"/>
                <a:cs typeface="Calibri"/>
              </a:rPr>
              <a:t> </a:t>
            </a:r>
            <a:r>
              <a:rPr sz="2200" dirty="0">
                <a:latin typeface="Calibri"/>
                <a:cs typeface="Calibri"/>
              </a:rPr>
              <a:t>ORDER</a:t>
            </a:r>
            <a:r>
              <a:rPr sz="2200" spc="-30" dirty="0">
                <a:latin typeface="Calibri"/>
                <a:cs typeface="Calibri"/>
              </a:rPr>
              <a:t> </a:t>
            </a:r>
            <a:r>
              <a:rPr sz="2200" dirty="0">
                <a:latin typeface="Calibri"/>
                <a:cs typeface="Calibri"/>
              </a:rPr>
              <a:t>BY</a:t>
            </a:r>
            <a:r>
              <a:rPr sz="2200" spc="-45" dirty="0">
                <a:latin typeface="Calibri"/>
                <a:cs typeface="Calibri"/>
              </a:rPr>
              <a:t> </a:t>
            </a:r>
            <a:r>
              <a:rPr sz="2200" spc="-10" dirty="0">
                <a:latin typeface="Calibri"/>
                <a:cs typeface="Calibri"/>
              </a:rPr>
              <a:t>clause.</a:t>
            </a:r>
            <a:endParaRPr sz="2200">
              <a:latin typeface="Calibri"/>
              <a:cs typeface="Calibri"/>
            </a:endParaRPr>
          </a:p>
          <a:p>
            <a:pPr marL="240665" indent="-227965">
              <a:lnSpc>
                <a:spcPct val="100000"/>
              </a:lnSpc>
              <a:spcBef>
                <a:spcPts val="215"/>
              </a:spcBef>
              <a:buFont typeface="Arial MT"/>
              <a:buChar char="•"/>
              <a:tabLst>
                <a:tab pos="240665" algn="l"/>
              </a:tabLst>
            </a:pPr>
            <a:r>
              <a:rPr sz="2200" dirty="0">
                <a:latin typeface="Calibri"/>
                <a:cs typeface="Calibri"/>
              </a:rPr>
              <a:t>The</a:t>
            </a:r>
            <a:r>
              <a:rPr sz="2200" spc="-35" dirty="0">
                <a:latin typeface="Calibri"/>
                <a:cs typeface="Calibri"/>
              </a:rPr>
              <a:t> </a:t>
            </a:r>
            <a:r>
              <a:rPr sz="2200" dirty="0">
                <a:latin typeface="Calibri"/>
                <a:cs typeface="Calibri"/>
              </a:rPr>
              <a:t>FROM</a:t>
            </a:r>
            <a:r>
              <a:rPr sz="2200" spc="-35" dirty="0">
                <a:latin typeface="Calibri"/>
                <a:cs typeface="Calibri"/>
              </a:rPr>
              <a:t> </a:t>
            </a:r>
            <a:r>
              <a:rPr sz="2200" dirty="0">
                <a:latin typeface="Calibri"/>
                <a:cs typeface="Calibri"/>
              </a:rPr>
              <a:t>clause</a:t>
            </a:r>
            <a:r>
              <a:rPr sz="2200" spc="-45" dirty="0">
                <a:latin typeface="Calibri"/>
                <a:cs typeface="Calibri"/>
              </a:rPr>
              <a:t> </a:t>
            </a:r>
            <a:r>
              <a:rPr sz="2200" dirty="0">
                <a:latin typeface="Calibri"/>
                <a:cs typeface="Calibri"/>
              </a:rPr>
              <a:t>may</a:t>
            </a:r>
            <a:r>
              <a:rPr sz="2200" spc="-45"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contain</a:t>
            </a:r>
            <a:r>
              <a:rPr sz="2200" spc="-45" dirty="0">
                <a:latin typeface="Calibri"/>
                <a:cs typeface="Calibri"/>
              </a:rPr>
              <a:t> </a:t>
            </a:r>
            <a:r>
              <a:rPr sz="2200" dirty="0">
                <a:latin typeface="Calibri"/>
                <a:cs typeface="Calibri"/>
              </a:rPr>
              <a:t>multiple</a:t>
            </a:r>
            <a:r>
              <a:rPr sz="2200" spc="-45" dirty="0">
                <a:latin typeface="Calibri"/>
                <a:cs typeface="Calibri"/>
              </a:rPr>
              <a:t> </a:t>
            </a:r>
            <a:r>
              <a:rPr sz="2200" spc="-10" dirty="0">
                <a:latin typeface="Calibri"/>
                <a:cs typeface="Calibri"/>
              </a:rPr>
              <a:t>tables.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5" dirty="0">
                <a:latin typeface="Calibri"/>
                <a:cs typeface="Calibri"/>
              </a:rPr>
              <a:t> </a:t>
            </a:r>
            <a:r>
              <a:rPr sz="2200" dirty="0">
                <a:latin typeface="Calibri"/>
                <a:cs typeface="Calibri"/>
              </a:rPr>
              <a:t>WHERE</a:t>
            </a:r>
            <a:r>
              <a:rPr sz="2200" spc="-20" dirty="0">
                <a:latin typeface="Calibri"/>
                <a:cs typeface="Calibri"/>
              </a:rPr>
              <a:t> </a:t>
            </a:r>
            <a:r>
              <a:rPr sz="2200" dirty="0">
                <a:latin typeface="Calibri"/>
                <a:cs typeface="Calibri"/>
              </a:rPr>
              <a:t>clause</a:t>
            </a:r>
            <a:r>
              <a:rPr sz="2200" spc="-60"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60" dirty="0">
                <a:latin typeface="Calibri"/>
                <a:cs typeface="Calibri"/>
              </a:rPr>
              <a:t> </a:t>
            </a:r>
            <a:r>
              <a:rPr sz="2200" dirty="0">
                <a:latin typeface="Calibri"/>
                <a:cs typeface="Calibri"/>
              </a:rPr>
              <a:t>contain</a:t>
            </a:r>
            <a:r>
              <a:rPr sz="2200" spc="-55" dirty="0">
                <a:latin typeface="Calibri"/>
                <a:cs typeface="Calibri"/>
              </a:rPr>
              <a:t> </a:t>
            </a:r>
            <a:r>
              <a:rPr sz="2200" spc="-10" dirty="0">
                <a:latin typeface="Calibri"/>
                <a:cs typeface="Calibri"/>
              </a:rPr>
              <a:t>subqueries.</a:t>
            </a:r>
            <a:endParaRPr sz="2200">
              <a:latin typeface="Calibri"/>
              <a:cs typeface="Calibri"/>
            </a:endParaRPr>
          </a:p>
          <a:p>
            <a:pPr marL="240665" indent="-227965">
              <a:lnSpc>
                <a:spcPct val="100000"/>
              </a:lnSpc>
              <a:spcBef>
                <a:spcPts val="204"/>
              </a:spcBef>
              <a:buFont typeface="Arial MT"/>
              <a:buChar char="•"/>
              <a:tabLst>
                <a:tab pos="240665" algn="l"/>
              </a:tabLst>
            </a:pPr>
            <a:r>
              <a:rPr sz="2200" dirty="0">
                <a:latin typeface="Calibri"/>
                <a:cs typeface="Calibri"/>
              </a:rPr>
              <a:t>The</a:t>
            </a:r>
            <a:r>
              <a:rPr sz="2200" spc="-40" dirty="0">
                <a:latin typeface="Calibri"/>
                <a:cs typeface="Calibri"/>
              </a:rPr>
              <a:t> </a:t>
            </a:r>
            <a:r>
              <a:rPr sz="2200" dirty="0">
                <a:latin typeface="Calibri"/>
                <a:cs typeface="Calibri"/>
              </a:rPr>
              <a:t>query</a:t>
            </a:r>
            <a:r>
              <a:rPr sz="2200" spc="-55" dirty="0">
                <a:latin typeface="Calibri"/>
                <a:cs typeface="Calibri"/>
              </a:rPr>
              <a:t> </a:t>
            </a:r>
            <a:r>
              <a:rPr sz="2200" dirty="0">
                <a:latin typeface="Calibri"/>
                <a:cs typeface="Calibri"/>
              </a:rPr>
              <a:t>may</a:t>
            </a:r>
            <a:r>
              <a:rPr sz="2200" spc="-45"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contain</a:t>
            </a:r>
            <a:r>
              <a:rPr sz="2200" spc="-50" dirty="0">
                <a:latin typeface="Calibri"/>
                <a:cs typeface="Calibri"/>
              </a:rPr>
              <a:t> </a:t>
            </a:r>
            <a:r>
              <a:rPr sz="2200" dirty="0">
                <a:latin typeface="Calibri"/>
                <a:cs typeface="Calibri"/>
              </a:rPr>
              <a:t>GROUP</a:t>
            </a:r>
            <a:r>
              <a:rPr sz="2200" spc="-10" dirty="0">
                <a:latin typeface="Calibri"/>
                <a:cs typeface="Calibri"/>
              </a:rPr>
              <a:t> </a:t>
            </a:r>
            <a:r>
              <a:rPr sz="2200" dirty="0">
                <a:latin typeface="Calibri"/>
                <a:cs typeface="Calibri"/>
              </a:rPr>
              <a:t>BY</a:t>
            </a:r>
            <a:r>
              <a:rPr sz="2200" spc="-50" dirty="0">
                <a:latin typeface="Calibri"/>
                <a:cs typeface="Calibri"/>
              </a:rPr>
              <a:t> </a:t>
            </a:r>
            <a:r>
              <a:rPr sz="2200" dirty="0">
                <a:latin typeface="Calibri"/>
                <a:cs typeface="Calibri"/>
              </a:rPr>
              <a:t>or</a:t>
            </a:r>
            <a:r>
              <a:rPr sz="2200" spc="-55" dirty="0">
                <a:latin typeface="Calibri"/>
                <a:cs typeface="Calibri"/>
              </a:rPr>
              <a:t> </a:t>
            </a:r>
            <a:r>
              <a:rPr sz="2200" spc="-10" dirty="0">
                <a:latin typeface="Calibri"/>
                <a:cs typeface="Calibri"/>
              </a:rPr>
              <a:t>HAVING.</a:t>
            </a:r>
            <a:endParaRPr sz="2200">
              <a:latin typeface="Calibri"/>
              <a:cs typeface="Calibri"/>
            </a:endParaRPr>
          </a:p>
          <a:p>
            <a:pPr marL="240665" indent="-227965">
              <a:lnSpc>
                <a:spcPct val="100000"/>
              </a:lnSpc>
              <a:spcBef>
                <a:spcPts val="215"/>
              </a:spcBef>
              <a:buFont typeface="Arial MT"/>
              <a:buChar char="•"/>
              <a:tabLst>
                <a:tab pos="240665" algn="l"/>
              </a:tabLst>
            </a:pPr>
            <a:r>
              <a:rPr sz="2200" dirty="0">
                <a:latin typeface="Calibri"/>
                <a:cs typeface="Calibri"/>
              </a:rPr>
              <a:t>Calculated</a:t>
            </a:r>
            <a:r>
              <a:rPr sz="2200" spc="-70" dirty="0">
                <a:latin typeface="Calibri"/>
                <a:cs typeface="Calibri"/>
              </a:rPr>
              <a:t> </a:t>
            </a:r>
            <a:r>
              <a:rPr sz="2200" dirty="0">
                <a:latin typeface="Calibri"/>
                <a:cs typeface="Calibri"/>
              </a:rPr>
              <a:t>columns</a:t>
            </a:r>
            <a:r>
              <a:rPr sz="2200" spc="-55" dirty="0">
                <a:latin typeface="Calibri"/>
                <a:cs typeface="Calibri"/>
              </a:rPr>
              <a:t> </a:t>
            </a:r>
            <a:r>
              <a:rPr sz="2200" dirty="0">
                <a:latin typeface="Calibri"/>
                <a:cs typeface="Calibri"/>
              </a:rPr>
              <a:t>may</a:t>
            </a:r>
            <a:r>
              <a:rPr sz="2200" spc="-55" dirty="0">
                <a:latin typeface="Calibri"/>
                <a:cs typeface="Calibri"/>
              </a:rPr>
              <a:t> </a:t>
            </a:r>
            <a:r>
              <a:rPr sz="2200" dirty="0">
                <a:latin typeface="Calibri"/>
                <a:cs typeface="Calibri"/>
              </a:rPr>
              <a:t>not</a:t>
            </a:r>
            <a:r>
              <a:rPr sz="2200" spc="-70" dirty="0">
                <a:latin typeface="Calibri"/>
                <a:cs typeface="Calibri"/>
              </a:rPr>
              <a:t> </a:t>
            </a:r>
            <a:r>
              <a:rPr sz="2200" dirty="0">
                <a:latin typeface="Calibri"/>
                <a:cs typeface="Calibri"/>
              </a:rPr>
              <a:t>be</a:t>
            </a:r>
            <a:r>
              <a:rPr sz="2200" spc="-55" dirty="0">
                <a:latin typeface="Calibri"/>
                <a:cs typeface="Calibri"/>
              </a:rPr>
              <a:t> </a:t>
            </a:r>
            <a:r>
              <a:rPr sz="2200" spc="-10" dirty="0">
                <a:latin typeface="Calibri"/>
                <a:cs typeface="Calibri"/>
              </a:rPr>
              <a:t>updated.</a:t>
            </a:r>
            <a:endParaRPr sz="2200">
              <a:latin typeface="Calibri"/>
              <a:cs typeface="Calibri"/>
            </a:endParaRPr>
          </a:p>
          <a:p>
            <a:pPr marL="240665" indent="-227965">
              <a:lnSpc>
                <a:spcPts val="2245"/>
              </a:lnSpc>
              <a:spcBef>
                <a:spcPts val="204"/>
              </a:spcBef>
              <a:buFont typeface="Arial MT"/>
              <a:buChar char="•"/>
              <a:tabLst>
                <a:tab pos="240665" algn="l"/>
              </a:tabLst>
            </a:pPr>
            <a:r>
              <a:rPr sz="2200" dirty="0">
                <a:latin typeface="Calibri"/>
                <a:cs typeface="Calibri"/>
              </a:rPr>
              <a:t>All</a:t>
            </a:r>
            <a:r>
              <a:rPr sz="2200" spc="-45" dirty="0">
                <a:latin typeface="Calibri"/>
                <a:cs typeface="Calibri"/>
              </a:rPr>
              <a:t> </a:t>
            </a:r>
            <a:r>
              <a:rPr sz="2200" dirty="0">
                <a:latin typeface="Calibri"/>
                <a:cs typeface="Calibri"/>
              </a:rPr>
              <a:t>NOT</a:t>
            </a:r>
            <a:r>
              <a:rPr sz="2200" spc="-25" dirty="0">
                <a:latin typeface="Calibri"/>
                <a:cs typeface="Calibri"/>
              </a:rPr>
              <a:t> </a:t>
            </a:r>
            <a:r>
              <a:rPr sz="2200" dirty="0">
                <a:latin typeface="Calibri"/>
                <a:cs typeface="Calibri"/>
              </a:rPr>
              <a:t>NULL</a:t>
            </a:r>
            <a:r>
              <a:rPr sz="2200" spc="-15" dirty="0">
                <a:latin typeface="Calibri"/>
                <a:cs typeface="Calibri"/>
              </a:rPr>
              <a:t> </a:t>
            </a:r>
            <a:r>
              <a:rPr sz="2200" dirty="0">
                <a:latin typeface="Calibri"/>
                <a:cs typeface="Calibri"/>
              </a:rPr>
              <a:t>columns</a:t>
            </a:r>
            <a:r>
              <a:rPr sz="2200" spc="-40" dirty="0">
                <a:latin typeface="Calibri"/>
                <a:cs typeface="Calibri"/>
              </a:rPr>
              <a:t> </a:t>
            </a:r>
            <a:r>
              <a:rPr sz="2200" dirty="0">
                <a:latin typeface="Calibri"/>
                <a:cs typeface="Calibri"/>
              </a:rPr>
              <a:t>from</a:t>
            </a:r>
            <a:r>
              <a:rPr sz="2200" spc="-4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base</a:t>
            </a:r>
            <a:r>
              <a:rPr sz="2200" spc="-50" dirty="0">
                <a:latin typeface="Calibri"/>
                <a:cs typeface="Calibri"/>
              </a:rPr>
              <a:t> </a:t>
            </a:r>
            <a:r>
              <a:rPr sz="2200" dirty="0">
                <a:latin typeface="Calibri"/>
                <a:cs typeface="Calibri"/>
              </a:rPr>
              <a:t>table</a:t>
            </a:r>
            <a:r>
              <a:rPr sz="2200" spc="-45" dirty="0">
                <a:latin typeface="Calibri"/>
                <a:cs typeface="Calibri"/>
              </a:rPr>
              <a:t> </a:t>
            </a:r>
            <a:r>
              <a:rPr sz="2200" dirty="0">
                <a:latin typeface="Calibri"/>
                <a:cs typeface="Calibri"/>
              </a:rPr>
              <a:t>must</a:t>
            </a:r>
            <a:r>
              <a:rPr sz="2200" spc="-50" dirty="0">
                <a:latin typeface="Calibri"/>
                <a:cs typeface="Calibri"/>
              </a:rPr>
              <a:t> </a:t>
            </a:r>
            <a:r>
              <a:rPr sz="2200" dirty="0">
                <a:latin typeface="Calibri"/>
                <a:cs typeface="Calibri"/>
              </a:rPr>
              <a:t>be</a:t>
            </a:r>
            <a:r>
              <a:rPr sz="2200" spc="-40" dirty="0">
                <a:latin typeface="Calibri"/>
                <a:cs typeface="Calibri"/>
              </a:rPr>
              <a:t> </a:t>
            </a:r>
            <a:r>
              <a:rPr sz="2200" dirty="0">
                <a:latin typeface="Calibri"/>
                <a:cs typeface="Calibri"/>
              </a:rPr>
              <a:t>included</a:t>
            </a:r>
            <a:r>
              <a:rPr sz="2200" spc="-45" dirty="0">
                <a:latin typeface="Calibri"/>
                <a:cs typeface="Calibri"/>
              </a:rPr>
              <a:t> </a:t>
            </a:r>
            <a:r>
              <a:rPr sz="2200" dirty="0">
                <a:latin typeface="Calibri"/>
                <a:cs typeface="Calibri"/>
              </a:rPr>
              <a:t>in</a:t>
            </a:r>
            <a:r>
              <a:rPr sz="2200" spc="-50" dirty="0">
                <a:latin typeface="Calibri"/>
                <a:cs typeface="Calibri"/>
              </a:rPr>
              <a:t> </a:t>
            </a:r>
            <a:r>
              <a:rPr sz="2200" dirty="0">
                <a:latin typeface="Calibri"/>
                <a:cs typeface="Calibri"/>
              </a:rPr>
              <a:t>the</a:t>
            </a:r>
            <a:r>
              <a:rPr sz="2200" spc="-50" dirty="0">
                <a:latin typeface="Calibri"/>
                <a:cs typeface="Calibri"/>
              </a:rPr>
              <a:t> </a:t>
            </a:r>
            <a:r>
              <a:rPr sz="2200" dirty="0">
                <a:latin typeface="Calibri"/>
                <a:cs typeface="Calibri"/>
              </a:rPr>
              <a:t>view</a:t>
            </a:r>
            <a:r>
              <a:rPr sz="2200" spc="-40" dirty="0">
                <a:latin typeface="Calibri"/>
                <a:cs typeface="Calibri"/>
              </a:rPr>
              <a:t> </a:t>
            </a:r>
            <a:r>
              <a:rPr sz="2200" dirty="0">
                <a:latin typeface="Calibri"/>
                <a:cs typeface="Calibri"/>
              </a:rPr>
              <a:t>in</a:t>
            </a:r>
            <a:r>
              <a:rPr sz="2200" spc="-50" dirty="0">
                <a:latin typeface="Calibri"/>
                <a:cs typeface="Calibri"/>
              </a:rPr>
              <a:t> </a:t>
            </a:r>
            <a:r>
              <a:rPr sz="2200" dirty="0">
                <a:latin typeface="Calibri"/>
                <a:cs typeface="Calibri"/>
              </a:rPr>
              <a:t>order</a:t>
            </a:r>
            <a:r>
              <a:rPr sz="2200" spc="-50" dirty="0">
                <a:latin typeface="Calibri"/>
                <a:cs typeface="Calibri"/>
              </a:rPr>
              <a:t> </a:t>
            </a:r>
            <a:r>
              <a:rPr sz="2200" dirty="0">
                <a:latin typeface="Calibri"/>
                <a:cs typeface="Calibri"/>
              </a:rPr>
              <a:t>for</a:t>
            </a:r>
            <a:r>
              <a:rPr sz="2200" spc="-45" dirty="0">
                <a:latin typeface="Calibri"/>
                <a:cs typeface="Calibri"/>
              </a:rPr>
              <a:t> </a:t>
            </a:r>
            <a:r>
              <a:rPr sz="2200" spc="-25" dirty="0">
                <a:latin typeface="Calibri"/>
                <a:cs typeface="Calibri"/>
              </a:rPr>
              <a:t>the</a:t>
            </a:r>
            <a:endParaRPr sz="2200">
              <a:latin typeface="Calibri"/>
              <a:cs typeface="Calibri"/>
            </a:endParaRPr>
          </a:p>
          <a:p>
            <a:pPr marL="241300">
              <a:lnSpc>
                <a:spcPts val="2245"/>
              </a:lnSpc>
            </a:pPr>
            <a:r>
              <a:rPr sz="2200" dirty="0">
                <a:latin typeface="Calibri"/>
                <a:cs typeface="Calibri"/>
              </a:rPr>
              <a:t>INSERT</a:t>
            </a:r>
            <a:r>
              <a:rPr sz="2200" spc="-15" dirty="0">
                <a:latin typeface="Calibri"/>
                <a:cs typeface="Calibri"/>
              </a:rPr>
              <a:t> </a:t>
            </a:r>
            <a:r>
              <a:rPr sz="2200" dirty="0">
                <a:latin typeface="Calibri"/>
                <a:cs typeface="Calibri"/>
              </a:rPr>
              <a:t>query</a:t>
            </a:r>
            <a:r>
              <a:rPr sz="2200" spc="-40" dirty="0">
                <a:latin typeface="Calibri"/>
                <a:cs typeface="Calibri"/>
              </a:rPr>
              <a:t> </a:t>
            </a:r>
            <a:r>
              <a:rPr sz="2200" dirty="0">
                <a:latin typeface="Calibri"/>
                <a:cs typeface="Calibri"/>
              </a:rPr>
              <a:t>to</a:t>
            </a:r>
            <a:r>
              <a:rPr sz="2200" spc="-45" dirty="0">
                <a:latin typeface="Calibri"/>
                <a:cs typeface="Calibri"/>
              </a:rPr>
              <a:t> </a:t>
            </a:r>
            <a:r>
              <a:rPr sz="2200" spc="-10" dirty="0">
                <a:latin typeface="Calibri"/>
                <a:cs typeface="Calibri"/>
              </a:rPr>
              <a:t>function.</a:t>
            </a:r>
            <a:endParaRPr sz="2200">
              <a:latin typeface="Calibri"/>
              <a:cs typeface="Calibri"/>
            </a:endParaRPr>
          </a:p>
        </p:txBody>
      </p:sp>
    </p:spTree>
    <p:extLst>
      <p:ext uri="{BB962C8B-B14F-4D97-AF65-F5344CB8AC3E}">
        <p14:creationId xmlns:p14="http://schemas.microsoft.com/office/powerpoint/2010/main" val="70985029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40" y="1730401"/>
            <a:ext cx="10311765" cy="4342343"/>
          </a:xfrm>
          <a:prstGeom prst="rect">
            <a:avLst/>
          </a:prstGeom>
        </p:spPr>
        <p:txBody>
          <a:bodyPr vert="horz" wrap="square" lIns="0" tIns="38735" rIns="0" bIns="0" rtlCol="0">
            <a:spAutoFit/>
          </a:bodyPr>
          <a:lstStyle/>
          <a:p>
            <a:pPr marL="240665" indent="-227965">
              <a:lnSpc>
                <a:spcPct val="100000"/>
              </a:lnSpc>
              <a:spcBef>
                <a:spcPts val="305"/>
              </a:spcBef>
              <a:buFont typeface="Arial MT"/>
              <a:buChar char="•"/>
              <a:tabLst>
                <a:tab pos="240665" algn="l"/>
              </a:tabLst>
            </a:pPr>
            <a:r>
              <a:rPr sz="2200" b="1" dirty="0">
                <a:latin typeface="Calibri"/>
                <a:cs typeface="Calibri"/>
              </a:rPr>
              <a:t>Inserting</a:t>
            </a:r>
            <a:r>
              <a:rPr sz="2200" b="1" spc="-65" dirty="0">
                <a:latin typeface="Calibri"/>
                <a:cs typeface="Calibri"/>
              </a:rPr>
              <a:t> </a:t>
            </a:r>
            <a:r>
              <a:rPr sz="2200" b="1" dirty="0">
                <a:latin typeface="Calibri"/>
                <a:cs typeface="Calibri"/>
              </a:rPr>
              <a:t>Rows</a:t>
            </a:r>
            <a:r>
              <a:rPr sz="2200" b="1" spc="-50" dirty="0">
                <a:latin typeface="Calibri"/>
                <a:cs typeface="Calibri"/>
              </a:rPr>
              <a:t> </a:t>
            </a:r>
            <a:r>
              <a:rPr sz="2200" b="1" dirty="0">
                <a:latin typeface="Calibri"/>
                <a:cs typeface="Calibri"/>
              </a:rPr>
              <a:t>into</a:t>
            </a:r>
            <a:r>
              <a:rPr sz="2200" b="1" spc="-50" dirty="0">
                <a:latin typeface="Calibri"/>
                <a:cs typeface="Calibri"/>
              </a:rPr>
              <a:t> </a:t>
            </a:r>
            <a:r>
              <a:rPr sz="2200" b="1" dirty="0">
                <a:latin typeface="Calibri"/>
                <a:cs typeface="Calibri"/>
              </a:rPr>
              <a:t>a</a:t>
            </a:r>
            <a:r>
              <a:rPr sz="2200" b="1" spc="-55" dirty="0">
                <a:latin typeface="Calibri"/>
                <a:cs typeface="Calibri"/>
              </a:rPr>
              <a:t> </a:t>
            </a:r>
            <a:r>
              <a:rPr sz="2200" b="1" spc="-20" dirty="0">
                <a:latin typeface="Calibri"/>
                <a:cs typeface="Calibri"/>
              </a:rPr>
              <a:t>View</a:t>
            </a:r>
            <a:endParaRPr sz="2200">
              <a:latin typeface="Calibri"/>
              <a:cs typeface="Calibri"/>
            </a:endParaRPr>
          </a:p>
          <a:p>
            <a:pPr marL="240665" indent="-227965">
              <a:lnSpc>
                <a:spcPts val="2245"/>
              </a:lnSpc>
              <a:spcBef>
                <a:spcPts val="200"/>
              </a:spcBef>
              <a:buFont typeface="Arial MT"/>
              <a:buChar char="•"/>
              <a:tabLst>
                <a:tab pos="240665" algn="l"/>
              </a:tabLst>
            </a:pPr>
            <a:r>
              <a:rPr sz="2200" dirty="0">
                <a:latin typeface="Calibri"/>
                <a:cs typeface="Calibri"/>
              </a:rPr>
              <a:t>Rows</a:t>
            </a:r>
            <a:r>
              <a:rPr sz="2200" spc="-15" dirty="0">
                <a:latin typeface="Calibri"/>
                <a:cs typeface="Calibri"/>
              </a:rPr>
              <a:t> </a:t>
            </a:r>
            <a:r>
              <a:rPr sz="2200" dirty="0">
                <a:latin typeface="Calibri"/>
                <a:cs typeface="Calibri"/>
              </a:rPr>
              <a:t>of</a:t>
            </a:r>
            <a:r>
              <a:rPr sz="2200" spc="-45" dirty="0">
                <a:latin typeface="Calibri"/>
                <a:cs typeface="Calibri"/>
              </a:rPr>
              <a:t> </a:t>
            </a:r>
            <a:r>
              <a:rPr sz="2200" dirty="0">
                <a:latin typeface="Calibri"/>
                <a:cs typeface="Calibri"/>
              </a:rPr>
              <a:t>data</a:t>
            </a:r>
            <a:r>
              <a:rPr sz="2200" spc="-45" dirty="0">
                <a:latin typeface="Calibri"/>
                <a:cs typeface="Calibri"/>
              </a:rPr>
              <a:t> </a:t>
            </a:r>
            <a:r>
              <a:rPr sz="2200" dirty="0">
                <a:latin typeface="Calibri"/>
                <a:cs typeface="Calibri"/>
              </a:rPr>
              <a:t>can</a:t>
            </a:r>
            <a:r>
              <a:rPr sz="2200" spc="-35" dirty="0">
                <a:latin typeface="Calibri"/>
                <a:cs typeface="Calibri"/>
              </a:rPr>
              <a:t> </a:t>
            </a:r>
            <a:r>
              <a:rPr sz="2200" dirty="0">
                <a:latin typeface="Calibri"/>
                <a:cs typeface="Calibri"/>
              </a:rPr>
              <a:t>be</a:t>
            </a:r>
            <a:r>
              <a:rPr sz="2200" spc="-35" dirty="0">
                <a:latin typeface="Calibri"/>
                <a:cs typeface="Calibri"/>
              </a:rPr>
              <a:t> </a:t>
            </a:r>
            <a:r>
              <a:rPr sz="2200" dirty="0">
                <a:latin typeface="Calibri"/>
                <a:cs typeface="Calibri"/>
              </a:rPr>
              <a:t>inserted</a:t>
            </a:r>
            <a:r>
              <a:rPr sz="2200" spc="-40" dirty="0">
                <a:latin typeface="Calibri"/>
                <a:cs typeface="Calibri"/>
              </a:rPr>
              <a:t> </a:t>
            </a:r>
            <a:r>
              <a:rPr sz="2200" dirty="0">
                <a:latin typeface="Calibri"/>
                <a:cs typeface="Calibri"/>
              </a:rPr>
              <a:t>into</a:t>
            </a:r>
            <a:r>
              <a:rPr sz="2200" spc="-30" dirty="0">
                <a:latin typeface="Calibri"/>
                <a:cs typeface="Calibri"/>
              </a:rPr>
              <a:t> </a:t>
            </a:r>
            <a:r>
              <a:rPr sz="2200" dirty="0">
                <a:latin typeface="Calibri"/>
                <a:cs typeface="Calibri"/>
              </a:rPr>
              <a:t>a</a:t>
            </a:r>
            <a:r>
              <a:rPr sz="2200" spc="-35" dirty="0">
                <a:latin typeface="Calibri"/>
                <a:cs typeface="Calibri"/>
              </a:rPr>
              <a:t> </a:t>
            </a:r>
            <a:r>
              <a:rPr sz="2200" spc="-20" dirty="0">
                <a:latin typeface="Calibri"/>
                <a:cs typeface="Calibri"/>
              </a:rPr>
              <a:t>view.</a:t>
            </a:r>
            <a:r>
              <a:rPr sz="2200" spc="-4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same</a:t>
            </a:r>
            <a:r>
              <a:rPr sz="2200" spc="-20" dirty="0">
                <a:latin typeface="Calibri"/>
                <a:cs typeface="Calibri"/>
              </a:rPr>
              <a:t> </a:t>
            </a:r>
            <a:r>
              <a:rPr sz="2200" dirty="0">
                <a:latin typeface="Calibri"/>
                <a:cs typeface="Calibri"/>
              </a:rPr>
              <a:t>rules</a:t>
            </a:r>
            <a:r>
              <a:rPr sz="2200" spc="-40" dirty="0">
                <a:latin typeface="Calibri"/>
                <a:cs typeface="Calibri"/>
              </a:rPr>
              <a:t> </a:t>
            </a:r>
            <a:r>
              <a:rPr sz="2200" dirty="0">
                <a:latin typeface="Calibri"/>
                <a:cs typeface="Calibri"/>
              </a:rPr>
              <a:t>that</a:t>
            </a:r>
            <a:r>
              <a:rPr sz="2200" spc="-45" dirty="0">
                <a:latin typeface="Calibri"/>
                <a:cs typeface="Calibri"/>
              </a:rPr>
              <a:t> </a:t>
            </a:r>
            <a:r>
              <a:rPr sz="2200" dirty="0">
                <a:latin typeface="Calibri"/>
                <a:cs typeface="Calibri"/>
              </a:rPr>
              <a:t>apply</a:t>
            </a:r>
            <a:r>
              <a:rPr sz="2200" spc="-45" dirty="0">
                <a:latin typeface="Calibri"/>
                <a:cs typeface="Calibri"/>
              </a:rPr>
              <a:t> </a:t>
            </a:r>
            <a:r>
              <a:rPr sz="2200" dirty="0">
                <a:latin typeface="Calibri"/>
                <a:cs typeface="Calibri"/>
              </a:rPr>
              <a:t>to</a:t>
            </a:r>
            <a:r>
              <a:rPr sz="2200" spc="-30" dirty="0">
                <a:latin typeface="Calibri"/>
                <a:cs typeface="Calibri"/>
              </a:rPr>
              <a:t> </a:t>
            </a:r>
            <a:r>
              <a:rPr sz="2200" dirty="0">
                <a:latin typeface="Calibri"/>
                <a:cs typeface="Calibri"/>
              </a:rPr>
              <a:t>the</a:t>
            </a:r>
            <a:r>
              <a:rPr sz="2200" spc="-30" dirty="0">
                <a:latin typeface="Calibri"/>
                <a:cs typeface="Calibri"/>
              </a:rPr>
              <a:t> </a:t>
            </a:r>
            <a:r>
              <a:rPr sz="2200" spc="-10" dirty="0">
                <a:latin typeface="Calibri"/>
                <a:cs typeface="Calibri"/>
              </a:rPr>
              <a:t>UPDATE</a:t>
            </a:r>
            <a:endParaRPr sz="2200">
              <a:latin typeface="Calibri"/>
              <a:cs typeface="Calibri"/>
            </a:endParaRPr>
          </a:p>
          <a:p>
            <a:pPr marL="241300">
              <a:lnSpc>
                <a:spcPts val="2245"/>
              </a:lnSpc>
            </a:pPr>
            <a:r>
              <a:rPr sz="2200" dirty="0">
                <a:latin typeface="Calibri"/>
                <a:cs typeface="Calibri"/>
              </a:rPr>
              <a:t>command</a:t>
            </a:r>
            <a:r>
              <a:rPr sz="2200" spc="-30" dirty="0">
                <a:latin typeface="Calibri"/>
                <a:cs typeface="Calibri"/>
              </a:rPr>
              <a:t> </a:t>
            </a:r>
            <a:r>
              <a:rPr sz="2200" dirty="0">
                <a:latin typeface="Calibri"/>
                <a:cs typeface="Calibri"/>
              </a:rPr>
              <a:t>also</a:t>
            </a:r>
            <a:r>
              <a:rPr sz="2200" spc="-35" dirty="0">
                <a:latin typeface="Calibri"/>
                <a:cs typeface="Calibri"/>
              </a:rPr>
              <a:t> </a:t>
            </a:r>
            <a:r>
              <a:rPr sz="2200" dirty="0">
                <a:latin typeface="Calibri"/>
                <a:cs typeface="Calibri"/>
              </a:rPr>
              <a:t>apply</a:t>
            </a:r>
            <a:r>
              <a:rPr sz="2200" spc="-60" dirty="0">
                <a:latin typeface="Calibri"/>
                <a:cs typeface="Calibri"/>
              </a:rPr>
              <a:t> </a:t>
            </a:r>
            <a:r>
              <a:rPr sz="2200" dirty="0">
                <a:latin typeface="Calibri"/>
                <a:cs typeface="Calibri"/>
              </a:rPr>
              <a:t>to</a:t>
            </a:r>
            <a:r>
              <a:rPr sz="2200" spc="-20" dirty="0">
                <a:latin typeface="Calibri"/>
                <a:cs typeface="Calibri"/>
              </a:rPr>
              <a:t> </a:t>
            </a:r>
            <a:r>
              <a:rPr sz="2200" dirty="0">
                <a:latin typeface="Calibri"/>
                <a:cs typeface="Calibri"/>
              </a:rPr>
              <a:t>the</a:t>
            </a:r>
            <a:r>
              <a:rPr sz="2200" spc="-40" dirty="0">
                <a:latin typeface="Calibri"/>
                <a:cs typeface="Calibri"/>
              </a:rPr>
              <a:t> </a:t>
            </a:r>
            <a:r>
              <a:rPr sz="2200" dirty="0">
                <a:latin typeface="Calibri"/>
                <a:cs typeface="Calibri"/>
              </a:rPr>
              <a:t>INSERT</a:t>
            </a:r>
            <a:r>
              <a:rPr sz="2200" spc="-5" dirty="0">
                <a:latin typeface="Calibri"/>
                <a:cs typeface="Calibri"/>
              </a:rPr>
              <a:t> </a:t>
            </a:r>
            <a:r>
              <a:rPr sz="2200" spc="-10" dirty="0">
                <a:latin typeface="Calibri"/>
                <a:cs typeface="Calibri"/>
              </a:rPr>
              <a:t>command.</a:t>
            </a:r>
            <a:endParaRPr sz="2200">
              <a:latin typeface="Calibri"/>
              <a:cs typeface="Calibri"/>
            </a:endParaRPr>
          </a:p>
          <a:p>
            <a:pPr marL="241300" marR="106680" indent="-228600">
              <a:lnSpc>
                <a:spcPct val="70000"/>
              </a:lnSpc>
              <a:spcBef>
                <a:spcPts val="1000"/>
              </a:spcBef>
              <a:buFont typeface="Arial MT"/>
              <a:buChar char="•"/>
              <a:tabLst>
                <a:tab pos="241300" algn="l"/>
              </a:tabLst>
            </a:pPr>
            <a:r>
              <a:rPr sz="2200" dirty="0">
                <a:latin typeface="Calibri"/>
                <a:cs typeface="Calibri"/>
              </a:rPr>
              <a:t>Here,</a:t>
            </a:r>
            <a:r>
              <a:rPr sz="2200" spc="-40" dirty="0">
                <a:latin typeface="Calibri"/>
                <a:cs typeface="Calibri"/>
              </a:rPr>
              <a:t> </a:t>
            </a:r>
            <a:r>
              <a:rPr sz="2200" dirty="0">
                <a:latin typeface="Calibri"/>
                <a:cs typeface="Calibri"/>
              </a:rPr>
              <a:t>we</a:t>
            </a:r>
            <a:r>
              <a:rPr sz="2200" spc="-45" dirty="0">
                <a:latin typeface="Calibri"/>
                <a:cs typeface="Calibri"/>
              </a:rPr>
              <a:t> </a:t>
            </a:r>
            <a:r>
              <a:rPr sz="2200" dirty="0">
                <a:latin typeface="Calibri"/>
                <a:cs typeface="Calibri"/>
              </a:rPr>
              <a:t>cannot</a:t>
            </a:r>
            <a:r>
              <a:rPr sz="2200" spc="-60" dirty="0">
                <a:latin typeface="Calibri"/>
                <a:cs typeface="Calibri"/>
              </a:rPr>
              <a:t> </a:t>
            </a:r>
            <a:r>
              <a:rPr sz="2200" dirty="0">
                <a:latin typeface="Calibri"/>
                <a:cs typeface="Calibri"/>
              </a:rPr>
              <a:t>insert</a:t>
            </a:r>
            <a:r>
              <a:rPr sz="2200" spc="-50" dirty="0">
                <a:latin typeface="Calibri"/>
                <a:cs typeface="Calibri"/>
              </a:rPr>
              <a:t> </a:t>
            </a:r>
            <a:r>
              <a:rPr sz="2200" dirty="0">
                <a:latin typeface="Calibri"/>
                <a:cs typeface="Calibri"/>
              </a:rPr>
              <a:t>rows</a:t>
            </a:r>
            <a:r>
              <a:rPr sz="2200" spc="-45" dirty="0">
                <a:latin typeface="Calibri"/>
                <a:cs typeface="Calibri"/>
              </a:rPr>
              <a:t> </a:t>
            </a:r>
            <a:r>
              <a:rPr sz="2200" dirty="0">
                <a:latin typeface="Calibri"/>
                <a:cs typeface="Calibri"/>
              </a:rPr>
              <a:t>in</a:t>
            </a:r>
            <a:r>
              <a:rPr sz="2200" spc="-55" dirty="0">
                <a:latin typeface="Calibri"/>
                <a:cs typeface="Calibri"/>
              </a:rPr>
              <a:t> </a:t>
            </a:r>
            <a:r>
              <a:rPr sz="2200" dirty="0">
                <a:latin typeface="Calibri"/>
                <a:cs typeface="Calibri"/>
              </a:rPr>
              <a:t>the</a:t>
            </a:r>
            <a:r>
              <a:rPr sz="2200" spc="-40" dirty="0">
                <a:latin typeface="Calibri"/>
                <a:cs typeface="Calibri"/>
              </a:rPr>
              <a:t> </a:t>
            </a:r>
            <a:r>
              <a:rPr sz="2200" spc="-10" dirty="0">
                <a:latin typeface="Calibri"/>
                <a:cs typeface="Calibri"/>
              </a:rPr>
              <a:t>CUSTOMERS_VIEW</a:t>
            </a:r>
            <a:r>
              <a:rPr sz="2200" spc="5" dirty="0">
                <a:latin typeface="Calibri"/>
                <a:cs typeface="Calibri"/>
              </a:rPr>
              <a:t> </a:t>
            </a:r>
            <a:r>
              <a:rPr sz="2200" dirty="0">
                <a:latin typeface="Calibri"/>
                <a:cs typeface="Calibri"/>
              </a:rPr>
              <a:t>because</a:t>
            </a:r>
            <a:r>
              <a:rPr sz="2200" spc="-50" dirty="0">
                <a:latin typeface="Calibri"/>
                <a:cs typeface="Calibri"/>
              </a:rPr>
              <a:t> </a:t>
            </a:r>
            <a:r>
              <a:rPr sz="2200" dirty="0">
                <a:latin typeface="Calibri"/>
                <a:cs typeface="Calibri"/>
              </a:rPr>
              <a:t>we</a:t>
            </a:r>
            <a:r>
              <a:rPr sz="2200" spc="-40" dirty="0">
                <a:latin typeface="Calibri"/>
                <a:cs typeface="Calibri"/>
              </a:rPr>
              <a:t> </a:t>
            </a:r>
            <a:r>
              <a:rPr sz="2200" dirty="0">
                <a:latin typeface="Calibri"/>
                <a:cs typeface="Calibri"/>
              </a:rPr>
              <a:t>have</a:t>
            </a:r>
            <a:r>
              <a:rPr sz="2200" spc="-50" dirty="0">
                <a:latin typeface="Calibri"/>
                <a:cs typeface="Calibri"/>
              </a:rPr>
              <a:t> </a:t>
            </a:r>
            <a:r>
              <a:rPr sz="2200" dirty="0">
                <a:latin typeface="Calibri"/>
                <a:cs typeface="Calibri"/>
              </a:rPr>
              <a:t>not</a:t>
            </a:r>
            <a:r>
              <a:rPr sz="2200" spc="-55" dirty="0">
                <a:latin typeface="Calibri"/>
                <a:cs typeface="Calibri"/>
              </a:rPr>
              <a:t> </a:t>
            </a:r>
            <a:r>
              <a:rPr sz="2200" dirty="0">
                <a:latin typeface="Calibri"/>
                <a:cs typeface="Calibri"/>
              </a:rPr>
              <a:t>included</a:t>
            </a:r>
            <a:r>
              <a:rPr sz="2200" spc="-60" dirty="0">
                <a:latin typeface="Calibri"/>
                <a:cs typeface="Calibri"/>
              </a:rPr>
              <a:t> </a:t>
            </a:r>
            <a:r>
              <a:rPr sz="2200" spc="-25" dirty="0">
                <a:latin typeface="Calibri"/>
                <a:cs typeface="Calibri"/>
              </a:rPr>
              <a:t>all </a:t>
            </a:r>
            <a:r>
              <a:rPr sz="2200" dirty="0">
                <a:latin typeface="Calibri"/>
                <a:cs typeface="Calibri"/>
              </a:rPr>
              <a:t>the</a:t>
            </a:r>
            <a:r>
              <a:rPr sz="2200" spc="-30" dirty="0">
                <a:latin typeface="Calibri"/>
                <a:cs typeface="Calibri"/>
              </a:rPr>
              <a:t> </a:t>
            </a:r>
            <a:r>
              <a:rPr sz="2200" dirty="0">
                <a:latin typeface="Calibri"/>
                <a:cs typeface="Calibri"/>
              </a:rPr>
              <a:t>NOT</a:t>
            </a:r>
            <a:r>
              <a:rPr sz="2200" spc="-15" dirty="0">
                <a:latin typeface="Calibri"/>
                <a:cs typeface="Calibri"/>
              </a:rPr>
              <a:t> </a:t>
            </a:r>
            <a:r>
              <a:rPr sz="2200" dirty="0">
                <a:latin typeface="Calibri"/>
                <a:cs typeface="Calibri"/>
              </a:rPr>
              <a:t>NULL</a:t>
            </a:r>
            <a:r>
              <a:rPr sz="2200" spc="-25" dirty="0">
                <a:latin typeface="Calibri"/>
                <a:cs typeface="Calibri"/>
              </a:rPr>
              <a:t> </a:t>
            </a:r>
            <a:r>
              <a:rPr sz="2200" dirty="0">
                <a:latin typeface="Calibri"/>
                <a:cs typeface="Calibri"/>
              </a:rPr>
              <a:t>columns</a:t>
            </a:r>
            <a:r>
              <a:rPr sz="2200" spc="-35"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this</a:t>
            </a:r>
            <a:r>
              <a:rPr sz="2200" spc="-35" dirty="0">
                <a:latin typeface="Calibri"/>
                <a:cs typeface="Calibri"/>
              </a:rPr>
              <a:t> </a:t>
            </a:r>
            <a:r>
              <a:rPr sz="2200" spc="-25" dirty="0">
                <a:latin typeface="Calibri"/>
                <a:cs typeface="Calibri"/>
              </a:rPr>
              <a:t>view,</a:t>
            </a:r>
            <a:r>
              <a:rPr sz="2200" spc="-40" dirty="0">
                <a:latin typeface="Calibri"/>
                <a:cs typeface="Calibri"/>
              </a:rPr>
              <a:t> </a:t>
            </a:r>
            <a:r>
              <a:rPr sz="2200" dirty="0">
                <a:latin typeface="Calibri"/>
                <a:cs typeface="Calibri"/>
              </a:rPr>
              <a:t>otherwise</a:t>
            </a:r>
            <a:r>
              <a:rPr sz="2200" spc="-30" dirty="0">
                <a:latin typeface="Calibri"/>
                <a:cs typeface="Calibri"/>
              </a:rPr>
              <a:t> </a:t>
            </a:r>
            <a:r>
              <a:rPr sz="2200" dirty="0">
                <a:latin typeface="Calibri"/>
                <a:cs typeface="Calibri"/>
              </a:rPr>
              <a:t>you</a:t>
            </a:r>
            <a:r>
              <a:rPr sz="2200" spc="-40" dirty="0">
                <a:latin typeface="Calibri"/>
                <a:cs typeface="Calibri"/>
              </a:rPr>
              <a:t> </a:t>
            </a:r>
            <a:r>
              <a:rPr sz="2200" dirty="0">
                <a:latin typeface="Calibri"/>
                <a:cs typeface="Calibri"/>
              </a:rPr>
              <a:t>can</a:t>
            </a:r>
            <a:r>
              <a:rPr sz="2200" spc="-40" dirty="0">
                <a:latin typeface="Calibri"/>
                <a:cs typeface="Calibri"/>
              </a:rPr>
              <a:t> </a:t>
            </a:r>
            <a:r>
              <a:rPr sz="2200" dirty="0">
                <a:latin typeface="Calibri"/>
                <a:cs typeface="Calibri"/>
              </a:rPr>
              <a:t>insert</a:t>
            </a:r>
            <a:r>
              <a:rPr sz="2200" spc="-45" dirty="0">
                <a:latin typeface="Calibri"/>
                <a:cs typeface="Calibri"/>
              </a:rPr>
              <a:t> </a:t>
            </a:r>
            <a:r>
              <a:rPr sz="2200" dirty="0">
                <a:latin typeface="Calibri"/>
                <a:cs typeface="Calibri"/>
              </a:rPr>
              <a:t>rows</a:t>
            </a:r>
            <a:r>
              <a:rPr sz="2200" spc="-30"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a</a:t>
            </a:r>
            <a:r>
              <a:rPr sz="2200" spc="-45" dirty="0">
                <a:latin typeface="Calibri"/>
                <a:cs typeface="Calibri"/>
              </a:rPr>
              <a:t> </a:t>
            </a:r>
            <a:r>
              <a:rPr sz="2200" dirty="0">
                <a:latin typeface="Calibri"/>
                <a:cs typeface="Calibri"/>
              </a:rPr>
              <a:t>view</a:t>
            </a:r>
            <a:r>
              <a:rPr sz="2200" spc="-35"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a</a:t>
            </a:r>
            <a:r>
              <a:rPr sz="2200" spc="-45" dirty="0">
                <a:latin typeface="Calibri"/>
                <a:cs typeface="Calibri"/>
              </a:rPr>
              <a:t> </a:t>
            </a:r>
            <a:r>
              <a:rPr sz="2200" spc="-10" dirty="0">
                <a:latin typeface="Calibri"/>
                <a:cs typeface="Calibri"/>
              </a:rPr>
              <a:t>similar </a:t>
            </a:r>
            <a:r>
              <a:rPr sz="2200" dirty="0">
                <a:latin typeface="Calibri"/>
                <a:cs typeface="Calibri"/>
              </a:rPr>
              <a:t>way</a:t>
            </a:r>
            <a:r>
              <a:rPr sz="2200" spc="-50" dirty="0">
                <a:latin typeface="Calibri"/>
                <a:cs typeface="Calibri"/>
              </a:rPr>
              <a:t> </a:t>
            </a:r>
            <a:r>
              <a:rPr sz="2200" dirty="0">
                <a:latin typeface="Calibri"/>
                <a:cs typeface="Calibri"/>
              </a:rPr>
              <a:t>as</a:t>
            </a:r>
            <a:r>
              <a:rPr sz="2200" spc="-25" dirty="0">
                <a:latin typeface="Calibri"/>
                <a:cs typeface="Calibri"/>
              </a:rPr>
              <a:t> </a:t>
            </a:r>
            <a:r>
              <a:rPr sz="2200" dirty="0">
                <a:latin typeface="Calibri"/>
                <a:cs typeface="Calibri"/>
              </a:rPr>
              <a:t>you</a:t>
            </a:r>
            <a:r>
              <a:rPr sz="2200" spc="-35" dirty="0">
                <a:latin typeface="Calibri"/>
                <a:cs typeface="Calibri"/>
              </a:rPr>
              <a:t> </a:t>
            </a:r>
            <a:r>
              <a:rPr sz="2200" dirty="0">
                <a:latin typeface="Calibri"/>
                <a:cs typeface="Calibri"/>
              </a:rPr>
              <a:t>insert</a:t>
            </a:r>
            <a:r>
              <a:rPr sz="2200" spc="-25" dirty="0">
                <a:latin typeface="Calibri"/>
                <a:cs typeface="Calibri"/>
              </a:rPr>
              <a:t> </a:t>
            </a:r>
            <a:r>
              <a:rPr sz="2200" dirty="0">
                <a:latin typeface="Calibri"/>
                <a:cs typeface="Calibri"/>
              </a:rPr>
              <a:t>them</a:t>
            </a:r>
            <a:r>
              <a:rPr sz="2200" spc="-20" dirty="0">
                <a:latin typeface="Calibri"/>
                <a:cs typeface="Calibri"/>
              </a:rPr>
              <a:t> </a:t>
            </a:r>
            <a:r>
              <a:rPr sz="2200" dirty="0">
                <a:latin typeface="Calibri"/>
                <a:cs typeface="Calibri"/>
              </a:rPr>
              <a:t>in</a:t>
            </a:r>
            <a:r>
              <a:rPr sz="2200" spc="-35" dirty="0">
                <a:latin typeface="Calibri"/>
                <a:cs typeface="Calibri"/>
              </a:rPr>
              <a:t> </a:t>
            </a:r>
            <a:r>
              <a:rPr sz="2200" dirty="0">
                <a:latin typeface="Calibri"/>
                <a:cs typeface="Calibri"/>
              </a:rPr>
              <a:t>a</a:t>
            </a:r>
            <a:r>
              <a:rPr sz="2200" spc="-35" dirty="0">
                <a:latin typeface="Calibri"/>
                <a:cs typeface="Calibri"/>
              </a:rPr>
              <a:t> </a:t>
            </a:r>
            <a:r>
              <a:rPr sz="2200" spc="-10" dirty="0">
                <a:latin typeface="Calibri"/>
                <a:cs typeface="Calibri"/>
              </a:rPr>
              <a:t>table.</a:t>
            </a:r>
            <a:endParaRPr sz="2200">
              <a:latin typeface="Calibri"/>
              <a:cs typeface="Calibri"/>
            </a:endParaRPr>
          </a:p>
          <a:p>
            <a:pPr>
              <a:lnSpc>
                <a:spcPct val="100000"/>
              </a:lnSpc>
              <a:spcBef>
                <a:spcPts val="375"/>
              </a:spcBef>
              <a:buFont typeface="Arial MT"/>
              <a:buChar char="•"/>
            </a:pPr>
            <a:endParaRPr sz="2200">
              <a:latin typeface="Calibri"/>
              <a:cs typeface="Calibri"/>
            </a:endParaRPr>
          </a:p>
          <a:p>
            <a:pPr marL="240665" indent="-227965">
              <a:lnSpc>
                <a:spcPct val="100000"/>
              </a:lnSpc>
              <a:buFont typeface="Arial MT"/>
              <a:buChar char="•"/>
              <a:tabLst>
                <a:tab pos="240665" algn="l"/>
              </a:tabLst>
            </a:pPr>
            <a:r>
              <a:rPr sz="2200" b="1" dirty="0">
                <a:latin typeface="Calibri"/>
                <a:cs typeface="Calibri"/>
              </a:rPr>
              <a:t>Deleting</a:t>
            </a:r>
            <a:r>
              <a:rPr sz="2200" b="1" spc="-50" dirty="0">
                <a:latin typeface="Calibri"/>
                <a:cs typeface="Calibri"/>
              </a:rPr>
              <a:t> </a:t>
            </a:r>
            <a:r>
              <a:rPr sz="2200" b="1" dirty="0">
                <a:latin typeface="Calibri"/>
                <a:cs typeface="Calibri"/>
              </a:rPr>
              <a:t>Rows</a:t>
            </a:r>
            <a:r>
              <a:rPr sz="2200" b="1" spc="-60" dirty="0">
                <a:latin typeface="Calibri"/>
                <a:cs typeface="Calibri"/>
              </a:rPr>
              <a:t> </a:t>
            </a:r>
            <a:r>
              <a:rPr sz="2200" b="1" dirty="0">
                <a:latin typeface="Calibri"/>
                <a:cs typeface="Calibri"/>
              </a:rPr>
              <a:t>into</a:t>
            </a:r>
            <a:r>
              <a:rPr sz="2200" b="1" spc="-50" dirty="0">
                <a:latin typeface="Calibri"/>
                <a:cs typeface="Calibri"/>
              </a:rPr>
              <a:t> </a:t>
            </a:r>
            <a:r>
              <a:rPr sz="2200" b="1" dirty="0">
                <a:latin typeface="Calibri"/>
                <a:cs typeface="Calibri"/>
              </a:rPr>
              <a:t>a</a:t>
            </a:r>
            <a:r>
              <a:rPr sz="2200" b="1" spc="-65" dirty="0">
                <a:latin typeface="Calibri"/>
                <a:cs typeface="Calibri"/>
              </a:rPr>
              <a:t> </a:t>
            </a:r>
            <a:r>
              <a:rPr sz="2200" b="1" spc="-20" dirty="0">
                <a:latin typeface="Calibri"/>
                <a:cs typeface="Calibri"/>
              </a:rPr>
              <a:t>View</a:t>
            </a:r>
            <a:endParaRPr sz="2200">
              <a:latin typeface="Calibri"/>
              <a:cs typeface="Calibri"/>
            </a:endParaRPr>
          </a:p>
          <a:p>
            <a:pPr marL="241300" marR="216535" indent="-228600">
              <a:lnSpc>
                <a:spcPct val="70000"/>
              </a:lnSpc>
              <a:spcBef>
                <a:spcPts val="1000"/>
              </a:spcBef>
              <a:buFont typeface="Arial MT"/>
              <a:buChar char="•"/>
              <a:tabLst>
                <a:tab pos="241300" algn="l"/>
              </a:tabLst>
            </a:pPr>
            <a:r>
              <a:rPr sz="2200" dirty="0">
                <a:latin typeface="Calibri"/>
                <a:cs typeface="Calibri"/>
              </a:rPr>
              <a:t>Rows</a:t>
            </a:r>
            <a:r>
              <a:rPr sz="2200" spc="-25" dirty="0">
                <a:latin typeface="Calibri"/>
                <a:cs typeface="Calibri"/>
              </a:rPr>
              <a:t> </a:t>
            </a:r>
            <a:r>
              <a:rPr sz="2200" dirty="0">
                <a:latin typeface="Calibri"/>
                <a:cs typeface="Calibri"/>
              </a:rPr>
              <a:t>of</a:t>
            </a:r>
            <a:r>
              <a:rPr sz="2200" spc="-50" dirty="0">
                <a:latin typeface="Calibri"/>
                <a:cs typeface="Calibri"/>
              </a:rPr>
              <a:t> </a:t>
            </a:r>
            <a:r>
              <a:rPr sz="2200" dirty="0">
                <a:latin typeface="Calibri"/>
                <a:cs typeface="Calibri"/>
              </a:rPr>
              <a:t>data</a:t>
            </a:r>
            <a:r>
              <a:rPr sz="2200" spc="-55" dirty="0">
                <a:latin typeface="Calibri"/>
                <a:cs typeface="Calibri"/>
              </a:rPr>
              <a:t> </a:t>
            </a:r>
            <a:r>
              <a:rPr sz="2200" dirty="0">
                <a:latin typeface="Calibri"/>
                <a:cs typeface="Calibri"/>
              </a:rPr>
              <a:t>can</a:t>
            </a:r>
            <a:r>
              <a:rPr sz="2200" spc="-35" dirty="0">
                <a:latin typeface="Calibri"/>
                <a:cs typeface="Calibri"/>
              </a:rPr>
              <a:t> </a:t>
            </a:r>
            <a:r>
              <a:rPr sz="2200" dirty="0">
                <a:latin typeface="Calibri"/>
                <a:cs typeface="Calibri"/>
              </a:rPr>
              <a:t>be</a:t>
            </a:r>
            <a:r>
              <a:rPr sz="2200" spc="-45" dirty="0">
                <a:latin typeface="Calibri"/>
                <a:cs typeface="Calibri"/>
              </a:rPr>
              <a:t> </a:t>
            </a:r>
            <a:r>
              <a:rPr sz="2200" dirty="0">
                <a:latin typeface="Calibri"/>
                <a:cs typeface="Calibri"/>
              </a:rPr>
              <a:t>deleted</a:t>
            </a:r>
            <a:r>
              <a:rPr sz="2200" spc="-25" dirty="0">
                <a:latin typeface="Calibri"/>
                <a:cs typeface="Calibri"/>
              </a:rPr>
              <a:t> </a:t>
            </a:r>
            <a:r>
              <a:rPr sz="2200" dirty="0">
                <a:latin typeface="Calibri"/>
                <a:cs typeface="Calibri"/>
              </a:rPr>
              <a:t>from</a:t>
            </a:r>
            <a:r>
              <a:rPr sz="2200" spc="-50" dirty="0">
                <a:latin typeface="Calibri"/>
                <a:cs typeface="Calibri"/>
              </a:rPr>
              <a:t> </a:t>
            </a:r>
            <a:r>
              <a:rPr sz="2200" dirty="0">
                <a:latin typeface="Calibri"/>
                <a:cs typeface="Calibri"/>
              </a:rPr>
              <a:t>a</a:t>
            </a:r>
            <a:r>
              <a:rPr sz="2200" spc="-50" dirty="0">
                <a:latin typeface="Calibri"/>
                <a:cs typeface="Calibri"/>
              </a:rPr>
              <a:t> </a:t>
            </a:r>
            <a:r>
              <a:rPr sz="2200" spc="-20" dirty="0">
                <a:latin typeface="Calibri"/>
                <a:cs typeface="Calibri"/>
              </a:rPr>
              <a:t>view.</a:t>
            </a:r>
            <a:r>
              <a:rPr sz="2200" spc="-55" dirty="0">
                <a:latin typeface="Calibri"/>
                <a:cs typeface="Calibri"/>
              </a:rPr>
              <a:t> </a:t>
            </a:r>
            <a:r>
              <a:rPr sz="2200" dirty="0">
                <a:latin typeface="Calibri"/>
                <a:cs typeface="Calibri"/>
              </a:rPr>
              <a:t>The</a:t>
            </a:r>
            <a:r>
              <a:rPr sz="2200" spc="-35" dirty="0">
                <a:latin typeface="Calibri"/>
                <a:cs typeface="Calibri"/>
              </a:rPr>
              <a:t> </a:t>
            </a:r>
            <a:r>
              <a:rPr sz="2200" dirty="0">
                <a:latin typeface="Calibri"/>
                <a:cs typeface="Calibri"/>
              </a:rPr>
              <a:t>same</a:t>
            </a:r>
            <a:r>
              <a:rPr sz="2200" spc="-35" dirty="0">
                <a:latin typeface="Calibri"/>
                <a:cs typeface="Calibri"/>
              </a:rPr>
              <a:t> </a:t>
            </a:r>
            <a:r>
              <a:rPr sz="2200" dirty="0">
                <a:latin typeface="Calibri"/>
                <a:cs typeface="Calibri"/>
              </a:rPr>
              <a:t>rules</a:t>
            </a:r>
            <a:r>
              <a:rPr sz="2200" spc="-45" dirty="0">
                <a:latin typeface="Calibri"/>
                <a:cs typeface="Calibri"/>
              </a:rPr>
              <a:t> </a:t>
            </a:r>
            <a:r>
              <a:rPr sz="2200" dirty="0">
                <a:latin typeface="Calibri"/>
                <a:cs typeface="Calibri"/>
              </a:rPr>
              <a:t>that</a:t>
            </a:r>
            <a:r>
              <a:rPr sz="2200" spc="-40" dirty="0">
                <a:latin typeface="Calibri"/>
                <a:cs typeface="Calibri"/>
              </a:rPr>
              <a:t> </a:t>
            </a:r>
            <a:r>
              <a:rPr sz="2200" dirty="0">
                <a:latin typeface="Calibri"/>
                <a:cs typeface="Calibri"/>
              </a:rPr>
              <a:t>apply</a:t>
            </a:r>
            <a:r>
              <a:rPr sz="2200" spc="-60" dirty="0">
                <a:latin typeface="Calibri"/>
                <a:cs typeface="Calibri"/>
              </a:rPr>
              <a:t> </a:t>
            </a:r>
            <a:r>
              <a:rPr sz="2200" dirty="0">
                <a:latin typeface="Calibri"/>
                <a:cs typeface="Calibri"/>
              </a:rPr>
              <a:t>to</a:t>
            </a:r>
            <a:r>
              <a:rPr sz="2200" spc="-30" dirty="0">
                <a:latin typeface="Calibri"/>
                <a:cs typeface="Calibri"/>
              </a:rPr>
              <a:t> </a:t>
            </a:r>
            <a:r>
              <a:rPr sz="2200" dirty="0">
                <a:latin typeface="Calibri"/>
                <a:cs typeface="Calibri"/>
              </a:rPr>
              <a:t>the</a:t>
            </a:r>
            <a:r>
              <a:rPr sz="2200" spc="-45" dirty="0">
                <a:latin typeface="Calibri"/>
                <a:cs typeface="Calibri"/>
              </a:rPr>
              <a:t> </a:t>
            </a:r>
            <a:r>
              <a:rPr sz="2200" spc="-30" dirty="0">
                <a:latin typeface="Calibri"/>
                <a:cs typeface="Calibri"/>
              </a:rPr>
              <a:t>UPDATE</a:t>
            </a:r>
            <a:r>
              <a:rPr sz="2200" spc="-35" dirty="0">
                <a:latin typeface="Calibri"/>
                <a:cs typeface="Calibri"/>
              </a:rPr>
              <a:t> </a:t>
            </a:r>
            <a:r>
              <a:rPr sz="2200" spc="-25" dirty="0">
                <a:latin typeface="Calibri"/>
                <a:cs typeface="Calibri"/>
              </a:rPr>
              <a:t>and </a:t>
            </a:r>
            <a:r>
              <a:rPr sz="2200" dirty="0">
                <a:latin typeface="Calibri"/>
                <a:cs typeface="Calibri"/>
              </a:rPr>
              <a:t>INSERT</a:t>
            </a:r>
            <a:r>
              <a:rPr sz="2200" spc="-25" dirty="0">
                <a:latin typeface="Calibri"/>
                <a:cs typeface="Calibri"/>
              </a:rPr>
              <a:t> </a:t>
            </a:r>
            <a:r>
              <a:rPr sz="2200" dirty="0">
                <a:latin typeface="Calibri"/>
                <a:cs typeface="Calibri"/>
              </a:rPr>
              <a:t>commands</a:t>
            </a:r>
            <a:r>
              <a:rPr sz="2200" spc="-40" dirty="0">
                <a:latin typeface="Calibri"/>
                <a:cs typeface="Calibri"/>
              </a:rPr>
              <a:t> </a:t>
            </a:r>
            <a:r>
              <a:rPr sz="2200" dirty="0">
                <a:latin typeface="Calibri"/>
                <a:cs typeface="Calibri"/>
              </a:rPr>
              <a:t>apply</a:t>
            </a:r>
            <a:r>
              <a:rPr sz="2200" spc="-60" dirty="0">
                <a:latin typeface="Calibri"/>
                <a:cs typeface="Calibri"/>
              </a:rPr>
              <a:t> </a:t>
            </a:r>
            <a:r>
              <a:rPr sz="2200" dirty="0">
                <a:latin typeface="Calibri"/>
                <a:cs typeface="Calibri"/>
              </a:rPr>
              <a:t>to</a:t>
            </a:r>
            <a:r>
              <a:rPr sz="2200" spc="-50" dirty="0">
                <a:latin typeface="Calibri"/>
                <a:cs typeface="Calibri"/>
              </a:rPr>
              <a:t> </a:t>
            </a:r>
            <a:r>
              <a:rPr sz="2200" dirty="0">
                <a:latin typeface="Calibri"/>
                <a:cs typeface="Calibri"/>
              </a:rPr>
              <a:t>the</a:t>
            </a:r>
            <a:r>
              <a:rPr sz="2200" spc="-40" dirty="0">
                <a:latin typeface="Calibri"/>
                <a:cs typeface="Calibri"/>
              </a:rPr>
              <a:t> </a:t>
            </a:r>
            <a:r>
              <a:rPr sz="2200" dirty="0">
                <a:latin typeface="Calibri"/>
                <a:cs typeface="Calibri"/>
              </a:rPr>
              <a:t>DELETE</a:t>
            </a:r>
            <a:r>
              <a:rPr sz="2200" spc="-45" dirty="0">
                <a:latin typeface="Calibri"/>
                <a:cs typeface="Calibri"/>
              </a:rPr>
              <a:t> </a:t>
            </a:r>
            <a:r>
              <a:rPr sz="2200" spc="-10" dirty="0">
                <a:latin typeface="Calibri"/>
                <a:cs typeface="Calibri"/>
              </a:rPr>
              <a:t>command.</a:t>
            </a:r>
            <a:endParaRPr sz="2200">
              <a:latin typeface="Calibri"/>
              <a:cs typeface="Calibri"/>
            </a:endParaRPr>
          </a:p>
          <a:p>
            <a:pPr marL="240665" indent="-227965">
              <a:lnSpc>
                <a:spcPts val="2605"/>
              </a:lnSpc>
              <a:spcBef>
                <a:spcPts val="215"/>
              </a:spcBef>
              <a:buFont typeface="Arial MT"/>
              <a:buChar char="•"/>
              <a:tabLst>
                <a:tab pos="240665" algn="l"/>
              </a:tabLst>
            </a:pPr>
            <a:r>
              <a:rPr sz="2200" dirty="0">
                <a:latin typeface="Calibri"/>
                <a:cs typeface="Calibri"/>
              </a:rPr>
              <a:t>Following</a:t>
            </a:r>
            <a:r>
              <a:rPr sz="2200" spc="-50" dirty="0">
                <a:latin typeface="Calibri"/>
                <a:cs typeface="Calibri"/>
              </a:rPr>
              <a:t> </a:t>
            </a:r>
            <a:r>
              <a:rPr sz="2200" dirty="0">
                <a:latin typeface="Calibri"/>
                <a:cs typeface="Calibri"/>
              </a:rPr>
              <a:t>is</a:t>
            </a:r>
            <a:r>
              <a:rPr sz="2200" spc="-45" dirty="0">
                <a:latin typeface="Calibri"/>
                <a:cs typeface="Calibri"/>
              </a:rPr>
              <a:t> </a:t>
            </a:r>
            <a:r>
              <a:rPr sz="2200" dirty="0">
                <a:latin typeface="Calibri"/>
                <a:cs typeface="Calibri"/>
              </a:rPr>
              <a:t>an</a:t>
            </a:r>
            <a:r>
              <a:rPr sz="2200" spc="-50" dirty="0">
                <a:latin typeface="Calibri"/>
                <a:cs typeface="Calibri"/>
              </a:rPr>
              <a:t> </a:t>
            </a:r>
            <a:r>
              <a:rPr sz="2200" spc="-10" dirty="0">
                <a:latin typeface="Calibri"/>
                <a:cs typeface="Calibri"/>
              </a:rPr>
              <a:t>example</a:t>
            </a:r>
            <a:r>
              <a:rPr sz="2200" spc="-25" dirty="0">
                <a:latin typeface="Calibri"/>
                <a:cs typeface="Calibri"/>
              </a:rPr>
              <a:t> </a:t>
            </a:r>
            <a:r>
              <a:rPr sz="2200" dirty="0">
                <a:latin typeface="Calibri"/>
                <a:cs typeface="Calibri"/>
              </a:rPr>
              <a:t>to</a:t>
            </a:r>
            <a:r>
              <a:rPr sz="2200" spc="-25" dirty="0">
                <a:latin typeface="Calibri"/>
                <a:cs typeface="Calibri"/>
              </a:rPr>
              <a:t> </a:t>
            </a:r>
            <a:r>
              <a:rPr sz="2200" dirty="0">
                <a:latin typeface="Calibri"/>
                <a:cs typeface="Calibri"/>
              </a:rPr>
              <a:t>delete</a:t>
            </a:r>
            <a:r>
              <a:rPr sz="2200" spc="-30" dirty="0">
                <a:latin typeface="Calibri"/>
                <a:cs typeface="Calibri"/>
              </a:rPr>
              <a:t> </a:t>
            </a:r>
            <a:r>
              <a:rPr sz="2200" dirty="0">
                <a:latin typeface="Calibri"/>
                <a:cs typeface="Calibri"/>
              </a:rPr>
              <a:t>a</a:t>
            </a:r>
            <a:r>
              <a:rPr sz="2200" spc="-45" dirty="0">
                <a:latin typeface="Calibri"/>
                <a:cs typeface="Calibri"/>
              </a:rPr>
              <a:t> </a:t>
            </a:r>
            <a:r>
              <a:rPr sz="2200" dirty="0">
                <a:latin typeface="Calibri"/>
                <a:cs typeface="Calibri"/>
              </a:rPr>
              <a:t>record</a:t>
            </a:r>
            <a:r>
              <a:rPr sz="2200" spc="-50" dirty="0">
                <a:latin typeface="Calibri"/>
                <a:cs typeface="Calibri"/>
              </a:rPr>
              <a:t> </a:t>
            </a:r>
            <a:r>
              <a:rPr sz="2200" dirty="0">
                <a:latin typeface="Calibri"/>
                <a:cs typeface="Calibri"/>
              </a:rPr>
              <a:t>having</a:t>
            </a:r>
            <a:r>
              <a:rPr sz="2200" spc="-55" dirty="0">
                <a:latin typeface="Calibri"/>
                <a:cs typeface="Calibri"/>
              </a:rPr>
              <a:t> </a:t>
            </a:r>
            <a:r>
              <a:rPr sz="2200" dirty="0">
                <a:latin typeface="Calibri"/>
                <a:cs typeface="Calibri"/>
              </a:rPr>
              <a:t>AGE</a:t>
            </a:r>
            <a:r>
              <a:rPr sz="2200" spc="-35" dirty="0">
                <a:latin typeface="Calibri"/>
                <a:cs typeface="Calibri"/>
              </a:rPr>
              <a:t> </a:t>
            </a:r>
            <a:r>
              <a:rPr sz="2200" dirty="0">
                <a:latin typeface="Calibri"/>
                <a:cs typeface="Calibri"/>
              </a:rPr>
              <a:t>=</a:t>
            </a:r>
            <a:r>
              <a:rPr sz="2200" spc="-35" dirty="0">
                <a:latin typeface="Calibri"/>
                <a:cs typeface="Calibri"/>
              </a:rPr>
              <a:t> </a:t>
            </a:r>
            <a:r>
              <a:rPr sz="2200" spc="-25" dirty="0">
                <a:latin typeface="Calibri"/>
                <a:cs typeface="Calibri"/>
              </a:rPr>
              <a:t>22.</a:t>
            </a:r>
            <a:endParaRPr sz="2200">
              <a:latin typeface="Calibri"/>
              <a:cs typeface="Calibri"/>
            </a:endParaRPr>
          </a:p>
          <a:p>
            <a:pPr marL="1041400">
              <a:lnSpc>
                <a:spcPts val="1885"/>
              </a:lnSpc>
            </a:pPr>
            <a:r>
              <a:rPr sz="1600" dirty="0">
                <a:latin typeface="Calibri"/>
                <a:cs typeface="Calibri"/>
              </a:rPr>
              <a:t>SQL</a:t>
            </a:r>
            <a:r>
              <a:rPr sz="1600" spc="-50" dirty="0">
                <a:latin typeface="Calibri"/>
                <a:cs typeface="Calibri"/>
              </a:rPr>
              <a:t> </a:t>
            </a:r>
            <a:r>
              <a:rPr sz="1600" dirty="0">
                <a:latin typeface="Calibri"/>
                <a:cs typeface="Calibri"/>
              </a:rPr>
              <a:t>&gt;</a:t>
            </a:r>
            <a:r>
              <a:rPr sz="1600" spc="-50" dirty="0">
                <a:latin typeface="Calibri"/>
                <a:cs typeface="Calibri"/>
              </a:rPr>
              <a:t> </a:t>
            </a:r>
            <a:r>
              <a:rPr sz="1600" dirty="0">
                <a:latin typeface="Calibri"/>
                <a:cs typeface="Calibri"/>
              </a:rPr>
              <a:t>DELETE</a:t>
            </a:r>
            <a:r>
              <a:rPr sz="1600" spc="-25" dirty="0">
                <a:latin typeface="Calibri"/>
                <a:cs typeface="Calibri"/>
              </a:rPr>
              <a:t> </a:t>
            </a:r>
            <a:r>
              <a:rPr sz="1600" dirty="0">
                <a:latin typeface="Calibri"/>
                <a:cs typeface="Calibri"/>
              </a:rPr>
              <a:t>FROM</a:t>
            </a:r>
            <a:r>
              <a:rPr sz="1600" spc="-50" dirty="0">
                <a:latin typeface="Calibri"/>
                <a:cs typeface="Calibri"/>
              </a:rPr>
              <a:t> </a:t>
            </a:r>
            <a:r>
              <a:rPr sz="1600" dirty="0">
                <a:latin typeface="Calibri"/>
                <a:cs typeface="Calibri"/>
              </a:rPr>
              <a:t>CUSTOMERS_VIEW</a:t>
            </a:r>
            <a:r>
              <a:rPr sz="1600" spc="310" dirty="0">
                <a:latin typeface="Calibri"/>
                <a:cs typeface="Calibri"/>
              </a:rPr>
              <a:t> </a:t>
            </a:r>
            <a:r>
              <a:rPr sz="1600" dirty="0">
                <a:latin typeface="Calibri"/>
                <a:cs typeface="Calibri"/>
              </a:rPr>
              <a:t>WHERE</a:t>
            </a:r>
            <a:r>
              <a:rPr sz="1600" spc="-30" dirty="0">
                <a:latin typeface="Calibri"/>
                <a:cs typeface="Calibri"/>
              </a:rPr>
              <a:t> </a:t>
            </a:r>
            <a:r>
              <a:rPr sz="1600" dirty="0">
                <a:latin typeface="Calibri"/>
                <a:cs typeface="Calibri"/>
              </a:rPr>
              <a:t>age</a:t>
            </a:r>
            <a:r>
              <a:rPr sz="1600" spc="-60" dirty="0">
                <a:latin typeface="Calibri"/>
                <a:cs typeface="Calibri"/>
              </a:rPr>
              <a:t> </a:t>
            </a:r>
            <a:r>
              <a:rPr sz="1600" dirty="0">
                <a:latin typeface="Calibri"/>
                <a:cs typeface="Calibri"/>
              </a:rPr>
              <a:t>=</a:t>
            </a:r>
            <a:r>
              <a:rPr sz="1600" spc="-50" dirty="0">
                <a:latin typeface="Calibri"/>
                <a:cs typeface="Calibri"/>
              </a:rPr>
              <a:t> </a:t>
            </a:r>
            <a:r>
              <a:rPr sz="1600" spc="-25" dirty="0">
                <a:latin typeface="Calibri"/>
                <a:cs typeface="Calibri"/>
              </a:rPr>
              <a:t>22;</a:t>
            </a:r>
            <a:endParaRPr sz="1600">
              <a:latin typeface="Calibri"/>
              <a:cs typeface="Calibri"/>
            </a:endParaRPr>
          </a:p>
          <a:p>
            <a:pPr marL="241300" marR="5080" indent="-228600">
              <a:lnSpc>
                <a:spcPct val="70000"/>
              </a:lnSpc>
              <a:spcBef>
                <a:spcPts val="994"/>
              </a:spcBef>
              <a:buFont typeface="Arial MT"/>
              <a:buChar char="•"/>
              <a:tabLst>
                <a:tab pos="241300" algn="l"/>
              </a:tabLst>
            </a:pPr>
            <a:r>
              <a:rPr sz="2200" dirty="0">
                <a:latin typeface="Calibri"/>
                <a:cs typeface="Calibri"/>
              </a:rPr>
              <a:t>This</a:t>
            </a:r>
            <a:r>
              <a:rPr sz="2200" spc="-40" dirty="0">
                <a:latin typeface="Calibri"/>
                <a:cs typeface="Calibri"/>
              </a:rPr>
              <a:t> </a:t>
            </a:r>
            <a:r>
              <a:rPr sz="2200" dirty="0">
                <a:latin typeface="Calibri"/>
                <a:cs typeface="Calibri"/>
              </a:rPr>
              <a:t>would</a:t>
            </a:r>
            <a:r>
              <a:rPr sz="2200" spc="-45" dirty="0">
                <a:latin typeface="Calibri"/>
                <a:cs typeface="Calibri"/>
              </a:rPr>
              <a:t> </a:t>
            </a:r>
            <a:r>
              <a:rPr sz="2200" dirty="0">
                <a:latin typeface="Calibri"/>
                <a:cs typeface="Calibri"/>
              </a:rPr>
              <a:t>ultimately</a:t>
            </a:r>
            <a:r>
              <a:rPr sz="2200" spc="-35" dirty="0">
                <a:latin typeface="Calibri"/>
                <a:cs typeface="Calibri"/>
              </a:rPr>
              <a:t> </a:t>
            </a:r>
            <a:r>
              <a:rPr sz="2200" dirty="0">
                <a:latin typeface="Calibri"/>
                <a:cs typeface="Calibri"/>
              </a:rPr>
              <a:t>delete</a:t>
            </a:r>
            <a:r>
              <a:rPr sz="2200" spc="-20" dirty="0">
                <a:latin typeface="Calibri"/>
                <a:cs typeface="Calibri"/>
              </a:rPr>
              <a:t> </a:t>
            </a:r>
            <a:r>
              <a:rPr sz="2200" dirty="0">
                <a:latin typeface="Calibri"/>
                <a:cs typeface="Calibri"/>
              </a:rPr>
              <a:t>a</a:t>
            </a:r>
            <a:r>
              <a:rPr sz="2200" spc="-50" dirty="0">
                <a:latin typeface="Calibri"/>
                <a:cs typeface="Calibri"/>
              </a:rPr>
              <a:t> </a:t>
            </a:r>
            <a:r>
              <a:rPr sz="2200" dirty="0">
                <a:latin typeface="Calibri"/>
                <a:cs typeface="Calibri"/>
              </a:rPr>
              <a:t>row</a:t>
            </a:r>
            <a:r>
              <a:rPr sz="2200" spc="-50" dirty="0">
                <a:latin typeface="Calibri"/>
                <a:cs typeface="Calibri"/>
              </a:rPr>
              <a:t> </a:t>
            </a:r>
            <a:r>
              <a:rPr sz="2200" dirty="0">
                <a:latin typeface="Calibri"/>
                <a:cs typeface="Calibri"/>
              </a:rPr>
              <a:t>from</a:t>
            </a:r>
            <a:r>
              <a:rPr sz="2200" spc="-50" dirty="0">
                <a:latin typeface="Calibri"/>
                <a:cs typeface="Calibri"/>
              </a:rPr>
              <a:t> </a:t>
            </a:r>
            <a:r>
              <a:rPr sz="2200" dirty="0">
                <a:latin typeface="Calibri"/>
                <a:cs typeface="Calibri"/>
              </a:rPr>
              <a:t>the</a:t>
            </a:r>
            <a:r>
              <a:rPr sz="2200" spc="-25" dirty="0">
                <a:latin typeface="Calibri"/>
                <a:cs typeface="Calibri"/>
              </a:rPr>
              <a:t> </a:t>
            </a:r>
            <a:r>
              <a:rPr sz="2200" dirty="0">
                <a:latin typeface="Calibri"/>
                <a:cs typeface="Calibri"/>
              </a:rPr>
              <a:t>base</a:t>
            </a:r>
            <a:r>
              <a:rPr sz="2200" spc="-45" dirty="0">
                <a:latin typeface="Calibri"/>
                <a:cs typeface="Calibri"/>
              </a:rPr>
              <a:t> </a:t>
            </a:r>
            <a:r>
              <a:rPr sz="2200" dirty="0">
                <a:latin typeface="Calibri"/>
                <a:cs typeface="Calibri"/>
              </a:rPr>
              <a:t>table</a:t>
            </a:r>
            <a:r>
              <a:rPr sz="2200" spc="-40" dirty="0">
                <a:latin typeface="Calibri"/>
                <a:cs typeface="Calibri"/>
              </a:rPr>
              <a:t> </a:t>
            </a:r>
            <a:r>
              <a:rPr sz="2200" spc="-20" dirty="0">
                <a:latin typeface="Calibri"/>
                <a:cs typeface="Calibri"/>
              </a:rPr>
              <a:t>CUSTOMERS</a:t>
            </a:r>
            <a:r>
              <a:rPr sz="2200" spc="-5" dirty="0">
                <a:latin typeface="Calibri"/>
                <a:cs typeface="Calibri"/>
              </a:rPr>
              <a:t> </a:t>
            </a:r>
            <a:r>
              <a:rPr sz="2200" dirty="0">
                <a:latin typeface="Calibri"/>
                <a:cs typeface="Calibri"/>
              </a:rPr>
              <a:t>and</a:t>
            </a:r>
            <a:r>
              <a:rPr sz="2200" spc="-50"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same</a:t>
            </a:r>
            <a:r>
              <a:rPr sz="2200" spc="-40" dirty="0">
                <a:latin typeface="Calibri"/>
                <a:cs typeface="Calibri"/>
              </a:rPr>
              <a:t> </a:t>
            </a:r>
            <a:r>
              <a:rPr sz="2200" spc="-10" dirty="0">
                <a:latin typeface="Calibri"/>
                <a:cs typeface="Calibri"/>
              </a:rPr>
              <a:t>would </a:t>
            </a:r>
            <a:r>
              <a:rPr sz="2200" dirty="0">
                <a:latin typeface="Calibri"/>
                <a:cs typeface="Calibri"/>
              </a:rPr>
              <a:t>reflect</a:t>
            </a:r>
            <a:r>
              <a:rPr sz="2200" spc="-35" dirty="0">
                <a:latin typeface="Calibri"/>
                <a:cs typeface="Calibri"/>
              </a:rPr>
              <a:t> </a:t>
            </a:r>
            <a:r>
              <a:rPr sz="2200" dirty="0">
                <a:latin typeface="Calibri"/>
                <a:cs typeface="Calibri"/>
              </a:rPr>
              <a:t>in</a:t>
            </a:r>
            <a:r>
              <a:rPr sz="2200" spc="-4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view</a:t>
            </a:r>
            <a:r>
              <a:rPr sz="2200" spc="-45" dirty="0">
                <a:latin typeface="Calibri"/>
                <a:cs typeface="Calibri"/>
              </a:rPr>
              <a:t> </a:t>
            </a:r>
            <a:r>
              <a:rPr sz="2200" spc="-10" dirty="0">
                <a:latin typeface="Calibri"/>
                <a:cs typeface="Calibri"/>
              </a:rPr>
              <a:t>itself</a:t>
            </a:r>
            <a:endParaRPr sz="2200">
              <a:latin typeface="Calibri"/>
              <a:cs typeface="Calibri"/>
            </a:endParaRPr>
          </a:p>
        </p:txBody>
      </p:sp>
    </p:spTree>
    <p:extLst>
      <p:ext uri="{BB962C8B-B14F-4D97-AF65-F5344CB8AC3E}">
        <p14:creationId xmlns:p14="http://schemas.microsoft.com/office/powerpoint/2010/main" val="273166099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1707919"/>
            <a:ext cx="10234931" cy="4394793"/>
          </a:xfrm>
          <a:prstGeom prst="rect">
            <a:avLst/>
          </a:prstGeom>
        </p:spPr>
        <p:txBody>
          <a:bodyPr vert="horz" wrap="square" lIns="0" tIns="97790" rIns="0" bIns="0" rtlCol="0">
            <a:spAutoFit/>
          </a:bodyPr>
          <a:lstStyle/>
          <a:p>
            <a:pPr marL="240029" indent="-227329">
              <a:lnSpc>
                <a:spcPct val="100000"/>
              </a:lnSpc>
              <a:spcBef>
                <a:spcPts val="770"/>
              </a:spcBef>
              <a:buFont typeface="Arial MT"/>
              <a:buChar char="•"/>
              <a:tabLst>
                <a:tab pos="240029" algn="l"/>
              </a:tabLst>
            </a:pPr>
            <a:r>
              <a:rPr sz="2800" dirty="0">
                <a:latin typeface="Calibri"/>
                <a:cs typeface="Calibri"/>
              </a:rPr>
              <a:t>Dropping</a:t>
            </a:r>
            <a:r>
              <a:rPr sz="2800" spc="-110" dirty="0">
                <a:latin typeface="Calibri"/>
                <a:cs typeface="Calibri"/>
              </a:rPr>
              <a:t> </a:t>
            </a:r>
            <a:r>
              <a:rPr sz="2800" spc="-20" dirty="0">
                <a:latin typeface="Calibri"/>
                <a:cs typeface="Calibri"/>
              </a:rPr>
              <a:t>Views</a:t>
            </a:r>
            <a:endParaRPr sz="2800">
              <a:latin typeface="Calibri"/>
              <a:cs typeface="Calibri"/>
            </a:endParaRPr>
          </a:p>
          <a:p>
            <a:pPr marL="240029" indent="-227329">
              <a:lnSpc>
                <a:spcPts val="3195"/>
              </a:lnSpc>
              <a:spcBef>
                <a:spcPts val="670"/>
              </a:spcBef>
              <a:buFont typeface="Arial MT"/>
              <a:buChar char="•"/>
              <a:tabLst>
                <a:tab pos="240029" algn="l"/>
              </a:tabLst>
            </a:pPr>
            <a:r>
              <a:rPr sz="2800" spc="-20" dirty="0">
                <a:latin typeface="Calibri"/>
                <a:cs typeface="Calibri"/>
              </a:rPr>
              <a:t>Obviously,</a:t>
            </a:r>
            <a:r>
              <a:rPr sz="2800" spc="-15" dirty="0">
                <a:latin typeface="Calibri"/>
                <a:cs typeface="Calibri"/>
              </a:rPr>
              <a:t> </a:t>
            </a:r>
            <a:r>
              <a:rPr sz="2800" dirty="0">
                <a:latin typeface="Calibri"/>
                <a:cs typeface="Calibri"/>
              </a:rPr>
              <a:t>where</a:t>
            </a:r>
            <a:r>
              <a:rPr sz="2800" spc="-55" dirty="0">
                <a:latin typeface="Calibri"/>
                <a:cs typeface="Calibri"/>
              </a:rPr>
              <a:t> </a:t>
            </a:r>
            <a:r>
              <a:rPr sz="2800" dirty="0">
                <a:latin typeface="Calibri"/>
                <a:cs typeface="Calibri"/>
              </a:rPr>
              <a:t>you</a:t>
            </a:r>
            <a:r>
              <a:rPr sz="2800" spc="-35" dirty="0">
                <a:latin typeface="Calibri"/>
                <a:cs typeface="Calibri"/>
              </a:rPr>
              <a:t> </a:t>
            </a:r>
            <a:r>
              <a:rPr sz="2800" dirty="0">
                <a:latin typeface="Calibri"/>
                <a:cs typeface="Calibri"/>
              </a:rPr>
              <a:t>have</a:t>
            </a:r>
            <a:r>
              <a:rPr sz="2800" spc="-55" dirty="0">
                <a:latin typeface="Calibri"/>
                <a:cs typeface="Calibri"/>
              </a:rPr>
              <a:t> </a:t>
            </a:r>
            <a:r>
              <a:rPr sz="2800" dirty="0">
                <a:latin typeface="Calibri"/>
                <a:cs typeface="Calibri"/>
              </a:rPr>
              <a:t>a</a:t>
            </a:r>
            <a:r>
              <a:rPr sz="2800" spc="-60" dirty="0">
                <a:latin typeface="Calibri"/>
                <a:cs typeface="Calibri"/>
              </a:rPr>
              <a:t> </a:t>
            </a:r>
            <a:r>
              <a:rPr sz="2800" spc="-30" dirty="0">
                <a:latin typeface="Calibri"/>
                <a:cs typeface="Calibri"/>
              </a:rPr>
              <a:t>view,</a:t>
            </a:r>
            <a:r>
              <a:rPr sz="2800" spc="-55" dirty="0">
                <a:latin typeface="Calibri"/>
                <a:cs typeface="Calibri"/>
              </a:rPr>
              <a:t> </a:t>
            </a:r>
            <a:r>
              <a:rPr sz="2800" dirty="0">
                <a:latin typeface="Calibri"/>
                <a:cs typeface="Calibri"/>
              </a:rPr>
              <a:t>you</a:t>
            </a:r>
            <a:r>
              <a:rPr sz="2800" spc="-40" dirty="0">
                <a:latin typeface="Calibri"/>
                <a:cs typeface="Calibri"/>
              </a:rPr>
              <a:t> </a:t>
            </a:r>
            <a:r>
              <a:rPr sz="2800" dirty="0">
                <a:latin typeface="Calibri"/>
                <a:cs typeface="Calibri"/>
              </a:rPr>
              <a:t>need</a:t>
            </a:r>
            <a:r>
              <a:rPr sz="2800" spc="-50" dirty="0">
                <a:latin typeface="Calibri"/>
                <a:cs typeface="Calibri"/>
              </a:rPr>
              <a:t> </a:t>
            </a:r>
            <a:r>
              <a:rPr sz="2800" dirty="0">
                <a:latin typeface="Calibri"/>
                <a:cs typeface="Calibri"/>
              </a:rPr>
              <a:t>a</a:t>
            </a:r>
            <a:r>
              <a:rPr sz="2800" spc="-60" dirty="0">
                <a:latin typeface="Calibri"/>
                <a:cs typeface="Calibri"/>
              </a:rPr>
              <a:t> </a:t>
            </a:r>
            <a:r>
              <a:rPr sz="2800" dirty="0">
                <a:latin typeface="Calibri"/>
                <a:cs typeface="Calibri"/>
              </a:rPr>
              <a:t>way</a:t>
            </a:r>
            <a:r>
              <a:rPr sz="2800" spc="-55" dirty="0">
                <a:latin typeface="Calibri"/>
                <a:cs typeface="Calibri"/>
              </a:rPr>
              <a:t> </a:t>
            </a:r>
            <a:r>
              <a:rPr sz="2800" dirty="0">
                <a:latin typeface="Calibri"/>
                <a:cs typeface="Calibri"/>
              </a:rPr>
              <a:t>to</a:t>
            </a:r>
            <a:r>
              <a:rPr sz="2800" spc="-60" dirty="0">
                <a:latin typeface="Calibri"/>
                <a:cs typeface="Calibri"/>
              </a:rPr>
              <a:t> </a:t>
            </a:r>
            <a:r>
              <a:rPr sz="2800" dirty="0">
                <a:latin typeface="Calibri"/>
                <a:cs typeface="Calibri"/>
              </a:rPr>
              <a:t>drop</a:t>
            </a:r>
            <a:r>
              <a:rPr sz="2800" spc="-40" dirty="0">
                <a:latin typeface="Calibri"/>
                <a:cs typeface="Calibri"/>
              </a:rPr>
              <a:t> </a:t>
            </a:r>
            <a:r>
              <a:rPr sz="2800" dirty="0">
                <a:latin typeface="Calibri"/>
                <a:cs typeface="Calibri"/>
              </a:rPr>
              <a:t>the</a:t>
            </a:r>
            <a:r>
              <a:rPr sz="2800" spc="-45" dirty="0">
                <a:latin typeface="Calibri"/>
                <a:cs typeface="Calibri"/>
              </a:rPr>
              <a:t> </a:t>
            </a:r>
            <a:r>
              <a:rPr sz="2800" dirty="0">
                <a:latin typeface="Calibri"/>
                <a:cs typeface="Calibri"/>
              </a:rPr>
              <a:t>view</a:t>
            </a:r>
            <a:r>
              <a:rPr sz="2800" spc="-50" dirty="0">
                <a:latin typeface="Calibri"/>
                <a:cs typeface="Calibri"/>
              </a:rPr>
              <a:t> </a:t>
            </a:r>
            <a:r>
              <a:rPr sz="2800" spc="-25" dirty="0">
                <a:latin typeface="Calibri"/>
                <a:cs typeface="Calibri"/>
              </a:rPr>
              <a:t>if</a:t>
            </a:r>
            <a:endParaRPr sz="2800">
              <a:latin typeface="Calibri"/>
              <a:cs typeface="Calibri"/>
            </a:endParaRPr>
          </a:p>
          <a:p>
            <a:pPr marL="241300">
              <a:lnSpc>
                <a:spcPts val="3195"/>
              </a:lnSpc>
            </a:pPr>
            <a:r>
              <a:rPr sz="2800" dirty="0">
                <a:latin typeface="Calibri"/>
                <a:cs typeface="Calibri"/>
              </a:rPr>
              <a:t>it</a:t>
            </a:r>
            <a:r>
              <a:rPr sz="2800" spc="-55" dirty="0">
                <a:latin typeface="Calibri"/>
                <a:cs typeface="Calibri"/>
              </a:rPr>
              <a:t> </a:t>
            </a:r>
            <a:r>
              <a:rPr sz="2800" dirty="0">
                <a:latin typeface="Calibri"/>
                <a:cs typeface="Calibri"/>
              </a:rPr>
              <a:t>is</a:t>
            </a:r>
            <a:r>
              <a:rPr sz="2800" spc="-45" dirty="0">
                <a:latin typeface="Calibri"/>
                <a:cs typeface="Calibri"/>
              </a:rPr>
              <a:t> </a:t>
            </a:r>
            <a:r>
              <a:rPr sz="2800" dirty="0">
                <a:latin typeface="Calibri"/>
                <a:cs typeface="Calibri"/>
              </a:rPr>
              <a:t>no</a:t>
            </a:r>
            <a:r>
              <a:rPr sz="2800" spc="-40" dirty="0">
                <a:latin typeface="Calibri"/>
                <a:cs typeface="Calibri"/>
              </a:rPr>
              <a:t> </a:t>
            </a:r>
            <a:r>
              <a:rPr sz="2800" dirty="0">
                <a:latin typeface="Calibri"/>
                <a:cs typeface="Calibri"/>
              </a:rPr>
              <a:t>longer</a:t>
            </a:r>
            <a:r>
              <a:rPr sz="2800" spc="-40" dirty="0">
                <a:latin typeface="Calibri"/>
                <a:cs typeface="Calibri"/>
              </a:rPr>
              <a:t> </a:t>
            </a:r>
            <a:r>
              <a:rPr sz="2800" dirty="0">
                <a:latin typeface="Calibri"/>
                <a:cs typeface="Calibri"/>
              </a:rPr>
              <a:t>needed.</a:t>
            </a:r>
            <a:r>
              <a:rPr sz="2800" spc="-15" dirty="0">
                <a:latin typeface="Calibri"/>
                <a:cs typeface="Calibri"/>
              </a:rPr>
              <a:t> </a:t>
            </a:r>
            <a:r>
              <a:rPr sz="2800" dirty="0">
                <a:latin typeface="Calibri"/>
                <a:cs typeface="Calibri"/>
              </a:rPr>
              <a:t>The</a:t>
            </a:r>
            <a:r>
              <a:rPr sz="2800" spc="-50" dirty="0">
                <a:latin typeface="Calibri"/>
                <a:cs typeface="Calibri"/>
              </a:rPr>
              <a:t> </a:t>
            </a:r>
            <a:r>
              <a:rPr sz="2800" spc="-10" dirty="0">
                <a:latin typeface="Calibri"/>
                <a:cs typeface="Calibri"/>
              </a:rPr>
              <a:t>syntax</a:t>
            </a:r>
            <a:r>
              <a:rPr sz="2800" spc="-35" dirty="0">
                <a:latin typeface="Calibri"/>
                <a:cs typeface="Calibri"/>
              </a:rPr>
              <a:t> </a:t>
            </a:r>
            <a:r>
              <a:rPr sz="2800" dirty="0">
                <a:latin typeface="Calibri"/>
                <a:cs typeface="Calibri"/>
              </a:rPr>
              <a:t>is</a:t>
            </a:r>
            <a:r>
              <a:rPr sz="2800" spc="-40" dirty="0">
                <a:latin typeface="Calibri"/>
                <a:cs typeface="Calibri"/>
              </a:rPr>
              <a:t> </a:t>
            </a:r>
            <a:r>
              <a:rPr sz="2800" dirty="0">
                <a:latin typeface="Calibri"/>
                <a:cs typeface="Calibri"/>
              </a:rPr>
              <a:t>very</a:t>
            </a:r>
            <a:r>
              <a:rPr sz="2800" spc="-50" dirty="0">
                <a:latin typeface="Calibri"/>
                <a:cs typeface="Calibri"/>
              </a:rPr>
              <a:t> </a:t>
            </a:r>
            <a:r>
              <a:rPr sz="2800" dirty="0">
                <a:latin typeface="Calibri"/>
                <a:cs typeface="Calibri"/>
              </a:rPr>
              <a:t>simple</a:t>
            </a:r>
            <a:r>
              <a:rPr sz="2800" spc="-25" dirty="0">
                <a:latin typeface="Calibri"/>
                <a:cs typeface="Calibri"/>
              </a:rPr>
              <a:t> </a:t>
            </a:r>
            <a:r>
              <a:rPr sz="2800" dirty="0">
                <a:latin typeface="Calibri"/>
                <a:cs typeface="Calibri"/>
              </a:rPr>
              <a:t>and</a:t>
            </a:r>
            <a:r>
              <a:rPr sz="2800" spc="-25" dirty="0">
                <a:latin typeface="Calibri"/>
                <a:cs typeface="Calibri"/>
              </a:rPr>
              <a:t> </a:t>
            </a:r>
            <a:r>
              <a:rPr sz="2800" dirty="0">
                <a:latin typeface="Calibri"/>
                <a:cs typeface="Calibri"/>
              </a:rPr>
              <a:t>is</a:t>
            </a:r>
            <a:r>
              <a:rPr sz="2800" spc="-45" dirty="0">
                <a:latin typeface="Calibri"/>
                <a:cs typeface="Calibri"/>
              </a:rPr>
              <a:t> </a:t>
            </a:r>
            <a:r>
              <a:rPr sz="2800" dirty="0">
                <a:latin typeface="Calibri"/>
                <a:cs typeface="Calibri"/>
              </a:rPr>
              <a:t>given</a:t>
            </a:r>
            <a:r>
              <a:rPr sz="2800" spc="-50" dirty="0">
                <a:latin typeface="Calibri"/>
                <a:cs typeface="Calibri"/>
              </a:rPr>
              <a:t> </a:t>
            </a:r>
            <a:r>
              <a:rPr sz="2800" dirty="0">
                <a:latin typeface="Calibri"/>
                <a:cs typeface="Calibri"/>
              </a:rPr>
              <a:t>below</a:t>
            </a:r>
            <a:r>
              <a:rPr sz="2800" spc="-45" dirty="0">
                <a:latin typeface="Calibri"/>
                <a:cs typeface="Calibri"/>
              </a:rPr>
              <a:t> </a:t>
            </a:r>
            <a:r>
              <a:rPr sz="2800" spc="-50" dirty="0">
                <a:latin typeface="Calibri"/>
                <a:cs typeface="Calibri"/>
              </a:rPr>
              <a:t>−</a:t>
            </a:r>
            <a:endParaRPr sz="2800">
              <a:latin typeface="Calibri"/>
              <a:cs typeface="Calibri"/>
            </a:endParaRPr>
          </a:p>
          <a:p>
            <a:pPr>
              <a:lnSpc>
                <a:spcPct val="100000"/>
              </a:lnSpc>
              <a:spcBef>
                <a:spcPts val="1260"/>
              </a:spcBef>
            </a:pPr>
            <a:endParaRPr sz="2800">
              <a:latin typeface="Calibri"/>
              <a:cs typeface="Calibri"/>
            </a:endParaRPr>
          </a:p>
          <a:p>
            <a:pPr marL="240029" indent="-227329">
              <a:lnSpc>
                <a:spcPct val="100000"/>
              </a:lnSpc>
              <a:buFont typeface="Arial MT"/>
              <a:buChar char="•"/>
              <a:tabLst>
                <a:tab pos="240029" algn="l"/>
              </a:tabLst>
            </a:pPr>
            <a:r>
              <a:rPr sz="2800" dirty="0">
                <a:latin typeface="Calibri"/>
                <a:cs typeface="Calibri"/>
              </a:rPr>
              <a:t>DROP</a:t>
            </a:r>
            <a:r>
              <a:rPr sz="2800" spc="-40" dirty="0">
                <a:latin typeface="Calibri"/>
                <a:cs typeface="Calibri"/>
              </a:rPr>
              <a:t> </a:t>
            </a:r>
            <a:r>
              <a:rPr sz="2800" dirty="0">
                <a:latin typeface="Calibri"/>
                <a:cs typeface="Calibri"/>
              </a:rPr>
              <a:t>VIEW</a:t>
            </a:r>
            <a:r>
              <a:rPr sz="2800" spc="-90" dirty="0">
                <a:latin typeface="Calibri"/>
                <a:cs typeface="Calibri"/>
              </a:rPr>
              <a:t> </a:t>
            </a:r>
            <a:r>
              <a:rPr sz="2800" spc="-10" dirty="0">
                <a:latin typeface="Calibri"/>
                <a:cs typeface="Calibri"/>
              </a:rPr>
              <a:t>view_name;</a:t>
            </a:r>
            <a:endParaRPr sz="2800">
              <a:latin typeface="Calibri"/>
              <a:cs typeface="Calibri"/>
            </a:endParaRPr>
          </a:p>
          <a:p>
            <a:pPr marL="240029" marR="658495" indent="-227329">
              <a:lnSpc>
                <a:spcPts val="3020"/>
              </a:lnSpc>
              <a:spcBef>
                <a:spcPts val="1060"/>
              </a:spcBef>
              <a:buFont typeface="Arial MT"/>
              <a:buChar char="•"/>
              <a:tabLst>
                <a:tab pos="241300" algn="l"/>
              </a:tabLst>
            </a:pPr>
            <a:r>
              <a:rPr sz="2800" dirty="0">
                <a:latin typeface="Calibri"/>
                <a:cs typeface="Calibri"/>
              </a:rPr>
              <a:t>Following</a:t>
            </a:r>
            <a:r>
              <a:rPr sz="2800" spc="-80" dirty="0">
                <a:latin typeface="Calibri"/>
                <a:cs typeface="Calibri"/>
              </a:rPr>
              <a:t> </a:t>
            </a:r>
            <a:r>
              <a:rPr sz="2800" dirty="0">
                <a:latin typeface="Calibri"/>
                <a:cs typeface="Calibri"/>
              </a:rPr>
              <a:t>is</a:t>
            </a:r>
            <a:r>
              <a:rPr sz="2800" spc="-75" dirty="0">
                <a:latin typeface="Calibri"/>
                <a:cs typeface="Calibri"/>
              </a:rPr>
              <a:t> </a:t>
            </a:r>
            <a:r>
              <a:rPr sz="2800" dirty="0">
                <a:latin typeface="Calibri"/>
                <a:cs typeface="Calibri"/>
              </a:rPr>
              <a:t>an</a:t>
            </a:r>
            <a:r>
              <a:rPr sz="2800" spc="-70" dirty="0">
                <a:latin typeface="Calibri"/>
                <a:cs typeface="Calibri"/>
              </a:rPr>
              <a:t> </a:t>
            </a:r>
            <a:r>
              <a:rPr sz="2800" spc="-10" dirty="0">
                <a:latin typeface="Calibri"/>
                <a:cs typeface="Calibri"/>
              </a:rPr>
              <a:t>example</a:t>
            </a:r>
            <a:r>
              <a:rPr sz="2800" spc="-80" dirty="0">
                <a:latin typeface="Calibri"/>
                <a:cs typeface="Calibri"/>
              </a:rPr>
              <a:t> </a:t>
            </a:r>
            <a:r>
              <a:rPr sz="2800" dirty="0">
                <a:latin typeface="Calibri"/>
                <a:cs typeface="Calibri"/>
              </a:rPr>
              <a:t>to</a:t>
            </a:r>
            <a:r>
              <a:rPr sz="2800" spc="-85" dirty="0">
                <a:latin typeface="Calibri"/>
                <a:cs typeface="Calibri"/>
              </a:rPr>
              <a:t> </a:t>
            </a:r>
            <a:r>
              <a:rPr sz="2800" dirty="0">
                <a:latin typeface="Calibri"/>
                <a:cs typeface="Calibri"/>
              </a:rPr>
              <a:t>drop</a:t>
            </a:r>
            <a:r>
              <a:rPr sz="2800" spc="-50" dirty="0">
                <a:latin typeface="Calibri"/>
                <a:cs typeface="Calibri"/>
              </a:rPr>
              <a:t> </a:t>
            </a:r>
            <a:r>
              <a:rPr sz="2800" dirty="0">
                <a:latin typeface="Calibri"/>
                <a:cs typeface="Calibri"/>
              </a:rPr>
              <a:t>the</a:t>
            </a:r>
            <a:r>
              <a:rPr sz="2800" spc="-65" dirty="0">
                <a:latin typeface="Calibri"/>
                <a:cs typeface="Calibri"/>
              </a:rPr>
              <a:t> </a:t>
            </a:r>
            <a:r>
              <a:rPr sz="2800" spc="-10" dirty="0">
                <a:latin typeface="Calibri"/>
                <a:cs typeface="Calibri"/>
              </a:rPr>
              <a:t>CUSTOMERS_VIEW</a:t>
            </a:r>
            <a:r>
              <a:rPr sz="2800" spc="-70" dirty="0">
                <a:latin typeface="Calibri"/>
                <a:cs typeface="Calibri"/>
              </a:rPr>
              <a:t> </a:t>
            </a:r>
            <a:r>
              <a:rPr sz="2800" dirty="0">
                <a:latin typeface="Calibri"/>
                <a:cs typeface="Calibri"/>
              </a:rPr>
              <a:t>from</a:t>
            </a:r>
            <a:r>
              <a:rPr sz="2800" spc="-65" dirty="0">
                <a:latin typeface="Calibri"/>
                <a:cs typeface="Calibri"/>
              </a:rPr>
              <a:t> </a:t>
            </a:r>
            <a:r>
              <a:rPr sz="2800" spc="-25" dirty="0">
                <a:latin typeface="Calibri"/>
                <a:cs typeface="Calibri"/>
              </a:rPr>
              <a:t>the 	</a:t>
            </a:r>
            <a:r>
              <a:rPr sz="2800" spc="-20" dirty="0">
                <a:latin typeface="Calibri"/>
                <a:cs typeface="Calibri"/>
              </a:rPr>
              <a:t>CUSTOMERS</a:t>
            </a:r>
            <a:r>
              <a:rPr sz="2800" spc="-60" dirty="0">
                <a:latin typeface="Calibri"/>
                <a:cs typeface="Calibri"/>
              </a:rPr>
              <a:t> </a:t>
            </a:r>
            <a:r>
              <a:rPr sz="2800" spc="-10" dirty="0">
                <a:latin typeface="Calibri"/>
                <a:cs typeface="Calibri"/>
              </a:rPr>
              <a:t>table.</a:t>
            </a:r>
            <a:endParaRPr sz="2800">
              <a:latin typeface="Calibri"/>
              <a:cs typeface="Calibri"/>
            </a:endParaRPr>
          </a:p>
          <a:p>
            <a:pPr>
              <a:lnSpc>
                <a:spcPct val="100000"/>
              </a:lnSpc>
              <a:spcBef>
                <a:spcPts val="1220"/>
              </a:spcBef>
              <a:buFont typeface="Arial MT"/>
              <a:buChar char="•"/>
            </a:pPr>
            <a:endParaRPr sz="2800">
              <a:latin typeface="Calibri"/>
              <a:cs typeface="Calibri"/>
            </a:endParaRPr>
          </a:p>
          <a:p>
            <a:pPr marL="240029" indent="-227329">
              <a:lnSpc>
                <a:spcPct val="100000"/>
              </a:lnSpc>
              <a:spcBef>
                <a:spcPts val="5"/>
              </a:spcBef>
              <a:buFont typeface="Arial MT"/>
              <a:buChar char="•"/>
              <a:tabLst>
                <a:tab pos="240029" algn="l"/>
              </a:tabLst>
            </a:pPr>
            <a:r>
              <a:rPr sz="2800" dirty="0">
                <a:latin typeface="Calibri"/>
                <a:cs typeface="Calibri"/>
              </a:rPr>
              <a:t>DROP</a:t>
            </a:r>
            <a:r>
              <a:rPr sz="2800" spc="-30" dirty="0">
                <a:latin typeface="Calibri"/>
                <a:cs typeface="Calibri"/>
              </a:rPr>
              <a:t> </a:t>
            </a:r>
            <a:r>
              <a:rPr sz="2800" dirty="0">
                <a:latin typeface="Calibri"/>
                <a:cs typeface="Calibri"/>
              </a:rPr>
              <a:t>VIEW</a:t>
            </a:r>
            <a:r>
              <a:rPr sz="2800" spc="-65" dirty="0">
                <a:latin typeface="Calibri"/>
                <a:cs typeface="Calibri"/>
              </a:rPr>
              <a:t> </a:t>
            </a:r>
            <a:r>
              <a:rPr sz="2800" spc="-10" dirty="0">
                <a:latin typeface="Calibri"/>
                <a:cs typeface="Calibri"/>
              </a:rPr>
              <a:t>CUSTOMERS_VIEW;</a:t>
            </a:r>
            <a:endParaRPr sz="2800">
              <a:latin typeface="Calibri"/>
              <a:cs typeface="Calibri"/>
            </a:endParaRPr>
          </a:p>
        </p:txBody>
      </p:sp>
    </p:spTree>
    <p:extLst>
      <p:ext uri="{BB962C8B-B14F-4D97-AF65-F5344CB8AC3E}">
        <p14:creationId xmlns:p14="http://schemas.microsoft.com/office/powerpoint/2010/main" val="12959153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55578"/>
            <a:ext cx="10394949" cy="994964"/>
          </a:xfrm>
          <a:prstGeom prst="rect">
            <a:avLst/>
          </a:prstGeom>
        </p:spPr>
        <p:txBody>
          <a:bodyPr vert="horz" wrap="square" lIns="0" tIns="314782" rIns="0" bIns="0" rtlCol="0">
            <a:spAutoFit/>
          </a:bodyPr>
          <a:lstStyle/>
          <a:p>
            <a:pPr marL="333375">
              <a:lnSpc>
                <a:spcPct val="100000"/>
              </a:lnSpc>
              <a:spcBef>
                <a:spcPts val="105"/>
              </a:spcBef>
            </a:pPr>
            <a:r>
              <a:rPr dirty="0"/>
              <a:t>Creating</a:t>
            </a:r>
            <a:r>
              <a:rPr spc="-75" dirty="0"/>
              <a:t> </a:t>
            </a:r>
            <a:r>
              <a:rPr dirty="0"/>
              <a:t>View</a:t>
            </a:r>
            <a:r>
              <a:rPr spc="-55" dirty="0"/>
              <a:t> </a:t>
            </a:r>
            <a:r>
              <a:rPr dirty="0"/>
              <a:t>from</a:t>
            </a:r>
            <a:r>
              <a:rPr spc="-90" dirty="0"/>
              <a:t> </a:t>
            </a:r>
            <a:r>
              <a:rPr dirty="0"/>
              <a:t>multiple</a:t>
            </a:r>
            <a:r>
              <a:rPr spc="-70" dirty="0"/>
              <a:t> </a:t>
            </a:r>
            <a:r>
              <a:rPr spc="-10" dirty="0"/>
              <a:t>tables</a:t>
            </a:r>
          </a:p>
        </p:txBody>
      </p:sp>
      <p:sp>
        <p:nvSpPr>
          <p:cNvPr id="3" name="object 3"/>
          <p:cNvSpPr txBox="1"/>
          <p:nvPr/>
        </p:nvSpPr>
        <p:spPr>
          <a:xfrm>
            <a:off x="916939" y="1746252"/>
            <a:ext cx="10234931" cy="4012893"/>
          </a:xfrm>
          <a:prstGeom prst="rect">
            <a:avLst/>
          </a:prstGeom>
        </p:spPr>
        <p:txBody>
          <a:bodyPr vert="horz" wrap="square" lIns="0" tIns="121920" rIns="0" bIns="0" rtlCol="0">
            <a:spAutoFit/>
          </a:bodyPr>
          <a:lstStyle/>
          <a:p>
            <a:pPr marL="240029" marR="5080" indent="-227329">
              <a:lnSpc>
                <a:spcPct val="70000"/>
              </a:lnSpc>
              <a:spcBef>
                <a:spcPts val="960"/>
              </a:spcBef>
              <a:buFont typeface="Arial MT"/>
              <a:buChar char="•"/>
              <a:tabLst>
                <a:tab pos="241300" algn="l"/>
              </a:tabLst>
            </a:pPr>
            <a:r>
              <a:rPr sz="2400" dirty="0">
                <a:latin typeface="Calibri"/>
                <a:cs typeface="Calibri"/>
              </a:rPr>
              <a:t>View</a:t>
            </a:r>
            <a:r>
              <a:rPr sz="2400" spc="-60" dirty="0">
                <a:latin typeface="Calibri"/>
                <a:cs typeface="Calibri"/>
              </a:rPr>
              <a:t> </a:t>
            </a:r>
            <a:r>
              <a:rPr sz="2400" dirty="0">
                <a:latin typeface="Calibri"/>
                <a:cs typeface="Calibri"/>
              </a:rPr>
              <a:t>from</a:t>
            </a:r>
            <a:r>
              <a:rPr sz="2400" spc="-60" dirty="0">
                <a:latin typeface="Calibri"/>
                <a:cs typeface="Calibri"/>
              </a:rPr>
              <a:t> </a:t>
            </a:r>
            <a:r>
              <a:rPr sz="2400" dirty="0">
                <a:latin typeface="Calibri"/>
                <a:cs typeface="Calibri"/>
              </a:rPr>
              <a:t>multiple</a:t>
            </a:r>
            <a:r>
              <a:rPr sz="2400" spc="-55" dirty="0">
                <a:latin typeface="Calibri"/>
                <a:cs typeface="Calibri"/>
              </a:rPr>
              <a:t> </a:t>
            </a:r>
            <a:r>
              <a:rPr sz="2400" dirty="0">
                <a:latin typeface="Calibri"/>
                <a:cs typeface="Calibri"/>
              </a:rPr>
              <a:t>tables</a:t>
            </a:r>
            <a:r>
              <a:rPr sz="2400" spc="-60" dirty="0">
                <a:latin typeface="Calibri"/>
                <a:cs typeface="Calibri"/>
              </a:rPr>
              <a:t> </a:t>
            </a:r>
            <a:r>
              <a:rPr sz="2400" dirty="0">
                <a:latin typeface="Calibri"/>
                <a:cs typeface="Calibri"/>
              </a:rPr>
              <a:t>can</a:t>
            </a:r>
            <a:r>
              <a:rPr sz="2400" spc="-45" dirty="0">
                <a:latin typeface="Calibri"/>
                <a:cs typeface="Calibri"/>
              </a:rPr>
              <a:t> </a:t>
            </a:r>
            <a:r>
              <a:rPr sz="2400" dirty="0">
                <a:latin typeface="Calibri"/>
                <a:cs typeface="Calibri"/>
              </a:rPr>
              <a:t>be</a:t>
            </a:r>
            <a:r>
              <a:rPr sz="2400" spc="-45" dirty="0">
                <a:latin typeface="Calibri"/>
                <a:cs typeface="Calibri"/>
              </a:rPr>
              <a:t> </a:t>
            </a:r>
            <a:r>
              <a:rPr sz="2400" dirty="0">
                <a:latin typeface="Calibri"/>
                <a:cs typeface="Calibri"/>
              </a:rPr>
              <a:t>created</a:t>
            </a:r>
            <a:r>
              <a:rPr sz="2400" spc="-55" dirty="0">
                <a:latin typeface="Calibri"/>
                <a:cs typeface="Calibri"/>
              </a:rPr>
              <a:t> </a:t>
            </a:r>
            <a:r>
              <a:rPr sz="2400" dirty="0">
                <a:latin typeface="Calibri"/>
                <a:cs typeface="Calibri"/>
              </a:rPr>
              <a:t>by</a:t>
            </a:r>
            <a:r>
              <a:rPr sz="2400" spc="-55" dirty="0">
                <a:latin typeface="Calibri"/>
                <a:cs typeface="Calibri"/>
              </a:rPr>
              <a:t> </a:t>
            </a:r>
            <a:r>
              <a:rPr sz="2400" dirty="0">
                <a:latin typeface="Calibri"/>
                <a:cs typeface="Calibri"/>
              </a:rPr>
              <a:t>simply</a:t>
            </a:r>
            <a:r>
              <a:rPr sz="2400" spc="-55" dirty="0">
                <a:latin typeface="Calibri"/>
                <a:cs typeface="Calibri"/>
              </a:rPr>
              <a:t> </a:t>
            </a:r>
            <a:r>
              <a:rPr sz="2400" dirty="0">
                <a:latin typeface="Calibri"/>
                <a:cs typeface="Calibri"/>
              </a:rPr>
              <a:t>include</a:t>
            </a:r>
            <a:r>
              <a:rPr sz="2400" spc="-35" dirty="0">
                <a:latin typeface="Calibri"/>
                <a:cs typeface="Calibri"/>
              </a:rPr>
              <a:t> </a:t>
            </a:r>
            <a:r>
              <a:rPr sz="2400" dirty="0">
                <a:latin typeface="Calibri"/>
                <a:cs typeface="Calibri"/>
              </a:rPr>
              <a:t>multiple</a:t>
            </a:r>
            <a:r>
              <a:rPr sz="2400" spc="-65" dirty="0">
                <a:latin typeface="Calibri"/>
                <a:cs typeface="Calibri"/>
              </a:rPr>
              <a:t> </a:t>
            </a:r>
            <a:r>
              <a:rPr sz="2400" dirty="0">
                <a:latin typeface="Calibri"/>
                <a:cs typeface="Calibri"/>
              </a:rPr>
              <a:t>tables</a:t>
            </a:r>
            <a:r>
              <a:rPr sz="2400" spc="-60" dirty="0">
                <a:latin typeface="Calibri"/>
                <a:cs typeface="Calibri"/>
              </a:rPr>
              <a:t> </a:t>
            </a:r>
            <a:r>
              <a:rPr sz="2400" dirty="0">
                <a:latin typeface="Calibri"/>
                <a:cs typeface="Calibri"/>
              </a:rPr>
              <a:t>in</a:t>
            </a:r>
            <a:r>
              <a:rPr sz="2400" spc="-55" dirty="0">
                <a:latin typeface="Calibri"/>
                <a:cs typeface="Calibri"/>
              </a:rPr>
              <a:t> </a:t>
            </a:r>
            <a:r>
              <a:rPr sz="2400" spc="-25" dirty="0">
                <a:latin typeface="Calibri"/>
                <a:cs typeface="Calibri"/>
              </a:rPr>
              <a:t>the 	</a:t>
            </a:r>
            <a:r>
              <a:rPr sz="2400" dirty="0">
                <a:latin typeface="Calibri"/>
                <a:cs typeface="Calibri"/>
              </a:rPr>
              <a:t>SELECT</a:t>
            </a:r>
            <a:r>
              <a:rPr sz="2400" spc="-90" dirty="0">
                <a:latin typeface="Calibri"/>
                <a:cs typeface="Calibri"/>
              </a:rPr>
              <a:t> </a:t>
            </a:r>
            <a:r>
              <a:rPr sz="2400" spc="-10" dirty="0">
                <a:latin typeface="Calibri"/>
                <a:cs typeface="Calibri"/>
              </a:rPr>
              <a:t>statement.</a:t>
            </a:r>
            <a:endParaRPr sz="2400">
              <a:latin typeface="Calibri"/>
              <a:cs typeface="Calibri"/>
            </a:endParaRPr>
          </a:p>
          <a:p>
            <a:pPr marL="240029" indent="-227329">
              <a:lnSpc>
                <a:spcPts val="2450"/>
              </a:lnSpc>
              <a:spcBef>
                <a:spcPts val="135"/>
              </a:spcBef>
              <a:buFont typeface="Arial MT"/>
              <a:buChar char="•"/>
              <a:tabLst>
                <a:tab pos="240029" algn="l"/>
              </a:tabLst>
            </a:pPr>
            <a:r>
              <a:rPr sz="2400" dirty="0">
                <a:latin typeface="Calibri"/>
                <a:cs typeface="Calibri"/>
              </a:rPr>
              <a:t>In</a:t>
            </a:r>
            <a:r>
              <a:rPr sz="2400" spc="-50" dirty="0">
                <a:latin typeface="Calibri"/>
                <a:cs typeface="Calibri"/>
              </a:rPr>
              <a:t> </a:t>
            </a:r>
            <a:r>
              <a:rPr sz="2400" dirty="0">
                <a:latin typeface="Calibri"/>
                <a:cs typeface="Calibri"/>
              </a:rPr>
              <a:t>the</a:t>
            </a:r>
            <a:r>
              <a:rPr sz="2400" spc="-40" dirty="0">
                <a:latin typeface="Calibri"/>
                <a:cs typeface="Calibri"/>
              </a:rPr>
              <a:t> </a:t>
            </a:r>
            <a:r>
              <a:rPr sz="2400" dirty="0">
                <a:latin typeface="Calibri"/>
                <a:cs typeface="Calibri"/>
              </a:rPr>
              <a:t>given</a:t>
            </a:r>
            <a:r>
              <a:rPr sz="2400" spc="-45" dirty="0">
                <a:latin typeface="Calibri"/>
                <a:cs typeface="Calibri"/>
              </a:rPr>
              <a:t> </a:t>
            </a:r>
            <a:r>
              <a:rPr sz="2400" dirty="0">
                <a:latin typeface="Calibri"/>
                <a:cs typeface="Calibri"/>
              </a:rPr>
              <a:t>example,</a:t>
            </a:r>
            <a:r>
              <a:rPr sz="2400" spc="-50" dirty="0">
                <a:latin typeface="Calibri"/>
                <a:cs typeface="Calibri"/>
              </a:rPr>
              <a:t> </a:t>
            </a:r>
            <a:r>
              <a:rPr sz="2400" dirty="0">
                <a:latin typeface="Calibri"/>
                <a:cs typeface="Calibri"/>
              </a:rPr>
              <a:t>a</a:t>
            </a:r>
            <a:r>
              <a:rPr sz="2400" spc="-55" dirty="0">
                <a:latin typeface="Calibri"/>
                <a:cs typeface="Calibri"/>
              </a:rPr>
              <a:t> </a:t>
            </a:r>
            <a:r>
              <a:rPr sz="2400" dirty="0">
                <a:latin typeface="Calibri"/>
                <a:cs typeface="Calibri"/>
              </a:rPr>
              <a:t>view</a:t>
            </a:r>
            <a:r>
              <a:rPr sz="2400" spc="-40" dirty="0">
                <a:latin typeface="Calibri"/>
                <a:cs typeface="Calibri"/>
              </a:rPr>
              <a:t> </a:t>
            </a:r>
            <a:r>
              <a:rPr sz="2400" dirty="0">
                <a:latin typeface="Calibri"/>
                <a:cs typeface="Calibri"/>
              </a:rPr>
              <a:t>is</a:t>
            </a:r>
            <a:r>
              <a:rPr sz="2400" spc="-40" dirty="0">
                <a:latin typeface="Calibri"/>
                <a:cs typeface="Calibri"/>
              </a:rPr>
              <a:t> </a:t>
            </a:r>
            <a:r>
              <a:rPr sz="2400" spc="-10" dirty="0">
                <a:latin typeface="Calibri"/>
                <a:cs typeface="Calibri"/>
              </a:rPr>
              <a:t>created</a:t>
            </a:r>
            <a:r>
              <a:rPr sz="2400" spc="-50" dirty="0">
                <a:latin typeface="Calibri"/>
                <a:cs typeface="Calibri"/>
              </a:rPr>
              <a:t> </a:t>
            </a:r>
            <a:r>
              <a:rPr sz="2400" dirty="0">
                <a:latin typeface="Calibri"/>
                <a:cs typeface="Calibri"/>
              </a:rPr>
              <a:t>named</a:t>
            </a:r>
            <a:r>
              <a:rPr sz="2400" spc="-90" dirty="0">
                <a:latin typeface="Calibri"/>
                <a:cs typeface="Calibri"/>
              </a:rPr>
              <a:t> </a:t>
            </a:r>
            <a:r>
              <a:rPr sz="2400" dirty="0">
                <a:latin typeface="Calibri"/>
                <a:cs typeface="Calibri"/>
              </a:rPr>
              <a:t>MarksView</a:t>
            </a:r>
            <a:r>
              <a:rPr sz="2400" spc="-60" dirty="0">
                <a:latin typeface="Calibri"/>
                <a:cs typeface="Calibri"/>
              </a:rPr>
              <a:t> </a:t>
            </a:r>
            <a:r>
              <a:rPr sz="2400" dirty="0">
                <a:latin typeface="Calibri"/>
                <a:cs typeface="Calibri"/>
              </a:rPr>
              <a:t>from</a:t>
            </a:r>
            <a:r>
              <a:rPr sz="2400" spc="-65" dirty="0">
                <a:latin typeface="Calibri"/>
                <a:cs typeface="Calibri"/>
              </a:rPr>
              <a:t> </a:t>
            </a:r>
            <a:r>
              <a:rPr sz="2400" dirty="0">
                <a:latin typeface="Calibri"/>
                <a:cs typeface="Calibri"/>
              </a:rPr>
              <a:t>two</a:t>
            </a:r>
            <a:r>
              <a:rPr sz="2400" spc="-50" dirty="0">
                <a:latin typeface="Calibri"/>
                <a:cs typeface="Calibri"/>
              </a:rPr>
              <a:t> </a:t>
            </a:r>
            <a:r>
              <a:rPr sz="2400" spc="-10" dirty="0">
                <a:latin typeface="Calibri"/>
                <a:cs typeface="Calibri"/>
              </a:rPr>
              <a:t>tables</a:t>
            </a:r>
            <a:endParaRPr sz="2400">
              <a:latin typeface="Calibri"/>
              <a:cs typeface="Calibri"/>
            </a:endParaRPr>
          </a:p>
          <a:p>
            <a:pPr marL="241300">
              <a:lnSpc>
                <a:spcPts val="2450"/>
              </a:lnSpc>
            </a:pPr>
            <a:r>
              <a:rPr sz="2400" spc="-10" dirty="0">
                <a:latin typeface="Calibri"/>
                <a:cs typeface="Calibri"/>
              </a:rPr>
              <a:t>Student_Detail</a:t>
            </a:r>
            <a:r>
              <a:rPr sz="2400" spc="-70" dirty="0">
                <a:latin typeface="Calibri"/>
                <a:cs typeface="Calibri"/>
              </a:rPr>
              <a:t> </a:t>
            </a:r>
            <a:r>
              <a:rPr sz="2400" dirty="0">
                <a:latin typeface="Calibri"/>
                <a:cs typeface="Calibri"/>
              </a:rPr>
              <a:t>and</a:t>
            </a:r>
            <a:r>
              <a:rPr sz="2400" spc="-30" dirty="0">
                <a:latin typeface="Calibri"/>
                <a:cs typeface="Calibri"/>
              </a:rPr>
              <a:t> </a:t>
            </a:r>
            <a:r>
              <a:rPr sz="2400" spc="-10" dirty="0">
                <a:latin typeface="Calibri"/>
                <a:cs typeface="Calibri"/>
              </a:rPr>
              <a:t>Student_Marks.</a:t>
            </a:r>
            <a:endParaRPr sz="2400">
              <a:latin typeface="Calibri"/>
              <a:cs typeface="Calibri"/>
            </a:endParaRPr>
          </a:p>
          <a:p>
            <a:pPr marL="240029" indent="-227329">
              <a:lnSpc>
                <a:spcPts val="2830"/>
              </a:lnSpc>
              <a:spcBef>
                <a:spcPts val="145"/>
              </a:spcBef>
              <a:buFont typeface="Arial MT"/>
              <a:buChar char="•"/>
              <a:tabLst>
                <a:tab pos="240029" algn="l"/>
              </a:tabLst>
            </a:pPr>
            <a:r>
              <a:rPr sz="2400" spc="-10" dirty="0">
                <a:latin typeface="Calibri"/>
                <a:cs typeface="Calibri"/>
              </a:rPr>
              <a:t>Syntax:</a:t>
            </a:r>
            <a:endParaRPr sz="2400">
              <a:latin typeface="Calibri"/>
              <a:cs typeface="Calibri"/>
            </a:endParaRPr>
          </a:p>
          <a:p>
            <a:pPr marL="1041400">
              <a:lnSpc>
                <a:spcPts val="1930"/>
              </a:lnSpc>
            </a:pPr>
            <a:r>
              <a:rPr sz="1700" spc="-25" dirty="0">
                <a:latin typeface="Calibri"/>
                <a:cs typeface="Calibri"/>
              </a:rPr>
              <a:t>CREATE</a:t>
            </a:r>
            <a:r>
              <a:rPr sz="1700" spc="-35" dirty="0">
                <a:latin typeface="Calibri"/>
                <a:cs typeface="Calibri"/>
              </a:rPr>
              <a:t> </a:t>
            </a:r>
            <a:r>
              <a:rPr sz="1700" dirty="0">
                <a:latin typeface="Calibri"/>
                <a:cs typeface="Calibri"/>
              </a:rPr>
              <a:t>VIEW</a:t>
            </a:r>
            <a:r>
              <a:rPr sz="1700" spc="-40" dirty="0">
                <a:latin typeface="Calibri"/>
                <a:cs typeface="Calibri"/>
              </a:rPr>
              <a:t> </a:t>
            </a:r>
            <a:r>
              <a:rPr sz="1700" dirty="0">
                <a:latin typeface="Calibri"/>
                <a:cs typeface="Calibri"/>
              </a:rPr>
              <a:t>view_name</a:t>
            </a:r>
            <a:r>
              <a:rPr sz="1700" spc="-50" dirty="0">
                <a:latin typeface="Calibri"/>
                <a:cs typeface="Calibri"/>
              </a:rPr>
              <a:t> </a:t>
            </a:r>
            <a:r>
              <a:rPr sz="1700" spc="-25" dirty="0">
                <a:latin typeface="Calibri"/>
                <a:cs typeface="Calibri"/>
              </a:rPr>
              <a:t>AS</a:t>
            </a:r>
            <a:endParaRPr sz="1700">
              <a:latin typeface="Calibri"/>
              <a:cs typeface="Calibri"/>
            </a:endParaRPr>
          </a:p>
          <a:p>
            <a:pPr marL="1041400" marR="3637279">
              <a:lnSpc>
                <a:spcPts val="1930"/>
              </a:lnSpc>
              <a:spcBef>
                <a:spcPts val="95"/>
              </a:spcBef>
            </a:pPr>
            <a:r>
              <a:rPr sz="1700" dirty="0">
                <a:latin typeface="Calibri"/>
                <a:cs typeface="Calibri"/>
              </a:rPr>
              <a:t>SELECT</a:t>
            </a:r>
            <a:r>
              <a:rPr sz="1700" spc="10" dirty="0">
                <a:latin typeface="Calibri"/>
                <a:cs typeface="Calibri"/>
              </a:rPr>
              <a:t> </a:t>
            </a:r>
            <a:r>
              <a:rPr sz="1700" spc="-10" dirty="0">
                <a:latin typeface="Calibri"/>
                <a:cs typeface="Calibri"/>
              </a:rPr>
              <a:t>table1.col_name1,</a:t>
            </a:r>
            <a:r>
              <a:rPr sz="1700" dirty="0">
                <a:latin typeface="Calibri"/>
                <a:cs typeface="Calibri"/>
              </a:rPr>
              <a:t> </a:t>
            </a:r>
            <a:r>
              <a:rPr sz="1700" spc="-10" dirty="0">
                <a:latin typeface="Calibri"/>
                <a:cs typeface="Calibri"/>
              </a:rPr>
              <a:t>table1.col_name2,table2.col_name1 </a:t>
            </a:r>
            <a:r>
              <a:rPr sz="1700" dirty="0">
                <a:latin typeface="Calibri"/>
                <a:cs typeface="Calibri"/>
              </a:rPr>
              <a:t>FROM</a:t>
            </a:r>
            <a:r>
              <a:rPr sz="1700" spc="-40" dirty="0">
                <a:latin typeface="Calibri"/>
                <a:cs typeface="Calibri"/>
              </a:rPr>
              <a:t> </a:t>
            </a:r>
            <a:r>
              <a:rPr sz="1700" spc="-10" dirty="0">
                <a:latin typeface="Calibri"/>
                <a:cs typeface="Calibri"/>
              </a:rPr>
              <a:t>table1,table2</a:t>
            </a:r>
            <a:endParaRPr sz="1700">
              <a:latin typeface="Calibri"/>
              <a:cs typeface="Calibri"/>
            </a:endParaRPr>
          </a:p>
          <a:p>
            <a:pPr marL="1041400">
              <a:lnSpc>
                <a:spcPts val="1889"/>
              </a:lnSpc>
            </a:pPr>
            <a:r>
              <a:rPr sz="1700" dirty="0">
                <a:latin typeface="Calibri"/>
                <a:cs typeface="Calibri"/>
              </a:rPr>
              <a:t>WHERE</a:t>
            </a:r>
            <a:r>
              <a:rPr sz="1700" spc="-55" dirty="0">
                <a:latin typeface="Calibri"/>
                <a:cs typeface="Calibri"/>
              </a:rPr>
              <a:t> </a:t>
            </a:r>
            <a:r>
              <a:rPr sz="1700" dirty="0">
                <a:latin typeface="Calibri"/>
                <a:cs typeface="Calibri"/>
              </a:rPr>
              <a:t>table1.col_name</a:t>
            </a:r>
            <a:r>
              <a:rPr sz="1700" spc="-70" dirty="0">
                <a:latin typeface="Calibri"/>
                <a:cs typeface="Calibri"/>
              </a:rPr>
              <a:t> </a:t>
            </a:r>
            <a:r>
              <a:rPr sz="1700" dirty="0">
                <a:latin typeface="Calibri"/>
                <a:cs typeface="Calibri"/>
              </a:rPr>
              <a:t>=</a:t>
            </a:r>
            <a:r>
              <a:rPr sz="1700" spc="-30" dirty="0">
                <a:latin typeface="Calibri"/>
                <a:cs typeface="Calibri"/>
              </a:rPr>
              <a:t> </a:t>
            </a:r>
            <a:r>
              <a:rPr sz="1700" spc="-10" dirty="0">
                <a:latin typeface="Calibri"/>
                <a:cs typeface="Calibri"/>
              </a:rPr>
              <a:t>Table2.col_name;</a:t>
            </a:r>
            <a:r>
              <a:rPr sz="1700" spc="-65" dirty="0">
                <a:latin typeface="Calibri"/>
                <a:cs typeface="Calibri"/>
              </a:rPr>
              <a:t> </a:t>
            </a:r>
            <a:r>
              <a:rPr sz="1700" dirty="0">
                <a:latin typeface="Calibri"/>
                <a:cs typeface="Calibri"/>
              </a:rPr>
              <a:t>(matching</a:t>
            </a:r>
            <a:r>
              <a:rPr sz="1700" spc="-75" dirty="0">
                <a:latin typeface="Calibri"/>
                <a:cs typeface="Calibri"/>
              </a:rPr>
              <a:t> </a:t>
            </a:r>
            <a:r>
              <a:rPr sz="1700" spc="-10" dirty="0">
                <a:latin typeface="Calibri"/>
                <a:cs typeface="Calibri"/>
              </a:rPr>
              <a:t>column)</a:t>
            </a:r>
            <a:endParaRPr sz="1700">
              <a:latin typeface="Calibri"/>
              <a:cs typeface="Calibri"/>
            </a:endParaRPr>
          </a:p>
          <a:p>
            <a:pPr marL="240029" indent="-227329">
              <a:lnSpc>
                <a:spcPts val="2830"/>
              </a:lnSpc>
              <a:spcBef>
                <a:spcPts val="130"/>
              </a:spcBef>
              <a:buFont typeface="Arial MT"/>
              <a:buChar char="•"/>
              <a:tabLst>
                <a:tab pos="240029" algn="l"/>
              </a:tabLst>
            </a:pPr>
            <a:r>
              <a:rPr sz="2400" spc="-10" dirty="0">
                <a:latin typeface="Calibri"/>
                <a:cs typeface="Calibri"/>
              </a:rPr>
              <a:t>Example:</a:t>
            </a:r>
            <a:endParaRPr sz="2400">
              <a:latin typeface="Calibri"/>
              <a:cs typeface="Calibri"/>
            </a:endParaRPr>
          </a:p>
          <a:p>
            <a:pPr marL="1041400">
              <a:lnSpc>
                <a:spcPts val="1930"/>
              </a:lnSpc>
            </a:pPr>
            <a:r>
              <a:rPr sz="1700" spc="-25" dirty="0">
                <a:latin typeface="Calibri"/>
                <a:cs typeface="Calibri"/>
              </a:rPr>
              <a:t>CREATE</a:t>
            </a:r>
            <a:r>
              <a:rPr sz="1700" spc="-35" dirty="0">
                <a:latin typeface="Calibri"/>
                <a:cs typeface="Calibri"/>
              </a:rPr>
              <a:t> </a:t>
            </a:r>
            <a:r>
              <a:rPr sz="1700" dirty="0">
                <a:latin typeface="Calibri"/>
                <a:cs typeface="Calibri"/>
              </a:rPr>
              <a:t>VIEW</a:t>
            </a:r>
            <a:r>
              <a:rPr sz="1700" spc="-45" dirty="0">
                <a:latin typeface="Calibri"/>
                <a:cs typeface="Calibri"/>
              </a:rPr>
              <a:t> </a:t>
            </a:r>
            <a:r>
              <a:rPr sz="1700" dirty="0">
                <a:latin typeface="Calibri"/>
                <a:cs typeface="Calibri"/>
              </a:rPr>
              <a:t>MarksView</a:t>
            </a:r>
            <a:r>
              <a:rPr sz="1700" spc="-65" dirty="0">
                <a:latin typeface="Calibri"/>
                <a:cs typeface="Calibri"/>
              </a:rPr>
              <a:t> </a:t>
            </a:r>
            <a:r>
              <a:rPr sz="1700" spc="-25" dirty="0">
                <a:latin typeface="Calibri"/>
                <a:cs typeface="Calibri"/>
              </a:rPr>
              <a:t>AS</a:t>
            </a:r>
            <a:endParaRPr sz="1700">
              <a:latin typeface="Calibri"/>
              <a:cs typeface="Calibri"/>
            </a:endParaRPr>
          </a:p>
          <a:p>
            <a:pPr marL="1041400" marR="2187575">
              <a:lnSpc>
                <a:spcPts val="1930"/>
              </a:lnSpc>
              <a:spcBef>
                <a:spcPts val="95"/>
              </a:spcBef>
            </a:pPr>
            <a:r>
              <a:rPr sz="1700" dirty="0">
                <a:latin typeface="Calibri"/>
                <a:cs typeface="Calibri"/>
              </a:rPr>
              <a:t>SELECT</a:t>
            </a:r>
            <a:r>
              <a:rPr sz="1700" spc="10" dirty="0">
                <a:latin typeface="Calibri"/>
                <a:cs typeface="Calibri"/>
              </a:rPr>
              <a:t> </a:t>
            </a:r>
            <a:r>
              <a:rPr sz="1700" spc="-10" dirty="0">
                <a:latin typeface="Calibri"/>
                <a:cs typeface="Calibri"/>
              </a:rPr>
              <a:t>Student_Detail.NAME,</a:t>
            </a:r>
            <a:r>
              <a:rPr sz="1700" spc="-15" dirty="0">
                <a:latin typeface="Calibri"/>
                <a:cs typeface="Calibri"/>
              </a:rPr>
              <a:t> </a:t>
            </a:r>
            <a:r>
              <a:rPr sz="1700" spc="-10" dirty="0">
                <a:latin typeface="Calibri"/>
                <a:cs typeface="Calibri"/>
              </a:rPr>
              <a:t>Student_Detail.ADDRESS,</a:t>
            </a:r>
            <a:r>
              <a:rPr sz="1700" spc="-20" dirty="0">
                <a:latin typeface="Calibri"/>
                <a:cs typeface="Calibri"/>
              </a:rPr>
              <a:t> </a:t>
            </a:r>
            <a:r>
              <a:rPr sz="1700" spc="-10" dirty="0">
                <a:latin typeface="Calibri"/>
                <a:cs typeface="Calibri"/>
              </a:rPr>
              <a:t>Student_Marks.MARKS </a:t>
            </a:r>
            <a:r>
              <a:rPr sz="1700" dirty="0">
                <a:latin typeface="Calibri"/>
                <a:cs typeface="Calibri"/>
              </a:rPr>
              <a:t>FROM</a:t>
            </a:r>
            <a:r>
              <a:rPr sz="1700" spc="-5" dirty="0">
                <a:latin typeface="Calibri"/>
                <a:cs typeface="Calibri"/>
              </a:rPr>
              <a:t> </a:t>
            </a:r>
            <a:r>
              <a:rPr sz="1700" spc="-10" dirty="0">
                <a:latin typeface="Calibri"/>
                <a:cs typeface="Calibri"/>
              </a:rPr>
              <a:t>Student_Detail,</a:t>
            </a:r>
            <a:r>
              <a:rPr sz="1700" spc="-15" dirty="0">
                <a:latin typeface="Calibri"/>
                <a:cs typeface="Calibri"/>
              </a:rPr>
              <a:t> </a:t>
            </a:r>
            <a:r>
              <a:rPr sz="1700" spc="-10" dirty="0">
                <a:latin typeface="Calibri"/>
                <a:cs typeface="Calibri"/>
              </a:rPr>
              <a:t>Student_Mark</a:t>
            </a:r>
            <a:endParaRPr sz="1700">
              <a:latin typeface="Calibri"/>
              <a:cs typeface="Calibri"/>
            </a:endParaRPr>
          </a:p>
          <a:p>
            <a:pPr marL="1041400">
              <a:lnSpc>
                <a:spcPts val="1889"/>
              </a:lnSpc>
            </a:pPr>
            <a:r>
              <a:rPr sz="1700" dirty="0">
                <a:latin typeface="Calibri"/>
                <a:cs typeface="Calibri"/>
              </a:rPr>
              <a:t>WHERE </a:t>
            </a:r>
            <a:r>
              <a:rPr sz="1700" spc="-10" dirty="0">
                <a:latin typeface="Calibri"/>
                <a:cs typeface="Calibri"/>
              </a:rPr>
              <a:t>Student_Detail.NAME</a:t>
            </a:r>
            <a:r>
              <a:rPr sz="1700" spc="-30" dirty="0">
                <a:latin typeface="Calibri"/>
                <a:cs typeface="Calibri"/>
              </a:rPr>
              <a:t> </a:t>
            </a:r>
            <a:r>
              <a:rPr sz="1700" dirty="0">
                <a:latin typeface="Calibri"/>
                <a:cs typeface="Calibri"/>
              </a:rPr>
              <a:t>=</a:t>
            </a:r>
            <a:r>
              <a:rPr sz="1700" spc="25" dirty="0">
                <a:latin typeface="Calibri"/>
                <a:cs typeface="Calibri"/>
              </a:rPr>
              <a:t> </a:t>
            </a:r>
            <a:r>
              <a:rPr sz="1700" spc="-10" dirty="0">
                <a:latin typeface="Calibri"/>
                <a:cs typeface="Calibri"/>
              </a:rPr>
              <a:t>Student_Marks.NAME;</a:t>
            </a:r>
            <a:endParaRPr sz="1700">
              <a:latin typeface="Calibri"/>
              <a:cs typeface="Calibri"/>
            </a:endParaRPr>
          </a:p>
        </p:txBody>
      </p:sp>
    </p:spTree>
    <p:extLst>
      <p:ext uri="{BB962C8B-B14F-4D97-AF65-F5344CB8AC3E}">
        <p14:creationId xmlns:p14="http://schemas.microsoft.com/office/powerpoint/2010/main" val="285226545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780" y="2479894"/>
            <a:ext cx="6552565" cy="948978"/>
          </a:xfrm>
          <a:prstGeom prst="rect">
            <a:avLst/>
          </a:prstGeom>
        </p:spPr>
        <p:txBody>
          <a:bodyPr vert="horz" wrap="square" lIns="0" tIns="12700" rIns="0" bIns="0" rtlCol="0">
            <a:spAutoFit/>
          </a:bodyPr>
          <a:lstStyle/>
          <a:p>
            <a:pPr marL="12700">
              <a:lnSpc>
                <a:spcPct val="100000"/>
              </a:lnSpc>
              <a:spcBef>
                <a:spcPts val="100"/>
              </a:spcBef>
              <a:tabLst>
                <a:tab pos="2674620" algn="l"/>
              </a:tabLst>
            </a:pPr>
            <a:r>
              <a:rPr sz="6000" dirty="0" smtClean="0"/>
              <a:t>T</a:t>
            </a:r>
            <a:r>
              <a:rPr lang="en-US" sz="6000" dirty="0"/>
              <a:t>r</a:t>
            </a:r>
            <a:r>
              <a:rPr sz="6000" dirty="0" smtClean="0"/>
              <a:t>i</a:t>
            </a:r>
            <a:r>
              <a:rPr lang="en-US" sz="6000" dirty="0" smtClean="0"/>
              <a:t>g</a:t>
            </a:r>
            <a:r>
              <a:rPr sz="6000" dirty="0" smtClean="0"/>
              <a:t>gers</a:t>
            </a:r>
            <a:endParaRPr sz="6000" dirty="0"/>
          </a:p>
        </p:txBody>
      </p:sp>
    </p:spTree>
    <p:extLst>
      <p:ext uri="{BB962C8B-B14F-4D97-AF65-F5344CB8AC3E}">
        <p14:creationId xmlns:p14="http://schemas.microsoft.com/office/powerpoint/2010/main" val="407225854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722422"/>
            <a:ext cx="5613297" cy="690574"/>
          </a:xfrm>
          <a:prstGeom prst="rect">
            <a:avLst/>
          </a:prstGeom>
        </p:spPr>
        <p:txBody>
          <a:bodyPr vert="horz" wrap="square" lIns="0" tIns="13335" rIns="0" bIns="0" rtlCol="0">
            <a:spAutoFit/>
          </a:bodyPr>
          <a:lstStyle/>
          <a:p>
            <a:pPr marL="12700">
              <a:lnSpc>
                <a:spcPct val="100000"/>
              </a:lnSpc>
              <a:spcBef>
                <a:spcPts val="105"/>
              </a:spcBef>
            </a:pPr>
            <a:r>
              <a:rPr spc="-55" dirty="0" smtClean="0"/>
              <a:t>Trig</a:t>
            </a:r>
            <a:r>
              <a:rPr lang="en-US" spc="-55" dirty="0" smtClean="0"/>
              <a:t>g</a:t>
            </a:r>
            <a:r>
              <a:rPr spc="-55" dirty="0" smtClean="0"/>
              <a:t>ers</a:t>
            </a:r>
            <a:endParaRPr spc="-55" dirty="0"/>
          </a:p>
        </p:txBody>
      </p:sp>
      <p:sp>
        <p:nvSpPr>
          <p:cNvPr id="3" name="object 3"/>
          <p:cNvSpPr txBox="1">
            <a:spLocks noGrp="1"/>
          </p:cNvSpPr>
          <p:nvPr>
            <p:ph type="body" idx="4294967295"/>
          </p:nvPr>
        </p:nvSpPr>
        <p:spPr>
          <a:xfrm>
            <a:off x="319617" y="1600200"/>
            <a:ext cx="11059583" cy="1985159"/>
          </a:xfrm>
          <a:prstGeom prst="rect">
            <a:avLst/>
          </a:prstGeom>
        </p:spPr>
        <p:txBody>
          <a:bodyPr vert="horz" wrap="square" lIns="0" tIns="60960" rIns="0" bIns="0" rtlCol="0">
            <a:spAutoFit/>
          </a:bodyPr>
          <a:lstStyle/>
          <a:p>
            <a:pPr marL="469900" marR="5080" indent="-457200">
              <a:lnSpc>
                <a:spcPts val="3020"/>
              </a:lnSpc>
              <a:spcBef>
                <a:spcPts val="480"/>
              </a:spcBef>
              <a:tabLst>
                <a:tab pos="241300" algn="l"/>
              </a:tabLst>
            </a:pPr>
            <a:r>
              <a:rPr dirty="0"/>
              <a:t>A</a:t>
            </a:r>
            <a:r>
              <a:rPr spc="-45" dirty="0"/>
              <a:t> </a:t>
            </a:r>
            <a:r>
              <a:rPr dirty="0"/>
              <a:t>trigger</a:t>
            </a:r>
            <a:r>
              <a:rPr spc="-65" dirty="0"/>
              <a:t> </a:t>
            </a:r>
            <a:r>
              <a:rPr dirty="0"/>
              <a:t>is</a:t>
            </a:r>
            <a:r>
              <a:rPr spc="-55" dirty="0"/>
              <a:t> </a:t>
            </a:r>
            <a:r>
              <a:rPr dirty="0"/>
              <a:t>a</a:t>
            </a:r>
            <a:r>
              <a:rPr spc="-50" dirty="0"/>
              <a:t> </a:t>
            </a:r>
            <a:r>
              <a:rPr dirty="0"/>
              <a:t>special</a:t>
            </a:r>
            <a:r>
              <a:rPr spc="-45" dirty="0"/>
              <a:t> </a:t>
            </a:r>
            <a:r>
              <a:rPr dirty="0"/>
              <a:t>type</a:t>
            </a:r>
            <a:r>
              <a:rPr spc="-45" dirty="0"/>
              <a:t> </a:t>
            </a:r>
            <a:r>
              <a:rPr dirty="0"/>
              <a:t>of</a:t>
            </a:r>
            <a:r>
              <a:rPr spc="-55" dirty="0"/>
              <a:t> </a:t>
            </a:r>
            <a:r>
              <a:rPr spc="-10" dirty="0"/>
              <a:t>stored</a:t>
            </a:r>
            <a:r>
              <a:rPr spc="-35" dirty="0"/>
              <a:t> </a:t>
            </a:r>
            <a:r>
              <a:rPr spc="-10" dirty="0"/>
              <a:t>procedure</a:t>
            </a:r>
            <a:r>
              <a:rPr spc="-15" dirty="0"/>
              <a:t> </a:t>
            </a:r>
            <a:r>
              <a:rPr dirty="0"/>
              <a:t>that</a:t>
            </a:r>
            <a:r>
              <a:rPr spc="-60" dirty="0"/>
              <a:t> </a:t>
            </a:r>
            <a:r>
              <a:rPr spc="-10" dirty="0"/>
              <a:t>automatically</a:t>
            </a:r>
            <a:r>
              <a:rPr spc="-45" dirty="0"/>
              <a:t> </a:t>
            </a:r>
            <a:r>
              <a:rPr spc="-20" dirty="0"/>
              <a:t>runs </a:t>
            </a:r>
            <a:r>
              <a:rPr dirty="0" smtClean="0"/>
              <a:t>when</a:t>
            </a:r>
            <a:r>
              <a:rPr spc="-70" dirty="0" smtClean="0"/>
              <a:t> </a:t>
            </a:r>
            <a:r>
              <a:rPr dirty="0"/>
              <a:t>an</a:t>
            </a:r>
            <a:r>
              <a:rPr spc="-60" dirty="0"/>
              <a:t> </a:t>
            </a:r>
            <a:r>
              <a:rPr dirty="0"/>
              <a:t>event</a:t>
            </a:r>
            <a:r>
              <a:rPr spc="-75" dirty="0"/>
              <a:t> </a:t>
            </a:r>
            <a:r>
              <a:rPr dirty="0"/>
              <a:t>occurs</a:t>
            </a:r>
            <a:r>
              <a:rPr spc="-50" dirty="0"/>
              <a:t> </a:t>
            </a:r>
            <a:r>
              <a:rPr dirty="0"/>
              <a:t>in</a:t>
            </a:r>
            <a:r>
              <a:rPr spc="-75" dirty="0"/>
              <a:t> </a:t>
            </a:r>
            <a:r>
              <a:rPr dirty="0"/>
              <a:t>the</a:t>
            </a:r>
            <a:r>
              <a:rPr spc="-65" dirty="0"/>
              <a:t> </a:t>
            </a:r>
            <a:r>
              <a:rPr spc="-10" dirty="0"/>
              <a:t>database</a:t>
            </a:r>
            <a:r>
              <a:rPr spc="-70" dirty="0"/>
              <a:t> </a:t>
            </a:r>
            <a:r>
              <a:rPr spc="-10" dirty="0"/>
              <a:t>server.</a:t>
            </a:r>
          </a:p>
          <a:p>
            <a:pPr marL="469900" marR="575945" indent="-457200">
              <a:lnSpc>
                <a:spcPts val="3020"/>
              </a:lnSpc>
              <a:spcBef>
                <a:spcPts val="1015"/>
              </a:spcBef>
              <a:tabLst>
                <a:tab pos="241300" algn="l"/>
              </a:tabLst>
            </a:pPr>
            <a:r>
              <a:rPr dirty="0"/>
              <a:t>DML</a:t>
            </a:r>
            <a:r>
              <a:rPr spc="-45" dirty="0"/>
              <a:t> </a:t>
            </a:r>
            <a:r>
              <a:rPr dirty="0"/>
              <a:t>triggers</a:t>
            </a:r>
            <a:r>
              <a:rPr spc="-65" dirty="0"/>
              <a:t> </a:t>
            </a:r>
            <a:r>
              <a:rPr dirty="0"/>
              <a:t>run</a:t>
            </a:r>
            <a:r>
              <a:rPr spc="-50" dirty="0"/>
              <a:t> </a:t>
            </a:r>
            <a:r>
              <a:rPr dirty="0"/>
              <a:t>when</a:t>
            </a:r>
            <a:r>
              <a:rPr spc="-60" dirty="0"/>
              <a:t> </a:t>
            </a:r>
            <a:r>
              <a:rPr dirty="0"/>
              <a:t>a</a:t>
            </a:r>
            <a:r>
              <a:rPr spc="-60" dirty="0"/>
              <a:t> </a:t>
            </a:r>
            <a:r>
              <a:rPr dirty="0"/>
              <a:t>user</a:t>
            </a:r>
            <a:r>
              <a:rPr spc="-45" dirty="0"/>
              <a:t> </a:t>
            </a:r>
            <a:r>
              <a:rPr dirty="0"/>
              <a:t>tries</a:t>
            </a:r>
            <a:r>
              <a:rPr spc="-55" dirty="0"/>
              <a:t> </a:t>
            </a:r>
            <a:r>
              <a:rPr dirty="0"/>
              <a:t>to</a:t>
            </a:r>
            <a:r>
              <a:rPr spc="-65" dirty="0"/>
              <a:t> </a:t>
            </a:r>
            <a:r>
              <a:rPr dirty="0"/>
              <a:t>modify</a:t>
            </a:r>
            <a:r>
              <a:rPr spc="-50" dirty="0"/>
              <a:t> </a:t>
            </a:r>
            <a:r>
              <a:rPr dirty="0"/>
              <a:t>data</a:t>
            </a:r>
            <a:r>
              <a:rPr spc="-60" dirty="0"/>
              <a:t> </a:t>
            </a:r>
            <a:r>
              <a:rPr dirty="0"/>
              <a:t>through</a:t>
            </a:r>
            <a:r>
              <a:rPr spc="-35" dirty="0"/>
              <a:t> </a:t>
            </a:r>
            <a:r>
              <a:rPr dirty="0"/>
              <a:t>a</a:t>
            </a:r>
            <a:r>
              <a:rPr spc="-60" dirty="0"/>
              <a:t> </a:t>
            </a:r>
            <a:r>
              <a:rPr spc="-20" dirty="0"/>
              <a:t>data 	</a:t>
            </a:r>
            <a:r>
              <a:rPr spc="-10" dirty="0"/>
              <a:t>manipulation</a:t>
            </a:r>
            <a:r>
              <a:rPr spc="-45" dirty="0"/>
              <a:t> </a:t>
            </a:r>
            <a:r>
              <a:rPr dirty="0"/>
              <a:t>language</a:t>
            </a:r>
            <a:r>
              <a:rPr spc="-65" dirty="0"/>
              <a:t> </a:t>
            </a:r>
            <a:r>
              <a:rPr dirty="0"/>
              <a:t>(DML)</a:t>
            </a:r>
            <a:r>
              <a:rPr spc="-50" dirty="0"/>
              <a:t> </a:t>
            </a:r>
            <a:r>
              <a:rPr spc="-10" dirty="0"/>
              <a:t>event.</a:t>
            </a:r>
          </a:p>
          <a:p>
            <a:pPr marL="469900" marR="106680" indent="-457200">
              <a:lnSpc>
                <a:spcPts val="3020"/>
              </a:lnSpc>
              <a:spcBef>
                <a:spcPts val="1005"/>
              </a:spcBef>
              <a:tabLst>
                <a:tab pos="241300" algn="l"/>
              </a:tabLst>
            </a:pPr>
            <a:r>
              <a:rPr dirty="0"/>
              <a:t>DML</a:t>
            </a:r>
            <a:r>
              <a:rPr spc="-45" dirty="0"/>
              <a:t> </a:t>
            </a:r>
            <a:r>
              <a:rPr dirty="0"/>
              <a:t>events</a:t>
            </a:r>
            <a:r>
              <a:rPr spc="-60" dirty="0"/>
              <a:t> </a:t>
            </a:r>
            <a:r>
              <a:rPr dirty="0"/>
              <a:t>are</a:t>
            </a:r>
            <a:r>
              <a:rPr spc="-60" dirty="0"/>
              <a:t> </a:t>
            </a:r>
            <a:r>
              <a:rPr spc="-40" dirty="0"/>
              <a:t>INSERT,</a:t>
            </a:r>
            <a:r>
              <a:rPr spc="-60" dirty="0"/>
              <a:t> </a:t>
            </a:r>
            <a:r>
              <a:rPr spc="-30" dirty="0"/>
              <a:t>UPDATE,</a:t>
            </a:r>
            <a:r>
              <a:rPr spc="-55" dirty="0"/>
              <a:t> </a:t>
            </a:r>
            <a:r>
              <a:rPr dirty="0"/>
              <a:t>or</a:t>
            </a:r>
            <a:r>
              <a:rPr spc="-65" dirty="0"/>
              <a:t> </a:t>
            </a:r>
            <a:r>
              <a:rPr dirty="0"/>
              <a:t>DELETE</a:t>
            </a:r>
            <a:r>
              <a:rPr spc="-65" dirty="0"/>
              <a:t> </a:t>
            </a:r>
            <a:r>
              <a:rPr spc="-20" dirty="0"/>
              <a:t>statements</a:t>
            </a:r>
            <a:r>
              <a:rPr spc="-45" dirty="0"/>
              <a:t> </a:t>
            </a:r>
            <a:r>
              <a:rPr dirty="0"/>
              <a:t>on</a:t>
            </a:r>
            <a:r>
              <a:rPr spc="-55" dirty="0"/>
              <a:t> </a:t>
            </a:r>
            <a:r>
              <a:rPr dirty="0"/>
              <a:t>a</a:t>
            </a:r>
            <a:r>
              <a:rPr spc="-70" dirty="0"/>
              <a:t> </a:t>
            </a:r>
            <a:r>
              <a:rPr dirty="0"/>
              <a:t>table</a:t>
            </a:r>
            <a:r>
              <a:rPr spc="-55" dirty="0"/>
              <a:t> </a:t>
            </a:r>
            <a:r>
              <a:rPr spc="-25" dirty="0"/>
              <a:t>or 	</a:t>
            </a:r>
            <a:r>
              <a:rPr spc="-10" dirty="0"/>
              <a:t>view.</a:t>
            </a:r>
          </a:p>
          <a:p>
            <a:pPr marL="469900" marR="19050" indent="-457200">
              <a:lnSpc>
                <a:spcPts val="3020"/>
              </a:lnSpc>
              <a:spcBef>
                <a:spcPts val="1010"/>
              </a:spcBef>
              <a:tabLst>
                <a:tab pos="241300" algn="l"/>
              </a:tabLst>
            </a:pPr>
            <a:r>
              <a:rPr dirty="0"/>
              <a:t>These</a:t>
            </a:r>
            <a:r>
              <a:rPr spc="-80" dirty="0"/>
              <a:t> </a:t>
            </a:r>
            <a:r>
              <a:rPr dirty="0"/>
              <a:t>triggers</a:t>
            </a:r>
            <a:r>
              <a:rPr spc="-75" dirty="0"/>
              <a:t> </a:t>
            </a:r>
            <a:r>
              <a:rPr dirty="0"/>
              <a:t>fire</a:t>
            </a:r>
            <a:r>
              <a:rPr spc="-80" dirty="0"/>
              <a:t> </a:t>
            </a:r>
            <a:r>
              <a:rPr dirty="0"/>
              <a:t>when</a:t>
            </a:r>
            <a:r>
              <a:rPr spc="-85" dirty="0"/>
              <a:t> </a:t>
            </a:r>
            <a:r>
              <a:rPr dirty="0"/>
              <a:t>any</a:t>
            </a:r>
            <a:r>
              <a:rPr spc="-85" dirty="0"/>
              <a:t> </a:t>
            </a:r>
            <a:r>
              <a:rPr dirty="0"/>
              <a:t>valid</a:t>
            </a:r>
            <a:r>
              <a:rPr spc="-70" dirty="0"/>
              <a:t> </a:t>
            </a:r>
            <a:r>
              <a:rPr dirty="0"/>
              <a:t>event</a:t>
            </a:r>
            <a:r>
              <a:rPr spc="-85" dirty="0"/>
              <a:t> </a:t>
            </a:r>
            <a:r>
              <a:rPr dirty="0"/>
              <a:t>fires,</a:t>
            </a:r>
            <a:r>
              <a:rPr spc="-75" dirty="0"/>
              <a:t> </a:t>
            </a:r>
            <a:r>
              <a:rPr dirty="0"/>
              <a:t>whether</a:t>
            </a:r>
            <a:r>
              <a:rPr spc="-75" dirty="0"/>
              <a:t> </a:t>
            </a:r>
            <a:r>
              <a:rPr dirty="0"/>
              <a:t>table</a:t>
            </a:r>
            <a:r>
              <a:rPr spc="-80" dirty="0"/>
              <a:t> </a:t>
            </a:r>
            <a:r>
              <a:rPr dirty="0"/>
              <a:t>rows</a:t>
            </a:r>
            <a:r>
              <a:rPr spc="-75" dirty="0"/>
              <a:t> </a:t>
            </a:r>
            <a:r>
              <a:rPr spc="-25" dirty="0"/>
              <a:t>are 	</a:t>
            </a:r>
            <a:r>
              <a:rPr spc="-10" dirty="0"/>
              <a:t>affected</a:t>
            </a:r>
            <a:r>
              <a:rPr spc="-90" dirty="0"/>
              <a:t> </a:t>
            </a:r>
            <a:r>
              <a:rPr dirty="0"/>
              <a:t>or</a:t>
            </a:r>
            <a:r>
              <a:rPr spc="-75" dirty="0"/>
              <a:t> </a:t>
            </a:r>
            <a:r>
              <a:rPr dirty="0"/>
              <a:t>not.</a:t>
            </a:r>
            <a:r>
              <a:rPr spc="-65" dirty="0"/>
              <a:t> </a:t>
            </a:r>
            <a:endParaRPr spc="-10" dirty="0"/>
          </a:p>
        </p:txBody>
      </p:sp>
    </p:spTree>
    <p:extLst>
      <p:ext uri="{BB962C8B-B14F-4D97-AF65-F5344CB8AC3E}">
        <p14:creationId xmlns:p14="http://schemas.microsoft.com/office/powerpoint/2010/main" val="38468903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6D4068-B753-4DEF-A75A-C249607F253B}"/>
              </a:ext>
            </a:extLst>
          </p:cNvPr>
          <p:cNvSpPr>
            <a:spLocks noGrp="1"/>
          </p:cNvSpPr>
          <p:nvPr>
            <p:ph type="title"/>
          </p:nvPr>
        </p:nvSpPr>
        <p:spPr/>
        <p:txBody>
          <a:bodyPr/>
          <a:lstStyle/>
          <a:p>
            <a:r>
              <a:rPr lang="en-IN" dirty="0"/>
              <a:t/>
            </a:r>
            <a:br>
              <a:rPr lang="en-IN" dirty="0"/>
            </a:br>
            <a:endParaRPr lang="en-IN" dirty="0"/>
          </a:p>
        </p:txBody>
      </p:sp>
      <p:sp>
        <p:nvSpPr>
          <p:cNvPr id="3" name="Content Placeholder 2">
            <a:extLst>
              <a:ext uri="{FF2B5EF4-FFF2-40B4-BE49-F238E27FC236}">
                <a16:creationId xmlns:a16="http://schemas.microsoft.com/office/drawing/2014/main" xmlns="" id="{B115C42E-7267-41FB-8826-0649E21881FB}"/>
              </a:ext>
            </a:extLst>
          </p:cNvPr>
          <p:cNvSpPr>
            <a:spLocks noGrp="1"/>
          </p:cNvSpPr>
          <p:nvPr>
            <p:ph sz="half" idx="1"/>
          </p:nvPr>
        </p:nvSpPr>
        <p:spPr>
          <a:xfrm>
            <a:off x="538397" y="1539015"/>
            <a:ext cx="5181600" cy="4351338"/>
          </a:xfrm>
        </p:spPr>
        <p:txBody>
          <a:bodyPr/>
          <a:lstStyle/>
          <a:p>
            <a:r>
              <a:rPr lang="en-IN" dirty="0"/>
              <a:t>Compound Operators</a:t>
            </a:r>
          </a:p>
        </p:txBody>
      </p:sp>
      <p:sp>
        <p:nvSpPr>
          <p:cNvPr id="4" name="Content Placeholder 3">
            <a:extLst>
              <a:ext uri="{FF2B5EF4-FFF2-40B4-BE49-F238E27FC236}">
                <a16:creationId xmlns:a16="http://schemas.microsoft.com/office/drawing/2014/main" xmlns="" id="{74471E95-AD00-4C44-908E-758AA7CB3068}"/>
              </a:ext>
            </a:extLst>
          </p:cNvPr>
          <p:cNvSpPr>
            <a:spLocks noGrp="1"/>
          </p:cNvSpPr>
          <p:nvPr>
            <p:ph sz="half" idx="2"/>
          </p:nvPr>
        </p:nvSpPr>
        <p:spPr>
          <a:xfrm>
            <a:off x="6172200" y="1539015"/>
            <a:ext cx="5181600" cy="4351338"/>
          </a:xfrm>
        </p:spPr>
        <p:txBody>
          <a:bodyPr/>
          <a:lstStyle/>
          <a:p>
            <a:r>
              <a:rPr lang="en-IN" dirty="0"/>
              <a:t>Bitwise Operator</a:t>
            </a:r>
          </a:p>
          <a:p>
            <a:endParaRPr lang="en-IN" dirty="0"/>
          </a:p>
        </p:txBody>
      </p:sp>
      <p:pic>
        <p:nvPicPr>
          <p:cNvPr id="5" name="Picture 4">
            <a:extLst>
              <a:ext uri="{FF2B5EF4-FFF2-40B4-BE49-F238E27FC236}">
                <a16:creationId xmlns:a16="http://schemas.microsoft.com/office/drawing/2014/main" xmlns="" id="{0F36029D-A5D9-4AD8-BFB3-1D1753EDDCC9}"/>
              </a:ext>
            </a:extLst>
          </p:cNvPr>
          <p:cNvPicPr>
            <a:picLocks noChangeAspect="1"/>
          </p:cNvPicPr>
          <p:nvPr/>
        </p:nvPicPr>
        <p:blipFill>
          <a:blip r:embed="rId2"/>
          <a:stretch>
            <a:fillRect/>
          </a:stretch>
        </p:blipFill>
        <p:spPr>
          <a:xfrm>
            <a:off x="838200" y="2336774"/>
            <a:ext cx="3885090" cy="3766708"/>
          </a:xfrm>
          <a:prstGeom prst="rect">
            <a:avLst/>
          </a:prstGeom>
        </p:spPr>
      </p:pic>
      <p:pic>
        <p:nvPicPr>
          <p:cNvPr id="6" name="Picture 5">
            <a:extLst>
              <a:ext uri="{FF2B5EF4-FFF2-40B4-BE49-F238E27FC236}">
                <a16:creationId xmlns:a16="http://schemas.microsoft.com/office/drawing/2014/main" xmlns="" id="{CE3B75FA-8403-4B31-8456-A721A2BDAEFA}"/>
              </a:ext>
            </a:extLst>
          </p:cNvPr>
          <p:cNvPicPr>
            <a:picLocks noChangeAspect="1"/>
          </p:cNvPicPr>
          <p:nvPr/>
        </p:nvPicPr>
        <p:blipFill>
          <a:blip r:embed="rId3"/>
          <a:stretch>
            <a:fillRect/>
          </a:stretch>
        </p:blipFill>
        <p:spPr>
          <a:xfrm>
            <a:off x="6172200" y="2869328"/>
            <a:ext cx="4102377" cy="1842385"/>
          </a:xfrm>
          <a:prstGeom prst="rect">
            <a:avLst/>
          </a:prstGeom>
        </p:spPr>
      </p:pic>
    </p:spTree>
    <p:extLst>
      <p:ext uri="{BB962C8B-B14F-4D97-AF65-F5344CB8AC3E}">
        <p14:creationId xmlns:p14="http://schemas.microsoft.com/office/powerpoint/2010/main" val="2114836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1718209"/>
            <a:ext cx="8500111" cy="4237699"/>
          </a:xfrm>
          <a:prstGeom prst="rect">
            <a:avLst/>
          </a:prstGeom>
        </p:spPr>
        <p:txBody>
          <a:bodyPr vert="horz" wrap="square" lIns="0" tIns="53975" rIns="0" bIns="0" rtlCol="0">
            <a:spAutoFit/>
          </a:bodyPr>
          <a:lstStyle/>
          <a:p>
            <a:pPr marL="240029" indent="-227329">
              <a:lnSpc>
                <a:spcPct val="100000"/>
              </a:lnSpc>
              <a:spcBef>
                <a:spcPts val="425"/>
              </a:spcBef>
              <a:buFont typeface="Arial MT"/>
              <a:buChar char="•"/>
              <a:tabLst>
                <a:tab pos="240029" algn="l"/>
              </a:tabLst>
            </a:pPr>
            <a:r>
              <a:rPr sz="2800" dirty="0">
                <a:latin typeface="Calibri"/>
                <a:cs typeface="Calibri"/>
              </a:rPr>
              <a:t>Create</a:t>
            </a:r>
            <a:r>
              <a:rPr sz="2800" spc="-110" dirty="0">
                <a:latin typeface="Calibri"/>
                <a:cs typeface="Calibri"/>
              </a:rPr>
              <a:t> </a:t>
            </a:r>
            <a:r>
              <a:rPr sz="2800" spc="-20" dirty="0">
                <a:latin typeface="Calibri"/>
                <a:cs typeface="Calibri"/>
              </a:rPr>
              <a:t>Triger</a:t>
            </a:r>
            <a:r>
              <a:rPr sz="2800" spc="-105" dirty="0">
                <a:latin typeface="Calibri"/>
                <a:cs typeface="Calibri"/>
              </a:rPr>
              <a:t> </a:t>
            </a:r>
            <a:r>
              <a:rPr sz="2800" spc="-10" dirty="0">
                <a:latin typeface="Calibri"/>
                <a:cs typeface="Calibri"/>
              </a:rPr>
              <a:t>syntax:</a:t>
            </a:r>
            <a:endParaRPr sz="2800">
              <a:latin typeface="Calibri"/>
              <a:cs typeface="Calibri"/>
            </a:endParaRPr>
          </a:p>
          <a:p>
            <a:pPr marL="240029" indent="-227329">
              <a:lnSpc>
                <a:spcPct val="100000"/>
              </a:lnSpc>
              <a:spcBef>
                <a:spcPts val="320"/>
              </a:spcBef>
              <a:buFont typeface="Arial MT"/>
              <a:buChar char="•"/>
              <a:tabLst>
                <a:tab pos="240029" algn="l"/>
              </a:tabLst>
            </a:pPr>
            <a:r>
              <a:rPr sz="2800" b="1" dirty="0">
                <a:latin typeface="Calibri"/>
                <a:cs typeface="Calibri"/>
              </a:rPr>
              <a:t>Explanation</a:t>
            </a:r>
            <a:r>
              <a:rPr sz="2800" b="1" spc="-75" dirty="0">
                <a:latin typeface="Calibri"/>
                <a:cs typeface="Calibri"/>
              </a:rPr>
              <a:t> </a:t>
            </a:r>
            <a:r>
              <a:rPr sz="2800" b="1" dirty="0">
                <a:latin typeface="Calibri"/>
                <a:cs typeface="Calibri"/>
              </a:rPr>
              <a:t>of</a:t>
            </a:r>
            <a:r>
              <a:rPr sz="2800" b="1" spc="-90" dirty="0">
                <a:latin typeface="Calibri"/>
                <a:cs typeface="Calibri"/>
              </a:rPr>
              <a:t> </a:t>
            </a:r>
            <a:r>
              <a:rPr sz="2800" b="1" spc="-10" dirty="0">
                <a:latin typeface="Calibri"/>
                <a:cs typeface="Calibri"/>
              </a:rPr>
              <a:t>syntax:</a:t>
            </a:r>
            <a:endParaRPr sz="2800">
              <a:latin typeface="Calibri"/>
              <a:cs typeface="Calibri"/>
            </a:endParaRPr>
          </a:p>
          <a:p>
            <a:pPr marL="240029" indent="-227329">
              <a:lnSpc>
                <a:spcPts val="3325"/>
              </a:lnSpc>
              <a:spcBef>
                <a:spcPts val="340"/>
              </a:spcBef>
              <a:buFont typeface="Arial MT"/>
              <a:buChar char="•"/>
              <a:tabLst>
                <a:tab pos="240029" algn="l"/>
              </a:tabLst>
            </a:pPr>
            <a:r>
              <a:rPr sz="2800" dirty="0">
                <a:latin typeface="Calibri"/>
                <a:cs typeface="Calibri"/>
              </a:rPr>
              <a:t>create</a:t>
            </a:r>
            <a:r>
              <a:rPr sz="2800" spc="-80" dirty="0">
                <a:latin typeface="Calibri"/>
                <a:cs typeface="Calibri"/>
              </a:rPr>
              <a:t> </a:t>
            </a:r>
            <a:r>
              <a:rPr sz="2800" dirty="0">
                <a:latin typeface="Calibri"/>
                <a:cs typeface="Calibri"/>
              </a:rPr>
              <a:t>trigger</a:t>
            </a:r>
            <a:r>
              <a:rPr sz="2800" spc="-70" dirty="0">
                <a:latin typeface="Calibri"/>
                <a:cs typeface="Calibri"/>
              </a:rPr>
              <a:t> </a:t>
            </a:r>
            <a:r>
              <a:rPr sz="2800" spc="-10" dirty="0">
                <a:latin typeface="Calibri"/>
                <a:cs typeface="Calibri"/>
              </a:rPr>
              <a:t>[trigger_name]:</a:t>
            </a:r>
            <a:endParaRPr sz="2800">
              <a:latin typeface="Calibri"/>
              <a:cs typeface="Calibri"/>
            </a:endParaRPr>
          </a:p>
          <a:p>
            <a:pPr marL="697865" lvl="1" indent="-227965">
              <a:lnSpc>
                <a:spcPts val="2845"/>
              </a:lnSpc>
              <a:buFont typeface="Arial MT"/>
              <a:buChar char="•"/>
              <a:tabLst>
                <a:tab pos="697865" algn="l"/>
              </a:tabLst>
            </a:pPr>
            <a:r>
              <a:rPr sz="2400" spc="-10" dirty="0">
                <a:latin typeface="Calibri"/>
                <a:cs typeface="Calibri"/>
              </a:rPr>
              <a:t>Creates</a:t>
            </a:r>
            <a:r>
              <a:rPr sz="2400" spc="-60" dirty="0">
                <a:latin typeface="Calibri"/>
                <a:cs typeface="Calibri"/>
              </a:rPr>
              <a:t> </a:t>
            </a:r>
            <a:r>
              <a:rPr sz="2400" dirty="0">
                <a:latin typeface="Calibri"/>
                <a:cs typeface="Calibri"/>
              </a:rPr>
              <a:t>or</a:t>
            </a:r>
            <a:r>
              <a:rPr sz="2400" spc="-45" dirty="0">
                <a:latin typeface="Calibri"/>
                <a:cs typeface="Calibri"/>
              </a:rPr>
              <a:t> </a:t>
            </a:r>
            <a:r>
              <a:rPr sz="2400" dirty="0">
                <a:latin typeface="Calibri"/>
                <a:cs typeface="Calibri"/>
              </a:rPr>
              <a:t>replaces</a:t>
            </a:r>
            <a:r>
              <a:rPr sz="2400" spc="-65" dirty="0">
                <a:latin typeface="Calibri"/>
                <a:cs typeface="Calibri"/>
              </a:rPr>
              <a:t> </a:t>
            </a:r>
            <a:r>
              <a:rPr sz="2400" dirty="0">
                <a:latin typeface="Calibri"/>
                <a:cs typeface="Calibri"/>
              </a:rPr>
              <a:t>an</a:t>
            </a:r>
            <a:r>
              <a:rPr sz="2400" spc="-50" dirty="0">
                <a:latin typeface="Calibri"/>
                <a:cs typeface="Calibri"/>
              </a:rPr>
              <a:t> </a:t>
            </a:r>
            <a:r>
              <a:rPr sz="2400" dirty="0">
                <a:latin typeface="Calibri"/>
                <a:cs typeface="Calibri"/>
              </a:rPr>
              <a:t>existing</a:t>
            </a:r>
            <a:r>
              <a:rPr sz="2400" spc="-70" dirty="0">
                <a:latin typeface="Calibri"/>
                <a:cs typeface="Calibri"/>
              </a:rPr>
              <a:t> </a:t>
            </a:r>
            <a:r>
              <a:rPr sz="2400" dirty="0">
                <a:latin typeface="Calibri"/>
                <a:cs typeface="Calibri"/>
              </a:rPr>
              <a:t>trigger</a:t>
            </a:r>
            <a:r>
              <a:rPr sz="2400" spc="-55" dirty="0">
                <a:latin typeface="Calibri"/>
                <a:cs typeface="Calibri"/>
              </a:rPr>
              <a:t> </a:t>
            </a:r>
            <a:r>
              <a:rPr sz="2400" dirty="0">
                <a:latin typeface="Calibri"/>
                <a:cs typeface="Calibri"/>
              </a:rPr>
              <a:t>with</a:t>
            </a:r>
            <a:r>
              <a:rPr sz="2400" spc="-65"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trigger_name.</a:t>
            </a:r>
            <a:endParaRPr sz="2400">
              <a:latin typeface="Calibri"/>
              <a:cs typeface="Calibri"/>
            </a:endParaRPr>
          </a:p>
          <a:p>
            <a:pPr marL="240029" indent="-227329">
              <a:lnSpc>
                <a:spcPts val="3325"/>
              </a:lnSpc>
              <a:spcBef>
                <a:spcPts val="320"/>
              </a:spcBef>
              <a:buFont typeface="Arial MT"/>
              <a:buChar char="•"/>
              <a:tabLst>
                <a:tab pos="240029" algn="l"/>
              </a:tabLst>
            </a:pPr>
            <a:r>
              <a:rPr sz="2800" spc="-10" dirty="0">
                <a:latin typeface="Calibri"/>
                <a:cs typeface="Calibri"/>
              </a:rPr>
              <a:t>[before</a:t>
            </a:r>
            <a:r>
              <a:rPr sz="2800" spc="-55" dirty="0">
                <a:latin typeface="Calibri"/>
                <a:cs typeface="Calibri"/>
              </a:rPr>
              <a:t> </a:t>
            </a:r>
            <a:r>
              <a:rPr sz="2800" dirty="0">
                <a:latin typeface="Calibri"/>
                <a:cs typeface="Calibri"/>
              </a:rPr>
              <a:t>|</a:t>
            </a:r>
            <a:r>
              <a:rPr sz="2800" spc="-60" dirty="0">
                <a:latin typeface="Calibri"/>
                <a:cs typeface="Calibri"/>
              </a:rPr>
              <a:t> </a:t>
            </a:r>
            <a:r>
              <a:rPr sz="2800" spc="-10" dirty="0">
                <a:latin typeface="Calibri"/>
                <a:cs typeface="Calibri"/>
              </a:rPr>
              <a:t>after]:</a:t>
            </a:r>
            <a:endParaRPr sz="2800">
              <a:latin typeface="Calibri"/>
              <a:cs typeface="Calibri"/>
            </a:endParaRPr>
          </a:p>
          <a:p>
            <a:pPr marL="697865" lvl="1" indent="-227965">
              <a:lnSpc>
                <a:spcPts val="2845"/>
              </a:lnSpc>
              <a:buFont typeface="Arial MT"/>
              <a:buChar char="•"/>
              <a:tabLst>
                <a:tab pos="697865" algn="l"/>
              </a:tabLst>
            </a:pPr>
            <a:r>
              <a:rPr sz="2400" dirty="0">
                <a:latin typeface="Calibri"/>
                <a:cs typeface="Calibri"/>
              </a:rPr>
              <a:t>This</a:t>
            </a:r>
            <a:r>
              <a:rPr sz="2400" spc="-50" dirty="0">
                <a:latin typeface="Calibri"/>
                <a:cs typeface="Calibri"/>
              </a:rPr>
              <a:t> </a:t>
            </a:r>
            <a:r>
              <a:rPr sz="2400" dirty="0">
                <a:latin typeface="Calibri"/>
                <a:cs typeface="Calibri"/>
              </a:rPr>
              <a:t>specifies</a:t>
            </a:r>
            <a:r>
              <a:rPr sz="2400" spc="-50" dirty="0">
                <a:latin typeface="Calibri"/>
                <a:cs typeface="Calibri"/>
              </a:rPr>
              <a:t> </a:t>
            </a:r>
            <a:r>
              <a:rPr sz="2400" dirty="0">
                <a:latin typeface="Calibri"/>
                <a:cs typeface="Calibri"/>
              </a:rPr>
              <a:t>when</a:t>
            </a:r>
            <a:r>
              <a:rPr sz="2400" spc="-50" dirty="0">
                <a:latin typeface="Calibri"/>
                <a:cs typeface="Calibri"/>
              </a:rPr>
              <a:t> </a:t>
            </a:r>
            <a:r>
              <a:rPr sz="2400" dirty="0">
                <a:latin typeface="Calibri"/>
                <a:cs typeface="Calibri"/>
              </a:rPr>
              <a:t>the</a:t>
            </a:r>
            <a:r>
              <a:rPr sz="2400" spc="-50" dirty="0">
                <a:latin typeface="Calibri"/>
                <a:cs typeface="Calibri"/>
              </a:rPr>
              <a:t> </a:t>
            </a:r>
            <a:r>
              <a:rPr sz="2400" dirty="0">
                <a:latin typeface="Calibri"/>
                <a:cs typeface="Calibri"/>
              </a:rPr>
              <a:t>trigger</a:t>
            </a:r>
            <a:r>
              <a:rPr sz="2400" spc="-55" dirty="0">
                <a:latin typeface="Calibri"/>
                <a:cs typeface="Calibri"/>
              </a:rPr>
              <a:t> </a:t>
            </a:r>
            <a:r>
              <a:rPr sz="2400" dirty="0">
                <a:latin typeface="Calibri"/>
                <a:cs typeface="Calibri"/>
              </a:rPr>
              <a:t>will</a:t>
            </a:r>
            <a:r>
              <a:rPr sz="2400" spc="-60" dirty="0">
                <a:latin typeface="Calibri"/>
                <a:cs typeface="Calibri"/>
              </a:rPr>
              <a:t> </a:t>
            </a:r>
            <a:r>
              <a:rPr sz="2400" dirty="0">
                <a:latin typeface="Calibri"/>
                <a:cs typeface="Calibri"/>
              </a:rPr>
              <a:t>be</a:t>
            </a:r>
            <a:r>
              <a:rPr sz="2400" spc="-45" dirty="0">
                <a:latin typeface="Calibri"/>
                <a:cs typeface="Calibri"/>
              </a:rPr>
              <a:t> </a:t>
            </a:r>
            <a:r>
              <a:rPr sz="2400" spc="-10" dirty="0">
                <a:latin typeface="Calibri"/>
                <a:cs typeface="Calibri"/>
              </a:rPr>
              <a:t>executed.</a:t>
            </a:r>
            <a:endParaRPr sz="2400">
              <a:latin typeface="Calibri"/>
              <a:cs typeface="Calibri"/>
            </a:endParaRPr>
          </a:p>
          <a:p>
            <a:pPr marL="240029" indent="-227329">
              <a:lnSpc>
                <a:spcPts val="3325"/>
              </a:lnSpc>
              <a:spcBef>
                <a:spcPts val="325"/>
              </a:spcBef>
              <a:buFont typeface="Arial MT"/>
              <a:buChar char="•"/>
              <a:tabLst>
                <a:tab pos="240029" algn="l"/>
              </a:tabLst>
            </a:pPr>
            <a:r>
              <a:rPr sz="2800" dirty="0">
                <a:latin typeface="Calibri"/>
                <a:cs typeface="Calibri"/>
              </a:rPr>
              <a:t>{insert</a:t>
            </a:r>
            <a:r>
              <a:rPr sz="2800" spc="-35" dirty="0">
                <a:latin typeface="Calibri"/>
                <a:cs typeface="Calibri"/>
              </a:rPr>
              <a:t> </a:t>
            </a:r>
            <a:r>
              <a:rPr sz="2800" dirty="0">
                <a:latin typeface="Calibri"/>
                <a:cs typeface="Calibri"/>
              </a:rPr>
              <a:t>|</a:t>
            </a:r>
            <a:r>
              <a:rPr sz="2800" spc="-55" dirty="0">
                <a:latin typeface="Calibri"/>
                <a:cs typeface="Calibri"/>
              </a:rPr>
              <a:t> </a:t>
            </a:r>
            <a:r>
              <a:rPr sz="2800" dirty="0">
                <a:latin typeface="Calibri"/>
                <a:cs typeface="Calibri"/>
              </a:rPr>
              <a:t>update</a:t>
            </a:r>
            <a:r>
              <a:rPr sz="2800" spc="-25" dirty="0">
                <a:latin typeface="Calibri"/>
                <a:cs typeface="Calibri"/>
              </a:rPr>
              <a:t> </a:t>
            </a:r>
            <a:r>
              <a:rPr sz="2800" dirty="0">
                <a:latin typeface="Calibri"/>
                <a:cs typeface="Calibri"/>
              </a:rPr>
              <a:t>|</a:t>
            </a:r>
            <a:r>
              <a:rPr sz="2800" spc="-55" dirty="0">
                <a:latin typeface="Calibri"/>
                <a:cs typeface="Calibri"/>
              </a:rPr>
              <a:t> </a:t>
            </a:r>
            <a:r>
              <a:rPr sz="2800" spc="-10" dirty="0">
                <a:latin typeface="Calibri"/>
                <a:cs typeface="Calibri"/>
              </a:rPr>
              <a:t>delete}:</a:t>
            </a:r>
            <a:endParaRPr sz="2800">
              <a:latin typeface="Calibri"/>
              <a:cs typeface="Calibri"/>
            </a:endParaRPr>
          </a:p>
          <a:p>
            <a:pPr marL="697865" lvl="1" indent="-227965">
              <a:lnSpc>
                <a:spcPts val="2845"/>
              </a:lnSpc>
              <a:buFont typeface="Arial MT"/>
              <a:buChar char="•"/>
              <a:tabLst>
                <a:tab pos="697865" algn="l"/>
              </a:tabLst>
            </a:pPr>
            <a:r>
              <a:rPr sz="2400" dirty="0">
                <a:latin typeface="Calibri"/>
                <a:cs typeface="Calibri"/>
              </a:rPr>
              <a:t>This</a:t>
            </a:r>
            <a:r>
              <a:rPr sz="2400" spc="-55" dirty="0">
                <a:latin typeface="Calibri"/>
                <a:cs typeface="Calibri"/>
              </a:rPr>
              <a:t> </a:t>
            </a:r>
            <a:r>
              <a:rPr sz="2400" dirty="0">
                <a:latin typeface="Calibri"/>
                <a:cs typeface="Calibri"/>
              </a:rPr>
              <a:t>specifies</a:t>
            </a:r>
            <a:r>
              <a:rPr sz="2400" spc="-55" dirty="0">
                <a:latin typeface="Calibri"/>
                <a:cs typeface="Calibri"/>
              </a:rPr>
              <a:t> </a:t>
            </a:r>
            <a:r>
              <a:rPr sz="2400" dirty="0">
                <a:latin typeface="Calibri"/>
                <a:cs typeface="Calibri"/>
              </a:rPr>
              <a:t>the</a:t>
            </a:r>
            <a:r>
              <a:rPr sz="2400" spc="-55" dirty="0">
                <a:latin typeface="Calibri"/>
                <a:cs typeface="Calibri"/>
              </a:rPr>
              <a:t> </a:t>
            </a:r>
            <a:r>
              <a:rPr sz="2400" dirty="0">
                <a:latin typeface="Calibri"/>
                <a:cs typeface="Calibri"/>
              </a:rPr>
              <a:t>DML</a:t>
            </a:r>
            <a:r>
              <a:rPr sz="2400" spc="-55" dirty="0">
                <a:latin typeface="Calibri"/>
                <a:cs typeface="Calibri"/>
              </a:rPr>
              <a:t> </a:t>
            </a:r>
            <a:r>
              <a:rPr sz="2400" spc="-10" dirty="0">
                <a:latin typeface="Calibri"/>
                <a:cs typeface="Calibri"/>
              </a:rPr>
              <a:t>operation.</a:t>
            </a:r>
            <a:endParaRPr sz="2400">
              <a:latin typeface="Calibri"/>
              <a:cs typeface="Calibri"/>
            </a:endParaRPr>
          </a:p>
          <a:p>
            <a:pPr marL="240029" indent="-227329">
              <a:lnSpc>
                <a:spcPts val="3325"/>
              </a:lnSpc>
              <a:spcBef>
                <a:spcPts val="320"/>
              </a:spcBef>
              <a:buFont typeface="Arial MT"/>
              <a:buChar char="•"/>
              <a:tabLst>
                <a:tab pos="240029" algn="l"/>
              </a:tabLst>
            </a:pPr>
            <a:r>
              <a:rPr sz="2800" dirty="0">
                <a:latin typeface="Calibri"/>
                <a:cs typeface="Calibri"/>
              </a:rPr>
              <a:t>on</a:t>
            </a:r>
            <a:r>
              <a:rPr sz="2800" spc="-30" dirty="0">
                <a:latin typeface="Calibri"/>
                <a:cs typeface="Calibri"/>
              </a:rPr>
              <a:t> </a:t>
            </a:r>
            <a:r>
              <a:rPr sz="2800" spc="-10" dirty="0">
                <a:latin typeface="Calibri"/>
                <a:cs typeface="Calibri"/>
              </a:rPr>
              <a:t>[table_name]:</a:t>
            </a:r>
            <a:endParaRPr sz="2800">
              <a:latin typeface="Calibri"/>
              <a:cs typeface="Calibri"/>
            </a:endParaRPr>
          </a:p>
          <a:p>
            <a:pPr marL="697230" lvl="1" indent="-227329">
              <a:lnSpc>
                <a:spcPts val="2845"/>
              </a:lnSpc>
              <a:buFont typeface="Arial MT"/>
              <a:buChar char="•"/>
              <a:tabLst>
                <a:tab pos="697230" algn="l"/>
              </a:tabLst>
            </a:pPr>
            <a:r>
              <a:rPr sz="2400" dirty="0">
                <a:latin typeface="Calibri"/>
                <a:cs typeface="Calibri"/>
              </a:rPr>
              <a:t>This</a:t>
            </a:r>
            <a:r>
              <a:rPr sz="2400" spc="-35" dirty="0">
                <a:latin typeface="Calibri"/>
                <a:cs typeface="Calibri"/>
              </a:rPr>
              <a:t> </a:t>
            </a:r>
            <a:r>
              <a:rPr sz="2400" dirty="0">
                <a:latin typeface="Calibri"/>
                <a:cs typeface="Calibri"/>
              </a:rPr>
              <a:t>specifies</a:t>
            </a:r>
            <a:r>
              <a:rPr sz="2400" spc="-30"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name</a:t>
            </a:r>
            <a:r>
              <a:rPr sz="2400" spc="-30" dirty="0">
                <a:latin typeface="Calibri"/>
                <a:cs typeface="Calibri"/>
              </a:rPr>
              <a:t> </a:t>
            </a:r>
            <a:r>
              <a:rPr sz="2400" dirty="0">
                <a:latin typeface="Calibri"/>
                <a:cs typeface="Calibri"/>
              </a:rPr>
              <a:t>of</a:t>
            </a:r>
            <a:r>
              <a:rPr sz="2400" spc="-40"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table</a:t>
            </a:r>
            <a:r>
              <a:rPr sz="2400" spc="-45" dirty="0">
                <a:latin typeface="Calibri"/>
                <a:cs typeface="Calibri"/>
              </a:rPr>
              <a:t> </a:t>
            </a:r>
            <a:r>
              <a:rPr sz="2400" dirty="0">
                <a:latin typeface="Calibri"/>
                <a:cs typeface="Calibri"/>
              </a:rPr>
              <a:t>associated</a:t>
            </a:r>
            <a:r>
              <a:rPr sz="2400" spc="-55" dirty="0">
                <a:latin typeface="Calibri"/>
                <a:cs typeface="Calibri"/>
              </a:rPr>
              <a:t> </a:t>
            </a:r>
            <a:r>
              <a:rPr sz="2400" dirty="0">
                <a:latin typeface="Calibri"/>
                <a:cs typeface="Calibri"/>
              </a:rPr>
              <a:t>with</a:t>
            </a:r>
            <a:r>
              <a:rPr sz="2400" spc="-40"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trigger.</a:t>
            </a:r>
            <a:endParaRPr sz="2400">
              <a:latin typeface="Calibri"/>
              <a:cs typeface="Calibri"/>
            </a:endParaRPr>
          </a:p>
        </p:txBody>
      </p:sp>
      <p:pic>
        <p:nvPicPr>
          <p:cNvPr id="3" name="object 3"/>
          <p:cNvPicPr/>
          <p:nvPr/>
        </p:nvPicPr>
        <p:blipFill>
          <a:blip r:embed="rId2" cstate="print"/>
          <a:stretch>
            <a:fillRect/>
          </a:stretch>
        </p:blipFill>
        <p:spPr>
          <a:xfrm>
            <a:off x="6905201" y="365758"/>
            <a:ext cx="4050896" cy="2452597"/>
          </a:xfrm>
          <a:prstGeom prst="rect">
            <a:avLst/>
          </a:prstGeom>
        </p:spPr>
      </p:pic>
    </p:spTree>
    <p:extLst>
      <p:ext uri="{BB962C8B-B14F-4D97-AF65-F5344CB8AC3E}">
        <p14:creationId xmlns:p14="http://schemas.microsoft.com/office/powerpoint/2010/main" val="266982048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8159" y="1515650"/>
            <a:ext cx="10509911" cy="3777957"/>
          </a:xfrm>
          <a:prstGeom prst="rect">
            <a:avLst/>
          </a:prstGeom>
        </p:spPr>
        <p:txBody>
          <a:bodyPr vert="horz" wrap="square" lIns="0" tIns="48260" rIns="0" bIns="0" rtlCol="0">
            <a:spAutoFit/>
          </a:bodyPr>
          <a:lstStyle/>
          <a:p>
            <a:pPr marL="240029" indent="-227329">
              <a:lnSpc>
                <a:spcPct val="100000"/>
              </a:lnSpc>
              <a:spcBef>
                <a:spcPts val="380"/>
              </a:spcBef>
              <a:buFont typeface="Arial MT"/>
              <a:buChar char="•"/>
              <a:tabLst>
                <a:tab pos="240029" algn="l"/>
              </a:tabLst>
            </a:pPr>
            <a:r>
              <a:rPr sz="2800" dirty="0">
                <a:latin typeface="Calibri"/>
                <a:cs typeface="Calibri"/>
              </a:rPr>
              <a:t>[for</a:t>
            </a:r>
            <a:r>
              <a:rPr sz="2800" spc="-55" dirty="0">
                <a:latin typeface="Calibri"/>
                <a:cs typeface="Calibri"/>
              </a:rPr>
              <a:t> </a:t>
            </a:r>
            <a:r>
              <a:rPr sz="2800" dirty="0">
                <a:latin typeface="Calibri"/>
                <a:cs typeface="Calibri"/>
              </a:rPr>
              <a:t>each</a:t>
            </a:r>
            <a:r>
              <a:rPr sz="2800" spc="-70" dirty="0">
                <a:latin typeface="Calibri"/>
                <a:cs typeface="Calibri"/>
              </a:rPr>
              <a:t> </a:t>
            </a:r>
            <a:r>
              <a:rPr sz="2800" spc="-10" dirty="0">
                <a:latin typeface="Calibri"/>
                <a:cs typeface="Calibri"/>
              </a:rPr>
              <a:t>row]:</a:t>
            </a:r>
            <a:endParaRPr sz="2800" dirty="0">
              <a:latin typeface="Calibri"/>
              <a:cs typeface="Calibri"/>
            </a:endParaRPr>
          </a:p>
          <a:p>
            <a:pPr marL="697230" marR="5080" lvl="1" indent="-227965">
              <a:lnSpc>
                <a:spcPts val="2590"/>
              </a:lnSpc>
              <a:spcBef>
                <a:spcPts val="570"/>
              </a:spcBef>
              <a:buFont typeface="Arial MT"/>
              <a:buChar char="•"/>
              <a:tabLst>
                <a:tab pos="698500" algn="l"/>
              </a:tabLst>
            </a:pPr>
            <a:r>
              <a:rPr sz="2400" dirty="0">
                <a:latin typeface="Calibri"/>
                <a:cs typeface="Calibri"/>
              </a:rPr>
              <a:t>This</a:t>
            </a:r>
            <a:r>
              <a:rPr sz="2400" spc="-50" dirty="0">
                <a:latin typeface="Calibri"/>
                <a:cs typeface="Calibri"/>
              </a:rPr>
              <a:t> </a:t>
            </a:r>
            <a:r>
              <a:rPr sz="2400" dirty="0">
                <a:latin typeface="Calibri"/>
                <a:cs typeface="Calibri"/>
              </a:rPr>
              <a:t>specifies</a:t>
            </a:r>
            <a:r>
              <a:rPr sz="2400" spc="-45" dirty="0">
                <a:latin typeface="Calibri"/>
                <a:cs typeface="Calibri"/>
              </a:rPr>
              <a:t> </a:t>
            </a:r>
            <a:r>
              <a:rPr sz="2400" dirty="0">
                <a:latin typeface="Calibri"/>
                <a:cs typeface="Calibri"/>
              </a:rPr>
              <a:t>a</a:t>
            </a:r>
            <a:r>
              <a:rPr sz="2400" spc="-50" dirty="0">
                <a:latin typeface="Calibri"/>
                <a:cs typeface="Calibri"/>
              </a:rPr>
              <a:t> </a:t>
            </a:r>
            <a:r>
              <a:rPr sz="2400" spc="-25" dirty="0">
                <a:latin typeface="Calibri"/>
                <a:cs typeface="Calibri"/>
              </a:rPr>
              <a:t>row-</a:t>
            </a:r>
            <a:r>
              <a:rPr sz="2400" dirty="0">
                <a:latin typeface="Calibri"/>
                <a:cs typeface="Calibri"/>
              </a:rPr>
              <a:t>level</a:t>
            </a:r>
            <a:r>
              <a:rPr sz="2400" spc="-35" dirty="0">
                <a:latin typeface="Calibri"/>
                <a:cs typeface="Calibri"/>
              </a:rPr>
              <a:t> </a:t>
            </a:r>
            <a:r>
              <a:rPr sz="2400" spc="-20" dirty="0">
                <a:latin typeface="Calibri"/>
                <a:cs typeface="Calibri"/>
              </a:rPr>
              <a:t>trigger,</a:t>
            </a:r>
            <a:r>
              <a:rPr sz="2400" spc="-65" dirty="0">
                <a:latin typeface="Calibri"/>
                <a:cs typeface="Calibri"/>
              </a:rPr>
              <a:t> </a:t>
            </a:r>
            <a:r>
              <a:rPr sz="2400" dirty="0">
                <a:latin typeface="Calibri"/>
                <a:cs typeface="Calibri"/>
              </a:rPr>
              <a:t>i.e.,</a:t>
            </a:r>
            <a:r>
              <a:rPr sz="2400" spc="-45"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trigger</a:t>
            </a:r>
            <a:r>
              <a:rPr sz="2400" spc="-50" dirty="0">
                <a:latin typeface="Calibri"/>
                <a:cs typeface="Calibri"/>
              </a:rPr>
              <a:t> </a:t>
            </a:r>
            <a:r>
              <a:rPr sz="2400" dirty="0">
                <a:latin typeface="Calibri"/>
                <a:cs typeface="Calibri"/>
              </a:rPr>
              <a:t>will</a:t>
            </a:r>
            <a:r>
              <a:rPr sz="2400" spc="-50" dirty="0">
                <a:latin typeface="Calibri"/>
                <a:cs typeface="Calibri"/>
              </a:rPr>
              <a:t> </a:t>
            </a:r>
            <a:r>
              <a:rPr sz="2400" dirty="0">
                <a:latin typeface="Calibri"/>
                <a:cs typeface="Calibri"/>
              </a:rPr>
              <a:t>be</a:t>
            </a:r>
            <a:r>
              <a:rPr sz="2400" spc="-40" dirty="0">
                <a:latin typeface="Calibri"/>
                <a:cs typeface="Calibri"/>
              </a:rPr>
              <a:t> </a:t>
            </a:r>
            <a:r>
              <a:rPr sz="2400" spc="-10" dirty="0">
                <a:latin typeface="Calibri"/>
                <a:cs typeface="Calibri"/>
              </a:rPr>
              <a:t>executed</a:t>
            </a:r>
            <a:r>
              <a:rPr sz="2400" spc="-60" dirty="0">
                <a:latin typeface="Calibri"/>
                <a:cs typeface="Calibri"/>
              </a:rPr>
              <a:t> </a:t>
            </a:r>
            <a:r>
              <a:rPr sz="2400" dirty="0">
                <a:latin typeface="Calibri"/>
                <a:cs typeface="Calibri"/>
              </a:rPr>
              <a:t>for</a:t>
            </a:r>
            <a:r>
              <a:rPr sz="2400" spc="-40" dirty="0">
                <a:latin typeface="Calibri"/>
                <a:cs typeface="Calibri"/>
              </a:rPr>
              <a:t> </a:t>
            </a:r>
            <a:r>
              <a:rPr sz="2400" dirty="0">
                <a:latin typeface="Calibri"/>
                <a:cs typeface="Calibri"/>
              </a:rPr>
              <a:t>each</a:t>
            </a:r>
            <a:r>
              <a:rPr sz="2400" spc="-50" dirty="0">
                <a:latin typeface="Calibri"/>
                <a:cs typeface="Calibri"/>
              </a:rPr>
              <a:t> </a:t>
            </a:r>
            <a:r>
              <a:rPr sz="2400" spc="-25" dirty="0">
                <a:latin typeface="Calibri"/>
                <a:cs typeface="Calibri"/>
              </a:rPr>
              <a:t>row 	</a:t>
            </a:r>
            <a:r>
              <a:rPr sz="2400" dirty="0">
                <a:latin typeface="Calibri"/>
                <a:cs typeface="Calibri"/>
              </a:rPr>
              <a:t>being </a:t>
            </a:r>
            <a:r>
              <a:rPr sz="2400" spc="-10" dirty="0">
                <a:latin typeface="Calibri"/>
                <a:cs typeface="Calibri"/>
              </a:rPr>
              <a:t>affected.</a:t>
            </a:r>
            <a:endParaRPr sz="2400" dirty="0">
              <a:latin typeface="Calibri"/>
              <a:cs typeface="Calibri"/>
            </a:endParaRPr>
          </a:p>
          <a:p>
            <a:pPr marL="240029" indent="-227329">
              <a:lnSpc>
                <a:spcPct val="100000"/>
              </a:lnSpc>
              <a:spcBef>
                <a:spcPts val="600"/>
              </a:spcBef>
              <a:buFont typeface="Arial MT"/>
              <a:buChar char="•"/>
              <a:tabLst>
                <a:tab pos="240029" algn="l"/>
              </a:tabLst>
            </a:pPr>
            <a:r>
              <a:rPr sz="2800" spc="-10" dirty="0">
                <a:latin typeface="Calibri"/>
                <a:cs typeface="Calibri"/>
              </a:rPr>
              <a:t>[trigger_body]:</a:t>
            </a:r>
            <a:endParaRPr sz="2800" dirty="0">
              <a:latin typeface="Calibri"/>
              <a:cs typeface="Calibri"/>
            </a:endParaRPr>
          </a:p>
          <a:p>
            <a:pPr marL="697865" lvl="1" indent="-227965">
              <a:lnSpc>
                <a:spcPct val="100000"/>
              </a:lnSpc>
              <a:spcBef>
                <a:spcPts val="245"/>
              </a:spcBef>
              <a:buFont typeface="Arial MT"/>
              <a:buChar char="•"/>
              <a:tabLst>
                <a:tab pos="697865" algn="l"/>
              </a:tabLst>
            </a:pPr>
            <a:r>
              <a:rPr sz="2400" dirty="0">
                <a:latin typeface="Calibri"/>
                <a:cs typeface="Calibri"/>
              </a:rPr>
              <a:t>This</a:t>
            </a:r>
            <a:r>
              <a:rPr sz="2400" spc="-45" dirty="0">
                <a:latin typeface="Calibri"/>
                <a:cs typeface="Calibri"/>
              </a:rPr>
              <a:t> </a:t>
            </a:r>
            <a:r>
              <a:rPr sz="2400" spc="-10" dirty="0">
                <a:latin typeface="Calibri"/>
                <a:cs typeface="Calibri"/>
              </a:rPr>
              <a:t>provides</a:t>
            </a:r>
            <a:r>
              <a:rPr sz="2400" spc="-45" dirty="0">
                <a:latin typeface="Calibri"/>
                <a:cs typeface="Calibri"/>
              </a:rPr>
              <a:t> </a:t>
            </a:r>
            <a:r>
              <a:rPr sz="2400" dirty="0">
                <a:latin typeface="Calibri"/>
                <a:cs typeface="Calibri"/>
              </a:rPr>
              <a:t>the</a:t>
            </a:r>
            <a:r>
              <a:rPr sz="2400" spc="-45" dirty="0">
                <a:latin typeface="Calibri"/>
                <a:cs typeface="Calibri"/>
              </a:rPr>
              <a:t> </a:t>
            </a:r>
            <a:r>
              <a:rPr sz="2400" spc="-10" dirty="0">
                <a:latin typeface="Calibri"/>
                <a:cs typeface="Calibri"/>
              </a:rPr>
              <a:t>operation</a:t>
            </a:r>
            <a:r>
              <a:rPr sz="2400" spc="-45" dirty="0">
                <a:latin typeface="Calibri"/>
                <a:cs typeface="Calibri"/>
              </a:rPr>
              <a:t> </a:t>
            </a:r>
            <a:r>
              <a:rPr sz="2400" dirty="0">
                <a:latin typeface="Calibri"/>
                <a:cs typeface="Calibri"/>
              </a:rPr>
              <a:t>to</a:t>
            </a:r>
            <a:r>
              <a:rPr sz="2400" spc="-50" dirty="0">
                <a:latin typeface="Calibri"/>
                <a:cs typeface="Calibri"/>
              </a:rPr>
              <a:t> </a:t>
            </a:r>
            <a:r>
              <a:rPr sz="2400" dirty="0">
                <a:latin typeface="Calibri"/>
                <a:cs typeface="Calibri"/>
              </a:rPr>
              <a:t>be</a:t>
            </a:r>
            <a:r>
              <a:rPr sz="2400" spc="-40" dirty="0">
                <a:latin typeface="Calibri"/>
                <a:cs typeface="Calibri"/>
              </a:rPr>
              <a:t> </a:t>
            </a:r>
            <a:r>
              <a:rPr sz="2400" spc="-10" dirty="0">
                <a:latin typeface="Calibri"/>
                <a:cs typeface="Calibri"/>
              </a:rPr>
              <a:t>performed</a:t>
            </a:r>
            <a:r>
              <a:rPr sz="2400" spc="-60" dirty="0">
                <a:latin typeface="Calibri"/>
                <a:cs typeface="Calibri"/>
              </a:rPr>
              <a:t> </a:t>
            </a:r>
            <a:r>
              <a:rPr sz="2400" dirty="0">
                <a:latin typeface="Calibri"/>
                <a:cs typeface="Calibri"/>
              </a:rPr>
              <a:t>as</a:t>
            </a:r>
            <a:r>
              <a:rPr sz="2400" spc="-45" dirty="0">
                <a:latin typeface="Calibri"/>
                <a:cs typeface="Calibri"/>
              </a:rPr>
              <a:t> </a:t>
            </a:r>
            <a:r>
              <a:rPr sz="2400" dirty="0">
                <a:latin typeface="Calibri"/>
                <a:cs typeface="Calibri"/>
              </a:rPr>
              <a:t>trigger</a:t>
            </a:r>
            <a:r>
              <a:rPr sz="2400" spc="-45" dirty="0">
                <a:latin typeface="Calibri"/>
                <a:cs typeface="Calibri"/>
              </a:rPr>
              <a:t> </a:t>
            </a:r>
            <a:r>
              <a:rPr sz="2400" dirty="0">
                <a:latin typeface="Calibri"/>
                <a:cs typeface="Calibri"/>
              </a:rPr>
              <a:t>is</a:t>
            </a:r>
            <a:r>
              <a:rPr sz="2400" spc="-60" dirty="0">
                <a:latin typeface="Calibri"/>
                <a:cs typeface="Calibri"/>
              </a:rPr>
              <a:t> </a:t>
            </a:r>
            <a:r>
              <a:rPr sz="2400" spc="-10" dirty="0">
                <a:latin typeface="Calibri"/>
                <a:cs typeface="Calibri"/>
              </a:rPr>
              <a:t>fired</a:t>
            </a:r>
            <a:endParaRPr sz="2400" dirty="0">
              <a:latin typeface="Calibri"/>
              <a:cs typeface="Calibri"/>
            </a:endParaRPr>
          </a:p>
          <a:p>
            <a:pPr marL="240029" indent="-227329">
              <a:lnSpc>
                <a:spcPct val="100000"/>
              </a:lnSpc>
              <a:buFont typeface="Arial MT"/>
              <a:buChar char="•"/>
              <a:tabLst>
                <a:tab pos="240029" algn="l"/>
              </a:tabLst>
            </a:pPr>
            <a:endParaRPr lang="en-US" sz="2800" b="1" dirty="0" smtClean="0">
              <a:latin typeface="Calibri"/>
              <a:cs typeface="Calibri"/>
            </a:endParaRPr>
          </a:p>
          <a:p>
            <a:pPr marL="240029" indent="-227329">
              <a:lnSpc>
                <a:spcPct val="100000"/>
              </a:lnSpc>
              <a:buFont typeface="Arial MT"/>
              <a:buChar char="•"/>
              <a:tabLst>
                <a:tab pos="240029" algn="l"/>
              </a:tabLst>
            </a:pPr>
            <a:r>
              <a:rPr sz="2800" b="1" dirty="0" smtClean="0">
                <a:latin typeface="Calibri"/>
                <a:cs typeface="Calibri"/>
              </a:rPr>
              <a:t>BEFORE</a:t>
            </a:r>
            <a:r>
              <a:rPr sz="2800" b="1" spc="-45" dirty="0" smtClean="0">
                <a:latin typeface="Calibri"/>
                <a:cs typeface="Calibri"/>
              </a:rPr>
              <a:t> </a:t>
            </a:r>
            <a:r>
              <a:rPr sz="2800" b="1" dirty="0">
                <a:latin typeface="Calibri"/>
                <a:cs typeface="Calibri"/>
              </a:rPr>
              <a:t>and</a:t>
            </a:r>
            <a:r>
              <a:rPr sz="2800" b="1" spc="-45" dirty="0">
                <a:latin typeface="Calibri"/>
                <a:cs typeface="Calibri"/>
              </a:rPr>
              <a:t> </a:t>
            </a:r>
            <a:r>
              <a:rPr sz="2800" b="1" dirty="0">
                <a:latin typeface="Calibri"/>
                <a:cs typeface="Calibri"/>
              </a:rPr>
              <a:t>AFTER</a:t>
            </a:r>
            <a:r>
              <a:rPr sz="2800" b="1" spc="-30" dirty="0">
                <a:latin typeface="Calibri"/>
                <a:cs typeface="Calibri"/>
              </a:rPr>
              <a:t> </a:t>
            </a:r>
            <a:r>
              <a:rPr sz="2800" b="1" dirty="0">
                <a:latin typeface="Calibri"/>
                <a:cs typeface="Calibri"/>
              </a:rPr>
              <a:t>of</a:t>
            </a:r>
            <a:r>
              <a:rPr sz="2800" b="1" spc="-50" dirty="0">
                <a:latin typeface="Calibri"/>
                <a:cs typeface="Calibri"/>
              </a:rPr>
              <a:t> </a:t>
            </a:r>
            <a:r>
              <a:rPr sz="2800" b="1" spc="-10" dirty="0">
                <a:latin typeface="Calibri"/>
                <a:cs typeface="Calibri"/>
              </a:rPr>
              <a:t>Trigger:</a:t>
            </a:r>
            <a:endParaRPr sz="2800" dirty="0">
              <a:latin typeface="Calibri"/>
              <a:cs typeface="Calibri"/>
            </a:endParaRPr>
          </a:p>
          <a:p>
            <a:pPr marL="697865" lvl="1" indent="-227965">
              <a:lnSpc>
                <a:spcPct val="100000"/>
              </a:lnSpc>
              <a:spcBef>
                <a:spcPts val="234"/>
              </a:spcBef>
              <a:buFont typeface="Arial MT"/>
              <a:buChar char="•"/>
              <a:tabLst>
                <a:tab pos="697865" algn="l"/>
              </a:tabLst>
            </a:pPr>
            <a:r>
              <a:rPr sz="2400" dirty="0">
                <a:latin typeface="Calibri"/>
                <a:cs typeface="Calibri"/>
              </a:rPr>
              <a:t>BEFORE</a:t>
            </a:r>
            <a:r>
              <a:rPr sz="2400" spc="-60" dirty="0">
                <a:latin typeface="Calibri"/>
                <a:cs typeface="Calibri"/>
              </a:rPr>
              <a:t> </a:t>
            </a:r>
            <a:r>
              <a:rPr sz="2400" dirty="0">
                <a:latin typeface="Calibri"/>
                <a:cs typeface="Calibri"/>
              </a:rPr>
              <a:t>triggers</a:t>
            </a:r>
            <a:r>
              <a:rPr sz="2400" spc="-55" dirty="0">
                <a:latin typeface="Calibri"/>
                <a:cs typeface="Calibri"/>
              </a:rPr>
              <a:t> </a:t>
            </a:r>
            <a:r>
              <a:rPr sz="2400" dirty="0">
                <a:latin typeface="Calibri"/>
                <a:cs typeface="Calibri"/>
              </a:rPr>
              <a:t>run</a:t>
            </a:r>
            <a:r>
              <a:rPr sz="2400" spc="-40"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trigger</a:t>
            </a:r>
            <a:r>
              <a:rPr sz="2400" spc="-45" dirty="0">
                <a:latin typeface="Calibri"/>
                <a:cs typeface="Calibri"/>
              </a:rPr>
              <a:t> </a:t>
            </a:r>
            <a:r>
              <a:rPr sz="2400" dirty="0">
                <a:latin typeface="Calibri"/>
                <a:cs typeface="Calibri"/>
              </a:rPr>
              <a:t>action</a:t>
            </a:r>
            <a:r>
              <a:rPr sz="2400" spc="-60" dirty="0">
                <a:latin typeface="Calibri"/>
                <a:cs typeface="Calibri"/>
              </a:rPr>
              <a:t> </a:t>
            </a:r>
            <a:r>
              <a:rPr sz="2400" spc="-10" dirty="0">
                <a:latin typeface="Calibri"/>
                <a:cs typeface="Calibri"/>
              </a:rPr>
              <a:t>before</a:t>
            </a:r>
            <a:r>
              <a:rPr sz="2400" spc="-25" dirty="0">
                <a:latin typeface="Calibri"/>
                <a:cs typeface="Calibri"/>
              </a:rPr>
              <a:t> </a:t>
            </a:r>
            <a:r>
              <a:rPr sz="2400" dirty="0">
                <a:latin typeface="Calibri"/>
                <a:cs typeface="Calibri"/>
              </a:rPr>
              <a:t>the</a:t>
            </a:r>
            <a:r>
              <a:rPr sz="2400" spc="-35" dirty="0">
                <a:latin typeface="Calibri"/>
                <a:cs typeface="Calibri"/>
              </a:rPr>
              <a:t> </a:t>
            </a:r>
            <a:r>
              <a:rPr sz="2400" dirty="0">
                <a:latin typeface="Calibri"/>
                <a:cs typeface="Calibri"/>
              </a:rPr>
              <a:t>triggering</a:t>
            </a:r>
            <a:r>
              <a:rPr sz="2400" spc="-65" dirty="0">
                <a:latin typeface="Calibri"/>
                <a:cs typeface="Calibri"/>
              </a:rPr>
              <a:t> </a:t>
            </a:r>
            <a:r>
              <a:rPr sz="2400" spc="-20" dirty="0">
                <a:latin typeface="Calibri"/>
                <a:cs typeface="Calibri"/>
              </a:rPr>
              <a:t>statement</a:t>
            </a:r>
            <a:r>
              <a:rPr sz="2400" spc="-65" dirty="0">
                <a:latin typeface="Calibri"/>
                <a:cs typeface="Calibri"/>
              </a:rPr>
              <a:t> </a:t>
            </a:r>
            <a:r>
              <a:rPr sz="2400" dirty="0">
                <a:latin typeface="Calibri"/>
                <a:cs typeface="Calibri"/>
              </a:rPr>
              <a:t>is</a:t>
            </a:r>
            <a:r>
              <a:rPr sz="2400" spc="-55" dirty="0">
                <a:latin typeface="Calibri"/>
                <a:cs typeface="Calibri"/>
              </a:rPr>
              <a:t> </a:t>
            </a:r>
            <a:r>
              <a:rPr sz="2400" spc="-20" dirty="0">
                <a:latin typeface="Calibri"/>
                <a:cs typeface="Calibri"/>
              </a:rPr>
              <a:t>run.</a:t>
            </a:r>
            <a:endParaRPr sz="2400" dirty="0">
              <a:latin typeface="Calibri"/>
              <a:cs typeface="Calibri"/>
            </a:endParaRPr>
          </a:p>
          <a:p>
            <a:pPr marL="697865" lvl="1" indent="-227965">
              <a:lnSpc>
                <a:spcPct val="100000"/>
              </a:lnSpc>
              <a:spcBef>
                <a:spcPts val="215"/>
              </a:spcBef>
              <a:buFont typeface="Arial MT"/>
              <a:buChar char="•"/>
              <a:tabLst>
                <a:tab pos="697865" algn="l"/>
              </a:tabLst>
            </a:pPr>
            <a:r>
              <a:rPr sz="2400" dirty="0">
                <a:latin typeface="Calibri"/>
                <a:cs typeface="Calibri"/>
              </a:rPr>
              <a:t>AFTER</a:t>
            </a:r>
            <a:r>
              <a:rPr sz="2400" spc="-50" dirty="0">
                <a:latin typeface="Calibri"/>
                <a:cs typeface="Calibri"/>
              </a:rPr>
              <a:t> </a:t>
            </a:r>
            <a:r>
              <a:rPr sz="2400" dirty="0">
                <a:latin typeface="Calibri"/>
                <a:cs typeface="Calibri"/>
              </a:rPr>
              <a:t>triggers</a:t>
            </a:r>
            <a:r>
              <a:rPr sz="2400" spc="-55" dirty="0">
                <a:latin typeface="Calibri"/>
                <a:cs typeface="Calibri"/>
              </a:rPr>
              <a:t> </a:t>
            </a:r>
            <a:r>
              <a:rPr sz="2400" dirty="0">
                <a:latin typeface="Calibri"/>
                <a:cs typeface="Calibri"/>
              </a:rPr>
              <a:t>run</a:t>
            </a:r>
            <a:r>
              <a:rPr sz="2400" spc="-40"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trigger</a:t>
            </a:r>
            <a:r>
              <a:rPr sz="2400" spc="-45" dirty="0">
                <a:latin typeface="Calibri"/>
                <a:cs typeface="Calibri"/>
              </a:rPr>
              <a:t> </a:t>
            </a:r>
            <a:r>
              <a:rPr sz="2400" dirty="0">
                <a:latin typeface="Calibri"/>
                <a:cs typeface="Calibri"/>
              </a:rPr>
              <a:t>action</a:t>
            </a:r>
            <a:r>
              <a:rPr sz="2400" spc="-60" dirty="0">
                <a:latin typeface="Calibri"/>
                <a:cs typeface="Calibri"/>
              </a:rPr>
              <a:t> </a:t>
            </a:r>
            <a:r>
              <a:rPr sz="2400" dirty="0">
                <a:latin typeface="Calibri"/>
                <a:cs typeface="Calibri"/>
              </a:rPr>
              <a:t>after</a:t>
            </a:r>
            <a:r>
              <a:rPr sz="2400" spc="-45" dirty="0">
                <a:latin typeface="Calibri"/>
                <a:cs typeface="Calibri"/>
              </a:rPr>
              <a:t> </a:t>
            </a:r>
            <a:r>
              <a:rPr sz="2400" dirty="0">
                <a:latin typeface="Calibri"/>
                <a:cs typeface="Calibri"/>
              </a:rPr>
              <a:t>the</a:t>
            </a:r>
            <a:r>
              <a:rPr sz="2400" spc="-40" dirty="0">
                <a:latin typeface="Calibri"/>
                <a:cs typeface="Calibri"/>
              </a:rPr>
              <a:t> </a:t>
            </a:r>
            <a:r>
              <a:rPr sz="2400" dirty="0">
                <a:latin typeface="Calibri"/>
                <a:cs typeface="Calibri"/>
              </a:rPr>
              <a:t>triggering</a:t>
            </a:r>
            <a:r>
              <a:rPr sz="2400" spc="-65" dirty="0">
                <a:latin typeface="Calibri"/>
                <a:cs typeface="Calibri"/>
              </a:rPr>
              <a:t> </a:t>
            </a:r>
            <a:r>
              <a:rPr sz="2400" spc="-20" dirty="0">
                <a:latin typeface="Calibri"/>
                <a:cs typeface="Calibri"/>
              </a:rPr>
              <a:t>statement</a:t>
            </a:r>
            <a:r>
              <a:rPr sz="2400" spc="-65" dirty="0">
                <a:latin typeface="Calibri"/>
                <a:cs typeface="Calibri"/>
              </a:rPr>
              <a:t> </a:t>
            </a:r>
            <a:r>
              <a:rPr sz="2400" dirty="0">
                <a:latin typeface="Calibri"/>
                <a:cs typeface="Calibri"/>
              </a:rPr>
              <a:t>is</a:t>
            </a:r>
            <a:r>
              <a:rPr sz="2400" spc="-55" dirty="0">
                <a:latin typeface="Calibri"/>
                <a:cs typeface="Calibri"/>
              </a:rPr>
              <a:t> </a:t>
            </a:r>
            <a:r>
              <a:rPr sz="2400" spc="-20" dirty="0">
                <a:latin typeface="Calibri"/>
                <a:cs typeface="Calibri"/>
              </a:rPr>
              <a:t>run.</a:t>
            </a:r>
            <a:endParaRPr sz="2400" dirty="0">
              <a:latin typeface="Calibri"/>
              <a:cs typeface="Calibri"/>
            </a:endParaRPr>
          </a:p>
        </p:txBody>
      </p:sp>
    </p:spTree>
    <p:extLst>
      <p:ext uri="{BB962C8B-B14F-4D97-AF65-F5344CB8AC3E}">
        <p14:creationId xmlns:p14="http://schemas.microsoft.com/office/powerpoint/2010/main" val="134823355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10363200" cy="677108"/>
          </a:xfrm>
        </p:spPr>
        <p:txBody>
          <a:bodyPr>
            <a:normAutofit fontScale="90000"/>
          </a:bodyPr>
          <a:lstStyle/>
          <a:p>
            <a:endParaRPr lang="en-IN"/>
          </a:p>
        </p:txBody>
      </p:sp>
      <p:sp>
        <p:nvSpPr>
          <p:cNvPr id="3" name="Content Placeholder 2"/>
          <p:cNvSpPr>
            <a:spLocks noGrp="1"/>
          </p:cNvSpPr>
          <p:nvPr>
            <p:ph idx="4294967295"/>
          </p:nvPr>
        </p:nvSpPr>
        <p:spPr>
          <a:xfrm>
            <a:off x="457200" y="1600200"/>
            <a:ext cx="11059583" cy="4572000"/>
          </a:xfrm>
          <a:prstGeom prst="rect">
            <a:avLst/>
          </a:prstGeom>
        </p:spPr>
        <p:txBody>
          <a:bodyPr>
            <a:normAutofit/>
          </a:bodyPr>
          <a:lstStyle/>
          <a:p>
            <a:r>
              <a:rPr lang="en-US" b="1" dirty="0"/>
              <a:t>For example,</a:t>
            </a:r>
            <a:r>
              <a:rPr lang="en-US" dirty="0"/>
              <a:t> before or after the triggering event the </a:t>
            </a:r>
            <a:r>
              <a:rPr lang="en-US" b="1" dirty="0"/>
              <a:t>OLD and NEW</a:t>
            </a:r>
            <a:r>
              <a:rPr lang="en-US" dirty="0"/>
              <a:t> signify the row's states in the table</a:t>
            </a:r>
            <a:r>
              <a:rPr lang="en-US" dirty="0" smtClean="0"/>
              <a:t>.</a:t>
            </a:r>
          </a:p>
          <a:p>
            <a:r>
              <a:rPr lang="en-US" u="sng" dirty="0"/>
              <a:t>How to Create a New Trigger</a:t>
            </a:r>
          </a:p>
          <a:p>
            <a:r>
              <a:rPr lang="en-US" dirty="0"/>
              <a:t>We will follow the below process to generate a new trigger in PostgreSQL:</a:t>
            </a:r>
          </a:p>
          <a:p>
            <a:pPr lvl="1"/>
            <a:r>
              <a:rPr lang="en-US" b="1" dirty="0"/>
              <a:t>Step1:</a:t>
            </a:r>
            <a:r>
              <a:rPr lang="en-US" dirty="0"/>
              <a:t> Firstly, we will create a trigger function with the help of the </a:t>
            </a:r>
            <a:r>
              <a:rPr lang="en-US" b="1" dirty="0"/>
              <a:t>CREATE FUNCTION</a:t>
            </a:r>
            <a:r>
              <a:rPr lang="en-US" dirty="0"/>
              <a:t> command.</a:t>
            </a:r>
          </a:p>
          <a:p>
            <a:pPr lvl="1"/>
            <a:r>
              <a:rPr lang="en-US" b="1" dirty="0"/>
              <a:t>Step2:</a:t>
            </a:r>
            <a:r>
              <a:rPr lang="en-US" dirty="0"/>
              <a:t> Then, we will fix the trigger function to a table with the help of the </a:t>
            </a:r>
            <a:r>
              <a:rPr lang="en-US" b="1" dirty="0"/>
              <a:t>CREATE TRIGGER</a:t>
            </a:r>
            <a:r>
              <a:rPr lang="en-US" dirty="0"/>
              <a:t> command.</a:t>
            </a:r>
          </a:p>
          <a:p>
            <a:endParaRPr lang="en-I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767" y="3638859"/>
            <a:ext cx="3521013" cy="2252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4038600"/>
            <a:ext cx="4764881" cy="1708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2"/>
          <p:cNvSpPr txBox="1">
            <a:spLocks/>
          </p:cNvSpPr>
          <p:nvPr/>
        </p:nvSpPr>
        <p:spPr>
          <a:xfrm>
            <a:off x="457200" y="3124200"/>
            <a:ext cx="5486400" cy="43434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400" dirty="0" smtClean="0"/>
              <a:t>Step 1: Syntax of Create trigger function</a:t>
            </a:r>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IN" dirty="0"/>
          </a:p>
        </p:txBody>
      </p:sp>
      <p:sp>
        <p:nvSpPr>
          <p:cNvPr id="7" name="Rectangle 6"/>
          <p:cNvSpPr/>
          <p:nvPr/>
        </p:nvSpPr>
        <p:spPr>
          <a:xfrm>
            <a:off x="5970740" y="3244334"/>
            <a:ext cx="3595856" cy="369332"/>
          </a:xfrm>
          <a:prstGeom prst="rect">
            <a:avLst/>
          </a:prstGeom>
        </p:spPr>
        <p:txBody>
          <a:bodyPr wrap="none">
            <a:spAutoFit/>
          </a:bodyPr>
          <a:lstStyle/>
          <a:p>
            <a:r>
              <a:rPr lang="en-US" dirty="0" smtClean="0"/>
              <a:t>Step 2: Syntax of Creating trigger</a:t>
            </a:r>
            <a:endParaRPr lang="en-US" dirty="0"/>
          </a:p>
        </p:txBody>
      </p:sp>
    </p:spTree>
    <p:extLst>
      <p:ext uri="{BB962C8B-B14F-4D97-AF65-F5344CB8AC3E}">
        <p14:creationId xmlns:p14="http://schemas.microsoft.com/office/powerpoint/2010/main" val="358922586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Trigger</a:t>
            </a:r>
            <a:endParaRPr lang="en-IN" dirty="0"/>
          </a:p>
        </p:txBody>
      </p:sp>
      <p:sp>
        <p:nvSpPr>
          <p:cNvPr id="3" name="Content Placeholder 2"/>
          <p:cNvSpPr>
            <a:spLocks noGrp="1"/>
          </p:cNvSpPr>
          <p:nvPr>
            <p:ph type="body" idx="1"/>
          </p:nvPr>
        </p:nvSpPr>
        <p:spPr/>
        <p:txBody>
          <a:bodyPr/>
          <a:lstStyle/>
          <a:p>
            <a:r>
              <a:rPr lang="en-US" sz="2400" dirty="0" smtClean="0"/>
              <a:t>Step 1: Syntax </a:t>
            </a:r>
            <a:r>
              <a:rPr lang="en-US" sz="2400" dirty="0"/>
              <a:t>of Create trigger </a:t>
            </a:r>
            <a:r>
              <a:rPr lang="en-US" sz="2400" dirty="0" smtClean="0"/>
              <a:t>function</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IN" dirty="0"/>
          </a:p>
        </p:txBody>
      </p:sp>
      <p:sp>
        <p:nvSpPr>
          <p:cNvPr id="5" name="Text Placeholder 4"/>
          <p:cNvSpPr>
            <a:spLocks noGrp="1"/>
          </p:cNvSpPr>
          <p:nvPr>
            <p:ph type="body" idx="2"/>
          </p:nvPr>
        </p:nvSpPr>
        <p:spPr/>
        <p:txBody>
          <a:bodyPr/>
          <a:lstStyle/>
          <a:p>
            <a:r>
              <a:rPr lang="en-US" dirty="0"/>
              <a:t>Step </a:t>
            </a:r>
            <a:r>
              <a:rPr lang="en-US" dirty="0" smtClean="0"/>
              <a:t>2: </a:t>
            </a:r>
            <a:r>
              <a:rPr lang="en-US" dirty="0"/>
              <a:t>Syntax of </a:t>
            </a:r>
            <a:r>
              <a:rPr lang="en-US" dirty="0" smtClean="0"/>
              <a:t>Creating trigger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788" y="3046789"/>
            <a:ext cx="4054413" cy="25939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226" y="3056548"/>
            <a:ext cx="4764881" cy="1708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755123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25980"/>
            <a:ext cx="10363200" cy="677108"/>
          </a:xfrm>
        </p:spPr>
        <p:txBody>
          <a:bodyPr>
            <a:normAutofit fontScale="90000"/>
          </a:bodyPr>
          <a:lstStyle/>
          <a:p>
            <a:r>
              <a:rPr lang="en-US" dirty="0" smtClean="0"/>
              <a:t>Trigger _</a:t>
            </a:r>
            <a:r>
              <a:rPr lang="en-US" smtClean="0"/>
              <a:t>function example </a:t>
            </a:r>
            <a:endParaRPr lang="en-IN" dirty="0"/>
          </a:p>
        </p:txBody>
      </p:sp>
      <p:pic>
        <p:nvPicPr>
          <p:cNvPr id="3074"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664397" y="1465961"/>
            <a:ext cx="5942795" cy="324036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0923" y="4327393"/>
            <a:ext cx="5023693" cy="1584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259619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25980"/>
            <a:ext cx="10363200" cy="677108"/>
          </a:xfrm>
        </p:spPr>
        <p:txBody>
          <a:bodyPr>
            <a:normAutofit fontScale="90000"/>
          </a:bodyPr>
          <a:lstStyle/>
          <a:p>
            <a:r>
              <a:rPr lang="en-US" dirty="0" smtClean="0"/>
              <a:t>Example 2</a:t>
            </a:r>
            <a:endParaRPr lang="en-IN" dirty="0"/>
          </a:p>
        </p:txBody>
      </p:sp>
      <p:sp>
        <p:nvSpPr>
          <p:cNvPr id="3" name="Text Placeholder 2"/>
          <p:cNvSpPr>
            <a:spLocks noGrp="1"/>
          </p:cNvSpPr>
          <p:nvPr>
            <p:ph type="body" idx="4294967295"/>
          </p:nvPr>
        </p:nvSpPr>
        <p:spPr>
          <a:xfrm>
            <a:off x="319617" y="1600200"/>
            <a:ext cx="11059583" cy="4572000"/>
          </a:xfrm>
          <a:prstGeom prst="rect">
            <a:avLst/>
          </a:prstGeom>
        </p:spPr>
        <p:txBody>
          <a:bodyPr/>
          <a:lstStyle/>
          <a:p>
            <a:r>
              <a:rPr lang="en-US" dirty="0"/>
              <a:t>write a code to implement trigger in </a:t>
            </a:r>
            <a:r>
              <a:rPr lang="en-US" dirty="0" err="1"/>
              <a:t>postgresql</a:t>
            </a:r>
            <a:r>
              <a:rPr lang="en-US" dirty="0"/>
              <a:t>. create table student(id,name,mark1,mark2,total) apply trigger on it, when new row will be inserted into student table total will be calculated automatically. (total=marks1+marks2</a:t>
            </a:r>
            <a:r>
              <a:rPr lang="en-US" dirty="0" smtClean="0"/>
              <a:t>)</a:t>
            </a:r>
          </a:p>
          <a:p>
            <a:endParaRPr lang="en-IN" dirty="0"/>
          </a:p>
        </p:txBody>
      </p:sp>
      <p:sp>
        <p:nvSpPr>
          <p:cNvPr id="4" name="Slide Number Placeholder 3"/>
          <p:cNvSpPr>
            <a:spLocks noGrp="1"/>
          </p:cNvSpPr>
          <p:nvPr>
            <p:ph type="sldNum" idx="4294967295"/>
          </p:nvPr>
        </p:nvSpPr>
        <p:spPr>
          <a:xfrm>
            <a:off x="9245600" y="6400800"/>
            <a:ext cx="2540000" cy="457200"/>
          </a:xfrm>
          <a:prstGeom prst="rect">
            <a:avLst/>
          </a:prstGeom>
        </p:spPr>
        <p:txBody>
          <a:bodyPr/>
          <a:lstStyle/>
          <a:p>
            <a:pPr marL="0" lvl="0" indent="0" algn="r" rtl="0">
              <a:spcBef>
                <a:spcPts val="0"/>
              </a:spcBef>
              <a:spcAft>
                <a:spcPts val="0"/>
              </a:spcAft>
              <a:buNone/>
            </a:pPr>
            <a:r>
              <a:rPr lang="en-US" smtClean="0"/>
              <a:t>Slide 8- </a:t>
            </a:r>
            <a:fld id="{00000000-1234-1234-1234-123412341234}" type="slidenum">
              <a:rPr lang="en-US" smtClean="0"/>
              <a:t>125</a:t>
            </a:fld>
            <a:endParaRPr lang="en-US"/>
          </a:p>
        </p:txBody>
      </p:sp>
    </p:spTree>
    <p:extLst>
      <p:ext uri="{BB962C8B-B14F-4D97-AF65-F5344CB8AC3E}">
        <p14:creationId xmlns:p14="http://schemas.microsoft.com/office/powerpoint/2010/main" val="281868649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125980"/>
            <a:ext cx="10363200" cy="677108"/>
          </a:xfrm>
        </p:spPr>
        <p:txBody>
          <a:bodyPr>
            <a:normAutofit fontScale="90000"/>
          </a:bodyPr>
          <a:lstStyle/>
          <a:p>
            <a:endParaRPr lang="en-IN"/>
          </a:p>
        </p:txBody>
      </p:sp>
      <p:sp>
        <p:nvSpPr>
          <p:cNvPr id="3" name="Text Placeholder 2"/>
          <p:cNvSpPr>
            <a:spLocks noGrp="1"/>
          </p:cNvSpPr>
          <p:nvPr>
            <p:ph type="body" idx="4294967295"/>
          </p:nvPr>
        </p:nvSpPr>
        <p:spPr>
          <a:xfrm>
            <a:off x="319617" y="1600200"/>
            <a:ext cx="11059583" cy="4572000"/>
          </a:xfrm>
          <a:prstGeom prst="rect">
            <a:avLst/>
          </a:prstGeom>
        </p:spPr>
        <p:txBody>
          <a:bodyPr/>
          <a:lstStyle/>
          <a:p>
            <a:endParaRPr lang="en-IN" dirty="0"/>
          </a:p>
        </p:txBody>
      </p:sp>
      <p:sp>
        <p:nvSpPr>
          <p:cNvPr id="4" name="Slide Number Placeholder 3"/>
          <p:cNvSpPr>
            <a:spLocks noGrp="1"/>
          </p:cNvSpPr>
          <p:nvPr>
            <p:ph type="sldNum" idx="4294967295"/>
          </p:nvPr>
        </p:nvSpPr>
        <p:spPr>
          <a:xfrm>
            <a:off x="9245600" y="6400800"/>
            <a:ext cx="2540000" cy="457200"/>
          </a:xfrm>
          <a:prstGeom prst="rect">
            <a:avLst/>
          </a:prstGeom>
        </p:spPr>
        <p:txBody>
          <a:bodyPr/>
          <a:lstStyle/>
          <a:p>
            <a:pPr marL="0" lvl="0" indent="0" algn="r" rtl="0">
              <a:spcBef>
                <a:spcPts val="0"/>
              </a:spcBef>
              <a:spcAft>
                <a:spcPts val="0"/>
              </a:spcAft>
              <a:buNone/>
            </a:pPr>
            <a:r>
              <a:rPr lang="en-US" smtClean="0"/>
              <a:t>Slide 8- </a:t>
            </a:r>
            <a:fld id="{00000000-1234-1234-1234-123412341234}" type="slidenum">
              <a:rPr lang="en-US" smtClean="0"/>
              <a:t>126</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158" y="1785089"/>
            <a:ext cx="336550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3230" y="1785089"/>
            <a:ext cx="488950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1633" y="3817959"/>
            <a:ext cx="4752025" cy="1349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4358" y="4319652"/>
            <a:ext cx="3670300" cy="7239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7507" y="5473874"/>
            <a:ext cx="4064000" cy="103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1631" y="5516735"/>
            <a:ext cx="5776516" cy="487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56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9"/>
                                        </p:tgtEl>
                                        <p:attrNameLst>
                                          <p:attrName>style.visibility</p:attrName>
                                        </p:attrNameLst>
                                      </p:cBhvr>
                                      <p:to>
                                        <p:strVal val="visible"/>
                                      </p:to>
                                    </p:set>
                                    <p:animEffect transition="in" filter="fade">
                                      <p:cBhvr>
                                        <p:cTn id="14" dur="1000"/>
                                        <p:tgtEl>
                                          <p:spTgt spid="1029"/>
                                        </p:tgtEl>
                                      </p:cBhvr>
                                    </p:animEffect>
                                    <p:anim calcmode="lin" valueType="num">
                                      <p:cBhvr>
                                        <p:cTn id="15" dur="1000" fill="hold"/>
                                        <p:tgtEl>
                                          <p:spTgt spid="1029"/>
                                        </p:tgtEl>
                                        <p:attrNameLst>
                                          <p:attrName>ppt_x</p:attrName>
                                        </p:attrNameLst>
                                      </p:cBhvr>
                                      <p:tavLst>
                                        <p:tav tm="0">
                                          <p:val>
                                            <p:strVal val="#ppt_x"/>
                                          </p:val>
                                        </p:tav>
                                        <p:tav tm="100000">
                                          <p:val>
                                            <p:strVal val="#ppt_x"/>
                                          </p:val>
                                        </p:tav>
                                      </p:tavLst>
                                    </p:anim>
                                    <p:anim calcmode="lin" valueType="num">
                                      <p:cBhvr>
                                        <p:cTn id="16" dur="1000" fill="hold"/>
                                        <p:tgtEl>
                                          <p:spTgt spid="10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7"/>
                                        </p:tgtEl>
                                        <p:attrNameLst>
                                          <p:attrName>style.visibility</p:attrName>
                                        </p:attrNameLst>
                                      </p:cBhvr>
                                      <p:to>
                                        <p:strVal val="visible"/>
                                      </p:to>
                                    </p:set>
                                    <p:animEffect transition="in" filter="fade">
                                      <p:cBhvr>
                                        <p:cTn id="21" dur="1000"/>
                                        <p:tgtEl>
                                          <p:spTgt spid="1027"/>
                                        </p:tgtEl>
                                      </p:cBhvr>
                                    </p:animEffect>
                                    <p:anim calcmode="lin" valueType="num">
                                      <p:cBhvr>
                                        <p:cTn id="22" dur="1000" fill="hold"/>
                                        <p:tgtEl>
                                          <p:spTgt spid="1027"/>
                                        </p:tgtEl>
                                        <p:attrNameLst>
                                          <p:attrName>ppt_x</p:attrName>
                                        </p:attrNameLst>
                                      </p:cBhvr>
                                      <p:tavLst>
                                        <p:tav tm="0">
                                          <p:val>
                                            <p:strVal val="#ppt_x"/>
                                          </p:val>
                                        </p:tav>
                                        <p:tav tm="100000">
                                          <p:val>
                                            <p:strVal val="#ppt_x"/>
                                          </p:val>
                                        </p:tav>
                                      </p:tavLst>
                                    </p:anim>
                                    <p:anim calcmode="lin" valueType="num">
                                      <p:cBhvr>
                                        <p:cTn id="23"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1000"/>
                                        <p:tgtEl>
                                          <p:spTgt spid="1028"/>
                                        </p:tgtEl>
                                      </p:cBhvr>
                                    </p:animEffect>
                                    <p:anim calcmode="lin" valueType="num">
                                      <p:cBhvr>
                                        <p:cTn id="29" dur="1000" fill="hold"/>
                                        <p:tgtEl>
                                          <p:spTgt spid="1028"/>
                                        </p:tgtEl>
                                        <p:attrNameLst>
                                          <p:attrName>ppt_x</p:attrName>
                                        </p:attrNameLst>
                                      </p:cBhvr>
                                      <p:tavLst>
                                        <p:tav tm="0">
                                          <p:val>
                                            <p:strVal val="#ppt_x"/>
                                          </p:val>
                                        </p:tav>
                                        <p:tav tm="100000">
                                          <p:val>
                                            <p:strVal val="#ppt_x"/>
                                          </p:val>
                                        </p:tav>
                                      </p:tavLst>
                                    </p:anim>
                                    <p:anim calcmode="lin" valueType="num">
                                      <p:cBhvr>
                                        <p:cTn id="30"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31"/>
                                        </p:tgtEl>
                                        <p:attrNameLst>
                                          <p:attrName>style.visibility</p:attrName>
                                        </p:attrNameLst>
                                      </p:cBhvr>
                                      <p:to>
                                        <p:strVal val="visible"/>
                                      </p:to>
                                    </p:set>
                                    <p:animEffect transition="in" filter="fade">
                                      <p:cBhvr>
                                        <p:cTn id="35" dur="1000"/>
                                        <p:tgtEl>
                                          <p:spTgt spid="1031"/>
                                        </p:tgtEl>
                                      </p:cBhvr>
                                    </p:animEffect>
                                    <p:anim calcmode="lin" valueType="num">
                                      <p:cBhvr>
                                        <p:cTn id="36" dur="1000" fill="hold"/>
                                        <p:tgtEl>
                                          <p:spTgt spid="1031"/>
                                        </p:tgtEl>
                                        <p:attrNameLst>
                                          <p:attrName>ppt_x</p:attrName>
                                        </p:attrNameLst>
                                      </p:cBhvr>
                                      <p:tavLst>
                                        <p:tav tm="0">
                                          <p:val>
                                            <p:strVal val="#ppt_x"/>
                                          </p:val>
                                        </p:tav>
                                        <p:tav tm="100000">
                                          <p:val>
                                            <p:strVal val="#ppt_x"/>
                                          </p:val>
                                        </p:tav>
                                      </p:tavLst>
                                    </p:anim>
                                    <p:anim calcmode="lin" valueType="num">
                                      <p:cBhvr>
                                        <p:cTn id="37" dur="1000" fill="hold"/>
                                        <p:tgtEl>
                                          <p:spTgt spid="103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030"/>
                                        </p:tgtEl>
                                        <p:attrNameLst>
                                          <p:attrName>style.visibility</p:attrName>
                                        </p:attrNameLst>
                                      </p:cBhvr>
                                      <p:to>
                                        <p:strVal val="visible"/>
                                      </p:to>
                                    </p:set>
                                    <p:animEffect transition="in" filter="fade">
                                      <p:cBhvr>
                                        <p:cTn id="42" dur="1000"/>
                                        <p:tgtEl>
                                          <p:spTgt spid="1030"/>
                                        </p:tgtEl>
                                      </p:cBhvr>
                                    </p:animEffect>
                                    <p:anim calcmode="lin" valueType="num">
                                      <p:cBhvr>
                                        <p:cTn id="43" dur="1000" fill="hold"/>
                                        <p:tgtEl>
                                          <p:spTgt spid="1030"/>
                                        </p:tgtEl>
                                        <p:attrNameLst>
                                          <p:attrName>ppt_x</p:attrName>
                                        </p:attrNameLst>
                                      </p:cBhvr>
                                      <p:tavLst>
                                        <p:tav tm="0">
                                          <p:val>
                                            <p:strVal val="#ppt_x"/>
                                          </p:val>
                                        </p:tav>
                                        <p:tav tm="100000">
                                          <p:val>
                                            <p:strVal val="#ppt_x"/>
                                          </p:val>
                                        </p:tav>
                                      </p:tavLst>
                                    </p:anim>
                                    <p:anim calcmode="lin" valueType="num">
                                      <p:cBhvr>
                                        <p:cTn id="44" dur="1000" fill="hold"/>
                                        <p:tgtEl>
                                          <p:spTgt spid="10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7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b="1" dirty="0"/>
              <a:t>Nested Queries in SQL</a:t>
            </a:r>
            <a:br>
              <a:rPr lang="en-IN" b="1" dirty="0"/>
            </a:br>
            <a:endParaRPr dirty="0"/>
          </a:p>
        </p:txBody>
      </p:sp>
      <p:sp>
        <p:nvSpPr>
          <p:cNvPr id="556" name="Google Shape;556;p7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extLst>
      <p:ext uri="{BB962C8B-B14F-4D97-AF65-F5344CB8AC3E}">
        <p14:creationId xmlns:p14="http://schemas.microsoft.com/office/powerpoint/2010/main" val="182577491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2" name="Google Shape;562;p75"/>
          <p:cNvSpPr txBox="1">
            <a:spLocks noGrp="1"/>
          </p:cNvSpPr>
          <p:nvPr>
            <p:ph type="body" idx="1"/>
          </p:nvPr>
        </p:nvSpPr>
        <p:spPr>
          <a:xfrm>
            <a:off x="726831" y="586154"/>
            <a:ext cx="10626969" cy="5590809"/>
          </a:xfrm>
          <a:prstGeom prst="rect">
            <a:avLst/>
          </a:prstGeom>
          <a:noFill/>
          <a:ln>
            <a:noFill/>
          </a:ln>
        </p:spPr>
        <p:txBody>
          <a:bodyPr spcFirstLastPara="1" wrap="square" lIns="91425" tIns="45700" rIns="91425" bIns="45700" anchor="t" anchorCtr="0">
            <a:normAutofit fontScale="92500" lnSpcReduction="20000"/>
          </a:bodyPr>
          <a:lstStyle/>
          <a:p>
            <a:pPr>
              <a:spcBef>
                <a:spcPts val="0"/>
              </a:spcBef>
              <a:buClr>
                <a:schemeClr val="dk1"/>
              </a:buClr>
              <a:buSzPct val="100000"/>
            </a:pPr>
            <a:r>
              <a:rPr lang="en-US" dirty="0">
                <a:solidFill>
                  <a:schemeClr val="dk2"/>
                </a:solidFill>
                <a:latin typeface="Arial"/>
                <a:ea typeface="Arial"/>
                <a:cs typeface="Arial"/>
                <a:sym typeface="Arial"/>
              </a:rPr>
              <a:t>A complete SELECT query, called a </a:t>
            </a:r>
            <a:r>
              <a:rPr lang="en-US" i="1" dirty="0">
                <a:solidFill>
                  <a:schemeClr val="dk2"/>
                </a:solidFill>
                <a:latin typeface="Arial"/>
                <a:ea typeface="Arial"/>
                <a:cs typeface="Arial"/>
                <a:sym typeface="Arial"/>
              </a:rPr>
              <a:t>nested query</a:t>
            </a:r>
            <a:r>
              <a:rPr lang="en-US" dirty="0">
                <a:solidFill>
                  <a:schemeClr val="dk2"/>
                </a:solidFill>
                <a:latin typeface="Arial"/>
                <a:ea typeface="Arial"/>
                <a:cs typeface="Arial"/>
                <a:sym typeface="Arial"/>
              </a:rPr>
              <a:t>, can be specified within the WHERE-clause of another query, called the </a:t>
            </a:r>
            <a:r>
              <a:rPr lang="en-US" i="1" dirty="0">
                <a:solidFill>
                  <a:schemeClr val="dk2"/>
                </a:solidFill>
                <a:latin typeface="Arial"/>
                <a:ea typeface="Arial"/>
                <a:cs typeface="Arial"/>
                <a:sym typeface="Arial"/>
              </a:rPr>
              <a:t>outer query</a:t>
            </a:r>
            <a:endParaRPr lang="en-US" dirty="0"/>
          </a:p>
          <a:p>
            <a:pPr marL="228600" lvl="0" indent="-228600" algn="l" rtl="0">
              <a:lnSpc>
                <a:spcPct val="90000"/>
              </a:lnSpc>
              <a:spcBef>
                <a:spcPts val="0"/>
              </a:spcBef>
              <a:spcAft>
                <a:spcPts val="0"/>
              </a:spcAft>
              <a:buClr>
                <a:schemeClr val="dk1"/>
              </a:buClr>
              <a:buSzPct val="100000"/>
              <a:buChar char="•"/>
            </a:pPr>
            <a:endParaRPr lang="en-IN" dirty="0" smtClean="0"/>
          </a:p>
          <a:p>
            <a:pPr marL="228600" lvl="0" indent="-228600" algn="l" rtl="0">
              <a:lnSpc>
                <a:spcPct val="90000"/>
              </a:lnSpc>
              <a:spcBef>
                <a:spcPts val="0"/>
              </a:spcBef>
              <a:spcAft>
                <a:spcPts val="0"/>
              </a:spcAft>
              <a:buClr>
                <a:schemeClr val="dk1"/>
              </a:buClr>
              <a:buSzPct val="100000"/>
              <a:buChar char="•"/>
            </a:pPr>
            <a:r>
              <a:rPr lang="en-IN" dirty="0" smtClean="0"/>
              <a:t>Subqueries </a:t>
            </a:r>
            <a:r>
              <a:rPr lang="en-IN" dirty="0"/>
              <a:t>can be used with the SELECT, INSERT, UPDATE, and DELETE statements along with the operators like =, &lt;, &gt;, &gt;=, &lt;=, IN, BETWEEN, etc.</a:t>
            </a:r>
            <a:endParaRPr dirty="0"/>
          </a:p>
          <a:p>
            <a:pPr marL="228600" lvl="0" indent="-228600" algn="l" rtl="0">
              <a:lnSpc>
                <a:spcPct val="90000"/>
              </a:lnSpc>
              <a:spcBef>
                <a:spcPts val="1000"/>
              </a:spcBef>
              <a:spcAft>
                <a:spcPts val="0"/>
              </a:spcAft>
              <a:buClr>
                <a:schemeClr val="dk1"/>
              </a:buClr>
              <a:buSzPct val="100000"/>
              <a:buChar char="•"/>
            </a:pPr>
            <a:r>
              <a:rPr lang="en-IN" dirty="0"/>
              <a:t>There are a few rules that subqueries must follow −</a:t>
            </a:r>
            <a:endParaRPr dirty="0"/>
          </a:p>
          <a:p>
            <a:pPr lvl="1">
              <a:spcBef>
                <a:spcPts val="1000"/>
              </a:spcBef>
              <a:buClr>
                <a:schemeClr val="dk1"/>
              </a:buClr>
              <a:buSzPct val="100000"/>
            </a:pPr>
            <a:r>
              <a:rPr lang="en-IN" dirty="0"/>
              <a:t>Subqueries must be enclosed within parentheses.</a:t>
            </a:r>
            <a:endParaRPr dirty="0"/>
          </a:p>
          <a:p>
            <a:pPr lvl="1">
              <a:spcBef>
                <a:spcPts val="1000"/>
              </a:spcBef>
              <a:buClr>
                <a:schemeClr val="dk1"/>
              </a:buClr>
              <a:buSzPct val="100000"/>
            </a:pPr>
            <a:r>
              <a:rPr lang="en-IN" dirty="0"/>
              <a:t>A subquery can have only one column in the SELECT clause, unless multiple columns are in the main query for the subquery to compare its selected columns.</a:t>
            </a:r>
            <a:endParaRPr dirty="0"/>
          </a:p>
          <a:p>
            <a:pPr lvl="1">
              <a:spcBef>
                <a:spcPts val="1000"/>
              </a:spcBef>
              <a:buClr>
                <a:schemeClr val="dk1"/>
              </a:buClr>
              <a:buSzPct val="100000"/>
            </a:pPr>
            <a:r>
              <a:rPr lang="en-IN" dirty="0"/>
              <a:t>An ORDER BY command cannot be used in a subquery, although the main query can use an ORDER BY. </a:t>
            </a:r>
          </a:p>
          <a:p>
            <a:pPr lvl="1">
              <a:spcBef>
                <a:spcPts val="1000"/>
              </a:spcBef>
              <a:buClr>
                <a:schemeClr val="dk1"/>
              </a:buClr>
              <a:buSzPct val="100000"/>
            </a:pPr>
            <a:r>
              <a:rPr lang="en-IN" dirty="0"/>
              <a:t>The GROUP BY command can be used to perform the same function as the ORDER BY in a subquery.</a:t>
            </a:r>
            <a:endParaRPr dirty="0"/>
          </a:p>
          <a:p>
            <a:pPr lvl="1">
              <a:spcBef>
                <a:spcPts val="1000"/>
              </a:spcBef>
              <a:buClr>
                <a:schemeClr val="dk1"/>
              </a:buClr>
              <a:buSzPct val="100000"/>
            </a:pPr>
            <a:r>
              <a:rPr lang="en-IN" dirty="0"/>
              <a:t>Subqueries that return more than one row can only be used with multiple value operators such as the IN operator.</a:t>
            </a:r>
            <a:endParaRPr dirty="0"/>
          </a:p>
          <a:p>
            <a:pPr lvl="1">
              <a:spcBef>
                <a:spcPts val="1000"/>
              </a:spcBef>
              <a:buClr>
                <a:schemeClr val="dk1"/>
              </a:buClr>
              <a:buSzPct val="100000"/>
            </a:pPr>
            <a:r>
              <a:rPr lang="en-IN" dirty="0"/>
              <a:t>The BETWEEN operator cannot be used with a subquery. However, the BETWEEN operator can be used within the subquery.</a:t>
            </a:r>
            <a:endParaRPr dirty="0"/>
          </a:p>
          <a:p>
            <a:pPr marL="228600" lvl="0" indent="-117475" algn="l" rtl="0">
              <a:lnSpc>
                <a:spcPct val="90000"/>
              </a:lnSpc>
              <a:spcBef>
                <a:spcPts val="1000"/>
              </a:spcBef>
              <a:spcAft>
                <a:spcPts val="0"/>
              </a:spcAft>
              <a:buClr>
                <a:schemeClr val="dk1"/>
              </a:buClr>
              <a:buSzPct val="100000"/>
              <a:buNone/>
            </a:pPr>
            <a:endParaRPr dirty="0"/>
          </a:p>
        </p:txBody>
      </p:sp>
    </p:spTree>
    <p:extLst>
      <p:ext uri="{BB962C8B-B14F-4D97-AF65-F5344CB8AC3E}">
        <p14:creationId xmlns:p14="http://schemas.microsoft.com/office/powerpoint/2010/main" val="414782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2">
                                            <p:txEl>
                                              <p:pRg st="0" end="0"/>
                                            </p:txEl>
                                          </p:spTgt>
                                        </p:tgtEl>
                                        <p:attrNameLst>
                                          <p:attrName>style.visibility</p:attrName>
                                        </p:attrNameLst>
                                      </p:cBhvr>
                                      <p:to>
                                        <p:strVal val="visible"/>
                                      </p:to>
                                    </p:set>
                                    <p:anim calcmode="lin" valueType="num">
                                      <p:cBhvr additive="base">
                                        <p:cTn id="7" dur="500" fill="hold"/>
                                        <p:tgtEl>
                                          <p:spTgt spid="56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2">
                                            <p:txEl>
                                              <p:pRg st="2" end="2"/>
                                            </p:txEl>
                                          </p:spTgt>
                                        </p:tgtEl>
                                        <p:attrNameLst>
                                          <p:attrName>style.visibility</p:attrName>
                                        </p:attrNameLst>
                                      </p:cBhvr>
                                      <p:to>
                                        <p:strVal val="visible"/>
                                      </p:to>
                                    </p:set>
                                    <p:anim calcmode="lin" valueType="num">
                                      <p:cBhvr additive="base">
                                        <p:cTn id="13" dur="500" fill="hold"/>
                                        <p:tgtEl>
                                          <p:spTgt spid="56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2">
                                            <p:txEl>
                                              <p:pRg st="3" end="3"/>
                                            </p:txEl>
                                          </p:spTgt>
                                        </p:tgtEl>
                                        <p:attrNameLst>
                                          <p:attrName>style.visibility</p:attrName>
                                        </p:attrNameLst>
                                      </p:cBhvr>
                                      <p:to>
                                        <p:strVal val="visible"/>
                                      </p:to>
                                    </p:set>
                                    <p:anim calcmode="lin" valueType="num">
                                      <p:cBhvr additive="base">
                                        <p:cTn id="19" dur="500" fill="hold"/>
                                        <p:tgtEl>
                                          <p:spTgt spid="56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62">
                                            <p:txEl>
                                              <p:pRg st="4" end="4"/>
                                            </p:txEl>
                                          </p:spTgt>
                                        </p:tgtEl>
                                        <p:attrNameLst>
                                          <p:attrName>style.visibility</p:attrName>
                                        </p:attrNameLst>
                                      </p:cBhvr>
                                      <p:to>
                                        <p:strVal val="visible"/>
                                      </p:to>
                                    </p:set>
                                    <p:anim calcmode="lin" valueType="num">
                                      <p:cBhvr additive="base">
                                        <p:cTn id="23" dur="500" fill="hold"/>
                                        <p:tgtEl>
                                          <p:spTgt spid="56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6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62">
                                            <p:txEl>
                                              <p:pRg st="5" end="5"/>
                                            </p:txEl>
                                          </p:spTgt>
                                        </p:tgtEl>
                                        <p:attrNameLst>
                                          <p:attrName>style.visibility</p:attrName>
                                        </p:attrNameLst>
                                      </p:cBhvr>
                                      <p:to>
                                        <p:strVal val="visible"/>
                                      </p:to>
                                    </p:set>
                                    <p:anim calcmode="lin" valueType="num">
                                      <p:cBhvr additive="base">
                                        <p:cTn id="27" dur="500" fill="hold"/>
                                        <p:tgtEl>
                                          <p:spTgt spid="56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62">
                                            <p:txEl>
                                              <p:pRg st="6" end="6"/>
                                            </p:txEl>
                                          </p:spTgt>
                                        </p:tgtEl>
                                        <p:attrNameLst>
                                          <p:attrName>style.visibility</p:attrName>
                                        </p:attrNameLst>
                                      </p:cBhvr>
                                      <p:to>
                                        <p:strVal val="visible"/>
                                      </p:to>
                                    </p:set>
                                    <p:anim calcmode="lin" valueType="num">
                                      <p:cBhvr additive="base">
                                        <p:cTn id="31" dur="500" fill="hold"/>
                                        <p:tgtEl>
                                          <p:spTgt spid="56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62">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62">
                                            <p:txEl>
                                              <p:pRg st="7" end="7"/>
                                            </p:txEl>
                                          </p:spTgt>
                                        </p:tgtEl>
                                        <p:attrNameLst>
                                          <p:attrName>style.visibility</p:attrName>
                                        </p:attrNameLst>
                                      </p:cBhvr>
                                      <p:to>
                                        <p:strVal val="visible"/>
                                      </p:to>
                                    </p:set>
                                    <p:anim calcmode="lin" valueType="num">
                                      <p:cBhvr additive="base">
                                        <p:cTn id="35" dur="500" fill="hold"/>
                                        <p:tgtEl>
                                          <p:spTgt spid="562">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62">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62">
                                            <p:txEl>
                                              <p:pRg st="8" end="8"/>
                                            </p:txEl>
                                          </p:spTgt>
                                        </p:tgtEl>
                                        <p:attrNameLst>
                                          <p:attrName>style.visibility</p:attrName>
                                        </p:attrNameLst>
                                      </p:cBhvr>
                                      <p:to>
                                        <p:strVal val="visible"/>
                                      </p:to>
                                    </p:set>
                                    <p:anim calcmode="lin" valueType="num">
                                      <p:cBhvr additive="base">
                                        <p:cTn id="39" dur="500" fill="hold"/>
                                        <p:tgtEl>
                                          <p:spTgt spid="562">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62">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62">
                                            <p:txEl>
                                              <p:pRg st="9" end="9"/>
                                            </p:txEl>
                                          </p:spTgt>
                                        </p:tgtEl>
                                        <p:attrNameLst>
                                          <p:attrName>style.visibility</p:attrName>
                                        </p:attrNameLst>
                                      </p:cBhvr>
                                      <p:to>
                                        <p:strVal val="visible"/>
                                      </p:to>
                                    </p:set>
                                    <p:anim calcmode="lin" valueType="num">
                                      <p:cBhvr additive="base">
                                        <p:cTn id="43" dur="500" fill="hold"/>
                                        <p:tgtEl>
                                          <p:spTgt spid="562">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6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build="p"/>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6"/>
          <p:cNvSpPr txBox="1">
            <a:spLocks noGrp="1"/>
          </p:cNvSpPr>
          <p:nvPr>
            <p:ph type="title"/>
          </p:nvPr>
        </p:nvSpPr>
        <p:spPr>
          <a:xfrm>
            <a:off x="648929" y="629266"/>
            <a:ext cx="3505495" cy="16223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Nested Queries</a:t>
            </a:r>
            <a:endParaRPr/>
          </a:p>
        </p:txBody>
      </p:sp>
      <p:sp>
        <p:nvSpPr>
          <p:cNvPr id="568" name="Google Shape;568;p76"/>
          <p:cNvSpPr txBox="1">
            <a:spLocks noGrp="1"/>
          </p:cNvSpPr>
          <p:nvPr>
            <p:ph type="body" idx="1"/>
          </p:nvPr>
        </p:nvSpPr>
        <p:spPr>
          <a:xfrm>
            <a:off x="648931" y="2438400"/>
            <a:ext cx="3505494" cy="378541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sz="2000" dirty="0"/>
              <a:t>In nested queries, a query is written inside a query. The result of inner query is used in execution of outer query. </a:t>
            </a:r>
            <a:endParaRPr dirty="0"/>
          </a:p>
          <a:p>
            <a:pPr marL="228600" lvl="0" indent="-228600" algn="l" rtl="0">
              <a:lnSpc>
                <a:spcPct val="90000"/>
              </a:lnSpc>
              <a:spcBef>
                <a:spcPts val="1000"/>
              </a:spcBef>
              <a:spcAft>
                <a:spcPts val="0"/>
              </a:spcAft>
              <a:buClr>
                <a:schemeClr val="dk1"/>
              </a:buClr>
              <a:buSzPts val="2000"/>
              <a:buChar char="•"/>
            </a:pPr>
            <a:r>
              <a:rPr lang="en-IN" sz="2000" dirty="0"/>
              <a:t>Here we use </a:t>
            </a:r>
            <a:r>
              <a:rPr lang="en-IN" sz="2000" b="1" dirty="0"/>
              <a:t>STUDENT &amp; city</a:t>
            </a:r>
            <a:r>
              <a:rPr lang="en-IN" sz="2000" dirty="0"/>
              <a:t> tables for understanding nested queries.</a:t>
            </a:r>
            <a:endParaRPr dirty="0"/>
          </a:p>
        </p:txBody>
      </p:sp>
      <p:sp>
        <p:nvSpPr>
          <p:cNvPr id="569" name="Google Shape;569;p76"/>
          <p:cNvSpPr/>
          <p:nvPr/>
        </p:nvSpPr>
        <p:spPr>
          <a:xfrm>
            <a:off x="4639056" y="0"/>
            <a:ext cx="7552944" cy="6858000"/>
          </a:xfrm>
          <a:prstGeom prst="rect">
            <a:avLst/>
          </a:prstGeom>
          <a:solidFill>
            <a:srgbClr val="C8CACA"/>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0" name="Google Shape;570;p76"/>
          <p:cNvSpPr/>
          <p:nvPr/>
        </p:nvSpPr>
        <p:spPr>
          <a:xfrm>
            <a:off x="5123688" y="557784"/>
            <a:ext cx="6584098" cy="5739187"/>
          </a:xfrm>
          <a:prstGeom prst="roundRect">
            <a:avLst>
              <a:gd name="adj" fmla="val 0"/>
            </a:avLst>
          </a:prstGeom>
          <a:solidFill>
            <a:srgbClr val="FFFFFF"/>
          </a:solidFill>
          <a:ln w="9525" cap="flat" cmpd="sng">
            <a:solidFill>
              <a:srgbClr val="C8CACA"/>
            </a:solidFill>
            <a:prstDash val="solid"/>
            <a:miter lim="800000"/>
            <a:headEnd type="none" w="sm" len="sm"/>
            <a:tailEnd type="none" w="sm" len="sm"/>
          </a:ln>
          <a:effectLst>
            <a:outerShdw blurRad="57150" dist="19050" dir="5400000" algn="t"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 name="Picture 1">
            <a:extLst>
              <a:ext uri="{FF2B5EF4-FFF2-40B4-BE49-F238E27FC236}">
                <a16:creationId xmlns:a16="http://schemas.microsoft.com/office/drawing/2014/main" xmlns="" id="{1F994B1B-8F47-4CAA-B014-AF1366FA1254}"/>
              </a:ext>
            </a:extLst>
          </p:cNvPr>
          <p:cNvPicPr>
            <a:picLocks noChangeAspect="1"/>
          </p:cNvPicPr>
          <p:nvPr/>
        </p:nvPicPr>
        <p:blipFill>
          <a:blip r:embed="rId3"/>
          <a:stretch>
            <a:fillRect/>
          </a:stretch>
        </p:blipFill>
        <p:spPr>
          <a:xfrm>
            <a:off x="5457228" y="1160649"/>
            <a:ext cx="5916600" cy="2042443"/>
          </a:xfrm>
          <a:prstGeom prst="rect">
            <a:avLst/>
          </a:prstGeom>
        </p:spPr>
      </p:pic>
      <p:pic>
        <p:nvPicPr>
          <p:cNvPr id="3" name="Picture 2">
            <a:extLst>
              <a:ext uri="{FF2B5EF4-FFF2-40B4-BE49-F238E27FC236}">
                <a16:creationId xmlns:a16="http://schemas.microsoft.com/office/drawing/2014/main" xmlns="" id="{565CA531-7B74-40F5-91A9-72AAE85482CF}"/>
              </a:ext>
            </a:extLst>
          </p:cNvPr>
          <p:cNvPicPr>
            <a:picLocks noChangeAspect="1"/>
          </p:cNvPicPr>
          <p:nvPr/>
        </p:nvPicPr>
        <p:blipFill>
          <a:blip r:embed="rId4"/>
          <a:stretch>
            <a:fillRect/>
          </a:stretch>
        </p:blipFill>
        <p:spPr>
          <a:xfrm>
            <a:off x="6240359" y="3764121"/>
            <a:ext cx="3910802" cy="2339796"/>
          </a:xfrm>
          <a:prstGeom prst="rect">
            <a:avLst/>
          </a:prstGeom>
        </p:spPr>
      </p:pic>
    </p:spTree>
    <p:extLst>
      <p:ext uri="{BB962C8B-B14F-4D97-AF65-F5344CB8AC3E}">
        <p14:creationId xmlns:p14="http://schemas.microsoft.com/office/powerpoint/2010/main" val="765926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140A6BE-DFC9-413C-B20C-15A36EF32C31}"/>
              </a:ext>
            </a:extLst>
          </p:cNvPr>
          <p:cNvSpPr>
            <a:spLocks noGrp="1"/>
          </p:cNvSpPr>
          <p:nvPr>
            <p:ph type="title"/>
          </p:nvPr>
        </p:nvSpPr>
        <p:spPr/>
        <p:txBody>
          <a:bodyPr/>
          <a:lstStyle/>
          <a:p>
            <a:r>
              <a:rPr lang="en-IN" dirty="0"/>
              <a:t>Logical Operators</a:t>
            </a:r>
            <a:br>
              <a:rPr lang="en-IN" dirty="0"/>
            </a:br>
            <a:endParaRPr lang="en-IN" dirty="0"/>
          </a:p>
        </p:txBody>
      </p:sp>
      <p:sp>
        <p:nvSpPr>
          <p:cNvPr id="6" name="Content Placeholder 5">
            <a:extLst>
              <a:ext uri="{FF2B5EF4-FFF2-40B4-BE49-F238E27FC236}">
                <a16:creationId xmlns:a16="http://schemas.microsoft.com/office/drawing/2014/main" xmlns="" id="{6A662A52-1D67-4C7E-B7A9-D8D00ED78FC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xmlns="" id="{1422658A-F482-45E3-8E8D-30FDE33CC83F}"/>
              </a:ext>
            </a:extLst>
          </p:cNvPr>
          <p:cNvPicPr>
            <a:picLocks noChangeAspect="1"/>
          </p:cNvPicPr>
          <p:nvPr/>
        </p:nvPicPr>
        <p:blipFill>
          <a:blip r:embed="rId2"/>
          <a:stretch>
            <a:fillRect/>
          </a:stretch>
        </p:blipFill>
        <p:spPr>
          <a:xfrm>
            <a:off x="1184225" y="1218498"/>
            <a:ext cx="7185052" cy="5274378"/>
          </a:xfrm>
          <a:prstGeom prst="rect">
            <a:avLst/>
          </a:prstGeom>
        </p:spPr>
      </p:pic>
    </p:spTree>
    <p:extLst>
      <p:ext uri="{BB962C8B-B14F-4D97-AF65-F5344CB8AC3E}">
        <p14:creationId xmlns:p14="http://schemas.microsoft.com/office/powerpoint/2010/main" val="123124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77"/>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77" name="Google Shape;577;p77"/>
          <p:cNvSpPr txBox="1">
            <a:spLocks noGrp="1"/>
          </p:cNvSpPr>
          <p:nvPr>
            <p:ph type="title"/>
          </p:nvPr>
        </p:nvSpPr>
        <p:spPr>
          <a:xfrm>
            <a:off x="589560" y="856180"/>
            <a:ext cx="5279408"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700"/>
              <a:buFont typeface="Calibri"/>
              <a:buNone/>
            </a:pPr>
            <a:r>
              <a:rPr lang="en-IN" sz="3700"/>
              <a:t>Subqueries with the SELECT Statement</a:t>
            </a:r>
            <a:endParaRPr/>
          </a:p>
        </p:txBody>
      </p:sp>
      <p:grpSp>
        <p:nvGrpSpPr>
          <p:cNvPr id="578" name="Google Shape;578;p77"/>
          <p:cNvGrpSpPr/>
          <p:nvPr/>
        </p:nvGrpSpPr>
        <p:grpSpPr>
          <a:xfrm>
            <a:off x="0" y="1083484"/>
            <a:ext cx="355196" cy="673460"/>
            <a:chOff x="0" y="823811"/>
            <a:chExt cx="355196" cy="673460"/>
          </a:xfrm>
        </p:grpSpPr>
        <p:sp>
          <p:nvSpPr>
            <p:cNvPr id="579" name="Google Shape;579;p77"/>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0" name="Google Shape;580;p77"/>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581" name="Google Shape;581;p77"/>
          <p:cNvSpPr/>
          <p:nvPr/>
        </p:nvSpPr>
        <p:spPr>
          <a:xfrm flipH="1">
            <a:off x="665085" y="2123821"/>
            <a:ext cx="4975066"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2" name="Google Shape;582;p77"/>
          <p:cNvSpPr txBox="1">
            <a:spLocks noGrp="1"/>
          </p:cNvSpPr>
          <p:nvPr>
            <p:ph type="body" idx="1"/>
          </p:nvPr>
        </p:nvSpPr>
        <p:spPr>
          <a:xfrm>
            <a:off x="590719" y="2330505"/>
            <a:ext cx="5278066" cy="397958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000"/>
              <a:buNone/>
            </a:pPr>
            <a:endParaRPr sz="2000"/>
          </a:p>
        </p:txBody>
      </p:sp>
      <p:sp>
        <p:nvSpPr>
          <p:cNvPr id="583" name="Google Shape;583;p77"/>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4" name="Google Shape;584;p77"/>
          <p:cNvSpPr/>
          <p:nvPr/>
        </p:nvSpPr>
        <p:spPr>
          <a:xfrm>
            <a:off x="6849687" y="357447"/>
            <a:ext cx="4845488" cy="292358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85" name="Google Shape;585;p77"/>
          <p:cNvSpPr/>
          <p:nvPr/>
        </p:nvSpPr>
        <p:spPr>
          <a:xfrm>
            <a:off x="6849687" y="3505479"/>
            <a:ext cx="4845488" cy="292358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586" name="Google Shape;586;p77"/>
          <p:cNvPicPr preferRelativeResize="0"/>
          <p:nvPr/>
        </p:nvPicPr>
        <p:blipFill rotWithShape="1">
          <a:blip r:embed="rId3">
            <a:alphaModFix/>
          </a:blip>
          <a:srcRect/>
          <a:stretch/>
        </p:blipFill>
        <p:spPr>
          <a:xfrm>
            <a:off x="7049266" y="718445"/>
            <a:ext cx="4395569" cy="2045462"/>
          </a:xfrm>
          <a:prstGeom prst="rect">
            <a:avLst/>
          </a:prstGeom>
          <a:noFill/>
          <a:ln>
            <a:noFill/>
          </a:ln>
        </p:spPr>
      </p:pic>
      <p:pic>
        <p:nvPicPr>
          <p:cNvPr id="2" name="Picture 1">
            <a:extLst>
              <a:ext uri="{FF2B5EF4-FFF2-40B4-BE49-F238E27FC236}">
                <a16:creationId xmlns:a16="http://schemas.microsoft.com/office/drawing/2014/main" xmlns="" id="{64282749-770F-4BA8-A0CF-9E1E72EB702E}"/>
              </a:ext>
            </a:extLst>
          </p:cNvPr>
          <p:cNvPicPr>
            <a:picLocks noChangeAspect="1"/>
          </p:cNvPicPr>
          <p:nvPr/>
        </p:nvPicPr>
        <p:blipFill>
          <a:blip r:embed="rId4"/>
          <a:stretch>
            <a:fillRect/>
          </a:stretch>
        </p:blipFill>
        <p:spPr>
          <a:xfrm>
            <a:off x="496825" y="3197309"/>
            <a:ext cx="10379820" cy="1879810"/>
          </a:xfrm>
          <a:prstGeom prst="rect">
            <a:avLst/>
          </a:prstGeom>
        </p:spPr>
      </p:pic>
      <p:pic>
        <p:nvPicPr>
          <p:cNvPr id="3" name="Picture 2">
            <a:extLst>
              <a:ext uri="{FF2B5EF4-FFF2-40B4-BE49-F238E27FC236}">
                <a16:creationId xmlns:a16="http://schemas.microsoft.com/office/drawing/2014/main" xmlns="" id="{7986A1EE-F1F4-4621-9032-58B6DE659367}"/>
              </a:ext>
            </a:extLst>
          </p:cNvPr>
          <p:cNvPicPr>
            <a:picLocks noChangeAspect="1"/>
          </p:cNvPicPr>
          <p:nvPr/>
        </p:nvPicPr>
        <p:blipFill>
          <a:blip r:embed="rId5"/>
          <a:stretch>
            <a:fillRect/>
          </a:stretch>
        </p:blipFill>
        <p:spPr>
          <a:xfrm>
            <a:off x="665085" y="5227380"/>
            <a:ext cx="8827008" cy="1296859"/>
          </a:xfrm>
          <a:prstGeom prst="rect">
            <a:avLst/>
          </a:prstGeom>
        </p:spPr>
      </p:pic>
    </p:spTree>
    <p:extLst>
      <p:ext uri="{BB962C8B-B14F-4D97-AF65-F5344CB8AC3E}">
        <p14:creationId xmlns:p14="http://schemas.microsoft.com/office/powerpoint/2010/main" val="9153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6"/>
                                        </p:tgtEl>
                                        <p:attrNameLst>
                                          <p:attrName>style.visibility</p:attrName>
                                        </p:attrNameLst>
                                      </p:cBhvr>
                                      <p:to>
                                        <p:strVal val="visible"/>
                                      </p:to>
                                    </p:set>
                                    <p:anim calcmode="lin" valueType="num">
                                      <p:cBhvr additive="base">
                                        <p:cTn id="7" dur="500" fill="hold"/>
                                        <p:tgtEl>
                                          <p:spTgt spid="586"/>
                                        </p:tgtEl>
                                        <p:attrNameLst>
                                          <p:attrName>ppt_x</p:attrName>
                                        </p:attrNameLst>
                                      </p:cBhvr>
                                      <p:tavLst>
                                        <p:tav tm="0">
                                          <p:val>
                                            <p:strVal val="#ppt_x"/>
                                          </p:val>
                                        </p:tav>
                                        <p:tav tm="100000">
                                          <p:val>
                                            <p:strVal val="#ppt_x"/>
                                          </p:val>
                                        </p:tav>
                                      </p:tavLst>
                                    </p:anim>
                                    <p:anim calcmode="lin" valueType="num">
                                      <p:cBhvr additive="base">
                                        <p:cTn id="8" dur="500" fill="hold"/>
                                        <p:tgtEl>
                                          <p:spTgt spid="5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Subqueries with the INSERT Statement</a:t>
            </a:r>
            <a:endParaRPr/>
          </a:p>
        </p:txBody>
      </p:sp>
      <p:sp>
        <p:nvSpPr>
          <p:cNvPr id="594" name="Google Shape;594;p7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The INSERT statement uses the data returned from the subquery to insert into another table. </a:t>
            </a:r>
            <a:endParaRPr dirty="0"/>
          </a:p>
          <a:p>
            <a:pPr marL="228600" lvl="0" indent="-228600" algn="l" rtl="0">
              <a:lnSpc>
                <a:spcPct val="90000"/>
              </a:lnSpc>
              <a:spcBef>
                <a:spcPts val="1000"/>
              </a:spcBef>
              <a:spcAft>
                <a:spcPts val="0"/>
              </a:spcAft>
              <a:buClr>
                <a:schemeClr val="dk1"/>
              </a:buClr>
              <a:buSzPts val="2800"/>
              <a:buChar char="•"/>
            </a:pPr>
            <a:r>
              <a:rPr lang="en-IN" dirty="0"/>
              <a:t>The selected data in the subquery can be modified with any of the character, date or number functions.</a:t>
            </a:r>
            <a:endParaRPr dirty="0"/>
          </a:p>
          <a:p>
            <a:pPr marL="228600" lvl="0" indent="-228600" algn="l" rtl="0">
              <a:lnSpc>
                <a:spcPct val="90000"/>
              </a:lnSpc>
              <a:spcBef>
                <a:spcPts val="1000"/>
              </a:spcBef>
              <a:spcAft>
                <a:spcPts val="0"/>
              </a:spcAft>
              <a:buClr>
                <a:schemeClr val="dk1"/>
              </a:buClr>
              <a:buSzPts val="2800"/>
              <a:buChar char="•"/>
            </a:pPr>
            <a:r>
              <a:rPr lang="en-IN" dirty="0"/>
              <a:t>Syntax:</a:t>
            </a:r>
            <a:endParaRPr dirty="0"/>
          </a:p>
          <a:p>
            <a:pPr marL="228600" lvl="0" indent="-50800" algn="l" rtl="0">
              <a:lnSpc>
                <a:spcPct val="90000"/>
              </a:lnSpc>
              <a:spcBef>
                <a:spcPts val="1000"/>
              </a:spcBef>
              <a:spcAft>
                <a:spcPts val="0"/>
              </a:spcAft>
              <a:buClr>
                <a:schemeClr val="dk1"/>
              </a:buClr>
              <a:buSzPts val="2800"/>
              <a:buNone/>
            </a:pPr>
            <a:endParaRPr dirty="0"/>
          </a:p>
        </p:txBody>
      </p:sp>
      <p:pic>
        <p:nvPicPr>
          <p:cNvPr id="595" name="Google Shape;595;p78"/>
          <p:cNvPicPr preferRelativeResize="0"/>
          <p:nvPr/>
        </p:nvPicPr>
        <p:blipFill rotWithShape="1">
          <a:blip r:embed="rId3">
            <a:alphaModFix/>
          </a:blip>
          <a:srcRect/>
          <a:stretch/>
        </p:blipFill>
        <p:spPr>
          <a:xfrm>
            <a:off x="1008888" y="4093170"/>
            <a:ext cx="5894524" cy="1325563"/>
          </a:xfrm>
          <a:prstGeom prst="rect">
            <a:avLst/>
          </a:prstGeom>
          <a:noFill/>
          <a:ln>
            <a:noFill/>
          </a:ln>
        </p:spPr>
      </p:pic>
      <p:pic>
        <p:nvPicPr>
          <p:cNvPr id="2" name="Picture 1">
            <a:extLst>
              <a:ext uri="{FF2B5EF4-FFF2-40B4-BE49-F238E27FC236}">
                <a16:creationId xmlns:a16="http://schemas.microsoft.com/office/drawing/2014/main" xmlns="" id="{A2600B72-C966-4B65-B27B-24269961F94D}"/>
              </a:ext>
            </a:extLst>
          </p:cNvPr>
          <p:cNvPicPr>
            <a:picLocks noChangeAspect="1"/>
          </p:cNvPicPr>
          <p:nvPr/>
        </p:nvPicPr>
        <p:blipFill>
          <a:blip r:embed="rId4"/>
          <a:stretch>
            <a:fillRect/>
          </a:stretch>
        </p:blipFill>
        <p:spPr>
          <a:xfrm>
            <a:off x="7074100" y="3059879"/>
            <a:ext cx="3760834" cy="1702435"/>
          </a:xfrm>
          <a:prstGeom prst="rect">
            <a:avLst/>
          </a:prstGeom>
        </p:spPr>
      </p:pic>
      <p:pic>
        <p:nvPicPr>
          <p:cNvPr id="3" name="Picture 2">
            <a:extLst>
              <a:ext uri="{FF2B5EF4-FFF2-40B4-BE49-F238E27FC236}">
                <a16:creationId xmlns:a16="http://schemas.microsoft.com/office/drawing/2014/main" xmlns="" id="{8EAD3FCD-759C-4AC0-B80B-5E2DE16D40DC}"/>
              </a:ext>
            </a:extLst>
          </p:cNvPr>
          <p:cNvPicPr>
            <a:picLocks noChangeAspect="1"/>
          </p:cNvPicPr>
          <p:nvPr/>
        </p:nvPicPr>
        <p:blipFill>
          <a:blip r:embed="rId5"/>
          <a:stretch>
            <a:fillRect/>
          </a:stretch>
        </p:blipFill>
        <p:spPr>
          <a:xfrm>
            <a:off x="6941625" y="4986337"/>
            <a:ext cx="4025784" cy="1325563"/>
          </a:xfrm>
          <a:prstGeom prst="rect">
            <a:avLst/>
          </a:prstGeom>
        </p:spPr>
      </p:pic>
    </p:spTree>
    <p:extLst>
      <p:ext uri="{BB962C8B-B14F-4D97-AF65-F5344CB8AC3E}">
        <p14:creationId xmlns:p14="http://schemas.microsoft.com/office/powerpoint/2010/main" val="158402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4">
                                            <p:txEl>
                                              <p:pRg st="0" end="0"/>
                                            </p:txEl>
                                          </p:spTgt>
                                        </p:tgtEl>
                                        <p:attrNameLst>
                                          <p:attrName>style.visibility</p:attrName>
                                        </p:attrNameLst>
                                      </p:cBhvr>
                                      <p:to>
                                        <p:strVal val="visible"/>
                                      </p:to>
                                    </p:set>
                                    <p:anim calcmode="lin" valueType="num">
                                      <p:cBhvr additive="base">
                                        <p:cTn id="7" dur="500" fill="hold"/>
                                        <p:tgtEl>
                                          <p:spTgt spid="5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4">
                                            <p:txEl>
                                              <p:pRg st="1" end="1"/>
                                            </p:txEl>
                                          </p:spTgt>
                                        </p:tgtEl>
                                        <p:attrNameLst>
                                          <p:attrName>style.visibility</p:attrName>
                                        </p:attrNameLst>
                                      </p:cBhvr>
                                      <p:to>
                                        <p:strVal val="visible"/>
                                      </p:to>
                                    </p:set>
                                    <p:anim calcmode="lin" valueType="num">
                                      <p:cBhvr additive="base">
                                        <p:cTn id="13" dur="500" fill="hold"/>
                                        <p:tgtEl>
                                          <p:spTgt spid="5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4">
                                            <p:txEl>
                                              <p:pRg st="2" end="2"/>
                                            </p:txEl>
                                          </p:spTgt>
                                        </p:tgtEl>
                                        <p:attrNameLst>
                                          <p:attrName>style.visibility</p:attrName>
                                        </p:attrNameLst>
                                      </p:cBhvr>
                                      <p:to>
                                        <p:strVal val="visible"/>
                                      </p:to>
                                    </p:set>
                                    <p:anim calcmode="lin" valueType="num">
                                      <p:cBhvr additive="base">
                                        <p:cTn id="19" dur="500" fill="hold"/>
                                        <p:tgtEl>
                                          <p:spTgt spid="5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95"/>
                                        </p:tgtEl>
                                        <p:attrNameLst>
                                          <p:attrName>style.visibility</p:attrName>
                                        </p:attrNameLst>
                                      </p:cBhvr>
                                      <p:to>
                                        <p:strVal val="visible"/>
                                      </p:to>
                                    </p:set>
                                    <p:anim calcmode="lin" valueType="num">
                                      <p:cBhvr additive="base">
                                        <p:cTn id="25" dur="500" fill="hold"/>
                                        <p:tgtEl>
                                          <p:spTgt spid="595"/>
                                        </p:tgtEl>
                                        <p:attrNameLst>
                                          <p:attrName>ppt_x</p:attrName>
                                        </p:attrNameLst>
                                      </p:cBhvr>
                                      <p:tavLst>
                                        <p:tav tm="0">
                                          <p:val>
                                            <p:strVal val="#ppt_x"/>
                                          </p:val>
                                        </p:tav>
                                        <p:tav tm="100000">
                                          <p:val>
                                            <p:strVal val="#ppt_x"/>
                                          </p:val>
                                        </p:tav>
                                      </p:tavLst>
                                    </p:anim>
                                    <p:anim calcmode="lin" valueType="num">
                                      <p:cBhvr additive="base">
                                        <p:cTn id="26" dur="500" fill="hold"/>
                                        <p:tgtEl>
                                          <p:spTgt spid="59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 grpId="0" build="p"/>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E9499B-CDA9-4F9D-A8E2-D871C45422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ECE4E2A-F2F1-4292-BE18-5649B5FC5B26}"/>
              </a:ext>
            </a:extLst>
          </p:cNvPr>
          <p:cNvSpPr>
            <a:spLocks noGrp="1"/>
          </p:cNvSpPr>
          <p:nvPr>
            <p:ph idx="1"/>
          </p:nvPr>
        </p:nvSpPr>
        <p:spPr/>
        <p:txBody>
          <a:bodyPr/>
          <a:lstStyle/>
          <a:p>
            <a:r>
              <a:rPr lang="en-IN" dirty="0"/>
              <a:t>INSERT INTO Student1  SELECT * FROM Student2;</a:t>
            </a:r>
          </a:p>
          <a:p>
            <a:endParaRPr lang="en-IN" dirty="0"/>
          </a:p>
        </p:txBody>
      </p:sp>
      <p:pic>
        <p:nvPicPr>
          <p:cNvPr id="5" name="Picture 4">
            <a:extLst>
              <a:ext uri="{FF2B5EF4-FFF2-40B4-BE49-F238E27FC236}">
                <a16:creationId xmlns:a16="http://schemas.microsoft.com/office/drawing/2014/main" xmlns="" id="{F7D2B286-8241-4691-8113-E51B7ECB233C}"/>
              </a:ext>
            </a:extLst>
          </p:cNvPr>
          <p:cNvPicPr>
            <a:picLocks noChangeAspect="1"/>
          </p:cNvPicPr>
          <p:nvPr/>
        </p:nvPicPr>
        <p:blipFill>
          <a:blip r:embed="rId2"/>
          <a:stretch>
            <a:fillRect/>
          </a:stretch>
        </p:blipFill>
        <p:spPr>
          <a:xfrm>
            <a:off x="2232364" y="2654821"/>
            <a:ext cx="4708083" cy="3226256"/>
          </a:xfrm>
          <a:prstGeom prst="rect">
            <a:avLst/>
          </a:prstGeom>
        </p:spPr>
      </p:pic>
    </p:spTree>
    <p:extLst>
      <p:ext uri="{BB962C8B-B14F-4D97-AF65-F5344CB8AC3E}">
        <p14:creationId xmlns:p14="http://schemas.microsoft.com/office/powerpoint/2010/main" val="314754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ABCD54-79EA-42E9-A977-992FA89650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63F73FCE-EFC1-433E-9FED-3B6ACAAAC312}"/>
              </a:ext>
            </a:extLst>
          </p:cNvPr>
          <p:cNvSpPr>
            <a:spLocks noGrp="1"/>
          </p:cNvSpPr>
          <p:nvPr>
            <p:ph idx="1"/>
          </p:nvPr>
        </p:nvSpPr>
        <p:spPr/>
        <p:txBody>
          <a:bodyPr/>
          <a:lstStyle/>
          <a:p>
            <a:r>
              <a:rPr lang="en-IN" dirty="0"/>
              <a:t>To delete students from Student2 table whose </a:t>
            </a:r>
            <a:r>
              <a:rPr lang="en-IN" dirty="0" err="1"/>
              <a:t>rollno</a:t>
            </a:r>
            <a:r>
              <a:rPr lang="en-IN" dirty="0"/>
              <a:t> is same as that in Student1 table and having location as ‘Chennai’.</a:t>
            </a:r>
          </a:p>
          <a:p>
            <a:endParaRPr lang="en-IN" dirty="0"/>
          </a:p>
        </p:txBody>
      </p:sp>
      <p:pic>
        <p:nvPicPr>
          <p:cNvPr id="5" name="Picture 4">
            <a:extLst>
              <a:ext uri="{FF2B5EF4-FFF2-40B4-BE49-F238E27FC236}">
                <a16:creationId xmlns:a16="http://schemas.microsoft.com/office/drawing/2014/main" xmlns="" id="{66EFC76C-55A8-4634-918F-C3B0637FA64A}"/>
              </a:ext>
            </a:extLst>
          </p:cNvPr>
          <p:cNvPicPr>
            <a:picLocks noChangeAspect="1"/>
          </p:cNvPicPr>
          <p:nvPr/>
        </p:nvPicPr>
        <p:blipFill>
          <a:blip r:embed="rId2"/>
          <a:stretch>
            <a:fillRect/>
          </a:stretch>
        </p:blipFill>
        <p:spPr>
          <a:xfrm>
            <a:off x="1010755" y="3023507"/>
            <a:ext cx="5634109" cy="1461407"/>
          </a:xfrm>
          <a:prstGeom prst="rect">
            <a:avLst/>
          </a:prstGeom>
        </p:spPr>
      </p:pic>
      <p:pic>
        <p:nvPicPr>
          <p:cNvPr id="7" name="Picture 6">
            <a:extLst>
              <a:ext uri="{FF2B5EF4-FFF2-40B4-BE49-F238E27FC236}">
                <a16:creationId xmlns:a16="http://schemas.microsoft.com/office/drawing/2014/main" xmlns="" id="{CD6C703D-3CEA-4756-AEC5-4073059A6BD1}"/>
              </a:ext>
            </a:extLst>
          </p:cNvPr>
          <p:cNvPicPr>
            <a:picLocks noChangeAspect="1"/>
          </p:cNvPicPr>
          <p:nvPr/>
        </p:nvPicPr>
        <p:blipFill>
          <a:blip r:embed="rId3"/>
          <a:stretch>
            <a:fillRect/>
          </a:stretch>
        </p:blipFill>
        <p:spPr>
          <a:xfrm>
            <a:off x="6451604" y="4796408"/>
            <a:ext cx="4902196" cy="1225549"/>
          </a:xfrm>
          <a:prstGeom prst="rect">
            <a:avLst/>
          </a:prstGeom>
        </p:spPr>
      </p:pic>
      <p:pic>
        <p:nvPicPr>
          <p:cNvPr id="8" name="Picture 7">
            <a:extLst>
              <a:ext uri="{FF2B5EF4-FFF2-40B4-BE49-F238E27FC236}">
                <a16:creationId xmlns:a16="http://schemas.microsoft.com/office/drawing/2014/main" xmlns="" id="{8B3A330D-8CFF-46D1-881B-827F4F97194C}"/>
              </a:ext>
            </a:extLst>
          </p:cNvPr>
          <p:cNvPicPr>
            <a:picLocks noChangeAspect="1"/>
          </p:cNvPicPr>
          <p:nvPr/>
        </p:nvPicPr>
        <p:blipFill>
          <a:blip r:embed="rId4"/>
          <a:stretch>
            <a:fillRect/>
          </a:stretch>
        </p:blipFill>
        <p:spPr>
          <a:xfrm>
            <a:off x="6817419" y="3023507"/>
            <a:ext cx="4097850" cy="1360486"/>
          </a:xfrm>
          <a:prstGeom prst="rect">
            <a:avLst/>
          </a:prstGeom>
        </p:spPr>
      </p:pic>
    </p:spTree>
    <p:extLst>
      <p:ext uri="{BB962C8B-B14F-4D97-AF65-F5344CB8AC3E}">
        <p14:creationId xmlns:p14="http://schemas.microsoft.com/office/powerpoint/2010/main" val="67958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A584E5-9FE7-4E87-B75B-F75EEB00519C}"/>
              </a:ext>
            </a:extLst>
          </p:cNvPr>
          <p:cNvSpPr>
            <a:spLocks noGrp="1"/>
          </p:cNvSpPr>
          <p:nvPr>
            <p:ph type="title"/>
          </p:nvPr>
        </p:nvSpPr>
        <p:spPr/>
        <p:txBody>
          <a:bodyPr/>
          <a:lstStyle/>
          <a:p>
            <a:r>
              <a:rPr lang="en-IN" dirty="0"/>
              <a:t>Example 2:</a:t>
            </a:r>
          </a:p>
        </p:txBody>
      </p:sp>
      <p:sp>
        <p:nvSpPr>
          <p:cNvPr id="3" name="Content Placeholder 2">
            <a:extLst>
              <a:ext uri="{FF2B5EF4-FFF2-40B4-BE49-F238E27FC236}">
                <a16:creationId xmlns:a16="http://schemas.microsoft.com/office/drawing/2014/main" xmlns="" id="{FFBB7FE8-A735-43A2-A763-49A19B89700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xmlns="" id="{BCD13989-2453-4428-BC38-A6A458020AA6}"/>
              </a:ext>
            </a:extLst>
          </p:cNvPr>
          <p:cNvPicPr>
            <a:picLocks noChangeAspect="1"/>
          </p:cNvPicPr>
          <p:nvPr/>
        </p:nvPicPr>
        <p:blipFill>
          <a:blip r:embed="rId2"/>
          <a:stretch>
            <a:fillRect/>
          </a:stretch>
        </p:blipFill>
        <p:spPr>
          <a:xfrm>
            <a:off x="1419905" y="1853009"/>
            <a:ext cx="3310850" cy="2212182"/>
          </a:xfrm>
          <a:prstGeom prst="rect">
            <a:avLst/>
          </a:prstGeom>
        </p:spPr>
      </p:pic>
      <p:pic>
        <p:nvPicPr>
          <p:cNvPr id="5" name="Picture 4">
            <a:extLst>
              <a:ext uri="{FF2B5EF4-FFF2-40B4-BE49-F238E27FC236}">
                <a16:creationId xmlns:a16="http://schemas.microsoft.com/office/drawing/2014/main" xmlns="" id="{6BC129F9-5B95-424C-9516-B92965858DCE}"/>
              </a:ext>
            </a:extLst>
          </p:cNvPr>
          <p:cNvPicPr>
            <a:picLocks noChangeAspect="1"/>
          </p:cNvPicPr>
          <p:nvPr/>
        </p:nvPicPr>
        <p:blipFill>
          <a:blip r:embed="rId3"/>
          <a:stretch>
            <a:fillRect/>
          </a:stretch>
        </p:blipFill>
        <p:spPr>
          <a:xfrm>
            <a:off x="5805714" y="1895873"/>
            <a:ext cx="3741188" cy="2212181"/>
          </a:xfrm>
          <a:prstGeom prst="rect">
            <a:avLst/>
          </a:prstGeom>
        </p:spPr>
      </p:pic>
      <p:pic>
        <p:nvPicPr>
          <p:cNvPr id="6" name="Picture 5">
            <a:extLst>
              <a:ext uri="{FF2B5EF4-FFF2-40B4-BE49-F238E27FC236}">
                <a16:creationId xmlns:a16="http://schemas.microsoft.com/office/drawing/2014/main" xmlns="" id="{55783157-D01B-419A-8F82-2B6E69FF78F3}"/>
              </a:ext>
            </a:extLst>
          </p:cNvPr>
          <p:cNvPicPr>
            <a:picLocks noChangeAspect="1"/>
          </p:cNvPicPr>
          <p:nvPr/>
        </p:nvPicPr>
        <p:blipFill>
          <a:blip r:embed="rId4"/>
          <a:stretch>
            <a:fillRect/>
          </a:stretch>
        </p:blipFill>
        <p:spPr>
          <a:xfrm>
            <a:off x="1533762" y="4364378"/>
            <a:ext cx="8805162" cy="2493622"/>
          </a:xfrm>
          <a:prstGeom prst="rect">
            <a:avLst/>
          </a:prstGeom>
        </p:spPr>
      </p:pic>
    </p:spTree>
    <p:extLst>
      <p:ext uri="{BB962C8B-B14F-4D97-AF65-F5344CB8AC3E}">
        <p14:creationId xmlns:p14="http://schemas.microsoft.com/office/powerpoint/2010/main" val="369803095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9"/>
          <p:cNvSpPr/>
          <p:nvPr/>
        </p:nvSpPr>
        <p:spPr>
          <a:xfrm>
            <a:off x="0" y="0"/>
            <a:ext cx="12191999" cy="68573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2" name="Google Shape;602;p79"/>
          <p:cNvSpPr txBox="1">
            <a:spLocks noGrp="1"/>
          </p:cNvSpPr>
          <p:nvPr>
            <p:ph type="title"/>
          </p:nvPr>
        </p:nvSpPr>
        <p:spPr>
          <a:xfrm>
            <a:off x="589560" y="856180"/>
            <a:ext cx="5279408" cy="112806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700"/>
              <a:buFont typeface="Calibri"/>
              <a:buNone/>
            </a:pPr>
            <a:r>
              <a:rPr lang="en-IN" sz="3700"/>
              <a:t>Subqueries with the UPDATE Statement</a:t>
            </a:r>
            <a:endParaRPr/>
          </a:p>
        </p:txBody>
      </p:sp>
      <p:grpSp>
        <p:nvGrpSpPr>
          <p:cNvPr id="603" name="Google Shape;603;p79"/>
          <p:cNvGrpSpPr/>
          <p:nvPr/>
        </p:nvGrpSpPr>
        <p:grpSpPr>
          <a:xfrm>
            <a:off x="0" y="1083484"/>
            <a:ext cx="355196" cy="673460"/>
            <a:chOff x="0" y="823811"/>
            <a:chExt cx="355196" cy="673460"/>
          </a:xfrm>
        </p:grpSpPr>
        <p:sp>
          <p:nvSpPr>
            <p:cNvPr id="604" name="Google Shape;604;p79"/>
            <p:cNvSpPr/>
            <p:nvPr/>
          </p:nvSpPr>
          <p:spPr>
            <a:xfrm>
              <a:off x="0" y="823811"/>
              <a:ext cx="87363"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5" name="Google Shape;605;p79"/>
            <p:cNvSpPr/>
            <p:nvPr/>
          </p:nvSpPr>
          <p:spPr>
            <a:xfrm>
              <a:off x="159341" y="823811"/>
              <a:ext cx="195855" cy="67346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606" name="Google Shape;606;p79"/>
          <p:cNvSpPr/>
          <p:nvPr/>
        </p:nvSpPr>
        <p:spPr>
          <a:xfrm flipH="1">
            <a:off x="665085" y="2123821"/>
            <a:ext cx="4975066" cy="27432"/>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7" name="Google Shape;607;p79"/>
          <p:cNvSpPr txBox="1">
            <a:spLocks noGrp="1"/>
          </p:cNvSpPr>
          <p:nvPr>
            <p:ph type="body" idx="1"/>
          </p:nvPr>
        </p:nvSpPr>
        <p:spPr>
          <a:xfrm>
            <a:off x="576192" y="1633854"/>
            <a:ext cx="5278066" cy="3979585"/>
          </a:xfrm>
          <a:prstGeom prst="rect">
            <a:avLst/>
          </a:prstGeom>
          <a:noFill/>
          <a:ln>
            <a:noFill/>
          </a:ln>
        </p:spPr>
        <p:txBody>
          <a:bodyPr spcFirstLastPara="1" wrap="square" lIns="91425" tIns="45700" rIns="91425" bIns="45700" anchor="ctr" anchorCtr="0">
            <a:normAutofit/>
          </a:bodyPr>
          <a:lstStyle/>
          <a:p>
            <a:pPr marL="228600" lvl="0" indent="-228600" algn="l" rtl="0">
              <a:lnSpc>
                <a:spcPct val="90000"/>
              </a:lnSpc>
              <a:spcBef>
                <a:spcPts val="0"/>
              </a:spcBef>
              <a:spcAft>
                <a:spcPts val="0"/>
              </a:spcAft>
              <a:buClr>
                <a:schemeClr val="dk1"/>
              </a:buClr>
              <a:buSzPts val="2000"/>
              <a:buChar char="•"/>
            </a:pPr>
            <a:r>
              <a:rPr lang="en-IN" sz="2000" dirty="0"/>
              <a:t>The subquery can be used in conjunction with the UPDATE statement. </a:t>
            </a:r>
            <a:endParaRPr dirty="0"/>
          </a:p>
          <a:p>
            <a:pPr marL="228600" lvl="0" indent="-228600" algn="l" rtl="0">
              <a:lnSpc>
                <a:spcPct val="90000"/>
              </a:lnSpc>
              <a:spcBef>
                <a:spcPts val="1000"/>
              </a:spcBef>
              <a:spcAft>
                <a:spcPts val="0"/>
              </a:spcAft>
              <a:buClr>
                <a:schemeClr val="dk1"/>
              </a:buClr>
              <a:buSzPts val="2000"/>
              <a:buChar char="•"/>
            </a:pPr>
            <a:r>
              <a:rPr lang="en-IN" sz="2000" dirty="0"/>
              <a:t>Either single or multiple columns in a table can be updated when using a subquery with the UPDATE statement.</a:t>
            </a:r>
            <a:endParaRPr dirty="0"/>
          </a:p>
          <a:p>
            <a:pPr marL="228600" lvl="0" indent="-228600" algn="l" rtl="0">
              <a:lnSpc>
                <a:spcPct val="90000"/>
              </a:lnSpc>
              <a:spcBef>
                <a:spcPts val="1000"/>
              </a:spcBef>
              <a:spcAft>
                <a:spcPts val="0"/>
              </a:spcAft>
              <a:buClr>
                <a:schemeClr val="dk1"/>
              </a:buClr>
              <a:buSzPts val="2000"/>
              <a:buChar char="•"/>
            </a:pPr>
            <a:r>
              <a:rPr lang="en-IN" sz="2000" dirty="0"/>
              <a:t>Syntax:</a:t>
            </a:r>
            <a:endParaRPr dirty="0"/>
          </a:p>
          <a:p>
            <a:pPr marL="228600" lvl="0" indent="-101600" algn="l" rtl="0">
              <a:lnSpc>
                <a:spcPct val="90000"/>
              </a:lnSpc>
              <a:spcBef>
                <a:spcPts val="1000"/>
              </a:spcBef>
              <a:spcAft>
                <a:spcPts val="0"/>
              </a:spcAft>
              <a:buClr>
                <a:schemeClr val="dk1"/>
              </a:buClr>
              <a:buSzPts val="2000"/>
              <a:buNone/>
            </a:pPr>
            <a:endParaRPr sz="2000" dirty="0"/>
          </a:p>
        </p:txBody>
      </p:sp>
      <p:sp>
        <p:nvSpPr>
          <p:cNvPr id="608" name="Google Shape;608;p79"/>
          <p:cNvSpPr/>
          <p:nvPr/>
        </p:nvSpPr>
        <p:spPr>
          <a:xfrm flipH="1">
            <a:off x="10697670" y="0"/>
            <a:ext cx="1494330" cy="6858000"/>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09" name="Google Shape;609;p79"/>
          <p:cNvSpPr/>
          <p:nvPr/>
        </p:nvSpPr>
        <p:spPr>
          <a:xfrm>
            <a:off x="6849687" y="357447"/>
            <a:ext cx="4845488" cy="292358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0" name="Google Shape;610;p79"/>
          <p:cNvSpPr/>
          <p:nvPr/>
        </p:nvSpPr>
        <p:spPr>
          <a:xfrm>
            <a:off x="6849687" y="3505479"/>
            <a:ext cx="4845488" cy="2923587"/>
          </a:xfrm>
          <a:prstGeom prst="rect">
            <a:avLst/>
          </a:prstGeom>
          <a:solidFill>
            <a:schemeClr val="lt1"/>
          </a:solidFill>
          <a:ln>
            <a:noFill/>
          </a:ln>
          <a:effectLst>
            <a:outerShdw blurRad="139700" dist="127000" dir="5400000" algn="t" rotWithShape="0">
              <a:srgbClr val="000000">
                <a:alpha val="1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611" name="Google Shape;611;p79"/>
          <p:cNvPicPr preferRelativeResize="0"/>
          <p:nvPr/>
        </p:nvPicPr>
        <p:blipFill rotWithShape="1">
          <a:blip r:embed="rId3">
            <a:alphaModFix/>
          </a:blip>
          <a:srcRect/>
          <a:stretch/>
        </p:blipFill>
        <p:spPr>
          <a:xfrm>
            <a:off x="7049266" y="613452"/>
            <a:ext cx="4395569" cy="2411576"/>
          </a:xfrm>
          <a:prstGeom prst="rect">
            <a:avLst/>
          </a:prstGeom>
          <a:noFill/>
          <a:ln>
            <a:noFill/>
          </a:ln>
        </p:spPr>
      </p:pic>
      <p:pic>
        <p:nvPicPr>
          <p:cNvPr id="612" name="Google Shape;612;p79"/>
          <p:cNvPicPr preferRelativeResize="0"/>
          <p:nvPr/>
        </p:nvPicPr>
        <p:blipFill rotWithShape="1">
          <a:blip r:embed="rId4">
            <a:alphaModFix/>
          </a:blip>
          <a:srcRect/>
          <a:stretch/>
        </p:blipFill>
        <p:spPr>
          <a:xfrm>
            <a:off x="4250149" y="3845554"/>
            <a:ext cx="7571654" cy="2593991"/>
          </a:xfrm>
          <a:prstGeom prst="rect">
            <a:avLst/>
          </a:prstGeom>
          <a:noFill/>
          <a:ln>
            <a:noFill/>
          </a:ln>
        </p:spPr>
      </p:pic>
    </p:spTree>
    <p:extLst>
      <p:ext uri="{BB962C8B-B14F-4D97-AF65-F5344CB8AC3E}">
        <p14:creationId xmlns:p14="http://schemas.microsoft.com/office/powerpoint/2010/main" val="285652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1"/>
                                        </p:tgtEl>
                                        <p:attrNameLst>
                                          <p:attrName>style.visibility</p:attrName>
                                        </p:attrNameLst>
                                      </p:cBhvr>
                                      <p:to>
                                        <p:strVal val="visible"/>
                                      </p:to>
                                    </p:set>
                                    <p:anim calcmode="lin" valueType="num">
                                      <p:cBhvr additive="base">
                                        <p:cTn id="7" dur="500" fill="hold"/>
                                        <p:tgtEl>
                                          <p:spTgt spid="611"/>
                                        </p:tgtEl>
                                        <p:attrNameLst>
                                          <p:attrName>ppt_x</p:attrName>
                                        </p:attrNameLst>
                                      </p:cBhvr>
                                      <p:tavLst>
                                        <p:tav tm="0">
                                          <p:val>
                                            <p:strVal val="#ppt_x"/>
                                          </p:val>
                                        </p:tav>
                                        <p:tav tm="100000">
                                          <p:val>
                                            <p:strVal val="#ppt_x"/>
                                          </p:val>
                                        </p:tav>
                                      </p:tavLst>
                                    </p:anim>
                                    <p:anim calcmode="lin" valueType="num">
                                      <p:cBhvr additive="base">
                                        <p:cTn id="8" dur="500" fill="hold"/>
                                        <p:tgtEl>
                                          <p:spTgt spid="6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2"/>
                                        </p:tgtEl>
                                        <p:attrNameLst>
                                          <p:attrName>style.visibility</p:attrName>
                                        </p:attrNameLst>
                                      </p:cBhvr>
                                      <p:to>
                                        <p:strVal val="visible"/>
                                      </p:to>
                                    </p:set>
                                    <p:anim calcmode="lin" valueType="num">
                                      <p:cBhvr additive="base">
                                        <p:cTn id="13" dur="500" fill="hold"/>
                                        <p:tgtEl>
                                          <p:spTgt spid="612"/>
                                        </p:tgtEl>
                                        <p:attrNameLst>
                                          <p:attrName>ppt_x</p:attrName>
                                        </p:attrNameLst>
                                      </p:cBhvr>
                                      <p:tavLst>
                                        <p:tav tm="0">
                                          <p:val>
                                            <p:strVal val="#ppt_x"/>
                                          </p:val>
                                        </p:tav>
                                        <p:tav tm="100000">
                                          <p:val>
                                            <p:strVal val="#ppt_x"/>
                                          </p:val>
                                        </p:tav>
                                      </p:tavLst>
                                    </p:anim>
                                    <p:anim calcmode="lin" valueType="num">
                                      <p:cBhvr additive="base">
                                        <p:cTn id="14" dur="500" fill="hold"/>
                                        <p:tgtEl>
                                          <p:spTgt spid="6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6"/>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136</a:t>
            </a:fld>
            <a:endParaRPr/>
          </a:p>
        </p:txBody>
      </p:sp>
      <p:sp>
        <p:nvSpPr>
          <p:cNvPr id="414" name="Google Shape;414;p56"/>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dirty="0">
                <a:solidFill>
                  <a:srgbClr val="800000"/>
                </a:solidFill>
                <a:latin typeface="Arial"/>
                <a:ea typeface="Arial"/>
                <a:cs typeface="Arial"/>
                <a:sym typeface="Arial"/>
              </a:rPr>
              <a:t>NESTING OF </a:t>
            </a:r>
            <a:r>
              <a:rPr lang="en-US" sz="3600" b="0" i="0" u="none" dirty="0" smtClean="0">
                <a:solidFill>
                  <a:srgbClr val="800000"/>
                </a:solidFill>
                <a:latin typeface="Arial"/>
                <a:ea typeface="Arial"/>
                <a:cs typeface="Arial"/>
                <a:sym typeface="Arial"/>
              </a:rPr>
              <a:t>QUERIES </a:t>
            </a:r>
            <a:r>
              <a:rPr lang="en-US" sz="3600" b="0" i="0" u="none" dirty="0" err="1" smtClean="0">
                <a:solidFill>
                  <a:srgbClr val="800000"/>
                </a:solidFill>
                <a:latin typeface="Arial"/>
                <a:ea typeface="Arial"/>
                <a:cs typeface="Arial"/>
                <a:sym typeface="Arial"/>
              </a:rPr>
              <a:t>cntd</a:t>
            </a:r>
            <a:r>
              <a:rPr lang="en-US" sz="3600" b="0" i="0" u="none" dirty="0" smtClean="0">
                <a:solidFill>
                  <a:srgbClr val="800000"/>
                </a:solidFill>
                <a:latin typeface="Arial"/>
                <a:ea typeface="Arial"/>
                <a:cs typeface="Arial"/>
                <a:sym typeface="Arial"/>
              </a:rPr>
              <a:t>..</a:t>
            </a:r>
            <a:endParaRPr dirty="0"/>
          </a:p>
        </p:txBody>
      </p:sp>
      <p:sp>
        <p:nvSpPr>
          <p:cNvPr id="415" name="Google Shape;415;p56"/>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80000"/>
              </a:lnSpc>
              <a:spcBef>
                <a:spcPts val="480"/>
              </a:spcBef>
              <a:spcAft>
                <a:spcPts val="0"/>
              </a:spcAft>
              <a:buClr>
                <a:srgbClr val="990033"/>
              </a:buClr>
              <a:buSzPts val="1440"/>
              <a:buFont typeface="Noto Sans Symbols"/>
              <a:buChar char="■"/>
            </a:pPr>
            <a:r>
              <a:rPr lang="en-US" sz="2400" b="0" i="0" u="none" dirty="0" smtClean="0">
                <a:solidFill>
                  <a:schemeClr val="dk2"/>
                </a:solidFill>
                <a:latin typeface="Arial"/>
                <a:ea typeface="Arial"/>
                <a:cs typeface="Arial"/>
                <a:sym typeface="Arial"/>
              </a:rPr>
              <a:t>Query </a:t>
            </a:r>
            <a:r>
              <a:rPr lang="en-US" sz="2400" b="0" i="0" u="none" dirty="0">
                <a:solidFill>
                  <a:schemeClr val="dk2"/>
                </a:solidFill>
                <a:latin typeface="Arial"/>
                <a:ea typeface="Arial"/>
                <a:cs typeface="Arial"/>
                <a:sym typeface="Arial"/>
              </a:rPr>
              <a:t>1: Retrieve the name and address of all employees who work for the 'Research' department.</a:t>
            </a:r>
            <a:endParaRPr dirty="0"/>
          </a:p>
          <a:p>
            <a:pPr marL="742950" lvl="1" indent="-285750" algn="l" rtl="0">
              <a:lnSpc>
                <a:spcPct val="80000"/>
              </a:lnSpc>
              <a:spcBef>
                <a:spcPts val="440"/>
              </a:spcBef>
              <a:spcAft>
                <a:spcPts val="0"/>
              </a:spcAft>
              <a:buSzPts val="1210"/>
              <a:buNone/>
            </a:pPr>
            <a:endParaRPr sz="2200" b="0" i="0" u="none" dirty="0">
              <a:solidFill>
                <a:srgbClr val="800000"/>
              </a:solidFill>
              <a:latin typeface="Arial"/>
              <a:ea typeface="Arial"/>
              <a:cs typeface="Arial"/>
              <a:sym typeface="Arial"/>
            </a:endParaRPr>
          </a:p>
          <a:p>
            <a:pPr marL="742950" lvl="1" indent="-285750" algn="l" rtl="0">
              <a:lnSpc>
                <a:spcPct val="80000"/>
              </a:lnSpc>
              <a:spcBef>
                <a:spcPts val="440"/>
              </a:spcBef>
              <a:spcAft>
                <a:spcPts val="0"/>
              </a:spcAft>
              <a:buSzPts val="1210"/>
              <a:buNone/>
            </a:pPr>
            <a:r>
              <a:rPr lang="en-US" sz="2200" b="0" i="0" u="none" dirty="0">
                <a:solidFill>
                  <a:srgbClr val="800000"/>
                </a:solidFill>
                <a:latin typeface="Arial"/>
                <a:ea typeface="Arial"/>
                <a:cs typeface="Arial"/>
                <a:sym typeface="Arial"/>
              </a:rPr>
              <a:t>Q1:	SELECT	FNAME, LNAME, ADDRESS</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	FROM 		EMPLOYEE</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	WHERE	DNO IN </a:t>
            </a:r>
            <a:endParaRPr dirty="0"/>
          </a:p>
          <a:p>
            <a:pPr marL="742950" lvl="1" indent="-285750" algn="l" rtl="0">
              <a:lnSpc>
                <a:spcPct val="80000"/>
              </a:lnSpc>
              <a:spcBef>
                <a:spcPts val="440"/>
              </a:spcBef>
              <a:spcAft>
                <a:spcPts val="0"/>
              </a:spcAft>
              <a:buSzPts val="1210"/>
              <a:buNone/>
            </a:pPr>
            <a:r>
              <a:rPr lang="en-US" sz="2200" b="0" i="0" u="none" dirty="0">
                <a:solidFill>
                  <a:srgbClr val="800000"/>
                </a:solidFill>
                <a:latin typeface="Arial"/>
                <a:ea typeface="Arial"/>
                <a:cs typeface="Arial"/>
                <a:sym typeface="Arial"/>
              </a:rPr>
              <a:t>           (SELECT  DNUMBER</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    	FROM		DEPARTMENT</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	            WHERE 	DNAME='Research' )</a:t>
            </a:r>
            <a:br>
              <a:rPr lang="en-US" sz="2200" b="0" i="0" u="none" dirty="0">
                <a:solidFill>
                  <a:srgbClr val="800000"/>
                </a:solidFill>
                <a:latin typeface="Arial"/>
                <a:ea typeface="Arial"/>
                <a:cs typeface="Arial"/>
                <a:sym typeface="Arial"/>
              </a:rPr>
            </a:br>
            <a:endParaRPr dirty="0"/>
          </a:p>
        </p:txBody>
      </p:sp>
    </p:spTree>
    <p:extLst>
      <p:ext uri="{BB962C8B-B14F-4D97-AF65-F5344CB8AC3E}">
        <p14:creationId xmlns:p14="http://schemas.microsoft.com/office/powerpoint/2010/main" val="321356548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57"/>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137</a:t>
            </a:fld>
            <a:endParaRPr/>
          </a:p>
        </p:txBody>
      </p:sp>
      <p:sp>
        <p:nvSpPr>
          <p:cNvPr id="422" name="Google Shape;422;p57"/>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NESTING OF QUERIES (contd.)</a:t>
            </a:r>
            <a:endParaRPr/>
          </a:p>
        </p:txBody>
      </p:sp>
      <p:sp>
        <p:nvSpPr>
          <p:cNvPr id="423" name="Google Shape;423;p57"/>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nested query selects the number of the 'Research' department</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outer query select an EMPLOYEE tuple if its DNO value is in the result of either nested query</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comparison operator IN compares a value v with a set (or multi-set) of values V, and evaluates to TRUE if v is one of the elements in V</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general, we can have several levels of nested queries</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 reference to an </a:t>
            </a:r>
            <a:r>
              <a:rPr lang="en-US" sz="2400" b="0" i="1" u="none">
                <a:solidFill>
                  <a:schemeClr val="dk2"/>
                </a:solidFill>
                <a:latin typeface="Arial"/>
                <a:ea typeface="Arial"/>
                <a:cs typeface="Arial"/>
                <a:sym typeface="Arial"/>
              </a:rPr>
              <a:t>unqualified attribute</a:t>
            </a:r>
            <a:r>
              <a:rPr lang="en-US" sz="2400" b="0" i="0" u="none">
                <a:solidFill>
                  <a:schemeClr val="dk2"/>
                </a:solidFill>
                <a:latin typeface="Arial"/>
                <a:ea typeface="Arial"/>
                <a:cs typeface="Arial"/>
                <a:sym typeface="Arial"/>
              </a:rPr>
              <a:t> refers to the relation declared in the </a:t>
            </a:r>
            <a:r>
              <a:rPr lang="en-US" sz="2400" b="0" i="1" u="none">
                <a:solidFill>
                  <a:schemeClr val="dk2"/>
                </a:solidFill>
                <a:latin typeface="Arial"/>
                <a:ea typeface="Arial"/>
                <a:cs typeface="Arial"/>
                <a:sym typeface="Arial"/>
              </a:rPr>
              <a:t>innermost nested query</a:t>
            </a:r>
            <a:endParaRPr/>
          </a:p>
          <a:p>
            <a:pPr marL="342900" lvl="0" indent="-342900" algn="l" rtl="0">
              <a:lnSpc>
                <a:spcPct val="9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this example, the nested query is </a:t>
            </a:r>
            <a:r>
              <a:rPr lang="en-US" sz="2400" b="0" i="1" u="none">
                <a:solidFill>
                  <a:schemeClr val="dk2"/>
                </a:solidFill>
                <a:latin typeface="Arial"/>
                <a:ea typeface="Arial"/>
                <a:cs typeface="Arial"/>
                <a:sym typeface="Arial"/>
              </a:rPr>
              <a:t>not correlated</a:t>
            </a:r>
            <a:r>
              <a:rPr lang="en-US" sz="2400" b="0" i="0" u="none">
                <a:solidFill>
                  <a:schemeClr val="dk2"/>
                </a:solidFill>
                <a:latin typeface="Arial"/>
                <a:ea typeface="Arial"/>
                <a:cs typeface="Arial"/>
                <a:sym typeface="Arial"/>
              </a:rPr>
              <a:t> with the outer query</a:t>
            </a:r>
            <a:endParaRPr/>
          </a:p>
        </p:txBody>
      </p:sp>
    </p:spTree>
    <p:extLst>
      <p:ext uri="{BB962C8B-B14F-4D97-AF65-F5344CB8AC3E}">
        <p14:creationId xmlns:p14="http://schemas.microsoft.com/office/powerpoint/2010/main" val="267076021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8"/>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138</a:t>
            </a:fld>
            <a:endParaRPr/>
          </a:p>
        </p:txBody>
      </p:sp>
      <p:sp>
        <p:nvSpPr>
          <p:cNvPr id="430" name="Google Shape;430;p58"/>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CORRELATED NESTED QUERIES</a:t>
            </a:r>
            <a:endParaRPr/>
          </a:p>
        </p:txBody>
      </p:sp>
      <p:sp>
        <p:nvSpPr>
          <p:cNvPr id="431" name="Google Shape;431;p58"/>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If a condition in the WHERE-clause of a </a:t>
            </a:r>
            <a:r>
              <a:rPr lang="en-US" sz="2000" b="0" i="1" u="none">
                <a:solidFill>
                  <a:schemeClr val="dk2"/>
                </a:solidFill>
                <a:latin typeface="Arial"/>
                <a:ea typeface="Arial"/>
                <a:cs typeface="Arial"/>
                <a:sym typeface="Arial"/>
              </a:rPr>
              <a:t>nested query</a:t>
            </a:r>
            <a:r>
              <a:rPr lang="en-US" sz="2000" b="0" i="0" u="none">
                <a:solidFill>
                  <a:schemeClr val="dk2"/>
                </a:solidFill>
                <a:latin typeface="Arial"/>
                <a:ea typeface="Arial"/>
                <a:cs typeface="Arial"/>
                <a:sym typeface="Arial"/>
              </a:rPr>
              <a:t> references an attribute of a relation declared in the </a:t>
            </a:r>
            <a:r>
              <a:rPr lang="en-US" sz="2000" b="0" i="1" u="none">
                <a:solidFill>
                  <a:schemeClr val="dk2"/>
                </a:solidFill>
                <a:latin typeface="Arial"/>
                <a:ea typeface="Arial"/>
                <a:cs typeface="Arial"/>
                <a:sym typeface="Arial"/>
              </a:rPr>
              <a:t>outer query</a:t>
            </a:r>
            <a:r>
              <a:rPr lang="en-US" sz="2000" b="0" i="0" u="none">
                <a:solidFill>
                  <a:schemeClr val="dk2"/>
                </a:solidFill>
                <a:latin typeface="Arial"/>
                <a:ea typeface="Arial"/>
                <a:cs typeface="Arial"/>
                <a:sym typeface="Arial"/>
              </a:rPr>
              <a:t>, the two queries are said to be </a:t>
            </a:r>
            <a:r>
              <a:rPr lang="en-US" sz="2000" b="0" i="1" u="none">
                <a:solidFill>
                  <a:schemeClr val="dk2"/>
                </a:solidFill>
                <a:latin typeface="Arial"/>
                <a:ea typeface="Arial"/>
                <a:cs typeface="Arial"/>
                <a:sym typeface="Arial"/>
              </a:rPr>
              <a:t>correlated</a:t>
            </a:r>
            <a:endParaRPr/>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a:solidFill>
                  <a:srgbClr val="800000"/>
                </a:solidFill>
                <a:latin typeface="Arial"/>
                <a:ea typeface="Arial"/>
                <a:cs typeface="Arial"/>
                <a:sym typeface="Arial"/>
              </a:rPr>
              <a:t>The result of a correlated nested query is different for each tuple (or combination of tuples) of the relation(s) the outer query</a:t>
            </a:r>
            <a:endParaRPr/>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a:solidFill>
                  <a:schemeClr val="dk2"/>
                </a:solidFill>
                <a:latin typeface="Arial"/>
                <a:ea typeface="Arial"/>
                <a:cs typeface="Arial"/>
                <a:sym typeface="Arial"/>
              </a:rPr>
              <a:t>Query 12: Retrieve the name of each employee who has a dependent with the same first name as the employee.</a:t>
            </a:r>
            <a:br>
              <a:rPr lang="en-US" sz="2000" b="0" i="0" u="none">
                <a:solidFill>
                  <a:schemeClr val="dk2"/>
                </a:solidFill>
                <a:latin typeface="Arial"/>
                <a:ea typeface="Arial"/>
                <a:cs typeface="Arial"/>
                <a:sym typeface="Arial"/>
              </a:rPr>
            </a:br>
            <a:r>
              <a:rPr lang="en-US" sz="2000" b="0" i="0" u="none">
                <a:solidFill>
                  <a:schemeClr val="dk2"/>
                </a:solidFill>
                <a:latin typeface="Arial"/>
                <a:ea typeface="Arial"/>
                <a:cs typeface="Arial"/>
                <a:sym typeface="Arial"/>
              </a:rPr>
              <a:t/>
            </a:r>
            <a:br>
              <a:rPr lang="en-US" sz="2000" b="0" i="0" u="none">
                <a:solidFill>
                  <a:schemeClr val="dk2"/>
                </a:solidFill>
                <a:latin typeface="Arial"/>
                <a:ea typeface="Arial"/>
                <a:cs typeface="Arial"/>
                <a:sym typeface="Arial"/>
              </a:rPr>
            </a:br>
            <a:r>
              <a:rPr lang="en-US" sz="2000" b="0" i="0" u="none">
                <a:solidFill>
                  <a:schemeClr val="dk2"/>
                </a:solidFill>
                <a:latin typeface="Arial"/>
                <a:ea typeface="Arial"/>
                <a:cs typeface="Arial"/>
                <a:sym typeface="Arial"/>
              </a:rPr>
              <a:t>Q12: SELECT  	E.FNAME, E.LNAME</a:t>
            </a:r>
            <a:br>
              <a:rPr lang="en-US" sz="2000" b="0" i="0" u="none">
                <a:solidFill>
                  <a:schemeClr val="dk2"/>
                </a:solidFill>
                <a:latin typeface="Arial"/>
                <a:ea typeface="Arial"/>
                <a:cs typeface="Arial"/>
                <a:sym typeface="Arial"/>
              </a:rPr>
            </a:br>
            <a:r>
              <a:rPr lang="en-US" sz="2000" b="0" i="0" u="none">
                <a:solidFill>
                  <a:schemeClr val="dk2"/>
                </a:solidFill>
                <a:latin typeface="Arial"/>
                <a:ea typeface="Arial"/>
                <a:cs typeface="Arial"/>
                <a:sym typeface="Arial"/>
              </a:rPr>
              <a:t>	FROM		EMPLOYEE AS E</a:t>
            </a:r>
            <a:br>
              <a:rPr lang="en-US" sz="2000" b="0" i="0" u="none">
                <a:solidFill>
                  <a:schemeClr val="dk2"/>
                </a:solidFill>
                <a:latin typeface="Arial"/>
                <a:ea typeface="Arial"/>
                <a:cs typeface="Arial"/>
                <a:sym typeface="Arial"/>
              </a:rPr>
            </a:br>
            <a:r>
              <a:rPr lang="en-US" sz="2000" b="0" i="0" u="none">
                <a:solidFill>
                  <a:schemeClr val="dk2"/>
                </a:solidFill>
                <a:latin typeface="Arial"/>
                <a:ea typeface="Arial"/>
                <a:cs typeface="Arial"/>
                <a:sym typeface="Arial"/>
              </a:rPr>
              <a:t>	WHERE	E.SSN IN </a:t>
            </a:r>
            <a:br>
              <a:rPr lang="en-US" sz="2000" b="0" i="0" u="none">
                <a:solidFill>
                  <a:schemeClr val="dk2"/>
                </a:solidFill>
                <a:latin typeface="Arial"/>
                <a:ea typeface="Arial"/>
                <a:cs typeface="Arial"/>
                <a:sym typeface="Arial"/>
              </a:rPr>
            </a:br>
            <a:r>
              <a:rPr lang="en-US" sz="2000" b="0" i="0" u="none">
                <a:solidFill>
                  <a:schemeClr val="dk2"/>
                </a:solidFill>
                <a:latin typeface="Arial"/>
                <a:ea typeface="Arial"/>
                <a:cs typeface="Arial"/>
                <a:sym typeface="Arial"/>
              </a:rPr>
              <a:t>				(SELECT 	ESSN</a:t>
            </a:r>
            <a:br>
              <a:rPr lang="en-US" sz="2000" b="0" i="0" u="none">
                <a:solidFill>
                  <a:schemeClr val="dk2"/>
                </a:solidFill>
                <a:latin typeface="Arial"/>
                <a:ea typeface="Arial"/>
                <a:cs typeface="Arial"/>
                <a:sym typeface="Arial"/>
              </a:rPr>
            </a:br>
            <a:r>
              <a:rPr lang="en-US" sz="2000" b="0" i="0" u="none">
                <a:solidFill>
                  <a:schemeClr val="dk2"/>
                </a:solidFill>
                <a:latin typeface="Arial"/>
                <a:ea typeface="Arial"/>
                <a:cs typeface="Arial"/>
                <a:sym typeface="Arial"/>
              </a:rPr>
              <a:t>				FROM		DEPENDENT</a:t>
            </a:r>
            <a:br>
              <a:rPr lang="en-US" sz="2000" b="0" i="0" u="none">
                <a:solidFill>
                  <a:schemeClr val="dk2"/>
                </a:solidFill>
                <a:latin typeface="Arial"/>
                <a:ea typeface="Arial"/>
                <a:cs typeface="Arial"/>
                <a:sym typeface="Arial"/>
              </a:rPr>
            </a:br>
            <a:r>
              <a:rPr lang="en-US" sz="2000" b="0" i="0" u="none">
                <a:solidFill>
                  <a:schemeClr val="dk2"/>
                </a:solidFill>
                <a:latin typeface="Arial"/>
                <a:ea typeface="Arial"/>
                <a:cs typeface="Arial"/>
                <a:sym typeface="Arial"/>
              </a:rPr>
              <a:t>				WHERE	ESSN=E.SSN AND</a:t>
            </a:r>
            <a:br>
              <a:rPr lang="en-US" sz="2000" b="0" i="0" u="none">
                <a:solidFill>
                  <a:schemeClr val="dk2"/>
                </a:solidFill>
                <a:latin typeface="Arial"/>
                <a:ea typeface="Arial"/>
                <a:cs typeface="Arial"/>
                <a:sym typeface="Arial"/>
              </a:rPr>
            </a:br>
            <a:r>
              <a:rPr lang="en-US" sz="2000" b="0" i="0" u="none">
                <a:solidFill>
                  <a:schemeClr val="dk2"/>
                </a:solidFill>
                <a:latin typeface="Arial"/>
                <a:ea typeface="Arial"/>
                <a:cs typeface="Arial"/>
                <a:sym typeface="Arial"/>
              </a:rPr>
              <a:t>			 	E.FNAME=DEPENDENT_NAME)</a:t>
            </a:r>
            <a:endParaRPr/>
          </a:p>
        </p:txBody>
      </p:sp>
    </p:spTree>
    <p:extLst>
      <p:ext uri="{BB962C8B-B14F-4D97-AF65-F5344CB8AC3E}">
        <p14:creationId xmlns:p14="http://schemas.microsoft.com/office/powerpoint/2010/main" val="407369548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9"/>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139</a:t>
            </a:fld>
            <a:endParaRPr/>
          </a:p>
        </p:txBody>
      </p:sp>
      <p:sp>
        <p:nvSpPr>
          <p:cNvPr id="438" name="Google Shape;438;p59"/>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CORRELATED NESTED QUERIES (contd.)</a:t>
            </a:r>
            <a:endParaRPr/>
          </a:p>
        </p:txBody>
      </p:sp>
      <p:sp>
        <p:nvSpPr>
          <p:cNvPr id="439" name="Google Shape;439;p59"/>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Q12, the nested query has a different result in the outer query</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A query written with nested SELECT... FROM... WHERE... blocks and using the = or IN comparison operators can </a:t>
            </a:r>
            <a:r>
              <a:rPr lang="en-US" sz="2400" b="1" i="1" u="none">
                <a:solidFill>
                  <a:schemeClr val="dk2"/>
                </a:solidFill>
                <a:latin typeface="Arial"/>
                <a:ea typeface="Arial"/>
                <a:cs typeface="Arial"/>
                <a:sym typeface="Arial"/>
              </a:rPr>
              <a:t>always</a:t>
            </a:r>
            <a:r>
              <a:rPr lang="en-US" sz="2400" b="0" i="0" u="none">
                <a:solidFill>
                  <a:schemeClr val="dk2"/>
                </a:solidFill>
                <a:latin typeface="Arial"/>
                <a:ea typeface="Arial"/>
                <a:cs typeface="Arial"/>
                <a:sym typeface="Arial"/>
              </a:rPr>
              <a:t> be expressed as a single block query. For example, Q12 may be written as in Q12A</a:t>
            </a:r>
            <a:endParaRPr/>
          </a:p>
          <a:p>
            <a:pPr marL="742950" lvl="1" indent="-285750" algn="l" rtl="0">
              <a:lnSpc>
                <a:spcPct val="100000"/>
              </a:lnSpc>
              <a:spcBef>
                <a:spcPts val="440"/>
              </a:spcBef>
              <a:spcAft>
                <a:spcPts val="0"/>
              </a:spcAft>
              <a:buSzPts val="1210"/>
              <a:buNone/>
            </a:pPr>
            <a:r>
              <a:rPr lang="en-US" sz="2200" b="0" i="0" u="none">
                <a:solidFill>
                  <a:srgbClr val="800000"/>
                </a:solidFill>
                <a:latin typeface="Arial"/>
                <a:ea typeface="Arial"/>
                <a:cs typeface="Arial"/>
                <a:sym typeface="Arial"/>
              </a:rPr>
              <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Q12A:	SELECT 	E.FNAME, E.LNAME</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FROM		EMPLOYEE E, DEPENDENT D</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WHERE	E.SSN=D.ESSN AND						E.FNAME=D.DEPENDENT_NAME</a:t>
            </a:r>
            <a:endParaRPr/>
          </a:p>
        </p:txBody>
      </p:sp>
    </p:spTree>
    <p:extLst>
      <p:ext uri="{BB962C8B-B14F-4D97-AF65-F5344CB8AC3E}">
        <p14:creationId xmlns:p14="http://schemas.microsoft.com/office/powerpoint/2010/main" val="4082451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C2B54A-6FF8-4D6E-938F-D064B5F86B06}"/>
              </a:ext>
            </a:extLst>
          </p:cNvPr>
          <p:cNvSpPr>
            <a:spLocks noGrp="1"/>
          </p:cNvSpPr>
          <p:nvPr>
            <p:ph type="title"/>
          </p:nvPr>
        </p:nvSpPr>
        <p:spPr/>
        <p:txBody>
          <a:bodyPr/>
          <a:lstStyle/>
          <a:p>
            <a:r>
              <a:rPr lang="en-IN" b="1" dirty="0"/>
              <a:t>What is Relational Database?</a:t>
            </a:r>
            <a:endParaRPr lang="en-IN" dirty="0"/>
          </a:p>
        </p:txBody>
      </p:sp>
      <p:sp>
        <p:nvSpPr>
          <p:cNvPr id="3" name="Content Placeholder 2">
            <a:extLst>
              <a:ext uri="{FF2B5EF4-FFF2-40B4-BE49-F238E27FC236}">
                <a16:creationId xmlns:a16="http://schemas.microsoft.com/office/drawing/2014/main" xmlns="" id="{A5D49EF9-85FB-487F-A1EA-04D0634D014F}"/>
              </a:ext>
            </a:extLst>
          </p:cNvPr>
          <p:cNvSpPr>
            <a:spLocks noGrp="1"/>
          </p:cNvSpPr>
          <p:nvPr>
            <p:ph idx="1"/>
          </p:nvPr>
        </p:nvSpPr>
        <p:spPr/>
        <p:txBody>
          <a:bodyPr/>
          <a:lstStyle/>
          <a:p>
            <a:pPr fontAlgn="base"/>
            <a:r>
              <a:rPr lang="en-IN" dirty="0"/>
              <a:t>Relational database means the data is stored as well as retrieved in the form of relations (tables). </a:t>
            </a:r>
          </a:p>
          <a:p>
            <a:pPr fontAlgn="base"/>
            <a:r>
              <a:rPr lang="en-IN" dirty="0"/>
              <a:t>Table 1 shows the relational database with only one relation called </a:t>
            </a:r>
            <a:r>
              <a:rPr lang="en-IN" b="1" dirty="0"/>
              <a:t>STUDENT,</a:t>
            </a:r>
          </a:p>
          <a:p>
            <a:pPr fontAlgn="base"/>
            <a:r>
              <a:rPr lang="en-IN" dirty="0"/>
              <a:t>which stores ROLL_NO, NAME, ADDRESS, PHONE and AGE of students.</a:t>
            </a:r>
          </a:p>
          <a:p>
            <a:r>
              <a:rPr lang="en-IN" b="1" dirty="0"/>
              <a:t>STUDENT</a:t>
            </a:r>
          </a:p>
          <a:p>
            <a:endParaRPr lang="en-IN" dirty="0"/>
          </a:p>
        </p:txBody>
      </p:sp>
      <p:pic>
        <p:nvPicPr>
          <p:cNvPr id="4" name="Picture 3">
            <a:extLst>
              <a:ext uri="{FF2B5EF4-FFF2-40B4-BE49-F238E27FC236}">
                <a16:creationId xmlns:a16="http://schemas.microsoft.com/office/drawing/2014/main" xmlns="" id="{886A8BBF-6894-4265-9794-FB6945F3420A}"/>
              </a:ext>
            </a:extLst>
          </p:cNvPr>
          <p:cNvPicPr>
            <a:picLocks noChangeAspect="1"/>
          </p:cNvPicPr>
          <p:nvPr/>
        </p:nvPicPr>
        <p:blipFill>
          <a:blip r:embed="rId2"/>
          <a:stretch>
            <a:fillRect/>
          </a:stretch>
        </p:blipFill>
        <p:spPr>
          <a:xfrm>
            <a:off x="2555112" y="4892016"/>
            <a:ext cx="5229225" cy="1847850"/>
          </a:xfrm>
          <a:prstGeom prst="rect">
            <a:avLst/>
          </a:prstGeom>
        </p:spPr>
      </p:pic>
    </p:spTree>
    <p:extLst>
      <p:ext uri="{BB962C8B-B14F-4D97-AF65-F5344CB8AC3E}">
        <p14:creationId xmlns:p14="http://schemas.microsoft.com/office/powerpoint/2010/main" val="389302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inVertic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0"/>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140</a:t>
            </a:fld>
            <a:endParaRPr/>
          </a:p>
        </p:txBody>
      </p:sp>
      <p:sp>
        <p:nvSpPr>
          <p:cNvPr id="446" name="Google Shape;446;p60"/>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CORRELATED NESTED QUERIES (contd.)</a:t>
            </a:r>
            <a:endParaRPr/>
          </a:p>
        </p:txBody>
      </p:sp>
      <p:sp>
        <p:nvSpPr>
          <p:cNvPr id="447" name="Google Shape;447;p60"/>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The original SQL as specified for SYSTEM R also had a </a:t>
            </a:r>
            <a:r>
              <a:rPr lang="en-US" sz="2400" b="1" i="0" u="none">
                <a:solidFill>
                  <a:schemeClr val="dk2"/>
                </a:solidFill>
                <a:latin typeface="Arial"/>
                <a:ea typeface="Arial"/>
                <a:cs typeface="Arial"/>
                <a:sym typeface="Arial"/>
              </a:rPr>
              <a:t>CONTAINS</a:t>
            </a:r>
            <a:r>
              <a:rPr lang="en-US" sz="2400" b="0" i="0" u="none">
                <a:solidFill>
                  <a:schemeClr val="dk2"/>
                </a:solidFill>
                <a:latin typeface="Arial"/>
                <a:ea typeface="Arial"/>
                <a:cs typeface="Arial"/>
                <a:sym typeface="Arial"/>
              </a:rPr>
              <a:t> comparison operator, which is used in conjunction with nested correlated queries</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This operator was </a:t>
            </a:r>
            <a:r>
              <a:rPr lang="en-US" sz="2200" b="0" i="1" u="none">
                <a:solidFill>
                  <a:srgbClr val="800000"/>
                </a:solidFill>
                <a:latin typeface="Arial"/>
                <a:ea typeface="Arial"/>
                <a:cs typeface="Arial"/>
                <a:sym typeface="Arial"/>
              </a:rPr>
              <a:t>dropped from the language</a:t>
            </a:r>
            <a:r>
              <a:rPr lang="en-US" sz="2200" b="0" i="0" u="none">
                <a:solidFill>
                  <a:srgbClr val="800000"/>
                </a:solidFill>
                <a:latin typeface="Arial"/>
                <a:ea typeface="Arial"/>
                <a:cs typeface="Arial"/>
                <a:sym typeface="Arial"/>
              </a:rPr>
              <a:t>, possibly because of the difficulty in implementing it efficiently</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Most implementations of SQL do not  have this operator</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The CONTAINS operator compares </a:t>
            </a:r>
            <a:r>
              <a:rPr lang="en-US" sz="2200" b="0" i="1" u="none">
                <a:solidFill>
                  <a:srgbClr val="800000"/>
                </a:solidFill>
                <a:latin typeface="Arial"/>
                <a:ea typeface="Arial"/>
                <a:cs typeface="Arial"/>
                <a:sym typeface="Arial"/>
              </a:rPr>
              <a:t>two sets of values</a:t>
            </a:r>
            <a:r>
              <a:rPr lang="en-US" sz="2200" b="0" i="0" u="none">
                <a:solidFill>
                  <a:srgbClr val="800000"/>
                </a:solidFill>
                <a:latin typeface="Arial"/>
                <a:ea typeface="Arial"/>
                <a:cs typeface="Arial"/>
                <a:sym typeface="Arial"/>
              </a:rPr>
              <a:t>, and returns TRUE if one set contains all values in the other set</a:t>
            </a:r>
            <a:endParaRPr/>
          </a:p>
          <a:p>
            <a:pPr marL="1143000" lvl="2" indent="-228600" algn="l" rtl="0">
              <a:lnSpc>
                <a:spcPct val="100000"/>
              </a:lnSpc>
              <a:spcBef>
                <a:spcPts val="400"/>
              </a:spcBef>
              <a:spcAft>
                <a:spcPts val="0"/>
              </a:spcAft>
              <a:buClr>
                <a:srgbClr val="990033"/>
              </a:buClr>
              <a:buSzPts val="1000"/>
              <a:buFont typeface="Noto Sans Symbols"/>
              <a:buChar char="■"/>
            </a:pPr>
            <a:r>
              <a:rPr lang="en-US" sz="2000" b="0" i="0" u="none">
                <a:solidFill>
                  <a:schemeClr val="dk2"/>
                </a:solidFill>
                <a:latin typeface="Arial"/>
                <a:ea typeface="Arial"/>
                <a:cs typeface="Arial"/>
                <a:sym typeface="Arial"/>
              </a:rPr>
              <a:t>Reminiscent of the division operation of algebra</a:t>
            </a:r>
            <a:endParaRPr/>
          </a:p>
        </p:txBody>
      </p:sp>
    </p:spTree>
    <p:extLst>
      <p:ext uri="{BB962C8B-B14F-4D97-AF65-F5344CB8AC3E}">
        <p14:creationId xmlns:p14="http://schemas.microsoft.com/office/powerpoint/2010/main" val="1141263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1"/>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141</a:t>
            </a:fld>
            <a:endParaRPr/>
          </a:p>
        </p:txBody>
      </p:sp>
      <p:sp>
        <p:nvSpPr>
          <p:cNvPr id="454" name="Google Shape;454;p61"/>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CORRELATED NESTED QUERIES (contd.)</a:t>
            </a:r>
            <a:endParaRPr/>
          </a:p>
        </p:txBody>
      </p:sp>
      <p:sp>
        <p:nvSpPr>
          <p:cNvPr id="455" name="Google Shape;455;p61"/>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Query 3: Retrieve the name of each employee who works on all  the projects controlled by department number 5.</a:t>
            </a:r>
            <a:endParaRPr/>
          </a:p>
          <a:p>
            <a:pPr marL="742950" lvl="1" indent="-285750" algn="l" rtl="0">
              <a:lnSpc>
                <a:spcPct val="100000"/>
              </a:lnSpc>
              <a:spcBef>
                <a:spcPts val="440"/>
              </a:spcBef>
              <a:spcAft>
                <a:spcPts val="0"/>
              </a:spcAft>
              <a:buSzPts val="1210"/>
              <a:buNone/>
            </a:pPr>
            <a:r>
              <a:rPr lang="en-US" sz="2200" b="0" i="0" u="none">
                <a:solidFill>
                  <a:srgbClr val="800000"/>
                </a:solidFill>
                <a:latin typeface="Arial"/>
                <a:ea typeface="Arial"/>
                <a:cs typeface="Arial"/>
                <a:sym typeface="Arial"/>
              </a:rPr>
              <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Q3:	SELECT 	FNAME, LNAME</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FROM		EMPLOYEE</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WHERE  ( 	(SELECT	PNO</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FROM		WORKS_ON</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WHERE	SSN=ESSN)</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CONTAINS</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(SELECT	PNUMBER</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FROM		PROJECT</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WHERE	DNUM=5) )</a:t>
            </a:r>
            <a:endParaRPr/>
          </a:p>
        </p:txBody>
      </p:sp>
    </p:spTree>
    <p:extLst>
      <p:ext uri="{BB962C8B-B14F-4D97-AF65-F5344CB8AC3E}">
        <p14:creationId xmlns:p14="http://schemas.microsoft.com/office/powerpoint/2010/main" val="298473742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2"/>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142</a:t>
            </a:fld>
            <a:endParaRPr/>
          </a:p>
        </p:txBody>
      </p:sp>
      <p:sp>
        <p:nvSpPr>
          <p:cNvPr id="462" name="Google Shape;462;p62"/>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CORRELATED NESTED QUERIES (contd.)</a:t>
            </a:r>
            <a:endParaRPr/>
          </a:p>
        </p:txBody>
      </p:sp>
      <p:sp>
        <p:nvSpPr>
          <p:cNvPr id="463" name="Google Shape;463;p62"/>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In Q3, the second nested query, which is </a:t>
            </a:r>
            <a:r>
              <a:rPr lang="en-US" sz="2800" b="0" i="1" u="none">
                <a:solidFill>
                  <a:schemeClr val="dk2"/>
                </a:solidFill>
                <a:latin typeface="Arial"/>
                <a:ea typeface="Arial"/>
                <a:cs typeface="Arial"/>
                <a:sym typeface="Arial"/>
              </a:rPr>
              <a:t>not correlated</a:t>
            </a:r>
            <a:r>
              <a:rPr lang="en-US" sz="2800" b="0" i="0" u="none">
                <a:solidFill>
                  <a:schemeClr val="dk2"/>
                </a:solidFill>
                <a:latin typeface="Arial"/>
                <a:ea typeface="Arial"/>
                <a:cs typeface="Arial"/>
                <a:sym typeface="Arial"/>
              </a:rPr>
              <a:t> with the outer query, retrieves the project numbers of all projects controlled by department 5</a:t>
            </a:r>
            <a:endParaRPr/>
          </a:p>
          <a:p>
            <a:pPr marL="342900" lvl="0" indent="-342900" algn="l" rtl="0">
              <a:lnSpc>
                <a:spcPct val="100000"/>
              </a:lnSpc>
              <a:spcBef>
                <a:spcPts val="56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The first nested query, which is correlated, retrieves the project numbers on which the employee works, which is </a:t>
            </a:r>
            <a:r>
              <a:rPr lang="en-US" sz="2800" b="0" i="1" u="none">
                <a:solidFill>
                  <a:schemeClr val="dk2"/>
                </a:solidFill>
                <a:latin typeface="Arial"/>
                <a:ea typeface="Arial"/>
                <a:cs typeface="Arial"/>
                <a:sym typeface="Arial"/>
              </a:rPr>
              <a:t>different for each employee tuple</a:t>
            </a:r>
            <a:r>
              <a:rPr lang="en-US" sz="2800" b="0" i="0" u="none">
                <a:solidFill>
                  <a:schemeClr val="dk2"/>
                </a:solidFill>
                <a:latin typeface="Arial"/>
                <a:ea typeface="Arial"/>
                <a:cs typeface="Arial"/>
                <a:sym typeface="Arial"/>
              </a:rPr>
              <a:t> because of the correlation</a:t>
            </a:r>
            <a:endParaRPr/>
          </a:p>
        </p:txBody>
      </p:sp>
    </p:spTree>
    <p:extLst>
      <p:ext uri="{BB962C8B-B14F-4D97-AF65-F5344CB8AC3E}">
        <p14:creationId xmlns:p14="http://schemas.microsoft.com/office/powerpoint/2010/main" val="53988852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3"/>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143</a:t>
            </a:fld>
            <a:endParaRPr/>
          </a:p>
        </p:txBody>
      </p:sp>
      <p:sp>
        <p:nvSpPr>
          <p:cNvPr id="470" name="Google Shape;470;p63"/>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THE EXISTS FUNCTION</a:t>
            </a:r>
            <a:endParaRPr/>
          </a:p>
        </p:txBody>
      </p:sp>
      <p:sp>
        <p:nvSpPr>
          <p:cNvPr id="471" name="Google Shape;471;p63"/>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EXISTS is used to check whether the result of a correlated nested query is empty (contains no tuples) or not</a:t>
            </a:r>
            <a:endParaRPr/>
          </a:p>
          <a:p>
            <a:pPr marL="742950" lvl="1" indent="-285750" algn="l" rtl="0">
              <a:lnSpc>
                <a:spcPct val="100000"/>
              </a:lnSpc>
              <a:spcBef>
                <a:spcPts val="520"/>
              </a:spcBef>
              <a:spcAft>
                <a:spcPts val="0"/>
              </a:spcAft>
              <a:buClr>
                <a:schemeClr val="dk2"/>
              </a:buClr>
              <a:buSzPts val="1430"/>
              <a:buFont typeface="Noto Sans Symbols"/>
              <a:buChar char="■"/>
            </a:pPr>
            <a:r>
              <a:rPr lang="en-US" sz="2600" b="0" i="0" u="none">
                <a:solidFill>
                  <a:srgbClr val="800000"/>
                </a:solidFill>
                <a:latin typeface="Arial"/>
                <a:ea typeface="Arial"/>
                <a:cs typeface="Arial"/>
                <a:sym typeface="Arial"/>
              </a:rPr>
              <a:t>We can formulate Query 12 in an alternative form that uses EXISTS as Q12B</a:t>
            </a:r>
            <a:endParaRPr/>
          </a:p>
          <a:p>
            <a:pPr marL="342900" lvl="0" indent="-243840" algn="l" rtl="0">
              <a:spcBef>
                <a:spcPts val="520"/>
              </a:spcBef>
              <a:spcAft>
                <a:spcPts val="0"/>
              </a:spcAft>
              <a:buSzPts val="1560"/>
              <a:buNone/>
            </a:pPr>
            <a:endParaRPr sz="2600" b="0" i="0" u="none">
              <a:solidFill>
                <a:srgbClr val="800000"/>
              </a:solidFill>
              <a:latin typeface="Arial"/>
              <a:ea typeface="Arial"/>
              <a:cs typeface="Arial"/>
              <a:sym typeface="Arial"/>
            </a:endParaRPr>
          </a:p>
        </p:txBody>
      </p:sp>
    </p:spTree>
    <p:extLst>
      <p:ext uri="{BB962C8B-B14F-4D97-AF65-F5344CB8AC3E}">
        <p14:creationId xmlns:p14="http://schemas.microsoft.com/office/powerpoint/2010/main" val="28140024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64"/>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144</a:t>
            </a:fld>
            <a:endParaRPr/>
          </a:p>
        </p:txBody>
      </p:sp>
      <p:sp>
        <p:nvSpPr>
          <p:cNvPr id="478" name="Google Shape;478;p64"/>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THE EXISTS FUNCTION (contd.)</a:t>
            </a:r>
            <a:endParaRPr/>
          </a:p>
        </p:txBody>
      </p:sp>
      <p:sp>
        <p:nvSpPr>
          <p:cNvPr id="479" name="Google Shape;479;p64"/>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680"/>
              <a:buFont typeface="Noto Sans Symbols"/>
              <a:buChar char="■"/>
            </a:pPr>
            <a:r>
              <a:rPr lang="en-US" sz="2800" b="0" i="0" u="none">
                <a:solidFill>
                  <a:schemeClr val="dk2"/>
                </a:solidFill>
                <a:latin typeface="Arial"/>
                <a:ea typeface="Arial"/>
                <a:cs typeface="Arial"/>
                <a:sym typeface="Arial"/>
              </a:rPr>
              <a:t>Query 12: Retrieve the name of each employee who has a dependent with the same first name as the employee.</a:t>
            </a:r>
            <a:br>
              <a:rPr lang="en-US" sz="2800" b="0" i="0" u="none">
                <a:solidFill>
                  <a:schemeClr val="dk2"/>
                </a:solidFill>
                <a:latin typeface="Arial"/>
                <a:ea typeface="Arial"/>
                <a:cs typeface="Arial"/>
                <a:sym typeface="Arial"/>
              </a:rPr>
            </a:br>
            <a:endParaRPr/>
          </a:p>
          <a:p>
            <a:pPr marL="742950" lvl="1" indent="-285750" algn="l" rtl="0">
              <a:lnSpc>
                <a:spcPct val="100000"/>
              </a:lnSpc>
              <a:spcBef>
                <a:spcPts val="440"/>
              </a:spcBef>
              <a:spcAft>
                <a:spcPts val="0"/>
              </a:spcAft>
              <a:buSzPts val="1210"/>
              <a:buNone/>
            </a:pPr>
            <a:r>
              <a:rPr lang="en-US" sz="2200" b="0" i="0" u="none">
                <a:solidFill>
                  <a:srgbClr val="800000"/>
                </a:solidFill>
                <a:latin typeface="Arial"/>
                <a:ea typeface="Arial"/>
                <a:cs typeface="Arial"/>
                <a:sym typeface="Arial"/>
              </a:rPr>
              <a:t>Q12B: 	SELECT  	FNAME, LNAME</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FROM		EMPLOYEE</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WHERE	EXISTS  (SELECT	*</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FROM		DEPENDENT</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WHERE	SSN=ESSN 						AND 							FNAME=DEPENDENT_NAME)</a:t>
            </a:r>
            <a:endParaRPr/>
          </a:p>
          <a:p>
            <a:pPr marL="342900" lvl="0" indent="-259080" algn="l" rtl="0">
              <a:spcBef>
                <a:spcPts val="440"/>
              </a:spcBef>
              <a:spcAft>
                <a:spcPts val="0"/>
              </a:spcAft>
              <a:buSzPts val="1320"/>
              <a:buNone/>
            </a:pPr>
            <a:endParaRPr sz="2200" b="0" i="0" u="none">
              <a:solidFill>
                <a:srgbClr val="800000"/>
              </a:solidFill>
              <a:latin typeface="Arial"/>
              <a:ea typeface="Arial"/>
              <a:cs typeface="Arial"/>
              <a:sym typeface="Arial"/>
            </a:endParaRPr>
          </a:p>
        </p:txBody>
      </p:sp>
    </p:spTree>
    <p:extLst>
      <p:ext uri="{BB962C8B-B14F-4D97-AF65-F5344CB8AC3E}">
        <p14:creationId xmlns:p14="http://schemas.microsoft.com/office/powerpoint/2010/main" val="28597120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5"/>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145</a:t>
            </a:fld>
            <a:endParaRPr/>
          </a:p>
        </p:txBody>
      </p:sp>
      <p:sp>
        <p:nvSpPr>
          <p:cNvPr id="486" name="Google Shape;486;p65"/>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THE EXISTS FUNCTION (contd.)</a:t>
            </a:r>
            <a:endParaRPr/>
          </a:p>
        </p:txBody>
      </p:sp>
      <p:sp>
        <p:nvSpPr>
          <p:cNvPr id="487" name="Google Shape;487;p65"/>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Query 6: Retrieve the names of employees who have no dependents.</a:t>
            </a:r>
            <a:endParaRPr/>
          </a:p>
          <a:p>
            <a:pPr marL="742950" lvl="1" indent="-285750" algn="l" rtl="0">
              <a:lnSpc>
                <a:spcPct val="100000"/>
              </a:lnSpc>
              <a:spcBef>
                <a:spcPts val="440"/>
              </a:spcBef>
              <a:spcAft>
                <a:spcPts val="0"/>
              </a:spcAft>
              <a:buSzPts val="1210"/>
              <a:buNone/>
            </a:pPr>
            <a:r>
              <a:rPr lang="en-US" sz="2200" b="0" i="0" u="none">
                <a:solidFill>
                  <a:srgbClr val="800000"/>
                </a:solidFill>
                <a:latin typeface="Arial"/>
                <a:ea typeface="Arial"/>
                <a:cs typeface="Arial"/>
                <a:sym typeface="Arial"/>
              </a:rPr>
              <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Q6:	SELECT  	FNAME, LNAME</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FROM		EMPLOYEE</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WHERE	NOT EXISTS   (SELECT	*</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FROM  	DEPENDENT</a:t>
            </a:r>
            <a:br>
              <a:rPr lang="en-US" sz="2200" b="0" i="0" u="none">
                <a:solidFill>
                  <a:srgbClr val="800000"/>
                </a:solidFill>
                <a:latin typeface="Arial"/>
                <a:ea typeface="Arial"/>
                <a:cs typeface="Arial"/>
                <a:sym typeface="Arial"/>
              </a:rPr>
            </a:br>
            <a:r>
              <a:rPr lang="en-US" sz="2200" b="0" i="0" u="none">
                <a:solidFill>
                  <a:srgbClr val="800000"/>
                </a:solidFill>
                <a:latin typeface="Arial"/>
                <a:ea typeface="Arial"/>
                <a:cs typeface="Arial"/>
                <a:sym typeface="Arial"/>
              </a:rPr>
              <a:t>					WHERE 	SSN=ESSN)</a:t>
            </a:r>
            <a:endParaRPr/>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a:solidFill>
                  <a:schemeClr val="dk2"/>
                </a:solidFill>
                <a:latin typeface="Arial"/>
                <a:ea typeface="Arial"/>
                <a:cs typeface="Arial"/>
                <a:sym typeface="Arial"/>
              </a:rPr>
              <a:t>In Q6, the correlated nested query retrieves all DEPENDENT tuples related to an EMPLOYEE tuple. If </a:t>
            </a:r>
            <a:r>
              <a:rPr lang="en-US" sz="2400" b="0" i="1" u="none">
                <a:solidFill>
                  <a:schemeClr val="dk2"/>
                </a:solidFill>
                <a:latin typeface="Arial"/>
                <a:ea typeface="Arial"/>
                <a:cs typeface="Arial"/>
                <a:sym typeface="Arial"/>
              </a:rPr>
              <a:t>none exist</a:t>
            </a:r>
            <a:r>
              <a:rPr lang="en-US" sz="2400" b="0" i="0" u="none">
                <a:solidFill>
                  <a:schemeClr val="dk2"/>
                </a:solidFill>
                <a:latin typeface="Arial"/>
                <a:ea typeface="Arial"/>
                <a:cs typeface="Arial"/>
                <a:sym typeface="Arial"/>
              </a:rPr>
              <a:t>, the EMPLOYEE tuple is selected</a:t>
            </a:r>
            <a:endParaRPr/>
          </a:p>
          <a:p>
            <a:pPr marL="742950" lvl="1" indent="-285750" algn="l" rtl="0">
              <a:lnSpc>
                <a:spcPct val="100000"/>
              </a:lnSpc>
              <a:spcBef>
                <a:spcPts val="440"/>
              </a:spcBef>
              <a:spcAft>
                <a:spcPts val="0"/>
              </a:spcAft>
              <a:buClr>
                <a:schemeClr val="dk2"/>
              </a:buClr>
              <a:buSzPts val="1210"/>
              <a:buFont typeface="Noto Sans Symbols"/>
              <a:buChar char="■"/>
            </a:pPr>
            <a:r>
              <a:rPr lang="en-US" sz="2200" b="0" i="0" u="none">
                <a:solidFill>
                  <a:srgbClr val="800000"/>
                </a:solidFill>
                <a:latin typeface="Arial"/>
                <a:ea typeface="Arial"/>
                <a:cs typeface="Arial"/>
                <a:sym typeface="Arial"/>
              </a:rPr>
              <a:t>EXISTS is necessary for the expressive power of SQL</a:t>
            </a:r>
            <a:endParaRPr/>
          </a:p>
        </p:txBody>
      </p:sp>
    </p:spTree>
    <p:extLst>
      <p:ext uri="{BB962C8B-B14F-4D97-AF65-F5344CB8AC3E}">
        <p14:creationId xmlns:p14="http://schemas.microsoft.com/office/powerpoint/2010/main" val="1104066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57048" y="1543702"/>
            <a:ext cx="7279643" cy="948978"/>
          </a:xfrm>
          <a:prstGeom prst="rect">
            <a:avLst/>
          </a:prstGeom>
        </p:spPr>
        <p:txBody>
          <a:bodyPr vert="horz" wrap="square" lIns="0" tIns="12700" rIns="0" bIns="0" rtlCol="0">
            <a:spAutoFit/>
          </a:bodyPr>
          <a:lstStyle/>
          <a:p>
            <a:pPr marL="12700">
              <a:lnSpc>
                <a:spcPct val="100000"/>
              </a:lnSpc>
              <a:spcBef>
                <a:spcPts val="100"/>
              </a:spcBef>
            </a:pPr>
            <a:r>
              <a:rPr sz="6000" dirty="0"/>
              <a:t>TCL</a:t>
            </a:r>
            <a:r>
              <a:rPr sz="6000" spc="-185" dirty="0"/>
              <a:t> </a:t>
            </a:r>
            <a:r>
              <a:rPr sz="6000" spc="-10" dirty="0"/>
              <a:t>Commands</a:t>
            </a:r>
            <a:endParaRPr sz="60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2694336"/>
            <a:ext cx="8458200" cy="3248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40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barn(inVertical)">
                                      <p:cBhvr>
                                        <p:cTn id="7"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031" y="655392"/>
            <a:ext cx="8502632" cy="689932"/>
          </a:xfrm>
          <a:prstGeom prst="rect">
            <a:avLst/>
          </a:prstGeom>
        </p:spPr>
        <p:txBody>
          <a:bodyPr vert="horz" wrap="square" lIns="0" tIns="12700" rIns="0" bIns="0" rtlCol="0">
            <a:spAutoFit/>
          </a:bodyPr>
          <a:lstStyle/>
          <a:p>
            <a:pPr marL="12700">
              <a:lnSpc>
                <a:spcPct val="100000"/>
              </a:lnSpc>
              <a:spcBef>
                <a:spcPts val="100"/>
              </a:spcBef>
            </a:pPr>
            <a:r>
              <a:rPr spc="-70" dirty="0"/>
              <a:t>Transaction</a:t>
            </a:r>
            <a:r>
              <a:rPr spc="-180" dirty="0"/>
              <a:t> </a:t>
            </a:r>
            <a:r>
              <a:rPr spc="-45" dirty="0"/>
              <a:t>Control</a:t>
            </a:r>
            <a:r>
              <a:rPr spc="-175" dirty="0"/>
              <a:t> </a:t>
            </a:r>
            <a:r>
              <a:rPr spc="-10" dirty="0"/>
              <a:t>Languages.</a:t>
            </a:r>
          </a:p>
        </p:txBody>
      </p:sp>
      <p:sp>
        <p:nvSpPr>
          <p:cNvPr id="3" name="object 3"/>
          <p:cNvSpPr txBox="1"/>
          <p:nvPr/>
        </p:nvSpPr>
        <p:spPr>
          <a:xfrm>
            <a:off x="916940" y="1766062"/>
            <a:ext cx="10523499" cy="2720168"/>
          </a:xfrm>
          <a:prstGeom prst="rect">
            <a:avLst/>
          </a:prstGeom>
        </p:spPr>
        <p:txBody>
          <a:bodyPr vert="horz" wrap="square" lIns="0" tIns="92075" rIns="0" bIns="0" rtlCol="0">
            <a:spAutoFit/>
          </a:bodyPr>
          <a:lstStyle/>
          <a:p>
            <a:pPr marL="241300" marR="5080" indent="-228600">
              <a:lnSpc>
                <a:spcPct val="80000"/>
              </a:lnSpc>
              <a:spcBef>
                <a:spcPts val="725"/>
              </a:spcBef>
              <a:buFont typeface="Arial MT"/>
              <a:buChar char="•"/>
              <a:tabLst>
                <a:tab pos="241300" algn="l"/>
              </a:tabLst>
            </a:pPr>
            <a:r>
              <a:rPr sz="2600" dirty="0" smtClean="0">
                <a:latin typeface="Calibri"/>
                <a:cs typeface="Calibri"/>
              </a:rPr>
              <a:t>These</a:t>
            </a:r>
            <a:r>
              <a:rPr sz="2600" spc="-70" dirty="0" smtClean="0">
                <a:latin typeface="Calibri"/>
                <a:cs typeface="Calibri"/>
              </a:rPr>
              <a:t> </a:t>
            </a:r>
            <a:r>
              <a:rPr sz="2600" dirty="0" smtClean="0">
                <a:latin typeface="Calibri"/>
                <a:cs typeface="Calibri"/>
              </a:rPr>
              <a:t>commands</a:t>
            </a:r>
            <a:r>
              <a:rPr sz="2600" spc="-50" dirty="0" smtClean="0">
                <a:latin typeface="Calibri"/>
                <a:cs typeface="Calibri"/>
              </a:rPr>
              <a:t> </a:t>
            </a:r>
            <a:r>
              <a:rPr sz="2600" dirty="0" smtClean="0">
                <a:latin typeface="Calibri"/>
                <a:cs typeface="Calibri"/>
              </a:rPr>
              <a:t>are</a:t>
            </a:r>
            <a:r>
              <a:rPr sz="2600" spc="-50" dirty="0" smtClean="0">
                <a:latin typeface="Calibri"/>
                <a:cs typeface="Calibri"/>
              </a:rPr>
              <a:t> </a:t>
            </a:r>
            <a:r>
              <a:rPr sz="2600" dirty="0" smtClean="0">
                <a:latin typeface="Calibri"/>
                <a:cs typeface="Calibri"/>
              </a:rPr>
              <a:t>used</a:t>
            </a:r>
            <a:r>
              <a:rPr sz="2600" spc="-65" dirty="0" smtClean="0">
                <a:latin typeface="Calibri"/>
                <a:cs typeface="Calibri"/>
              </a:rPr>
              <a:t> </a:t>
            </a:r>
            <a:r>
              <a:rPr sz="2600" dirty="0" smtClean="0">
                <a:latin typeface="Calibri"/>
                <a:cs typeface="Calibri"/>
              </a:rPr>
              <a:t>for</a:t>
            </a:r>
            <a:r>
              <a:rPr sz="2600" spc="-35" dirty="0" smtClean="0">
                <a:latin typeface="Calibri"/>
                <a:cs typeface="Calibri"/>
              </a:rPr>
              <a:t> </a:t>
            </a:r>
            <a:r>
              <a:rPr sz="2600" dirty="0" smtClean="0">
                <a:latin typeface="Calibri"/>
                <a:cs typeface="Calibri"/>
              </a:rPr>
              <a:t>maintaining</a:t>
            </a:r>
            <a:r>
              <a:rPr sz="2600" spc="-45" dirty="0" smtClean="0">
                <a:latin typeface="Calibri"/>
                <a:cs typeface="Calibri"/>
              </a:rPr>
              <a:t> </a:t>
            </a:r>
            <a:r>
              <a:rPr sz="2600" spc="-10" dirty="0" smtClean="0">
                <a:latin typeface="Calibri"/>
                <a:cs typeface="Calibri"/>
              </a:rPr>
              <a:t>consistency</a:t>
            </a:r>
            <a:r>
              <a:rPr sz="2600" spc="-75" dirty="0" smtClean="0">
                <a:latin typeface="Calibri"/>
                <a:cs typeface="Calibri"/>
              </a:rPr>
              <a:t> </a:t>
            </a:r>
            <a:r>
              <a:rPr sz="2600" dirty="0" smtClean="0">
                <a:latin typeface="Calibri"/>
                <a:cs typeface="Calibri"/>
              </a:rPr>
              <a:t>of</a:t>
            </a:r>
            <a:r>
              <a:rPr sz="2600" spc="-35" dirty="0" smtClean="0">
                <a:latin typeface="Calibri"/>
                <a:cs typeface="Calibri"/>
              </a:rPr>
              <a:t> </a:t>
            </a:r>
            <a:r>
              <a:rPr sz="2600" dirty="0" smtClean="0">
                <a:latin typeface="Calibri"/>
                <a:cs typeface="Calibri"/>
              </a:rPr>
              <a:t>the</a:t>
            </a:r>
            <a:r>
              <a:rPr sz="2600" spc="-55" dirty="0" smtClean="0">
                <a:latin typeface="Calibri"/>
                <a:cs typeface="Calibri"/>
              </a:rPr>
              <a:t> </a:t>
            </a:r>
            <a:r>
              <a:rPr sz="2600" dirty="0" smtClean="0">
                <a:latin typeface="Calibri"/>
                <a:cs typeface="Calibri"/>
              </a:rPr>
              <a:t>database</a:t>
            </a:r>
            <a:r>
              <a:rPr sz="2600" spc="-60" dirty="0" smtClean="0">
                <a:latin typeface="Calibri"/>
                <a:cs typeface="Calibri"/>
              </a:rPr>
              <a:t> </a:t>
            </a:r>
            <a:r>
              <a:rPr sz="2600" spc="-25" dirty="0" smtClean="0">
                <a:latin typeface="Calibri"/>
                <a:cs typeface="Calibri"/>
              </a:rPr>
              <a:t>and </a:t>
            </a:r>
            <a:r>
              <a:rPr sz="2600" dirty="0" smtClean="0">
                <a:latin typeface="Calibri"/>
                <a:cs typeface="Calibri"/>
              </a:rPr>
              <a:t>for</a:t>
            </a:r>
            <a:r>
              <a:rPr sz="2600" spc="-25" dirty="0" smtClean="0">
                <a:latin typeface="Calibri"/>
                <a:cs typeface="Calibri"/>
              </a:rPr>
              <a:t> </a:t>
            </a:r>
            <a:r>
              <a:rPr sz="2600" dirty="0" smtClean="0">
                <a:latin typeface="Calibri"/>
                <a:cs typeface="Calibri"/>
              </a:rPr>
              <a:t>the</a:t>
            </a:r>
            <a:r>
              <a:rPr sz="2600" spc="-50" dirty="0" smtClean="0">
                <a:latin typeface="Calibri"/>
                <a:cs typeface="Calibri"/>
              </a:rPr>
              <a:t> </a:t>
            </a:r>
            <a:r>
              <a:rPr sz="2600" dirty="0" smtClean="0">
                <a:latin typeface="Calibri"/>
                <a:cs typeface="Calibri"/>
              </a:rPr>
              <a:t>management</a:t>
            </a:r>
            <a:r>
              <a:rPr sz="2600" spc="-45" dirty="0" smtClean="0">
                <a:latin typeface="Calibri"/>
                <a:cs typeface="Calibri"/>
              </a:rPr>
              <a:t> </a:t>
            </a:r>
            <a:r>
              <a:rPr sz="2600" dirty="0" smtClean="0">
                <a:latin typeface="Calibri"/>
                <a:cs typeface="Calibri"/>
              </a:rPr>
              <a:t>of</a:t>
            </a:r>
            <a:r>
              <a:rPr sz="2600" spc="-30" dirty="0" smtClean="0">
                <a:latin typeface="Calibri"/>
                <a:cs typeface="Calibri"/>
              </a:rPr>
              <a:t> </a:t>
            </a:r>
            <a:r>
              <a:rPr sz="2600" dirty="0" smtClean="0">
                <a:latin typeface="Calibri"/>
                <a:cs typeface="Calibri"/>
              </a:rPr>
              <a:t>transactions</a:t>
            </a:r>
            <a:r>
              <a:rPr sz="2600" spc="-65" dirty="0" smtClean="0">
                <a:latin typeface="Calibri"/>
                <a:cs typeface="Calibri"/>
              </a:rPr>
              <a:t> </a:t>
            </a:r>
            <a:r>
              <a:rPr sz="2600" dirty="0" smtClean="0">
                <a:latin typeface="Calibri"/>
                <a:cs typeface="Calibri"/>
              </a:rPr>
              <a:t>made</a:t>
            </a:r>
            <a:r>
              <a:rPr sz="2600" spc="-45" dirty="0" smtClean="0">
                <a:latin typeface="Calibri"/>
                <a:cs typeface="Calibri"/>
              </a:rPr>
              <a:t> </a:t>
            </a:r>
            <a:r>
              <a:rPr sz="2600" dirty="0" smtClean="0">
                <a:latin typeface="Calibri"/>
                <a:cs typeface="Calibri"/>
              </a:rPr>
              <a:t>by</a:t>
            </a:r>
            <a:r>
              <a:rPr sz="2600" spc="-25" dirty="0" smtClean="0">
                <a:latin typeface="Calibri"/>
                <a:cs typeface="Calibri"/>
              </a:rPr>
              <a:t> </a:t>
            </a:r>
            <a:r>
              <a:rPr sz="2600" dirty="0" smtClean="0">
                <a:latin typeface="Calibri"/>
                <a:cs typeface="Calibri"/>
              </a:rPr>
              <a:t>the</a:t>
            </a:r>
            <a:r>
              <a:rPr sz="2600" spc="-55" dirty="0" smtClean="0">
                <a:latin typeface="Calibri"/>
                <a:cs typeface="Calibri"/>
              </a:rPr>
              <a:t> </a:t>
            </a:r>
            <a:r>
              <a:rPr sz="2600" dirty="0" smtClean="0">
                <a:latin typeface="Calibri"/>
                <a:cs typeface="Calibri"/>
              </a:rPr>
              <a:t>DML</a:t>
            </a:r>
            <a:r>
              <a:rPr sz="2600" spc="-40" dirty="0" smtClean="0">
                <a:latin typeface="Calibri"/>
                <a:cs typeface="Calibri"/>
              </a:rPr>
              <a:t> </a:t>
            </a:r>
            <a:r>
              <a:rPr sz="2600" spc="-10" dirty="0" smtClean="0">
                <a:latin typeface="Calibri"/>
                <a:cs typeface="Calibri"/>
              </a:rPr>
              <a:t>commands.</a:t>
            </a:r>
            <a:endParaRPr sz="2600" dirty="0" smtClean="0">
              <a:latin typeface="Calibri"/>
              <a:cs typeface="Calibri"/>
            </a:endParaRPr>
          </a:p>
          <a:p>
            <a:pPr marL="241300" marR="671830" indent="-228600">
              <a:lnSpc>
                <a:spcPts val="2500"/>
              </a:lnSpc>
              <a:spcBef>
                <a:spcPts val="975"/>
              </a:spcBef>
              <a:buFont typeface="Arial MT"/>
              <a:buChar char="•"/>
              <a:tabLst>
                <a:tab pos="241300" algn="l"/>
              </a:tabLst>
            </a:pPr>
            <a:r>
              <a:rPr sz="2600" dirty="0" smtClean="0">
                <a:latin typeface="Calibri"/>
                <a:cs typeface="Calibri"/>
              </a:rPr>
              <a:t>A</a:t>
            </a:r>
            <a:r>
              <a:rPr sz="2600" spc="-50" dirty="0" smtClean="0">
                <a:latin typeface="Calibri"/>
                <a:cs typeface="Calibri"/>
              </a:rPr>
              <a:t> </a:t>
            </a:r>
            <a:r>
              <a:rPr sz="2600" b="1" spc="-10" dirty="0" smtClean="0">
                <a:latin typeface="Calibri"/>
                <a:cs typeface="Calibri"/>
              </a:rPr>
              <a:t>Transaction</a:t>
            </a:r>
            <a:r>
              <a:rPr sz="2600" b="1" spc="-40" dirty="0" smtClean="0">
                <a:latin typeface="Calibri"/>
                <a:cs typeface="Calibri"/>
              </a:rPr>
              <a:t> </a:t>
            </a:r>
            <a:r>
              <a:rPr sz="2600" dirty="0" smtClean="0">
                <a:latin typeface="Calibri"/>
                <a:cs typeface="Calibri"/>
              </a:rPr>
              <a:t>is</a:t>
            </a:r>
            <a:r>
              <a:rPr sz="2600" spc="-35" dirty="0" smtClean="0">
                <a:latin typeface="Calibri"/>
                <a:cs typeface="Calibri"/>
              </a:rPr>
              <a:t> </a:t>
            </a:r>
            <a:r>
              <a:rPr sz="2600" dirty="0" smtClean="0">
                <a:latin typeface="Calibri"/>
                <a:cs typeface="Calibri"/>
              </a:rPr>
              <a:t>a</a:t>
            </a:r>
            <a:r>
              <a:rPr sz="2600" spc="-35" dirty="0" smtClean="0">
                <a:latin typeface="Calibri"/>
                <a:cs typeface="Calibri"/>
              </a:rPr>
              <a:t> </a:t>
            </a:r>
            <a:r>
              <a:rPr sz="2600" dirty="0" smtClean="0">
                <a:latin typeface="Calibri"/>
                <a:cs typeface="Calibri"/>
              </a:rPr>
              <a:t>set</a:t>
            </a:r>
            <a:r>
              <a:rPr sz="2600" spc="-60" dirty="0" smtClean="0">
                <a:latin typeface="Calibri"/>
                <a:cs typeface="Calibri"/>
              </a:rPr>
              <a:t> </a:t>
            </a:r>
            <a:r>
              <a:rPr sz="2600" dirty="0" smtClean="0">
                <a:latin typeface="Calibri"/>
                <a:cs typeface="Calibri"/>
              </a:rPr>
              <a:t>of</a:t>
            </a:r>
            <a:r>
              <a:rPr sz="2600" spc="-45" dirty="0" smtClean="0">
                <a:latin typeface="Calibri"/>
                <a:cs typeface="Calibri"/>
              </a:rPr>
              <a:t> </a:t>
            </a:r>
            <a:r>
              <a:rPr sz="2600" dirty="0" smtClean="0">
                <a:latin typeface="Calibri"/>
                <a:cs typeface="Calibri"/>
              </a:rPr>
              <a:t>SQL</a:t>
            </a:r>
            <a:r>
              <a:rPr sz="2600" spc="-40" dirty="0" smtClean="0">
                <a:latin typeface="Calibri"/>
                <a:cs typeface="Calibri"/>
              </a:rPr>
              <a:t> </a:t>
            </a:r>
            <a:r>
              <a:rPr sz="2600" spc="-10" dirty="0" smtClean="0">
                <a:latin typeface="Calibri"/>
                <a:cs typeface="Calibri"/>
              </a:rPr>
              <a:t>statements</a:t>
            </a:r>
            <a:r>
              <a:rPr sz="2600" spc="-75" dirty="0" smtClean="0">
                <a:latin typeface="Calibri"/>
                <a:cs typeface="Calibri"/>
              </a:rPr>
              <a:t> </a:t>
            </a:r>
            <a:r>
              <a:rPr sz="2600" dirty="0" smtClean="0">
                <a:latin typeface="Calibri"/>
                <a:cs typeface="Calibri"/>
              </a:rPr>
              <a:t>that</a:t>
            </a:r>
            <a:r>
              <a:rPr sz="2600" spc="-45" dirty="0" smtClean="0">
                <a:latin typeface="Calibri"/>
                <a:cs typeface="Calibri"/>
              </a:rPr>
              <a:t> </a:t>
            </a:r>
            <a:r>
              <a:rPr sz="2600" dirty="0" smtClean="0">
                <a:latin typeface="Calibri"/>
                <a:cs typeface="Calibri"/>
              </a:rPr>
              <a:t>are</a:t>
            </a:r>
            <a:r>
              <a:rPr sz="2600" spc="-40" dirty="0" smtClean="0">
                <a:latin typeface="Calibri"/>
                <a:cs typeface="Calibri"/>
              </a:rPr>
              <a:t> </a:t>
            </a:r>
            <a:r>
              <a:rPr sz="2600" spc="-10" dirty="0" smtClean="0">
                <a:latin typeface="Calibri"/>
                <a:cs typeface="Calibri"/>
              </a:rPr>
              <a:t>executed</a:t>
            </a:r>
            <a:r>
              <a:rPr sz="2600" spc="-70" dirty="0" smtClean="0">
                <a:latin typeface="Calibri"/>
                <a:cs typeface="Calibri"/>
              </a:rPr>
              <a:t> </a:t>
            </a:r>
            <a:r>
              <a:rPr sz="2600" dirty="0" smtClean="0">
                <a:latin typeface="Calibri"/>
                <a:cs typeface="Calibri"/>
              </a:rPr>
              <a:t>on</a:t>
            </a:r>
            <a:r>
              <a:rPr sz="2600" spc="-35" dirty="0" smtClean="0">
                <a:latin typeface="Calibri"/>
                <a:cs typeface="Calibri"/>
              </a:rPr>
              <a:t> </a:t>
            </a:r>
            <a:r>
              <a:rPr sz="2600" dirty="0" smtClean="0">
                <a:latin typeface="Calibri"/>
                <a:cs typeface="Calibri"/>
              </a:rPr>
              <a:t>the</a:t>
            </a:r>
            <a:r>
              <a:rPr sz="2600" spc="-55" dirty="0" smtClean="0">
                <a:latin typeface="Calibri"/>
                <a:cs typeface="Calibri"/>
              </a:rPr>
              <a:t> </a:t>
            </a:r>
            <a:r>
              <a:rPr sz="2600" spc="-20" dirty="0" smtClean="0">
                <a:latin typeface="Calibri"/>
                <a:cs typeface="Calibri"/>
              </a:rPr>
              <a:t>data </a:t>
            </a:r>
            <a:r>
              <a:rPr sz="2600" spc="-10" dirty="0" smtClean="0">
                <a:latin typeface="Calibri"/>
                <a:cs typeface="Calibri"/>
              </a:rPr>
              <a:t>stored</a:t>
            </a:r>
            <a:r>
              <a:rPr sz="2600" spc="-65" dirty="0" smtClean="0">
                <a:latin typeface="Calibri"/>
                <a:cs typeface="Calibri"/>
              </a:rPr>
              <a:t> </a:t>
            </a:r>
            <a:r>
              <a:rPr sz="2600" dirty="0" smtClean="0">
                <a:latin typeface="Calibri"/>
                <a:cs typeface="Calibri"/>
              </a:rPr>
              <a:t>in</a:t>
            </a:r>
            <a:r>
              <a:rPr sz="2600" spc="-40" dirty="0" smtClean="0">
                <a:latin typeface="Calibri"/>
                <a:cs typeface="Calibri"/>
              </a:rPr>
              <a:t> </a:t>
            </a:r>
            <a:r>
              <a:rPr sz="2600" spc="-10" dirty="0" smtClean="0">
                <a:latin typeface="Calibri"/>
                <a:cs typeface="Calibri"/>
              </a:rPr>
              <a:t>DBMS.</a:t>
            </a:r>
            <a:endParaRPr sz="2600" dirty="0" smtClean="0">
              <a:latin typeface="Calibri"/>
              <a:cs typeface="Calibri"/>
            </a:endParaRPr>
          </a:p>
          <a:p>
            <a:pPr marL="241300" marR="724535" indent="-228600">
              <a:lnSpc>
                <a:spcPts val="2500"/>
              </a:lnSpc>
              <a:spcBef>
                <a:spcPts val="1000"/>
              </a:spcBef>
              <a:buFont typeface="Arial MT"/>
              <a:buChar char="•"/>
              <a:tabLst>
                <a:tab pos="241300" algn="l"/>
              </a:tabLst>
            </a:pPr>
            <a:r>
              <a:rPr sz="2600" dirty="0" smtClean="0">
                <a:latin typeface="Calibri"/>
                <a:cs typeface="Calibri"/>
              </a:rPr>
              <a:t>Whenever</a:t>
            </a:r>
            <a:r>
              <a:rPr sz="2600" spc="-75" dirty="0" smtClean="0">
                <a:latin typeface="Calibri"/>
                <a:cs typeface="Calibri"/>
              </a:rPr>
              <a:t> </a:t>
            </a:r>
            <a:r>
              <a:rPr sz="2600" dirty="0" smtClean="0">
                <a:latin typeface="Calibri"/>
                <a:cs typeface="Calibri"/>
              </a:rPr>
              <a:t>any</a:t>
            </a:r>
            <a:r>
              <a:rPr sz="2600" spc="-45" dirty="0" smtClean="0">
                <a:latin typeface="Calibri"/>
                <a:cs typeface="Calibri"/>
              </a:rPr>
              <a:t> </a:t>
            </a:r>
            <a:r>
              <a:rPr sz="2600" dirty="0" smtClean="0">
                <a:latin typeface="Calibri"/>
                <a:cs typeface="Calibri"/>
              </a:rPr>
              <a:t>transaction</a:t>
            </a:r>
            <a:r>
              <a:rPr sz="2600" spc="-65" dirty="0" smtClean="0">
                <a:latin typeface="Calibri"/>
                <a:cs typeface="Calibri"/>
              </a:rPr>
              <a:t> </a:t>
            </a:r>
            <a:r>
              <a:rPr sz="2600" dirty="0" smtClean="0">
                <a:latin typeface="Calibri"/>
                <a:cs typeface="Calibri"/>
              </a:rPr>
              <a:t>is</a:t>
            </a:r>
            <a:r>
              <a:rPr sz="2600" spc="-45" dirty="0" smtClean="0">
                <a:latin typeface="Calibri"/>
                <a:cs typeface="Calibri"/>
              </a:rPr>
              <a:t> </a:t>
            </a:r>
            <a:r>
              <a:rPr sz="2600" dirty="0" smtClean="0">
                <a:latin typeface="Calibri"/>
                <a:cs typeface="Calibri"/>
              </a:rPr>
              <a:t>made</a:t>
            </a:r>
            <a:r>
              <a:rPr sz="2600" spc="-50" dirty="0" smtClean="0">
                <a:latin typeface="Calibri"/>
                <a:cs typeface="Calibri"/>
              </a:rPr>
              <a:t> </a:t>
            </a:r>
            <a:r>
              <a:rPr sz="2600" dirty="0" smtClean="0">
                <a:latin typeface="Calibri"/>
                <a:cs typeface="Calibri"/>
              </a:rPr>
              <a:t>these</a:t>
            </a:r>
            <a:r>
              <a:rPr sz="2600" spc="-70" dirty="0" smtClean="0">
                <a:latin typeface="Calibri"/>
                <a:cs typeface="Calibri"/>
              </a:rPr>
              <a:t> </a:t>
            </a:r>
            <a:r>
              <a:rPr sz="2600" dirty="0" smtClean="0">
                <a:latin typeface="Calibri"/>
                <a:cs typeface="Calibri"/>
              </a:rPr>
              <a:t>transactions</a:t>
            </a:r>
            <a:r>
              <a:rPr sz="2600" spc="-70" dirty="0" smtClean="0">
                <a:latin typeface="Calibri"/>
                <a:cs typeface="Calibri"/>
              </a:rPr>
              <a:t> </a:t>
            </a:r>
            <a:r>
              <a:rPr sz="2600" dirty="0" smtClean="0">
                <a:latin typeface="Calibri"/>
                <a:cs typeface="Calibri"/>
              </a:rPr>
              <a:t>are</a:t>
            </a:r>
            <a:r>
              <a:rPr sz="2600" spc="-55" dirty="0" smtClean="0">
                <a:latin typeface="Calibri"/>
                <a:cs typeface="Calibri"/>
              </a:rPr>
              <a:t> </a:t>
            </a:r>
            <a:r>
              <a:rPr sz="2600" spc="-10" dirty="0" smtClean="0">
                <a:latin typeface="Calibri"/>
                <a:cs typeface="Calibri"/>
              </a:rPr>
              <a:t>temporarily </a:t>
            </a:r>
            <a:r>
              <a:rPr sz="2600" dirty="0" smtClean="0">
                <a:latin typeface="Calibri"/>
                <a:cs typeface="Calibri"/>
              </a:rPr>
              <a:t>happen</a:t>
            </a:r>
            <a:r>
              <a:rPr sz="2600" spc="-40" dirty="0" smtClean="0">
                <a:latin typeface="Calibri"/>
                <a:cs typeface="Calibri"/>
              </a:rPr>
              <a:t> </a:t>
            </a:r>
            <a:r>
              <a:rPr sz="2600" dirty="0" smtClean="0">
                <a:latin typeface="Calibri"/>
                <a:cs typeface="Calibri"/>
              </a:rPr>
              <a:t>in</a:t>
            </a:r>
            <a:r>
              <a:rPr sz="2600" spc="-30" dirty="0" smtClean="0">
                <a:latin typeface="Calibri"/>
                <a:cs typeface="Calibri"/>
              </a:rPr>
              <a:t> </a:t>
            </a:r>
            <a:r>
              <a:rPr sz="2600" spc="-10" dirty="0" smtClean="0">
                <a:latin typeface="Calibri"/>
                <a:cs typeface="Calibri"/>
              </a:rPr>
              <a:t>database.</a:t>
            </a:r>
            <a:endParaRPr sz="2600" dirty="0" smtClean="0">
              <a:latin typeface="Calibri"/>
              <a:cs typeface="Calibri"/>
            </a:endParaRPr>
          </a:p>
          <a:p>
            <a:pPr marL="12700" marR="2041525" indent="228600">
              <a:lnSpc>
                <a:spcPct val="112000"/>
              </a:lnSpc>
              <a:spcBef>
                <a:spcPts val="15"/>
              </a:spcBef>
              <a:buFont typeface="Arial MT"/>
              <a:buChar char="•"/>
              <a:tabLst>
                <a:tab pos="241300" algn="l"/>
              </a:tabLst>
            </a:pPr>
            <a:r>
              <a:rPr sz="2600" dirty="0" smtClean="0">
                <a:latin typeface="Calibri"/>
                <a:cs typeface="Calibri"/>
              </a:rPr>
              <a:t>So</a:t>
            </a:r>
            <a:r>
              <a:rPr sz="2600" spc="-45" dirty="0" smtClean="0">
                <a:latin typeface="Calibri"/>
                <a:cs typeface="Calibri"/>
              </a:rPr>
              <a:t> </a:t>
            </a:r>
            <a:r>
              <a:rPr sz="2600" dirty="0" smtClean="0">
                <a:latin typeface="Calibri"/>
                <a:cs typeface="Calibri"/>
              </a:rPr>
              <a:t>to</a:t>
            </a:r>
            <a:r>
              <a:rPr sz="2600" spc="-50" dirty="0" smtClean="0">
                <a:latin typeface="Calibri"/>
                <a:cs typeface="Calibri"/>
              </a:rPr>
              <a:t> </a:t>
            </a:r>
            <a:r>
              <a:rPr sz="2600" dirty="0" smtClean="0">
                <a:latin typeface="Calibri"/>
                <a:cs typeface="Calibri"/>
              </a:rPr>
              <a:t>make</a:t>
            </a:r>
            <a:r>
              <a:rPr sz="2600" spc="-60" dirty="0" smtClean="0">
                <a:latin typeface="Calibri"/>
                <a:cs typeface="Calibri"/>
              </a:rPr>
              <a:t> </a:t>
            </a:r>
            <a:r>
              <a:rPr sz="2600" dirty="0" smtClean="0">
                <a:latin typeface="Calibri"/>
                <a:cs typeface="Calibri"/>
              </a:rPr>
              <a:t>the</a:t>
            </a:r>
            <a:r>
              <a:rPr sz="2600" spc="-60" dirty="0" smtClean="0">
                <a:latin typeface="Calibri"/>
                <a:cs typeface="Calibri"/>
              </a:rPr>
              <a:t> </a:t>
            </a:r>
            <a:r>
              <a:rPr sz="2600" dirty="0" smtClean="0">
                <a:latin typeface="Calibri"/>
                <a:cs typeface="Calibri"/>
              </a:rPr>
              <a:t>changes</a:t>
            </a:r>
            <a:r>
              <a:rPr sz="2600" spc="-75" dirty="0" smtClean="0">
                <a:latin typeface="Calibri"/>
                <a:cs typeface="Calibri"/>
              </a:rPr>
              <a:t> </a:t>
            </a:r>
            <a:r>
              <a:rPr sz="2600" dirty="0" smtClean="0">
                <a:latin typeface="Calibri"/>
                <a:cs typeface="Calibri"/>
              </a:rPr>
              <a:t>permanent,</a:t>
            </a:r>
            <a:r>
              <a:rPr sz="2600" spc="-80" dirty="0" smtClean="0">
                <a:latin typeface="Calibri"/>
                <a:cs typeface="Calibri"/>
              </a:rPr>
              <a:t> </a:t>
            </a:r>
            <a:r>
              <a:rPr sz="2600" dirty="0" smtClean="0">
                <a:latin typeface="Calibri"/>
                <a:cs typeface="Calibri"/>
              </a:rPr>
              <a:t>we</a:t>
            </a:r>
            <a:r>
              <a:rPr sz="2600" spc="-45" dirty="0" smtClean="0">
                <a:latin typeface="Calibri"/>
                <a:cs typeface="Calibri"/>
              </a:rPr>
              <a:t> </a:t>
            </a:r>
            <a:r>
              <a:rPr lang="en-US" sz="2600" spc="-45" dirty="0" smtClean="0">
                <a:latin typeface="Calibri"/>
                <a:cs typeface="Calibri"/>
              </a:rPr>
              <a:t> </a:t>
            </a:r>
            <a:r>
              <a:rPr sz="2600" dirty="0" smtClean="0">
                <a:latin typeface="Calibri"/>
                <a:cs typeface="Calibri"/>
              </a:rPr>
              <a:t>use</a:t>
            </a:r>
            <a:r>
              <a:rPr sz="2600" spc="-75" dirty="0" smtClean="0">
                <a:latin typeface="Calibri"/>
                <a:cs typeface="Calibri"/>
              </a:rPr>
              <a:t> </a:t>
            </a:r>
            <a:r>
              <a:rPr sz="2600" b="1" dirty="0" smtClean="0">
                <a:latin typeface="Calibri"/>
                <a:cs typeface="Calibri"/>
              </a:rPr>
              <a:t>TCL</a:t>
            </a:r>
            <a:r>
              <a:rPr sz="2600" b="1" spc="-45" dirty="0" smtClean="0">
                <a:latin typeface="Calibri"/>
                <a:cs typeface="Calibri"/>
              </a:rPr>
              <a:t> </a:t>
            </a:r>
            <a:r>
              <a:rPr sz="2600" spc="-10" dirty="0" smtClean="0">
                <a:latin typeface="Calibri"/>
                <a:cs typeface="Calibri"/>
              </a:rPr>
              <a:t>commands. </a:t>
            </a:r>
            <a:endParaRPr sz="2200" dirty="0">
              <a:latin typeface="Calibri"/>
              <a:cs typeface="Calibri"/>
            </a:endParaRPr>
          </a:p>
        </p:txBody>
      </p:sp>
    </p:spTree>
    <p:extLst>
      <p:ext uri="{BB962C8B-B14F-4D97-AF65-F5344CB8AC3E}">
        <p14:creationId xmlns:p14="http://schemas.microsoft.com/office/powerpoint/2010/main" val="315001949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TCL </a:t>
            </a:r>
            <a:endParaRPr lang="en-IN" dirty="0"/>
          </a:p>
        </p:txBody>
      </p:sp>
      <p:sp>
        <p:nvSpPr>
          <p:cNvPr id="3" name="Text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148</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25" y="2288033"/>
            <a:ext cx="6781800" cy="3400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3221" y="1485266"/>
            <a:ext cx="4526071" cy="16055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5587791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4347" y="1500865"/>
            <a:ext cx="10341611" cy="4274888"/>
          </a:xfrm>
          <a:prstGeom prst="rect">
            <a:avLst/>
          </a:prstGeom>
        </p:spPr>
        <p:txBody>
          <a:bodyPr vert="horz" wrap="square" lIns="0" tIns="47625" rIns="0" bIns="0" rtlCol="0">
            <a:spAutoFit/>
          </a:bodyPr>
          <a:lstStyle/>
          <a:p>
            <a:pPr marL="240665" indent="-227965">
              <a:lnSpc>
                <a:spcPct val="100000"/>
              </a:lnSpc>
              <a:spcBef>
                <a:spcPts val="375"/>
              </a:spcBef>
              <a:buFont typeface="Arial MT"/>
              <a:buChar char="•"/>
              <a:tabLst>
                <a:tab pos="240665" algn="l"/>
              </a:tabLst>
            </a:pPr>
            <a:r>
              <a:rPr sz="2000" b="1" dirty="0">
                <a:latin typeface="Calibri"/>
                <a:cs typeface="Calibri"/>
              </a:rPr>
              <a:t>1.</a:t>
            </a:r>
            <a:r>
              <a:rPr sz="2000" b="1" spc="-25" dirty="0">
                <a:latin typeface="Calibri"/>
                <a:cs typeface="Calibri"/>
              </a:rPr>
              <a:t> </a:t>
            </a:r>
            <a:r>
              <a:rPr sz="2000" b="1" dirty="0">
                <a:latin typeface="Calibri"/>
                <a:cs typeface="Calibri"/>
              </a:rPr>
              <a:t>COMMIT</a:t>
            </a:r>
            <a:r>
              <a:rPr sz="2000" b="1" spc="-35" dirty="0">
                <a:latin typeface="Calibri"/>
                <a:cs typeface="Calibri"/>
              </a:rPr>
              <a:t> </a:t>
            </a:r>
            <a:r>
              <a:rPr sz="2000" b="1" spc="-50" dirty="0">
                <a:latin typeface="Calibri"/>
                <a:cs typeface="Calibri"/>
              </a:rPr>
              <a:t>:</a:t>
            </a:r>
            <a:endParaRPr sz="2000" dirty="0">
              <a:latin typeface="Calibri"/>
              <a:cs typeface="Calibri"/>
            </a:endParaRPr>
          </a:p>
          <a:p>
            <a:pPr marL="240665" indent="-227965">
              <a:lnSpc>
                <a:spcPct val="100000"/>
              </a:lnSpc>
              <a:spcBef>
                <a:spcPts val="275"/>
              </a:spcBef>
              <a:buFont typeface="Arial MT"/>
              <a:buChar char="•"/>
              <a:tabLst>
                <a:tab pos="240665" algn="l"/>
              </a:tabLst>
            </a:pPr>
            <a:r>
              <a:rPr sz="2000" dirty="0" smtClean="0">
                <a:latin typeface="Calibri"/>
                <a:cs typeface="Calibri"/>
              </a:rPr>
              <a:t>This</a:t>
            </a:r>
            <a:r>
              <a:rPr sz="2000" spc="-55" dirty="0" smtClean="0">
                <a:latin typeface="Calibri"/>
                <a:cs typeface="Calibri"/>
              </a:rPr>
              <a:t> </a:t>
            </a:r>
            <a:r>
              <a:rPr sz="2000" dirty="0">
                <a:latin typeface="Calibri"/>
                <a:cs typeface="Calibri"/>
              </a:rPr>
              <a:t>command</a:t>
            </a:r>
            <a:r>
              <a:rPr sz="2000" spc="-55" dirty="0">
                <a:latin typeface="Calibri"/>
                <a:cs typeface="Calibri"/>
              </a:rPr>
              <a:t> </a:t>
            </a:r>
            <a:r>
              <a:rPr sz="2000" dirty="0">
                <a:latin typeface="Calibri"/>
                <a:cs typeface="Calibri"/>
              </a:rPr>
              <a:t>is</a:t>
            </a:r>
            <a:r>
              <a:rPr sz="2000" spc="-50" dirty="0">
                <a:latin typeface="Calibri"/>
                <a:cs typeface="Calibri"/>
              </a:rPr>
              <a:t> </a:t>
            </a:r>
            <a:r>
              <a:rPr sz="2000" dirty="0">
                <a:latin typeface="Calibri"/>
                <a:cs typeface="Calibri"/>
              </a:rPr>
              <a:t>used</a:t>
            </a:r>
            <a:r>
              <a:rPr sz="2000" spc="-45" dirty="0">
                <a:latin typeface="Calibri"/>
                <a:cs typeface="Calibri"/>
              </a:rPr>
              <a:t> </a:t>
            </a:r>
            <a:r>
              <a:rPr sz="2000" dirty="0">
                <a:latin typeface="Calibri"/>
                <a:cs typeface="Calibri"/>
              </a:rPr>
              <a:t>to</a:t>
            </a:r>
            <a:r>
              <a:rPr sz="2000" spc="-45" dirty="0">
                <a:latin typeface="Calibri"/>
                <a:cs typeface="Calibri"/>
              </a:rPr>
              <a:t> </a:t>
            </a:r>
            <a:r>
              <a:rPr sz="2000" dirty="0">
                <a:latin typeface="Calibri"/>
                <a:cs typeface="Calibri"/>
              </a:rPr>
              <a:t>save</a:t>
            </a:r>
            <a:r>
              <a:rPr sz="2000" spc="-30" dirty="0">
                <a:latin typeface="Calibri"/>
                <a:cs typeface="Calibri"/>
              </a:rPr>
              <a:t> </a:t>
            </a:r>
            <a:r>
              <a:rPr sz="2000" dirty="0">
                <a:latin typeface="Calibri"/>
                <a:cs typeface="Calibri"/>
              </a:rPr>
              <a:t>the</a:t>
            </a:r>
            <a:r>
              <a:rPr sz="2000" spc="-50" dirty="0">
                <a:latin typeface="Calibri"/>
                <a:cs typeface="Calibri"/>
              </a:rPr>
              <a:t> </a:t>
            </a:r>
            <a:r>
              <a:rPr sz="2000" dirty="0">
                <a:latin typeface="Calibri"/>
                <a:cs typeface="Calibri"/>
              </a:rPr>
              <a:t>data</a:t>
            </a:r>
            <a:r>
              <a:rPr sz="2000" spc="-45" dirty="0">
                <a:latin typeface="Calibri"/>
                <a:cs typeface="Calibri"/>
              </a:rPr>
              <a:t> </a:t>
            </a:r>
            <a:r>
              <a:rPr sz="2000" spc="-10" dirty="0">
                <a:latin typeface="Calibri"/>
                <a:cs typeface="Calibri"/>
              </a:rPr>
              <a:t>permanently.</a:t>
            </a:r>
            <a:endParaRPr sz="2000" dirty="0">
              <a:latin typeface="Calibri"/>
              <a:cs typeface="Calibri"/>
            </a:endParaRPr>
          </a:p>
          <a:p>
            <a:pPr marL="241300" marR="315595" indent="-228600">
              <a:lnSpc>
                <a:spcPct val="70000"/>
              </a:lnSpc>
              <a:spcBef>
                <a:spcPts val="1010"/>
              </a:spcBef>
              <a:buFont typeface="Arial MT"/>
              <a:buChar char="•"/>
              <a:tabLst>
                <a:tab pos="241300" algn="l"/>
              </a:tabLst>
            </a:pPr>
            <a:r>
              <a:rPr sz="2000" dirty="0">
                <a:latin typeface="Calibri"/>
                <a:cs typeface="Calibri"/>
              </a:rPr>
              <a:t>Whenever</a:t>
            </a:r>
            <a:r>
              <a:rPr sz="2000" spc="-55" dirty="0">
                <a:latin typeface="Calibri"/>
                <a:cs typeface="Calibri"/>
              </a:rPr>
              <a:t> </a:t>
            </a:r>
            <a:r>
              <a:rPr sz="2000" dirty="0">
                <a:latin typeface="Calibri"/>
                <a:cs typeface="Calibri"/>
              </a:rPr>
              <a:t>we</a:t>
            </a:r>
            <a:r>
              <a:rPr sz="2000" spc="-50" dirty="0">
                <a:latin typeface="Calibri"/>
                <a:cs typeface="Calibri"/>
              </a:rPr>
              <a:t> </a:t>
            </a:r>
            <a:r>
              <a:rPr sz="2000" dirty="0">
                <a:latin typeface="Calibri"/>
                <a:cs typeface="Calibri"/>
              </a:rPr>
              <a:t>perform</a:t>
            </a:r>
            <a:r>
              <a:rPr sz="2000" spc="-45" dirty="0">
                <a:latin typeface="Calibri"/>
                <a:cs typeface="Calibri"/>
              </a:rPr>
              <a:t> </a:t>
            </a:r>
            <a:r>
              <a:rPr sz="2000" dirty="0">
                <a:latin typeface="Calibri"/>
                <a:cs typeface="Calibri"/>
              </a:rPr>
              <a:t>any</a:t>
            </a:r>
            <a:r>
              <a:rPr sz="2000" spc="-55" dirty="0">
                <a:latin typeface="Calibri"/>
                <a:cs typeface="Calibri"/>
              </a:rPr>
              <a:t> </a:t>
            </a:r>
            <a:r>
              <a:rPr sz="2000" dirty="0">
                <a:latin typeface="Calibri"/>
                <a:cs typeface="Calibri"/>
              </a:rPr>
              <a:t>of</a:t>
            </a:r>
            <a:r>
              <a:rPr sz="2000" spc="-5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DML</a:t>
            </a:r>
            <a:r>
              <a:rPr sz="2000" spc="-60" dirty="0">
                <a:latin typeface="Calibri"/>
                <a:cs typeface="Calibri"/>
              </a:rPr>
              <a:t> </a:t>
            </a:r>
            <a:r>
              <a:rPr sz="2000" dirty="0">
                <a:latin typeface="Calibri"/>
                <a:cs typeface="Calibri"/>
              </a:rPr>
              <a:t>command</a:t>
            </a:r>
            <a:r>
              <a:rPr sz="2000" spc="-55" dirty="0">
                <a:latin typeface="Calibri"/>
                <a:cs typeface="Calibri"/>
              </a:rPr>
              <a:t> </a:t>
            </a:r>
            <a:r>
              <a:rPr sz="2000" dirty="0">
                <a:latin typeface="Calibri"/>
                <a:cs typeface="Calibri"/>
              </a:rPr>
              <a:t>like</a:t>
            </a:r>
            <a:r>
              <a:rPr sz="2000" spc="-25" dirty="0">
                <a:latin typeface="Calibri"/>
                <a:cs typeface="Calibri"/>
              </a:rPr>
              <a:t> </a:t>
            </a:r>
            <a:r>
              <a:rPr sz="2000" spc="-10" dirty="0">
                <a:latin typeface="Calibri"/>
                <a:cs typeface="Calibri"/>
              </a:rPr>
              <a:t>-</a:t>
            </a:r>
            <a:r>
              <a:rPr sz="2000" spc="-30" dirty="0">
                <a:latin typeface="Calibri"/>
                <a:cs typeface="Calibri"/>
              </a:rPr>
              <a:t>INSERT,</a:t>
            </a:r>
            <a:r>
              <a:rPr sz="2000" spc="-65" dirty="0">
                <a:latin typeface="Calibri"/>
                <a:cs typeface="Calibri"/>
              </a:rPr>
              <a:t> </a:t>
            </a:r>
            <a:r>
              <a:rPr sz="2000" dirty="0">
                <a:latin typeface="Calibri"/>
                <a:cs typeface="Calibri"/>
              </a:rPr>
              <a:t>DELETE</a:t>
            </a:r>
            <a:r>
              <a:rPr sz="2000" spc="-65" dirty="0">
                <a:latin typeface="Calibri"/>
                <a:cs typeface="Calibri"/>
              </a:rPr>
              <a:t> </a:t>
            </a:r>
            <a:r>
              <a:rPr sz="2000" dirty="0">
                <a:latin typeface="Calibri"/>
                <a:cs typeface="Calibri"/>
              </a:rPr>
              <a:t>or</a:t>
            </a:r>
            <a:r>
              <a:rPr sz="2000" spc="-55" dirty="0">
                <a:latin typeface="Calibri"/>
                <a:cs typeface="Calibri"/>
              </a:rPr>
              <a:t> </a:t>
            </a:r>
            <a:r>
              <a:rPr sz="2000" spc="-25" dirty="0">
                <a:latin typeface="Calibri"/>
                <a:cs typeface="Calibri"/>
              </a:rPr>
              <a:t>UPDATE,</a:t>
            </a:r>
            <a:r>
              <a:rPr sz="2000" spc="-55" dirty="0">
                <a:latin typeface="Calibri"/>
                <a:cs typeface="Calibri"/>
              </a:rPr>
              <a:t> </a:t>
            </a:r>
            <a:r>
              <a:rPr sz="2000" dirty="0">
                <a:latin typeface="Calibri"/>
                <a:cs typeface="Calibri"/>
              </a:rPr>
              <a:t>these</a:t>
            </a:r>
            <a:r>
              <a:rPr sz="2000" spc="-35" dirty="0">
                <a:latin typeface="Calibri"/>
                <a:cs typeface="Calibri"/>
              </a:rPr>
              <a:t> </a:t>
            </a:r>
            <a:r>
              <a:rPr sz="2000" dirty="0">
                <a:latin typeface="Calibri"/>
                <a:cs typeface="Calibri"/>
              </a:rPr>
              <a:t>can</a:t>
            </a:r>
            <a:r>
              <a:rPr sz="2000" spc="-40" dirty="0">
                <a:latin typeface="Calibri"/>
                <a:cs typeface="Calibri"/>
              </a:rPr>
              <a:t> </a:t>
            </a:r>
            <a:r>
              <a:rPr sz="2000" spc="-25" dirty="0">
                <a:latin typeface="Calibri"/>
                <a:cs typeface="Calibri"/>
              </a:rPr>
              <a:t>be </a:t>
            </a:r>
            <a:r>
              <a:rPr sz="2000" dirty="0">
                <a:latin typeface="Calibri"/>
                <a:cs typeface="Calibri"/>
              </a:rPr>
              <a:t>rollback</a:t>
            </a:r>
            <a:r>
              <a:rPr sz="2000" spc="-50" dirty="0">
                <a:latin typeface="Calibri"/>
                <a:cs typeface="Calibri"/>
              </a:rPr>
              <a:t> </a:t>
            </a:r>
            <a:r>
              <a:rPr sz="2000" dirty="0">
                <a:latin typeface="Calibri"/>
                <a:cs typeface="Calibri"/>
              </a:rPr>
              <a:t>if</a:t>
            </a:r>
            <a:r>
              <a:rPr sz="2000" spc="-45" dirty="0">
                <a:latin typeface="Calibri"/>
                <a:cs typeface="Calibri"/>
              </a:rPr>
              <a:t> </a:t>
            </a:r>
            <a:r>
              <a:rPr sz="2000" dirty="0">
                <a:latin typeface="Calibri"/>
                <a:cs typeface="Calibri"/>
              </a:rPr>
              <a:t>the</a:t>
            </a:r>
            <a:r>
              <a:rPr sz="2000" spc="-45" dirty="0">
                <a:latin typeface="Calibri"/>
                <a:cs typeface="Calibri"/>
              </a:rPr>
              <a:t> </a:t>
            </a:r>
            <a:r>
              <a:rPr sz="2000" dirty="0">
                <a:latin typeface="Calibri"/>
                <a:cs typeface="Calibri"/>
              </a:rPr>
              <a:t>data</a:t>
            </a:r>
            <a:r>
              <a:rPr sz="2000" spc="-50" dirty="0">
                <a:latin typeface="Calibri"/>
                <a:cs typeface="Calibri"/>
              </a:rPr>
              <a:t> </a:t>
            </a:r>
            <a:r>
              <a:rPr sz="2000" dirty="0">
                <a:latin typeface="Calibri"/>
                <a:cs typeface="Calibri"/>
              </a:rPr>
              <a:t>is</a:t>
            </a:r>
            <a:r>
              <a:rPr sz="2000" spc="-40" dirty="0">
                <a:latin typeface="Calibri"/>
                <a:cs typeface="Calibri"/>
              </a:rPr>
              <a:t> </a:t>
            </a:r>
            <a:r>
              <a:rPr sz="2000" dirty="0">
                <a:latin typeface="Calibri"/>
                <a:cs typeface="Calibri"/>
              </a:rPr>
              <a:t>not</a:t>
            </a:r>
            <a:r>
              <a:rPr sz="2000" spc="-45" dirty="0">
                <a:latin typeface="Calibri"/>
                <a:cs typeface="Calibri"/>
              </a:rPr>
              <a:t> </a:t>
            </a:r>
            <a:r>
              <a:rPr sz="2000" dirty="0">
                <a:latin typeface="Calibri"/>
                <a:cs typeface="Calibri"/>
              </a:rPr>
              <a:t>stored</a:t>
            </a:r>
            <a:r>
              <a:rPr sz="2000" spc="-50" dirty="0">
                <a:latin typeface="Calibri"/>
                <a:cs typeface="Calibri"/>
              </a:rPr>
              <a:t> </a:t>
            </a:r>
            <a:r>
              <a:rPr sz="2000" spc="-10" dirty="0">
                <a:latin typeface="Calibri"/>
                <a:cs typeface="Calibri"/>
              </a:rPr>
              <a:t>permanently.</a:t>
            </a:r>
            <a:endParaRPr sz="2000" dirty="0">
              <a:latin typeface="Calibri"/>
              <a:cs typeface="Calibri"/>
            </a:endParaRPr>
          </a:p>
          <a:p>
            <a:pPr marL="240665" indent="-227965">
              <a:lnSpc>
                <a:spcPts val="2345"/>
              </a:lnSpc>
              <a:spcBef>
                <a:spcPts val="275"/>
              </a:spcBef>
              <a:buFont typeface="Arial MT"/>
              <a:buChar char="•"/>
              <a:tabLst>
                <a:tab pos="240665" algn="l"/>
              </a:tabLst>
            </a:pPr>
            <a:r>
              <a:rPr sz="2000" dirty="0">
                <a:latin typeface="Calibri"/>
                <a:cs typeface="Calibri"/>
              </a:rPr>
              <a:t>So</a:t>
            </a:r>
            <a:r>
              <a:rPr sz="2000" spc="-45" dirty="0">
                <a:latin typeface="Calibri"/>
                <a:cs typeface="Calibri"/>
              </a:rPr>
              <a:t> </a:t>
            </a:r>
            <a:r>
              <a:rPr sz="2000" dirty="0">
                <a:latin typeface="Calibri"/>
                <a:cs typeface="Calibri"/>
              </a:rPr>
              <a:t>in</a:t>
            </a:r>
            <a:r>
              <a:rPr sz="2000" spc="-30" dirty="0">
                <a:latin typeface="Calibri"/>
                <a:cs typeface="Calibri"/>
              </a:rPr>
              <a:t> </a:t>
            </a:r>
            <a:r>
              <a:rPr sz="2000" dirty="0">
                <a:latin typeface="Calibri"/>
                <a:cs typeface="Calibri"/>
              </a:rPr>
              <a:t>order</a:t>
            </a:r>
            <a:r>
              <a:rPr sz="2000" spc="-45"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be</a:t>
            </a:r>
            <a:r>
              <a:rPr sz="2000" spc="-30" dirty="0">
                <a:latin typeface="Calibri"/>
                <a:cs typeface="Calibri"/>
              </a:rPr>
              <a:t> </a:t>
            </a:r>
            <a:r>
              <a:rPr sz="2000" dirty="0">
                <a:latin typeface="Calibri"/>
                <a:cs typeface="Calibri"/>
              </a:rPr>
              <a:t>at</a:t>
            </a:r>
            <a:r>
              <a:rPr sz="2000" spc="-30" dirty="0">
                <a:latin typeface="Calibri"/>
                <a:cs typeface="Calibri"/>
              </a:rPr>
              <a:t> </a:t>
            </a:r>
            <a:r>
              <a:rPr sz="2000" dirty="0">
                <a:latin typeface="Calibri"/>
                <a:cs typeface="Calibri"/>
              </a:rPr>
              <a:t>the</a:t>
            </a:r>
            <a:r>
              <a:rPr sz="2000" spc="-35" dirty="0">
                <a:latin typeface="Calibri"/>
                <a:cs typeface="Calibri"/>
              </a:rPr>
              <a:t> </a:t>
            </a:r>
            <a:r>
              <a:rPr sz="2000" dirty="0">
                <a:latin typeface="Calibri"/>
                <a:cs typeface="Calibri"/>
              </a:rPr>
              <a:t>safer</a:t>
            </a:r>
            <a:r>
              <a:rPr sz="2000" spc="-25" dirty="0">
                <a:latin typeface="Calibri"/>
                <a:cs typeface="Calibri"/>
              </a:rPr>
              <a:t> </a:t>
            </a:r>
            <a:r>
              <a:rPr sz="2000" dirty="0">
                <a:latin typeface="Calibri"/>
                <a:cs typeface="Calibri"/>
              </a:rPr>
              <a:t>side</a:t>
            </a:r>
            <a:r>
              <a:rPr sz="2000" spc="-30" dirty="0">
                <a:latin typeface="Calibri"/>
                <a:cs typeface="Calibri"/>
              </a:rPr>
              <a:t> </a:t>
            </a:r>
            <a:r>
              <a:rPr sz="2000" dirty="0">
                <a:latin typeface="Calibri"/>
                <a:cs typeface="Calibri"/>
              </a:rPr>
              <a:t>COMMIT</a:t>
            </a:r>
            <a:r>
              <a:rPr sz="2000" spc="-55" dirty="0">
                <a:latin typeface="Calibri"/>
                <a:cs typeface="Calibri"/>
              </a:rPr>
              <a:t> </a:t>
            </a:r>
            <a:r>
              <a:rPr sz="2000" dirty="0">
                <a:latin typeface="Calibri"/>
                <a:cs typeface="Calibri"/>
              </a:rPr>
              <a:t>command</a:t>
            </a:r>
            <a:r>
              <a:rPr sz="2000" spc="-50" dirty="0">
                <a:latin typeface="Calibri"/>
                <a:cs typeface="Calibri"/>
              </a:rPr>
              <a:t> </a:t>
            </a:r>
            <a:r>
              <a:rPr sz="2000" dirty="0">
                <a:latin typeface="Calibri"/>
                <a:cs typeface="Calibri"/>
              </a:rPr>
              <a:t>is</a:t>
            </a:r>
            <a:r>
              <a:rPr sz="2000" spc="-30" dirty="0">
                <a:latin typeface="Calibri"/>
                <a:cs typeface="Calibri"/>
              </a:rPr>
              <a:t> </a:t>
            </a:r>
            <a:r>
              <a:rPr sz="2000" spc="-10" dirty="0">
                <a:latin typeface="Calibri"/>
                <a:cs typeface="Calibri"/>
              </a:rPr>
              <a:t>used.</a:t>
            </a:r>
            <a:endParaRPr sz="2000" dirty="0">
              <a:latin typeface="Calibri"/>
              <a:cs typeface="Calibri"/>
            </a:endParaRPr>
          </a:p>
          <a:p>
            <a:pPr marL="469900">
              <a:lnSpc>
                <a:spcPts val="1985"/>
              </a:lnSpc>
              <a:tabLst>
                <a:tab pos="1365885" algn="l"/>
              </a:tabLst>
            </a:pPr>
            <a:r>
              <a:rPr sz="1700" b="1" spc="-10" dirty="0">
                <a:latin typeface="Calibri"/>
                <a:cs typeface="Calibri"/>
              </a:rPr>
              <a:t>Syntax:</a:t>
            </a:r>
            <a:r>
              <a:rPr sz="1700" b="1" dirty="0">
                <a:latin typeface="Calibri"/>
                <a:cs typeface="Calibri"/>
              </a:rPr>
              <a:t>	</a:t>
            </a:r>
            <a:r>
              <a:rPr sz="1700" spc="-10" dirty="0">
                <a:latin typeface="Calibri"/>
                <a:cs typeface="Calibri"/>
              </a:rPr>
              <a:t>commit;</a:t>
            </a:r>
            <a:endParaRPr sz="1700" dirty="0">
              <a:latin typeface="Calibri"/>
              <a:cs typeface="Calibri"/>
            </a:endParaRPr>
          </a:p>
          <a:p>
            <a:pPr>
              <a:lnSpc>
                <a:spcPct val="100000"/>
              </a:lnSpc>
              <a:spcBef>
                <a:spcPts val="875"/>
              </a:spcBef>
            </a:pPr>
            <a:endParaRPr sz="1700" dirty="0" smtClean="0">
              <a:latin typeface="Calibri"/>
              <a:cs typeface="Calibri"/>
            </a:endParaRPr>
          </a:p>
          <a:p>
            <a:pPr marL="240665" indent="-227965">
              <a:lnSpc>
                <a:spcPct val="100000"/>
              </a:lnSpc>
              <a:buFont typeface="Arial MT"/>
              <a:buChar char="•"/>
              <a:tabLst>
                <a:tab pos="240665" algn="l"/>
              </a:tabLst>
            </a:pPr>
            <a:r>
              <a:rPr sz="2000" b="1" dirty="0" smtClean="0">
                <a:latin typeface="Calibri"/>
                <a:cs typeface="Calibri"/>
              </a:rPr>
              <a:t>2</a:t>
            </a:r>
            <a:r>
              <a:rPr sz="2000" b="1" dirty="0">
                <a:latin typeface="Calibri"/>
                <a:cs typeface="Calibri"/>
              </a:rPr>
              <a:t>.</a:t>
            </a:r>
            <a:r>
              <a:rPr sz="2000" b="1" spc="-20" dirty="0">
                <a:latin typeface="Calibri"/>
                <a:cs typeface="Calibri"/>
              </a:rPr>
              <a:t> </a:t>
            </a:r>
            <a:r>
              <a:rPr sz="2000" b="1" spc="-10" dirty="0">
                <a:latin typeface="Calibri"/>
                <a:cs typeface="Calibri"/>
              </a:rPr>
              <a:t>ROLLBACK</a:t>
            </a:r>
            <a:r>
              <a:rPr sz="2000" b="1" spc="-25" dirty="0">
                <a:latin typeface="Calibri"/>
                <a:cs typeface="Calibri"/>
              </a:rPr>
              <a:t> </a:t>
            </a:r>
            <a:r>
              <a:rPr sz="2000" b="1" spc="-50" dirty="0">
                <a:latin typeface="Calibri"/>
                <a:cs typeface="Calibri"/>
              </a:rPr>
              <a:t>:</a:t>
            </a:r>
            <a:endParaRPr sz="2000" dirty="0">
              <a:latin typeface="Calibri"/>
              <a:cs typeface="Calibri"/>
            </a:endParaRPr>
          </a:p>
          <a:p>
            <a:pPr marL="241300" marR="207010" indent="-228600">
              <a:lnSpc>
                <a:spcPct val="70000"/>
              </a:lnSpc>
              <a:spcBef>
                <a:spcPts val="1010"/>
              </a:spcBef>
              <a:buFont typeface="Arial MT"/>
              <a:buChar char="•"/>
              <a:tabLst>
                <a:tab pos="241300" algn="l"/>
              </a:tabLst>
            </a:pPr>
            <a:r>
              <a:rPr sz="2000" dirty="0">
                <a:latin typeface="Calibri"/>
                <a:cs typeface="Calibri"/>
              </a:rPr>
              <a:t>This</a:t>
            </a:r>
            <a:r>
              <a:rPr sz="2000" spc="-50" dirty="0">
                <a:latin typeface="Calibri"/>
                <a:cs typeface="Calibri"/>
              </a:rPr>
              <a:t> </a:t>
            </a:r>
            <a:r>
              <a:rPr sz="2000" dirty="0">
                <a:latin typeface="Calibri"/>
                <a:cs typeface="Calibri"/>
              </a:rPr>
              <a:t>command</a:t>
            </a:r>
            <a:r>
              <a:rPr sz="2000" spc="-50" dirty="0">
                <a:latin typeface="Calibri"/>
                <a:cs typeface="Calibri"/>
              </a:rPr>
              <a:t> </a:t>
            </a:r>
            <a:r>
              <a:rPr sz="2000" dirty="0">
                <a:latin typeface="Calibri"/>
                <a:cs typeface="Calibri"/>
              </a:rPr>
              <a:t>is</a:t>
            </a:r>
            <a:r>
              <a:rPr sz="2000" spc="-50" dirty="0">
                <a:latin typeface="Calibri"/>
                <a:cs typeface="Calibri"/>
              </a:rPr>
              <a:t> </a:t>
            </a:r>
            <a:r>
              <a:rPr sz="2000" dirty="0">
                <a:latin typeface="Calibri"/>
                <a:cs typeface="Calibri"/>
              </a:rPr>
              <a:t>used</a:t>
            </a:r>
            <a:r>
              <a:rPr sz="2000" spc="-4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get</a:t>
            </a:r>
            <a:r>
              <a:rPr sz="2000" spc="-6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data</a:t>
            </a:r>
            <a:r>
              <a:rPr sz="2000" spc="-40" dirty="0">
                <a:latin typeface="Calibri"/>
                <a:cs typeface="Calibri"/>
              </a:rPr>
              <a:t> </a:t>
            </a:r>
            <a:r>
              <a:rPr sz="2000" dirty="0">
                <a:latin typeface="Calibri"/>
                <a:cs typeface="Calibri"/>
              </a:rPr>
              <a:t>or</a:t>
            </a:r>
            <a:r>
              <a:rPr sz="2000" spc="-50" dirty="0">
                <a:latin typeface="Calibri"/>
                <a:cs typeface="Calibri"/>
              </a:rPr>
              <a:t> </a:t>
            </a:r>
            <a:r>
              <a:rPr sz="2000" spc="-10" dirty="0">
                <a:latin typeface="Calibri"/>
                <a:cs typeface="Calibri"/>
              </a:rPr>
              <a:t>restore</a:t>
            </a:r>
            <a:r>
              <a:rPr sz="2000" spc="-20" dirty="0">
                <a:latin typeface="Calibri"/>
                <a:cs typeface="Calibri"/>
              </a:rPr>
              <a:t> </a:t>
            </a:r>
            <a:r>
              <a:rPr sz="2000" dirty="0">
                <a:latin typeface="Calibri"/>
                <a:cs typeface="Calibri"/>
              </a:rPr>
              <a:t>the</a:t>
            </a:r>
            <a:r>
              <a:rPr sz="2000" spc="-45" dirty="0">
                <a:latin typeface="Calibri"/>
                <a:cs typeface="Calibri"/>
              </a:rPr>
              <a:t> </a:t>
            </a:r>
            <a:r>
              <a:rPr sz="2000" dirty="0">
                <a:latin typeface="Calibri"/>
                <a:cs typeface="Calibri"/>
              </a:rPr>
              <a:t>data</a:t>
            </a:r>
            <a:r>
              <a:rPr sz="2000" spc="-4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last</a:t>
            </a:r>
            <a:r>
              <a:rPr sz="2000" spc="-30" dirty="0">
                <a:latin typeface="Calibri"/>
                <a:cs typeface="Calibri"/>
              </a:rPr>
              <a:t> </a:t>
            </a:r>
            <a:r>
              <a:rPr sz="2000" spc="-10" dirty="0">
                <a:latin typeface="Calibri"/>
                <a:cs typeface="Calibri"/>
              </a:rPr>
              <a:t>savepoint</a:t>
            </a:r>
            <a:r>
              <a:rPr sz="2000" spc="-30" dirty="0">
                <a:latin typeface="Calibri"/>
                <a:cs typeface="Calibri"/>
              </a:rPr>
              <a:t> </a:t>
            </a:r>
            <a:r>
              <a:rPr sz="2000" dirty="0">
                <a:latin typeface="Calibri"/>
                <a:cs typeface="Calibri"/>
              </a:rPr>
              <a:t>or</a:t>
            </a:r>
            <a:r>
              <a:rPr sz="2000" spc="-55" dirty="0">
                <a:latin typeface="Calibri"/>
                <a:cs typeface="Calibri"/>
              </a:rPr>
              <a:t> </a:t>
            </a:r>
            <a:r>
              <a:rPr sz="2000" dirty="0">
                <a:latin typeface="Calibri"/>
                <a:cs typeface="Calibri"/>
              </a:rPr>
              <a:t>last</a:t>
            </a:r>
            <a:r>
              <a:rPr sz="2000" spc="-20" dirty="0">
                <a:latin typeface="Calibri"/>
                <a:cs typeface="Calibri"/>
              </a:rPr>
              <a:t> </a:t>
            </a:r>
            <a:r>
              <a:rPr sz="2000" spc="-10" dirty="0">
                <a:latin typeface="Calibri"/>
                <a:cs typeface="Calibri"/>
              </a:rPr>
              <a:t>committed state.</a:t>
            </a:r>
            <a:endParaRPr sz="2000" dirty="0">
              <a:latin typeface="Calibri"/>
              <a:cs typeface="Calibri"/>
            </a:endParaRPr>
          </a:p>
          <a:p>
            <a:pPr marL="241300" marR="201930" indent="-228600">
              <a:lnSpc>
                <a:spcPct val="70000"/>
              </a:lnSpc>
              <a:spcBef>
                <a:spcPts val="1000"/>
              </a:spcBef>
              <a:buFont typeface="Arial MT"/>
              <a:buChar char="•"/>
              <a:tabLst>
                <a:tab pos="241300" algn="l"/>
              </a:tabLst>
            </a:pPr>
            <a:r>
              <a:rPr sz="2000" dirty="0">
                <a:latin typeface="Calibri"/>
                <a:cs typeface="Calibri"/>
              </a:rPr>
              <a:t>If</a:t>
            </a:r>
            <a:r>
              <a:rPr sz="2000" spc="-50" dirty="0">
                <a:latin typeface="Calibri"/>
                <a:cs typeface="Calibri"/>
              </a:rPr>
              <a:t> </a:t>
            </a:r>
            <a:r>
              <a:rPr sz="2000" dirty="0">
                <a:latin typeface="Calibri"/>
                <a:cs typeface="Calibri"/>
              </a:rPr>
              <a:t>due</a:t>
            </a:r>
            <a:r>
              <a:rPr sz="2000" spc="-5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some</a:t>
            </a:r>
            <a:r>
              <a:rPr sz="2000" spc="-50" dirty="0">
                <a:latin typeface="Calibri"/>
                <a:cs typeface="Calibri"/>
              </a:rPr>
              <a:t> </a:t>
            </a:r>
            <a:r>
              <a:rPr sz="2000" spc="-10" dirty="0">
                <a:latin typeface="Calibri"/>
                <a:cs typeface="Calibri"/>
              </a:rPr>
              <a:t>reasons</a:t>
            </a:r>
            <a:r>
              <a:rPr sz="2000" spc="-40"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data</a:t>
            </a:r>
            <a:r>
              <a:rPr sz="2000" spc="-35" dirty="0">
                <a:latin typeface="Calibri"/>
                <a:cs typeface="Calibri"/>
              </a:rPr>
              <a:t> </a:t>
            </a:r>
            <a:r>
              <a:rPr sz="2000" dirty="0">
                <a:latin typeface="Calibri"/>
                <a:cs typeface="Calibri"/>
              </a:rPr>
              <a:t>inserted,</a:t>
            </a:r>
            <a:r>
              <a:rPr sz="2000" spc="-30" dirty="0">
                <a:latin typeface="Calibri"/>
                <a:cs typeface="Calibri"/>
              </a:rPr>
              <a:t> </a:t>
            </a:r>
            <a:r>
              <a:rPr sz="2000" dirty="0">
                <a:latin typeface="Calibri"/>
                <a:cs typeface="Calibri"/>
              </a:rPr>
              <a:t>deleted</a:t>
            </a:r>
            <a:r>
              <a:rPr sz="2000" spc="-40" dirty="0">
                <a:latin typeface="Calibri"/>
                <a:cs typeface="Calibri"/>
              </a:rPr>
              <a:t> </a:t>
            </a:r>
            <a:r>
              <a:rPr sz="2000" dirty="0">
                <a:latin typeface="Calibri"/>
                <a:cs typeface="Calibri"/>
              </a:rPr>
              <a:t>or</a:t>
            </a:r>
            <a:r>
              <a:rPr sz="2000" spc="-40" dirty="0">
                <a:latin typeface="Calibri"/>
                <a:cs typeface="Calibri"/>
              </a:rPr>
              <a:t> </a:t>
            </a:r>
            <a:r>
              <a:rPr sz="2000" dirty="0">
                <a:latin typeface="Calibri"/>
                <a:cs typeface="Calibri"/>
              </a:rPr>
              <a:t>updated</a:t>
            </a:r>
            <a:r>
              <a:rPr sz="2000" spc="-45" dirty="0">
                <a:latin typeface="Calibri"/>
                <a:cs typeface="Calibri"/>
              </a:rPr>
              <a:t> </a:t>
            </a:r>
            <a:r>
              <a:rPr sz="2000" dirty="0">
                <a:latin typeface="Calibri"/>
                <a:cs typeface="Calibri"/>
              </a:rPr>
              <a:t>is</a:t>
            </a:r>
            <a:r>
              <a:rPr sz="2000" spc="-50" dirty="0">
                <a:latin typeface="Calibri"/>
                <a:cs typeface="Calibri"/>
              </a:rPr>
              <a:t> </a:t>
            </a:r>
            <a:r>
              <a:rPr sz="2000" dirty="0">
                <a:latin typeface="Calibri"/>
                <a:cs typeface="Calibri"/>
              </a:rPr>
              <a:t>not</a:t>
            </a:r>
            <a:r>
              <a:rPr sz="2000" spc="-50" dirty="0">
                <a:latin typeface="Calibri"/>
                <a:cs typeface="Calibri"/>
              </a:rPr>
              <a:t> </a:t>
            </a:r>
            <a:r>
              <a:rPr sz="2000" dirty="0">
                <a:latin typeface="Calibri"/>
                <a:cs typeface="Calibri"/>
              </a:rPr>
              <a:t>correct,</a:t>
            </a:r>
            <a:r>
              <a:rPr sz="2000" spc="-40" dirty="0">
                <a:latin typeface="Calibri"/>
                <a:cs typeface="Calibri"/>
              </a:rPr>
              <a:t> </a:t>
            </a:r>
            <a:r>
              <a:rPr sz="2000" dirty="0">
                <a:latin typeface="Calibri"/>
                <a:cs typeface="Calibri"/>
              </a:rPr>
              <a:t>you</a:t>
            </a:r>
            <a:r>
              <a:rPr sz="2000" spc="-55" dirty="0">
                <a:latin typeface="Calibri"/>
                <a:cs typeface="Calibri"/>
              </a:rPr>
              <a:t> </a:t>
            </a:r>
            <a:r>
              <a:rPr sz="2000" dirty="0">
                <a:latin typeface="Calibri"/>
                <a:cs typeface="Calibri"/>
              </a:rPr>
              <a:t>can</a:t>
            </a:r>
            <a:r>
              <a:rPr sz="2000" spc="-60" dirty="0">
                <a:latin typeface="Calibri"/>
                <a:cs typeface="Calibri"/>
              </a:rPr>
              <a:t> </a:t>
            </a:r>
            <a:r>
              <a:rPr sz="2000" dirty="0">
                <a:latin typeface="Calibri"/>
                <a:cs typeface="Calibri"/>
              </a:rPr>
              <a:t>rollback</a:t>
            </a:r>
            <a:r>
              <a:rPr sz="2000" spc="-25" dirty="0">
                <a:latin typeface="Calibri"/>
                <a:cs typeface="Calibri"/>
              </a:rPr>
              <a:t> the </a:t>
            </a:r>
            <a:r>
              <a:rPr sz="2000" dirty="0">
                <a:latin typeface="Calibri"/>
                <a:cs typeface="Calibri"/>
              </a:rPr>
              <a:t>data</a:t>
            </a:r>
            <a:r>
              <a:rPr sz="2000" spc="-3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a</a:t>
            </a:r>
            <a:r>
              <a:rPr sz="2000" spc="-30" dirty="0">
                <a:latin typeface="Calibri"/>
                <a:cs typeface="Calibri"/>
              </a:rPr>
              <a:t> </a:t>
            </a:r>
            <a:r>
              <a:rPr sz="2000" dirty="0">
                <a:latin typeface="Calibri"/>
                <a:cs typeface="Calibri"/>
              </a:rPr>
              <a:t>particular</a:t>
            </a:r>
            <a:r>
              <a:rPr sz="2000" spc="-30" dirty="0">
                <a:latin typeface="Calibri"/>
                <a:cs typeface="Calibri"/>
              </a:rPr>
              <a:t> </a:t>
            </a:r>
            <a:r>
              <a:rPr sz="2000" spc="-10" dirty="0">
                <a:latin typeface="Calibri"/>
                <a:cs typeface="Calibri"/>
              </a:rPr>
              <a:t>savepoint</a:t>
            </a:r>
            <a:r>
              <a:rPr sz="2000" spc="-25" dirty="0">
                <a:latin typeface="Calibri"/>
                <a:cs typeface="Calibri"/>
              </a:rPr>
              <a:t> </a:t>
            </a:r>
            <a:r>
              <a:rPr sz="2000" dirty="0">
                <a:latin typeface="Calibri"/>
                <a:cs typeface="Calibri"/>
              </a:rPr>
              <a:t>or</a:t>
            </a:r>
            <a:r>
              <a:rPr sz="2000" spc="-35" dirty="0">
                <a:latin typeface="Calibri"/>
                <a:cs typeface="Calibri"/>
              </a:rPr>
              <a:t> </a:t>
            </a:r>
            <a:r>
              <a:rPr sz="2000" dirty="0">
                <a:latin typeface="Calibri"/>
                <a:cs typeface="Calibri"/>
              </a:rPr>
              <a:t>if</a:t>
            </a:r>
            <a:r>
              <a:rPr sz="2000" spc="-30" dirty="0">
                <a:latin typeface="Calibri"/>
                <a:cs typeface="Calibri"/>
              </a:rPr>
              <a:t> </a:t>
            </a:r>
            <a:r>
              <a:rPr sz="2000" spc="-10" dirty="0">
                <a:latin typeface="Calibri"/>
                <a:cs typeface="Calibri"/>
              </a:rPr>
              <a:t>savepoint</a:t>
            </a:r>
            <a:r>
              <a:rPr sz="2000" spc="-25" dirty="0">
                <a:latin typeface="Calibri"/>
                <a:cs typeface="Calibri"/>
              </a:rPr>
              <a:t> </a:t>
            </a:r>
            <a:r>
              <a:rPr sz="2000" dirty="0">
                <a:latin typeface="Calibri"/>
                <a:cs typeface="Calibri"/>
              </a:rPr>
              <a:t>is</a:t>
            </a:r>
            <a:r>
              <a:rPr sz="2000" spc="-45" dirty="0">
                <a:latin typeface="Calibri"/>
                <a:cs typeface="Calibri"/>
              </a:rPr>
              <a:t> </a:t>
            </a:r>
            <a:r>
              <a:rPr sz="2000" dirty="0">
                <a:latin typeface="Calibri"/>
                <a:cs typeface="Calibri"/>
              </a:rPr>
              <a:t>not</a:t>
            </a:r>
            <a:r>
              <a:rPr sz="2000" spc="-40" dirty="0">
                <a:latin typeface="Calibri"/>
                <a:cs typeface="Calibri"/>
              </a:rPr>
              <a:t> </a:t>
            </a:r>
            <a:r>
              <a:rPr sz="2000" dirty="0">
                <a:latin typeface="Calibri"/>
                <a:cs typeface="Calibri"/>
              </a:rPr>
              <a:t>done,</a:t>
            </a:r>
            <a:r>
              <a:rPr sz="2000" spc="-55" dirty="0">
                <a:latin typeface="Calibri"/>
                <a:cs typeface="Calibri"/>
              </a:rPr>
              <a:t> </a:t>
            </a:r>
            <a:r>
              <a:rPr sz="2000" dirty="0">
                <a:latin typeface="Calibri"/>
                <a:cs typeface="Calibri"/>
              </a:rPr>
              <a:t>then</a:t>
            </a:r>
            <a:r>
              <a:rPr sz="2000" spc="-3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last</a:t>
            </a:r>
            <a:r>
              <a:rPr sz="2000" spc="-10" dirty="0">
                <a:latin typeface="Calibri"/>
                <a:cs typeface="Calibri"/>
              </a:rPr>
              <a:t> committed</a:t>
            </a:r>
            <a:r>
              <a:rPr sz="2000" spc="-45" dirty="0">
                <a:latin typeface="Calibri"/>
                <a:cs typeface="Calibri"/>
              </a:rPr>
              <a:t> </a:t>
            </a:r>
            <a:r>
              <a:rPr sz="2000" spc="-10" dirty="0">
                <a:latin typeface="Calibri"/>
                <a:cs typeface="Calibri"/>
              </a:rPr>
              <a:t>state.</a:t>
            </a:r>
            <a:endParaRPr sz="2000" dirty="0">
              <a:latin typeface="Calibri"/>
              <a:cs typeface="Calibri"/>
            </a:endParaRPr>
          </a:p>
          <a:p>
            <a:pPr marL="469900">
              <a:lnSpc>
                <a:spcPts val="1930"/>
              </a:lnSpc>
              <a:tabLst>
                <a:tab pos="1263650" algn="l"/>
              </a:tabLst>
            </a:pPr>
            <a:r>
              <a:rPr sz="1700" b="1" spc="-10" dirty="0">
                <a:latin typeface="Calibri"/>
                <a:cs typeface="Calibri"/>
              </a:rPr>
              <a:t>Syntax</a:t>
            </a:r>
            <a:r>
              <a:rPr sz="1700" spc="-10" dirty="0">
                <a:latin typeface="Calibri"/>
                <a:cs typeface="Calibri"/>
              </a:rPr>
              <a:t>:</a:t>
            </a:r>
            <a:r>
              <a:rPr sz="1700" dirty="0">
                <a:latin typeface="Calibri"/>
                <a:cs typeface="Calibri"/>
              </a:rPr>
              <a:t>	</a:t>
            </a:r>
            <a:r>
              <a:rPr sz="1700" spc="-10" dirty="0">
                <a:latin typeface="Calibri"/>
                <a:cs typeface="Calibri"/>
              </a:rPr>
              <a:t>rollback;</a:t>
            </a:r>
            <a:endParaRPr sz="1700" dirty="0">
              <a:latin typeface="Calibri"/>
              <a:cs typeface="Calibri"/>
            </a:endParaRPr>
          </a:p>
          <a:p>
            <a:pPr>
              <a:lnSpc>
                <a:spcPct val="100000"/>
              </a:lnSpc>
              <a:spcBef>
                <a:spcPts val="875"/>
              </a:spcBef>
            </a:pPr>
            <a:endParaRPr sz="1700" dirty="0">
              <a:latin typeface="Calibri"/>
              <a:cs typeface="Calibri"/>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62" y="5784047"/>
            <a:ext cx="9181015" cy="6197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smtClean="0"/>
              <a:t>TCL Commands:</a:t>
            </a:r>
            <a:endParaRPr lang="en-IN" dirty="0"/>
          </a:p>
        </p:txBody>
      </p:sp>
    </p:spTree>
    <p:extLst>
      <p:ext uri="{BB962C8B-B14F-4D97-AF65-F5344CB8AC3E}">
        <p14:creationId xmlns:p14="http://schemas.microsoft.com/office/powerpoint/2010/main" val="42442432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DA982D-1164-4C37-9E57-969F22323FFD}"/>
              </a:ext>
            </a:extLst>
          </p:cNvPr>
          <p:cNvSpPr>
            <a:spLocks noGrp="1"/>
          </p:cNvSpPr>
          <p:nvPr>
            <p:ph type="title"/>
          </p:nvPr>
        </p:nvSpPr>
        <p:spPr/>
        <p:txBody>
          <a:bodyPr/>
          <a:lstStyle/>
          <a:p>
            <a:r>
              <a:rPr lang="en-IN" dirty="0"/>
              <a:t>Important terminologies that are used in terms of relation.</a:t>
            </a:r>
          </a:p>
        </p:txBody>
      </p:sp>
      <p:sp>
        <p:nvSpPr>
          <p:cNvPr id="3" name="Content Placeholder 2">
            <a:extLst>
              <a:ext uri="{FF2B5EF4-FFF2-40B4-BE49-F238E27FC236}">
                <a16:creationId xmlns:a16="http://schemas.microsoft.com/office/drawing/2014/main" xmlns="" id="{38A781D5-82F4-49AE-8496-D71EB2253A79}"/>
              </a:ext>
            </a:extLst>
          </p:cNvPr>
          <p:cNvSpPr>
            <a:spLocks noGrp="1"/>
          </p:cNvSpPr>
          <p:nvPr>
            <p:ph idx="1"/>
          </p:nvPr>
        </p:nvSpPr>
        <p:spPr/>
        <p:txBody>
          <a:bodyPr>
            <a:normAutofit fontScale="70000" lnSpcReduction="20000"/>
          </a:bodyPr>
          <a:lstStyle/>
          <a:p>
            <a:pPr fontAlgn="base"/>
            <a:r>
              <a:rPr lang="en-IN" b="1" dirty="0"/>
              <a:t>Attribute (field):</a:t>
            </a:r>
            <a:r>
              <a:rPr lang="en-IN" dirty="0"/>
              <a:t> Attributes are the properties that define a relation. e.g.;</a:t>
            </a:r>
            <a:r>
              <a:rPr lang="en-IN" b="1" dirty="0"/>
              <a:t> ROLL_NO, NAME </a:t>
            </a:r>
            <a:r>
              <a:rPr lang="en-IN" dirty="0"/>
              <a:t>etc.</a:t>
            </a:r>
          </a:p>
          <a:p>
            <a:pPr fontAlgn="base"/>
            <a:endParaRPr lang="en-IN" dirty="0"/>
          </a:p>
          <a:p>
            <a:pPr fontAlgn="base"/>
            <a:r>
              <a:rPr lang="en-IN" b="1" dirty="0"/>
              <a:t>Tuple:</a:t>
            </a:r>
            <a:r>
              <a:rPr lang="en-IN" dirty="0"/>
              <a:t> Each row in the relation is known as tuple.</a:t>
            </a:r>
          </a:p>
          <a:p>
            <a:pPr fontAlgn="base"/>
            <a:endParaRPr lang="en-IN" dirty="0"/>
          </a:p>
          <a:p>
            <a:pPr fontAlgn="base"/>
            <a:r>
              <a:rPr lang="en-IN" dirty="0"/>
              <a:t> </a:t>
            </a:r>
            <a:r>
              <a:rPr lang="en-IN" b="1" dirty="0"/>
              <a:t>Degree:</a:t>
            </a:r>
            <a:r>
              <a:rPr lang="en-IN" dirty="0"/>
              <a:t> The number of attributes in the relation is known as degree of the relation. </a:t>
            </a:r>
          </a:p>
          <a:p>
            <a:pPr marL="0" indent="0" fontAlgn="base">
              <a:buNone/>
            </a:pPr>
            <a:r>
              <a:rPr lang="en-IN" dirty="0"/>
              <a:t>      </a:t>
            </a:r>
            <a:r>
              <a:rPr lang="en-IN" dirty="0" err="1"/>
              <a:t>Ex.The</a:t>
            </a:r>
            <a:r>
              <a:rPr lang="en-IN" dirty="0"/>
              <a:t> </a:t>
            </a:r>
            <a:r>
              <a:rPr lang="en-IN" b="1" dirty="0"/>
              <a:t>STUDENT</a:t>
            </a:r>
            <a:r>
              <a:rPr lang="en-IN" dirty="0"/>
              <a:t> relation defined above has degree 5.</a:t>
            </a:r>
          </a:p>
          <a:p>
            <a:pPr fontAlgn="base"/>
            <a:endParaRPr lang="en-IN" dirty="0"/>
          </a:p>
          <a:p>
            <a:pPr fontAlgn="base"/>
            <a:r>
              <a:rPr lang="en-IN" b="1" dirty="0"/>
              <a:t>Cardinality: </a:t>
            </a:r>
            <a:r>
              <a:rPr lang="en-IN" dirty="0"/>
              <a:t>The number of tuples in a relation is known as cardinality. </a:t>
            </a:r>
            <a:r>
              <a:rPr lang="en-IN" dirty="0" err="1"/>
              <a:t>Ex.The</a:t>
            </a:r>
            <a:r>
              <a:rPr lang="en-IN" dirty="0"/>
              <a:t> </a:t>
            </a:r>
            <a:r>
              <a:rPr lang="en-IN" b="1" dirty="0"/>
              <a:t>STUDENT</a:t>
            </a:r>
            <a:r>
              <a:rPr lang="en-IN" dirty="0"/>
              <a:t> relation defined above has cardinality 3.</a:t>
            </a:r>
          </a:p>
          <a:p>
            <a:pPr fontAlgn="base"/>
            <a:endParaRPr lang="en-IN" dirty="0"/>
          </a:p>
          <a:p>
            <a:pPr fontAlgn="base"/>
            <a:r>
              <a:rPr lang="en-IN" b="1" dirty="0"/>
              <a:t>Column:</a:t>
            </a:r>
            <a:r>
              <a:rPr lang="en-IN" dirty="0"/>
              <a:t> Column represents the set of values for a particular attribute. </a:t>
            </a:r>
          </a:p>
          <a:p>
            <a:pPr fontAlgn="base"/>
            <a:endParaRPr lang="en-IN" dirty="0"/>
          </a:p>
          <a:p>
            <a:pPr fontAlgn="base"/>
            <a:r>
              <a:rPr lang="en-IN" b="1" dirty="0"/>
              <a:t>A </a:t>
            </a:r>
            <a:r>
              <a:rPr lang="en-IN" b="1" i="1" dirty="0"/>
              <a:t>query: </a:t>
            </a:r>
            <a:r>
              <a:rPr lang="en-IN" i="1" dirty="0"/>
              <a:t>It</a:t>
            </a:r>
            <a:r>
              <a:rPr lang="en-IN" dirty="0"/>
              <a:t> is an inquiry to the database for information.</a:t>
            </a:r>
          </a:p>
          <a:p>
            <a:endParaRPr lang="en-IN" dirty="0"/>
          </a:p>
        </p:txBody>
      </p:sp>
    </p:spTree>
    <p:extLst>
      <p:ext uri="{BB962C8B-B14F-4D97-AF65-F5344CB8AC3E}">
        <p14:creationId xmlns:p14="http://schemas.microsoft.com/office/powerpoint/2010/main" val="6896331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IN" smtClean="0"/>
              <a:t>150</a:t>
            </a:fld>
            <a:endParaRPr lang="en-IN"/>
          </a:p>
        </p:txBody>
      </p:sp>
      <p:sp>
        <p:nvSpPr>
          <p:cNvPr id="3" name="Rectangle 2"/>
          <p:cNvSpPr/>
          <p:nvPr/>
        </p:nvSpPr>
        <p:spPr>
          <a:xfrm>
            <a:off x="1478070" y="1754640"/>
            <a:ext cx="8509348" cy="1236236"/>
          </a:xfrm>
          <a:prstGeom prst="rect">
            <a:avLst/>
          </a:prstGeom>
        </p:spPr>
        <p:txBody>
          <a:bodyPr wrap="square">
            <a:spAutoFit/>
          </a:bodyPr>
          <a:lstStyle/>
          <a:p>
            <a:pPr marL="240665" indent="-227965">
              <a:buFont typeface="Arial MT"/>
              <a:buChar char="•"/>
              <a:tabLst>
                <a:tab pos="240665" algn="l"/>
              </a:tabLst>
            </a:pPr>
            <a:r>
              <a:rPr lang="en-US" sz="1800" b="1" dirty="0">
                <a:latin typeface="Calibri"/>
                <a:cs typeface="Calibri"/>
              </a:rPr>
              <a:t>3.</a:t>
            </a:r>
            <a:r>
              <a:rPr lang="en-US" sz="1800" b="1" spc="-10" dirty="0">
                <a:latin typeface="Calibri"/>
                <a:cs typeface="Calibri"/>
              </a:rPr>
              <a:t> </a:t>
            </a:r>
            <a:r>
              <a:rPr lang="en-US" sz="1800" b="1" spc="-20" dirty="0">
                <a:latin typeface="Calibri"/>
                <a:cs typeface="Calibri"/>
              </a:rPr>
              <a:t>SAVEPOINT</a:t>
            </a:r>
            <a:r>
              <a:rPr lang="en-US" sz="1800" b="1" spc="-25" dirty="0">
                <a:latin typeface="Calibri"/>
                <a:cs typeface="Calibri"/>
              </a:rPr>
              <a:t> </a:t>
            </a:r>
            <a:r>
              <a:rPr lang="en-US" sz="1800" b="1" spc="-50" dirty="0">
                <a:latin typeface="Calibri"/>
                <a:cs typeface="Calibri"/>
              </a:rPr>
              <a:t>:</a:t>
            </a:r>
            <a:endParaRPr lang="en-US" sz="1800" dirty="0">
              <a:latin typeface="Calibri"/>
              <a:cs typeface="Calibri"/>
            </a:endParaRPr>
          </a:p>
          <a:p>
            <a:pPr marL="240665" indent="-227965">
              <a:lnSpc>
                <a:spcPts val="2039"/>
              </a:lnSpc>
              <a:spcBef>
                <a:spcPts val="285"/>
              </a:spcBef>
              <a:buFont typeface="Arial MT"/>
              <a:buChar char="•"/>
              <a:tabLst>
                <a:tab pos="240665" algn="l"/>
              </a:tabLst>
            </a:pPr>
            <a:r>
              <a:rPr lang="en-US" sz="1800" dirty="0">
                <a:latin typeface="Calibri"/>
                <a:cs typeface="Calibri"/>
              </a:rPr>
              <a:t>This</a:t>
            </a:r>
            <a:r>
              <a:rPr lang="en-US" sz="1800" spc="-45" dirty="0">
                <a:latin typeface="Calibri"/>
                <a:cs typeface="Calibri"/>
              </a:rPr>
              <a:t> </a:t>
            </a:r>
            <a:r>
              <a:rPr lang="en-US" sz="1800" dirty="0">
                <a:latin typeface="Calibri"/>
                <a:cs typeface="Calibri"/>
              </a:rPr>
              <a:t>command</a:t>
            </a:r>
            <a:r>
              <a:rPr lang="en-US" sz="1800" spc="-40" dirty="0">
                <a:latin typeface="Calibri"/>
                <a:cs typeface="Calibri"/>
              </a:rPr>
              <a:t> </a:t>
            </a:r>
            <a:r>
              <a:rPr lang="en-US" sz="1800" dirty="0">
                <a:latin typeface="Calibri"/>
                <a:cs typeface="Calibri"/>
              </a:rPr>
              <a:t>is</a:t>
            </a:r>
            <a:r>
              <a:rPr lang="en-US" sz="1800" spc="-40" dirty="0">
                <a:latin typeface="Calibri"/>
                <a:cs typeface="Calibri"/>
              </a:rPr>
              <a:t> </a:t>
            </a:r>
            <a:r>
              <a:rPr lang="en-US" sz="1800" dirty="0">
                <a:latin typeface="Calibri"/>
                <a:cs typeface="Calibri"/>
              </a:rPr>
              <a:t>used</a:t>
            </a:r>
            <a:r>
              <a:rPr lang="en-US" sz="1800" spc="-40" dirty="0">
                <a:latin typeface="Calibri"/>
                <a:cs typeface="Calibri"/>
              </a:rPr>
              <a:t> </a:t>
            </a:r>
            <a:r>
              <a:rPr lang="en-US" sz="1800" dirty="0">
                <a:latin typeface="Calibri"/>
                <a:cs typeface="Calibri"/>
              </a:rPr>
              <a:t>to</a:t>
            </a:r>
            <a:r>
              <a:rPr lang="en-US" sz="1800" spc="-40" dirty="0">
                <a:latin typeface="Calibri"/>
                <a:cs typeface="Calibri"/>
              </a:rPr>
              <a:t> </a:t>
            </a:r>
            <a:r>
              <a:rPr lang="en-US" sz="1800" dirty="0">
                <a:latin typeface="Calibri"/>
                <a:cs typeface="Calibri"/>
              </a:rPr>
              <a:t>save</a:t>
            </a:r>
            <a:r>
              <a:rPr lang="en-US" sz="1800" spc="-35" dirty="0">
                <a:latin typeface="Calibri"/>
                <a:cs typeface="Calibri"/>
              </a:rPr>
              <a:t> </a:t>
            </a:r>
            <a:r>
              <a:rPr lang="en-US" sz="1800" dirty="0">
                <a:latin typeface="Calibri"/>
                <a:cs typeface="Calibri"/>
              </a:rPr>
              <a:t>the</a:t>
            </a:r>
            <a:r>
              <a:rPr lang="en-US" sz="1800" spc="-50" dirty="0">
                <a:latin typeface="Calibri"/>
                <a:cs typeface="Calibri"/>
              </a:rPr>
              <a:t> </a:t>
            </a:r>
            <a:r>
              <a:rPr lang="en-US" sz="1800" dirty="0">
                <a:latin typeface="Calibri"/>
                <a:cs typeface="Calibri"/>
              </a:rPr>
              <a:t>data</a:t>
            </a:r>
            <a:r>
              <a:rPr lang="en-US" sz="1800" spc="-40" dirty="0">
                <a:latin typeface="Calibri"/>
                <a:cs typeface="Calibri"/>
              </a:rPr>
              <a:t> </a:t>
            </a:r>
            <a:r>
              <a:rPr lang="en-US" sz="1800" dirty="0">
                <a:latin typeface="Calibri"/>
                <a:cs typeface="Calibri"/>
              </a:rPr>
              <a:t>at</a:t>
            </a:r>
            <a:r>
              <a:rPr lang="en-US" sz="1800" spc="-30" dirty="0">
                <a:latin typeface="Calibri"/>
                <a:cs typeface="Calibri"/>
              </a:rPr>
              <a:t> </a:t>
            </a:r>
            <a:r>
              <a:rPr lang="en-US" sz="1800" dirty="0">
                <a:latin typeface="Calibri"/>
                <a:cs typeface="Calibri"/>
              </a:rPr>
              <a:t>a</a:t>
            </a:r>
            <a:r>
              <a:rPr lang="en-US" sz="1800" spc="-40" dirty="0">
                <a:latin typeface="Calibri"/>
                <a:cs typeface="Calibri"/>
              </a:rPr>
              <a:t> </a:t>
            </a:r>
            <a:r>
              <a:rPr lang="en-US" sz="1800" dirty="0">
                <a:latin typeface="Calibri"/>
                <a:cs typeface="Calibri"/>
              </a:rPr>
              <a:t>particular</a:t>
            </a:r>
            <a:r>
              <a:rPr lang="en-US" sz="1800" spc="-45" dirty="0">
                <a:latin typeface="Calibri"/>
                <a:cs typeface="Calibri"/>
              </a:rPr>
              <a:t> </a:t>
            </a:r>
            <a:r>
              <a:rPr lang="en-US" sz="1800" dirty="0">
                <a:latin typeface="Calibri"/>
                <a:cs typeface="Calibri"/>
              </a:rPr>
              <a:t>point</a:t>
            </a:r>
            <a:r>
              <a:rPr lang="en-US" sz="1800" spc="-40" dirty="0">
                <a:latin typeface="Calibri"/>
                <a:cs typeface="Calibri"/>
              </a:rPr>
              <a:t> </a:t>
            </a:r>
            <a:r>
              <a:rPr lang="en-US" sz="1800" spc="-20" dirty="0">
                <a:latin typeface="Calibri"/>
                <a:cs typeface="Calibri"/>
              </a:rPr>
              <a:t>temporarily,</a:t>
            </a:r>
            <a:r>
              <a:rPr lang="en-US" sz="1800" spc="-40" dirty="0">
                <a:latin typeface="Calibri"/>
                <a:cs typeface="Calibri"/>
              </a:rPr>
              <a:t> </a:t>
            </a:r>
            <a:r>
              <a:rPr lang="en-US" sz="1800" dirty="0">
                <a:latin typeface="Calibri"/>
                <a:cs typeface="Calibri"/>
              </a:rPr>
              <a:t>so</a:t>
            </a:r>
            <a:r>
              <a:rPr lang="en-US" sz="1800" spc="-50" dirty="0">
                <a:latin typeface="Calibri"/>
                <a:cs typeface="Calibri"/>
              </a:rPr>
              <a:t> </a:t>
            </a:r>
            <a:r>
              <a:rPr lang="en-US" sz="1800" dirty="0">
                <a:latin typeface="Calibri"/>
                <a:cs typeface="Calibri"/>
              </a:rPr>
              <a:t>that</a:t>
            </a:r>
            <a:r>
              <a:rPr lang="en-US" sz="1800" spc="-40" dirty="0">
                <a:latin typeface="Calibri"/>
                <a:cs typeface="Calibri"/>
              </a:rPr>
              <a:t> </a:t>
            </a:r>
            <a:r>
              <a:rPr lang="en-US" sz="1800" dirty="0">
                <a:latin typeface="Calibri"/>
                <a:cs typeface="Calibri"/>
              </a:rPr>
              <a:t>whenever</a:t>
            </a:r>
            <a:r>
              <a:rPr lang="en-US" sz="1800" spc="-50" dirty="0">
                <a:latin typeface="Calibri"/>
                <a:cs typeface="Calibri"/>
              </a:rPr>
              <a:t> </a:t>
            </a:r>
            <a:r>
              <a:rPr lang="en-US" sz="1800" spc="-10" dirty="0" smtClean="0">
                <a:latin typeface="Calibri"/>
                <a:cs typeface="Calibri"/>
              </a:rPr>
              <a:t>needed </a:t>
            </a:r>
            <a:r>
              <a:rPr lang="en-US" sz="1800" dirty="0" smtClean="0">
                <a:latin typeface="Calibri"/>
                <a:cs typeface="Calibri"/>
              </a:rPr>
              <a:t>can</a:t>
            </a:r>
            <a:r>
              <a:rPr lang="en-US" sz="1800" spc="-45" dirty="0" smtClean="0">
                <a:latin typeface="Calibri"/>
                <a:cs typeface="Calibri"/>
              </a:rPr>
              <a:t> </a:t>
            </a:r>
            <a:r>
              <a:rPr lang="en-US" sz="1800" dirty="0">
                <a:latin typeface="Calibri"/>
                <a:cs typeface="Calibri"/>
              </a:rPr>
              <a:t>be</a:t>
            </a:r>
            <a:r>
              <a:rPr lang="en-US" sz="1800" spc="-55" dirty="0">
                <a:latin typeface="Calibri"/>
                <a:cs typeface="Calibri"/>
              </a:rPr>
              <a:t> </a:t>
            </a:r>
            <a:r>
              <a:rPr lang="en-US" sz="1800" dirty="0">
                <a:latin typeface="Calibri"/>
                <a:cs typeface="Calibri"/>
              </a:rPr>
              <a:t>rollback</a:t>
            </a:r>
            <a:r>
              <a:rPr lang="en-US" sz="1800" spc="-45" dirty="0">
                <a:latin typeface="Calibri"/>
                <a:cs typeface="Calibri"/>
              </a:rPr>
              <a:t> </a:t>
            </a:r>
            <a:r>
              <a:rPr lang="en-US" sz="1800" dirty="0">
                <a:latin typeface="Calibri"/>
                <a:cs typeface="Calibri"/>
              </a:rPr>
              <a:t>to</a:t>
            </a:r>
            <a:r>
              <a:rPr lang="en-US" sz="1800" spc="-40" dirty="0">
                <a:latin typeface="Calibri"/>
                <a:cs typeface="Calibri"/>
              </a:rPr>
              <a:t> </a:t>
            </a:r>
            <a:r>
              <a:rPr lang="en-US" sz="1800" dirty="0">
                <a:latin typeface="Calibri"/>
                <a:cs typeface="Calibri"/>
              </a:rPr>
              <a:t>that</a:t>
            </a:r>
            <a:r>
              <a:rPr lang="en-US" sz="1800" spc="-45" dirty="0">
                <a:latin typeface="Calibri"/>
                <a:cs typeface="Calibri"/>
              </a:rPr>
              <a:t> </a:t>
            </a:r>
            <a:r>
              <a:rPr lang="en-US" sz="1800" dirty="0">
                <a:latin typeface="Calibri"/>
                <a:cs typeface="Calibri"/>
              </a:rPr>
              <a:t>particular</a:t>
            </a:r>
            <a:r>
              <a:rPr lang="en-US" sz="1800" spc="-35" dirty="0">
                <a:latin typeface="Calibri"/>
                <a:cs typeface="Calibri"/>
              </a:rPr>
              <a:t> </a:t>
            </a:r>
            <a:r>
              <a:rPr lang="en-US" sz="1800" spc="-10" dirty="0">
                <a:latin typeface="Calibri"/>
                <a:cs typeface="Calibri"/>
              </a:rPr>
              <a:t>point.</a:t>
            </a:r>
            <a:endParaRPr lang="en-US" sz="1800" dirty="0">
              <a:latin typeface="Calibri"/>
              <a:cs typeface="Calibri"/>
            </a:endParaRPr>
          </a:p>
          <a:p>
            <a:pPr marL="240665" indent="-227965">
              <a:spcBef>
                <a:spcPts val="280"/>
              </a:spcBef>
              <a:buFont typeface="Arial MT"/>
              <a:buChar char="•"/>
              <a:tabLst>
                <a:tab pos="240665" algn="l"/>
                <a:tab pos="1177925" algn="l"/>
              </a:tabLst>
            </a:pPr>
            <a:r>
              <a:rPr lang="en-US" sz="1800" b="1" spc="-10" dirty="0">
                <a:latin typeface="Calibri"/>
                <a:cs typeface="Calibri"/>
              </a:rPr>
              <a:t>Syntax</a:t>
            </a:r>
            <a:r>
              <a:rPr lang="en-US" sz="1800" spc="-10" dirty="0">
                <a:latin typeface="Calibri"/>
                <a:cs typeface="Calibri"/>
              </a:rPr>
              <a:t>:</a:t>
            </a:r>
            <a:r>
              <a:rPr lang="en-US" sz="1800" dirty="0">
                <a:latin typeface="Calibri"/>
                <a:cs typeface="Calibri"/>
              </a:rPr>
              <a:t>	</a:t>
            </a:r>
            <a:r>
              <a:rPr lang="en-US" sz="1800" spc="-10" dirty="0" err="1">
                <a:latin typeface="Calibri"/>
                <a:cs typeface="Calibri"/>
              </a:rPr>
              <a:t>Savepoint</a:t>
            </a:r>
            <a:r>
              <a:rPr lang="en-US" sz="1800" spc="-50" dirty="0">
                <a:latin typeface="Calibri"/>
                <a:cs typeface="Calibri"/>
              </a:rPr>
              <a:t> </a:t>
            </a:r>
            <a:r>
              <a:rPr lang="en-US" sz="1800" spc="-25" dirty="0">
                <a:latin typeface="Calibri"/>
                <a:cs typeface="Calibri"/>
              </a:rPr>
              <a:t>A;</a:t>
            </a:r>
            <a:endParaRPr lang="en-US" sz="1800" dirty="0">
              <a:latin typeface="Calibri"/>
              <a:cs typeface="Calibri"/>
            </a:endParaRPr>
          </a:p>
        </p:txBody>
      </p:sp>
    </p:spTree>
    <p:extLst>
      <p:ext uri="{BB962C8B-B14F-4D97-AF65-F5344CB8AC3E}">
        <p14:creationId xmlns:p14="http://schemas.microsoft.com/office/powerpoint/2010/main" val="77174657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55578"/>
            <a:ext cx="10394949" cy="994964"/>
          </a:xfrm>
          <a:prstGeom prst="rect">
            <a:avLst/>
          </a:prstGeom>
        </p:spPr>
        <p:txBody>
          <a:bodyPr vert="horz" wrap="square" lIns="0" tIns="314782" rIns="0" bIns="0" rtlCol="0">
            <a:spAutoFit/>
          </a:bodyPr>
          <a:lstStyle/>
          <a:p>
            <a:pPr marL="207010">
              <a:lnSpc>
                <a:spcPct val="100000"/>
              </a:lnSpc>
              <a:spcBef>
                <a:spcPts val="105"/>
              </a:spcBef>
            </a:pPr>
            <a:r>
              <a:rPr spc="-10" dirty="0"/>
              <a:t>Example:</a:t>
            </a:r>
          </a:p>
        </p:txBody>
      </p:sp>
      <p:sp>
        <p:nvSpPr>
          <p:cNvPr id="3" name="object 3"/>
          <p:cNvSpPr txBox="1"/>
          <p:nvPr/>
        </p:nvSpPr>
        <p:spPr>
          <a:xfrm>
            <a:off x="916940" y="1658494"/>
            <a:ext cx="9088755" cy="2364109"/>
          </a:xfrm>
          <a:prstGeom prst="rect">
            <a:avLst/>
          </a:prstGeom>
        </p:spPr>
        <p:txBody>
          <a:bodyPr vert="horz" wrap="square" lIns="0" tIns="12065" rIns="0" bIns="0" rtlCol="0">
            <a:spAutoFit/>
          </a:bodyPr>
          <a:lstStyle/>
          <a:p>
            <a:pPr marL="240029" indent="-227329">
              <a:lnSpc>
                <a:spcPts val="3345"/>
              </a:lnSpc>
              <a:spcBef>
                <a:spcPts val="95"/>
              </a:spcBef>
              <a:buFont typeface="Arial MT"/>
              <a:buChar char="•"/>
              <a:tabLst>
                <a:tab pos="240029" algn="l"/>
              </a:tabLst>
            </a:pPr>
            <a:r>
              <a:rPr sz="2800" dirty="0">
                <a:latin typeface="Calibri"/>
                <a:cs typeface="Calibri"/>
              </a:rPr>
              <a:t>Consider</a:t>
            </a:r>
            <a:r>
              <a:rPr sz="2800" spc="-80" dirty="0">
                <a:latin typeface="Calibri"/>
                <a:cs typeface="Calibri"/>
              </a:rPr>
              <a:t> </a:t>
            </a:r>
            <a:r>
              <a:rPr sz="2800" dirty="0">
                <a:latin typeface="Calibri"/>
                <a:cs typeface="Calibri"/>
              </a:rPr>
              <a:t>the</a:t>
            </a:r>
            <a:r>
              <a:rPr sz="2800" spc="-85" dirty="0">
                <a:latin typeface="Calibri"/>
                <a:cs typeface="Calibri"/>
              </a:rPr>
              <a:t> </a:t>
            </a:r>
            <a:r>
              <a:rPr sz="2800" dirty="0">
                <a:latin typeface="Calibri"/>
                <a:cs typeface="Calibri"/>
              </a:rPr>
              <a:t>following</a:t>
            </a:r>
            <a:r>
              <a:rPr sz="2800" spc="-80" dirty="0">
                <a:latin typeface="Calibri"/>
                <a:cs typeface="Calibri"/>
              </a:rPr>
              <a:t> </a:t>
            </a:r>
            <a:r>
              <a:rPr sz="2800" spc="-20" dirty="0">
                <a:latin typeface="Calibri"/>
                <a:cs typeface="Calibri"/>
              </a:rPr>
              <a:t>Table</a:t>
            </a:r>
            <a:r>
              <a:rPr sz="2800" spc="-105" dirty="0">
                <a:latin typeface="Calibri"/>
                <a:cs typeface="Calibri"/>
              </a:rPr>
              <a:t> </a:t>
            </a:r>
            <a:r>
              <a:rPr sz="2800" spc="-10" dirty="0">
                <a:latin typeface="Calibri"/>
                <a:cs typeface="Calibri"/>
              </a:rPr>
              <a:t>Student:</a:t>
            </a:r>
            <a:endParaRPr sz="2800" dirty="0">
              <a:latin typeface="Calibri"/>
              <a:cs typeface="Calibri"/>
            </a:endParaRPr>
          </a:p>
          <a:p>
            <a:pPr marL="331470">
              <a:lnSpc>
                <a:spcPts val="1664"/>
              </a:lnSpc>
            </a:pPr>
            <a:r>
              <a:rPr sz="1400" dirty="0">
                <a:solidFill>
                  <a:srgbClr val="273139"/>
                </a:solidFill>
                <a:latin typeface="Consolas"/>
                <a:cs typeface="Consolas"/>
              </a:rPr>
              <a:t>UPDATE</a:t>
            </a:r>
            <a:r>
              <a:rPr sz="1400" spc="-20" dirty="0">
                <a:solidFill>
                  <a:srgbClr val="273139"/>
                </a:solidFill>
                <a:latin typeface="Consolas"/>
                <a:cs typeface="Consolas"/>
              </a:rPr>
              <a:t> </a:t>
            </a:r>
            <a:r>
              <a:rPr sz="1400" dirty="0">
                <a:solidFill>
                  <a:srgbClr val="273139"/>
                </a:solidFill>
                <a:latin typeface="Consolas"/>
                <a:cs typeface="Consolas"/>
              </a:rPr>
              <a:t>STUDENT</a:t>
            </a:r>
            <a:r>
              <a:rPr sz="1400" spc="-20" dirty="0">
                <a:solidFill>
                  <a:srgbClr val="273139"/>
                </a:solidFill>
                <a:latin typeface="Consolas"/>
                <a:cs typeface="Consolas"/>
              </a:rPr>
              <a:t> </a:t>
            </a:r>
            <a:r>
              <a:rPr sz="1400" dirty="0">
                <a:solidFill>
                  <a:srgbClr val="273139"/>
                </a:solidFill>
                <a:latin typeface="Consolas"/>
                <a:cs typeface="Consolas"/>
              </a:rPr>
              <a:t>SET</a:t>
            </a:r>
            <a:r>
              <a:rPr sz="1400" spc="-25" dirty="0">
                <a:solidFill>
                  <a:srgbClr val="273139"/>
                </a:solidFill>
                <a:latin typeface="Consolas"/>
                <a:cs typeface="Consolas"/>
              </a:rPr>
              <a:t> </a:t>
            </a:r>
            <a:r>
              <a:rPr sz="1400" dirty="0">
                <a:solidFill>
                  <a:srgbClr val="273139"/>
                </a:solidFill>
                <a:latin typeface="Consolas"/>
                <a:cs typeface="Consolas"/>
              </a:rPr>
              <a:t>NAME</a:t>
            </a:r>
            <a:r>
              <a:rPr sz="1400" spc="-25" dirty="0">
                <a:solidFill>
                  <a:srgbClr val="273139"/>
                </a:solidFill>
                <a:latin typeface="Consolas"/>
                <a:cs typeface="Consolas"/>
              </a:rPr>
              <a:t> </a:t>
            </a:r>
            <a:r>
              <a:rPr sz="1400" dirty="0">
                <a:solidFill>
                  <a:srgbClr val="273139"/>
                </a:solidFill>
                <a:latin typeface="Consolas"/>
                <a:cs typeface="Consolas"/>
              </a:rPr>
              <a:t>=</a:t>
            </a:r>
            <a:r>
              <a:rPr sz="1400" spc="-25" dirty="0">
                <a:solidFill>
                  <a:srgbClr val="273139"/>
                </a:solidFill>
                <a:latin typeface="Consolas"/>
                <a:cs typeface="Consolas"/>
              </a:rPr>
              <a:t> </a:t>
            </a:r>
            <a:r>
              <a:rPr sz="1400" dirty="0">
                <a:solidFill>
                  <a:srgbClr val="273139"/>
                </a:solidFill>
                <a:latin typeface="Consolas"/>
                <a:cs typeface="Consolas"/>
              </a:rPr>
              <a:t>‘Sherlock’</a:t>
            </a:r>
            <a:r>
              <a:rPr sz="1400" spc="-20" dirty="0">
                <a:solidFill>
                  <a:srgbClr val="273139"/>
                </a:solidFill>
                <a:latin typeface="Consolas"/>
                <a:cs typeface="Consolas"/>
              </a:rPr>
              <a:t> </a:t>
            </a:r>
            <a:r>
              <a:rPr sz="1400" dirty="0">
                <a:solidFill>
                  <a:srgbClr val="273139"/>
                </a:solidFill>
                <a:latin typeface="Consolas"/>
                <a:cs typeface="Consolas"/>
              </a:rPr>
              <a:t>WHERE</a:t>
            </a:r>
            <a:r>
              <a:rPr sz="1400" spc="-25" dirty="0">
                <a:solidFill>
                  <a:srgbClr val="273139"/>
                </a:solidFill>
                <a:latin typeface="Consolas"/>
                <a:cs typeface="Consolas"/>
              </a:rPr>
              <a:t> </a:t>
            </a:r>
            <a:r>
              <a:rPr sz="1400" dirty="0">
                <a:solidFill>
                  <a:srgbClr val="273139"/>
                </a:solidFill>
                <a:latin typeface="Consolas"/>
                <a:cs typeface="Consolas"/>
              </a:rPr>
              <a:t>NAME</a:t>
            </a:r>
            <a:r>
              <a:rPr sz="1400" spc="-25" dirty="0">
                <a:solidFill>
                  <a:srgbClr val="273139"/>
                </a:solidFill>
                <a:latin typeface="Consolas"/>
                <a:cs typeface="Consolas"/>
              </a:rPr>
              <a:t> </a:t>
            </a:r>
            <a:r>
              <a:rPr sz="1400" dirty="0">
                <a:solidFill>
                  <a:srgbClr val="273139"/>
                </a:solidFill>
                <a:latin typeface="Consolas"/>
                <a:cs typeface="Consolas"/>
              </a:rPr>
              <a:t>=</a:t>
            </a:r>
            <a:r>
              <a:rPr sz="1400" spc="-25" dirty="0">
                <a:solidFill>
                  <a:srgbClr val="273139"/>
                </a:solidFill>
                <a:latin typeface="Consolas"/>
                <a:cs typeface="Consolas"/>
              </a:rPr>
              <a:t> </a:t>
            </a:r>
            <a:r>
              <a:rPr sz="1400" spc="-10" dirty="0">
                <a:solidFill>
                  <a:srgbClr val="273139"/>
                </a:solidFill>
                <a:latin typeface="Consolas"/>
                <a:cs typeface="Consolas"/>
              </a:rPr>
              <a:t>‘Jolly’;</a:t>
            </a:r>
            <a:endParaRPr sz="1400" dirty="0">
              <a:latin typeface="Consolas"/>
              <a:cs typeface="Consolas"/>
            </a:endParaRPr>
          </a:p>
          <a:p>
            <a:pPr marL="331470">
              <a:lnSpc>
                <a:spcPct val="100000"/>
              </a:lnSpc>
            </a:pPr>
            <a:r>
              <a:rPr sz="1400" spc="-10" dirty="0">
                <a:solidFill>
                  <a:srgbClr val="273139"/>
                </a:solidFill>
                <a:latin typeface="Consolas"/>
                <a:cs typeface="Consolas"/>
              </a:rPr>
              <a:t>COMMIT;</a:t>
            </a:r>
            <a:endParaRPr sz="1400" dirty="0">
              <a:latin typeface="Consolas"/>
              <a:cs typeface="Consolas"/>
            </a:endParaRPr>
          </a:p>
          <a:p>
            <a:pPr marL="331470">
              <a:lnSpc>
                <a:spcPts val="1510"/>
              </a:lnSpc>
              <a:spcBef>
                <a:spcPts val="25"/>
              </a:spcBef>
            </a:pPr>
            <a:r>
              <a:rPr sz="1400" spc="-10" dirty="0">
                <a:solidFill>
                  <a:srgbClr val="273139"/>
                </a:solidFill>
                <a:latin typeface="Consolas"/>
                <a:cs typeface="Consolas"/>
              </a:rPr>
              <a:t>ROLLBACK;</a:t>
            </a:r>
            <a:endParaRPr sz="1400" dirty="0">
              <a:latin typeface="Consolas"/>
              <a:cs typeface="Consolas"/>
            </a:endParaRPr>
          </a:p>
          <a:p>
            <a:pPr marL="240029" marR="5080" indent="-227329">
              <a:lnSpc>
                <a:spcPts val="3020"/>
              </a:lnSpc>
              <a:spcBef>
                <a:spcPts val="215"/>
              </a:spcBef>
              <a:buFont typeface="Arial MT"/>
              <a:buChar char="•"/>
              <a:tabLst>
                <a:tab pos="241300" algn="l"/>
              </a:tabLst>
            </a:pPr>
            <a:r>
              <a:rPr sz="2800" dirty="0">
                <a:latin typeface="Calibri"/>
                <a:cs typeface="Calibri"/>
              </a:rPr>
              <a:t>By</a:t>
            </a:r>
            <a:r>
              <a:rPr sz="2800" spc="-90" dirty="0">
                <a:latin typeface="Calibri"/>
                <a:cs typeface="Calibri"/>
              </a:rPr>
              <a:t> </a:t>
            </a:r>
            <a:r>
              <a:rPr sz="2800" dirty="0">
                <a:latin typeface="Calibri"/>
                <a:cs typeface="Calibri"/>
              </a:rPr>
              <a:t>using</a:t>
            </a:r>
            <a:r>
              <a:rPr sz="2800" spc="-60" dirty="0">
                <a:latin typeface="Calibri"/>
                <a:cs typeface="Calibri"/>
              </a:rPr>
              <a:t> </a:t>
            </a:r>
            <a:r>
              <a:rPr sz="2800" dirty="0">
                <a:latin typeface="Calibri"/>
                <a:cs typeface="Calibri"/>
              </a:rPr>
              <a:t>this</a:t>
            </a:r>
            <a:r>
              <a:rPr sz="2800" spc="-65" dirty="0">
                <a:latin typeface="Calibri"/>
                <a:cs typeface="Calibri"/>
              </a:rPr>
              <a:t> </a:t>
            </a:r>
            <a:r>
              <a:rPr sz="2800" dirty="0">
                <a:latin typeface="Calibri"/>
                <a:cs typeface="Calibri"/>
              </a:rPr>
              <a:t>command</a:t>
            </a:r>
            <a:r>
              <a:rPr sz="2800" spc="-55" dirty="0">
                <a:latin typeface="Calibri"/>
                <a:cs typeface="Calibri"/>
              </a:rPr>
              <a:t> </a:t>
            </a:r>
            <a:r>
              <a:rPr sz="2800" dirty="0">
                <a:latin typeface="Calibri"/>
                <a:cs typeface="Calibri"/>
              </a:rPr>
              <a:t>you</a:t>
            </a:r>
            <a:r>
              <a:rPr sz="2800" spc="-75" dirty="0">
                <a:latin typeface="Calibri"/>
                <a:cs typeface="Calibri"/>
              </a:rPr>
              <a:t> </a:t>
            </a:r>
            <a:r>
              <a:rPr sz="2800" dirty="0">
                <a:latin typeface="Calibri"/>
                <a:cs typeface="Calibri"/>
              </a:rPr>
              <a:t>can</a:t>
            </a:r>
            <a:r>
              <a:rPr sz="2800" spc="-85" dirty="0">
                <a:latin typeface="Calibri"/>
                <a:cs typeface="Calibri"/>
              </a:rPr>
              <a:t> </a:t>
            </a:r>
            <a:r>
              <a:rPr sz="2800" dirty="0">
                <a:latin typeface="Calibri"/>
                <a:cs typeface="Calibri"/>
              </a:rPr>
              <a:t>update</a:t>
            </a:r>
            <a:r>
              <a:rPr sz="2800" spc="-60" dirty="0">
                <a:latin typeface="Calibri"/>
                <a:cs typeface="Calibri"/>
              </a:rPr>
              <a:t> </a:t>
            </a:r>
            <a:r>
              <a:rPr sz="2800" dirty="0">
                <a:latin typeface="Calibri"/>
                <a:cs typeface="Calibri"/>
              </a:rPr>
              <a:t>the</a:t>
            </a:r>
            <a:r>
              <a:rPr sz="2800" spc="-75" dirty="0">
                <a:latin typeface="Calibri"/>
                <a:cs typeface="Calibri"/>
              </a:rPr>
              <a:t> </a:t>
            </a:r>
            <a:r>
              <a:rPr sz="2800" spc="-10" dirty="0">
                <a:latin typeface="Calibri"/>
                <a:cs typeface="Calibri"/>
              </a:rPr>
              <a:t>record</a:t>
            </a:r>
            <a:r>
              <a:rPr sz="2800" spc="-80" dirty="0">
                <a:latin typeface="Calibri"/>
                <a:cs typeface="Calibri"/>
              </a:rPr>
              <a:t> </a:t>
            </a:r>
            <a:r>
              <a:rPr sz="2800" dirty="0">
                <a:latin typeface="Calibri"/>
                <a:cs typeface="Calibri"/>
              </a:rPr>
              <a:t>and</a:t>
            </a:r>
            <a:r>
              <a:rPr sz="2800" spc="-75" dirty="0">
                <a:latin typeface="Calibri"/>
                <a:cs typeface="Calibri"/>
              </a:rPr>
              <a:t> </a:t>
            </a:r>
            <a:r>
              <a:rPr sz="2800" dirty="0">
                <a:latin typeface="Calibri"/>
                <a:cs typeface="Calibri"/>
              </a:rPr>
              <a:t>save</a:t>
            </a:r>
            <a:r>
              <a:rPr sz="2800" spc="-80" dirty="0">
                <a:latin typeface="Calibri"/>
                <a:cs typeface="Calibri"/>
              </a:rPr>
              <a:t> </a:t>
            </a:r>
            <a:r>
              <a:rPr sz="2800" spc="-25" dirty="0">
                <a:latin typeface="Calibri"/>
                <a:cs typeface="Calibri"/>
              </a:rPr>
              <a:t>it </a:t>
            </a:r>
            <a:r>
              <a:rPr sz="2800" spc="-10" dirty="0" smtClean="0">
                <a:latin typeface="Calibri"/>
                <a:cs typeface="Calibri"/>
              </a:rPr>
              <a:t>permanently</a:t>
            </a:r>
            <a:r>
              <a:rPr sz="2800" spc="-65" dirty="0" smtClean="0">
                <a:latin typeface="Calibri"/>
                <a:cs typeface="Calibri"/>
              </a:rPr>
              <a:t> </a:t>
            </a:r>
            <a:r>
              <a:rPr sz="2800" dirty="0">
                <a:latin typeface="Calibri"/>
                <a:cs typeface="Calibri"/>
              </a:rPr>
              <a:t>by</a:t>
            </a:r>
            <a:r>
              <a:rPr sz="2800" spc="-75" dirty="0">
                <a:latin typeface="Calibri"/>
                <a:cs typeface="Calibri"/>
              </a:rPr>
              <a:t> </a:t>
            </a:r>
            <a:r>
              <a:rPr sz="2800" dirty="0">
                <a:latin typeface="Calibri"/>
                <a:cs typeface="Calibri"/>
              </a:rPr>
              <a:t>using</a:t>
            </a:r>
            <a:r>
              <a:rPr sz="2800" spc="-45" dirty="0">
                <a:latin typeface="Calibri"/>
                <a:cs typeface="Calibri"/>
              </a:rPr>
              <a:t> </a:t>
            </a:r>
            <a:r>
              <a:rPr sz="2800" b="1" dirty="0">
                <a:latin typeface="Calibri"/>
                <a:cs typeface="Calibri"/>
              </a:rPr>
              <a:t>COMMIT</a:t>
            </a:r>
            <a:r>
              <a:rPr sz="2800" b="1" spc="-60" dirty="0">
                <a:latin typeface="Calibri"/>
                <a:cs typeface="Calibri"/>
              </a:rPr>
              <a:t> </a:t>
            </a:r>
            <a:r>
              <a:rPr sz="2800" spc="-10" dirty="0">
                <a:latin typeface="Calibri"/>
                <a:cs typeface="Calibri"/>
              </a:rPr>
              <a:t>command.</a:t>
            </a:r>
            <a:endParaRPr sz="2800" dirty="0">
              <a:latin typeface="Calibri"/>
              <a:cs typeface="Calibri"/>
            </a:endParaRPr>
          </a:p>
          <a:p>
            <a:pPr marL="240029" indent="-227329">
              <a:lnSpc>
                <a:spcPct val="100000"/>
              </a:lnSpc>
              <a:spcBef>
                <a:spcPts val="620"/>
              </a:spcBef>
              <a:buFont typeface="Arial MT"/>
              <a:buChar char="•"/>
              <a:tabLst>
                <a:tab pos="240029" algn="l"/>
              </a:tabLst>
            </a:pPr>
            <a:r>
              <a:rPr sz="2800" dirty="0">
                <a:latin typeface="Calibri"/>
                <a:cs typeface="Calibri"/>
              </a:rPr>
              <a:t>Now</a:t>
            </a:r>
            <a:r>
              <a:rPr sz="2800" spc="-60" dirty="0">
                <a:latin typeface="Calibri"/>
                <a:cs typeface="Calibri"/>
              </a:rPr>
              <a:t> </a:t>
            </a:r>
            <a:r>
              <a:rPr sz="2800" dirty="0">
                <a:latin typeface="Calibri"/>
                <a:cs typeface="Calibri"/>
              </a:rPr>
              <a:t>after</a:t>
            </a:r>
            <a:r>
              <a:rPr sz="2800" spc="-100" dirty="0">
                <a:latin typeface="Calibri"/>
                <a:cs typeface="Calibri"/>
              </a:rPr>
              <a:t> </a:t>
            </a:r>
            <a:r>
              <a:rPr sz="2800" dirty="0">
                <a:latin typeface="Calibri"/>
                <a:cs typeface="Calibri"/>
              </a:rPr>
              <a:t>COMMIT</a:t>
            </a:r>
            <a:r>
              <a:rPr sz="2800" spc="-55" dirty="0">
                <a:latin typeface="Calibri"/>
                <a:cs typeface="Calibri"/>
              </a:rPr>
              <a:t> </a:t>
            </a:r>
            <a:r>
              <a:rPr sz="2800" spc="-50" dirty="0">
                <a:latin typeface="Calibri"/>
                <a:cs typeface="Calibri"/>
              </a:rPr>
              <a:t>:</a:t>
            </a:r>
            <a:endParaRPr sz="2800" dirty="0">
              <a:latin typeface="Calibri"/>
              <a:cs typeface="Calibri"/>
            </a:endParaRPr>
          </a:p>
        </p:txBody>
      </p:sp>
      <p:pic>
        <p:nvPicPr>
          <p:cNvPr id="4" name="object 4"/>
          <p:cNvPicPr/>
          <p:nvPr/>
        </p:nvPicPr>
        <p:blipFill>
          <a:blip r:embed="rId2" cstate="print"/>
          <a:stretch>
            <a:fillRect/>
          </a:stretch>
        </p:blipFill>
        <p:spPr>
          <a:xfrm>
            <a:off x="1914005" y="4495365"/>
            <a:ext cx="1994115" cy="1783598"/>
          </a:xfrm>
          <a:prstGeom prst="rect">
            <a:avLst/>
          </a:prstGeom>
        </p:spPr>
      </p:pic>
      <p:pic>
        <p:nvPicPr>
          <p:cNvPr id="5" name="object 5"/>
          <p:cNvPicPr/>
          <p:nvPr/>
        </p:nvPicPr>
        <p:blipFill>
          <a:blip r:embed="rId3" cstate="print"/>
          <a:stretch>
            <a:fillRect/>
          </a:stretch>
        </p:blipFill>
        <p:spPr>
          <a:xfrm>
            <a:off x="5301924" y="4495365"/>
            <a:ext cx="1679248" cy="1690976"/>
          </a:xfrm>
          <a:prstGeom prst="rect">
            <a:avLst/>
          </a:prstGeom>
        </p:spPr>
      </p:pic>
      <p:sp>
        <p:nvSpPr>
          <p:cNvPr id="6" name="Right Arrow 5"/>
          <p:cNvSpPr/>
          <p:nvPr/>
        </p:nvSpPr>
        <p:spPr>
          <a:xfrm>
            <a:off x="4091836" y="5215149"/>
            <a:ext cx="1020621" cy="242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7841294" y="4353375"/>
            <a:ext cx="3498937" cy="1631216"/>
          </a:xfrm>
          <a:prstGeom prst="rect">
            <a:avLst/>
          </a:prstGeom>
        </p:spPr>
        <p:txBody>
          <a:bodyPr wrap="square">
            <a:spAutoFit/>
          </a:bodyPr>
          <a:lstStyle/>
          <a:p>
            <a:pPr marL="240029" marR="5080" indent="-227329">
              <a:lnSpc>
                <a:spcPts val="3030"/>
              </a:lnSpc>
              <a:spcBef>
                <a:spcPts val="475"/>
              </a:spcBef>
              <a:buFont typeface="Arial MT"/>
              <a:buChar char="•"/>
              <a:tabLst>
                <a:tab pos="241300" algn="l"/>
              </a:tabLst>
            </a:pPr>
            <a:r>
              <a:rPr lang="en-US" dirty="0">
                <a:latin typeface="Calibri"/>
                <a:cs typeface="Calibri"/>
              </a:rPr>
              <a:t>If</a:t>
            </a:r>
            <a:r>
              <a:rPr lang="en-US" spc="-50" dirty="0">
                <a:latin typeface="Calibri"/>
                <a:cs typeface="Calibri"/>
              </a:rPr>
              <a:t> </a:t>
            </a:r>
            <a:r>
              <a:rPr lang="en-US" dirty="0">
                <a:latin typeface="Calibri"/>
                <a:cs typeface="Calibri"/>
              </a:rPr>
              <a:t>commit</a:t>
            </a:r>
            <a:r>
              <a:rPr lang="en-US" spc="-25" dirty="0">
                <a:latin typeface="Calibri"/>
                <a:cs typeface="Calibri"/>
              </a:rPr>
              <a:t> </a:t>
            </a:r>
            <a:r>
              <a:rPr lang="en-US" dirty="0">
                <a:latin typeface="Calibri"/>
                <a:cs typeface="Calibri"/>
              </a:rPr>
              <a:t>was</a:t>
            </a:r>
            <a:r>
              <a:rPr lang="en-US" spc="-50" dirty="0">
                <a:latin typeface="Calibri"/>
                <a:cs typeface="Calibri"/>
              </a:rPr>
              <a:t> </a:t>
            </a:r>
            <a:r>
              <a:rPr lang="en-US" dirty="0">
                <a:latin typeface="Calibri"/>
                <a:cs typeface="Calibri"/>
              </a:rPr>
              <a:t>not</a:t>
            </a:r>
            <a:r>
              <a:rPr lang="en-US" spc="-35" dirty="0">
                <a:latin typeface="Calibri"/>
                <a:cs typeface="Calibri"/>
              </a:rPr>
              <a:t> </a:t>
            </a:r>
            <a:r>
              <a:rPr lang="en-US" spc="-10" dirty="0">
                <a:latin typeface="Calibri"/>
                <a:cs typeface="Calibri"/>
              </a:rPr>
              <a:t>performed</a:t>
            </a:r>
            <a:r>
              <a:rPr lang="en-US" spc="-45" dirty="0">
                <a:latin typeface="Calibri"/>
                <a:cs typeface="Calibri"/>
              </a:rPr>
              <a:t> </a:t>
            </a:r>
            <a:r>
              <a:rPr lang="en-US" dirty="0">
                <a:latin typeface="Calibri"/>
                <a:cs typeface="Calibri"/>
              </a:rPr>
              <a:t>then</a:t>
            </a:r>
            <a:r>
              <a:rPr lang="en-US" spc="-40" dirty="0">
                <a:latin typeface="Calibri"/>
                <a:cs typeface="Calibri"/>
              </a:rPr>
              <a:t> </a:t>
            </a:r>
            <a:r>
              <a:rPr lang="en-US" dirty="0">
                <a:latin typeface="Calibri"/>
                <a:cs typeface="Calibri"/>
              </a:rPr>
              <a:t>the</a:t>
            </a:r>
            <a:r>
              <a:rPr lang="en-US" spc="-40" dirty="0">
                <a:latin typeface="Calibri"/>
                <a:cs typeface="Calibri"/>
              </a:rPr>
              <a:t> </a:t>
            </a:r>
            <a:r>
              <a:rPr lang="en-US" dirty="0">
                <a:latin typeface="Calibri"/>
                <a:cs typeface="Calibri"/>
              </a:rPr>
              <a:t>changes</a:t>
            </a:r>
            <a:r>
              <a:rPr lang="en-US" spc="-30" dirty="0">
                <a:latin typeface="Calibri"/>
                <a:cs typeface="Calibri"/>
              </a:rPr>
              <a:t> </a:t>
            </a:r>
            <a:r>
              <a:rPr lang="en-US" dirty="0">
                <a:latin typeface="Calibri"/>
                <a:cs typeface="Calibri"/>
              </a:rPr>
              <a:t>made</a:t>
            </a:r>
            <a:r>
              <a:rPr lang="en-US" spc="-45" dirty="0">
                <a:latin typeface="Calibri"/>
                <a:cs typeface="Calibri"/>
              </a:rPr>
              <a:t> </a:t>
            </a:r>
            <a:r>
              <a:rPr lang="en-US" dirty="0">
                <a:latin typeface="Calibri"/>
                <a:cs typeface="Calibri"/>
              </a:rPr>
              <a:t>by</a:t>
            </a:r>
            <a:r>
              <a:rPr lang="en-US" spc="-45" dirty="0">
                <a:latin typeface="Calibri"/>
                <a:cs typeface="Calibri"/>
              </a:rPr>
              <a:t> </a:t>
            </a:r>
            <a:r>
              <a:rPr lang="en-US" dirty="0">
                <a:latin typeface="Calibri"/>
                <a:cs typeface="Calibri"/>
              </a:rPr>
              <a:t>the</a:t>
            </a:r>
            <a:r>
              <a:rPr lang="en-US" spc="-35" dirty="0">
                <a:latin typeface="Calibri"/>
                <a:cs typeface="Calibri"/>
              </a:rPr>
              <a:t> </a:t>
            </a:r>
            <a:r>
              <a:rPr lang="en-US" spc="-10" dirty="0">
                <a:latin typeface="Calibri"/>
                <a:cs typeface="Calibri"/>
              </a:rPr>
              <a:t>update </a:t>
            </a:r>
            <a:r>
              <a:rPr lang="en-US" dirty="0">
                <a:latin typeface="Calibri"/>
                <a:cs typeface="Calibri"/>
              </a:rPr>
              <a:t>command</a:t>
            </a:r>
            <a:r>
              <a:rPr lang="en-US" spc="-70" dirty="0">
                <a:latin typeface="Calibri"/>
                <a:cs typeface="Calibri"/>
              </a:rPr>
              <a:t> </a:t>
            </a:r>
            <a:r>
              <a:rPr lang="en-US" dirty="0">
                <a:latin typeface="Calibri"/>
                <a:cs typeface="Calibri"/>
              </a:rPr>
              <a:t>can</a:t>
            </a:r>
            <a:r>
              <a:rPr lang="en-US" spc="-70" dirty="0">
                <a:latin typeface="Calibri"/>
                <a:cs typeface="Calibri"/>
              </a:rPr>
              <a:t> </a:t>
            </a:r>
            <a:r>
              <a:rPr lang="en-US" dirty="0">
                <a:latin typeface="Calibri"/>
                <a:cs typeface="Calibri"/>
              </a:rPr>
              <a:t>be</a:t>
            </a:r>
            <a:r>
              <a:rPr lang="en-US" spc="-80" dirty="0">
                <a:latin typeface="Calibri"/>
                <a:cs typeface="Calibri"/>
              </a:rPr>
              <a:t> </a:t>
            </a:r>
            <a:r>
              <a:rPr lang="en-US" spc="-10" dirty="0">
                <a:latin typeface="Calibri"/>
                <a:cs typeface="Calibri"/>
              </a:rPr>
              <a:t>rollback.</a:t>
            </a:r>
            <a:endParaRPr lang="en-US" dirty="0">
              <a:latin typeface="Calibri"/>
              <a:cs typeface="Calibri"/>
            </a:endParaRPr>
          </a:p>
        </p:txBody>
      </p:sp>
    </p:spTree>
    <p:extLst>
      <p:ext uri="{BB962C8B-B14F-4D97-AF65-F5344CB8AC3E}">
        <p14:creationId xmlns:p14="http://schemas.microsoft.com/office/powerpoint/2010/main" val="300626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p:txBody>
          <a:bodyPr/>
          <a:lstStyle/>
          <a:p>
            <a:fld id="{B6F15528-21DE-4FAA-801E-634DDDAF4B2B}" type="slidenum">
              <a:rPr lang="en-IN" smtClean="0"/>
              <a:t>152</a:t>
            </a:fld>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480" y="1512194"/>
            <a:ext cx="5791200" cy="210502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81" y="3868912"/>
            <a:ext cx="4741356" cy="164254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78465" y="3747534"/>
            <a:ext cx="6028211" cy="102563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6058" y="4886842"/>
            <a:ext cx="4378687" cy="8768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102291" y="676405"/>
            <a:ext cx="1744388" cy="584775"/>
          </a:xfrm>
          <a:prstGeom prst="rect">
            <a:avLst/>
          </a:prstGeom>
          <a:noFill/>
        </p:spPr>
        <p:txBody>
          <a:bodyPr wrap="none" rtlCol="0">
            <a:spAutoFit/>
          </a:bodyPr>
          <a:lstStyle/>
          <a:p>
            <a:r>
              <a:rPr lang="en-US" sz="3200" b="1" dirty="0" smtClean="0"/>
              <a:t>Example:</a:t>
            </a:r>
            <a:endParaRPr lang="en-IN" b="1" dirty="0"/>
          </a:p>
        </p:txBody>
      </p:sp>
    </p:spTree>
    <p:extLst>
      <p:ext uri="{BB962C8B-B14F-4D97-AF65-F5344CB8AC3E}">
        <p14:creationId xmlns:p14="http://schemas.microsoft.com/office/powerpoint/2010/main" val="4244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051"/>
                                        </p:tgtEl>
                                        <p:attrNameLst>
                                          <p:attrName>style.visibility</p:attrName>
                                        </p:attrNameLst>
                                      </p:cBhvr>
                                      <p:to>
                                        <p:strVal val="visible"/>
                                      </p:to>
                                    </p:set>
                                    <p:animEffect transition="in" filter="barn(inVertical)">
                                      <p:cBhvr>
                                        <p:cTn id="12" dur="500"/>
                                        <p:tgtEl>
                                          <p:spTgt spid="205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053"/>
                                        </p:tgtEl>
                                        <p:attrNameLst>
                                          <p:attrName>style.visibility</p:attrName>
                                        </p:attrNameLst>
                                      </p:cBhvr>
                                      <p:to>
                                        <p:strVal val="visible"/>
                                      </p:to>
                                    </p:set>
                                    <p:animEffect transition="in" filter="barn(inVertical)">
                                      <p:cBhvr>
                                        <p:cTn id="17" dur="500"/>
                                        <p:tgtEl>
                                          <p:spTgt spid="2053"/>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054"/>
                                        </p:tgtEl>
                                        <p:attrNameLst>
                                          <p:attrName>style.visibility</p:attrName>
                                        </p:attrNameLst>
                                      </p:cBhvr>
                                      <p:to>
                                        <p:strVal val="visible"/>
                                      </p:to>
                                    </p:set>
                                    <p:animEffect transition="in" filter="barn(inVertical)">
                                      <p:cBhvr>
                                        <p:cTn id="22"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287611"/>
            <a:ext cx="10394949" cy="1007789"/>
          </a:xfrm>
          <a:prstGeom prst="rect">
            <a:avLst/>
          </a:prstGeom>
        </p:spPr>
        <p:txBody>
          <a:bodyPr vert="horz" wrap="square" lIns="0" tIns="314782" rIns="0" bIns="0" rtlCol="0">
            <a:spAutoFit/>
          </a:bodyPr>
          <a:lstStyle/>
          <a:p>
            <a:pPr marL="207010">
              <a:lnSpc>
                <a:spcPct val="100000"/>
              </a:lnSpc>
              <a:spcBef>
                <a:spcPts val="105"/>
              </a:spcBef>
            </a:pPr>
            <a:r>
              <a:rPr spc="-20" dirty="0"/>
              <a:t>Savepoint</a:t>
            </a:r>
          </a:p>
        </p:txBody>
      </p:sp>
      <p:sp>
        <p:nvSpPr>
          <p:cNvPr id="3" name="object 3"/>
          <p:cNvSpPr txBox="1"/>
          <p:nvPr/>
        </p:nvSpPr>
        <p:spPr>
          <a:xfrm>
            <a:off x="466001" y="1392663"/>
            <a:ext cx="5295971" cy="830997"/>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sz="2800" dirty="0">
                <a:latin typeface="Calibri"/>
                <a:cs typeface="Calibri"/>
              </a:rPr>
              <a:t>If</a:t>
            </a:r>
            <a:r>
              <a:rPr sz="2800" spc="-70" dirty="0">
                <a:latin typeface="Calibri"/>
                <a:cs typeface="Calibri"/>
              </a:rPr>
              <a:t> </a:t>
            </a:r>
            <a:r>
              <a:rPr sz="2800" dirty="0">
                <a:latin typeface="Calibri"/>
                <a:cs typeface="Calibri"/>
              </a:rPr>
              <a:t>on</a:t>
            </a:r>
            <a:r>
              <a:rPr sz="2800" spc="-60" dirty="0">
                <a:latin typeface="Calibri"/>
                <a:cs typeface="Calibri"/>
              </a:rPr>
              <a:t> </a:t>
            </a:r>
            <a:r>
              <a:rPr sz="2800" dirty="0">
                <a:latin typeface="Calibri"/>
                <a:cs typeface="Calibri"/>
              </a:rPr>
              <a:t>the</a:t>
            </a:r>
            <a:r>
              <a:rPr sz="2800" spc="-60" dirty="0">
                <a:latin typeface="Calibri"/>
                <a:cs typeface="Calibri"/>
              </a:rPr>
              <a:t> </a:t>
            </a:r>
            <a:r>
              <a:rPr lang="en-US" sz="2800" spc="-60" dirty="0" smtClean="0">
                <a:latin typeface="Calibri"/>
                <a:cs typeface="Calibri"/>
              </a:rPr>
              <a:t>given </a:t>
            </a:r>
            <a:r>
              <a:rPr sz="2800" dirty="0" smtClean="0">
                <a:latin typeface="Calibri"/>
                <a:cs typeface="Calibri"/>
              </a:rPr>
              <a:t>table</a:t>
            </a:r>
            <a:r>
              <a:rPr sz="2800" spc="-45" dirty="0" smtClean="0">
                <a:latin typeface="Calibri"/>
                <a:cs typeface="Calibri"/>
              </a:rPr>
              <a:t> </a:t>
            </a:r>
            <a:r>
              <a:rPr sz="2800" dirty="0">
                <a:latin typeface="Calibri"/>
                <a:cs typeface="Calibri"/>
              </a:rPr>
              <a:t>savepoint</a:t>
            </a:r>
            <a:r>
              <a:rPr sz="2800" spc="-60" dirty="0">
                <a:latin typeface="Calibri"/>
                <a:cs typeface="Calibri"/>
              </a:rPr>
              <a:t> </a:t>
            </a:r>
            <a:r>
              <a:rPr sz="2800" spc="-25" dirty="0">
                <a:latin typeface="Calibri"/>
                <a:cs typeface="Calibri"/>
              </a:rPr>
              <a:t>is </a:t>
            </a:r>
            <a:r>
              <a:rPr sz="2800" spc="-10" dirty="0" smtClean="0">
                <a:latin typeface="Calibri"/>
                <a:cs typeface="Calibri"/>
              </a:rPr>
              <a:t>performed</a:t>
            </a:r>
            <a:endParaRPr sz="2800" dirty="0">
              <a:latin typeface="Calibri"/>
              <a:cs typeface="Calibri"/>
            </a:endParaRPr>
          </a:p>
        </p:txBody>
      </p:sp>
      <p:sp>
        <p:nvSpPr>
          <p:cNvPr id="4" name="object 4"/>
          <p:cNvSpPr txBox="1"/>
          <p:nvPr/>
        </p:nvSpPr>
        <p:spPr>
          <a:xfrm>
            <a:off x="3113987" y="2987237"/>
            <a:ext cx="4872355" cy="1859483"/>
          </a:xfrm>
          <a:prstGeom prst="rect">
            <a:avLst/>
          </a:prstGeom>
        </p:spPr>
        <p:txBody>
          <a:bodyPr vert="horz" wrap="square" lIns="0" tIns="60960" rIns="0" bIns="0" rtlCol="0">
            <a:spAutoFit/>
          </a:bodyPr>
          <a:lstStyle/>
          <a:p>
            <a:pPr marL="240029" marR="5080" indent="-227329">
              <a:lnSpc>
                <a:spcPts val="3020"/>
              </a:lnSpc>
              <a:spcBef>
                <a:spcPts val="480"/>
              </a:spcBef>
              <a:buFont typeface="Arial MT"/>
              <a:buChar char="•"/>
              <a:tabLst>
                <a:tab pos="241300" algn="l"/>
              </a:tabLst>
            </a:pPr>
            <a:r>
              <a:rPr sz="2800" dirty="0">
                <a:latin typeface="Calibri"/>
                <a:cs typeface="Calibri"/>
              </a:rPr>
              <a:t>Now</a:t>
            </a:r>
            <a:r>
              <a:rPr sz="2800" spc="-65" dirty="0">
                <a:latin typeface="Calibri"/>
                <a:cs typeface="Calibri"/>
              </a:rPr>
              <a:t> </a:t>
            </a:r>
            <a:r>
              <a:rPr sz="2800" dirty="0">
                <a:latin typeface="Calibri"/>
                <a:cs typeface="Calibri"/>
              </a:rPr>
              <a:t>if</a:t>
            </a:r>
            <a:r>
              <a:rPr sz="2800" spc="-65" dirty="0">
                <a:latin typeface="Calibri"/>
                <a:cs typeface="Calibri"/>
              </a:rPr>
              <a:t> </a:t>
            </a:r>
            <a:r>
              <a:rPr sz="2800" dirty="0">
                <a:latin typeface="Calibri"/>
                <a:cs typeface="Calibri"/>
              </a:rPr>
              <a:t>we</a:t>
            </a:r>
            <a:r>
              <a:rPr sz="2800" spc="-65" dirty="0">
                <a:latin typeface="Calibri"/>
                <a:cs typeface="Calibri"/>
              </a:rPr>
              <a:t> </a:t>
            </a:r>
            <a:r>
              <a:rPr sz="2800" dirty="0">
                <a:latin typeface="Calibri"/>
                <a:cs typeface="Calibri"/>
              </a:rPr>
              <a:t>Rollback</a:t>
            </a:r>
            <a:r>
              <a:rPr sz="2800" spc="-50" dirty="0">
                <a:latin typeface="Calibri"/>
                <a:cs typeface="Calibri"/>
              </a:rPr>
              <a:t> </a:t>
            </a:r>
            <a:r>
              <a:rPr sz="2800" dirty="0">
                <a:latin typeface="Calibri"/>
                <a:cs typeface="Calibri"/>
              </a:rPr>
              <a:t>to</a:t>
            </a:r>
            <a:r>
              <a:rPr sz="2800" spc="-55" dirty="0">
                <a:latin typeface="Calibri"/>
                <a:cs typeface="Calibri"/>
              </a:rPr>
              <a:t> </a:t>
            </a:r>
            <a:r>
              <a:rPr sz="2800" spc="-10" dirty="0">
                <a:latin typeface="Calibri"/>
                <a:cs typeface="Calibri"/>
              </a:rPr>
              <a:t>Savepoint 	</a:t>
            </a:r>
            <a:r>
              <a:rPr sz="2800" spc="-25" dirty="0">
                <a:latin typeface="Calibri"/>
                <a:cs typeface="Calibri"/>
              </a:rPr>
              <a:t>B:</a:t>
            </a:r>
            <a:endParaRPr sz="2800" dirty="0">
              <a:latin typeface="Calibri"/>
              <a:cs typeface="Calibri"/>
            </a:endParaRPr>
          </a:p>
          <a:p>
            <a:pPr marL="240029" indent="-227329">
              <a:lnSpc>
                <a:spcPct val="100000"/>
              </a:lnSpc>
              <a:spcBef>
                <a:spcPts val="635"/>
              </a:spcBef>
              <a:buFont typeface="Arial MT"/>
              <a:buChar char="•"/>
              <a:tabLst>
                <a:tab pos="240029" algn="l"/>
              </a:tabLst>
            </a:pPr>
            <a:r>
              <a:rPr sz="2800" dirty="0">
                <a:latin typeface="Calibri"/>
                <a:cs typeface="Calibri"/>
              </a:rPr>
              <a:t>Rollback</a:t>
            </a:r>
            <a:r>
              <a:rPr sz="2800" spc="-80" dirty="0">
                <a:latin typeface="Calibri"/>
                <a:cs typeface="Calibri"/>
              </a:rPr>
              <a:t> </a:t>
            </a:r>
            <a:r>
              <a:rPr sz="2800" dirty="0">
                <a:latin typeface="Calibri"/>
                <a:cs typeface="Calibri"/>
              </a:rPr>
              <a:t>to</a:t>
            </a:r>
            <a:r>
              <a:rPr sz="2800" spc="-100" dirty="0">
                <a:latin typeface="Calibri"/>
                <a:cs typeface="Calibri"/>
              </a:rPr>
              <a:t> </a:t>
            </a:r>
            <a:r>
              <a:rPr sz="2800" spc="-25" dirty="0">
                <a:latin typeface="Calibri"/>
                <a:cs typeface="Calibri"/>
              </a:rPr>
              <a:t>B;</a:t>
            </a:r>
            <a:endParaRPr sz="2800" dirty="0">
              <a:latin typeface="Calibri"/>
              <a:cs typeface="Calibri"/>
            </a:endParaRPr>
          </a:p>
          <a:p>
            <a:pPr marL="240029" indent="-227329">
              <a:lnSpc>
                <a:spcPct val="100000"/>
              </a:lnSpc>
              <a:spcBef>
                <a:spcPts val="660"/>
              </a:spcBef>
              <a:buFont typeface="Arial MT"/>
              <a:buChar char="•"/>
              <a:tabLst>
                <a:tab pos="240029" algn="l"/>
              </a:tabLst>
            </a:pPr>
            <a:r>
              <a:rPr sz="2800" dirty="0">
                <a:latin typeface="Calibri"/>
                <a:cs typeface="Calibri"/>
              </a:rPr>
              <a:t>The</a:t>
            </a:r>
            <a:r>
              <a:rPr sz="2800" spc="-85" dirty="0">
                <a:latin typeface="Calibri"/>
                <a:cs typeface="Calibri"/>
              </a:rPr>
              <a:t> </a:t>
            </a:r>
            <a:r>
              <a:rPr sz="2800" dirty="0">
                <a:latin typeface="Calibri"/>
                <a:cs typeface="Calibri"/>
              </a:rPr>
              <a:t>resulting</a:t>
            </a:r>
            <a:r>
              <a:rPr sz="2800" spc="-60" dirty="0">
                <a:latin typeface="Calibri"/>
                <a:cs typeface="Calibri"/>
              </a:rPr>
              <a:t> </a:t>
            </a:r>
            <a:r>
              <a:rPr sz="2800" spc="-20" dirty="0">
                <a:latin typeface="Calibri"/>
                <a:cs typeface="Calibri"/>
              </a:rPr>
              <a:t>Table</a:t>
            </a:r>
            <a:r>
              <a:rPr sz="2800" spc="-80" dirty="0">
                <a:latin typeface="Calibri"/>
                <a:cs typeface="Calibri"/>
              </a:rPr>
              <a:t> </a:t>
            </a:r>
            <a:r>
              <a:rPr sz="2800" dirty="0">
                <a:latin typeface="Calibri"/>
                <a:cs typeface="Calibri"/>
              </a:rPr>
              <a:t>will</a:t>
            </a:r>
            <a:r>
              <a:rPr sz="2800" spc="-80" dirty="0">
                <a:latin typeface="Calibri"/>
                <a:cs typeface="Calibri"/>
              </a:rPr>
              <a:t> </a:t>
            </a:r>
            <a:r>
              <a:rPr sz="2800" spc="-25" dirty="0">
                <a:latin typeface="Calibri"/>
                <a:cs typeface="Calibri"/>
              </a:rPr>
              <a:t>be-</a:t>
            </a:r>
            <a:endParaRPr sz="2800" dirty="0">
              <a:latin typeface="Calibri"/>
              <a:cs typeface="Calibri"/>
            </a:endParaRPr>
          </a:p>
        </p:txBody>
      </p:sp>
      <p:pic>
        <p:nvPicPr>
          <p:cNvPr id="6" name="object 6"/>
          <p:cNvPicPr/>
          <p:nvPr/>
        </p:nvPicPr>
        <p:blipFill>
          <a:blip r:embed="rId2" cstate="print"/>
          <a:stretch>
            <a:fillRect/>
          </a:stretch>
        </p:blipFill>
        <p:spPr>
          <a:xfrm>
            <a:off x="711469" y="2661581"/>
            <a:ext cx="1668596" cy="3175558"/>
          </a:xfrm>
          <a:prstGeom prst="rect">
            <a:avLst/>
          </a:prstGeom>
        </p:spPr>
      </p:pic>
      <p:pic>
        <p:nvPicPr>
          <p:cNvPr id="7" name="object 7"/>
          <p:cNvPicPr/>
          <p:nvPr/>
        </p:nvPicPr>
        <p:blipFill>
          <a:blip r:embed="rId3" cstate="print"/>
          <a:stretch>
            <a:fillRect/>
          </a:stretch>
        </p:blipFill>
        <p:spPr>
          <a:xfrm>
            <a:off x="9352767" y="2987237"/>
            <a:ext cx="1902501" cy="2849903"/>
          </a:xfrm>
          <a:prstGeom prst="rect">
            <a:avLst/>
          </a:prstGeom>
        </p:spPr>
      </p:pic>
      <p:pic>
        <p:nvPicPr>
          <p:cNvPr id="8" name="object 4"/>
          <p:cNvPicPr/>
          <p:nvPr/>
        </p:nvPicPr>
        <p:blipFill>
          <a:blip r:embed="rId4" cstate="print"/>
          <a:stretch>
            <a:fillRect/>
          </a:stretch>
        </p:blipFill>
        <p:spPr>
          <a:xfrm>
            <a:off x="4855075" y="378054"/>
            <a:ext cx="1396501" cy="1457921"/>
          </a:xfrm>
          <a:prstGeom prst="rect">
            <a:avLst/>
          </a:prstGeom>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8431" y="378053"/>
            <a:ext cx="4635500"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897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074"/>
                                        </p:tgtEl>
                                        <p:attrNameLst>
                                          <p:attrName>style.visibility</p:attrName>
                                        </p:attrNameLst>
                                      </p:cBhvr>
                                      <p:to>
                                        <p:strVal val="visible"/>
                                      </p:to>
                                    </p:set>
                                    <p:animEffect transition="in" filter="barn(inVertical)">
                                      <p:cBhvr>
                                        <p:cTn id="12" dur="500"/>
                                        <p:tgtEl>
                                          <p:spTgt spid="307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1000"/>
                                        <p:tgtEl>
                                          <p:spTgt spid="4">
                                            <p:txEl>
                                              <p:pRg st="0" end="0"/>
                                            </p:txEl>
                                          </p:spTgt>
                                        </p:tgtEl>
                                      </p:cBhvr>
                                    </p:animEffect>
                                    <p:anim calcmode="lin" valueType="num">
                                      <p:cBhvr>
                                        <p:cTn id="2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0" end="0"/>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fade">
                                      <p:cBhvr>
                                        <p:cTn id="27" dur="1000"/>
                                        <p:tgtEl>
                                          <p:spTgt spid="4">
                                            <p:txEl>
                                              <p:pRg st="1" end="1"/>
                                            </p:txEl>
                                          </p:spTgt>
                                        </p:tgtEl>
                                      </p:cBhvr>
                                    </p:animEffect>
                                    <p:anim calcmode="lin" valueType="num">
                                      <p:cBhvr>
                                        <p:cTn id="28"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1" end="1"/>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
                                            <p:txEl>
                                              <p:pRg st="2" end="2"/>
                                            </p:txEl>
                                          </p:spTgt>
                                        </p:tgtEl>
                                        <p:attrNameLst>
                                          <p:attrName>style.visibility</p:attrName>
                                        </p:attrNameLst>
                                      </p:cBhvr>
                                      <p:to>
                                        <p:strVal val="visible"/>
                                      </p:to>
                                    </p:set>
                                    <p:animEffect transition="in" filter="fade">
                                      <p:cBhvr>
                                        <p:cTn id="32" dur="1000"/>
                                        <p:tgtEl>
                                          <p:spTgt spid="4">
                                            <p:txEl>
                                              <p:pRg st="2" end="2"/>
                                            </p:txEl>
                                          </p:spTgt>
                                        </p:tgtEl>
                                      </p:cBhvr>
                                    </p:animEffect>
                                    <p:anim calcmode="lin" valueType="num">
                                      <p:cBhvr>
                                        <p:cTn id="33"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4"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barn(inVertical)">
                                      <p:cBhvr>
                                        <p:cTn id="3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41" y="1707920"/>
            <a:ext cx="5255895" cy="1570943"/>
          </a:xfrm>
          <a:prstGeom prst="rect">
            <a:avLst/>
          </a:prstGeom>
        </p:spPr>
        <p:txBody>
          <a:bodyPr vert="horz" wrap="square" lIns="0" tIns="97790" rIns="0" bIns="0" rtlCol="0">
            <a:spAutoFit/>
          </a:bodyPr>
          <a:lstStyle/>
          <a:p>
            <a:pPr marL="240029" indent="-227329">
              <a:lnSpc>
                <a:spcPct val="100000"/>
              </a:lnSpc>
              <a:spcBef>
                <a:spcPts val="770"/>
              </a:spcBef>
              <a:buFont typeface="Arial MT"/>
              <a:buChar char="•"/>
              <a:tabLst>
                <a:tab pos="240029" algn="l"/>
              </a:tabLst>
            </a:pPr>
            <a:r>
              <a:rPr sz="2800" dirty="0">
                <a:latin typeface="Calibri"/>
                <a:cs typeface="Calibri"/>
              </a:rPr>
              <a:t>Now</a:t>
            </a:r>
            <a:r>
              <a:rPr sz="2800" spc="-65" dirty="0">
                <a:latin typeface="Calibri"/>
                <a:cs typeface="Calibri"/>
              </a:rPr>
              <a:t> </a:t>
            </a:r>
            <a:r>
              <a:rPr sz="2800" dirty="0">
                <a:latin typeface="Calibri"/>
                <a:cs typeface="Calibri"/>
              </a:rPr>
              <a:t>if</a:t>
            </a:r>
            <a:r>
              <a:rPr sz="2800" spc="-80" dirty="0">
                <a:latin typeface="Calibri"/>
                <a:cs typeface="Calibri"/>
              </a:rPr>
              <a:t> </a:t>
            </a:r>
            <a:r>
              <a:rPr sz="2800" dirty="0">
                <a:latin typeface="Calibri"/>
                <a:cs typeface="Calibri"/>
              </a:rPr>
              <a:t>we</a:t>
            </a:r>
            <a:r>
              <a:rPr sz="2800" spc="-80" dirty="0">
                <a:latin typeface="Calibri"/>
                <a:cs typeface="Calibri"/>
              </a:rPr>
              <a:t> </a:t>
            </a:r>
            <a:r>
              <a:rPr sz="2800" dirty="0">
                <a:latin typeface="Calibri"/>
                <a:cs typeface="Calibri"/>
              </a:rPr>
              <a:t>Rollback</a:t>
            </a:r>
            <a:r>
              <a:rPr sz="2800" spc="-60" dirty="0">
                <a:latin typeface="Calibri"/>
                <a:cs typeface="Calibri"/>
              </a:rPr>
              <a:t> </a:t>
            </a:r>
            <a:r>
              <a:rPr sz="2800" dirty="0">
                <a:latin typeface="Calibri"/>
                <a:cs typeface="Calibri"/>
              </a:rPr>
              <a:t>to</a:t>
            </a:r>
            <a:r>
              <a:rPr sz="2800" spc="-95" dirty="0">
                <a:latin typeface="Calibri"/>
                <a:cs typeface="Calibri"/>
              </a:rPr>
              <a:t> </a:t>
            </a:r>
            <a:r>
              <a:rPr sz="2800" dirty="0">
                <a:latin typeface="Calibri"/>
                <a:cs typeface="Calibri"/>
              </a:rPr>
              <a:t>Savepoint</a:t>
            </a:r>
            <a:r>
              <a:rPr sz="2800" spc="-65" dirty="0">
                <a:latin typeface="Calibri"/>
                <a:cs typeface="Calibri"/>
              </a:rPr>
              <a:t> </a:t>
            </a:r>
            <a:r>
              <a:rPr sz="2800" spc="-25" dirty="0">
                <a:latin typeface="Calibri"/>
                <a:cs typeface="Calibri"/>
              </a:rPr>
              <a:t>A:</a:t>
            </a:r>
            <a:endParaRPr sz="2800">
              <a:latin typeface="Calibri"/>
              <a:cs typeface="Calibri"/>
            </a:endParaRPr>
          </a:p>
          <a:p>
            <a:pPr marL="240029" indent="-227329">
              <a:lnSpc>
                <a:spcPct val="100000"/>
              </a:lnSpc>
              <a:spcBef>
                <a:spcPts val="670"/>
              </a:spcBef>
              <a:buFont typeface="Arial MT"/>
              <a:buChar char="•"/>
              <a:tabLst>
                <a:tab pos="240029" algn="l"/>
              </a:tabLst>
            </a:pPr>
            <a:r>
              <a:rPr sz="2800" dirty="0">
                <a:latin typeface="Calibri"/>
                <a:cs typeface="Calibri"/>
              </a:rPr>
              <a:t>Rollback</a:t>
            </a:r>
            <a:r>
              <a:rPr sz="2800" spc="-75" dirty="0">
                <a:latin typeface="Calibri"/>
                <a:cs typeface="Calibri"/>
              </a:rPr>
              <a:t> </a:t>
            </a:r>
            <a:r>
              <a:rPr sz="2800" dirty="0">
                <a:latin typeface="Calibri"/>
                <a:cs typeface="Calibri"/>
              </a:rPr>
              <a:t>to</a:t>
            </a:r>
            <a:r>
              <a:rPr sz="2800" spc="-85" dirty="0">
                <a:latin typeface="Calibri"/>
                <a:cs typeface="Calibri"/>
              </a:rPr>
              <a:t> </a:t>
            </a:r>
            <a:r>
              <a:rPr sz="2800" spc="-25" dirty="0">
                <a:latin typeface="Calibri"/>
                <a:cs typeface="Calibri"/>
              </a:rPr>
              <a:t>A;</a:t>
            </a:r>
            <a:endParaRPr sz="2800">
              <a:latin typeface="Calibri"/>
              <a:cs typeface="Calibri"/>
            </a:endParaRPr>
          </a:p>
          <a:p>
            <a:pPr marL="240029" indent="-227329">
              <a:lnSpc>
                <a:spcPct val="100000"/>
              </a:lnSpc>
              <a:spcBef>
                <a:spcPts val="665"/>
              </a:spcBef>
              <a:buFont typeface="Arial MT"/>
              <a:buChar char="•"/>
              <a:tabLst>
                <a:tab pos="240029" algn="l"/>
              </a:tabLst>
            </a:pPr>
            <a:r>
              <a:rPr sz="2800" dirty="0">
                <a:latin typeface="Calibri"/>
                <a:cs typeface="Calibri"/>
              </a:rPr>
              <a:t>The</a:t>
            </a:r>
            <a:r>
              <a:rPr sz="2800" spc="-80" dirty="0">
                <a:latin typeface="Calibri"/>
                <a:cs typeface="Calibri"/>
              </a:rPr>
              <a:t> </a:t>
            </a:r>
            <a:r>
              <a:rPr sz="2800" dirty="0">
                <a:latin typeface="Calibri"/>
                <a:cs typeface="Calibri"/>
              </a:rPr>
              <a:t>resulting</a:t>
            </a:r>
            <a:r>
              <a:rPr sz="2800" spc="-55" dirty="0">
                <a:latin typeface="Calibri"/>
                <a:cs typeface="Calibri"/>
              </a:rPr>
              <a:t> </a:t>
            </a:r>
            <a:r>
              <a:rPr sz="2800" spc="-20" dirty="0">
                <a:latin typeface="Calibri"/>
                <a:cs typeface="Calibri"/>
              </a:rPr>
              <a:t>Table</a:t>
            </a:r>
            <a:r>
              <a:rPr sz="2800" spc="-80" dirty="0">
                <a:latin typeface="Calibri"/>
                <a:cs typeface="Calibri"/>
              </a:rPr>
              <a:t> </a:t>
            </a:r>
            <a:r>
              <a:rPr sz="2800" dirty="0">
                <a:latin typeface="Calibri"/>
                <a:cs typeface="Calibri"/>
              </a:rPr>
              <a:t>will</a:t>
            </a:r>
            <a:r>
              <a:rPr sz="2800" spc="-75" dirty="0">
                <a:latin typeface="Calibri"/>
                <a:cs typeface="Calibri"/>
              </a:rPr>
              <a:t> </a:t>
            </a:r>
            <a:r>
              <a:rPr sz="2800" spc="-25" dirty="0">
                <a:latin typeface="Calibri"/>
                <a:cs typeface="Calibri"/>
              </a:rPr>
              <a:t>be-</a:t>
            </a:r>
            <a:endParaRPr sz="2800">
              <a:latin typeface="Calibri"/>
              <a:cs typeface="Calibri"/>
            </a:endParaRPr>
          </a:p>
        </p:txBody>
      </p:sp>
      <p:pic>
        <p:nvPicPr>
          <p:cNvPr id="3" name="object 3"/>
          <p:cNvPicPr/>
          <p:nvPr/>
        </p:nvPicPr>
        <p:blipFill>
          <a:blip r:embed="rId2" cstate="print"/>
          <a:stretch>
            <a:fillRect/>
          </a:stretch>
        </p:blipFill>
        <p:spPr>
          <a:xfrm>
            <a:off x="7074915" y="1707920"/>
            <a:ext cx="2979308" cy="3991423"/>
          </a:xfrm>
          <a:prstGeom prst="rect">
            <a:avLst/>
          </a:prstGeom>
        </p:spPr>
      </p:pic>
    </p:spTree>
    <p:extLst>
      <p:ext uri="{BB962C8B-B14F-4D97-AF65-F5344CB8AC3E}">
        <p14:creationId xmlns:p14="http://schemas.microsoft.com/office/powerpoint/2010/main" val="376476916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5B7DC9-A199-499A-A55D-E91B48D96FBE}"/>
              </a:ext>
            </a:extLst>
          </p:cNvPr>
          <p:cNvSpPr>
            <a:spLocks noGrp="1"/>
          </p:cNvSpPr>
          <p:nvPr>
            <p:ph type="title"/>
          </p:nvPr>
        </p:nvSpPr>
        <p:spPr/>
        <p:txBody>
          <a:bodyPr/>
          <a:lstStyle/>
          <a:p>
            <a:r>
              <a:rPr lang="en-IN" dirty="0"/>
              <a:t>Example </a:t>
            </a:r>
          </a:p>
        </p:txBody>
      </p:sp>
      <p:sp>
        <p:nvSpPr>
          <p:cNvPr id="3" name="Content Placeholder 2">
            <a:extLst>
              <a:ext uri="{FF2B5EF4-FFF2-40B4-BE49-F238E27FC236}">
                <a16:creationId xmlns:a16="http://schemas.microsoft.com/office/drawing/2014/main" xmlns="" id="{954E18E6-0535-455E-97E2-A17738D5FAE1}"/>
              </a:ext>
            </a:extLst>
          </p:cNvPr>
          <p:cNvSpPr>
            <a:spLocks noGrp="1"/>
          </p:cNvSpPr>
          <p:nvPr>
            <p:ph idx="1"/>
          </p:nvPr>
        </p:nvSpPr>
        <p:spPr/>
        <p:txBody>
          <a:bodyPr>
            <a:normAutofit fontScale="85000" lnSpcReduction="20000"/>
          </a:bodyPr>
          <a:lstStyle/>
          <a:p>
            <a:r>
              <a:rPr lang="en-IN" dirty="0">
                <a:solidFill>
                  <a:srgbClr val="7030A0"/>
                </a:solidFill>
              </a:rPr>
              <a:t>Consider the following employee database.</a:t>
            </a:r>
          </a:p>
          <a:p>
            <a:r>
              <a:rPr lang="en-IN" dirty="0">
                <a:solidFill>
                  <a:srgbClr val="7030A0"/>
                </a:solidFill>
              </a:rPr>
              <a:t>Employee(</a:t>
            </a:r>
            <a:r>
              <a:rPr lang="en-IN" dirty="0" err="1">
                <a:solidFill>
                  <a:srgbClr val="7030A0"/>
                </a:solidFill>
              </a:rPr>
              <a:t>emp_name</a:t>
            </a:r>
            <a:r>
              <a:rPr lang="en-IN" dirty="0">
                <a:solidFill>
                  <a:srgbClr val="7030A0"/>
                </a:solidFill>
              </a:rPr>
              <a:t>, </a:t>
            </a:r>
            <a:r>
              <a:rPr lang="en-IN" dirty="0" err="1">
                <a:solidFill>
                  <a:srgbClr val="7030A0"/>
                </a:solidFill>
              </a:rPr>
              <a:t>street,city,date_of_joining</a:t>
            </a:r>
            <a:r>
              <a:rPr lang="en-IN" dirty="0">
                <a:solidFill>
                  <a:srgbClr val="7030A0"/>
                </a:solidFill>
              </a:rPr>
              <a:t>)</a:t>
            </a:r>
          </a:p>
          <a:p>
            <a:r>
              <a:rPr lang="en-IN" dirty="0">
                <a:solidFill>
                  <a:srgbClr val="7030A0"/>
                </a:solidFill>
              </a:rPr>
              <a:t>Works(</a:t>
            </a:r>
            <a:r>
              <a:rPr lang="en-IN" dirty="0" err="1">
                <a:solidFill>
                  <a:srgbClr val="7030A0"/>
                </a:solidFill>
              </a:rPr>
              <a:t>emp_name,company_name,salary</a:t>
            </a:r>
            <a:r>
              <a:rPr lang="en-IN" dirty="0">
                <a:solidFill>
                  <a:srgbClr val="7030A0"/>
                </a:solidFill>
              </a:rPr>
              <a:t>)</a:t>
            </a:r>
          </a:p>
          <a:p>
            <a:r>
              <a:rPr lang="en-IN" dirty="0">
                <a:solidFill>
                  <a:srgbClr val="7030A0"/>
                </a:solidFill>
              </a:rPr>
              <a:t>Company(</a:t>
            </a:r>
            <a:r>
              <a:rPr lang="en-IN" dirty="0" err="1">
                <a:solidFill>
                  <a:srgbClr val="7030A0"/>
                </a:solidFill>
              </a:rPr>
              <a:t>company_name,city</a:t>
            </a:r>
            <a:r>
              <a:rPr lang="en-IN" dirty="0">
                <a:solidFill>
                  <a:srgbClr val="7030A0"/>
                </a:solidFill>
              </a:rPr>
              <a:t>)</a:t>
            </a:r>
          </a:p>
          <a:p>
            <a:r>
              <a:rPr lang="en-IN" dirty="0">
                <a:solidFill>
                  <a:srgbClr val="7030A0"/>
                </a:solidFill>
              </a:rPr>
              <a:t>Manages(</a:t>
            </a:r>
            <a:r>
              <a:rPr lang="en-IN" dirty="0" err="1">
                <a:solidFill>
                  <a:srgbClr val="7030A0"/>
                </a:solidFill>
              </a:rPr>
              <a:t>emp_name,manager_name</a:t>
            </a:r>
            <a:r>
              <a:rPr lang="en-IN" dirty="0">
                <a:solidFill>
                  <a:srgbClr val="7030A0"/>
                </a:solidFill>
              </a:rPr>
              <a:t>)</a:t>
            </a:r>
          </a:p>
          <a:p>
            <a:r>
              <a:rPr lang="en-IN" dirty="0">
                <a:solidFill>
                  <a:srgbClr val="7030A0"/>
                </a:solidFill>
              </a:rPr>
              <a:t>Write SQL queries for following:</a:t>
            </a:r>
          </a:p>
          <a:p>
            <a:pPr marL="514350" indent="-514350">
              <a:buFont typeface="+mj-lt"/>
              <a:buAutoNum type="arabicPeriod"/>
            </a:pPr>
            <a:r>
              <a:rPr lang="en-IN" dirty="0">
                <a:solidFill>
                  <a:srgbClr val="7030A0"/>
                </a:solidFill>
              </a:rPr>
              <a:t>Modify the database so that ‘</a:t>
            </a:r>
            <a:r>
              <a:rPr lang="en-IN" dirty="0" err="1">
                <a:solidFill>
                  <a:srgbClr val="7030A0"/>
                </a:solidFill>
              </a:rPr>
              <a:t>Deepa’lives</a:t>
            </a:r>
            <a:r>
              <a:rPr lang="en-IN" dirty="0">
                <a:solidFill>
                  <a:srgbClr val="7030A0"/>
                </a:solidFill>
              </a:rPr>
              <a:t> in ‘Pune’;</a:t>
            </a:r>
          </a:p>
          <a:p>
            <a:pPr marL="514350" indent="-514350">
              <a:buFont typeface="+mj-lt"/>
              <a:buAutoNum type="arabicPeriod"/>
            </a:pPr>
            <a:r>
              <a:rPr lang="en-IN" dirty="0">
                <a:solidFill>
                  <a:srgbClr val="7030A0"/>
                </a:solidFill>
              </a:rPr>
              <a:t>Give all employees of ‘</a:t>
            </a:r>
            <a:r>
              <a:rPr lang="en-IN" dirty="0" err="1">
                <a:solidFill>
                  <a:srgbClr val="7030A0"/>
                </a:solidFill>
              </a:rPr>
              <a:t>Aarya</a:t>
            </a:r>
            <a:r>
              <a:rPr lang="en-IN" dirty="0">
                <a:solidFill>
                  <a:srgbClr val="7030A0"/>
                </a:solidFill>
              </a:rPr>
              <a:t> corporation’ a 10% rise in salary.</a:t>
            </a:r>
          </a:p>
          <a:p>
            <a:pPr marL="514350" indent="-514350">
              <a:buFont typeface="+mj-lt"/>
              <a:buAutoNum type="arabicPeriod"/>
            </a:pPr>
            <a:r>
              <a:rPr lang="en-IN" dirty="0">
                <a:solidFill>
                  <a:srgbClr val="7030A0"/>
                </a:solidFill>
              </a:rPr>
              <a:t>Display all employees who joined in the month of ‘March’;</a:t>
            </a:r>
          </a:p>
          <a:p>
            <a:pPr marL="514350" indent="-514350">
              <a:buFont typeface="+mj-lt"/>
              <a:buAutoNum type="arabicPeriod"/>
            </a:pPr>
            <a:r>
              <a:rPr lang="en-IN" dirty="0">
                <a:solidFill>
                  <a:srgbClr val="7030A0"/>
                </a:solidFill>
              </a:rPr>
              <a:t>Find all employees who earn more than average salary of all employees of their company.</a:t>
            </a:r>
          </a:p>
          <a:p>
            <a:pPr marL="514350" indent="-514350">
              <a:buFont typeface="+mj-lt"/>
              <a:buAutoNum type="arabicPeriod"/>
            </a:pPr>
            <a:endParaRPr lang="en-IN" dirty="0"/>
          </a:p>
        </p:txBody>
      </p:sp>
    </p:spTree>
    <p:extLst>
      <p:ext uri="{BB962C8B-B14F-4D97-AF65-F5344CB8AC3E}">
        <p14:creationId xmlns:p14="http://schemas.microsoft.com/office/powerpoint/2010/main" val="215557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xmlns="" id="{2B97F24A-32CE-4C1C-A50D-3016B394DC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7038025-A1B4-40A6-9CE4-3F6146B1578F}"/>
              </a:ext>
            </a:extLst>
          </p:cNvPr>
          <p:cNvSpPr>
            <a:spLocks noGrp="1"/>
          </p:cNvSpPr>
          <p:nvPr>
            <p:ph type="title"/>
          </p:nvPr>
        </p:nvSpPr>
        <p:spPr>
          <a:xfrm>
            <a:off x="630936" y="639520"/>
            <a:ext cx="3429000" cy="1719072"/>
          </a:xfrm>
        </p:spPr>
        <p:txBody>
          <a:bodyPr anchor="b">
            <a:normAutofit/>
          </a:bodyPr>
          <a:lstStyle/>
          <a:p>
            <a:r>
              <a:rPr lang="en-IN" sz="3800"/>
              <a:t>Classification of SQL commands</a:t>
            </a:r>
          </a:p>
        </p:txBody>
      </p:sp>
      <p:sp>
        <p:nvSpPr>
          <p:cNvPr id="1033" name="sketch line">
            <a:extLst>
              <a:ext uri="{FF2B5EF4-FFF2-40B4-BE49-F238E27FC236}">
                <a16:creationId xmlns:a16="http://schemas.microsoft.com/office/drawing/2014/main" xmlns="" id="{CD8B4F24-440B-49E9-B85D-733523DC06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879BE39-9A08-4017-999A-1578D7C8ED73}"/>
              </a:ext>
            </a:extLst>
          </p:cNvPr>
          <p:cNvSpPr>
            <a:spLocks noGrp="1"/>
          </p:cNvSpPr>
          <p:nvPr>
            <p:ph idx="1"/>
          </p:nvPr>
        </p:nvSpPr>
        <p:spPr>
          <a:xfrm>
            <a:off x="630936" y="2807208"/>
            <a:ext cx="3429000" cy="3410712"/>
          </a:xfrm>
        </p:spPr>
        <p:txBody>
          <a:bodyPr anchor="t">
            <a:normAutofit/>
          </a:bodyPr>
          <a:lstStyle/>
          <a:p>
            <a:r>
              <a:rPr lang="en-IN" sz="1600" dirty="0"/>
              <a:t>DDL (Data Definition Language)</a:t>
            </a:r>
          </a:p>
          <a:p>
            <a:endParaRPr lang="en-IN" sz="1600" dirty="0"/>
          </a:p>
          <a:p>
            <a:r>
              <a:rPr lang="en-IN" sz="1600" dirty="0"/>
              <a:t>DML (Data Manipulation Language)</a:t>
            </a:r>
          </a:p>
          <a:p>
            <a:endParaRPr lang="en-IN" sz="1600" dirty="0"/>
          </a:p>
          <a:p>
            <a:r>
              <a:rPr lang="en-IN" sz="1600" dirty="0"/>
              <a:t>DCL (Data Control Language)</a:t>
            </a:r>
          </a:p>
          <a:p>
            <a:endParaRPr lang="en-IN" sz="1600" dirty="0"/>
          </a:p>
          <a:p>
            <a:r>
              <a:rPr lang="en-IN" sz="1600" dirty="0"/>
              <a:t>DQL (Data Query Language)</a:t>
            </a:r>
          </a:p>
          <a:p>
            <a:endParaRPr lang="en-IN" sz="1600" dirty="0"/>
          </a:p>
          <a:p>
            <a:r>
              <a:rPr lang="en-IN" sz="1600" dirty="0"/>
              <a:t>Transactional control commands</a:t>
            </a:r>
          </a:p>
          <a:p>
            <a:endParaRPr lang="en-IN" sz="1200" dirty="0"/>
          </a:p>
        </p:txBody>
      </p:sp>
      <p:pic>
        <p:nvPicPr>
          <p:cNvPr id="1026" name="Picture 2" descr="Lightbox">
            <a:extLst>
              <a:ext uri="{FF2B5EF4-FFF2-40B4-BE49-F238E27FC236}">
                <a16:creationId xmlns:a16="http://schemas.microsoft.com/office/drawing/2014/main" xmlns="" id="{674E1B51-D393-493A-910D-2C446CE4C1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368103" y="495785"/>
            <a:ext cx="7527925" cy="632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29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9ECEDA-4BD6-4D2D-8A6A-FFD628B0C20B}"/>
              </a:ext>
            </a:extLst>
          </p:cNvPr>
          <p:cNvSpPr>
            <a:spLocks noGrp="1"/>
          </p:cNvSpPr>
          <p:nvPr>
            <p:ph type="title"/>
          </p:nvPr>
        </p:nvSpPr>
        <p:spPr/>
        <p:txBody>
          <a:bodyPr/>
          <a:lstStyle/>
          <a:p>
            <a:r>
              <a:rPr lang="en-IN" b="1" dirty="0"/>
              <a:t>DQL (Data Query Language):</a:t>
            </a:r>
            <a:br>
              <a:rPr lang="en-IN" b="1" dirty="0"/>
            </a:br>
            <a:endParaRPr lang="en-IN" dirty="0"/>
          </a:p>
        </p:txBody>
      </p:sp>
      <p:sp>
        <p:nvSpPr>
          <p:cNvPr id="3" name="Content Placeholder 2">
            <a:extLst>
              <a:ext uri="{FF2B5EF4-FFF2-40B4-BE49-F238E27FC236}">
                <a16:creationId xmlns:a16="http://schemas.microsoft.com/office/drawing/2014/main" xmlns="" id="{9D35BA5E-A58C-4EB2-ABF7-DAECD1036BD4}"/>
              </a:ext>
            </a:extLst>
          </p:cNvPr>
          <p:cNvSpPr>
            <a:spLocks noGrp="1"/>
          </p:cNvSpPr>
          <p:nvPr>
            <p:ph idx="1"/>
          </p:nvPr>
        </p:nvSpPr>
        <p:spPr/>
        <p:txBody>
          <a:bodyPr>
            <a:normAutofit fontScale="92500" lnSpcReduction="10000"/>
          </a:bodyPr>
          <a:lstStyle/>
          <a:p>
            <a:r>
              <a:rPr lang="en-IN" dirty="0"/>
              <a:t>It allows getting data from the database and imposing order upon it. </a:t>
            </a:r>
          </a:p>
          <a:p>
            <a:r>
              <a:rPr lang="en-IN" dirty="0"/>
              <a:t>It includes the SELECT statement. </a:t>
            </a:r>
          </a:p>
          <a:p>
            <a:r>
              <a:rPr lang="en-IN" dirty="0"/>
              <a:t>This command allows getting the data out of the database to perform operations with it.</a:t>
            </a:r>
          </a:p>
          <a:p>
            <a:pPr fontAlgn="base"/>
            <a:endParaRPr lang="en-IN" dirty="0"/>
          </a:p>
          <a:p>
            <a:pPr marL="0" indent="0" fontAlgn="base">
              <a:buNone/>
            </a:pPr>
            <a:r>
              <a:rPr lang="en-IN" dirty="0"/>
              <a:t>List of DQL: </a:t>
            </a:r>
          </a:p>
          <a:p>
            <a:pPr fontAlgn="base"/>
            <a:r>
              <a:rPr lang="en-IN" b="1" u="sng" dirty="0"/>
              <a:t>SELECT</a:t>
            </a:r>
            <a:r>
              <a:rPr lang="en-IN" b="1" dirty="0"/>
              <a:t>: </a:t>
            </a:r>
            <a:r>
              <a:rPr lang="en-IN" dirty="0"/>
              <a:t>It is used to retrieve data from the database.</a:t>
            </a:r>
          </a:p>
          <a:p>
            <a:pPr fontAlgn="base"/>
            <a:r>
              <a:rPr lang="en-IN" dirty="0"/>
              <a:t>It is also can be used with where clause to retrieve specific record.</a:t>
            </a:r>
          </a:p>
          <a:p>
            <a:pPr fontAlgn="base"/>
            <a:r>
              <a:rPr lang="en-IN" dirty="0"/>
              <a:t>Syntax: Select column from &lt;</a:t>
            </a:r>
            <a:r>
              <a:rPr lang="en-IN" dirty="0" err="1"/>
              <a:t>table_name</a:t>
            </a:r>
            <a:r>
              <a:rPr lang="en-IN" dirty="0"/>
              <a:t>&gt; where &lt;condition&gt;;</a:t>
            </a:r>
          </a:p>
          <a:p>
            <a:pPr fontAlgn="base"/>
            <a:r>
              <a:rPr lang="en-IN" dirty="0"/>
              <a:t>Ex. Select * from students where </a:t>
            </a:r>
            <a:r>
              <a:rPr lang="en-IN" dirty="0" err="1"/>
              <a:t>rno</a:t>
            </a:r>
            <a:r>
              <a:rPr lang="en-IN" dirty="0"/>
              <a:t>=5;</a:t>
            </a:r>
          </a:p>
          <a:p>
            <a:pPr fontAlgn="base"/>
            <a:endParaRPr lang="en-IN" dirty="0"/>
          </a:p>
          <a:p>
            <a:endParaRPr lang="en-IN" dirty="0"/>
          </a:p>
        </p:txBody>
      </p:sp>
    </p:spTree>
    <p:extLst>
      <p:ext uri="{BB962C8B-B14F-4D97-AF65-F5344CB8AC3E}">
        <p14:creationId xmlns:p14="http://schemas.microsoft.com/office/powerpoint/2010/main" val="75881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C4CFAB-B182-43E4-B9C5-2BA0A40F38DD}"/>
              </a:ext>
            </a:extLst>
          </p:cNvPr>
          <p:cNvSpPr>
            <a:spLocks noGrp="1"/>
          </p:cNvSpPr>
          <p:nvPr>
            <p:ph type="title"/>
          </p:nvPr>
        </p:nvSpPr>
        <p:spPr/>
        <p:txBody>
          <a:bodyPr/>
          <a:lstStyle/>
          <a:p>
            <a:r>
              <a:rPr lang="en-IN"/>
              <a:t>SELECT Command</a:t>
            </a:r>
            <a:endParaRPr lang="en-IN" dirty="0"/>
          </a:p>
        </p:txBody>
      </p:sp>
      <p:sp>
        <p:nvSpPr>
          <p:cNvPr id="3" name="Content Placeholder 2">
            <a:extLst>
              <a:ext uri="{FF2B5EF4-FFF2-40B4-BE49-F238E27FC236}">
                <a16:creationId xmlns:a16="http://schemas.microsoft.com/office/drawing/2014/main" xmlns="" id="{24650441-C3C1-4F6E-A576-0724D475B32D}"/>
              </a:ext>
            </a:extLst>
          </p:cNvPr>
          <p:cNvSpPr>
            <a:spLocks noGrp="1"/>
          </p:cNvSpPr>
          <p:nvPr>
            <p:ph idx="1"/>
          </p:nvPr>
        </p:nvSpPr>
        <p:spPr>
          <a:xfrm>
            <a:off x="706582" y="1690687"/>
            <a:ext cx="10778836" cy="4802188"/>
          </a:xfrm>
        </p:spPr>
        <p:txBody>
          <a:bodyPr>
            <a:normAutofit fontScale="77500" lnSpcReduction="20000"/>
          </a:bodyPr>
          <a:lstStyle/>
          <a:p>
            <a:r>
              <a:rPr lang="en-IN" dirty="0"/>
              <a:t>The SELECT command shows the records of the specified table. </a:t>
            </a:r>
          </a:p>
          <a:p>
            <a:r>
              <a:rPr lang="en-IN" dirty="0"/>
              <a:t>It also shows the particular record of a particular column by using the WHERE clause.</a:t>
            </a:r>
          </a:p>
          <a:p>
            <a:r>
              <a:rPr lang="en-IN" dirty="0"/>
              <a:t>Select statement retrieves the data from database according to the constraints specifies alongside.</a:t>
            </a:r>
          </a:p>
          <a:p>
            <a:r>
              <a:rPr lang="en-IN" b="1" dirty="0"/>
              <a:t>Syntax:</a:t>
            </a:r>
          </a:p>
          <a:p>
            <a:r>
              <a:rPr lang="en-IN" dirty="0"/>
              <a:t>SELECT &lt;Col1 , col2 , col3 … , col N&gt; FROM &lt;TABLE NAME&gt;</a:t>
            </a:r>
          </a:p>
          <a:p>
            <a:r>
              <a:rPr lang="en-IN" dirty="0"/>
              <a:t>Here, </a:t>
            </a:r>
            <a:r>
              <a:rPr lang="en-IN" b="1" dirty="0"/>
              <a:t>column_Name_1, column_Name_2, ….., </a:t>
            </a:r>
            <a:r>
              <a:rPr lang="en-IN" b="1" dirty="0" err="1"/>
              <a:t>column_Name_N</a:t>
            </a:r>
            <a:r>
              <a:rPr lang="en-IN" dirty="0"/>
              <a:t> are the names of those columns whose data we want to retrieve from the table.</a:t>
            </a:r>
          </a:p>
          <a:p>
            <a:r>
              <a:rPr lang="en-IN" dirty="0"/>
              <a:t>If we want to retrieve the data from all the columns of the table, we have to use the following SELECT command:</a:t>
            </a:r>
          </a:p>
          <a:p>
            <a:r>
              <a:rPr lang="en-IN" b="1" dirty="0"/>
              <a:t>SELECT</a:t>
            </a:r>
            <a:r>
              <a:rPr lang="en-IN" dirty="0"/>
              <a:t> * </a:t>
            </a:r>
            <a:r>
              <a:rPr lang="en-IN" b="1" dirty="0"/>
              <a:t>FROM</a:t>
            </a:r>
            <a:r>
              <a:rPr lang="en-IN" dirty="0"/>
              <a:t> </a:t>
            </a:r>
            <a:r>
              <a:rPr lang="en-IN" dirty="0" err="1"/>
              <a:t>table_name</a:t>
            </a:r>
            <a:r>
              <a:rPr lang="en-IN" dirty="0"/>
              <a:t>;  </a:t>
            </a:r>
          </a:p>
          <a:p>
            <a:r>
              <a:rPr lang="en-IN" dirty="0"/>
              <a:t>Example: </a:t>
            </a:r>
          </a:p>
          <a:p>
            <a:r>
              <a:rPr lang="en-IN" dirty="0"/>
              <a:t>Select * from students;</a:t>
            </a:r>
          </a:p>
          <a:p>
            <a:endParaRPr lang="en-IN" dirty="0"/>
          </a:p>
        </p:txBody>
      </p:sp>
      <p:pic>
        <p:nvPicPr>
          <p:cNvPr id="5" name="Picture 4">
            <a:extLst>
              <a:ext uri="{FF2B5EF4-FFF2-40B4-BE49-F238E27FC236}">
                <a16:creationId xmlns:a16="http://schemas.microsoft.com/office/drawing/2014/main" xmlns="" id="{671BECEC-866F-4E32-BD08-4A85DEFD1F61}"/>
              </a:ext>
            </a:extLst>
          </p:cNvPr>
          <p:cNvPicPr>
            <a:picLocks noChangeAspect="1"/>
          </p:cNvPicPr>
          <p:nvPr/>
        </p:nvPicPr>
        <p:blipFill>
          <a:blip r:embed="rId2"/>
          <a:stretch>
            <a:fillRect/>
          </a:stretch>
        </p:blipFill>
        <p:spPr>
          <a:xfrm>
            <a:off x="6096000" y="4774909"/>
            <a:ext cx="3914328" cy="1847563"/>
          </a:xfrm>
          <a:prstGeom prst="rect">
            <a:avLst/>
          </a:prstGeom>
        </p:spPr>
      </p:pic>
    </p:spTree>
    <p:extLst>
      <p:ext uri="{BB962C8B-B14F-4D97-AF65-F5344CB8AC3E}">
        <p14:creationId xmlns:p14="http://schemas.microsoft.com/office/powerpoint/2010/main" val="2703578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8">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4D8A457-A6D9-4120-84C8-A2A4779685DC}"/>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Classification of constraints</a:t>
            </a:r>
          </a:p>
        </p:txBody>
      </p:sp>
      <p:pic>
        <p:nvPicPr>
          <p:cNvPr id="4" name="Picture 2" descr="Data Integrity In SQL Server">
            <a:extLst>
              <a:ext uri="{FF2B5EF4-FFF2-40B4-BE49-F238E27FC236}">
                <a16:creationId xmlns:a16="http://schemas.microsoft.com/office/drawing/2014/main" xmlns="" id="{E156CB7D-BFEA-4ED8-8A42-2C90CBD80F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04346" y="1675227"/>
            <a:ext cx="10783308"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50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FAEDD-43B2-43BC-8412-CA8B9E5C8F53}"/>
              </a:ext>
            </a:extLst>
          </p:cNvPr>
          <p:cNvSpPr>
            <a:spLocks noGrp="1"/>
          </p:cNvSpPr>
          <p:nvPr>
            <p:ph type="title"/>
          </p:nvPr>
        </p:nvSpPr>
        <p:spPr/>
        <p:txBody>
          <a:bodyPr/>
          <a:lstStyle/>
          <a:p>
            <a:r>
              <a:rPr lang="en-IN" dirty="0"/>
              <a:t>Overview of SQL</a:t>
            </a:r>
          </a:p>
        </p:txBody>
      </p:sp>
      <p:sp>
        <p:nvSpPr>
          <p:cNvPr id="3" name="Content Placeholder 2">
            <a:extLst>
              <a:ext uri="{FF2B5EF4-FFF2-40B4-BE49-F238E27FC236}">
                <a16:creationId xmlns:a16="http://schemas.microsoft.com/office/drawing/2014/main" xmlns="" id="{D670867D-C573-4721-8FC9-8A1EC4671FA9}"/>
              </a:ext>
            </a:extLst>
          </p:cNvPr>
          <p:cNvSpPr>
            <a:spLocks noGrp="1"/>
          </p:cNvSpPr>
          <p:nvPr>
            <p:ph idx="1"/>
          </p:nvPr>
        </p:nvSpPr>
        <p:spPr/>
        <p:txBody>
          <a:bodyPr>
            <a:normAutofit lnSpcReduction="10000"/>
          </a:bodyPr>
          <a:lstStyle/>
          <a:p>
            <a:r>
              <a:rPr lang="en-IN" b="1" dirty="0"/>
              <a:t>S</a:t>
            </a:r>
            <a:r>
              <a:rPr lang="en-IN" dirty="0"/>
              <a:t>tructured </a:t>
            </a:r>
            <a:r>
              <a:rPr lang="en-IN" b="1" dirty="0"/>
              <a:t>Q</a:t>
            </a:r>
            <a:r>
              <a:rPr lang="en-IN" dirty="0"/>
              <a:t>uery </a:t>
            </a:r>
            <a:r>
              <a:rPr lang="en-IN" b="1" dirty="0"/>
              <a:t>L</a:t>
            </a:r>
            <a:r>
              <a:rPr lang="en-IN" dirty="0"/>
              <a:t>anguage or </a:t>
            </a:r>
            <a:r>
              <a:rPr lang="en-IN" b="1" dirty="0"/>
              <a:t>SQL</a:t>
            </a:r>
            <a:r>
              <a:rPr lang="en-IN" dirty="0"/>
              <a:t> is a standard Database language which is used to create, maintain and retrieve the data from </a:t>
            </a:r>
            <a:r>
              <a:rPr lang="en-IN" b="1" dirty="0"/>
              <a:t>relational databases.</a:t>
            </a:r>
          </a:p>
          <a:p>
            <a:r>
              <a:rPr lang="en-IN" dirty="0"/>
              <a:t>Examples of databases are MySQL, Oracle, SQL Server, </a:t>
            </a:r>
            <a:r>
              <a:rPr lang="en-IN" dirty="0" err="1"/>
              <a:t>PostGre</a:t>
            </a:r>
            <a:r>
              <a:rPr lang="en-IN" dirty="0"/>
              <a:t>, etc. The recent ISO standard version of SQL is SQL:2019.</a:t>
            </a:r>
          </a:p>
          <a:p>
            <a:r>
              <a:rPr lang="en-IN" dirty="0"/>
              <a:t>As the name suggests, it is used when we have structured data (in the form of tables). </a:t>
            </a:r>
          </a:p>
          <a:p>
            <a:pPr fontAlgn="base"/>
            <a:r>
              <a:rPr lang="en-IN" dirty="0"/>
              <a:t>All databases that are not relational (or do not use fixed structure tables to store data) and therefore do not use SQL, are called NoSQL databases. Examples of NoSQL are MongoDB, DynamoDB, Cassandra, etc.</a:t>
            </a:r>
          </a:p>
          <a:p>
            <a:endParaRPr lang="en-IN" dirty="0"/>
          </a:p>
        </p:txBody>
      </p:sp>
    </p:spTree>
    <p:extLst>
      <p:ext uri="{BB962C8B-B14F-4D97-AF65-F5344CB8AC3E}">
        <p14:creationId xmlns:p14="http://schemas.microsoft.com/office/powerpoint/2010/main" val="79876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02A400-2FF0-4AE7-A5BE-EEEA8EA5CCE4}"/>
              </a:ext>
            </a:extLst>
          </p:cNvPr>
          <p:cNvSpPr>
            <a:spLocks noGrp="1"/>
          </p:cNvSpPr>
          <p:nvPr>
            <p:ph type="title"/>
          </p:nvPr>
        </p:nvSpPr>
        <p:spPr/>
        <p:txBody>
          <a:bodyPr/>
          <a:lstStyle/>
          <a:p>
            <a:r>
              <a:rPr lang="en-IN" dirty="0"/>
              <a:t>SQL  constraints </a:t>
            </a:r>
          </a:p>
        </p:txBody>
      </p:sp>
      <p:sp>
        <p:nvSpPr>
          <p:cNvPr id="3" name="Content Placeholder 2">
            <a:extLst>
              <a:ext uri="{FF2B5EF4-FFF2-40B4-BE49-F238E27FC236}">
                <a16:creationId xmlns:a16="http://schemas.microsoft.com/office/drawing/2014/main" xmlns="" id="{DF95EBB2-B905-411F-BF40-D1D7EC68B009}"/>
              </a:ext>
            </a:extLst>
          </p:cNvPr>
          <p:cNvSpPr>
            <a:spLocks noGrp="1"/>
          </p:cNvSpPr>
          <p:nvPr>
            <p:ph idx="1"/>
          </p:nvPr>
        </p:nvSpPr>
        <p:spPr>
          <a:xfrm>
            <a:off x="921327" y="1690688"/>
            <a:ext cx="10515600" cy="4351338"/>
          </a:xfrm>
        </p:spPr>
        <p:txBody>
          <a:bodyPr>
            <a:normAutofit fontScale="85000" lnSpcReduction="20000"/>
          </a:bodyPr>
          <a:lstStyle/>
          <a:p>
            <a:r>
              <a:rPr lang="en-IN" dirty="0"/>
              <a:t>Integrity constraints are a set of rules. It is used to maintain the quality of information.</a:t>
            </a:r>
          </a:p>
          <a:p>
            <a:r>
              <a:rPr lang="en-IN" dirty="0"/>
              <a:t>Integrity constraints ensure that changes made to the database by authorized users do not result in a loss of data consistency. </a:t>
            </a:r>
          </a:p>
          <a:p>
            <a:r>
              <a:rPr lang="en-IN" dirty="0"/>
              <a:t>Thus, integrity constraints guard against accidental damage to the database.</a:t>
            </a:r>
          </a:p>
          <a:p>
            <a:r>
              <a:rPr lang="en-IN" dirty="0"/>
              <a:t>Constraints can be specified when a table is created with the CREATE TABLE statement. </a:t>
            </a:r>
          </a:p>
          <a:p>
            <a:r>
              <a:rPr lang="en-IN" dirty="0"/>
              <a:t>you can use the ALTER TABLE statement to create constraints even after the table is created.</a:t>
            </a:r>
          </a:p>
          <a:p>
            <a:r>
              <a:rPr lang="en-IN" u="sng" dirty="0"/>
              <a:t>Constraints can be defined in two ways</a:t>
            </a:r>
          </a:p>
          <a:p>
            <a:pPr lvl="1"/>
            <a:r>
              <a:rPr lang="en-IN" b="1" dirty="0"/>
              <a:t>column-level definition </a:t>
            </a:r>
            <a:r>
              <a:rPr lang="en-IN" dirty="0"/>
              <a:t>The constraints can be specified immediately after the column definition.</a:t>
            </a:r>
          </a:p>
          <a:p>
            <a:pPr lvl="1"/>
            <a:r>
              <a:rPr lang="en-IN" b="1" dirty="0"/>
              <a:t>table-level definition</a:t>
            </a:r>
            <a:r>
              <a:rPr lang="en-IN" dirty="0"/>
              <a:t> The constraints can be specified after all the columns are defined. </a:t>
            </a:r>
          </a:p>
        </p:txBody>
      </p:sp>
    </p:spTree>
    <p:extLst>
      <p:ext uri="{BB962C8B-B14F-4D97-AF65-F5344CB8AC3E}">
        <p14:creationId xmlns:p14="http://schemas.microsoft.com/office/powerpoint/2010/main" val="45288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74DE4F-1347-43EC-8E50-F09814D9D7D3}"/>
              </a:ext>
            </a:extLst>
          </p:cNvPr>
          <p:cNvSpPr>
            <a:spLocks noGrp="1"/>
          </p:cNvSpPr>
          <p:nvPr>
            <p:ph type="title"/>
          </p:nvPr>
        </p:nvSpPr>
        <p:spPr/>
        <p:txBody>
          <a:bodyPr/>
          <a:lstStyle/>
          <a:p>
            <a:r>
              <a:rPr lang="en-IN" b="1" dirty="0"/>
              <a:t>NOT NULL Constraints</a:t>
            </a:r>
            <a:endParaRPr lang="en-IN" dirty="0"/>
          </a:p>
        </p:txBody>
      </p:sp>
      <p:sp>
        <p:nvSpPr>
          <p:cNvPr id="3" name="Content Placeholder 2">
            <a:extLst>
              <a:ext uri="{FF2B5EF4-FFF2-40B4-BE49-F238E27FC236}">
                <a16:creationId xmlns:a16="http://schemas.microsoft.com/office/drawing/2014/main" xmlns="" id="{EE300430-926E-48F3-BF4A-836B45355912}"/>
              </a:ext>
            </a:extLst>
          </p:cNvPr>
          <p:cNvSpPr>
            <a:spLocks noGrp="1"/>
          </p:cNvSpPr>
          <p:nvPr>
            <p:ph idx="1"/>
          </p:nvPr>
        </p:nvSpPr>
        <p:spPr/>
        <p:txBody>
          <a:bodyPr/>
          <a:lstStyle/>
          <a:p>
            <a:r>
              <a:rPr lang="en-IN" dirty="0"/>
              <a:t>The NOT NULL constraint in a column means that the column cannot store NULL values.</a:t>
            </a:r>
          </a:p>
          <a:p>
            <a:r>
              <a:rPr lang="en-IN" dirty="0"/>
              <a:t> That is, you will be not allowed to insert a new row in the table without specifying any value to this field. </a:t>
            </a:r>
          </a:p>
        </p:txBody>
      </p:sp>
    </p:spTree>
    <p:extLst>
      <p:ext uri="{BB962C8B-B14F-4D97-AF65-F5344CB8AC3E}">
        <p14:creationId xmlns:p14="http://schemas.microsoft.com/office/powerpoint/2010/main" val="20564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665" y="844060"/>
            <a:ext cx="3800484" cy="4454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202" y="2028459"/>
            <a:ext cx="22669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633176" y="3657967"/>
            <a:ext cx="2428875"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4325" y="2028459"/>
            <a:ext cx="638175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54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51"/>
                                        </p:tgtEl>
                                        <p:attrNameLst>
                                          <p:attrName>style.visibility</p:attrName>
                                        </p:attrNameLst>
                                      </p:cBhvr>
                                      <p:to>
                                        <p:strVal val="visible"/>
                                      </p:to>
                                    </p:set>
                                    <p:animEffect transition="in" filter="wipe(down)">
                                      <p:cBhvr>
                                        <p:cTn id="17" dur="500"/>
                                        <p:tgtEl>
                                          <p:spTgt spid="2051"/>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arn(inVertical)">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9">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Column </a:t>
            </a:r>
          </a:p>
        </p:txBody>
      </p:sp>
      <p:sp>
        <p:nvSpPr>
          <p:cNvPr id="2" name="Title 1">
            <a:extLst>
              <a:ext uri="{FF2B5EF4-FFF2-40B4-BE49-F238E27FC236}">
                <a16:creationId xmlns:a16="http://schemas.microsoft.com/office/drawing/2014/main" xmlns="" id="{748659BC-E2DE-449A-B3BC-D7F7A5678AF7}"/>
              </a:ext>
            </a:extLst>
          </p:cNvPr>
          <p:cNvSpPr>
            <a:spLocks noGrp="1"/>
          </p:cNvSpPr>
          <p:nvPr>
            <p:ph type="title"/>
          </p:nvPr>
        </p:nvSpPr>
        <p:spPr>
          <a:xfrm>
            <a:off x="643467" y="321734"/>
            <a:ext cx="10905066" cy="1135737"/>
          </a:xfrm>
        </p:spPr>
        <p:txBody>
          <a:bodyPr>
            <a:normAutofit/>
          </a:bodyPr>
          <a:lstStyle/>
          <a:p>
            <a:r>
              <a:rPr lang="en-IN" sz="3600" b="1"/>
              <a:t>Primary key constraints</a:t>
            </a:r>
            <a:endParaRPr lang="en-IN" sz="3600"/>
          </a:p>
        </p:txBody>
      </p:sp>
      <p:sp>
        <p:nvSpPr>
          <p:cNvPr id="3" name="Content Placeholder 2">
            <a:extLst>
              <a:ext uri="{FF2B5EF4-FFF2-40B4-BE49-F238E27FC236}">
                <a16:creationId xmlns:a16="http://schemas.microsoft.com/office/drawing/2014/main" xmlns="" id="{84D12DE6-DF8C-4341-B685-37556C3FF66D}"/>
              </a:ext>
            </a:extLst>
          </p:cNvPr>
          <p:cNvSpPr>
            <a:spLocks noGrp="1"/>
          </p:cNvSpPr>
          <p:nvPr>
            <p:ph idx="1"/>
          </p:nvPr>
        </p:nvSpPr>
        <p:spPr>
          <a:xfrm>
            <a:off x="643468" y="1782981"/>
            <a:ext cx="5452531" cy="4836096"/>
          </a:xfrm>
        </p:spPr>
        <p:txBody>
          <a:bodyPr>
            <a:normAutofit/>
          </a:bodyPr>
          <a:lstStyle/>
          <a:p>
            <a:r>
              <a:rPr lang="en-IN" sz="1700" dirty="0"/>
              <a:t>This constraint defines a column or combination of columns which uniquely identifies each row in the table.</a:t>
            </a:r>
          </a:p>
          <a:p>
            <a:endParaRPr lang="en-IN" sz="1700" dirty="0"/>
          </a:p>
          <a:p>
            <a:r>
              <a:rPr lang="en-IN" sz="1700" dirty="0"/>
              <a:t>Primary keys must contain UNIQUE values, and cannot contain NULL values.</a:t>
            </a:r>
          </a:p>
          <a:p>
            <a:endParaRPr lang="en-IN" sz="1700" dirty="0"/>
          </a:p>
          <a:p>
            <a:r>
              <a:rPr lang="en-IN" sz="1700" dirty="0"/>
              <a:t>A table can have only ONE primary key; and in the table, this primary key can consist of single or multiple columns (fields).</a:t>
            </a:r>
          </a:p>
          <a:p>
            <a:endParaRPr lang="en-IN" sz="1700" dirty="0"/>
          </a:p>
          <a:p>
            <a:r>
              <a:rPr lang="en-IN" sz="1700" dirty="0"/>
              <a:t>Syntax:</a:t>
            </a:r>
          </a:p>
          <a:p>
            <a:r>
              <a:rPr lang="en-IN" sz="1700" dirty="0"/>
              <a:t>It creates a PRIMARY KEY on the "ID" column when the "Persons" table is created:</a:t>
            </a:r>
          </a:p>
        </p:txBody>
      </p:sp>
      <p:grpSp>
        <p:nvGrpSpPr>
          <p:cNvPr id="27" name="Group 11">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3">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15">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30" name="Rectangle 16">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17">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xmlns="" id="{6912D38F-9278-40FD-AFE3-93C90E4A3C85}"/>
              </a:ext>
            </a:extLst>
          </p:cNvPr>
          <p:cNvPicPr>
            <a:picLocks noChangeAspect="1"/>
          </p:cNvPicPr>
          <p:nvPr/>
        </p:nvPicPr>
        <p:blipFill>
          <a:blip r:embed="rId2"/>
          <a:stretch>
            <a:fillRect/>
          </a:stretch>
        </p:blipFill>
        <p:spPr>
          <a:xfrm>
            <a:off x="6635261" y="914249"/>
            <a:ext cx="3864465" cy="2561119"/>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1285" y="3294184"/>
            <a:ext cx="26003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7655167" y="3294184"/>
            <a:ext cx="2074985" cy="369332"/>
          </a:xfrm>
          <a:prstGeom prst="rect">
            <a:avLst/>
          </a:prstGeom>
          <a:noFill/>
        </p:spPr>
        <p:txBody>
          <a:bodyPr wrap="square" rtlCol="0">
            <a:spAutoFit/>
          </a:bodyPr>
          <a:lstStyle/>
          <a:p>
            <a:r>
              <a:rPr lang="en-US" dirty="0"/>
              <a:t>Column Level</a:t>
            </a:r>
          </a:p>
        </p:txBody>
      </p:sp>
      <p:sp>
        <p:nvSpPr>
          <p:cNvPr id="7" name="TextBox 6"/>
          <p:cNvSpPr txBox="1"/>
          <p:nvPr/>
        </p:nvSpPr>
        <p:spPr>
          <a:xfrm>
            <a:off x="7653745" y="5786831"/>
            <a:ext cx="1222835" cy="369332"/>
          </a:xfrm>
          <a:prstGeom prst="rect">
            <a:avLst/>
          </a:prstGeom>
          <a:noFill/>
        </p:spPr>
        <p:txBody>
          <a:bodyPr wrap="none" rtlCol="0">
            <a:spAutoFit/>
          </a:bodyPr>
          <a:lstStyle/>
          <a:p>
            <a:r>
              <a:rPr lang="en-US" dirty="0"/>
              <a:t>Table  level</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8849" y="3665876"/>
            <a:ext cx="1952625" cy="216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4986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Foreign Key constraints</a:t>
            </a:r>
          </a:p>
        </p:txBody>
      </p:sp>
      <p:sp>
        <p:nvSpPr>
          <p:cNvPr id="3" name="Content Placeholder 2"/>
          <p:cNvSpPr>
            <a:spLocks noGrp="1"/>
          </p:cNvSpPr>
          <p:nvPr>
            <p:ph idx="1"/>
          </p:nvPr>
        </p:nvSpPr>
        <p:spPr>
          <a:xfrm>
            <a:off x="668215" y="1524000"/>
            <a:ext cx="10685585" cy="4652963"/>
          </a:xfrm>
        </p:spPr>
        <p:txBody>
          <a:bodyPr>
            <a:normAutofit/>
          </a:bodyPr>
          <a:lstStyle/>
          <a:p>
            <a:r>
              <a:rPr lang="en-US" sz="2000" dirty="0"/>
              <a:t>The FOREIGN KEY constraint is used to prevent actions that would destroy links between tables.</a:t>
            </a:r>
          </a:p>
          <a:p>
            <a:r>
              <a:rPr lang="en-US" sz="2000" dirty="0"/>
              <a:t>A FOREIGN KEY is a field (or collection of fields) in one table, that refers to the PRIMARY KEY in another table.</a:t>
            </a:r>
          </a:p>
          <a:p>
            <a:r>
              <a:rPr lang="en-US" sz="2000" dirty="0"/>
              <a:t>The table with the foreign key is called the child table, and the table with the primary key is called the referenced or parent table.</a:t>
            </a:r>
          </a:p>
          <a:p>
            <a:endParaRPr lang="en-US" sz="2000"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022" y="3494826"/>
            <a:ext cx="2126639" cy="2358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5565" y="3354150"/>
            <a:ext cx="3297482" cy="2344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541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inVertical)">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arn(inVertical)">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p:txBody>
          <a:bodyPr/>
          <a:lstStyle/>
          <a:p>
            <a:r>
              <a:rPr lang="en-US" dirty="0"/>
              <a:t>SQL FOREIGN KEY on CREATE TABLE</a:t>
            </a:r>
          </a:p>
          <a:p>
            <a:pPr marL="457200" lvl="1" indent="0">
              <a:buNone/>
            </a:pPr>
            <a:r>
              <a:rPr lang="en-US" dirty="0"/>
              <a:t>CREATE TABLE customer (</a:t>
            </a:r>
          </a:p>
          <a:p>
            <a:pPr marL="457200" lvl="1" indent="0">
              <a:buNone/>
            </a:pPr>
            <a:r>
              <a:rPr lang="en-US" dirty="0"/>
              <a:t>    </a:t>
            </a:r>
            <a:r>
              <a:rPr lang="en-US" dirty="0" err="1"/>
              <a:t>customerID</a:t>
            </a:r>
            <a:r>
              <a:rPr lang="en-US" dirty="0"/>
              <a:t> </a:t>
            </a:r>
            <a:r>
              <a:rPr lang="en-US" dirty="0" err="1"/>
              <a:t>int</a:t>
            </a:r>
            <a:r>
              <a:rPr lang="en-US" dirty="0"/>
              <a:t> NOT NULL,</a:t>
            </a:r>
          </a:p>
          <a:p>
            <a:pPr marL="457200" lvl="1" indent="0">
              <a:buNone/>
            </a:pPr>
            <a:r>
              <a:rPr lang="en-US" dirty="0"/>
              <a:t>    </a:t>
            </a:r>
            <a:r>
              <a:rPr lang="en-US" dirty="0" err="1"/>
              <a:t>FirstName</a:t>
            </a:r>
            <a:r>
              <a:rPr lang="en-US" dirty="0"/>
              <a:t> varchar(20),</a:t>
            </a:r>
          </a:p>
          <a:p>
            <a:pPr marL="457200" lvl="1" indent="0">
              <a:buNone/>
            </a:pPr>
            <a:r>
              <a:rPr lang="en-US" dirty="0"/>
              <a:t>    </a:t>
            </a:r>
            <a:r>
              <a:rPr lang="en-US" dirty="0" err="1"/>
              <a:t>LastName</a:t>
            </a:r>
            <a:r>
              <a:rPr lang="en-US" dirty="0"/>
              <a:t> varchar(20)</a:t>
            </a:r>
          </a:p>
          <a:p>
            <a:pPr marL="457200" lvl="1" indent="0">
              <a:buNone/>
            </a:pPr>
            <a:r>
              <a:rPr lang="en-US" dirty="0"/>
              <a:t>    City </a:t>
            </a:r>
            <a:r>
              <a:rPr lang="en-US" dirty="0" err="1"/>
              <a:t>int</a:t>
            </a:r>
            <a:r>
              <a:rPr lang="en-US" dirty="0"/>
              <a:t>,</a:t>
            </a:r>
          </a:p>
          <a:p>
            <a:pPr marL="457200" lvl="1" indent="0">
              <a:buNone/>
            </a:pPr>
            <a:r>
              <a:rPr lang="en-US" dirty="0"/>
              <a:t>    PRIMARY KEY (</a:t>
            </a:r>
            <a:r>
              <a:rPr lang="en-US" dirty="0" err="1"/>
              <a:t>customerID</a:t>
            </a:r>
            <a:r>
              <a:rPr lang="en-US" dirty="0"/>
              <a:t>),</a:t>
            </a:r>
          </a:p>
          <a:p>
            <a:pPr marL="457200" lvl="1" indent="0">
              <a:buNone/>
            </a:pPr>
            <a:r>
              <a:rPr lang="en-US" dirty="0"/>
              <a:t>    FOREIGN KEY (city) REFERENCES City(</a:t>
            </a:r>
            <a:r>
              <a:rPr lang="en-US" dirty="0" err="1"/>
              <a:t>CityID</a:t>
            </a:r>
            <a:r>
              <a:rPr lang="en-US" dirty="0"/>
              <a:t>)</a:t>
            </a:r>
          </a:p>
          <a:p>
            <a:pPr marL="457200" lvl="1" indent="0">
              <a:buNone/>
            </a:pPr>
            <a:r>
              <a:rPr lang="en-US" dirty="0"/>
              <a:t>);</a:t>
            </a:r>
          </a:p>
        </p:txBody>
      </p:sp>
    </p:spTree>
    <p:extLst>
      <p:ext uri="{BB962C8B-B14F-4D97-AF65-F5344CB8AC3E}">
        <p14:creationId xmlns:p14="http://schemas.microsoft.com/office/powerpoint/2010/main" val="382906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85033B-96DF-4865-BA8E-B7C10EB7F15F}"/>
              </a:ext>
            </a:extLst>
          </p:cNvPr>
          <p:cNvSpPr>
            <a:spLocks noGrp="1"/>
          </p:cNvSpPr>
          <p:nvPr>
            <p:ph type="title"/>
          </p:nvPr>
        </p:nvSpPr>
        <p:spPr/>
        <p:txBody>
          <a:bodyPr/>
          <a:lstStyle/>
          <a:p>
            <a:r>
              <a:rPr lang="en-IN" dirty="0"/>
              <a:t>Unique constraints</a:t>
            </a:r>
          </a:p>
        </p:txBody>
      </p:sp>
      <p:sp>
        <p:nvSpPr>
          <p:cNvPr id="3" name="Content Placeholder 2">
            <a:extLst>
              <a:ext uri="{FF2B5EF4-FFF2-40B4-BE49-F238E27FC236}">
                <a16:creationId xmlns:a16="http://schemas.microsoft.com/office/drawing/2014/main" xmlns="" id="{38D987FF-198F-48A8-BF9B-C0B8E21D09AE}"/>
              </a:ext>
            </a:extLst>
          </p:cNvPr>
          <p:cNvSpPr>
            <a:spLocks noGrp="1"/>
          </p:cNvSpPr>
          <p:nvPr>
            <p:ph idx="1"/>
          </p:nvPr>
        </p:nvSpPr>
        <p:spPr/>
        <p:txBody>
          <a:bodyPr/>
          <a:lstStyle/>
          <a:p>
            <a:r>
              <a:rPr lang="en-US" dirty="0"/>
              <a:t>The UNIQUE constraint ensures that all values in a column are different.</a:t>
            </a:r>
          </a:p>
          <a:p>
            <a:r>
              <a:rPr lang="en-US" dirty="0"/>
              <a:t>Both the UNIQUE and PRIMARY KEY constraints provide a guarantee for uniqueness for a column or set of columns.</a:t>
            </a:r>
          </a:p>
          <a:p>
            <a:r>
              <a:rPr lang="en-US" dirty="0"/>
              <a:t>A PRIMARY KEY constraint automatically has a UNIQUE constraint.</a:t>
            </a:r>
          </a:p>
          <a:p>
            <a:r>
              <a:rPr lang="en-US" dirty="0"/>
              <a:t>However, you can have many UNIQUE constraints per table, but only one PRIMARY KEY constraint per table.</a:t>
            </a:r>
          </a:p>
          <a:p>
            <a:endParaRPr lang="en-IN" dirty="0"/>
          </a:p>
        </p:txBody>
      </p:sp>
    </p:spTree>
    <p:extLst>
      <p:ext uri="{BB962C8B-B14F-4D97-AF65-F5344CB8AC3E}">
        <p14:creationId xmlns:p14="http://schemas.microsoft.com/office/powerpoint/2010/main" val="362070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SQL UNIQUE Constraint on CREATE TABLE</a:t>
            </a:r>
          </a:p>
        </p:txBody>
      </p:sp>
      <p:sp>
        <p:nvSpPr>
          <p:cNvPr id="3" name="Content Placeholder 2"/>
          <p:cNvSpPr>
            <a:spLocks noGrp="1"/>
          </p:cNvSpPr>
          <p:nvPr>
            <p:ph idx="1"/>
          </p:nvPr>
        </p:nvSpPr>
        <p:spPr/>
        <p:txBody>
          <a:bodyPr/>
          <a:lstStyle/>
          <a:p>
            <a:r>
              <a:rPr lang="en-US" dirty="0"/>
              <a:t>The following SQL creates a UNIQUE constraint on the "ID" column when the "Persons" table is created:</a:t>
            </a:r>
            <a:br>
              <a:rPr lang="en-US" dirty="0"/>
            </a:br>
            <a:endParaRPr lang="en-US" dirty="0"/>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9281" y="2949819"/>
            <a:ext cx="3879554" cy="18331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255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14E86E-49E6-4EC4-B994-1938B6982629}"/>
              </a:ext>
            </a:extLst>
          </p:cNvPr>
          <p:cNvSpPr>
            <a:spLocks noGrp="1"/>
          </p:cNvSpPr>
          <p:nvPr>
            <p:ph type="title"/>
          </p:nvPr>
        </p:nvSpPr>
        <p:spPr/>
        <p:txBody>
          <a:bodyPr/>
          <a:lstStyle/>
          <a:p>
            <a:r>
              <a:rPr lang="en-IN" dirty="0"/>
              <a:t>Check constraints</a:t>
            </a:r>
          </a:p>
        </p:txBody>
      </p:sp>
      <p:sp>
        <p:nvSpPr>
          <p:cNvPr id="3" name="Content Placeholder 2">
            <a:extLst>
              <a:ext uri="{FF2B5EF4-FFF2-40B4-BE49-F238E27FC236}">
                <a16:creationId xmlns:a16="http://schemas.microsoft.com/office/drawing/2014/main" xmlns="" id="{F5A06008-7850-47B6-A170-530F3C330AFD}"/>
              </a:ext>
            </a:extLst>
          </p:cNvPr>
          <p:cNvSpPr>
            <a:spLocks noGrp="1"/>
          </p:cNvSpPr>
          <p:nvPr>
            <p:ph idx="1"/>
          </p:nvPr>
        </p:nvSpPr>
        <p:spPr/>
        <p:txBody>
          <a:bodyPr/>
          <a:lstStyle/>
          <a:p>
            <a:r>
              <a:rPr lang="en-US" dirty="0"/>
              <a:t>The CHECK constraint is used to limit the value range that can be placed in a column.</a:t>
            </a:r>
          </a:p>
          <a:p>
            <a:r>
              <a:rPr lang="en-US" dirty="0"/>
              <a:t>If you define a CHECK constraint on a column it will allow only certain values for this column.</a:t>
            </a:r>
          </a:p>
          <a:p>
            <a:r>
              <a:rPr lang="en-US" b="1" dirty="0"/>
              <a:t>SQL CHECK on CREATE TABLE</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309" y="4358787"/>
            <a:ext cx="3724275" cy="1657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06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 calcmode="lin" valueType="num">
                                      <p:cBhvr additive="base">
                                        <p:cTn id="25" dur="500" fill="hold"/>
                                        <p:tgtEl>
                                          <p:spTgt spid="3074"/>
                                        </p:tgtEl>
                                        <p:attrNameLst>
                                          <p:attrName>ppt_x</p:attrName>
                                        </p:attrNameLst>
                                      </p:cBhvr>
                                      <p:tavLst>
                                        <p:tav tm="0">
                                          <p:val>
                                            <p:strVal val="#ppt_x"/>
                                          </p:val>
                                        </p:tav>
                                        <p:tav tm="100000">
                                          <p:val>
                                            <p:strVal val="#ppt_x"/>
                                          </p:val>
                                        </p:tav>
                                      </p:tavLst>
                                    </p:anim>
                                    <p:anim calcmode="lin" valueType="num">
                                      <p:cBhvr additive="base">
                                        <p:cTn id="26"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BDB123-0F35-45DC-BD93-D338894110C8}"/>
              </a:ext>
            </a:extLst>
          </p:cNvPr>
          <p:cNvSpPr>
            <a:spLocks noGrp="1"/>
          </p:cNvSpPr>
          <p:nvPr>
            <p:ph type="title"/>
          </p:nvPr>
        </p:nvSpPr>
        <p:spPr/>
        <p:txBody>
          <a:bodyPr/>
          <a:lstStyle/>
          <a:p>
            <a:r>
              <a:rPr lang="en-IN" dirty="0"/>
              <a:t>Default constraints</a:t>
            </a:r>
          </a:p>
        </p:txBody>
      </p:sp>
      <p:sp>
        <p:nvSpPr>
          <p:cNvPr id="3" name="Content Placeholder 2">
            <a:extLst>
              <a:ext uri="{FF2B5EF4-FFF2-40B4-BE49-F238E27FC236}">
                <a16:creationId xmlns:a16="http://schemas.microsoft.com/office/drawing/2014/main" xmlns="" id="{90B9872C-F65B-4E2D-907D-303327999169}"/>
              </a:ext>
            </a:extLst>
          </p:cNvPr>
          <p:cNvSpPr>
            <a:spLocks noGrp="1"/>
          </p:cNvSpPr>
          <p:nvPr>
            <p:ph idx="1"/>
          </p:nvPr>
        </p:nvSpPr>
        <p:spPr/>
        <p:txBody>
          <a:bodyPr/>
          <a:lstStyle/>
          <a:p>
            <a:r>
              <a:rPr lang="en-US" dirty="0"/>
              <a:t>The DEFAULT constraint is used to set a default value for a column.</a:t>
            </a:r>
          </a:p>
          <a:p>
            <a:r>
              <a:rPr lang="en-US" dirty="0"/>
              <a:t>The default value will be added to all new records, if no other value is specified.</a:t>
            </a:r>
          </a:p>
          <a:p>
            <a:r>
              <a:rPr lang="en-US" dirty="0"/>
              <a:t>SQL DEFAULT on CREATE TABLE</a:t>
            </a:r>
          </a:p>
          <a:p>
            <a:pPr fontAlgn="base"/>
            <a:r>
              <a:rPr lang="en-US" dirty="0"/>
              <a:t>To set a DEFAULT value for the “Location” column when the “Venue” table is created –</a:t>
            </a:r>
          </a:p>
          <a:p>
            <a:r>
              <a:rPr lang="en-US" dirty="0"/>
              <a:t>CREATE TABLE Venue ( ID </a:t>
            </a:r>
            <a:r>
              <a:rPr lang="en-US" dirty="0" err="1"/>
              <a:t>int</a:t>
            </a:r>
            <a:r>
              <a:rPr lang="en-US" dirty="0"/>
              <a:t> NOT NULL, Name varchar(255), Age </a:t>
            </a:r>
            <a:r>
              <a:rPr lang="en-US" dirty="0" err="1"/>
              <a:t>int</a:t>
            </a:r>
            <a:r>
              <a:rPr lang="en-US" dirty="0"/>
              <a:t>, Location varchar(255) DEFAULT ‘Mumbai');</a:t>
            </a:r>
            <a:endParaRPr lang="en-IN" dirty="0"/>
          </a:p>
        </p:txBody>
      </p:sp>
    </p:spTree>
    <p:extLst>
      <p:ext uri="{BB962C8B-B14F-4D97-AF65-F5344CB8AC3E}">
        <p14:creationId xmlns:p14="http://schemas.microsoft.com/office/powerpoint/2010/main" val="367668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B52A9-33D7-4454-AAFE-8C9AEDDA00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963F52B-851B-486F-9A5E-A73498427992}"/>
              </a:ext>
            </a:extLst>
          </p:cNvPr>
          <p:cNvSpPr>
            <a:spLocks noGrp="1"/>
          </p:cNvSpPr>
          <p:nvPr>
            <p:ph idx="1"/>
          </p:nvPr>
        </p:nvSpPr>
        <p:spPr/>
        <p:txBody>
          <a:bodyPr>
            <a:normAutofit fontScale="92500"/>
          </a:bodyPr>
          <a:lstStyle/>
          <a:p>
            <a:r>
              <a:rPr lang="en-IN" dirty="0"/>
              <a:t>SQL is used to perform operations on the records stored in the database, such as </a:t>
            </a:r>
          </a:p>
          <a:p>
            <a:pPr lvl="1"/>
            <a:r>
              <a:rPr lang="en-IN" dirty="0"/>
              <a:t>updating records, </a:t>
            </a:r>
          </a:p>
          <a:p>
            <a:pPr lvl="1"/>
            <a:r>
              <a:rPr lang="en-IN" dirty="0"/>
              <a:t>inserting records, </a:t>
            </a:r>
          </a:p>
          <a:p>
            <a:pPr lvl="1"/>
            <a:r>
              <a:rPr lang="en-IN" dirty="0"/>
              <a:t>deleting records, </a:t>
            </a:r>
          </a:p>
          <a:p>
            <a:pPr lvl="1"/>
            <a:r>
              <a:rPr lang="en-IN" dirty="0"/>
              <a:t>creating and </a:t>
            </a:r>
          </a:p>
          <a:p>
            <a:pPr lvl="1"/>
            <a:r>
              <a:rPr lang="en-IN" dirty="0"/>
              <a:t>modifying database tables, </a:t>
            </a:r>
          </a:p>
          <a:p>
            <a:pPr lvl="1"/>
            <a:r>
              <a:rPr lang="en-IN" dirty="0"/>
              <a:t>views, etc.</a:t>
            </a:r>
          </a:p>
          <a:p>
            <a:r>
              <a:rPr lang="en-IN" dirty="0"/>
              <a:t>SQL is not case sensitive. But it is a recommended practice to use keywords (like SELECT, UPDATE, CREATE, etc) in capital letters and use user defined things (liked table name, column name, etc) in small letters.</a:t>
            </a:r>
          </a:p>
          <a:p>
            <a:endParaRPr lang="en-IN" dirty="0"/>
          </a:p>
        </p:txBody>
      </p:sp>
    </p:spTree>
    <p:extLst>
      <p:ext uri="{BB962C8B-B14F-4D97-AF65-F5344CB8AC3E}">
        <p14:creationId xmlns:p14="http://schemas.microsoft.com/office/powerpoint/2010/main" val="3181594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9938" y="410308"/>
            <a:ext cx="10673862" cy="5766655"/>
          </a:xfrm>
        </p:spPr>
        <p:txBody>
          <a:bodyPr/>
          <a:lstStyle/>
          <a:p>
            <a:pPr marL="0" indent="0">
              <a:buNone/>
            </a:pPr>
            <a:r>
              <a:rPr lang="en-US" dirty="0"/>
              <a:t>INSERT INTO Venue VALUES (4, 'Mira', 23, 'Delhi'); </a:t>
            </a:r>
          </a:p>
          <a:p>
            <a:pPr marL="0" indent="0">
              <a:buNone/>
            </a:pPr>
            <a:r>
              <a:rPr lang="en-US" dirty="0"/>
              <a:t>INSERT INTO Venue VALUES (5, '</a:t>
            </a:r>
            <a:r>
              <a:rPr lang="en-US" dirty="0" err="1"/>
              <a:t>Hema</a:t>
            </a:r>
            <a:r>
              <a:rPr lang="en-US" dirty="0"/>
              <a:t>', 27); </a:t>
            </a:r>
          </a:p>
          <a:p>
            <a:pPr marL="0" indent="0">
              <a:buNone/>
            </a:pPr>
            <a:r>
              <a:rPr lang="en-US" dirty="0"/>
              <a:t>INSERT INTO Venue VALUES (6, 'Neha', 25, 'Delhi'); </a:t>
            </a:r>
          </a:p>
          <a:p>
            <a:pPr marL="0" indent="0">
              <a:buNone/>
            </a:pPr>
            <a:r>
              <a:rPr lang="en-US" dirty="0"/>
              <a:t>INSERT INTO Venue VALUES (7, '</a:t>
            </a:r>
            <a:r>
              <a:rPr lang="en-US" dirty="0" err="1"/>
              <a:t>Khushi</a:t>
            </a:r>
            <a:r>
              <a:rPr lang="en-US" dirty="0"/>
              <a:t>', 26);</a:t>
            </a:r>
          </a:p>
          <a:p>
            <a:endParaRPr lang="en-US" dirty="0"/>
          </a:p>
          <a:p>
            <a:r>
              <a:rPr lang="en-US" dirty="0"/>
              <a:t>select * from Venue;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692" y="3555755"/>
            <a:ext cx="2672861" cy="2651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90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122"/>
                                        </p:tgtEl>
                                        <p:attrNameLst>
                                          <p:attrName>style.visibility</p:attrName>
                                        </p:attrNameLst>
                                      </p:cBhvr>
                                      <p:to>
                                        <p:strVal val="visible"/>
                                      </p:to>
                                    </p:set>
                                    <p:animEffect transition="in" filter="barn(inVertical)">
                                      <p:cBhvr>
                                        <p:cTn id="3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7A5EA8-97A1-46CD-B798-EE004F5A2A09}"/>
              </a:ext>
            </a:extLst>
          </p:cNvPr>
          <p:cNvSpPr>
            <a:spLocks noGrp="1"/>
          </p:cNvSpPr>
          <p:nvPr>
            <p:ph type="ctrTitle"/>
          </p:nvPr>
        </p:nvSpPr>
        <p:spPr/>
        <p:txBody>
          <a:bodyPr/>
          <a:lstStyle/>
          <a:p>
            <a:r>
              <a:rPr lang="en-IN" dirty="0"/>
              <a:t>DDL COMMANDS</a:t>
            </a:r>
          </a:p>
        </p:txBody>
      </p:sp>
      <p:sp>
        <p:nvSpPr>
          <p:cNvPr id="3" name="Subtitle 2">
            <a:extLst>
              <a:ext uri="{FF2B5EF4-FFF2-40B4-BE49-F238E27FC236}">
                <a16:creationId xmlns:a16="http://schemas.microsoft.com/office/drawing/2014/main" xmlns="" id="{11362BA7-A68A-4776-8B39-411B2A89B86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05439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FDCBD4-97EF-48D2-8815-9130CB634635}"/>
              </a:ext>
            </a:extLst>
          </p:cNvPr>
          <p:cNvSpPr>
            <a:spLocks noGrp="1"/>
          </p:cNvSpPr>
          <p:nvPr>
            <p:ph type="title"/>
          </p:nvPr>
        </p:nvSpPr>
        <p:spPr/>
        <p:txBody>
          <a:bodyPr/>
          <a:lstStyle/>
          <a:p>
            <a:r>
              <a:rPr lang="en-IN" b="1" dirty="0"/>
              <a:t>DDL (Data Definition Language): </a:t>
            </a:r>
            <a:endParaRPr lang="en-IN" dirty="0"/>
          </a:p>
        </p:txBody>
      </p:sp>
      <p:sp>
        <p:nvSpPr>
          <p:cNvPr id="3" name="Content Placeholder 2">
            <a:extLst>
              <a:ext uri="{FF2B5EF4-FFF2-40B4-BE49-F238E27FC236}">
                <a16:creationId xmlns:a16="http://schemas.microsoft.com/office/drawing/2014/main" xmlns="" id="{8AD419B7-F12A-401E-A528-FA87CC1A9602}"/>
              </a:ext>
            </a:extLst>
          </p:cNvPr>
          <p:cNvSpPr>
            <a:spLocks noGrp="1"/>
          </p:cNvSpPr>
          <p:nvPr>
            <p:ph idx="1"/>
          </p:nvPr>
        </p:nvSpPr>
        <p:spPr/>
        <p:txBody>
          <a:bodyPr>
            <a:normAutofit fontScale="70000" lnSpcReduction="20000"/>
          </a:bodyPr>
          <a:lstStyle/>
          <a:p>
            <a:r>
              <a:rPr lang="en-IN" dirty="0"/>
              <a:t>It is used to define the structure of the database .</a:t>
            </a:r>
          </a:p>
          <a:p>
            <a:r>
              <a:rPr lang="en-IN" dirty="0"/>
              <a:t>DDL actually consists of the SQL commands that can be used to define the database schema. (A schema is a collection of database objects like tables, triggers, stored procedures, etc. )</a:t>
            </a:r>
          </a:p>
          <a:p>
            <a:r>
              <a:rPr lang="en-IN" i="1" dirty="0"/>
              <a:t>Data Definition Language, DDL</a:t>
            </a:r>
            <a:r>
              <a:rPr lang="en-IN" dirty="0"/>
              <a:t>, is the part of SQL that allows a database user to create and restructure database objects, such as the creation or the deletion of a table.</a:t>
            </a:r>
          </a:p>
          <a:p>
            <a:r>
              <a:rPr lang="en-IN" dirty="0"/>
              <a:t>DDL commands :</a:t>
            </a:r>
          </a:p>
          <a:p>
            <a:pPr lvl="1"/>
            <a:r>
              <a:rPr lang="en-IN" b="1" dirty="0"/>
              <a:t>CREATE</a:t>
            </a:r>
          </a:p>
          <a:p>
            <a:pPr lvl="1"/>
            <a:r>
              <a:rPr lang="en-IN" b="1" dirty="0"/>
              <a:t>ALTER TABLE</a:t>
            </a:r>
          </a:p>
          <a:p>
            <a:pPr lvl="1"/>
            <a:r>
              <a:rPr lang="en-IN" b="1" dirty="0"/>
              <a:t>DROP TABLE</a:t>
            </a:r>
          </a:p>
          <a:p>
            <a:pPr lvl="1"/>
            <a:r>
              <a:rPr lang="en-IN" b="1" dirty="0"/>
              <a:t>TRUNCATE TABLE</a:t>
            </a:r>
          </a:p>
          <a:p>
            <a:pPr lvl="1"/>
            <a:r>
              <a:rPr lang="en-IN" b="1" dirty="0"/>
              <a:t>RENAME TABLE</a:t>
            </a:r>
          </a:p>
          <a:p>
            <a:pPr lvl="1"/>
            <a:r>
              <a:rPr lang="en-IN" dirty="0"/>
              <a:t>CREATE INDEX</a:t>
            </a:r>
          </a:p>
          <a:p>
            <a:pPr lvl="1"/>
            <a:r>
              <a:rPr lang="en-IN" dirty="0"/>
              <a:t>ALTER INDEX</a:t>
            </a:r>
          </a:p>
          <a:p>
            <a:pPr lvl="1"/>
            <a:r>
              <a:rPr lang="en-IN" dirty="0"/>
              <a:t>DROP INDEX</a:t>
            </a:r>
          </a:p>
          <a:p>
            <a:pPr lvl="1"/>
            <a:r>
              <a:rPr lang="en-IN" dirty="0"/>
              <a:t>CREATE VIEW</a:t>
            </a:r>
          </a:p>
          <a:p>
            <a:pPr lvl="1"/>
            <a:r>
              <a:rPr lang="en-IN" dirty="0"/>
              <a:t>DROP VIEW</a:t>
            </a:r>
          </a:p>
        </p:txBody>
      </p:sp>
    </p:spTree>
    <p:extLst>
      <p:ext uri="{BB962C8B-B14F-4D97-AF65-F5344CB8AC3E}">
        <p14:creationId xmlns:p14="http://schemas.microsoft.com/office/powerpoint/2010/main" val="101297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 calcmode="lin" valueType="num">
                                      <p:cBhvr additive="base">
                                        <p:cTn id="4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
                                            <p:txEl>
                                              <p:pRg st="13" end="13"/>
                                            </p:txEl>
                                          </p:spTgt>
                                        </p:tgtEl>
                                        <p:attrNameLst>
                                          <p:attrName>style.visibility</p:attrName>
                                        </p:attrNameLst>
                                      </p:cBhvr>
                                      <p:to>
                                        <p:strVal val="visible"/>
                                      </p:to>
                                    </p:set>
                                    <p:anim calcmode="lin" valueType="num">
                                      <p:cBhvr additive="base">
                                        <p:cTn id="6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EBB2C9-819C-414D-9C24-387310A76A33}"/>
              </a:ext>
            </a:extLst>
          </p:cNvPr>
          <p:cNvSpPr>
            <a:spLocks noGrp="1"/>
          </p:cNvSpPr>
          <p:nvPr>
            <p:ph type="title"/>
          </p:nvPr>
        </p:nvSpPr>
        <p:spPr>
          <a:xfrm>
            <a:off x="838200" y="365125"/>
            <a:ext cx="10515600" cy="834283"/>
          </a:xfrm>
        </p:spPr>
        <p:txBody>
          <a:bodyPr/>
          <a:lstStyle/>
          <a:p>
            <a:r>
              <a:rPr lang="en-IN" b="1" dirty="0"/>
              <a:t>CREATE, SHOW &amp; DROP DATABASE</a:t>
            </a:r>
            <a:r>
              <a:rPr lang="en-IN" dirty="0"/>
              <a:t> </a:t>
            </a:r>
          </a:p>
        </p:txBody>
      </p:sp>
      <p:sp>
        <p:nvSpPr>
          <p:cNvPr id="3" name="Content Placeholder 2">
            <a:extLst>
              <a:ext uri="{FF2B5EF4-FFF2-40B4-BE49-F238E27FC236}">
                <a16:creationId xmlns:a16="http://schemas.microsoft.com/office/drawing/2014/main" xmlns="" id="{A984D974-8661-42AD-A5BC-4BA62F8F5183}"/>
              </a:ext>
            </a:extLst>
          </p:cNvPr>
          <p:cNvSpPr>
            <a:spLocks noGrp="1"/>
          </p:cNvSpPr>
          <p:nvPr>
            <p:ph idx="1"/>
          </p:nvPr>
        </p:nvSpPr>
        <p:spPr>
          <a:xfrm>
            <a:off x="736270" y="1448790"/>
            <a:ext cx="10617530" cy="4728173"/>
          </a:xfrm>
        </p:spPr>
        <p:txBody>
          <a:bodyPr>
            <a:normAutofit fontScale="77500" lnSpcReduction="20000"/>
          </a:bodyPr>
          <a:lstStyle/>
          <a:p>
            <a:r>
              <a:rPr lang="en-IN" dirty="0"/>
              <a:t>The SQL CREATE DATABASE statement is used to create a new SQL database.</a:t>
            </a:r>
          </a:p>
          <a:p>
            <a:r>
              <a:rPr lang="en-IN" dirty="0"/>
              <a:t>Syntax:</a:t>
            </a:r>
          </a:p>
          <a:p>
            <a:r>
              <a:rPr lang="en-IN" dirty="0"/>
              <a:t>Example</a:t>
            </a:r>
          </a:p>
          <a:p>
            <a:r>
              <a:rPr lang="en-IN" dirty="0"/>
              <a:t>If you want to create a new database &lt;college&gt;, </a:t>
            </a:r>
          </a:p>
          <a:p>
            <a:pPr lvl="1"/>
            <a:r>
              <a:rPr lang="en-IN" dirty="0"/>
              <a:t>SQL&gt; CREATE DATABASE college;</a:t>
            </a:r>
          </a:p>
          <a:p>
            <a:r>
              <a:rPr lang="en-IN" dirty="0"/>
              <a:t>Once a database is created, you can check it in the list:</a:t>
            </a:r>
          </a:p>
          <a:p>
            <a:pPr lvl="1"/>
            <a:r>
              <a:rPr lang="en-IN" dirty="0"/>
              <a:t>SQL&gt; SHOW DATABASES;</a:t>
            </a:r>
          </a:p>
          <a:p>
            <a:pPr marL="0" indent="0">
              <a:buNone/>
            </a:pPr>
            <a:endParaRPr lang="en-IN" b="1" dirty="0"/>
          </a:p>
          <a:p>
            <a:pPr marL="0" indent="0">
              <a:buNone/>
            </a:pPr>
            <a:r>
              <a:rPr lang="en-IN" b="1" dirty="0"/>
              <a:t>DROP DATABASE</a:t>
            </a:r>
          </a:p>
          <a:p>
            <a:r>
              <a:rPr lang="en-IN" dirty="0"/>
              <a:t>The SQL DROP DATABASE statement is used to drop an existing database in SQL schema.</a:t>
            </a:r>
          </a:p>
          <a:p>
            <a:r>
              <a:rPr lang="en-IN" dirty="0"/>
              <a:t>Syntax: DROP DATABASE </a:t>
            </a:r>
            <a:r>
              <a:rPr lang="en-IN" b="1" dirty="0" err="1"/>
              <a:t>DatabaseName</a:t>
            </a:r>
            <a:r>
              <a:rPr lang="en-IN" dirty="0"/>
              <a:t>;</a:t>
            </a:r>
          </a:p>
          <a:p>
            <a:r>
              <a:rPr lang="en-IN" dirty="0"/>
              <a:t>Example: </a:t>
            </a:r>
          </a:p>
          <a:p>
            <a:pPr lvl="1"/>
            <a:r>
              <a:rPr lang="en-IN" dirty="0"/>
              <a:t>SQL&gt; DROP DATABASE college;</a:t>
            </a:r>
          </a:p>
          <a:p>
            <a:pPr lvl="1"/>
            <a:endParaRPr lang="en-IN" dirty="0"/>
          </a:p>
        </p:txBody>
      </p:sp>
      <p:pic>
        <p:nvPicPr>
          <p:cNvPr id="4" name="Picture 3">
            <a:extLst>
              <a:ext uri="{FF2B5EF4-FFF2-40B4-BE49-F238E27FC236}">
                <a16:creationId xmlns:a16="http://schemas.microsoft.com/office/drawing/2014/main" xmlns="" id="{BDD49B08-3C2B-4188-9C00-02CDACCD25ED}"/>
              </a:ext>
            </a:extLst>
          </p:cNvPr>
          <p:cNvPicPr>
            <a:picLocks noChangeAspect="1"/>
          </p:cNvPicPr>
          <p:nvPr/>
        </p:nvPicPr>
        <p:blipFill>
          <a:blip r:embed="rId2"/>
          <a:stretch>
            <a:fillRect/>
          </a:stretch>
        </p:blipFill>
        <p:spPr>
          <a:xfrm>
            <a:off x="2149931" y="1816925"/>
            <a:ext cx="3895104" cy="486888"/>
          </a:xfrm>
          <a:prstGeom prst="rect">
            <a:avLst/>
          </a:prstGeom>
        </p:spPr>
      </p:pic>
      <p:pic>
        <p:nvPicPr>
          <p:cNvPr id="5" name="Picture 4">
            <a:extLst>
              <a:ext uri="{FF2B5EF4-FFF2-40B4-BE49-F238E27FC236}">
                <a16:creationId xmlns:a16="http://schemas.microsoft.com/office/drawing/2014/main" xmlns="" id="{496D837E-7A34-469D-8E6E-6B8D2B31E04F}"/>
              </a:ext>
            </a:extLst>
          </p:cNvPr>
          <p:cNvPicPr>
            <a:picLocks noChangeAspect="1"/>
          </p:cNvPicPr>
          <p:nvPr/>
        </p:nvPicPr>
        <p:blipFill>
          <a:blip r:embed="rId3"/>
          <a:stretch>
            <a:fillRect/>
          </a:stretch>
        </p:blipFill>
        <p:spPr>
          <a:xfrm>
            <a:off x="7917749" y="1816925"/>
            <a:ext cx="1771650" cy="2505075"/>
          </a:xfrm>
          <a:prstGeom prst="rect">
            <a:avLst/>
          </a:prstGeom>
        </p:spPr>
      </p:pic>
    </p:spTree>
    <p:extLst>
      <p:ext uri="{BB962C8B-B14F-4D97-AF65-F5344CB8AC3E}">
        <p14:creationId xmlns:p14="http://schemas.microsoft.com/office/powerpoint/2010/main" val="2217676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 calcmode="lin" valueType="num">
                                      <p:cBhvr additive="base">
                                        <p:cTn id="2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down)">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CD4892-E41C-4D51-9685-73BB2B5B2833}"/>
              </a:ext>
            </a:extLst>
          </p:cNvPr>
          <p:cNvSpPr>
            <a:spLocks noGrp="1"/>
          </p:cNvSpPr>
          <p:nvPr>
            <p:ph type="title"/>
          </p:nvPr>
        </p:nvSpPr>
        <p:spPr/>
        <p:txBody>
          <a:bodyPr/>
          <a:lstStyle/>
          <a:p>
            <a:r>
              <a:rPr lang="en-IN" dirty="0"/>
              <a:t>USE Statement</a:t>
            </a:r>
          </a:p>
        </p:txBody>
      </p:sp>
      <p:sp>
        <p:nvSpPr>
          <p:cNvPr id="3" name="Content Placeholder 2">
            <a:extLst>
              <a:ext uri="{FF2B5EF4-FFF2-40B4-BE49-F238E27FC236}">
                <a16:creationId xmlns:a16="http://schemas.microsoft.com/office/drawing/2014/main" xmlns="" id="{82CB79AD-7309-4C19-81A6-555CBDFC23D3}"/>
              </a:ext>
            </a:extLst>
          </p:cNvPr>
          <p:cNvSpPr>
            <a:spLocks noGrp="1"/>
          </p:cNvSpPr>
          <p:nvPr>
            <p:ph idx="1"/>
          </p:nvPr>
        </p:nvSpPr>
        <p:spPr/>
        <p:txBody>
          <a:bodyPr/>
          <a:lstStyle/>
          <a:p>
            <a:r>
              <a:rPr lang="en-IN" dirty="0"/>
              <a:t> </a:t>
            </a:r>
            <a:r>
              <a:rPr lang="en-IN" b="1" dirty="0"/>
              <a:t>USE</a:t>
            </a:r>
            <a:r>
              <a:rPr lang="en-IN" dirty="0"/>
              <a:t> statement:</a:t>
            </a:r>
          </a:p>
          <a:p>
            <a:r>
              <a:rPr lang="en-IN" dirty="0"/>
              <a:t>It is used to select any existing database in the SQL schema.</a:t>
            </a:r>
          </a:p>
          <a:p>
            <a:r>
              <a:rPr lang="en-IN" dirty="0"/>
              <a:t>When you have multiple databases in your SQL Schema, then before starting your operation, you would need to select a database where all the operations would be performed.</a:t>
            </a:r>
          </a:p>
          <a:p>
            <a:r>
              <a:rPr lang="en-IN" dirty="0"/>
              <a:t>Syntax: USE </a:t>
            </a:r>
            <a:r>
              <a:rPr lang="en-IN" b="1" dirty="0" err="1"/>
              <a:t>DatabaseName</a:t>
            </a:r>
            <a:r>
              <a:rPr lang="en-IN" dirty="0"/>
              <a:t>;</a:t>
            </a:r>
          </a:p>
          <a:p>
            <a:r>
              <a:rPr lang="en-IN" dirty="0"/>
              <a:t>Example: </a:t>
            </a:r>
          </a:p>
          <a:p>
            <a:r>
              <a:rPr lang="en-IN" dirty="0"/>
              <a:t>SQL&gt; USE college;</a:t>
            </a:r>
          </a:p>
        </p:txBody>
      </p:sp>
    </p:spTree>
    <p:extLst>
      <p:ext uri="{BB962C8B-B14F-4D97-AF65-F5344CB8AC3E}">
        <p14:creationId xmlns:p14="http://schemas.microsoft.com/office/powerpoint/2010/main" val="3419198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CB2517-0D9D-49B8-B083-EAEC6F42B934}"/>
              </a:ext>
            </a:extLst>
          </p:cNvPr>
          <p:cNvSpPr>
            <a:spLocks noGrp="1"/>
          </p:cNvSpPr>
          <p:nvPr>
            <p:ph type="title"/>
          </p:nvPr>
        </p:nvSpPr>
        <p:spPr/>
        <p:txBody>
          <a:bodyPr/>
          <a:lstStyle/>
          <a:p>
            <a:r>
              <a:rPr lang="en-IN" dirty="0"/>
              <a:t>CREATE Table</a:t>
            </a:r>
          </a:p>
        </p:txBody>
      </p:sp>
      <p:sp>
        <p:nvSpPr>
          <p:cNvPr id="3" name="Content Placeholder 2">
            <a:extLst>
              <a:ext uri="{FF2B5EF4-FFF2-40B4-BE49-F238E27FC236}">
                <a16:creationId xmlns:a16="http://schemas.microsoft.com/office/drawing/2014/main" xmlns="" id="{3D9D0DBC-42CF-4B35-9F96-947164A418E3}"/>
              </a:ext>
            </a:extLst>
          </p:cNvPr>
          <p:cNvSpPr>
            <a:spLocks noGrp="1"/>
          </p:cNvSpPr>
          <p:nvPr>
            <p:ph idx="1"/>
          </p:nvPr>
        </p:nvSpPr>
        <p:spPr>
          <a:xfrm>
            <a:off x="644577" y="1514007"/>
            <a:ext cx="10912839" cy="4811842"/>
          </a:xfrm>
        </p:spPr>
        <p:txBody>
          <a:bodyPr>
            <a:normAutofit fontScale="92500" lnSpcReduction="10000"/>
          </a:bodyPr>
          <a:lstStyle/>
          <a:p>
            <a:r>
              <a:rPr lang="en-IN" dirty="0"/>
              <a:t>Creating a basic table involves naming the table and defining its columns and each column's data type.</a:t>
            </a:r>
          </a:p>
          <a:p>
            <a:r>
              <a:rPr lang="en-IN" dirty="0"/>
              <a:t> Syntax :</a:t>
            </a:r>
          </a:p>
          <a:p>
            <a:endParaRPr lang="en-IN" dirty="0"/>
          </a:p>
          <a:p>
            <a:endParaRPr lang="en-IN" dirty="0"/>
          </a:p>
          <a:p>
            <a:endParaRPr lang="en-IN" dirty="0"/>
          </a:p>
          <a:p>
            <a:endParaRPr lang="en-IN" dirty="0"/>
          </a:p>
          <a:p>
            <a:endParaRPr lang="en-IN" sz="2000" dirty="0"/>
          </a:p>
          <a:p>
            <a:pPr marL="0" indent="0">
              <a:buNone/>
            </a:pPr>
            <a:r>
              <a:rPr lang="en-IN" sz="2000" dirty="0"/>
              <a:t>Note: </a:t>
            </a:r>
          </a:p>
          <a:p>
            <a:r>
              <a:rPr lang="en-IN" sz="2000" dirty="0"/>
              <a:t>The data type of the columns may vary from one database to another. </a:t>
            </a:r>
          </a:p>
          <a:p>
            <a:r>
              <a:rPr lang="en-IN" sz="2000" dirty="0"/>
              <a:t>For example, NUMBER is supported in Oracle database for integer value whereas INT is supported in MySQL.</a:t>
            </a:r>
          </a:p>
        </p:txBody>
      </p:sp>
      <p:pic>
        <p:nvPicPr>
          <p:cNvPr id="4" name="Picture 3">
            <a:extLst>
              <a:ext uri="{FF2B5EF4-FFF2-40B4-BE49-F238E27FC236}">
                <a16:creationId xmlns:a16="http://schemas.microsoft.com/office/drawing/2014/main" xmlns="" id="{0F56DCA8-7F8B-4318-AB08-53F0FA87DC34}"/>
              </a:ext>
            </a:extLst>
          </p:cNvPr>
          <p:cNvPicPr>
            <a:picLocks noChangeAspect="1"/>
          </p:cNvPicPr>
          <p:nvPr/>
        </p:nvPicPr>
        <p:blipFill>
          <a:blip r:embed="rId2"/>
          <a:stretch>
            <a:fillRect/>
          </a:stretch>
        </p:blipFill>
        <p:spPr>
          <a:xfrm>
            <a:off x="2479154" y="2530949"/>
            <a:ext cx="3906655" cy="2476350"/>
          </a:xfrm>
          <a:prstGeom prst="rect">
            <a:avLst/>
          </a:prstGeom>
        </p:spPr>
      </p:pic>
    </p:spTree>
    <p:extLst>
      <p:ext uri="{BB962C8B-B14F-4D97-AF65-F5344CB8AC3E}">
        <p14:creationId xmlns:p14="http://schemas.microsoft.com/office/powerpoint/2010/main" val="319713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anim calcmode="lin" valueType="num">
                                      <p:cBhvr additive="base">
                                        <p:cTn id="1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 calcmode="lin" valueType="num">
                                      <p:cBhvr additive="base">
                                        <p:cTn id="2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8">
            <a:extLst>
              <a:ext uri="{FF2B5EF4-FFF2-40B4-BE49-F238E27FC236}">
                <a16:creationId xmlns:a16="http://schemas.microsoft.com/office/drawing/2014/main" xmlns="" id="{2B566528-1B12-4246-9431-5C2D7D0811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0B7FE2E5-F6C4-4124-B50B-D415D3E6093D}"/>
              </a:ext>
            </a:extLst>
          </p:cNvPr>
          <p:cNvSpPr>
            <a:spLocks noGrp="1"/>
          </p:cNvSpPr>
          <p:nvPr>
            <p:ph type="title"/>
          </p:nvPr>
        </p:nvSpPr>
        <p:spPr>
          <a:xfrm>
            <a:off x="643467" y="321734"/>
            <a:ext cx="10905066" cy="1135737"/>
          </a:xfrm>
        </p:spPr>
        <p:txBody>
          <a:bodyPr>
            <a:normAutofit/>
          </a:bodyPr>
          <a:lstStyle/>
          <a:p>
            <a:endParaRPr lang="en-IN" sz="3600"/>
          </a:p>
        </p:txBody>
      </p:sp>
      <p:sp>
        <p:nvSpPr>
          <p:cNvPr id="3" name="Content Placeholder 2">
            <a:extLst>
              <a:ext uri="{FF2B5EF4-FFF2-40B4-BE49-F238E27FC236}">
                <a16:creationId xmlns:a16="http://schemas.microsoft.com/office/drawing/2014/main" xmlns="" id="{3EC71DDC-D972-4484-BAD4-C64FB34F2C6A}"/>
              </a:ext>
            </a:extLst>
          </p:cNvPr>
          <p:cNvSpPr>
            <a:spLocks noGrp="1"/>
          </p:cNvSpPr>
          <p:nvPr>
            <p:ph idx="1"/>
          </p:nvPr>
        </p:nvSpPr>
        <p:spPr>
          <a:xfrm>
            <a:off x="643469" y="1782981"/>
            <a:ext cx="4008384" cy="4393982"/>
          </a:xfrm>
        </p:spPr>
        <p:txBody>
          <a:bodyPr>
            <a:normAutofit/>
          </a:bodyPr>
          <a:lstStyle/>
          <a:p>
            <a:r>
              <a:rPr lang="en-IN" sz="2000" dirty="0"/>
              <a:t>Example: </a:t>
            </a:r>
          </a:p>
          <a:p>
            <a:r>
              <a:rPr lang="en-IN" sz="2000" dirty="0"/>
              <a:t>SQL&gt; </a:t>
            </a:r>
            <a:r>
              <a:rPr lang="en-IN" sz="2000" b="1" dirty="0"/>
              <a:t>CREATE</a:t>
            </a:r>
            <a:r>
              <a:rPr lang="en-IN" sz="2000" dirty="0"/>
              <a:t> </a:t>
            </a:r>
            <a:r>
              <a:rPr lang="en-IN" sz="2000" b="1" dirty="0"/>
              <a:t>TABLE</a:t>
            </a:r>
            <a:r>
              <a:rPr lang="en-IN" sz="2000" dirty="0"/>
              <a:t> STUDENTS      (  </a:t>
            </a:r>
          </a:p>
          <a:p>
            <a:pPr marL="0" indent="0">
              <a:buNone/>
            </a:pPr>
            <a:r>
              <a:rPr lang="en-IN" sz="2000" dirty="0"/>
              <a:t>        ID </a:t>
            </a:r>
            <a:r>
              <a:rPr lang="en-IN" sz="2000" b="1" dirty="0"/>
              <a:t>INT</a:t>
            </a:r>
            <a:r>
              <a:rPr lang="en-IN" sz="2000" dirty="0"/>
              <a:t> NOT NULL, </a:t>
            </a:r>
          </a:p>
          <a:p>
            <a:pPr marL="0" indent="0">
              <a:buNone/>
            </a:pPr>
            <a:r>
              <a:rPr lang="en-IN" sz="2000" dirty="0"/>
              <a:t>     NAME </a:t>
            </a:r>
            <a:r>
              <a:rPr lang="en-IN" sz="2000" b="1" dirty="0"/>
              <a:t>VARCHAR</a:t>
            </a:r>
            <a:r>
              <a:rPr lang="en-IN" sz="2000" dirty="0"/>
              <a:t> (20) NOT NULL,  </a:t>
            </a:r>
          </a:p>
          <a:p>
            <a:pPr marL="457200" lvl="1" indent="0">
              <a:buNone/>
            </a:pPr>
            <a:r>
              <a:rPr lang="en-IN" sz="2000" dirty="0"/>
              <a:t>AGE </a:t>
            </a:r>
            <a:r>
              <a:rPr lang="en-IN" sz="2000" b="1" dirty="0"/>
              <a:t>INT</a:t>
            </a:r>
            <a:r>
              <a:rPr lang="en-IN" sz="2000" dirty="0"/>
              <a:t>  NOT NULL,  </a:t>
            </a:r>
          </a:p>
          <a:p>
            <a:pPr marL="457200" lvl="1" indent="0">
              <a:buNone/>
            </a:pPr>
            <a:r>
              <a:rPr lang="en-IN" sz="2000" dirty="0"/>
              <a:t>ADDRESS VAR</a:t>
            </a:r>
            <a:r>
              <a:rPr lang="en-IN" sz="2000" b="1" dirty="0"/>
              <a:t>CHAR</a:t>
            </a:r>
            <a:r>
              <a:rPr lang="en-IN" sz="2000" dirty="0"/>
              <a:t> (25),  </a:t>
            </a:r>
          </a:p>
          <a:p>
            <a:pPr marL="457200" lvl="1" indent="0">
              <a:buNone/>
            </a:pPr>
            <a:r>
              <a:rPr lang="en-IN" sz="2000" b="1" dirty="0"/>
              <a:t>PRIMARY</a:t>
            </a:r>
            <a:r>
              <a:rPr lang="en-IN" sz="2000" dirty="0"/>
              <a:t> </a:t>
            </a:r>
            <a:r>
              <a:rPr lang="en-IN" sz="2000" b="1" dirty="0"/>
              <a:t>KEY</a:t>
            </a:r>
            <a:r>
              <a:rPr lang="en-IN" sz="2000" dirty="0"/>
              <a:t> (ID)  </a:t>
            </a:r>
          </a:p>
          <a:p>
            <a:pPr marL="457200" lvl="1" indent="0">
              <a:buNone/>
            </a:pPr>
            <a:r>
              <a:rPr lang="en-IN" sz="2000" dirty="0"/>
              <a:t>);  </a:t>
            </a:r>
          </a:p>
          <a:p>
            <a:r>
              <a:rPr lang="en-IN" sz="2000" dirty="0"/>
              <a:t>You can see the structure of your table by using disc command.</a:t>
            </a:r>
          </a:p>
          <a:p>
            <a:r>
              <a:rPr lang="en-IN" sz="2000" dirty="0"/>
              <a:t>Example: SQL&gt; DESC STUDENTS;</a:t>
            </a:r>
          </a:p>
        </p:txBody>
      </p:sp>
      <p:grpSp>
        <p:nvGrpSpPr>
          <p:cNvPr id="23" name="Group 10">
            <a:extLst>
              <a:ext uri="{FF2B5EF4-FFF2-40B4-BE49-F238E27FC236}">
                <a16:creationId xmlns:a16="http://schemas.microsoft.com/office/drawing/2014/main" xmlns="" id="{828A5161-06F1-46CF-8AD7-844680A59E1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xmlns="" id="{D3F51FEB-38FB-4F6C-9F7B-2F2AFAB654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1E547BA6-BAE0-43BB-A7CA-60F69CE252F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xmlns="" id="{7874F868-B014-4D3F-83FF-C6106F731A19}"/>
              </a:ext>
            </a:extLst>
          </p:cNvPr>
          <p:cNvPicPr>
            <a:picLocks noChangeAspect="1"/>
          </p:cNvPicPr>
          <p:nvPr/>
        </p:nvPicPr>
        <p:blipFill>
          <a:blip r:embed="rId2"/>
          <a:stretch>
            <a:fillRect/>
          </a:stretch>
        </p:blipFill>
        <p:spPr>
          <a:xfrm>
            <a:off x="5354740" y="2347605"/>
            <a:ext cx="6253212" cy="1922863"/>
          </a:xfrm>
          <a:prstGeom prst="rect">
            <a:avLst/>
          </a:prstGeom>
        </p:spPr>
      </p:pic>
      <p:grpSp>
        <p:nvGrpSpPr>
          <p:cNvPr id="15" name="Group 14">
            <a:extLst>
              <a:ext uri="{FF2B5EF4-FFF2-40B4-BE49-F238E27FC236}">
                <a16:creationId xmlns:a16="http://schemas.microsoft.com/office/drawing/2014/main" xmlns="" id="{5995D10D-E9C9-47DB-AE7E-801FEF38F5C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xmlns="" id="{CC1A72C6-3DE4-4EC3-9AD5-9E0D40D8CE8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xmlns="" id="{0B0DA1F1-C391-4EDF-9FE0-23E86E13776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18126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circle(in)">
                                      <p:cBhvr>
                                        <p:cTn id="5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6006A-A6B2-4EAD-999A-072312D54E74}"/>
              </a:ext>
            </a:extLst>
          </p:cNvPr>
          <p:cNvSpPr>
            <a:spLocks noGrp="1"/>
          </p:cNvSpPr>
          <p:nvPr>
            <p:ph type="title"/>
          </p:nvPr>
        </p:nvSpPr>
        <p:spPr/>
        <p:txBody>
          <a:bodyPr/>
          <a:lstStyle/>
          <a:p>
            <a:r>
              <a:rPr lang="en-IN" dirty="0"/>
              <a:t>DROP , TRUNCATE and Rename TABLE</a:t>
            </a:r>
            <a:br>
              <a:rPr lang="en-IN" dirty="0"/>
            </a:br>
            <a:endParaRPr lang="en-IN" dirty="0"/>
          </a:p>
        </p:txBody>
      </p:sp>
      <p:sp>
        <p:nvSpPr>
          <p:cNvPr id="3" name="Content Placeholder 2">
            <a:extLst>
              <a:ext uri="{FF2B5EF4-FFF2-40B4-BE49-F238E27FC236}">
                <a16:creationId xmlns:a16="http://schemas.microsoft.com/office/drawing/2014/main" xmlns="" id="{54EB58B5-E274-4D09-8433-2D2237AD39C6}"/>
              </a:ext>
            </a:extLst>
          </p:cNvPr>
          <p:cNvSpPr>
            <a:spLocks noGrp="1"/>
          </p:cNvSpPr>
          <p:nvPr>
            <p:ph idx="1"/>
          </p:nvPr>
        </p:nvSpPr>
        <p:spPr>
          <a:xfrm>
            <a:off x="704538" y="1499016"/>
            <a:ext cx="10649262" cy="4677947"/>
          </a:xfrm>
        </p:spPr>
        <p:txBody>
          <a:bodyPr>
            <a:normAutofit fontScale="55000" lnSpcReduction="20000"/>
          </a:bodyPr>
          <a:lstStyle/>
          <a:p>
            <a:r>
              <a:rPr lang="en-IN" b="1" dirty="0"/>
              <a:t>DROP:</a:t>
            </a:r>
          </a:p>
          <a:p>
            <a:r>
              <a:rPr lang="en-IN" dirty="0"/>
              <a:t>It is used to delete a table definition and all data from a table.</a:t>
            </a:r>
          </a:p>
          <a:p>
            <a:r>
              <a:rPr lang="en-IN" dirty="0"/>
              <a:t>This is very important to know that once a table is deleted all the information available in the table is lost forever, so we have to be very careful when using this command.</a:t>
            </a:r>
          </a:p>
          <a:p>
            <a:pPr marL="0" indent="0">
              <a:buNone/>
            </a:pPr>
            <a:r>
              <a:rPr lang="en-IN" dirty="0"/>
              <a:t>	Syntax: </a:t>
            </a:r>
            <a:r>
              <a:rPr lang="en-IN" b="1" dirty="0"/>
              <a:t>DROP</a:t>
            </a:r>
            <a:r>
              <a:rPr lang="en-IN" dirty="0"/>
              <a:t> </a:t>
            </a:r>
            <a:r>
              <a:rPr lang="en-IN" b="1" dirty="0"/>
              <a:t>TABLE</a:t>
            </a:r>
            <a:r>
              <a:rPr lang="en-IN" dirty="0"/>
              <a:t> &lt;</a:t>
            </a:r>
            <a:r>
              <a:rPr lang="en-IN" dirty="0" err="1"/>
              <a:t>table_name</a:t>
            </a:r>
            <a:r>
              <a:rPr lang="en-IN" dirty="0"/>
              <a:t>&gt;;  </a:t>
            </a:r>
          </a:p>
          <a:p>
            <a:r>
              <a:rPr lang="en-IN" b="1" dirty="0"/>
              <a:t>Truncate:</a:t>
            </a:r>
          </a:p>
          <a:p>
            <a:r>
              <a:rPr lang="en-IN" dirty="0"/>
              <a:t>It is used to delete all the rows from the table and free the containing space.</a:t>
            </a:r>
          </a:p>
          <a:p>
            <a:pPr marL="0" indent="0">
              <a:buNone/>
            </a:pPr>
            <a:r>
              <a:rPr lang="en-IN" dirty="0"/>
              <a:t>   	Syntax: </a:t>
            </a:r>
            <a:r>
              <a:rPr lang="en-IN" b="1" dirty="0"/>
              <a:t>TRUNCATE</a:t>
            </a:r>
            <a:r>
              <a:rPr lang="en-IN" dirty="0"/>
              <a:t> </a:t>
            </a:r>
            <a:r>
              <a:rPr lang="en-IN" b="1" dirty="0"/>
              <a:t>TABLE</a:t>
            </a:r>
            <a:r>
              <a:rPr lang="en-IN" dirty="0"/>
              <a:t> &lt;</a:t>
            </a:r>
            <a:r>
              <a:rPr lang="en-IN" dirty="0" err="1"/>
              <a:t>table_name</a:t>
            </a:r>
            <a:r>
              <a:rPr lang="en-IN" dirty="0"/>
              <a:t>&gt;;  </a:t>
            </a:r>
          </a:p>
          <a:p>
            <a:pPr marL="0" indent="0">
              <a:buNone/>
            </a:pPr>
            <a:endParaRPr lang="en-IN" dirty="0"/>
          </a:p>
          <a:p>
            <a:r>
              <a:rPr lang="en-IN" b="1" dirty="0"/>
              <a:t>RENAME TABLE</a:t>
            </a:r>
          </a:p>
          <a:p>
            <a:r>
              <a:rPr lang="en-IN" dirty="0"/>
              <a:t>Any database user can easily change the name by using the RENAME TABLE and ALTER TABLE statement in Structured Query Language.</a:t>
            </a:r>
          </a:p>
          <a:p>
            <a:r>
              <a:rPr lang="en-IN" dirty="0"/>
              <a:t>The RENAME TABLE and ALTER TABLE syntax help in changing the name of the table.</a:t>
            </a:r>
          </a:p>
          <a:p>
            <a:r>
              <a:rPr lang="en-IN" dirty="0"/>
              <a:t>Syntax: RENAME table </a:t>
            </a:r>
            <a:r>
              <a:rPr lang="en-IN" dirty="0" err="1"/>
              <a:t>old_table</a:t>
            </a:r>
            <a:r>
              <a:rPr lang="en-IN" dirty="0"/>
              <a:t> _name To </a:t>
            </a:r>
            <a:r>
              <a:rPr lang="en-IN" dirty="0" err="1"/>
              <a:t>new_table_name</a:t>
            </a:r>
            <a:r>
              <a:rPr lang="en-IN" dirty="0"/>
              <a:t> ;    </a:t>
            </a:r>
          </a:p>
          <a:p>
            <a:r>
              <a:rPr lang="en-IN" dirty="0"/>
              <a:t>Example:</a:t>
            </a:r>
          </a:p>
          <a:p>
            <a:r>
              <a:rPr lang="en-IN" dirty="0"/>
              <a:t>RENAME table Students To students_22 ;  </a:t>
            </a:r>
          </a:p>
          <a:p>
            <a:pPr marL="0" indent="0">
              <a:buNone/>
            </a:pPr>
            <a:endParaRPr lang="en-IN" dirty="0"/>
          </a:p>
          <a:p>
            <a:endParaRPr lang="en-IN" dirty="0"/>
          </a:p>
          <a:p>
            <a:endParaRPr lang="en-IN" dirty="0"/>
          </a:p>
          <a:p>
            <a:endParaRPr lang="en-IN" dirty="0"/>
          </a:p>
        </p:txBody>
      </p:sp>
    </p:spTree>
    <p:extLst>
      <p:ext uri="{BB962C8B-B14F-4D97-AF65-F5344CB8AC3E}">
        <p14:creationId xmlns:p14="http://schemas.microsoft.com/office/powerpoint/2010/main" val="335160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2" end="12"/>
                                            </p:txEl>
                                          </p:spTgt>
                                        </p:tgtEl>
                                        <p:attrNameLst>
                                          <p:attrName>style.visibility</p:attrName>
                                        </p:attrNameLst>
                                      </p:cBhvr>
                                      <p:to>
                                        <p:strVal val="visible"/>
                                      </p:to>
                                    </p:set>
                                    <p:anim calcmode="lin" valueType="num">
                                      <p:cBhvr additive="base">
                                        <p:cTn id="7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3" end="13"/>
                                            </p:txEl>
                                          </p:spTgt>
                                        </p:tgtEl>
                                        <p:attrNameLst>
                                          <p:attrName>style.visibility</p:attrName>
                                        </p:attrNameLst>
                                      </p:cBhvr>
                                      <p:to>
                                        <p:strVal val="visible"/>
                                      </p:to>
                                    </p:set>
                                    <p:anim calcmode="lin" valueType="num">
                                      <p:cBhvr additive="base">
                                        <p:cTn id="7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935C40-5229-42C4-9EFE-22641E1342DA}"/>
              </a:ext>
            </a:extLst>
          </p:cNvPr>
          <p:cNvSpPr>
            <a:spLocks noGrp="1"/>
          </p:cNvSpPr>
          <p:nvPr>
            <p:ph type="ctrTitle"/>
          </p:nvPr>
        </p:nvSpPr>
        <p:spPr/>
        <p:txBody>
          <a:bodyPr/>
          <a:lstStyle/>
          <a:p>
            <a:r>
              <a:rPr lang="en-IN" b="1" dirty="0"/>
              <a:t>AGGRATION FUNCTIONS</a:t>
            </a:r>
            <a:endParaRPr lang="en-IN" dirty="0"/>
          </a:p>
        </p:txBody>
      </p:sp>
      <p:sp>
        <p:nvSpPr>
          <p:cNvPr id="3" name="Subtitle 2">
            <a:extLst>
              <a:ext uri="{FF2B5EF4-FFF2-40B4-BE49-F238E27FC236}">
                <a16:creationId xmlns:a16="http://schemas.microsoft.com/office/drawing/2014/main" xmlns="" id="{E97E580D-D887-49C5-BF13-955E24FD3E6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1823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C3B2C2-15A4-419C-A77A-8F579690D1C1}"/>
              </a:ext>
            </a:extLst>
          </p:cNvPr>
          <p:cNvSpPr>
            <a:spLocks noGrp="1"/>
          </p:cNvSpPr>
          <p:nvPr>
            <p:ph type="title"/>
          </p:nvPr>
        </p:nvSpPr>
        <p:spPr/>
        <p:txBody>
          <a:bodyPr/>
          <a:lstStyle/>
          <a:p>
            <a:r>
              <a:rPr lang="en-IN" b="1" dirty="0"/>
              <a:t>AGGRATION FUNCTIONS:</a:t>
            </a:r>
            <a:endParaRPr lang="en-IN" dirty="0"/>
          </a:p>
        </p:txBody>
      </p:sp>
      <p:sp>
        <p:nvSpPr>
          <p:cNvPr id="3" name="Content Placeholder 2">
            <a:extLst>
              <a:ext uri="{FF2B5EF4-FFF2-40B4-BE49-F238E27FC236}">
                <a16:creationId xmlns:a16="http://schemas.microsoft.com/office/drawing/2014/main" xmlns="" id="{93D5A21C-9FED-4819-B087-9F5D4DC9826C}"/>
              </a:ext>
            </a:extLst>
          </p:cNvPr>
          <p:cNvSpPr>
            <a:spLocks noGrp="1"/>
          </p:cNvSpPr>
          <p:nvPr>
            <p:ph idx="1"/>
          </p:nvPr>
        </p:nvSpPr>
        <p:spPr/>
        <p:txBody>
          <a:bodyPr>
            <a:normAutofit/>
          </a:bodyPr>
          <a:lstStyle/>
          <a:p>
            <a:r>
              <a:rPr lang="en-IN" dirty="0"/>
              <a:t>Aggregation functions are used to perform mathematical operations on data values of a relation. </a:t>
            </a:r>
          </a:p>
          <a:p>
            <a:r>
              <a:rPr lang="en-IN" dirty="0"/>
              <a:t>take a collection (a set or multiset) of values as input and return a single value.</a:t>
            </a:r>
          </a:p>
          <a:p>
            <a:r>
              <a:rPr lang="en-IN" dirty="0"/>
              <a:t>Some of the common aggregation functions used in SQL are:</a:t>
            </a:r>
          </a:p>
          <a:p>
            <a:pPr lvl="1"/>
            <a:r>
              <a:rPr lang="en-IN" dirty="0"/>
              <a:t>Average: </a:t>
            </a:r>
            <a:r>
              <a:rPr lang="en-IN" b="1" dirty="0" err="1"/>
              <a:t>avg</a:t>
            </a:r>
            <a:endParaRPr lang="en-IN" b="1" dirty="0"/>
          </a:p>
          <a:p>
            <a:pPr lvl="1"/>
            <a:r>
              <a:rPr lang="en-IN" dirty="0"/>
              <a:t>Minimum: </a:t>
            </a:r>
            <a:r>
              <a:rPr lang="en-IN" b="1" dirty="0"/>
              <a:t>min</a:t>
            </a:r>
          </a:p>
          <a:p>
            <a:pPr lvl="1"/>
            <a:r>
              <a:rPr lang="en-IN" dirty="0"/>
              <a:t>Maximum: </a:t>
            </a:r>
            <a:r>
              <a:rPr lang="en-IN" b="1" dirty="0"/>
              <a:t>max</a:t>
            </a:r>
          </a:p>
          <a:p>
            <a:pPr lvl="1"/>
            <a:r>
              <a:rPr lang="en-IN" dirty="0"/>
              <a:t>Total: </a:t>
            </a:r>
            <a:r>
              <a:rPr lang="en-IN" b="1" dirty="0"/>
              <a:t>sum</a:t>
            </a:r>
          </a:p>
          <a:p>
            <a:pPr lvl="1"/>
            <a:r>
              <a:rPr lang="en-IN" dirty="0"/>
              <a:t>Count: </a:t>
            </a:r>
            <a:r>
              <a:rPr lang="en-IN" b="1" dirty="0"/>
              <a:t>count</a:t>
            </a:r>
            <a:endParaRPr lang="en-IN" dirty="0"/>
          </a:p>
        </p:txBody>
      </p:sp>
    </p:spTree>
    <p:extLst>
      <p:ext uri="{BB962C8B-B14F-4D97-AF65-F5344CB8AC3E}">
        <p14:creationId xmlns:p14="http://schemas.microsoft.com/office/powerpoint/2010/main" val="273659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8DD7F-37FB-4311-AEE0-DA255A8A1210}"/>
              </a:ext>
            </a:extLst>
          </p:cNvPr>
          <p:cNvSpPr>
            <a:spLocks noGrp="1"/>
          </p:cNvSpPr>
          <p:nvPr>
            <p:ph type="title"/>
          </p:nvPr>
        </p:nvSpPr>
        <p:spPr/>
        <p:txBody>
          <a:bodyPr/>
          <a:lstStyle/>
          <a:p>
            <a:r>
              <a:rPr lang="en-IN" b="1" dirty="0"/>
              <a:t>Advantages of SQL</a:t>
            </a:r>
            <a:br>
              <a:rPr lang="en-IN" b="1" dirty="0"/>
            </a:br>
            <a:endParaRPr lang="en-IN" dirty="0"/>
          </a:p>
        </p:txBody>
      </p:sp>
      <p:sp>
        <p:nvSpPr>
          <p:cNvPr id="3" name="Content Placeholder 2">
            <a:extLst>
              <a:ext uri="{FF2B5EF4-FFF2-40B4-BE49-F238E27FC236}">
                <a16:creationId xmlns:a16="http://schemas.microsoft.com/office/drawing/2014/main" xmlns="" id="{D4006115-B526-4F46-8402-EA007E9E0EE2}"/>
              </a:ext>
            </a:extLst>
          </p:cNvPr>
          <p:cNvSpPr>
            <a:spLocks noGrp="1"/>
          </p:cNvSpPr>
          <p:nvPr>
            <p:ph idx="1"/>
          </p:nvPr>
        </p:nvSpPr>
        <p:spPr/>
        <p:txBody>
          <a:bodyPr>
            <a:normAutofit/>
          </a:bodyPr>
          <a:lstStyle/>
          <a:p>
            <a:r>
              <a:rPr lang="en-IN" b="1" dirty="0"/>
              <a:t>Faster Query Processing </a:t>
            </a:r>
            <a:r>
              <a:rPr lang="en-IN" dirty="0"/>
              <a:t>(High speed)</a:t>
            </a:r>
            <a:r>
              <a:rPr lang="en-IN" b="1" dirty="0"/>
              <a:t>–</a:t>
            </a:r>
            <a:r>
              <a:rPr lang="en-IN" dirty="0"/>
              <a:t> </a:t>
            </a:r>
          </a:p>
          <a:p>
            <a:pPr lvl="1"/>
            <a:r>
              <a:rPr lang="en-IN" dirty="0"/>
              <a:t>Large amount of data is retrieved quickly and efficiently. </a:t>
            </a:r>
          </a:p>
          <a:p>
            <a:pPr lvl="1"/>
            <a:r>
              <a:rPr lang="en-IN" dirty="0"/>
              <a:t>Operations like Insertion, deletion, manipulation of data is also done in almost no time. </a:t>
            </a:r>
          </a:p>
          <a:p>
            <a:r>
              <a:rPr lang="en-IN" b="1" dirty="0"/>
              <a:t>No Coding Skills –</a:t>
            </a:r>
          </a:p>
          <a:p>
            <a:pPr lvl="1"/>
            <a:r>
              <a:rPr lang="en-IN" dirty="0"/>
              <a:t>For data retrieval, large number of lines of code is not required. </a:t>
            </a:r>
          </a:p>
          <a:p>
            <a:pPr lvl="1"/>
            <a:r>
              <a:rPr lang="en-IN" dirty="0"/>
              <a:t>All basic keywords such as SELECT, INSERT INTO, UPDATE, etc are used </a:t>
            </a:r>
          </a:p>
          <a:p>
            <a:r>
              <a:rPr lang="en-IN" b="1" dirty="0"/>
              <a:t>Standardized Language –</a:t>
            </a:r>
          </a:p>
          <a:p>
            <a:pPr lvl="1"/>
            <a:r>
              <a:rPr lang="en-IN" dirty="0"/>
              <a:t>Due to documentation and long establishment over years, it provides a uniform platform worldwide to all its users. </a:t>
            </a:r>
          </a:p>
        </p:txBody>
      </p:sp>
    </p:spTree>
    <p:extLst>
      <p:ext uri="{BB962C8B-B14F-4D97-AF65-F5344CB8AC3E}">
        <p14:creationId xmlns:p14="http://schemas.microsoft.com/office/powerpoint/2010/main" val="983252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Down Arrow 7">
            <a:extLst>
              <a:ext uri="{FF2B5EF4-FFF2-40B4-BE49-F238E27FC236}">
                <a16:creationId xmlns:a16="http://schemas.microsoft.com/office/drawing/2014/main" xmlns="" id="{D4771268-CB57-404A-9271-370EB28F609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E1E7B15-2029-40E7-B2A6-8AE1C8F962FB}"/>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Example Table :</a:t>
            </a:r>
            <a:br>
              <a:rPr lang="en-US" sz="3600" kern="1200" dirty="0">
                <a:solidFill>
                  <a:srgbClr val="FFFFFF"/>
                </a:solidFill>
                <a:latin typeface="+mj-lt"/>
                <a:ea typeface="+mj-ea"/>
                <a:cs typeface="+mj-cs"/>
              </a:rPr>
            </a:br>
            <a:r>
              <a:rPr lang="en-US" sz="3600" kern="1200" dirty="0">
                <a:solidFill>
                  <a:srgbClr val="FFFFFF"/>
                </a:solidFill>
                <a:latin typeface="+mj-lt"/>
                <a:ea typeface="+mj-ea"/>
                <a:cs typeface="+mj-cs"/>
              </a:rPr>
              <a:t>“Student”</a:t>
            </a:r>
          </a:p>
        </p:txBody>
      </p:sp>
      <p:sp>
        <p:nvSpPr>
          <p:cNvPr id="8" name="Content Placeholder 7">
            <a:extLst>
              <a:ext uri="{FF2B5EF4-FFF2-40B4-BE49-F238E27FC236}">
                <a16:creationId xmlns:a16="http://schemas.microsoft.com/office/drawing/2014/main" xmlns="" id="{DEDC1899-EBC5-4B0C-893F-A1683145E47A}"/>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xmlns="" id="{D4445408-CE6D-46CD-BA93-8CA12D696933}"/>
              </a:ext>
            </a:extLst>
          </p:cNvPr>
          <p:cNvPicPr>
            <a:picLocks noChangeAspect="1"/>
          </p:cNvPicPr>
          <p:nvPr/>
        </p:nvPicPr>
        <p:blipFill>
          <a:blip r:embed="rId2"/>
          <a:stretch>
            <a:fillRect/>
          </a:stretch>
        </p:blipFill>
        <p:spPr>
          <a:xfrm>
            <a:off x="4742749" y="1574019"/>
            <a:ext cx="6465453" cy="3333749"/>
          </a:xfrm>
          <a:prstGeom prst="rect">
            <a:avLst/>
          </a:prstGeom>
        </p:spPr>
      </p:pic>
    </p:spTree>
    <p:extLst>
      <p:ext uri="{BB962C8B-B14F-4D97-AF65-F5344CB8AC3E}">
        <p14:creationId xmlns:p14="http://schemas.microsoft.com/office/powerpoint/2010/main" val="428756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505112-3041-49B0-B566-524E0C033A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253838B6-B739-4592-A3DE-E1DA8B3680C3}"/>
              </a:ext>
            </a:extLst>
          </p:cNvPr>
          <p:cNvSpPr>
            <a:spLocks noGrp="1"/>
          </p:cNvSpPr>
          <p:nvPr>
            <p:ph idx="1"/>
          </p:nvPr>
        </p:nvSpPr>
        <p:spPr/>
        <p:txBody>
          <a:bodyPr>
            <a:normAutofit fontScale="70000" lnSpcReduction="20000"/>
          </a:bodyPr>
          <a:lstStyle/>
          <a:p>
            <a:r>
              <a:rPr lang="en-IN" dirty="0"/>
              <a:t>Count: </a:t>
            </a:r>
          </a:p>
          <a:p>
            <a:pPr lvl="1"/>
            <a:r>
              <a:rPr lang="en-IN" dirty="0"/>
              <a:t>Query: SELECT COUNT (PHONE) FROM STUDENT;</a:t>
            </a:r>
          </a:p>
          <a:p>
            <a:pPr lvl="1"/>
            <a:r>
              <a:rPr lang="en-IN" dirty="0"/>
              <a:t>Output: 8</a:t>
            </a:r>
          </a:p>
          <a:p>
            <a:r>
              <a:rPr lang="en-IN" dirty="0"/>
              <a:t>SUM:</a:t>
            </a:r>
          </a:p>
          <a:p>
            <a:pPr lvl="1"/>
            <a:r>
              <a:rPr lang="en-IN" dirty="0"/>
              <a:t>Query: SELECT SUM (AGE) FROM STUDENT;</a:t>
            </a:r>
          </a:p>
          <a:p>
            <a:pPr lvl="1"/>
            <a:r>
              <a:rPr lang="en-IN" dirty="0"/>
              <a:t>163</a:t>
            </a:r>
          </a:p>
          <a:p>
            <a:r>
              <a:rPr lang="en-IN" dirty="0"/>
              <a:t>AVG:</a:t>
            </a:r>
          </a:p>
          <a:p>
            <a:pPr lvl="1"/>
            <a:r>
              <a:rPr lang="en-IN" dirty="0"/>
              <a:t>Query: SELECT AVG (AGE) FROM STUDENT;</a:t>
            </a:r>
          </a:p>
          <a:p>
            <a:pPr lvl="1"/>
            <a:r>
              <a:rPr lang="en-IN" dirty="0"/>
              <a:t>20.37</a:t>
            </a:r>
          </a:p>
          <a:p>
            <a:r>
              <a:rPr lang="en-IN" dirty="0"/>
              <a:t>MAX:</a:t>
            </a:r>
          </a:p>
          <a:p>
            <a:pPr lvl="1"/>
            <a:r>
              <a:rPr lang="en-IN" dirty="0"/>
              <a:t>Query: SELECT MAX (AGE) FROM STUDENT;</a:t>
            </a:r>
          </a:p>
          <a:p>
            <a:pPr lvl="1"/>
            <a:r>
              <a:rPr lang="en-IN" dirty="0"/>
              <a:t>25</a:t>
            </a:r>
          </a:p>
          <a:p>
            <a:r>
              <a:rPr lang="en-IN" dirty="0"/>
              <a:t>MIN:</a:t>
            </a:r>
          </a:p>
          <a:p>
            <a:pPr lvl="1"/>
            <a:r>
              <a:rPr lang="en-IN" dirty="0"/>
              <a:t>Query: SELECT MIN (AGE) FROM STUDENT;</a:t>
            </a:r>
          </a:p>
          <a:p>
            <a:pPr lvl="1"/>
            <a:r>
              <a:rPr lang="en-IN" dirty="0"/>
              <a:t>18</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955823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
                                            <p:txEl>
                                              <p:pRg st="10" end="10"/>
                                            </p:txEl>
                                          </p:spTgt>
                                        </p:tgtEl>
                                        <p:attrNameLst>
                                          <p:attrName>style.visibility</p:attrName>
                                        </p:attrNameLst>
                                      </p:cBhvr>
                                      <p:to>
                                        <p:strVal val="visible"/>
                                      </p:to>
                                    </p:set>
                                    <p:anim calcmode="lin" valueType="num">
                                      <p:cBhvr additive="base">
                                        <p:cTn id="5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671F5B-31E7-4708-B43A-4C65E606C53E}"/>
              </a:ext>
            </a:extLst>
          </p:cNvPr>
          <p:cNvSpPr>
            <a:spLocks noGrp="1"/>
          </p:cNvSpPr>
          <p:nvPr>
            <p:ph type="ctrTitle"/>
          </p:nvPr>
        </p:nvSpPr>
        <p:spPr/>
        <p:txBody>
          <a:bodyPr/>
          <a:lstStyle/>
          <a:p>
            <a:r>
              <a:rPr lang="en-IN" dirty="0"/>
              <a:t>Set Operations</a:t>
            </a:r>
          </a:p>
        </p:txBody>
      </p:sp>
      <p:sp>
        <p:nvSpPr>
          <p:cNvPr id="3" name="Subtitle 2">
            <a:extLst>
              <a:ext uri="{FF2B5EF4-FFF2-40B4-BE49-F238E27FC236}">
                <a16:creationId xmlns:a16="http://schemas.microsoft.com/office/drawing/2014/main" xmlns="" id="{C3A3360F-77DD-496C-9077-44E0BA5A9A8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83783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4812C46-200A-4DEB-A05E-3ED6C68C23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xmlns="" id="{F57C0383-B388-4B78-A444-97DA086A2ED7}"/>
              </a:ext>
            </a:extLst>
          </p:cNvPr>
          <p:cNvPicPr>
            <a:picLocks noChangeAspect="1"/>
          </p:cNvPicPr>
          <p:nvPr/>
        </p:nvPicPr>
        <p:blipFill rotWithShape="1">
          <a:blip r:embed="rId2"/>
          <a:srcRect l="2359"/>
          <a:stretch/>
        </p:blipFill>
        <p:spPr>
          <a:xfrm>
            <a:off x="866125" y="569322"/>
            <a:ext cx="4032094" cy="2859678"/>
          </a:xfrm>
          <a:prstGeom prst="rect">
            <a:avLst/>
          </a:prstGeom>
        </p:spPr>
      </p:pic>
      <p:sp>
        <p:nvSpPr>
          <p:cNvPr id="11" name="Rectangle 10">
            <a:extLst>
              <a:ext uri="{FF2B5EF4-FFF2-40B4-BE49-F238E27FC236}">
                <a16:creationId xmlns:a16="http://schemas.microsoft.com/office/drawing/2014/main" xmlns="" id="{D1EA859B-E555-4109-94F3-6700E046E0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BBED0E0E-390F-4FF8-9A46-FF8A1814562F}"/>
              </a:ext>
            </a:extLst>
          </p:cNvPr>
          <p:cNvSpPr>
            <a:spLocks noGrp="1"/>
          </p:cNvSpPr>
          <p:nvPr>
            <p:ph idx="1"/>
          </p:nvPr>
        </p:nvSpPr>
        <p:spPr>
          <a:xfrm>
            <a:off x="5396460" y="449705"/>
            <a:ext cx="6565692" cy="5846163"/>
          </a:xfrm>
        </p:spPr>
        <p:txBody>
          <a:bodyPr>
            <a:normAutofit fontScale="92500" lnSpcReduction="10000"/>
          </a:bodyPr>
          <a:lstStyle/>
          <a:p>
            <a:r>
              <a:rPr lang="en-IN" dirty="0"/>
              <a:t>Set operators are used to combine results from two or more SELECT statements. </a:t>
            </a:r>
          </a:p>
          <a:p>
            <a:r>
              <a:rPr lang="en-IN" dirty="0"/>
              <a:t>They combine the same type of data from two or more tables.</a:t>
            </a:r>
          </a:p>
          <a:p>
            <a:r>
              <a:rPr lang="en-IN" dirty="0"/>
              <a:t>This looks similar to SQL joins although there is a difference. </a:t>
            </a:r>
          </a:p>
          <a:p>
            <a:r>
              <a:rPr lang="en-IN" dirty="0"/>
              <a:t>SQL joins are used to combine columns whereas Set operators are used to join rows from multiple SELECT queries. </a:t>
            </a:r>
          </a:p>
          <a:p>
            <a:r>
              <a:rPr lang="en-IN"/>
              <a:t>They return only one result set.</a:t>
            </a:r>
          </a:p>
          <a:p>
            <a:r>
              <a:rPr lang="en-IN"/>
              <a:t>These </a:t>
            </a:r>
            <a:r>
              <a:rPr lang="en-IN" dirty="0"/>
              <a:t>operators work on complete rows of the queries, so the results of the queries must have the same column name, same column order and the types of columns must be compatible.</a:t>
            </a:r>
            <a:endParaRPr lang="en-IN" sz="2000" dirty="0"/>
          </a:p>
        </p:txBody>
      </p:sp>
    </p:spTree>
    <p:extLst>
      <p:ext uri="{BB962C8B-B14F-4D97-AF65-F5344CB8AC3E}">
        <p14:creationId xmlns:p14="http://schemas.microsoft.com/office/powerpoint/2010/main" val="112972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arn(inVertical)">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13944430-A12A-44E4-8106-F1036381D782}"/>
              </a:ext>
            </a:extLst>
          </p:cNvPr>
          <p:cNvPicPr>
            <a:picLocks noChangeAspect="1"/>
          </p:cNvPicPr>
          <p:nvPr/>
        </p:nvPicPr>
        <p:blipFill rotWithShape="1">
          <a:blip r:embed="rId2"/>
          <a:srcRect r="-1" b="1460"/>
          <a:stretch/>
        </p:blipFill>
        <p:spPr>
          <a:xfrm>
            <a:off x="6356211" y="1080485"/>
            <a:ext cx="3147734" cy="4160880"/>
          </a:xfrm>
          <a:prstGeom prst="rect">
            <a:avLst/>
          </a:prstGeom>
        </p:spPr>
      </p:pic>
      <p:pic>
        <p:nvPicPr>
          <p:cNvPr id="6" name="Picture 5">
            <a:extLst>
              <a:ext uri="{FF2B5EF4-FFF2-40B4-BE49-F238E27FC236}">
                <a16:creationId xmlns:a16="http://schemas.microsoft.com/office/drawing/2014/main" xmlns="" id="{E6E97F4D-6895-4874-84BA-FABD5BFB65A7}"/>
              </a:ext>
            </a:extLst>
          </p:cNvPr>
          <p:cNvPicPr>
            <a:picLocks noChangeAspect="1"/>
          </p:cNvPicPr>
          <p:nvPr/>
        </p:nvPicPr>
        <p:blipFill>
          <a:blip r:embed="rId3"/>
          <a:stretch>
            <a:fillRect/>
          </a:stretch>
        </p:blipFill>
        <p:spPr>
          <a:xfrm>
            <a:off x="1527513" y="1295165"/>
            <a:ext cx="2984526" cy="4599342"/>
          </a:xfrm>
          <a:prstGeom prst="rect">
            <a:avLst/>
          </a:prstGeom>
        </p:spPr>
      </p:pic>
    </p:spTree>
    <p:extLst>
      <p:ext uri="{BB962C8B-B14F-4D97-AF65-F5344CB8AC3E}">
        <p14:creationId xmlns:p14="http://schemas.microsoft.com/office/powerpoint/2010/main" val="23328866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0E3596DD-156A-473E-9BB3-C6A29F7574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2C46C4D6-C474-4E92-B52E-944C1118F7B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85521BEF-746B-4C64-974C-E971AD58C7F5}"/>
              </a:ext>
            </a:extLst>
          </p:cNvPr>
          <p:cNvSpPr>
            <a:spLocks noGrp="1"/>
          </p:cNvSpPr>
          <p:nvPr>
            <p:ph type="title"/>
          </p:nvPr>
        </p:nvSpPr>
        <p:spPr>
          <a:xfrm>
            <a:off x="838201" y="643467"/>
            <a:ext cx="3888526" cy="1800526"/>
          </a:xfrm>
        </p:spPr>
        <p:txBody>
          <a:bodyPr>
            <a:normAutofit/>
          </a:bodyPr>
          <a:lstStyle/>
          <a:p>
            <a:r>
              <a:rPr lang="en-IN" b="1" dirty="0"/>
              <a:t>1. UNION Operator</a:t>
            </a:r>
            <a:endParaRPr lang="en-IN" dirty="0"/>
          </a:p>
        </p:txBody>
      </p:sp>
      <p:sp>
        <p:nvSpPr>
          <p:cNvPr id="3" name="Content Placeholder 2">
            <a:extLst>
              <a:ext uri="{FF2B5EF4-FFF2-40B4-BE49-F238E27FC236}">
                <a16:creationId xmlns:a16="http://schemas.microsoft.com/office/drawing/2014/main" xmlns="" id="{AD6EC801-1CC5-490B-8127-491BD5768D40}"/>
              </a:ext>
            </a:extLst>
          </p:cNvPr>
          <p:cNvSpPr>
            <a:spLocks noGrp="1"/>
          </p:cNvSpPr>
          <p:nvPr>
            <p:ph idx="1"/>
          </p:nvPr>
        </p:nvSpPr>
        <p:spPr>
          <a:xfrm>
            <a:off x="838201" y="2623381"/>
            <a:ext cx="3888528" cy="3553581"/>
          </a:xfrm>
        </p:spPr>
        <p:txBody>
          <a:bodyPr>
            <a:normAutofit/>
          </a:bodyPr>
          <a:lstStyle/>
          <a:p>
            <a:r>
              <a:rPr lang="en-IN" sz="1700" dirty="0"/>
              <a:t>The UNION operator combines two or more result sets into a single result set, </a:t>
            </a:r>
            <a:r>
              <a:rPr lang="en-IN" sz="1700" b="1" dirty="0"/>
              <a:t>without duplications</a:t>
            </a:r>
            <a:r>
              <a:rPr lang="en-IN" sz="1700" dirty="0"/>
              <a:t>. </a:t>
            </a:r>
          </a:p>
          <a:p>
            <a:r>
              <a:rPr lang="en-IN" sz="1700" dirty="0"/>
              <a:t>The union of two queries gives rows that are present in the first result set or in the second result set or in both. </a:t>
            </a:r>
          </a:p>
          <a:p>
            <a:r>
              <a:rPr lang="en-IN" sz="1700" dirty="0"/>
              <a:t>But each row appears only once.</a:t>
            </a:r>
          </a:p>
          <a:p>
            <a:r>
              <a:rPr lang="en-IN" sz="1700" b="1" dirty="0"/>
              <a:t>Example</a:t>
            </a:r>
            <a:endParaRPr lang="en-IN" sz="1700" dirty="0"/>
          </a:p>
          <a:p>
            <a:pPr marL="457200" lvl="1" indent="0">
              <a:buNone/>
            </a:pPr>
            <a:r>
              <a:rPr lang="en-IN" sz="1700" b="1" dirty="0"/>
              <a:t>SELECT</a:t>
            </a:r>
            <a:r>
              <a:rPr lang="en-IN" sz="1700" dirty="0"/>
              <a:t> Standard </a:t>
            </a:r>
            <a:r>
              <a:rPr lang="en-IN" sz="1700" b="1" dirty="0"/>
              <a:t>FROM</a:t>
            </a:r>
            <a:r>
              <a:rPr lang="en-IN" sz="1700" dirty="0"/>
              <a:t> School1  </a:t>
            </a:r>
          </a:p>
          <a:p>
            <a:pPr marL="457200" lvl="1" indent="0">
              <a:buNone/>
            </a:pPr>
            <a:r>
              <a:rPr lang="en-IN" sz="1700" b="1" dirty="0"/>
              <a:t>UNION</a:t>
            </a:r>
            <a:r>
              <a:rPr lang="en-IN" sz="1700" dirty="0"/>
              <a:t>  </a:t>
            </a:r>
          </a:p>
          <a:p>
            <a:pPr marL="457200" lvl="1" indent="0">
              <a:buNone/>
            </a:pPr>
            <a:r>
              <a:rPr lang="en-IN" sz="1700" b="1" dirty="0"/>
              <a:t>SELECT</a:t>
            </a:r>
            <a:r>
              <a:rPr lang="en-IN" sz="1700" dirty="0"/>
              <a:t> Standard </a:t>
            </a:r>
            <a:r>
              <a:rPr lang="en-IN" sz="1700" b="1" dirty="0"/>
              <a:t>FROM</a:t>
            </a:r>
            <a:r>
              <a:rPr lang="en-IN" sz="1700" dirty="0"/>
              <a:t> School2 </a:t>
            </a:r>
          </a:p>
          <a:p>
            <a:endParaRPr lang="en-IN" sz="1700" dirty="0"/>
          </a:p>
        </p:txBody>
      </p:sp>
      <p:pic>
        <p:nvPicPr>
          <p:cNvPr id="4" name="Picture 3">
            <a:extLst>
              <a:ext uri="{FF2B5EF4-FFF2-40B4-BE49-F238E27FC236}">
                <a16:creationId xmlns:a16="http://schemas.microsoft.com/office/drawing/2014/main" xmlns="" id="{AF35AF3C-FF08-49BF-BBA2-77ECF29B92EE}"/>
              </a:ext>
            </a:extLst>
          </p:cNvPr>
          <p:cNvPicPr>
            <a:picLocks noChangeAspect="1"/>
          </p:cNvPicPr>
          <p:nvPr/>
        </p:nvPicPr>
        <p:blipFill>
          <a:blip r:embed="rId2"/>
          <a:stretch>
            <a:fillRect/>
          </a:stretch>
        </p:blipFill>
        <p:spPr>
          <a:xfrm>
            <a:off x="7926424" y="643234"/>
            <a:ext cx="2496670" cy="5599876"/>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025" y="2743200"/>
            <a:ext cx="1885950"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81384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F821940F-7A1D-4ACC-85B4-A932898AB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16674508-81D3-48CF-96BF-7FC60EAA57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FC905FEC-30AA-48FB-9A73-64F945563C9F}"/>
              </a:ext>
            </a:extLst>
          </p:cNvPr>
          <p:cNvSpPr>
            <a:spLocks noGrp="1"/>
          </p:cNvSpPr>
          <p:nvPr>
            <p:ph type="title"/>
          </p:nvPr>
        </p:nvSpPr>
        <p:spPr>
          <a:xfrm>
            <a:off x="1137034" y="609600"/>
            <a:ext cx="4784796" cy="1330840"/>
          </a:xfrm>
        </p:spPr>
        <p:txBody>
          <a:bodyPr>
            <a:normAutofit/>
          </a:bodyPr>
          <a:lstStyle/>
          <a:p>
            <a:r>
              <a:rPr lang="en-IN" b="1" dirty="0"/>
              <a:t>2. UNION ALL Operators</a:t>
            </a:r>
            <a:endParaRPr lang="en-IN" dirty="0"/>
          </a:p>
        </p:txBody>
      </p:sp>
      <p:sp>
        <p:nvSpPr>
          <p:cNvPr id="3" name="Content Placeholder 2">
            <a:extLst>
              <a:ext uri="{FF2B5EF4-FFF2-40B4-BE49-F238E27FC236}">
                <a16:creationId xmlns:a16="http://schemas.microsoft.com/office/drawing/2014/main" xmlns="" id="{A74562B0-23EF-48AF-A550-F31E0BC8B0B7}"/>
              </a:ext>
            </a:extLst>
          </p:cNvPr>
          <p:cNvSpPr>
            <a:spLocks noGrp="1"/>
          </p:cNvSpPr>
          <p:nvPr>
            <p:ph idx="1"/>
          </p:nvPr>
        </p:nvSpPr>
        <p:spPr>
          <a:xfrm>
            <a:off x="1137034" y="2194102"/>
            <a:ext cx="4438036" cy="3908585"/>
          </a:xfrm>
        </p:spPr>
        <p:txBody>
          <a:bodyPr>
            <a:normAutofit/>
          </a:bodyPr>
          <a:lstStyle/>
          <a:p>
            <a:r>
              <a:rPr lang="en-IN" sz="2000"/>
              <a:t>Like the UNION operator the UNION ALL operator also combines two or more result sets into a single result set. </a:t>
            </a:r>
          </a:p>
          <a:p>
            <a:r>
              <a:rPr lang="en-IN" sz="2000"/>
              <a:t>The only difference between a UNION and UNION ALL is that the UNION ALL </a:t>
            </a:r>
            <a:r>
              <a:rPr lang="en-IN" sz="2000" b="1"/>
              <a:t>allows duplicate rows</a:t>
            </a:r>
            <a:r>
              <a:rPr lang="en-IN" sz="2000"/>
              <a:t>.</a:t>
            </a:r>
          </a:p>
          <a:p>
            <a:r>
              <a:rPr lang="en-IN" sz="2000" b="1"/>
              <a:t>Example</a:t>
            </a:r>
            <a:endParaRPr lang="en-IN" sz="2000"/>
          </a:p>
          <a:p>
            <a:pPr marL="457200" lvl="1" indent="0">
              <a:buNone/>
            </a:pPr>
            <a:r>
              <a:rPr lang="en-IN" sz="2000" b="1"/>
              <a:t>SELECT</a:t>
            </a:r>
            <a:r>
              <a:rPr lang="en-IN" sz="2000"/>
              <a:t> Standard </a:t>
            </a:r>
            <a:r>
              <a:rPr lang="en-IN" sz="2000" b="1"/>
              <a:t>FROM</a:t>
            </a:r>
            <a:r>
              <a:rPr lang="en-IN" sz="2000"/>
              <a:t> School1  </a:t>
            </a:r>
          </a:p>
          <a:p>
            <a:pPr marL="457200" lvl="1" indent="0">
              <a:buNone/>
            </a:pPr>
            <a:r>
              <a:rPr lang="en-IN" sz="2000" b="1"/>
              <a:t>UNION</a:t>
            </a:r>
            <a:r>
              <a:rPr lang="en-IN" sz="2000"/>
              <a:t> ALL  </a:t>
            </a:r>
          </a:p>
          <a:p>
            <a:pPr marL="457200" lvl="1" indent="0">
              <a:buNone/>
            </a:pPr>
            <a:r>
              <a:rPr lang="en-IN" sz="2000" b="1"/>
              <a:t>SELECT</a:t>
            </a:r>
            <a:r>
              <a:rPr lang="en-IN" sz="2000"/>
              <a:t> Standard </a:t>
            </a:r>
            <a:r>
              <a:rPr lang="en-IN" sz="2000" b="1"/>
              <a:t>FROM</a:t>
            </a:r>
            <a:r>
              <a:rPr lang="en-IN" sz="2000"/>
              <a:t> School2 </a:t>
            </a:r>
          </a:p>
          <a:p>
            <a:endParaRPr lang="en-IN" sz="2000"/>
          </a:p>
        </p:txBody>
      </p:sp>
      <p:pic>
        <p:nvPicPr>
          <p:cNvPr id="4" name="Picture 3">
            <a:extLst>
              <a:ext uri="{FF2B5EF4-FFF2-40B4-BE49-F238E27FC236}">
                <a16:creationId xmlns:a16="http://schemas.microsoft.com/office/drawing/2014/main" xmlns="" id="{EEB16E92-0BBD-41F6-9404-96F695AA9B50}"/>
              </a:ext>
            </a:extLst>
          </p:cNvPr>
          <p:cNvPicPr>
            <a:picLocks noChangeAspect="1"/>
          </p:cNvPicPr>
          <p:nvPr/>
        </p:nvPicPr>
        <p:blipFill>
          <a:blip r:embed="rId2"/>
          <a:stretch>
            <a:fillRect/>
          </a:stretch>
        </p:blipFill>
        <p:spPr>
          <a:xfrm>
            <a:off x="8058081" y="717012"/>
            <a:ext cx="2382708" cy="5446191"/>
          </a:xfrm>
          <a:prstGeom prst="rect">
            <a:avLst/>
          </a:prstGeo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319" y="2601425"/>
            <a:ext cx="2019300" cy="1209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19839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F821940F-7A1D-4ACC-85B4-A932898AB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16674508-81D3-48CF-96BF-7FC60EAA57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FC905FEC-30AA-48FB-9A73-64F945563C9F}"/>
              </a:ext>
            </a:extLst>
          </p:cNvPr>
          <p:cNvSpPr>
            <a:spLocks noGrp="1"/>
          </p:cNvSpPr>
          <p:nvPr>
            <p:ph type="title"/>
          </p:nvPr>
        </p:nvSpPr>
        <p:spPr>
          <a:xfrm>
            <a:off x="1137034" y="609600"/>
            <a:ext cx="5604960" cy="1309141"/>
          </a:xfrm>
        </p:spPr>
        <p:txBody>
          <a:bodyPr>
            <a:normAutofit/>
          </a:bodyPr>
          <a:lstStyle/>
          <a:p>
            <a:r>
              <a:rPr lang="en-IN" b="1" dirty="0"/>
              <a:t>3. INTERSECT Operator</a:t>
            </a:r>
            <a:endParaRPr lang="en-IN" dirty="0"/>
          </a:p>
        </p:txBody>
      </p:sp>
      <p:sp>
        <p:nvSpPr>
          <p:cNvPr id="3" name="Content Placeholder 2">
            <a:extLst>
              <a:ext uri="{FF2B5EF4-FFF2-40B4-BE49-F238E27FC236}">
                <a16:creationId xmlns:a16="http://schemas.microsoft.com/office/drawing/2014/main" xmlns="" id="{A74562B0-23EF-48AF-A550-F31E0BC8B0B7}"/>
              </a:ext>
            </a:extLst>
          </p:cNvPr>
          <p:cNvSpPr>
            <a:spLocks noGrp="1"/>
          </p:cNvSpPr>
          <p:nvPr>
            <p:ph idx="1"/>
          </p:nvPr>
        </p:nvSpPr>
        <p:spPr>
          <a:xfrm>
            <a:off x="1137034" y="2194102"/>
            <a:ext cx="4438036" cy="3908585"/>
          </a:xfrm>
        </p:spPr>
        <p:txBody>
          <a:bodyPr>
            <a:normAutofit fontScale="85000" lnSpcReduction="10000"/>
          </a:bodyPr>
          <a:lstStyle/>
          <a:p>
            <a:r>
              <a:rPr lang="en-IN" dirty="0"/>
              <a:t>The INTERSECT operator returns only the rows present in all the result sets. </a:t>
            </a:r>
          </a:p>
          <a:p>
            <a:r>
              <a:rPr lang="en-IN" dirty="0"/>
              <a:t>The intersection of two queries gives the rows that are present in both result sets. </a:t>
            </a:r>
          </a:p>
          <a:p>
            <a:pPr marL="457200" lvl="1" indent="0">
              <a:buNone/>
            </a:pPr>
            <a:r>
              <a:rPr lang="en-IN" dirty="0"/>
              <a:t>It returns only unique rows.</a:t>
            </a:r>
            <a:r>
              <a:rPr lang="en-IN" sz="1600" dirty="0"/>
              <a:t/>
            </a:r>
            <a:br>
              <a:rPr lang="en-IN" sz="1600" dirty="0"/>
            </a:br>
            <a:endParaRPr lang="en-IN" sz="1600" dirty="0"/>
          </a:p>
          <a:p>
            <a:pPr marL="457200" lvl="1" indent="0">
              <a:buNone/>
            </a:pPr>
            <a:r>
              <a:rPr lang="en-IN" b="1" dirty="0"/>
              <a:t>Example</a:t>
            </a:r>
          </a:p>
          <a:p>
            <a:pPr marL="457200" lvl="1" indent="0">
              <a:buNone/>
            </a:pPr>
            <a:r>
              <a:rPr lang="en-IN" sz="1600" dirty="0"/>
              <a:t/>
            </a:r>
            <a:br>
              <a:rPr lang="en-IN" sz="1600" dirty="0"/>
            </a:br>
            <a:r>
              <a:rPr lang="en-IN" b="1" dirty="0"/>
              <a:t>SELECT</a:t>
            </a:r>
            <a:r>
              <a:rPr lang="en-IN" dirty="0"/>
              <a:t> Standard </a:t>
            </a:r>
            <a:r>
              <a:rPr lang="en-IN" b="1" dirty="0"/>
              <a:t>FROM</a:t>
            </a:r>
            <a:r>
              <a:rPr lang="en-IN" dirty="0"/>
              <a:t> School1  </a:t>
            </a:r>
          </a:p>
          <a:p>
            <a:pPr marL="457200" lvl="1" indent="0">
              <a:buNone/>
            </a:pPr>
            <a:r>
              <a:rPr lang="en-IN" b="1" dirty="0"/>
              <a:t>INTERSECT</a:t>
            </a:r>
            <a:r>
              <a:rPr lang="en-IN" dirty="0"/>
              <a:t>  </a:t>
            </a:r>
          </a:p>
          <a:p>
            <a:pPr marL="457200" lvl="1" indent="0">
              <a:buNone/>
            </a:pPr>
            <a:r>
              <a:rPr lang="en-IN" b="1" dirty="0"/>
              <a:t>SELECT</a:t>
            </a:r>
            <a:r>
              <a:rPr lang="en-IN" dirty="0"/>
              <a:t> Standard </a:t>
            </a:r>
            <a:r>
              <a:rPr lang="en-IN" b="1" dirty="0"/>
              <a:t>FROM</a:t>
            </a:r>
            <a:r>
              <a:rPr lang="en-IN" dirty="0"/>
              <a:t> School2 </a:t>
            </a:r>
          </a:p>
          <a:p>
            <a:endParaRPr lang="en-IN" sz="2000" dirty="0"/>
          </a:p>
        </p:txBody>
      </p:sp>
      <p:pic>
        <p:nvPicPr>
          <p:cNvPr id="5" name="Picture 4">
            <a:extLst>
              <a:ext uri="{FF2B5EF4-FFF2-40B4-BE49-F238E27FC236}">
                <a16:creationId xmlns:a16="http://schemas.microsoft.com/office/drawing/2014/main" xmlns="" id="{6182FDD6-4F98-43FE-B055-2B0F027AC37A}"/>
              </a:ext>
            </a:extLst>
          </p:cNvPr>
          <p:cNvPicPr>
            <a:picLocks noChangeAspect="1"/>
          </p:cNvPicPr>
          <p:nvPr/>
        </p:nvPicPr>
        <p:blipFill>
          <a:blip r:embed="rId2"/>
          <a:stretch>
            <a:fillRect/>
          </a:stretch>
        </p:blipFill>
        <p:spPr>
          <a:xfrm>
            <a:off x="8167086" y="2686471"/>
            <a:ext cx="2631790" cy="3062987"/>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631" y="2808264"/>
            <a:ext cx="19907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3199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F821940F-7A1D-4ACC-85B4-A932898ABB3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xmlns="" id="{16674508-81D3-48CF-96BF-7FC60EAA57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FC905FEC-30AA-48FB-9A73-64F945563C9F}"/>
              </a:ext>
            </a:extLst>
          </p:cNvPr>
          <p:cNvSpPr>
            <a:spLocks noGrp="1"/>
          </p:cNvSpPr>
          <p:nvPr>
            <p:ph type="title"/>
          </p:nvPr>
        </p:nvSpPr>
        <p:spPr>
          <a:xfrm>
            <a:off x="1137034" y="609600"/>
            <a:ext cx="4784796" cy="1330840"/>
          </a:xfrm>
        </p:spPr>
        <p:txBody>
          <a:bodyPr>
            <a:normAutofit/>
          </a:bodyPr>
          <a:lstStyle/>
          <a:p>
            <a:r>
              <a:rPr lang="en-IN" b="1" dirty="0"/>
              <a:t>4. EXCEPT Operator</a:t>
            </a:r>
            <a:endParaRPr lang="en-IN" dirty="0"/>
          </a:p>
        </p:txBody>
      </p:sp>
      <p:sp>
        <p:nvSpPr>
          <p:cNvPr id="3" name="Content Placeholder 2">
            <a:extLst>
              <a:ext uri="{FF2B5EF4-FFF2-40B4-BE49-F238E27FC236}">
                <a16:creationId xmlns:a16="http://schemas.microsoft.com/office/drawing/2014/main" xmlns="" id="{A74562B0-23EF-48AF-A550-F31E0BC8B0B7}"/>
              </a:ext>
            </a:extLst>
          </p:cNvPr>
          <p:cNvSpPr>
            <a:spLocks noGrp="1"/>
          </p:cNvSpPr>
          <p:nvPr>
            <p:ph idx="1"/>
          </p:nvPr>
        </p:nvSpPr>
        <p:spPr>
          <a:xfrm>
            <a:off x="1137034" y="2194102"/>
            <a:ext cx="4438036" cy="3908585"/>
          </a:xfrm>
        </p:spPr>
        <p:txBody>
          <a:bodyPr>
            <a:normAutofit fontScale="85000" lnSpcReduction="10000"/>
          </a:bodyPr>
          <a:lstStyle/>
          <a:p>
            <a:r>
              <a:rPr lang="en-IN" dirty="0"/>
              <a:t>The EXCEPT operator returns all distinct the rows that are present in the result set of the first query, but not in the result set of the second query. </a:t>
            </a:r>
          </a:p>
          <a:p>
            <a:r>
              <a:rPr lang="en-IN" dirty="0"/>
              <a:t>It means it returns the difference between the two result sets.</a:t>
            </a:r>
          </a:p>
          <a:p>
            <a:r>
              <a:rPr lang="en-IN" b="1" dirty="0"/>
              <a:t>Example</a:t>
            </a:r>
            <a:endParaRPr lang="en-IN" dirty="0"/>
          </a:p>
          <a:p>
            <a:pPr marL="457200" lvl="1" indent="0">
              <a:buNone/>
            </a:pPr>
            <a:r>
              <a:rPr lang="en-IN" b="1" dirty="0"/>
              <a:t>SELECT</a:t>
            </a:r>
            <a:r>
              <a:rPr lang="en-IN" dirty="0"/>
              <a:t> Standard </a:t>
            </a:r>
            <a:r>
              <a:rPr lang="en-IN" b="1" dirty="0"/>
              <a:t>FROM</a:t>
            </a:r>
            <a:r>
              <a:rPr lang="en-IN" dirty="0"/>
              <a:t> School1  </a:t>
            </a:r>
          </a:p>
          <a:p>
            <a:pPr marL="457200" lvl="1" indent="0">
              <a:buNone/>
            </a:pPr>
            <a:r>
              <a:rPr lang="en-IN" b="1" dirty="0"/>
              <a:t>EXCEPT</a:t>
            </a:r>
            <a:r>
              <a:rPr lang="en-IN" dirty="0"/>
              <a:t>  </a:t>
            </a:r>
          </a:p>
          <a:p>
            <a:pPr marL="457200" lvl="1" indent="0">
              <a:buNone/>
            </a:pPr>
            <a:r>
              <a:rPr lang="en-IN" b="1" dirty="0"/>
              <a:t>SELECT</a:t>
            </a:r>
            <a:r>
              <a:rPr lang="en-IN" dirty="0"/>
              <a:t> Standard </a:t>
            </a:r>
            <a:r>
              <a:rPr lang="en-IN" b="1" dirty="0"/>
              <a:t>FROM</a:t>
            </a:r>
            <a:r>
              <a:rPr lang="en-IN" dirty="0"/>
              <a:t> School2 </a:t>
            </a:r>
          </a:p>
          <a:p>
            <a:endParaRPr lang="en-IN" sz="2000" dirty="0"/>
          </a:p>
        </p:txBody>
      </p:sp>
      <p:pic>
        <p:nvPicPr>
          <p:cNvPr id="5" name="Picture 4">
            <a:extLst>
              <a:ext uri="{FF2B5EF4-FFF2-40B4-BE49-F238E27FC236}">
                <a16:creationId xmlns:a16="http://schemas.microsoft.com/office/drawing/2014/main" xmlns="" id="{8741C759-6791-44A7-BCC9-BB0D1A3723AB}"/>
              </a:ext>
            </a:extLst>
          </p:cNvPr>
          <p:cNvPicPr>
            <a:picLocks noChangeAspect="1"/>
          </p:cNvPicPr>
          <p:nvPr/>
        </p:nvPicPr>
        <p:blipFill>
          <a:blip r:embed="rId2"/>
          <a:stretch>
            <a:fillRect/>
          </a:stretch>
        </p:blipFill>
        <p:spPr>
          <a:xfrm>
            <a:off x="8326506" y="2519818"/>
            <a:ext cx="2249853" cy="2792465"/>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1869" y="3028584"/>
            <a:ext cx="2000250"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0670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F12D0-6E5D-4C08-9419-304601FDDEC9}"/>
              </a:ext>
            </a:extLst>
          </p:cNvPr>
          <p:cNvSpPr>
            <a:spLocks noGrp="1"/>
          </p:cNvSpPr>
          <p:nvPr>
            <p:ph type="title"/>
          </p:nvPr>
        </p:nvSpPr>
        <p:spPr/>
        <p:txBody>
          <a:bodyPr/>
          <a:lstStyle/>
          <a:p>
            <a:r>
              <a:rPr lang="en-IN" dirty="0"/>
              <a:t>Examples</a:t>
            </a:r>
          </a:p>
        </p:txBody>
      </p:sp>
      <p:sp>
        <p:nvSpPr>
          <p:cNvPr id="3" name="Content Placeholder 2">
            <a:extLst>
              <a:ext uri="{FF2B5EF4-FFF2-40B4-BE49-F238E27FC236}">
                <a16:creationId xmlns:a16="http://schemas.microsoft.com/office/drawing/2014/main" xmlns="" id="{F2A0B0E1-99C7-4EB2-BB20-EE8C89EB0876}"/>
              </a:ext>
            </a:extLst>
          </p:cNvPr>
          <p:cNvSpPr>
            <a:spLocks noGrp="1"/>
          </p:cNvSpPr>
          <p:nvPr>
            <p:ph idx="1"/>
          </p:nvPr>
        </p:nvSpPr>
        <p:spPr/>
        <p:txBody>
          <a:bodyPr/>
          <a:lstStyle/>
          <a:p>
            <a:pPr marL="0" indent="0">
              <a:buNone/>
            </a:pPr>
            <a:r>
              <a:rPr lang="en-IN" dirty="0"/>
              <a:t>1. Consider following relational tables:</a:t>
            </a:r>
          </a:p>
          <a:p>
            <a:pPr marL="971550" lvl="1" indent="-514350">
              <a:buAutoNum type="arabicPeriod"/>
            </a:pPr>
            <a:r>
              <a:rPr lang="en-IN" dirty="0"/>
              <a:t>Student (S_ID, Name, </a:t>
            </a:r>
            <a:r>
              <a:rPr lang="en-IN" dirty="0" err="1"/>
              <a:t>Dept_name</a:t>
            </a:r>
            <a:r>
              <a:rPr lang="en-IN" dirty="0"/>
              <a:t>)</a:t>
            </a:r>
          </a:p>
          <a:p>
            <a:pPr marL="971550" lvl="1" indent="-514350">
              <a:buAutoNum type="arabicPeriod"/>
            </a:pPr>
            <a:r>
              <a:rPr lang="en-IN" dirty="0"/>
              <a:t>Course ( </a:t>
            </a:r>
            <a:r>
              <a:rPr lang="en-IN" dirty="0" err="1"/>
              <a:t>course_ID</a:t>
            </a:r>
            <a:r>
              <a:rPr lang="en-IN" dirty="0"/>
              <a:t>, </a:t>
            </a:r>
            <a:r>
              <a:rPr lang="en-IN" dirty="0" err="1"/>
              <a:t>c_name</a:t>
            </a:r>
            <a:r>
              <a:rPr lang="en-IN" dirty="0"/>
              <a:t>, </a:t>
            </a:r>
            <a:r>
              <a:rPr lang="en-IN" dirty="0" err="1"/>
              <a:t>Dept_name</a:t>
            </a:r>
            <a:r>
              <a:rPr lang="en-IN" dirty="0"/>
              <a:t>)</a:t>
            </a:r>
          </a:p>
          <a:p>
            <a:pPr marL="971550" lvl="1" indent="-514350">
              <a:buAutoNum type="arabicPeriod"/>
            </a:pPr>
            <a:r>
              <a:rPr lang="en-IN" dirty="0"/>
              <a:t>Trainer (ID, name, </a:t>
            </a:r>
            <a:r>
              <a:rPr lang="en-IN" dirty="0" err="1"/>
              <a:t>dept_name</a:t>
            </a:r>
            <a:r>
              <a:rPr lang="en-IN" dirty="0"/>
              <a:t>)</a:t>
            </a:r>
          </a:p>
          <a:p>
            <a:pPr marL="971550" lvl="1" indent="-514350">
              <a:buAutoNum type="arabicPeriod"/>
            </a:pPr>
            <a:r>
              <a:rPr lang="en-IN" dirty="0"/>
              <a:t>Dept (</a:t>
            </a:r>
            <a:r>
              <a:rPr lang="en-IN" dirty="0" err="1"/>
              <a:t>Dept_ID</a:t>
            </a:r>
            <a:r>
              <a:rPr lang="en-IN" dirty="0"/>
              <a:t>, </a:t>
            </a:r>
            <a:r>
              <a:rPr lang="en-IN" dirty="0" err="1"/>
              <a:t>dept_name</a:t>
            </a:r>
            <a:r>
              <a:rPr lang="en-IN" dirty="0"/>
              <a:t>)</a:t>
            </a:r>
          </a:p>
          <a:p>
            <a:pPr marL="0" indent="0">
              <a:buNone/>
            </a:pPr>
            <a:r>
              <a:rPr lang="en-IN" dirty="0"/>
              <a:t>Solve  above relation using DDL statements with primary key and Foreign key.</a:t>
            </a: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408285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8DD7F-37FB-4311-AEE0-DA255A8A12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4006115-B526-4F46-8402-EA007E9E0EE2}"/>
              </a:ext>
            </a:extLst>
          </p:cNvPr>
          <p:cNvSpPr>
            <a:spLocks noGrp="1"/>
          </p:cNvSpPr>
          <p:nvPr>
            <p:ph idx="1"/>
          </p:nvPr>
        </p:nvSpPr>
        <p:spPr/>
        <p:txBody>
          <a:bodyPr>
            <a:normAutofit fontScale="92500" lnSpcReduction="10000"/>
          </a:bodyPr>
          <a:lstStyle/>
          <a:p>
            <a:pPr fontAlgn="base"/>
            <a:r>
              <a:rPr lang="en-IN" b="1" dirty="0"/>
              <a:t>Portable –</a:t>
            </a:r>
            <a:r>
              <a:rPr lang="en-IN" dirty="0"/>
              <a:t> </a:t>
            </a:r>
          </a:p>
          <a:p>
            <a:pPr lvl="1" fontAlgn="base"/>
            <a:r>
              <a:rPr lang="en-IN" dirty="0"/>
              <a:t>It can be used in programs in PCs, server, laptops independent of any platform (Operating System, etc). </a:t>
            </a:r>
          </a:p>
          <a:p>
            <a:pPr lvl="1" fontAlgn="base"/>
            <a:r>
              <a:rPr lang="en-IN" dirty="0"/>
              <a:t>Also, it can be embedded with other applications as per need/requirement/use. </a:t>
            </a:r>
            <a:br>
              <a:rPr lang="en-IN" dirty="0"/>
            </a:br>
            <a:r>
              <a:rPr lang="en-IN" dirty="0"/>
              <a:t> </a:t>
            </a:r>
          </a:p>
          <a:p>
            <a:pPr fontAlgn="base"/>
            <a:r>
              <a:rPr lang="en-IN" b="1" dirty="0"/>
              <a:t>Interactive Language –</a:t>
            </a:r>
            <a:r>
              <a:rPr lang="en-IN" dirty="0"/>
              <a:t> </a:t>
            </a:r>
          </a:p>
          <a:p>
            <a:pPr lvl="1" fontAlgn="base"/>
            <a:r>
              <a:rPr lang="en-IN" dirty="0"/>
              <a:t>Easy to learn and understand, answers to complex queries can be received in seconds. </a:t>
            </a:r>
          </a:p>
          <a:p>
            <a:endParaRPr lang="en-IN" b="1" dirty="0"/>
          </a:p>
          <a:p>
            <a:r>
              <a:rPr lang="en-IN" b="1" dirty="0"/>
              <a:t>Multiple data view</a:t>
            </a:r>
          </a:p>
          <a:p>
            <a:pPr lvl="1"/>
            <a:r>
              <a:rPr lang="en-IN" dirty="0"/>
              <a:t>Using the SQL language, the users can make different views of the database structure.</a:t>
            </a:r>
          </a:p>
          <a:p>
            <a:pPr fontAlgn="base"/>
            <a:endParaRPr lang="en-IN" dirty="0"/>
          </a:p>
          <a:p>
            <a:endParaRPr lang="en-IN" dirty="0"/>
          </a:p>
        </p:txBody>
      </p:sp>
    </p:spTree>
    <p:extLst>
      <p:ext uri="{BB962C8B-B14F-4D97-AF65-F5344CB8AC3E}">
        <p14:creationId xmlns:p14="http://schemas.microsoft.com/office/powerpoint/2010/main" val="3511181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597140-889F-4A97-96BD-8132118C3896}"/>
              </a:ext>
            </a:extLst>
          </p:cNvPr>
          <p:cNvSpPr>
            <a:spLocks noGrp="1"/>
          </p:cNvSpPr>
          <p:nvPr>
            <p:ph type="title"/>
          </p:nvPr>
        </p:nvSpPr>
        <p:spPr/>
        <p:txBody>
          <a:bodyPr/>
          <a:lstStyle/>
          <a:p>
            <a:r>
              <a:rPr lang="en-IN" dirty="0"/>
              <a:t>NULL Value</a:t>
            </a:r>
          </a:p>
        </p:txBody>
      </p:sp>
      <p:sp>
        <p:nvSpPr>
          <p:cNvPr id="3" name="Content Placeholder 2">
            <a:extLst>
              <a:ext uri="{FF2B5EF4-FFF2-40B4-BE49-F238E27FC236}">
                <a16:creationId xmlns:a16="http://schemas.microsoft.com/office/drawing/2014/main" xmlns="" id="{344B00D9-BDBB-408C-B7C7-193E58E48307}"/>
              </a:ext>
            </a:extLst>
          </p:cNvPr>
          <p:cNvSpPr>
            <a:spLocks noGrp="1"/>
          </p:cNvSpPr>
          <p:nvPr>
            <p:ph idx="1"/>
          </p:nvPr>
        </p:nvSpPr>
        <p:spPr/>
        <p:txBody>
          <a:bodyPr/>
          <a:lstStyle/>
          <a:p>
            <a:r>
              <a:rPr lang="en-IN" dirty="0"/>
              <a:t>A field with a NULL value is a field with no value.</a:t>
            </a:r>
          </a:p>
          <a:p>
            <a:r>
              <a:rPr lang="en-IN" dirty="0"/>
              <a:t>If a field in a table is optional, it is possible to insert a new record or update a record without adding a value to this field. </a:t>
            </a:r>
          </a:p>
          <a:p>
            <a:r>
              <a:rPr lang="en-IN" dirty="0"/>
              <a:t>Then, the field will be saved with a NULL value.</a:t>
            </a:r>
          </a:p>
          <a:p>
            <a:r>
              <a:rPr lang="en-IN" dirty="0"/>
              <a:t>It is not possible to test for NULL values with comparison operators, such as =, &lt;, or &lt;&gt;.</a:t>
            </a:r>
          </a:p>
          <a:p>
            <a:r>
              <a:rPr lang="en-IN" dirty="0"/>
              <a:t>We will have to use the IS NULL and IS NOT NULL operators instead.</a:t>
            </a:r>
          </a:p>
        </p:txBody>
      </p:sp>
    </p:spTree>
    <p:extLst>
      <p:ext uri="{BB962C8B-B14F-4D97-AF65-F5344CB8AC3E}">
        <p14:creationId xmlns:p14="http://schemas.microsoft.com/office/powerpoint/2010/main" val="20870745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45CE8-04C7-4D3D-B260-3B2F373DBC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886AE2BC-2702-4A2B-BFD8-053E6E1F359F}"/>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xmlns="" id="{1BBBB817-BAE7-4A11-81A5-F8274B1F7D81}"/>
              </a:ext>
            </a:extLst>
          </p:cNvPr>
          <p:cNvPicPr>
            <a:picLocks noChangeAspect="1"/>
          </p:cNvPicPr>
          <p:nvPr/>
        </p:nvPicPr>
        <p:blipFill>
          <a:blip r:embed="rId2"/>
          <a:stretch>
            <a:fillRect/>
          </a:stretch>
        </p:blipFill>
        <p:spPr>
          <a:xfrm>
            <a:off x="1496851" y="2152649"/>
            <a:ext cx="7892705" cy="3274373"/>
          </a:xfrm>
          <a:prstGeom prst="rect">
            <a:avLst/>
          </a:prstGeom>
        </p:spPr>
      </p:pic>
    </p:spTree>
    <p:extLst>
      <p:ext uri="{BB962C8B-B14F-4D97-AF65-F5344CB8AC3E}">
        <p14:creationId xmlns:p14="http://schemas.microsoft.com/office/powerpoint/2010/main" val="1601310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546B6C-16E9-4576-9F47-91A4A1B4CB03}"/>
              </a:ext>
            </a:extLst>
          </p:cNvPr>
          <p:cNvSpPr>
            <a:spLocks noGrp="1"/>
          </p:cNvSpPr>
          <p:nvPr>
            <p:ph type="ctrTitle"/>
          </p:nvPr>
        </p:nvSpPr>
        <p:spPr/>
        <p:txBody>
          <a:bodyPr/>
          <a:lstStyle/>
          <a:p>
            <a:r>
              <a:rPr lang="en-IN" dirty="0"/>
              <a:t>DML COMMANDS</a:t>
            </a:r>
          </a:p>
        </p:txBody>
      </p:sp>
      <p:sp>
        <p:nvSpPr>
          <p:cNvPr id="3" name="Subtitle 2">
            <a:extLst>
              <a:ext uri="{FF2B5EF4-FFF2-40B4-BE49-F238E27FC236}">
                <a16:creationId xmlns:a16="http://schemas.microsoft.com/office/drawing/2014/main" xmlns="" id="{AD0665CA-5FA5-43C4-98DC-93CB02B7D32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453922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CB483E-9BDB-451C-97F8-5A29FCA923C7}"/>
              </a:ext>
            </a:extLst>
          </p:cNvPr>
          <p:cNvSpPr>
            <a:spLocks noGrp="1"/>
          </p:cNvSpPr>
          <p:nvPr>
            <p:ph type="title"/>
          </p:nvPr>
        </p:nvSpPr>
        <p:spPr/>
        <p:txBody>
          <a:bodyPr/>
          <a:lstStyle/>
          <a:p>
            <a:r>
              <a:rPr lang="en-IN" dirty="0"/>
              <a:t>DML(Data Manipulation Language)</a:t>
            </a:r>
          </a:p>
        </p:txBody>
      </p:sp>
      <p:sp>
        <p:nvSpPr>
          <p:cNvPr id="3" name="Content Placeholder 2">
            <a:extLst>
              <a:ext uri="{FF2B5EF4-FFF2-40B4-BE49-F238E27FC236}">
                <a16:creationId xmlns:a16="http://schemas.microsoft.com/office/drawing/2014/main" xmlns="" id="{925BEE4B-1D26-4BF8-AD0A-053892339DAE}"/>
              </a:ext>
            </a:extLst>
          </p:cNvPr>
          <p:cNvSpPr>
            <a:spLocks noGrp="1"/>
          </p:cNvSpPr>
          <p:nvPr>
            <p:ph idx="1"/>
          </p:nvPr>
        </p:nvSpPr>
        <p:spPr/>
        <p:txBody>
          <a:bodyPr>
            <a:normAutofit/>
          </a:bodyPr>
          <a:lstStyle/>
          <a:p>
            <a:r>
              <a:rPr lang="en-IN" dirty="0"/>
              <a:t>Data Manipulation Language, DML, is the part of SQL used to manipulate data within objects of a relational database.</a:t>
            </a:r>
          </a:p>
          <a:p>
            <a:r>
              <a:rPr lang="en-IN" dirty="0"/>
              <a:t>There are three basic DML commands:</a:t>
            </a:r>
          </a:p>
          <a:p>
            <a:pPr lvl="1"/>
            <a:r>
              <a:rPr lang="en-IN" dirty="0"/>
              <a:t>INSERT</a:t>
            </a:r>
          </a:p>
          <a:p>
            <a:pPr lvl="1"/>
            <a:r>
              <a:rPr lang="en-IN" dirty="0"/>
              <a:t>UPDATE</a:t>
            </a:r>
          </a:p>
          <a:p>
            <a:pPr lvl="1"/>
            <a:r>
              <a:rPr lang="en-IN" dirty="0"/>
              <a:t>DELETE</a:t>
            </a:r>
          </a:p>
          <a:p>
            <a:endParaRPr lang="en-IN" dirty="0"/>
          </a:p>
          <a:p>
            <a:pPr marL="457200" lvl="1" indent="0">
              <a:buNone/>
            </a:pPr>
            <a:endParaRPr lang="en-IN" dirty="0"/>
          </a:p>
        </p:txBody>
      </p:sp>
    </p:spTree>
    <p:extLst>
      <p:ext uri="{BB962C8B-B14F-4D97-AF65-F5344CB8AC3E}">
        <p14:creationId xmlns:p14="http://schemas.microsoft.com/office/powerpoint/2010/main" val="3303726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6A18BA-30DF-4DEB-9F6F-CF5B37CC62F3}"/>
              </a:ext>
            </a:extLst>
          </p:cNvPr>
          <p:cNvSpPr>
            <a:spLocks noGrp="1"/>
          </p:cNvSpPr>
          <p:nvPr>
            <p:ph type="title"/>
          </p:nvPr>
        </p:nvSpPr>
        <p:spPr/>
        <p:txBody>
          <a:bodyPr/>
          <a:lstStyle/>
          <a:p>
            <a:r>
              <a:rPr lang="en-IN" dirty="0"/>
              <a:t>Data Manipulation commands</a:t>
            </a:r>
          </a:p>
        </p:txBody>
      </p:sp>
      <p:sp>
        <p:nvSpPr>
          <p:cNvPr id="3" name="Content Placeholder 2">
            <a:extLst>
              <a:ext uri="{FF2B5EF4-FFF2-40B4-BE49-F238E27FC236}">
                <a16:creationId xmlns:a16="http://schemas.microsoft.com/office/drawing/2014/main" xmlns="" id="{7F7D7A4C-AF69-4F87-966D-6C13B793D133}"/>
              </a:ext>
            </a:extLst>
          </p:cNvPr>
          <p:cNvSpPr>
            <a:spLocks noGrp="1"/>
          </p:cNvSpPr>
          <p:nvPr>
            <p:ph idx="1"/>
          </p:nvPr>
        </p:nvSpPr>
        <p:spPr/>
        <p:txBody>
          <a:bodyPr>
            <a:normAutofit/>
          </a:bodyPr>
          <a:lstStyle/>
          <a:p>
            <a:r>
              <a:rPr lang="en-IN" dirty="0"/>
              <a:t>A </a:t>
            </a:r>
            <a:r>
              <a:rPr lang="en-IN" b="1" dirty="0"/>
              <a:t>DML </a:t>
            </a:r>
            <a:r>
              <a:rPr lang="en-IN" dirty="0"/>
              <a:t>is a language that enables users to access or manipulate data as organized by the appropriate data model. </a:t>
            </a:r>
          </a:p>
          <a:p>
            <a:r>
              <a:rPr lang="en-IN" dirty="0"/>
              <a:t>The types of access are</a:t>
            </a:r>
            <a:r>
              <a:rPr lang="en-IN" b="1" dirty="0"/>
              <a:t>:</a:t>
            </a:r>
          </a:p>
          <a:p>
            <a:pPr lvl="1"/>
            <a:r>
              <a:rPr lang="en-IN" dirty="0"/>
              <a:t>Retrieval of information stored in the database</a:t>
            </a:r>
          </a:p>
          <a:p>
            <a:pPr lvl="1"/>
            <a:r>
              <a:rPr lang="en-IN" dirty="0"/>
              <a:t>Insertion of new information into the database</a:t>
            </a:r>
          </a:p>
          <a:p>
            <a:pPr lvl="1"/>
            <a:r>
              <a:rPr lang="en-IN" dirty="0"/>
              <a:t>Deletion of information from the database</a:t>
            </a:r>
          </a:p>
          <a:p>
            <a:pPr lvl="1"/>
            <a:r>
              <a:rPr lang="en-IN" dirty="0"/>
              <a:t>Modification of information stored in the database</a:t>
            </a:r>
          </a:p>
          <a:p>
            <a:endParaRPr lang="en-IN" dirty="0"/>
          </a:p>
        </p:txBody>
      </p:sp>
    </p:spTree>
    <p:extLst>
      <p:ext uri="{BB962C8B-B14F-4D97-AF65-F5344CB8AC3E}">
        <p14:creationId xmlns:p14="http://schemas.microsoft.com/office/powerpoint/2010/main" val="10027800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89BA22-70FF-424E-ADE3-999E63FB9221}"/>
              </a:ext>
            </a:extLst>
          </p:cNvPr>
          <p:cNvSpPr>
            <a:spLocks noGrp="1"/>
          </p:cNvSpPr>
          <p:nvPr>
            <p:ph type="title"/>
          </p:nvPr>
        </p:nvSpPr>
        <p:spPr/>
        <p:txBody>
          <a:bodyPr/>
          <a:lstStyle/>
          <a:p>
            <a:r>
              <a:rPr lang="en-IN" dirty="0"/>
              <a:t>INSERT Command</a:t>
            </a:r>
          </a:p>
        </p:txBody>
      </p:sp>
      <p:sp>
        <p:nvSpPr>
          <p:cNvPr id="3" name="Content Placeholder 2">
            <a:extLst>
              <a:ext uri="{FF2B5EF4-FFF2-40B4-BE49-F238E27FC236}">
                <a16:creationId xmlns:a16="http://schemas.microsoft.com/office/drawing/2014/main" xmlns="" id="{9FD38EFA-2436-4AB4-86B2-01663C67A83D}"/>
              </a:ext>
            </a:extLst>
          </p:cNvPr>
          <p:cNvSpPr>
            <a:spLocks noGrp="1"/>
          </p:cNvSpPr>
          <p:nvPr>
            <p:ph idx="1"/>
          </p:nvPr>
        </p:nvSpPr>
        <p:spPr/>
        <p:txBody>
          <a:bodyPr/>
          <a:lstStyle/>
          <a:p>
            <a:r>
              <a:rPr lang="en-IN" dirty="0"/>
              <a:t>Insert statement is used to insert data into database tables.</a:t>
            </a:r>
          </a:p>
          <a:p>
            <a:r>
              <a:rPr lang="en-IN" dirty="0"/>
              <a:t>Syntax:</a:t>
            </a:r>
          </a:p>
          <a:p>
            <a:pPr marL="0" indent="0">
              <a:buNone/>
            </a:pPr>
            <a:r>
              <a:rPr lang="en-IN" dirty="0"/>
              <a:t>INSERT INTO &lt;TABLE NAME&gt; ( &lt;COLUMNS TO INSERT&gt;  ) VALUES </a:t>
            </a:r>
          </a:p>
          <a:p>
            <a:pPr marL="0" indent="0">
              <a:buNone/>
            </a:pPr>
            <a:r>
              <a:rPr lang="en-IN" dirty="0"/>
              <a:t>( &lt;VALUES TO INSERT&gt; )</a:t>
            </a:r>
          </a:p>
          <a:p>
            <a:pPr marL="0" indent="0">
              <a:buNone/>
            </a:pPr>
            <a:r>
              <a:rPr lang="en-IN" dirty="0"/>
              <a:t>OR</a:t>
            </a:r>
          </a:p>
          <a:p>
            <a:pPr marL="0" indent="0">
              <a:buNone/>
            </a:pPr>
            <a:r>
              <a:rPr lang="en-IN" dirty="0"/>
              <a:t>INSERT INTO &lt;TABLE NAME&gt; VALUES </a:t>
            </a:r>
          </a:p>
          <a:p>
            <a:pPr marL="0" indent="0">
              <a:buNone/>
            </a:pPr>
            <a:r>
              <a:rPr lang="en-IN"/>
              <a:t>( &lt;VALUES </a:t>
            </a:r>
            <a:r>
              <a:rPr lang="en-IN" dirty="0"/>
              <a:t>TO INSERT&gt; )</a:t>
            </a:r>
          </a:p>
          <a:p>
            <a:pPr marL="0" indent="0">
              <a:buNone/>
            </a:pPr>
            <a:endParaRPr lang="en-IN" dirty="0"/>
          </a:p>
        </p:txBody>
      </p:sp>
    </p:spTree>
    <p:extLst>
      <p:ext uri="{BB962C8B-B14F-4D97-AF65-F5344CB8AC3E}">
        <p14:creationId xmlns:p14="http://schemas.microsoft.com/office/powerpoint/2010/main" val="4019628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353C26-F9D7-48A8-B833-D56CC2C0EF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ADA368B3-BECA-4BD9-A997-03BF76CFFF2D}"/>
              </a:ext>
            </a:extLst>
          </p:cNvPr>
          <p:cNvSpPr>
            <a:spLocks noGrp="1"/>
          </p:cNvSpPr>
          <p:nvPr>
            <p:ph idx="1"/>
          </p:nvPr>
        </p:nvSpPr>
        <p:spPr/>
        <p:txBody>
          <a:bodyPr/>
          <a:lstStyle/>
          <a:p>
            <a:r>
              <a:rPr lang="en-IN" dirty="0"/>
              <a:t>Insert  into students (ID, NAME, AGE, ADDRESS)values (1,’Rakesh’,20,’Pune’);</a:t>
            </a:r>
          </a:p>
          <a:p>
            <a:r>
              <a:rPr lang="en-IN" dirty="0"/>
              <a:t>Or</a:t>
            </a:r>
          </a:p>
          <a:p>
            <a:r>
              <a:rPr lang="en-IN" dirty="0"/>
              <a:t>Insert  into students values (1,’Rakesh’,20,’Pune’);</a:t>
            </a:r>
          </a:p>
          <a:p>
            <a:r>
              <a:rPr lang="en-IN" dirty="0"/>
              <a:t>Output:</a:t>
            </a:r>
          </a:p>
        </p:txBody>
      </p:sp>
      <p:pic>
        <p:nvPicPr>
          <p:cNvPr id="5" name="Picture 4">
            <a:extLst>
              <a:ext uri="{FF2B5EF4-FFF2-40B4-BE49-F238E27FC236}">
                <a16:creationId xmlns:a16="http://schemas.microsoft.com/office/drawing/2014/main" xmlns="" id="{AF2EA834-E452-4265-84D1-694EF4606934}"/>
              </a:ext>
            </a:extLst>
          </p:cNvPr>
          <p:cNvPicPr>
            <a:picLocks noChangeAspect="1"/>
          </p:cNvPicPr>
          <p:nvPr/>
        </p:nvPicPr>
        <p:blipFill>
          <a:blip r:embed="rId2"/>
          <a:stretch>
            <a:fillRect/>
          </a:stretch>
        </p:blipFill>
        <p:spPr>
          <a:xfrm>
            <a:off x="2495116" y="3954463"/>
            <a:ext cx="4400788" cy="2077172"/>
          </a:xfrm>
          <a:prstGeom prst="rect">
            <a:avLst/>
          </a:prstGeom>
        </p:spPr>
      </p:pic>
    </p:spTree>
    <p:extLst>
      <p:ext uri="{BB962C8B-B14F-4D97-AF65-F5344CB8AC3E}">
        <p14:creationId xmlns:p14="http://schemas.microsoft.com/office/powerpoint/2010/main" val="16684121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9469CB-D3C9-431F-8661-0674849BF75D}"/>
              </a:ext>
            </a:extLst>
          </p:cNvPr>
          <p:cNvSpPr>
            <a:spLocks noGrp="1"/>
          </p:cNvSpPr>
          <p:nvPr>
            <p:ph type="title"/>
          </p:nvPr>
        </p:nvSpPr>
        <p:spPr/>
        <p:txBody>
          <a:bodyPr/>
          <a:lstStyle/>
          <a:p>
            <a:r>
              <a:rPr lang="en-IN" dirty="0"/>
              <a:t>UPDATE command</a:t>
            </a:r>
          </a:p>
        </p:txBody>
      </p:sp>
      <p:sp>
        <p:nvSpPr>
          <p:cNvPr id="3" name="Content Placeholder 2">
            <a:extLst>
              <a:ext uri="{FF2B5EF4-FFF2-40B4-BE49-F238E27FC236}">
                <a16:creationId xmlns:a16="http://schemas.microsoft.com/office/drawing/2014/main" xmlns="" id="{984C7FBB-C608-4A96-B72B-798866DEDAD2}"/>
              </a:ext>
            </a:extLst>
          </p:cNvPr>
          <p:cNvSpPr>
            <a:spLocks noGrp="1"/>
          </p:cNvSpPr>
          <p:nvPr>
            <p:ph idx="1"/>
          </p:nvPr>
        </p:nvSpPr>
        <p:spPr/>
        <p:txBody>
          <a:bodyPr>
            <a:normAutofit fontScale="92500" lnSpcReduction="20000"/>
          </a:bodyPr>
          <a:lstStyle/>
          <a:p>
            <a:r>
              <a:rPr lang="en-IN" dirty="0"/>
              <a:t>The SQL commands (</a:t>
            </a:r>
            <a:r>
              <a:rPr lang="en-IN" i="1" dirty="0"/>
              <a:t>UPDATE</a:t>
            </a:r>
            <a:r>
              <a:rPr lang="en-IN" dirty="0"/>
              <a:t> and </a:t>
            </a:r>
            <a:r>
              <a:rPr lang="en-IN" i="1" dirty="0"/>
              <a:t>DELETE</a:t>
            </a:r>
            <a:r>
              <a:rPr lang="en-IN" dirty="0"/>
              <a:t>) are used to modify the data that is already in the database. </a:t>
            </a:r>
          </a:p>
          <a:p>
            <a:r>
              <a:rPr lang="en-IN" dirty="0"/>
              <a:t>`The SQL DELETE command uses a WHERE clause.</a:t>
            </a:r>
          </a:p>
          <a:p>
            <a:r>
              <a:rPr lang="en-IN" b="1" dirty="0"/>
              <a:t>SQL UPDATE</a:t>
            </a:r>
            <a:r>
              <a:rPr lang="en-IN" dirty="0"/>
              <a:t> statement is used to change the data of the records held by tables. </a:t>
            </a:r>
          </a:p>
          <a:p>
            <a:r>
              <a:rPr lang="en-IN" dirty="0"/>
              <a:t>Which rows is to be update, it is decided by a condition. To specify condition, we use WHERE clause.</a:t>
            </a:r>
          </a:p>
          <a:p>
            <a:r>
              <a:rPr lang="en-IN" dirty="0"/>
              <a:t>Syntax: </a:t>
            </a:r>
            <a:r>
              <a:rPr lang="en-IN" b="1" dirty="0"/>
              <a:t>UPDATE</a:t>
            </a:r>
            <a:r>
              <a:rPr lang="en-IN" dirty="0"/>
              <a:t> </a:t>
            </a:r>
            <a:r>
              <a:rPr lang="en-IN" dirty="0" err="1"/>
              <a:t>table_name</a:t>
            </a:r>
            <a:r>
              <a:rPr lang="en-IN" dirty="0"/>
              <a:t> </a:t>
            </a:r>
            <a:r>
              <a:rPr lang="en-IN" b="1" dirty="0"/>
              <a:t>SET</a:t>
            </a:r>
            <a:r>
              <a:rPr lang="en-IN" dirty="0"/>
              <a:t> [column_name1= value1,... </a:t>
            </a:r>
            <a:r>
              <a:rPr lang="en-IN" dirty="0" err="1"/>
              <a:t>column_nameN</a:t>
            </a:r>
            <a:r>
              <a:rPr lang="en-IN" dirty="0"/>
              <a:t> = </a:t>
            </a:r>
            <a:r>
              <a:rPr lang="en-IN" dirty="0" err="1"/>
              <a:t>valueN</a:t>
            </a:r>
            <a:r>
              <a:rPr lang="en-IN" dirty="0"/>
              <a:t>] [</a:t>
            </a:r>
            <a:r>
              <a:rPr lang="en-IN" b="1" dirty="0"/>
              <a:t>WHERE</a:t>
            </a:r>
            <a:r>
              <a:rPr lang="en-IN" dirty="0"/>
              <a:t> condition]  </a:t>
            </a:r>
          </a:p>
          <a:p>
            <a:pPr marL="0" indent="0">
              <a:buNone/>
            </a:pPr>
            <a:r>
              <a:rPr lang="en-IN" dirty="0"/>
              <a:t> </a:t>
            </a:r>
            <a:br>
              <a:rPr lang="en-IN" dirty="0"/>
            </a:br>
            <a:endParaRPr lang="en-IN" dirty="0"/>
          </a:p>
          <a:p>
            <a:endParaRPr lang="en-IN" dirty="0"/>
          </a:p>
        </p:txBody>
      </p:sp>
      <p:pic>
        <p:nvPicPr>
          <p:cNvPr id="4" name="Picture 3">
            <a:extLst>
              <a:ext uri="{FF2B5EF4-FFF2-40B4-BE49-F238E27FC236}">
                <a16:creationId xmlns:a16="http://schemas.microsoft.com/office/drawing/2014/main" xmlns="" id="{237FD941-0AF7-4D67-A543-988E7FA75351}"/>
              </a:ext>
            </a:extLst>
          </p:cNvPr>
          <p:cNvPicPr>
            <a:picLocks noChangeAspect="1"/>
          </p:cNvPicPr>
          <p:nvPr/>
        </p:nvPicPr>
        <p:blipFill>
          <a:blip r:embed="rId2"/>
          <a:stretch>
            <a:fillRect/>
          </a:stretch>
        </p:blipFill>
        <p:spPr>
          <a:xfrm>
            <a:off x="1573789" y="5337609"/>
            <a:ext cx="3236685" cy="1074304"/>
          </a:xfrm>
          <a:prstGeom prst="rect">
            <a:avLst/>
          </a:prstGeom>
        </p:spPr>
      </p:pic>
    </p:spTree>
    <p:extLst>
      <p:ext uri="{BB962C8B-B14F-4D97-AF65-F5344CB8AC3E}">
        <p14:creationId xmlns:p14="http://schemas.microsoft.com/office/powerpoint/2010/main" val="30627055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20DB1A-4D90-4718-BABE-977AD17A21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389623F2-AC85-4039-865D-344C57267536}"/>
              </a:ext>
            </a:extLst>
          </p:cNvPr>
          <p:cNvSpPr>
            <a:spLocks noGrp="1"/>
          </p:cNvSpPr>
          <p:nvPr>
            <p:ph idx="1"/>
          </p:nvPr>
        </p:nvSpPr>
        <p:spPr/>
        <p:txBody>
          <a:bodyPr/>
          <a:lstStyle/>
          <a:p>
            <a:pPr marL="0" indent="0">
              <a:buNone/>
            </a:pPr>
            <a:r>
              <a:rPr lang="en-IN" b="1"/>
              <a:t>Example:</a:t>
            </a:r>
          </a:p>
          <a:p>
            <a:r>
              <a:rPr lang="en-IN" b="1"/>
              <a:t>UPDATE</a:t>
            </a:r>
            <a:r>
              <a:rPr lang="en-IN"/>
              <a:t> students  </a:t>
            </a:r>
          </a:p>
          <a:p>
            <a:r>
              <a:rPr lang="en-IN" b="1"/>
              <a:t>SET</a:t>
            </a:r>
            <a:r>
              <a:rPr lang="en-IN"/>
              <a:t> Name = ’Yogesh'  </a:t>
            </a:r>
          </a:p>
          <a:p>
            <a:r>
              <a:rPr lang="en-IN" b="1"/>
              <a:t>WHERE</a:t>
            </a:r>
            <a:r>
              <a:rPr lang="en-IN"/>
              <a:t> Student_Id = ’5’  </a:t>
            </a:r>
          </a:p>
          <a:p>
            <a:endParaRPr lang="en-IN"/>
          </a:p>
          <a:p>
            <a:endParaRPr lang="en-IN"/>
          </a:p>
          <a:p>
            <a:endParaRPr lang="en-IN" dirty="0"/>
          </a:p>
        </p:txBody>
      </p:sp>
      <p:pic>
        <p:nvPicPr>
          <p:cNvPr id="4" name="Picture 3">
            <a:extLst>
              <a:ext uri="{FF2B5EF4-FFF2-40B4-BE49-F238E27FC236}">
                <a16:creationId xmlns:a16="http://schemas.microsoft.com/office/drawing/2014/main" xmlns="" id="{4926C6BE-9F64-4E23-88F7-2E0139A66F2D}"/>
              </a:ext>
            </a:extLst>
          </p:cNvPr>
          <p:cNvPicPr>
            <a:picLocks noChangeAspect="1"/>
          </p:cNvPicPr>
          <p:nvPr/>
        </p:nvPicPr>
        <p:blipFill>
          <a:blip r:embed="rId2"/>
          <a:stretch>
            <a:fillRect/>
          </a:stretch>
        </p:blipFill>
        <p:spPr>
          <a:xfrm>
            <a:off x="5510645" y="2174731"/>
            <a:ext cx="4628173" cy="2203306"/>
          </a:xfrm>
          <a:prstGeom prst="rect">
            <a:avLst/>
          </a:prstGeom>
        </p:spPr>
      </p:pic>
    </p:spTree>
    <p:extLst>
      <p:ext uri="{BB962C8B-B14F-4D97-AF65-F5344CB8AC3E}">
        <p14:creationId xmlns:p14="http://schemas.microsoft.com/office/powerpoint/2010/main" val="35333461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E61B88-7E6E-473F-BA64-79FE63AEE73A}"/>
              </a:ext>
            </a:extLst>
          </p:cNvPr>
          <p:cNvSpPr>
            <a:spLocks noGrp="1"/>
          </p:cNvSpPr>
          <p:nvPr>
            <p:ph type="title"/>
          </p:nvPr>
        </p:nvSpPr>
        <p:spPr/>
        <p:txBody>
          <a:bodyPr/>
          <a:lstStyle/>
          <a:p>
            <a:r>
              <a:rPr lang="en-IN" dirty="0"/>
              <a:t>DELETE command</a:t>
            </a:r>
          </a:p>
        </p:txBody>
      </p:sp>
      <p:sp>
        <p:nvSpPr>
          <p:cNvPr id="3" name="Content Placeholder 2">
            <a:extLst>
              <a:ext uri="{FF2B5EF4-FFF2-40B4-BE49-F238E27FC236}">
                <a16:creationId xmlns:a16="http://schemas.microsoft.com/office/drawing/2014/main" xmlns="" id="{B8D4966A-35A5-4AE9-87AC-8AFDC2E83945}"/>
              </a:ext>
            </a:extLst>
          </p:cNvPr>
          <p:cNvSpPr>
            <a:spLocks noGrp="1"/>
          </p:cNvSpPr>
          <p:nvPr>
            <p:ph idx="1"/>
          </p:nvPr>
        </p:nvSpPr>
        <p:spPr/>
        <p:txBody>
          <a:bodyPr/>
          <a:lstStyle/>
          <a:p>
            <a:r>
              <a:rPr lang="en-IN" b="1" dirty="0"/>
              <a:t>DELETE:</a:t>
            </a:r>
          </a:p>
          <a:p>
            <a:r>
              <a:rPr lang="en-IN" dirty="0"/>
              <a:t>The DELETE statement is used to delete rows from a table. </a:t>
            </a:r>
          </a:p>
          <a:p>
            <a:r>
              <a:rPr lang="en-IN" dirty="0"/>
              <a:t>If you want to remove a specific row from a table you should use WHERE condition.</a:t>
            </a:r>
          </a:p>
          <a:p>
            <a:r>
              <a:rPr lang="en-IN" dirty="0"/>
              <a:t>Syntax: </a:t>
            </a:r>
            <a:r>
              <a:rPr lang="en-IN" b="1" dirty="0"/>
              <a:t>DELETE</a:t>
            </a:r>
            <a:r>
              <a:rPr lang="en-IN" dirty="0"/>
              <a:t> </a:t>
            </a:r>
            <a:r>
              <a:rPr lang="en-IN" b="1" dirty="0"/>
              <a:t>FROM</a:t>
            </a:r>
            <a:r>
              <a:rPr lang="en-IN" dirty="0"/>
              <a:t> </a:t>
            </a:r>
            <a:r>
              <a:rPr lang="en-IN" dirty="0" err="1"/>
              <a:t>table_name</a:t>
            </a:r>
            <a:r>
              <a:rPr lang="en-IN" dirty="0"/>
              <a:t> [</a:t>
            </a:r>
            <a:r>
              <a:rPr lang="en-IN" b="1" dirty="0"/>
              <a:t>WHERE</a:t>
            </a:r>
            <a:r>
              <a:rPr lang="en-IN" dirty="0"/>
              <a:t> condition];  </a:t>
            </a:r>
          </a:p>
          <a:p>
            <a:r>
              <a:rPr lang="en-IN" dirty="0"/>
              <a:t>OR</a:t>
            </a:r>
          </a:p>
          <a:p>
            <a:r>
              <a:rPr lang="en-IN" b="1" dirty="0"/>
              <a:t>DELETE</a:t>
            </a:r>
            <a:r>
              <a:rPr lang="en-IN" dirty="0"/>
              <a:t> </a:t>
            </a:r>
            <a:r>
              <a:rPr lang="en-IN" b="1" dirty="0"/>
              <a:t>FROM</a:t>
            </a:r>
            <a:r>
              <a:rPr lang="en-IN" dirty="0"/>
              <a:t> </a:t>
            </a:r>
            <a:r>
              <a:rPr lang="en-IN" dirty="0" err="1"/>
              <a:t>table_name</a:t>
            </a:r>
            <a:r>
              <a:rPr lang="en-IN" dirty="0"/>
              <a:t>;  </a:t>
            </a:r>
          </a:p>
          <a:p>
            <a:pPr marL="0" indent="0">
              <a:buNone/>
            </a:pPr>
            <a:endParaRPr lang="en-IN" dirty="0"/>
          </a:p>
          <a:p>
            <a:endParaRPr lang="en-IN" dirty="0"/>
          </a:p>
        </p:txBody>
      </p:sp>
    </p:spTree>
    <p:extLst>
      <p:ext uri="{BB962C8B-B14F-4D97-AF65-F5344CB8AC3E}">
        <p14:creationId xmlns:p14="http://schemas.microsoft.com/office/powerpoint/2010/main" val="3866614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8DD7F-37FB-4311-AEE0-DA255A8A1210}"/>
              </a:ext>
            </a:extLst>
          </p:cNvPr>
          <p:cNvSpPr>
            <a:spLocks noGrp="1"/>
          </p:cNvSpPr>
          <p:nvPr>
            <p:ph type="title"/>
          </p:nvPr>
        </p:nvSpPr>
        <p:spPr/>
        <p:txBody>
          <a:bodyPr/>
          <a:lstStyle/>
          <a:p>
            <a:r>
              <a:rPr lang="en-IN" dirty="0"/>
              <a:t>SQL Data types</a:t>
            </a:r>
          </a:p>
        </p:txBody>
      </p:sp>
      <p:sp>
        <p:nvSpPr>
          <p:cNvPr id="3" name="Content Placeholder 2">
            <a:extLst>
              <a:ext uri="{FF2B5EF4-FFF2-40B4-BE49-F238E27FC236}">
                <a16:creationId xmlns:a16="http://schemas.microsoft.com/office/drawing/2014/main" xmlns="" id="{D4006115-B526-4F46-8402-EA007E9E0EE2}"/>
              </a:ext>
            </a:extLst>
          </p:cNvPr>
          <p:cNvSpPr>
            <a:spLocks noGrp="1"/>
          </p:cNvSpPr>
          <p:nvPr>
            <p:ph idx="1"/>
          </p:nvPr>
        </p:nvSpPr>
        <p:spPr/>
        <p:txBody>
          <a:bodyPr/>
          <a:lstStyle/>
          <a:p>
            <a:endParaRPr lang="en-IN" dirty="0"/>
          </a:p>
        </p:txBody>
      </p:sp>
      <p:pic>
        <p:nvPicPr>
          <p:cNvPr id="1026" name="Picture 2" descr="DBMS SQL Datatype">
            <a:extLst>
              <a:ext uri="{FF2B5EF4-FFF2-40B4-BE49-F238E27FC236}">
                <a16:creationId xmlns:a16="http://schemas.microsoft.com/office/drawing/2014/main" xmlns="" id="{A3152BEC-793A-4865-B498-01BCE3CE4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403" y="2000373"/>
            <a:ext cx="7240455" cy="3343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82956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3F3B1A-8856-4F46-A35A-E5C2B8A53D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DF935E2E-D3A1-43C8-B74A-9FDE67EEBC1D}"/>
              </a:ext>
            </a:extLst>
          </p:cNvPr>
          <p:cNvSpPr>
            <a:spLocks noGrp="1"/>
          </p:cNvSpPr>
          <p:nvPr>
            <p:ph idx="1"/>
          </p:nvPr>
        </p:nvSpPr>
        <p:spPr/>
        <p:txBody>
          <a:bodyPr/>
          <a:lstStyle/>
          <a:p>
            <a:r>
              <a:rPr lang="en-IN" dirty="0"/>
              <a:t>Example:</a:t>
            </a:r>
          </a:p>
          <a:p>
            <a:r>
              <a:rPr lang="en-IN" dirty="0"/>
              <a:t>Delete * from students;</a:t>
            </a:r>
          </a:p>
          <a:p>
            <a:r>
              <a:rPr lang="en-IN" b="1" dirty="0"/>
              <a:t>DELETE</a:t>
            </a:r>
            <a:r>
              <a:rPr lang="en-IN" dirty="0"/>
              <a:t> </a:t>
            </a:r>
            <a:r>
              <a:rPr lang="en-IN" b="1" dirty="0"/>
              <a:t>FROM</a:t>
            </a:r>
            <a:r>
              <a:rPr lang="en-IN" dirty="0"/>
              <a:t> students where age=“22”;</a:t>
            </a:r>
          </a:p>
          <a:p>
            <a:endParaRPr lang="en-IN" dirty="0"/>
          </a:p>
        </p:txBody>
      </p:sp>
      <p:pic>
        <p:nvPicPr>
          <p:cNvPr id="5" name="Picture 4">
            <a:extLst>
              <a:ext uri="{FF2B5EF4-FFF2-40B4-BE49-F238E27FC236}">
                <a16:creationId xmlns:a16="http://schemas.microsoft.com/office/drawing/2014/main" xmlns="" id="{A434488D-667F-4CEB-B1A4-215644030204}"/>
              </a:ext>
            </a:extLst>
          </p:cNvPr>
          <p:cNvPicPr>
            <a:picLocks noChangeAspect="1"/>
          </p:cNvPicPr>
          <p:nvPr/>
        </p:nvPicPr>
        <p:blipFill>
          <a:blip r:embed="rId2"/>
          <a:stretch>
            <a:fillRect/>
          </a:stretch>
        </p:blipFill>
        <p:spPr>
          <a:xfrm>
            <a:off x="1470313" y="3434556"/>
            <a:ext cx="6652373" cy="2128044"/>
          </a:xfrm>
          <a:prstGeom prst="rect">
            <a:avLst/>
          </a:prstGeom>
        </p:spPr>
      </p:pic>
    </p:spTree>
    <p:extLst>
      <p:ext uri="{BB962C8B-B14F-4D97-AF65-F5344CB8AC3E}">
        <p14:creationId xmlns:p14="http://schemas.microsoft.com/office/powerpoint/2010/main" val="1418888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a:t>Complex Retrieval Queries</a:t>
            </a:r>
            <a:br>
              <a:rPr lang="en-IN"/>
            </a:br>
            <a:r>
              <a:rPr lang="en-IN"/>
              <a:t>using Group By</a:t>
            </a:r>
            <a:endParaRPr/>
          </a:p>
        </p:txBody>
      </p:sp>
      <p:sp>
        <p:nvSpPr>
          <p:cNvPr id="502" name="Google Shape;502;p6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extLst>
      <p:ext uri="{BB962C8B-B14F-4D97-AF65-F5344CB8AC3E}">
        <p14:creationId xmlns:p14="http://schemas.microsoft.com/office/powerpoint/2010/main" val="5668486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GROUP BY and HAVING Clause</a:t>
            </a:r>
            <a:endParaRPr/>
          </a:p>
        </p:txBody>
      </p:sp>
      <p:sp>
        <p:nvSpPr>
          <p:cNvPr id="508" name="Google Shape;508;p6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The GROUP BY clause is a SQL command that is used to </a:t>
            </a:r>
            <a:r>
              <a:rPr lang="en-IN" b="1" dirty="0"/>
              <a:t>group rows that have the same values</a:t>
            </a:r>
            <a:r>
              <a:rPr lang="en-IN" dirty="0"/>
              <a:t>. </a:t>
            </a:r>
            <a:endParaRPr dirty="0"/>
          </a:p>
          <a:p>
            <a:pPr marL="228600" lvl="0" indent="-228600" algn="l" rtl="0">
              <a:lnSpc>
                <a:spcPct val="90000"/>
              </a:lnSpc>
              <a:spcBef>
                <a:spcPts val="1000"/>
              </a:spcBef>
              <a:spcAft>
                <a:spcPts val="0"/>
              </a:spcAft>
              <a:buClr>
                <a:schemeClr val="dk1"/>
              </a:buClr>
              <a:buSzPts val="2800"/>
              <a:buChar char="•"/>
            </a:pPr>
            <a:r>
              <a:rPr lang="en-IN" dirty="0"/>
              <a:t>The GROUP BY clause is used in the </a:t>
            </a:r>
            <a:r>
              <a:rPr lang="en-IN" b="1" dirty="0"/>
              <a:t>SELECT statement</a:t>
            </a:r>
            <a:r>
              <a:rPr lang="en-IN" dirty="0"/>
              <a:t>. </a:t>
            </a:r>
            <a:endParaRPr dirty="0"/>
          </a:p>
          <a:p>
            <a:pPr marL="228600" lvl="0" indent="-228600" algn="l" rtl="0">
              <a:lnSpc>
                <a:spcPct val="90000"/>
              </a:lnSpc>
              <a:spcBef>
                <a:spcPts val="1000"/>
              </a:spcBef>
              <a:spcAft>
                <a:spcPts val="0"/>
              </a:spcAft>
              <a:buClr>
                <a:schemeClr val="dk1"/>
              </a:buClr>
              <a:buSzPts val="2800"/>
              <a:buChar char="•"/>
            </a:pPr>
            <a:r>
              <a:rPr lang="en-IN" dirty="0"/>
              <a:t>Optionally it is used in conjunction </a:t>
            </a:r>
            <a:r>
              <a:rPr lang="en-IN" b="1" dirty="0"/>
              <a:t>with aggregate functions </a:t>
            </a:r>
            <a:r>
              <a:rPr lang="en-IN" dirty="0"/>
              <a:t>to produce summary reports from the database.</a:t>
            </a:r>
            <a:endParaRPr dirty="0"/>
          </a:p>
          <a:p>
            <a:pPr marL="228600" lvl="0" indent="-228600" algn="l" rtl="0">
              <a:lnSpc>
                <a:spcPct val="90000"/>
              </a:lnSpc>
              <a:spcBef>
                <a:spcPts val="1000"/>
              </a:spcBef>
              <a:spcAft>
                <a:spcPts val="0"/>
              </a:spcAft>
              <a:buClr>
                <a:schemeClr val="dk1"/>
              </a:buClr>
              <a:buSzPts val="2800"/>
              <a:buChar char="•"/>
            </a:pPr>
            <a:r>
              <a:rPr lang="en-IN" dirty="0"/>
              <a:t>That’s what it does, </a:t>
            </a:r>
            <a:r>
              <a:rPr lang="en-IN" b="1" dirty="0"/>
              <a:t>summarizing data</a:t>
            </a:r>
            <a:r>
              <a:rPr lang="en-IN" dirty="0"/>
              <a:t> from the database.</a:t>
            </a:r>
            <a:endParaRPr dirty="0"/>
          </a:p>
          <a:p>
            <a:pPr marL="228600" lvl="0" indent="-228600" algn="l" rtl="0">
              <a:lnSpc>
                <a:spcPct val="90000"/>
              </a:lnSpc>
              <a:spcBef>
                <a:spcPts val="1000"/>
              </a:spcBef>
              <a:spcAft>
                <a:spcPts val="0"/>
              </a:spcAft>
              <a:buClr>
                <a:schemeClr val="dk1"/>
              </a:buClr>
              <a:buSzPts val="2800"/>
              <a:buChar char="•"/>
            </a:pPr>
            <a:r>
              <a:rPr lang="en-IN" dirty="0"/>
              <a:t>The queries that contain the GROUP BY clause are called grouped queries and only return a single row for every grouped item.</a:t>
            </a:r>
            <a:endParaRPr dirty="0"/>
          </a:p>
          <a:p>
            <a:pPr marL="228600" lvl="0" indent="-5080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86121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8">
                                            <p:txEl>
                                              <p:pRg st="0" end="0"/>
                                            </p:txEl>
                                          </p:spTgt>
                                        </p:tgtEl>
                                        <p:attrNameLst>
                                          <p:attrName>style.visibility</p:attrName>
                                        </p:attrNameLst>
                                      </p:cBhvr>
                                      <p:to>
                                        <p:strVal val="visible"/>
                                      </p:to>
                                    </p:set>
                                    <p:anim calcmode="lin" valueType="num">
                                      <p:cBhvr additive="base">
                                        <p:cTn id="7" dur="500" fill="hold"/>
                                        <p:tgtEl>
                                          <p:spTgt spid="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8">
                                            <p:txEl>
                                              <p:pRg st="1" end="1"/>
                                            </p:txEl>
                                          </p:spTgt>
                                        </p:tgtEl>
                                        <p:attrNameLst>
                                          <p:attrName>style.visibility</p:attrName>
                                        </p:attrNameLst>
                                      </p:cBhvr>
                                      <p:to>
                                        <p:strVal val="visible"/>
                                      </p:to>
                                    </p:set>
                                    <p:anim calcmode="lin" valueType="num">
                                      <p:cBhvr additive="base">
                                        <p:cTn id="13" dur="500" fill="hold"/>
                                        <p:tgtEl>
                                          <p:spTgt spid="5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8">
                                            <p:txEl>
                                              <p:pRg st="2" end="2"/>
                                            </p:txEl>
                                          </p:spTgt>
                                        </p:tgtEl>
                                        <p:attrNameLst>
                                          <p:attrName>style.visibility</p:attrName>
                                        </p:attrNameLst>
                                      </p:cBhvr>
                                      <p:to>
                                        <p:strVal val="visible"/>
                                      </p:to>
                                    </p:set>
                                    <p:anim calcmode="lin" valueType="num">
                                      <p:cBhvr additive="base">
                                        <p:cTn id="19" dur="500" fill="hold"/>
                                        <p:tgtEl>
                                          <p:spTgt spid="5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8">
                                            <p:txEl>
                                              <p:pRg st="3" end="3"/>
                                            </p:txEl>
                                          </p:spTgt>
                                        </p:tgtEl>
                                        <p:attrNameLst>
                                          <p:attrName>style.visibility</p:attrName>
                                        </p:attrNameLst>
                                      </p:cBhvr>
                                      <p:to>
                                        <p:strVal val="visible"/>
                                      </p:to>
                                    </p:set>
                                    <p:anim calcmode="lin" valueType="num">
                                      <p:cBhvr additive="base">
                                        <p:cTn id="25" dur="500" fill="hold"/>
                                        <p:tgtEl>
                                          <p:spTgt spid="50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08">
                                            <p:txEl>
                                              <p:pRg st="4" end="4"/>
                                            </p:txEl>
                                          </p:spTgt>
                                        </p:tgtEl>
                                        <p:attrNameLst>
                                          <p:attrName>style.visibility</p:attrName>
                                        </p:attrNameLst>
                                      </p:cBhvr>
                                      <p:to>
                                        <p:strVal val="visible"/>
                                      </p:to>
                                    </p:set>
                                    <p:anim calcmode="lin" valueType="num">
                                      <p:cBhvr additive="base">
                                        <p:cTn id="31" dur="500" fill="hold"/>
                                        <p:tgtEl>
                                          <p:spTgt spid="50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0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514" name="Google Shape;514;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Examples:</a:t>
            </a:r>
            <a:endParaRPr dirty="0"/>
          </a:p>
          <a:p>
            <a:pPr marL="685800" lvl="1" indent="-228600" algn="l" rtl="0">
              <a:lnSpc>
                <a:spcPct val="90000"/>
              </a:lnSpc>
              <a:spcBef>
                <a:spcPts val="500"/>
              </a:spcBef>
              <a:spcAft>
                <a:spcPts val="0"/>
              </a:spcAft>
              <a:buClr>
                <a:schemeClr val="dk1"/>
              </a:buClr>
              <a:buSzPts val="2400"/>
              <a:buChar char="•"/>
            </a:pPr>
            <a:r>
              <a:rPr lang="en-IN" dirty="0"/>
              <a:t>Use GROUP BY on single column</a:t>
            </a:r>
            <a:endParaRPr dirty="0"/>
          </a:p>
          <a:p>
            <a:pPr marL="685800" lvl="1" indent="-228600" algn="l" rtl="0">
              <a:lnSpc>
                <a:spcPct val="90000"/>
              </a:lnSpc>
              <a:spcBef>
                <a:spcPts val="500"/>
              </a:spcBef>
              <a:spcAft>
                <a:spcPts val="0"/>
              </a:spcAft>
              <a:buClr>
                <a:schemeClr val="dk1"/>
              </a:buClr>
              <a:buSzPts val="2400"/>
              <a:buChar char="•"/>
            </a:pPr>
            <a:r>
              <a:rPr lang="en-IN" dirty="0"/>
              <a:t>GROUP BY on multiple columns</a:t>
            </a:r>
            <a:endParaRPr dirty="0"/>
          </a:p>
          <a:p>
            <a:pPr marL="685800" lvl="1" indent="-228600" algn="l" rtl="0">
              <a:lnSpc>
                <a:spcPct val="90000"/>
              </a:lnSpc>
              <a:spcBef>
                <a:spcPts val="500"/>
              </a:spcBef>
              <a:spcAft>
                <a:spcPts val="0"/>
              </a:spcAft>
              <a:buClr>
                <a:schemeClr val="dk1"/>
              </a:buClr>
              <a:buSzPts val="2400"/>
              <a:buChar char="•"/>
            </a:pPr>
            <a:r>
              <a:rPr lang="en-IN" dirty="0"/>
              <a:t>Use GROUP BY with ORDER BY</a:t>
            </a:r>
            <a:endParaRPr dirty="0"/>
          </a:p>
          <a:p>
            <a:pPr marL="685800" lvl="1" indent="-228600" algn="l" rtl="0">
              <a:lnSpc>
                <a:spcPct val="90000"/>
              </a:lnSpc>
              <a:spcBef>
                <a:spcPts val="500"/>
              </a:spcBef>
              <a:spcAft>
                <a:spcPts val="0"/>
              </a:spcAft>
              <a:buClr>
                <a:schemeClr val="dk1"/>
              </a:buClr>
              <a:buSzPts val="2400"/>
              <a:buChar char="•"/>
            </a:pPr>
            <a:r>
              <a:rPr lang="en-IN" dirty="0"/>
              <a:t>GROUP BY with HAVING clause</a:t>
            </a:r>
            <a:endParaRPr dirty="0"/>
          </a:p>
          <a:p>
            <a:pPr marL="685800" lvl="1" indent="-228600" algn="l" rtl="0">
              <a:lnSpc>
                <a:spcPct val="90000"/>
              </a:lnSpc>
              <a:spcBef>
                <a:spcPts val="500"/>
              </a:spcBef>
              <a:spcAft>
                <a:spcPts val="0"/>
              </a:spcAft>
              <a:buClr>
                <a:schemeClr val="dk1"/>
              </a:buClr>
              <a:buSzPts val="2400"/>
              <a:buChar char="•"/>
            </a:pPr>
            <a:r>
              <a:rPr lang="en-IN" dirty="0"/>
              <a:t>Use GROUP BY with JOINS</a:t>
            </a:r>
            <a:endParaRPr dirty="0"/>
          </a:p>
          <a:p>
            <a:pPr marL="228600" lvl="0" indent="-50800" algn="l" rtl="0">
              <a:lnSpc>
                <a:spcPct val="90000"/>
              </a:lnSpc>
              <a:spcBef>
                <a:spcPts val="1000"/>
              </a:spcBef>
              <a:spcAft>
                <a:spcPts val="0"/>
              </a:spcAft>
              <a:buClr>
                <a:schemeClr val="dk1"/>
              </a:buClr>
              <a:buSzPts val="2800"/>
              <a:buNone/>
            </a:pPr>
            <a:endParaRPr dirty="0"/>
          </a:p>
          <a:p>
            <a:pPr marL="685800" lvl="1" indent="-76200" algn="l" rtl="0">
              <a:lnSpc>
                <a:spcPct val="90000"/>
              </a:lnSpc>
              <a:spcBef>
                <a:spcPts val="500"/>
              </a:spcBef>
              <a:spcAft>
                <a:spcPts val="0"/>
              </a:spcAft>
              <a:buClr>
                <a:schemeClr val="dk1"/>
              </a:buClr>
              <a:buSzPts val="2400"/>
              <a:buNone/>
            </a:pPr>
            <a:endParaRPr dirty="0"/>
          </a:p>
        </p:txBody>
      </p:sp>
      <p:pic>
        <p:nvPicPr>
          <p:cNvPr id="515" name="Google Shape;515;p69"/>
          <p:cNvPicPr preferRelativeResize="0"/>
          <p:nvPr/>
        </p:nvPicPr>
        <p:blipFill rotWithShape="1">
          <a:blip r:embed="rId3">
            <a:alphaModFix/>
          </a:blip>
          <a:srcRect/>
          <a:stretch/>
        </p:blipFill>
        <p:spPr>
          <a:xfrm>
            <a:off x="5767387" y="1934873"/>
            <a:ext cx="5838825" cy="3819525"/>
          </a:xfrm>
          <a:prstGeom prst="rect">
            <a:avLst/>
          </a:prstGeom>
          <a:noFill/>
          <a:ln>
            <a:noFill/>
          </a:ln>
        </p:spPr>
      </p:pic>
    </p:spTree>
    <p:extLst>
      <p:ext uri="{BB962C8B-B14F-4D97-AF65-F5344CB8AC3E}">
        <p14:creationId xmlns:p14="http://schemas.microsoft.com/office/powerpoint/2010/main" val="276430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4">
                                            <p:txEl>
                                              <p:pRg st="0" end="0"/>
                                            </p:txEl>
                                          </p:spTgt>
                                        </p:tgtEl>
                                        <p:attrNameLst>
                                          <p:attrName>style.visibility</p:attrName>
                                        </p:attrNameLst>
                                      </p:cBhvr>
                                      <p:to>
                                        <p:strVal val="visible"/>
                                      </p:to>
                                    </p:set>
                                    <p:anim calcmode="lin" valueType="num">
                                      <p:cBhvr additive="base">
                                        <p:cTn id="7" dur="500" fill="hold"/>
                                        <p:tgtEl>
                                          <p:spTgt spid="51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4">
                                            <p:txEl>
                                              <p:pRg st="1" end="1"/>
                                            </p:txEl>
                                          </p:spTgt>
                                        </p:tgtEl>
                                        <p:attrNameLst>
                                          <p:attrName>style.visibility</p:attrName>
                                        </p:attrNameLst>
                                      </p:cBhvr>
                                      <p:to>
                                        <p:strVal val="visible"/>
                                      </p:to>
                                    </p:set>
                                    <p:anim calcmode="lin" valueType="num">
                                      <p:cBhvr additive="base">
                                        <p:cTn id="11" dur="500" fill="hold"/>
                                        <p:tgtEl>
                                          <p:spTgt spid="51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1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14">
                                            <p:txEl>
                                              <p:pRg st="2" end="2"/>
                                            </p:txEl>
                                          </p:spTgt>
                                        </p:tgtEl>
                                        <p:attrNameLst>
                                          <p:attrName>style.visibility</p:attrName>
                                        </p:attrNameLst>
                                      </p:cBhvr>
                                      <p:to>
                                        <p:strVal val="visible"/>
                                      </p:to>
                                    </p:set>
                                    <p:anim calcmode="lin" valueType="num">
                                      <p:cBhvr additive="base">
                                        <p:cTn id="15" dur="500" fill="hold"/>
                                        <p:tgtEl>
                                          <p:spTgt spid="51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1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14">
                                            <p:txEl>
                                              <p:pRg st="3" end="3"/>
                                            </p:txEl>
                                          </p:spTgt>
                                        </p:tgtEl>
                                        <p:attrNameLst>
                                          <p:attrName>style.visibility</p:attrName>
                                        </p:attrNameLst>
                                      </p:cBhvr>
                                      <p:to>
                                        <p:strVal val="visible"/>
                                      </p:to>
                                    </p:set>
                                    <p:anim calcmode="lin" valueType="num">
                                      <p:cBhvr additive="base">
                                        <p:cTn id="19" dur="500" fill="hold"/>
                                        <p:tgtEl>
                                          <p:spTgt spid="51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14">
                                            <p:txEl>
                                              <p:pRg st="4" end="4"/>
                                            </p:txEl>
                                          </p:spTgt>
                                        </p:tgtEl>
                                        <p:attrNameLst>
                                          <p:attrName>style.visibility</p:attrName>
                                        </p:attrNameLst>
                                      </p:cBhvr>
                                      <p:to>
                                        <p:strVal val="visible"/>
                                      </p:to>
                                    </p:set>
                                    <p:anim calcmode="lin" valueType="num">
                                      <p:cBhvr additive="base">
                                        <p:cTn id="23" dur="500" fill="hold"/>
                                        <p:tgtEl>
                                          <p:spTgt spid="51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1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14">
                                            <p:txEl>
                                              <p:pRg st="5" end="5"/>
                                            </p:txEl>
                                          </p:spTgt>
                                        </p:tgtEl>
                                        <p:attrNameLst>
                                          <p:attrName>style.visibility</p:attrName>
                                        </p:attrNameLst>
                                      </p:cBhvr>
                                      <p:to>
                                        <p:strVal val="visible"/>
                                      </p:to>
                                    </p:set>
                                    <p:anim calcmode="lin" valueType="num">
                                      <p:cBhvr additive="base">
                                        <p:cTn id="27" dur="500" fill="hold"/>
                                        <p:tgtEl>
                                          <p:spTgt spid="51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1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515"/>
                                        </p:tgtEl>
                                        <p:attrNameLst>
                                          <p:attrName>style.visibility</p:attrName>
                                        </p:attrNameLst>
                                      </p:cBhvr>
                                      <p:to>
                                        <p:strVal val="visible"/>
                                      </p:to>
                                    </p:set>
                                    <p:animEffect transition="in" filter="barn(inVertical)">
                                      <p:cBhvr>
                                        <p:cTn id="33" dur="500"/>
                                        <p:tgtEl>
                                          <p:spTgt spid="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1" name="Google Shape;521;p70"/>
          <p:cNvSpPr txBox="1">
            <a:spLocks noGrp="1"/>
          </p:cNvSpPr>
          <p:nvPr>
            <p:ph type="title"/>
          </p:nvPr>
        </p:nvSpPr>
        <p:spPr>
          <a:xfrm>
            <a:off x="643467" y="321734"/>
            <a:ext cx="10905066" cy="11357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IN" sz="3600"/>
              <a:t>GROUP BY on single column</a:t>
            </a:r>
            <a:endParaRPr/>
          </a:p>
        </p:txBody>
      </p:sp>
      <p:sp>
        <p:nvSpPr>
          <p:cNvPr id="522" name="Google Shape;522;p70"/>
          <p:cNvSpPr txBox="1">
            <a:spLocks noGrp="1"/>
          </p:cNvSpPr>
          <p:nvPr>
            <p:ph type="body" idx="1"/>
          </p:nvPr>
        </p:nvSpPr>
        <p:spPr>
          <a:xfrm>
            <a:off x="643469" y="1782981"/>
            <a:ext cx="4008384" cy="439398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000"/>
              <a:buChar char="•"/>
            </a:pPr>
            <a:r>
              <a:rPr lang="en-IN" sz="2000" b="1" dirty="0"/>
              <a:t>Example: </a:t>
            </a:r>
          </a:p>
          <a:p>
            <a:pPr marL="228600" lvl="0" indent="-228600" algn="l" rtl="0">
              <a:lnSpc>
                <a:spcPct val="90000"/>
              </a:lnSpc>
              <a:spcBef>
                <a:spcPts val="0"/>
              </a:spcBef>
              <a:spcAft>
                <a:spcPts val="0"/>
              </a:spcAft>
              <a:buClr>
                <a:schemeClr val="dk1"/>
              </a:buClr>
              <a:buSzPts val="2000"/>
              <a:buChar char="•"/>
            </a:pPr>
            <a:r>
              <a:rPr lang="en-IN" sz="2000" b="1" dirty="0"/>
              <a:t>Find no. of employees per city.</a:t>
            </a:r>
          </a:p>
          <a:p>
            <a:pPr marL="228600" lvl="0" indent="-228600" algn="l" rtl="0">
              <a:lnSpc>
                <a:spcPct val="90000"/>
              </a:lnSpc>
              <a:spcBef>
                <a:spcPts val="0"/>
              </a:spcBef>
              <a:spcAft>
                <a:spcPts val="0"/>
              </a:spcAft>
              <a:buClr>
                <a:schemeClr val="dk1"/>
              </a:buClr>
              <a:buSzPts val="2000"/>
              <a:buChar char="•"/>
            </a:pPr>
            <a:endParaRPr lang="en-US" sz="2000" dirty="0"/>
          </a:p>
          <a:p>
            <a:pPr marL="228600" lvl="0" indent="-228600" algn="l" rtl="0">
              <a:lnSpc>
                <a:spcPct val="90000"/>
              </a:lnSpc>
              <a:spcBef>
                <a:spcPts val="0"/>
              </a:spcBef>
              <a:spcAft>
                <a:spcPts val="0"/>
              </a:spcAft>
              <a:buClr>
                <a:schemeClr val="dk1"/>
              </a:buClr>
              <a:buSzPts val="2000"/>
              <a:buChar char="•"/>
            </a:pPr>
            <a:r>
              <a:rPr lang="en-US" sz="2000" dirty="0"/>
              <a:t>Query:</a:t>
            </a:r>
            <a:endParaRPr sz="2000" dirty="0"/>
          </a:p>
          <a:p>
            <a:pPr marL="457200" lvl="1" indent="0" algn="l" rtl="0">
              <a:lnSpc>
                <a:spcPct val="90000"/>
              </a:lnSpc>
              <a:spcBef>
                <a:spcPts val="500"/>
              </a:spcBef>
              <a:spcAft>
                <a:spcPts val="0"/>
              </a:spcAft>
              <a:buClr>
                <a:schemeClr val="dk1"/>
              </a:buClr>
              <a:buSzPts val="2000"/>
              <a:buNone/>
            </a:pPr>
            <a:r>
              <a:rPr lang="en-IN" sz="2000" dirty="0"/>
              <a:t>SELECT COUNT(</a:t>
            </a:r>
            <a:r>
              <a:rPr lang="en-IN" sz="2000" dirty="0" err="1"/>
              <a:t>EmpID</a:t>
            </a:r>
            <a:r>
              <a:rPr lang="en-IN" sz="2000" dirty="0"/>
              <a:t>), City</a:t>
            </a:r>
            <a:endParaRPr dirty="0"/>
          </a:p>
          <a:p>
            <a:pPr marL="457200" lvl="1" indent="0" algn="l" rtl="0">
              <a:lnSpc>
                <a:spcPct val="90000"/>
              </a:lnSpc>
              <a:spcBef>
                <a:spcPts val="500"/>
              </a:spcBef>
              <a:spcAft>
                <a:spcPts val="0"/>
              </a:spcAft>
              <a:buClr>
                <a:schemeClr val="dk1"/>
              </a:buClr>
              <a:buSzPts val="2000"/>
              <a:buNone/>
            </a:pPr>
            <a:r>
              <a:rPr lang="en-IN" sz="2000" dirty="0"/>
              <a:t>FROM Employees</a:t>
            </a:r>
            <a:endParaRPr dirty="0"/>
          </a:p>
          <a:p>
            <a:pPr marL="457200" lvl="1" indent="0" algn="l" rtl="0">
              <a:lnSpc>
                <a:spcPct val="90000"/>
              </a:lnSpc>
              <a:spcBef>
                <a:spcPts val="500"/>
              </a:spcBef>
              <a:spcAft>
                <a:spcPts val="0"/>
              </a:spcAft>
              <a:buClr>
                <a:schemeClr val="dk1"/>
              </a:buClr>
              <a:buSzPts val="2000"/>
              <a:buNone/>
            </a:pPr>
            <a:r>
              <a:rPr lang="en-IN" sz="2000" dirty="0"/>
              <a:t>GROUP BY City;</a:t>
            </a:r>
            <a:endParaRPr dirty="0"/>
          </a:p>
          <a:p>
            <a:pPr marL="457200" lvl="1" indent="0" algn="l" rtl="0">
              <a:lnSpc>
                <a:spcPct val="90000"/>
              </a:lnSpc>
              <a:spcBef>
                <a:spcPts val="500"/>
              </a:spcBef>
              <a:spcAft>
                <a:spcPts val="0"/>
              </a:spcAft>
              <a:buClr>
                <a:schemeClr val="dk1"/>
              </a:buClr>
              <a:buSzPts val="2000"/>
              <a:buNone/>
            </a:pPr>
            <a:endParaRPr sz="2000" dirty="0"/>
          </a:p>
          <a:p>
            <a:pPr marL="457200" lvl="1" indent="0" algn="l" rtl="0">
              <a:lnSpc>
                <a:spcPct val="90000"/>
              </a:lnSpc>
              <a:spcBef>
                <a:spcPts val="500"/>
              </a:spcBef>
              <a:spcAft>
                <a:spcPts val="0"/>
              </a:spcAft>
              <a:buClr>
                <a:schemeClr val="dk1"/>
              </a:buClr>
              <a:buSzPts val="2000"/>
              <a:buNone/>
            </a:pPr>
            <a:endParaRPr sz="2000" dirty="0"/>
          </a:p>
        </p:txBody>
      </p:sp>
      <p:grpSp>
        <p:nvGrpSpPr>
          <p:cNvPr id="523" name="Google Shape;523;p70"/>
          <p:cNvGrpSpPr/>
          <p:nvPr/>
        </p:nvGrpSpPr>
        <p:grpSpPr>
          <a:xfrm>
            <a:off x="0" y="4601497"/>
            <a:ext cx="1014060" cy="2017580"/>
            <a:chOff x="0" y="4601497"/>
            <a:chExt cx="1014060" cy="2017580"/>
          </a:xfrm>
        </p:grpSpPr>
        <p:sp>
          <p:nvSpPr>
            <p:cNvPr id="524" name="Google Shape;524;p70"/>
            <p:cNvSpPr/>
            <p:nvPr/>
          </p:nvSpPr>
          <p:spPr>
            <a:xfrm rot="5400000">
              <a:off x="-501760" y="5103257"/>
              <a:ext cx="2017580" cy="1014060"/>
            </a:xfrm>
            <a:prstGeom prst="triangle">
              <a:avLst>
                <a:gd name="adj" fmla="val 50000"/>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5" name="Google Shape;525;p70"/>
            <p:cNvSpPr/>
            <p:nvPr/>
          </p:nvSpPr>
          <p:spPr>
            <a:xfrm rot="2700000">
              <a:off x="427916" y="5728708"/>
              <a:ext cx="485578" cy="485578"/>
            </a:xfrm>
            <a:prstGeom prst="rect">
              <a:avLst/>
            </a:prstGeom>
            <a:solidFill>
              <a:schemeClr val="accen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526" name="Google Shape;526;p70"/>
          <p:cNvPicPr preferRelativeResize="0"/>
          <p:nvPr/>
        </p:nvPicPr>
        <p:blipFill rotWithShape="1">
          <a:blip r:embed="rId3">
            <a:alphaModFix/>
          </a:blip>
          <a:srcRect/>
          <a:stretch/>
        </p:blipFill>
        <p:spPr>
          <a:xfrm>
            <a:off x="5826369" y="1935308"/>
            <a:ext cx="5117587" cy="3821246"/>
          </a:xfrm>
          <a:prstGeom prst="rect">
            <a:avLst/>
          </a:prstGeom>
          <a:noFill/>
          <a:ln>
            <a:noFill/>
          </a:ln>
        </p:spPr>
      </p:pic>
      <p:grpSp>
        <p:nvGrpSpPr>
          <p:cNvPr id="527" name="Google Shape;527;p70"/>
          <p:cNvGrpSpPr/>
          <p:nvPr/>
        </p:nvGrpSpPr>
        <p:grpSpPr>
          <a:xfrm>
            <a:off x="11219290" y="1"/>
            <a:ext cx="972709" cy="1935307"/>
            <a:chOff x="10918968" y="713127"/>
            <a:chExt cx="1273032" cy="2532832"/>
          </a:xfrm>
        </p:grpSpPr>
        <p:sp>
          <p:nvSpPr>
            <p:cNvPr id="528" name="Google Shape;528;p70"/>
            <p:cNvSpPr/>
            <p:nvPr/>
          </p:nvSpPr>
          <p:spPr>
            <a:xfrm rot="2700000">
              <a:off x="11052629" y="2120024"/>
              <a:ext cx="645368" cy="645368"/>
            </a:xfrm>
            <a:prstGeom prst="rect">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29" name="Google Shape;529;p70"/>
            <p:cNvSpPr/>
            <p:nvPr/>
          </p:nvSpPr>
          <p:spPr>
            <a:xfrm rot="-5400000">
              <a:off x="10289068" y="1343027"/>
              <a:ext cx="2532832" cy="1273032"/>
            </a:xfrm>
            <a:prstGeom prst="triangle">
              <a:avLst>
                <a:gd name="adj" fmla="val 50000"/>
              </a:avLst>
            </a:prstGeom>
            <a:solidFill>
              <a:schemeClr val="accent4">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178729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
                                            <p:txEl>
                                              <p:pRg st="0" end="0"/>
                                            </p:txEl>
                                          </p:spTgt>
                                        </p:tgtEl>
                                        <p:attrNameLst>
                                          <p:attrName>style.visibility</p:attrName>
                                        </p:attrNameLst>
                                      </p:cBhvr>
                                      <p:to>
                                        <p:strVal val="visible"/>
                                      </p:to>
                                    </p:set>
                                    <p:anim calcmode="lin" valueType="num">
                                      <p:cBhvr additive="base">
                                        <p:cTn id="7" dur="500" fill="hold"/>
                                        <p:tgtEl>
                                          <p:spTgt spid="52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
                                            <p:txEl>
                                              <p:pRg st="1" end="1"/>
                                            </p:txEl>
                                          </p:spTgt>
                                        </p:tgtEl>
                                        <p:attrNameLst>
                                          <p:attrName>style.visibility</p:attrName>
                                        </p:attrNameLst>
                                      </p:cBhvr>
                                      <p:to>
                                        <p:strVal val="visible"/>
                                      </p:to>
                                    </p:set>
                                    <p:anim calcmode="lin" valueType="num">
                                      <p:cBhvr additive="base">
                                        <p:cTn id="13" dur="500" fill="hold"/>
                                        <p:tgtEl>
                                          <p:spTgt spid="52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
                                            <p:txEl>
                                              <p:pRg st="3" end="3"/>
                                            </p:txEl>
                                          </p:spTgt>
                                        </p:tgtEl>
                                        <p:attrNameLst>
                                          <p:attrName>style.visibility</p:attrName>
                                        </p:attrNameLst>
                                      </p:cBhvr>
                                      <p:to>
                                        <p:strVal val="visible"/>
                                      </p:to>
                                    </p:set>
                                    <p:anim calcmode="lin" valueType="num">
                                      <p:cBhvr additive="base">
                                        <p:cTn id="19" dur="500" fill="hold"/>
                                        <p:tgtEl>
                                          <p:spTgt spid="52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22">
                                            <p:txEl>
                                              <p:pRg st="4" end="4"/>
                                            </p:txEl>
                                          </p:spTgt>
                                        </p:tgtEl>
                                        <p:attrNameLst>
                                          <p:attrName>style.visibility</p:attrName>
                                        </p:attrNameLst>
                                      </p:cBhvr>
                                      <p:to>
                                        <p:strVal val="visible"/>
                                      </p:to>
                                    </p:set>
                                    <p:anim calcmode="lin" valueType="num">
                                      <p:cBhvr additive="base">
                                        <p:cTn id="23" dur="500" fill="hold"/>
                                        <p:tgtEl>
                                          <p:spTgt spid="52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2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22">
                                            <p:txEl>
                                              <p:pRg st="5" end="5"/>
                                            </p:txEl>
                                          </p:spTgt>
                                        </p:tgtEl>
                                        <p:attrNameLst>
                                          <p:attrName>style.visibility</p:attrName>
                                        </p:attrNameLst>
                                      </p:cBhvr>
                                      <p:to>
                                        <p:strVal val="visible"/>
                                      </p:to>
                                    </p:set>
                                    <p:anim calcmode="lin" valueType="num">
                                      <p:cBhvr additive="base">
                                        <p:cTn id="27" dur="500" fill="hold"/>
                                        <p:tgtEl>
                                          <p:spTgt spid="52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22">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22">
                                            <p:txEl>
                                              <p:pRg st="6" end="6"/>
                                            </p:txEl>
                                          </p:spTgt>
                                        </p:tgtEl>
                                        <p:attrNameLst>
                                          <p:attrName>style.visibility</p:attrName>
                                        </p:attrNameLst>
                                      </p:cBhvr>
                                      <p:to>
                                        <p:strVal val="visible"/>
                                      </p:to>
                                    </p:set>
                                    <p:anim calcmode="lin" valueType="num">
                                      <p:cBhvr additive="base">
                                        <p:cTn id="31" dur="500" fill="hold"/>
                                        <p:tgtEl>
                                          <p:spTgt spid="522">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526"/>
                                        </p:tgtEl>
                                        <p:attrNameLst>
                                          <p:attrName>style.visibility</p:attrName>
                                        </p:attrNameLst>
                                      </p:cBhvr>
                                      <p:to>
                                        <p:strVal val="visible"/>
                                      </p:to>
                                    </p:set>
                                    <p:animEffect transition="in" filter="barn(inVertical)">
                                      <p:cBhvr>
                                        <p:cTn id="37" dur="500"/>
                                        <p:tgtEl>
                                          <p:spTgt spid="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GROUP BY with ORDER BY</a:t>
            </a:r>
            <a:endParaRPr/>
          </a:p>
        </p:txBody>
      </p:sp>
      <p:sp>
        <p:nvSpPr>
          <p:cNvPr id="542" name="Google Shape;542;p7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When we use the SQL GROUP BY statement with the ORDER BY clause, the values get sorted either in ascending or descending order.</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IN"/>
              <a:t>Example: </a:t>
            </a:r>
            <a:endParaRPr/>
          </a:p>
          <a:p>
            <a:pPr marL="228600" lvl="0" indent="-228600" algn="l" rtl="0">
              <a:lnSpc>
                <a:spcPct val="90000"/>
              </a:lnSpc>
              <a:spcBef>
                <a:spcPts val="1000"/>
              </a:spcBef>
              <a:spcAft>
                <a:spcPts val="0"/>
              </a:spcAft>
              <a:buClr>
                <a:schemeClr val="dk1"/>
              </a:buClr>
              <a:buSzPts val="2800"/>
              <a:buChar char="•"/>
            </a:pPr>
            <a:r>
              <a:rPr lang="en-IN"/>
              <a:t>Write a query to retrieve the number of employees in each city, sorted in descending order.</a:t>
            </a:r>
            <a:endParaRPr/>
          </a:p>
          <a:p>
            <a:pPr marL="457200" lvl="1" indent="0" algn="l" rtl="0">
              <a:lnSpc>
                <a:spcPct val="90000"/>
              </a:lnSpc>
              <a:spcBef>
                <a:spcPts val="500"/>
              </a:spcBef>
              <a:spcAft>
                <a:spcPts val="0"/>
              </a:spcAft>
              <a:buClr>
                <a:schemeClr val="dk1"/>
              </a:buClr>
              <a:buSzPts val="2400"/>
              <a:buNone/>
            </a:pPr>
            <a:r>
              <a:rPr lang="en-IN"/>
              <a:t>SELECT COUNT(EmpID), City</a:t>
            </a:r>
            <a:endParaRPr/>
          </a:p>
          <a:p>
            <a:pPr marL="457200" lvl="1" indent="0" algn="l" rtl="0">
              <a:lnSpc>
                <a:spcPct val="90000"/>
              </a:lnSpc>
              <a:spcBef>
                <a:spcPts val="500"/>
              </a:spcBef>
              <a:spcAft>
                <a:spcPts val="0"/>
              </a:spcAft>
              <a:buClr>
                <a:schemeClr val="dk1"/>
              </a:buClr>
              <a:buSzPts val="2400"/>
              <a:buNone/>
            </a:pPr>
            <a:r>
              <a:rPr lang="en-IN"/>
              <a:t>FROM Employees</a:t>
            </a:r>
            <a:endParaRPr/>
          </a:p>
          <a:p>
            <a:pPr marL="457200" lvl="1" indent="0" algn="l" rtl="0">
              <a:lnSpc>
                <a:spcPct val="90000"/>
              </a:lnSpc>
              <a:spcBef>
                <a:spcPts val="500"/>
              </a:spcBef>
              <a:spcAft>
                <a:spcPts val="0"/>
              </a:spcAft>
              <a:buClr>
                <a:schemeClr val="dk1"/>
              </a:buClr>
              <a:buSzPts val="2400"/>
              <a:buNone/>
            </a:pPr>
            <a:r>
              <a:rPr lang="en-IN"/>
              <a:t>GROUP BY City</a:t>
            </a:r>
            <a:endParaRPr/>
          </a:p>
          <a:p>
            <a:pPr marL="457200" lvl="1" indent="0" algn="l" rtl="0">
              <a:lnSpc>
                <a:spcPct val="90000"/>
              </a:lnSpc>
              <a:spcBef>
                <a:spcPts val="500"/>
              </a:spcBef>
              <a:spcAft>
                <a:spcPts val="0"/>
              </a:spcAft>
              <a:buClr>
                <a:schemeClr val="dk1"/>
              </a:buClr>
              <a:buSzPts val="2400"/>
              <a:buNone/>
            </a:pPr>
            <a:r>
              <a:rPr lang="en-IN"/>
              <a:t>ORDER BY COUNT(EmpID) DESC;</a:t>
            </a:r>
            <a:endParaRPr/>
          </a:p>
        </p:txBody>
      </p:sp>
      <p:pic>
        <p:nvPicPr>
          <p:cNvPr id="543" name="Google Shape;543;p72"/>
          <p:cNvPicPr preferRelativeResize="0"/>
          <p:nvPr/>
        </p:nvPicPr>
        <p:blipFill rotWithShape="1">
          <a:blip r:embed="rId3">
            <a:alphaModFix/>
          </a:blip>
          <a:srcRect/>
          <a:stretch/>
        </p:blipFill>
        <p:spPr>
          <a:xfrm>
            <a:off x="5953558" y="4392323"/>
            <a:ext cx="2429985" cy="1919577"/>
          </a:xfrm>
          <a:prstGeom prst="rect">
            <a:avLst/>
          </a:prstGeom>
          <a:noFill/>
          <a:ln>
            <a:noFill/>
          </a:ln>
        </p:spPr>
      </p:pic>
    </p:spTree>
    <p:extLst>
      <p:ext uri="{BB962C8B-B14F-4D97-AF65-F5344CB8AC3E}">
        <p14:creationId xmlns:p14="http://schemas.microsoft.com/office/powerpoint/2010/main" val="118566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2">
                                            <p:txEl>
                                              <p:pRg st="0" end="0"/>
                                            </p:txEl>
                                          </p:spTgt>
                                        </p:tgtEl>
                                        <p:attrNameLst>
                                          <p:attrName>style.visibility</p:attrName>
                                        </p:attrNameLst>
                                      </p:cBhvr>
                                      <p:to>
                                        <p:strVal val="visible"/>
                                      </p:to>
                                    </p:set>
                                    <p:anim calcmode="lin" valueType="num">
                                      <p:cBhvr additive="base">
                                        <p:cTn id="7" dur="500"/>
                                        <p:tgtEl>
                                          <p:spTgt spid="54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2">
                                            <p:txEl>
                                              <p:pRg st="1" end="1"/>
                                            </p:txEl>
                                          </p:spTgt>
                                        </p:tgtEl>
                                        <p:attrNameLst>
                                          <p:attrName>style.visibility</p:attrName>
                                        </p:attrNameLst>
                                      </p:cBhvr>
                                      <p:to>
                                        <p:strVal val="visible"/>
                                      </p:to>
                                    </p:set>
                                    <p:anim calcmode="lin" valueType="num">
                                      <p:cBhvr additive="base">
                                        <p:cTn id="12" dur="500"/>
                                        <p:tgtEl>
                                          <p:spTgt spid="54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42">
                                            <p:txEl>
                                              <p:pRg st="2" end="2"/>
                                            </p:txEl>
                                          </p:spTgt>
                                        </p:tgtEl>
                                        <p:attrNameLst>
                                          <p:attrName>style.visibility</p:attrName>
                                        </p:attrNameLst>
                                      </p:cBhvr>
                                      <p:to>
                                        <p:strVal val="visible"/>
                                      </p:to>
                                    </p:set>
                                    <p:anim calcmode="lin" valueType="num">
                                      <p:cBhvr additive="base">
                                        <p:cTn id="17" dur="500"/>
                                        <p:tgtEl>
                                          <p:spTgt spid="54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42">
                                            <p:txEl>
                                              <p:pRg st="3" end="3"/>
                                            </p:txEl>
                                          </p:spTgt>
                                        </p:tgtEl>
                                        <p:attrNameLst>
                                          <p:attrName>style.visibility</p:attrName>
                                        </p:attrNameLst>
                                      </p:cBhvr>
                                      <p:to>
                                        <p:strVal val="visible"/>
                                      </p:to>
                                    </p:set>
                                    <p:anim calcmode="lin" valueType="num">
                                      <p:cBhvr additive="base">
                                        <p:cTn id="22" dur="500"/>
                                        <p:tgtEl>
                                          <p:spTgt spid="54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42">
                                            <p:txEl>
                                              <p:pRg st="4" end="4"/>
                                            </p:txEl>
                                          </p:spTgt>
                                        </p:tgtEl>
                                        <p:attrNameLst>
                                          <p:attrName>style.visibility</p:attrName>
                                        </p:attrNameLst>
                                      </p:cBhvr>
                                      <p:to>
                                        <p:strVal val="visible"/>
                                      </p:to>
                                    </p:set>
                                    <p:anim calcmode="lin" valueType="num">
                                      <p:cBhvr additive="base">
                                        <p:cTn id="27" dur="500"/>
                                        <p:tgtEl>
                                          <p:spTgt spid="54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42">
                                            <p:txEl>
                                              <p:pRg st="5" end="5"/>
                                            </p:txEl>
                                          </p:spTgt>
                                        </p:tgtEl>
                                        <p:attrNameLst>
                                          <p:attrName>style.visibility</p:attrName>
                                        </p:attrNameLst>
                                      </p:cBhvr>
                                      <p:to>
                                        <p:strVal val="visible"/>
                                      </p:to>
                                    </p:set>
                                    <p:anim calcmode="lin" valueType="num">
                                      <p:cBhvr additive="base">
                                        <p:cTn id="32" dur="500"/>
                                        <p:tgtEl>
                                          <p:spTgt spid="54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42">
                                            <p:txEl>
                                              <p:pRg st="6" end="6"/>
                                            </p:txEl>
                                          </p:spTgt>
                                        </p:tgtEl>
                                        <p:attrNameLst>
                                          <p:attrName>style.visibility</p:attrName>
                                        </p:attrNameLst>
                                      </p:cBhvr>
                                      <p:to>
                                        <p:strVal val="visible"/>
                                      </p:to>
                                    </p:set>
                                    <p:anim calcmode="lin" valueType="num">
                                      <p:cBhvr additive="base">
                                        <p:cTn id="37" dur="500"/>
                                        <p:tgtEl>
                                          <p:spTgt spid="54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42">
                                            <p:txEl>
                                              <p:pRg st="7" end="7"/>
                                            </p:txEl>
                                          </p:spTgt>
                                        </p:tgtEl>
                                        <p:attrNameLst>
                                          <p:attrName>style.visibility</p:attrName>
                                        </p:attrNameLst>
                                      </p:cBhvr>
                                      <p:to>
                                        <p:strVal val="visible"/>
                                      </p:to>
                                    </p:set>
                                    <p:anim calcmode="lin" valueType="num">
                                      <p:cBhvr additive="base">
                                        <p:cTn id="42" dur="500"/>
                                        <p:tgtEl>
                                          <p:spTgt spid="54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43"/>
                                        </p:tgtEl>
                                        <p:attrNameLst>
                                          <p:attrName>style.visibility</p:attrName>
                                        </p:attrNameLst>
                                      </p:cBhvr>
                                      <p:to>
                                        <p:strVal val="visible"/>
                                      </p:to>
                                    </p:set>
                                    <p:animEffect transition="in" filter="fade">
                                      <p:cBhvr>
                                        <p:cTn id="47" dur="500"/>
                                        <p:tgtEl>
                                          <p:spTgt spid="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7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 GROUP BY with HAVING clause</a:t>
            </a:r>
            <a:endParaRPr/>
          </a:p>
        </p:txBody>
      </p:sp>
      <p:sp>
        <p:nvSpPr>
          <p:cNvPr id="549" name="Google Shape;549;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IN"/>
              <a:t>The SQL GROUP BY statement is used with ‘HAVING’ clause to mention conditions on groups. </a:t>
            </a:r>
            <a:endParaRPr/>
          </a:p>
          <a:p>
            <a:pPr marL="228600" lvl="0" indent="-228600" algn="l" rtl="0">
              <a:lnSpc>
                <a:spcPct val="90000"/>
              </a:lnSpc>
              <a:spcBef>
                <a:spcPts val="1000"/>
              </a:spcBef>
              <a:spcAft>
                <a:spcPts val="0"/>
              </a:spcAft>
              <a:buClr>
                <a:schemeClr val="dk1"/>
              </a:buClr>
              <a:buSzPct val="100000"/>
              <a:buChar char="•"/>
            </a:pPr>
            <a:r>
              <a:rPr lang="en-IN"/>
              <a:t>Also, since we cannot use the aggregate functions with the WHERE clause, we have to use the ‘HAVING’ clause to use the aggregate functions with GROUP BY.</a:t>
            </a:r>
            <a:endParaRPr/>
          </a:p>
          <a:p>
            <a:pPr marL="228600" lvl="0" indent="-77470" algn="l" rtl="0">
              <a:lnSpc>
                <a:spcPct val="90000"/>
              </a:lnSpc>
              <a:spcBef>
                <a:spcPts val="1000"/>
              </a:spcBef>
              <a:spcAft>
                <a:spcPts val="0"/>
              </a:spcAft>
              <a:buClr>
                <a:schemeClr val="dk1"/>
              </a:buClr>
              <a:buSzPct val="100000"/>
              <a:buNone/>
            </a:pPr>
            <a:endParaRPr/>
          </a:p>
          <a:p>
            <a:pPr marL="228600" lvl="0" indent="-228600" algn="l" rtl="0">
              <a:lnSpc>
                <a:spcPct val="90000"/>
              </a:lnSpc>
              <a:spcBef>
                <a:spcPts val="1000"/>
              </a:spcBef>
              <a:spcAft>
                <a:spcPts val="0"/>
              </a:spcAft>
              <a:buClr>
                <a:schemeClr val="dk1"/>
              </a:buClr>
              <a:buSzPct val="100000"/>
              <a:buChar char="•"/>
            </a:pPr>
            <a:r>
              <a:rPr lang="en-IN"/>
              <a:t> Example: </a:t>
            </a:r>
            <a:endParaRPr/>
          </a:p>
          <a:p>
            <a:pPr marL="228600" lvl="0" indent="-228600" algn="l" rtl="0">
              <a:lnSpc>
                <a:spcPct val="90000"/>
              </a:lnSpc>
              <a:spcBef>
                <a:spcPts val="1000"/>
              </a:spcBef>
              <a:spcAft>
                <a:spcPts val="0"/>
              </a:spcAft>
              <a:buClr>
                <a:schemeClr val="dk1"/>
              </a:buClr>
              <a:buSzPct val="100000"/>
              <a:buChar char="•"/>
            </a:pPr>
            <a:r>
              <a:rPr lang="en-IN"/>
              <a:t>Write a query to retrieve the number of employees in each city, having salary &gt; 15000</a:t>
            </a:r>
            <a:endParaRPr/>
          </a:p>
          <a:p>
            <a:pPr marL="457200" lvl="1" indent="0" algn="l" rtl="0">
              <a:lnSpc>
                <a:spcPct val="90000"/>
              </a:lnSpc>
              <a:spcBef>
                <a:spcPts val="500"/>
              </a:spcBef>
              <a:spcAft>
                <a:spcPts val="0"/>
              </a:spcAft>
              <a:buClr>
                <a:schemeClr val="dk1"/>
              </a:buClr>
              <a:buSzPct val="100000"/>
              <a:buNone/>
            </a:pPr>
            <a:r>
              <a:rPr lang="en-IN"/>
              <a:t>SELECT COUNT(EmpID), City</a:t>
            </a:r>
            <a:endParaRPr/>
          </a:p>
          <a:p>
            <a:pPr marL="457200" lvl="1" indent="0" algn="l" rtl="0">
              <a:lnSpc>
                <a:spcPct val="90000"/>
              </a:lnSpc>
              <a:spcBef>
                <a:spcPts val="500"/>
              </a:spcBef>
              <a:spcAft>
                <a:spcPts val="0"/>
              </a:spcAft>
              <a:buClr>
                <a:schemeClr val="dk1"/>
              </a:buClr>
              <a:buSzPct val="100000"/>
              <a:buNone/>
            </a:pPr>
            <a:r>
              <a:rPr lang="en-IN"/>
              <a:t>FROM Employees</a:t>
            </a:r>
            <a:endParaRPr/>
          </a:p>
          <a:p>
            <a:pPr marL="457200" lvl="1" indent="0" algn="l" rtl="0">
              <a:lnSpc>
                <a:spcPct val="90000"/>
              </a:lnSpc>
              <a:spcBef>
                <a:spcPts val="500"/>
              </a:spcBef>
              <a:spcAft>
                <a:spcPts val="0"/>
              </a:spcAft>
              <a:buClr>
                <a:schemeClr val="dk1"/>
              </a:buClr>
              <a:buSzPct val="100000"/>
              <a:buNone/>
            </a:pPr>
            <a:r>
              <a:rPr lang="en-IN"/>
              <a:t>GROUP BY City</a:t>
            </a:r>
            <a:endParaRPr/>
          </a:p>
          <a:p>
            <a:pPr marL="457200" lvl="1" indent="0" algn="l" rtl="0">
              <a:lnSpc>
                <a:spcPct val="90000"/>
              </a:lnSpc>
              <a:spcBef>
                <a:spcPts val="500"/>
              </a:spcBef>
              <a:spcAft>
                <a:spcPts val="0"/>
              </a:spcAft>
              <a:buClr>
                <a:schemeClr val="dk1"/>
              </a:buClr>
              <a:buSzPct val="100000"/>
              <a:buNone/>
            </a:pPr>
            <a:r>
              <a:rPr lang="en-IN"/>
              <a:t>HAVING SALARY &gt; 15000;</a:t>
            </a:r>
            <a:endParaRPr/>
          </a:p>
          <a:p>
            <a:pPr marL="457200" lvl="1" indent="0" algn="l" rtl="0">
              <a:lnSpc>
                <a:spcPct val="90000"/>
              </a:lnSpc>
              <a:spcBef>
                <a:spcPts val="500"/>
              </a:spcBef>
              <a:spcAft>
                <a:spcPts val="0"/>
              </a:spcAft>
              <a:buClr>
                <a:schemeClr val="dk1"/>
              </a:buClr>
              <a:buSzPct val="100000"/>
              <a:buNone/>
            </a:pPr>
            <a:r>
              <a:rPr lang="en-IN" sz="1900"/>
              <a:t>(Since all are records in the Employee table have a salary &gt; 15000, </a:t>
            </a:r>
            <a:endParaRPr/>
          </a:p>
          <a:p>
            <a:pPr marL="457200" lvl="1" indent="0" algn="l" rtl="0">
              <a:lnSpc>
                <a:spcPct val="90000"/>
              </a:lnSpc>
              <a:spcBef>
                <a:spcPts val="500"/>
              </a:spcBef>
              <a:spcAft>
                <a:spcPts val="0"/>
              </a:spcAft>
              <a:buClr>
                <a:schemeClr val="dk1"/>
              </a:buClr>
              <a:buSzPct val="100000"/>
              <a:buNone/>
            </a:pPr>
            <a:r>
              <a:rPr lang="en-IN" sz="1900"/>
              <a:t>we will see the following table as output)</a:t>
            </a:r>
            <a:endParaRPr/>
          </a:p>
        </p:txBody>
      </p:sp>
      <p:pic>
        <p:nvPicPr>
          <p:cNvPr id="550" name="Google Shape;550;p73"/>
          <p:cNvPicPr preferRelativeResize="0"/>
          <p:nvPr/>
        </p:nvPicPr>
        <p:blipFill rotWithShape="1">
          <a:blip r:embed="rId3">
            <a:alphaModFix/>
          </a:blip>
          <a:srcRect/>
          <a:stretch/>
        </p:blipFill>
        <p:spPr>
          <a:xfrm>
            <a:off x="7380576" y="4392323"/>
            <a:ext cx="2429985" cy="1919577"/>
          </a:xfrm>
          <a:prstGeom prst="rect">
            <a:avLst/>
          </a:prstGeom>
          <a:noFill/>
          <a:ln>
            <a:noFill/>
          </a:ln>
        </p:spPr>
      </p:pic>
    </p:spTree>
    <p:extLst>
      <p:ext uri="{BB962C8B-B14F-4D97-AF65-F5344CB8AC3E}">
        <p14:creationId xmlns:p14="http://schemas.microsoft.com/office/powerpoint/2010/main" val="395233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9">
                                            <p:txEl>
                                              <p:pRg st="0" end="0"/>
                                            </p:txEl>
                                          </p:spTgt>
                                        </p:tgtEl>
                                        <p:attrNameLst>
                                          <p:attrName>style.visibility</p:attrName>
                                        </p:attrNameLst>
                                      </p:cBhvr>
                                      <p:to>
                                        <p:strVal val="visible"/>
                                      </p:to>
                                    </p:set>
                                    <p:anim calcmode="lin" valueType="num">
                                      <p:cBhvr additive="base">
                                        <p:cTn id="7" dur="500"/>
                                        <p:tgtEl>
                                          <p:spTgt spid="5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49">
                                            <p:txEl>
                                              <p:pRg st="1" end="1"/>
                                            </p:txEl>
                                          </p:spTgt>
                                        </p:tgtEl>
                                        <p:attrNameLst>
                                          <p:attrName>style.visibility</p:attrName>
                                        </p:attrNameLst>
                                      </p:cBhvr>
                                      <p:to>
                                        <p:strVal val="visible"/>
                                      </p:to>
                                    </p:set>
                                    <p:anim calcmode="lin" valueType="num">
                                      <p:cBhvr additive="base">
                                        <p:cTn id="12" dur="500"/>
                                        <p:tgtEl>
                                          <p:spTgt spid="54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49">
                                            <p:txEl>
                                              <p:pRg st="2" end="2"/>
                                            </p:txEl>
                                          </p:spTgt>
                                        </p:tgtEl>
                                        <p:attrNameLst>
                                          <p:attrName>style.visibility</p:attrName>
                                        </p:attrNameLst>
                                      </p:cBhvr>
                                      <p:to>
                                        <p:strVal val="visible"/>
                                      </p:to>
                                    </p:set>
                                    <p:anim calcmode="lin" valueType="num">
                                      <p:cBhvr additive="base">
                                        <p:cTn id="17" dur="500"/>
                                        <p:tgtEl>
                                          <p:spTgt spid="54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49">
                                            <p:txEl>
                                              <p:pRg st="3" end="3"/>
                                            </p:txEl>
                                          </p:spTgt>
                                        </p:tgtEl>
                                        <p:attrNameLst>
                                          <p:attrName>style.visibility</p:attrName>
                                        </p:attrNameLst>
                                      </p:cBhvr>
                                      <p:to>
                                        <p:strVal val="visible"/>
                                      </p:to>
                                    </p:set>
                                    <p:anim calcmode="lin" valueType="num">
                                      <p:cBhvr additive="base">
                                        <p:cTn id="22" dur="500"/>
                                        <p:tgtEl>
                                          <p:spTgt spid="54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49">
                                            <p:txEl>
                                              <p:pRg st="4" end="4"/>
                                            </p:txEl>
                                          </p:spTgt>
                                        </p:tgtEl>
                                        <p:attrNameLst>
                                          <p:attrName>style.visibility</p:attrName>
                                        </p:attrNameLst>
                                      </p:cBhvr>
                                      <p:to>
                                        <p:strVal val="visible"/>
                                      </p:to>
                                    </p:set>
                                    <p:anim calcmode="lin" valueType="num">
                                      <p:cBhvr additive="base">
                                        <p:cTn id="27" dur="500"/>
                                        <p:tgtEl>
                                          <p:spTgt spid="54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49">
                                            <p:txEl>
                                              <p:pRg st="5" end="5"/>
                                            </p:txEl>
                                          </p:spTgt>
                                        </p:tgtEl>
                                        <p:attrNameLst>
                                          <p:attrName>style.visibility</p:attrName>
                                        </p:attrNameLst>
                                      </p:cBhvr>
                                      <p:to>
                                        <p:strVal val="visible"/>
                                      </p:to>
                                    </p:set>
                                    <p:anim calcmode="lin" valueType="num">
                                      <p:cBhvr additive="base">
                                        <p:cTn id="32" dur="500"/>
                                        <p:tgtEl>
                                          <p:spTgt spid="54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49">
                                            <p:txEl>
                                              <p:pRg st="6" end="6"/>
                                            </p:txEl>
                                          </p:spTgt>
                                        </p:tgtEl>
                                        <p:attrNameLst>
                                          <p:attrName>style.visibility</p:attrName>
                                        </p:attrNameLst>
                                      </p:cBhvr>
                                      <p:to>
                                        <p:strVal val="visible"/>
                                      </p:to>
                                    </p:set>
                                    <p:anim calcmode="lin" valueType="num">
                                      <p:cBhvr additive="base">
                                        <p:cTn id="37" dur="500"/>
                                        <p:tgtEl>
                                          <p:spTgt spid="54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49">
                                            <p:txEl>
                                              <p:pRg st="7" end="7"/>
                                            </p:txEl>
                                          </p:spTgt>
                                        </p:tgtEl>
                                        <p:attrNameLst>
                                          <p:attrName>style.visibility</p:attrName>
                                        </p:attrNameLst>
                                      </p:cBhvr>
                                      <p:to>
                                        <p:strVal val="visible"/>
                                      </p:to>
                                    </p:set>
                                    <p:anim calcmode="lin" valueType="num">
                                      <p:cBhvr additive="base">
                                        <p:cTn id="42" dur="500"/>
                                        <p:tgtEl>
                                          <p:spTgt spid="54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49">
                                            <p:txEl>
                                              <p:pRg st="8" end="8"/>
                                            </p:txEl>
                                          </p:spTgt>
                                        </p:tgtEl>
                                        <p:attrNameLst>
                                          <p:attrName>style.visibility</p:attrName>
                                        </p:attrNameLst>
                                      </p:cBhvr>
                                      <p:to>
                                        <p:strVal val="visible"/>
                                      </p:to>
                                    </p:set>
                                    <p:anim calcmode="lin" valueType="num">
                                      <p:cBhvr additive="base">
                                        <p:cTn id="47" dur="500"/>
                                        <p:tgtEl>
                                          <p:spTgt spid="54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49">
                                            <p:txEl>
                                              <p:pRg st="9" end="9"/>
                                            </p:txEl>
                                          </p:spTgt>
                                        </p:tgtEl>
                                        <p:attrNameLst>
                                          <p:attrName>style.visibility</p:attrName>
                                        </p:attrNameLst>
                                      </p:cBhvr>
                                      <p:to>
                                        <p:strVal val="visible"/>
                                      </p:to>
                                    </p:set>
                                    <p:anim calcmode="lin" valueType="num">
                                      <p:cBhvr additive="base">
                                        <p:cTn id="52" dur="500"/>
                                        <p:tgtEl>
                                          <p:spTgt spid="549">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49">
                                            <p:txEl>
                                              <p:pRg st="10" end="10"/>
                                            </p:txEl>
                                          </p:spTgt>
                                        </p:tgtEl>
                                        <p:attrNameLst>
                                          <p:attrName>style.visibility</p:attrName>
                                        </p:attrNameLst>
                                      </p:cBhvr>
                                      <p:to>
                                        <p:strVal val="visible"/>
                                      </p:to>
                                    </p:set>
                                    <p:anim calcmode="lin" valueType="num">
                                      <p:cBhvr additive="base">
                                        <p:cTn id="57" dur="500"/>
                                        <p:tgtEl>
                                          <p:spTgt spid="549">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50"/>
                                        </p:tgtEl>
                                        <p:attrNameLst>
                                          <p:attrName>style.visibility</p:attrName>
                                        </p:attrNameLst>
                                      </p:cBhvr>
                                      <p:to>
                                        <p:strVal val="visible"/>
                                      </p:to>
                                    </p:set>
                                    <p:animEffect transition="in" filter="fade">
                                      <p:cBhvr>
                                        <p:cTn id="62" dur="500"/>
                                        <p:tgtEl>
                                          <p:spTgt spid="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GROUP BY on multiple columns</a:t>
            </a:r>
            <a:endParaRPr/>
          </a:p>
        </p:txBody>
      </p:sp>
      <p:sp>
        <p:nvSpPr>
          <p:cNvPr id="535" name="Google Shape;535;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Example: </a:t>
            </a:r>
            <a:endParaRPr dirty="0"/>
          </a:p>
          <a:p>
            <a:pPr marL="228600" lvl="0" indent="-228600" algn="l" rtl="0">
              <a:lnSpc>
                <a:spcPct val="90000"/>
              </a:lnSpc>
              <a:spcBef>
                <a:spcPts val="1000"/>
              </a:spcBef>
              <a:spcAft>
                <a:spcPts val="0"/>
              </a:spcAft>
              <a:buClr>
                <a:schemeClr val="dk1"/>
              </a:buClr>
              <a:buSzPts val="2800"/>
              <a:buChar char="•"/>
            </a:pPr>
            <a:r>
              <a:rPr lang="en-IN" dirty="0"/>
              <a:t>Write a query to retrieve the number of employees having different salaries in each city.</a:t>
            </a:r>
            <a:endParaRPr dirty="0"/>
          </a:p>
          <a:p>
            <a:pPr marL="228600" lvl="0" indent="-50800" algn="l" rtl="0">
              <a:lnSpc>
                <a:spcPct val="90000"/>
              </a:lnSpc>
              <a:spcBef>
                <a:spcPts val="1000"/>
              </a:spcBef>
              <a:spcAft>
                <a:spcPts val="0"/>
              </a:spcAft>
              <a:buClr>
                <a:schemeClr val="dk1"/>
              </a:buClr>
              <a:buSzPts val="2800"/>
              <a:buNone/>
            </a:pPr>
            <a:endParaRPr dirty="0"/>
          </a:p>
          <a:p>
            <a:pPr marL="457200" lvl="1" indent="0" algn="l" rtl="0">
              <a:lnSpc>
                <a:spcPct val="90000"/>
              </a:lnSpc>
              <a:spcBef>
                <a:spcPts val="500"/>
              </a:spcBef>
              <a:spcAft>
                <a:spcPts val="0"/>
              </a:spcAft>
              <a:buClr>
                <a:schemeClr val="dk1"/>
              </a:buClr>
              <a:buSzPts val="2400"/>
              <a:buNone/>
            </a:pPr>
            <a:r>
              <a:rPr lang="en-IN" dirty="0"/>
              <a:t>SELECT City, Salary, Count(*)</a:t>
            </a:r>
            <a:endParaRPr dirty="0"/>
          </a:p>
          <a:p>
            <a:pPr marL="457200" lvl="1" indent="0" algn="l" rtl="0">
              <a:lnSpc>
                <a:spcPct val="90000"/>
              </a:lnSpc>
              <a:spcBef>
                <a:spcPts val="500"/>
              </a:spcBef>
              <a:spcAft>
                <a:spcPts val="0"/>
              </a:spcAft>
              <a:buClr>
                <a:schemeClr val="dk1"/>
              </a:buClr>
              <a:buSzPts val="2400"/>
              <a:buNone/>
            </a:pPr>
            <a:r>
              <a:rPr lang="en-IN" dirty="0"/>
              <a:t>FROM Employees</a:t>
            </a:r>
            <a:endParaRPr dirty="0"/>
          </a:p>
          <a:p>
            <a:pPr marL="457200" lvl="1" indent="0" algn="l" rtl="0">
              <a:lnSpc>
                <a:spcPct val="90000"/>
              </a:lnSpc>
              <a:spcBef>
                <a:spcPts val="500"/>
              </a:spcBef>
              <a:spcAft>
                <a:spcPts val="0"/>
              </a:spcAft>
              <a:buClr>
                <a:schemeClr val="dk1"/>
              </a:buClr>
              <a:buSzPts val="2400"/>
              <a:buNone/>
            </a:pPr>
            <a:r>
              <a:rPr lang="en-IN" dirty="0"/>
              <a:t>GROUP BY City, Salary;</a:t>
            </a:r>
            <a:endParaRPr dirty="0"/>
          </a:p>
        </p:txBody>
      </p:sp>
      <p:pic>
        <p:nvPicPr>
          <p:cNvPr id="536" name="Google Shape;536;p71"/>
          <p:cNvPicPr preferRelativeResize="0"/>
          <p:nvPr/>
        </p:nvPicPr>
        <p:blipFill rotWithShape="1">
          <a:blip r:embed="rId3">
            <a:alphaModFix/>
          </a:blip>
          <a:srcRect/>
          <a:stretch/>
        </p:blipFill>
        <p:spPr>
          <a:xfrm>
            <a:off x="5941434" y="3057957"/>
            <a:ext cx="3228927" cy="3119006"/>
          </a:xfrm>
          <a:prstGeom prst="rect">
            <a:avLst/>
          </a:prstGeom>
          <a:noFill/>
          <a:ln>
            <a:noFill/>
          </a:ln>
        </p:spPr>
      </p:pic>
    </p:spTree>
    <p:extLst>
      <p:ext uri="{BB962C8B-B14F-4D97-AF65-F5344CB8AC3E}">
        <p14:creationId xmlns:p14="http://schemas.microsoft.com/office/powerpoint/2010/main" val="156229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5">
                                            <p:txEl>
                                              <p:pRg st="0" end="0"/>
                                            </p:txEl>
                                          </p:spTgt>
                                        </p:tgtEl>
                                        <p:attrNameLst>
                                          <p:attrName>style.visibility</p:attrName>
                                        </p:attrNameLst>
                                      </p:cBhvr>
                                      <p:to>
                                        <p:strVal val="visible"/>
                                      </p:to>
                                    </p:set>
                                    <p:anim calcmode="lin" valueType="num">
                                      <p:cBhvr additive="base">
                                        <p:cTn id="7" dur="500" fill="hold"/>
                                        <p:tgtEl>
                                          <p:spTgt spid="5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5">
                                            <p:txEl>
                                              <p:pRg st="1" end="1"/>
                                            </p:txEl>
                                          </p:spTgt>
                                        </p:tgtEl>
                                        <p:attrNameLst>
                                          <p:attrName>style.visibility</p:attrName>
                                        </p:attrNameLst>
                                      </p:cBhvr>
                                      <p:to>
                                        <p:strVal val="visible"/>
                                      </p:to>
                                    </p:set>
                                    <p:anim calcmode="lin" valueType="num">
                                      <p:cBhvr additive="base">
                                        <p:cTn id="13" dur="500" fill="hold"/>
                                        <p:tgtEl>
                                          <p:spTgt spid="5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35">
                                            <p:txEl>
                                              <p:pRg st="3" end="3"/>
                                            </p:txEl>
                                          </p:spTgt>
                                        </p:tgtEl>
                                        <p:attrNameLst>
                                          <p:attrName>style.visibility</p:attrName>
                                        </p:attrNameLst>
                                      </p:cBhvr>
                                      <p:to>
                                        <p:strVal val="visible"/>
                                      </p:to>
                                    </p:set>
                                    <p:anim calcmode="lin" valueType="num">
                                      <p:cBhvr additive="base">
                                        <p:cTn id="17" dur="500" fill="hold"/>
                                        <p:tgtEl>
                                          <p:spTgt spid="53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3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35">
                                            <p:txEl>
                                              <p:pRg st="4" end="4"/>
                                            </p:txEl>
                                          </p:spTgt>
                                        </p:tgtEl>
                                        <p:attrNameLst>
                                          <p:attrName>style.visibility</p:attrName>
                                        </p:attrNameLst>
                                      </p:cBhvr>
                                      <p:to>
                                        <p:strVal val="visible"/>
                                      </p:to>
                                    </p:set>
                                    <p:anim calcmode="lin" valueType="num">
                                      <p:cBhvr additive="base">
                                        <p:cTn id="21" dur="500" fill="hold"/>
                                        <p:tgtEl>
                                          <p:spTgt spid="53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3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35">
                                            <p:txEl>
                                              <p:pRg st="5" end="5"/>
                                            </p:txEl>
                                          </p:spTgt>
                                        </p:tgtEl>
                                        <p:attrNameLst>
                                          <p:attrName>style.visibility</p:attrName>
                                        </p:attrNameLst>
                                      </p:cBhvr>
                                      <p:to>
                                        <p:strVal val="visible"/>
                                      </p:to>
                                    </p:set>
                                    <p:anim calcmode="lin" valueType="num">
                                      <p:cBhvr additive="base">
                                        <p:cTn id="25" dur="500" fill="hold"/>
                                        <p:tgtEl>
                                          <p:spTgt spid="53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36"/>
                                        </p:tgtEl>
                                        <p:attrNameLst>
                                          <p:attrName>style.visibility</p:attrName>
                                        </p:attrNameLst>
                                      </p:cBhvr>
                                      <p:to>
                                        <p:strVal val="visible"/>
                                      </p:to>
                                    </p:set>
                                    <p:animEffect transition="in" filter="barn(inVertical)">
                                      <p:cBhvr>
                                        <p:cTn id="31" dur="500"/>
                                        <p:tgtEl>
                                          <p:spTgt spid="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80"/>
          <p:cNvSpPr/>
          <p:nvPr/>
        </p:nvSpPr>
        <p:spPr>
          <a:xfrm>
            <a:off x="0" y="-1"/>
            <a:ext cx="12191695" cy="68520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 name="Google Shape;618;p80"/>
          <p:cNvSpPr/>
          <p:nvPr/>
        </p:nvSpPr>
        <p:spPr>
          <a:xfrm>
            <a:off x="305" y="0"/>
            <a:ext cx="12191695"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9" name="Google Shape;619;p80"/>
          <p:cNvSpPr txBox="1">
            <a:spLocks noGrp="1"/>
          </p:cNvSpPr>
          <p:nvPr>
            <p:ph type="ctrTitle"/>
          </p:nvPr>
        </p:nvSpPr>
        <p:spPr>
          <a:xfrm>
            <a:off x="8709284" y="2638268"/>
            <a:ext cx="2687373" cy="292667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2"/>
              </a:buClr>
              <a:buSzPts val="4000"/>
              <a:buFont typeface="Calibri"/>
              <a:buNone/>
            </a:pPr>
            <a:r>
              <a:rPr lang="en-IN" sz="4000">
                <a:solidFill>
                  <a:schemeClr val="dk2"/>
                </a:solidFill>
              </a:rPr>
              <a:t>JOIN</a:t>
            </a:r>
            <a:endParaRPr/>
          </a:p>
        </p:txBody>
      </p:sp>
      <p:sp>
        <p:nvSpPr>
          <p:cNvPr id="620" name="Google Shape;620;p80"/>
          <p:cNvSpPr txBox="1">
            <a:spLocks noGrp="1"/>
          </p:cNvSpPr>
          <p:nvPr>
            <p:ph type="subTitle" idx="1"/>
          </p:nvPr>
        </p:nvSpPr>
        <p:spPr>
          <a:xfrm>
            <a:off x="6590966" y="3428999"/>
            <a:ext cx="4805691" cy="83883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2000"/>
              <a:buNone/>
            </a:pPr>
            <a:endParaRPr sz="2000">
              <a:solidFill>
                <a:schemeClr val="dk2"/>
              </a:solidFill>
            </a:endParaRPr>
          </a:p>
        </p:txBody>
      </p:sp>
      <p:grpSp>
        <p:nvGrpSpPr>
          <p:cNvPr id="622" name="Google Shape;622;p80"/>
          <p:cNvGrpSpPr/>
          <p:nvPr/>
        </p:nvGrpSpPr>
        <p:grpSpPr>
          <a:xfrm>
            <a:off x="-4253" y="-5977"/>
            <a:ext cx="6238675" cy="6863979"/>
            <a:chOff x="305" y="-5977"/>
            <a:chExt cx="6238675" cy="6863979"/>
          </a:xfrm>
        </p:grpSpPr>
        <p:sp>
          <p:nvSpPr>
            <p:cNvPr id="623" name="Google Shape;623;p80"/>
            <p:cNvSpPr/>
            <p:nvPr/>
          </p:nvSpPr>
          <p:spPr>
            <a:xfrm flipH="1">
              <a:off x="305" y="34854"/>
              <a:ext cx="6028697" cy="6817170"/>
            </a:xfrm>
            <a:custGeom>
              <a:avLst/>
              <a:gdLst/>
              <a:ahLst/>
              <a:cxnLst/>
              <a:rect l="l" t="t" r="r" b="b"/>
              <a:pathLst>
                <a:path w="6028697" h="6817170" extrusionOk="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4" name="Google Shape;624;p80"/>
            <p:cNvSpPr/>
            <p:nvPr/>
          </p:nvSpPr>
          <p:spPr>
            <a:xfrm flipH="1">
              <a:off x="305" y="1"/>
              <a:ext cx="6165116"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25" name="Google Shape;625;p80"/>
            <p:cNvSpPr/>
            <p:nvPr/>
          </p:nvSpPr>
          <p:spPr>
            <a:xfrm flipH="1">
              <a:off x="305" y="-5977"/>
              <a:ext cx="6238675" cy="6858001"/>
            </a:xfrm>
            <a:custGeom>
              <a:avLst/>
              <a:gdLst/>
              <a:ahLst/>
              <a:cxnLst/>
              <a:rect l="l" t="t" r="r" b="b"/>
              <a:pathLst>
                <a:path w="6264586" h="6858001" extrusionOk="0">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0">
                  <a:srgbClr val="FFFFFF">
                    <a:alpha val="9803"/>
                  </a:srgbClr>
                </a:gs>
                <a:gs pos="2000">
                  <a:srgbClr val="FFFFFF">
                    <a:alpha val="9803"/>
                  </a:srgbClr>
                </a:gs>
                <a:gs pos="16000">
                  <a:srgbClr val="70AD47">
                    <a:alpha val="9803"/>
                  </a:srgbClr>
                </a:gs>
                <a:gs pos="85000">
                  <a:srgbClr val="4472C4">
                    <a:alpha val="9803"/>
                  </a:srgbClr>
                </a:gs>
                <a:gs pos="100000">
                  <a:srgbClr val="FFFFFF">
                    <a:alpha val="9803"/>
                  </a:srgbClr>
                </a:gs>
              </a:gsLst>
              <a:lin ang="120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2" name="Picture 1">
            <a:extLst>
              <a:ext uri="{FF2B5EF4-FFF2-40B4-BE49-F238E27FC236}">
                <a16:creationId xmlns:a16="http://schemas.microsoft.com/office/drawing/2014/main" xmlns="" id="{00495898-87AC-4F79-BD61-ADB3BFCE2374}"/>
              </a:ext>
            </a:extLst>
          </p:cNvPr>
          <p:cNvPicPr>
            <a:picLocks noChangeAspect="1"/>
          </p:cNvPicPr>
          <p:nvPr/>
        </p:nvPicPr>
        <p:blipFill>
          <a:blip r:embed="rId3"/>
          <a:stretch>
            <a:fillRect/>
          </a:stretch>
        </p:blipFill>
        <p:spPr>
          <a:xfrm>
            <a:off x="541321" y="852330"/>
            <a:ext cx="5793377" cy="4712617"/>
          </a:xfrm>
          <a:prstGeom prst="rect">
            <a:avLst/>
          </a:prstGeom>
        </p:spPr>
      </p:pic>
    </p:spTree>
    <p:extLst>
      <p:ext uri="{BB962C8B-B14F-4D97-AF65-F5344CB8AC3E}">
        <p14:creationId xmlns:p14="http://schemas.microsoft.com/office/powerpoint/2010/main" val="32786704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sp>
        <p:nvSpPr>
          <p:cNvPr id="631" name="Google Shape;631;p8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b="1" dirty="0"/>
              <a:t>SQL Join</a:t>
            </a:r>
            <a:r>
              <a:rPr lang="en-IN" dirty="0"/>
              <a:t> statement is used to combine data or rows from two or more tables based on a common field between them. </a:t>
            </a:r>
            <a:endParaRPr dirty="0"/>
          </a:p>
          <a:p>
            <a:pPr marL="228600" lvl="0" indent="-228600" algn="l" rtl="0">
              <a:lnSpc>
                <a:spcPct val="90000"/>
              </a:lnSpc>
              <a:spcBef>
                <a:spcPts val="1000"/>
              </a:spcBef>
              <a:spcAft>
                <a:spcPts val="0"/>
              </a:spcAft>
              <a:buClr>
                <a:schemeClr val="dk1"/>
              </a:buClr>
              <a:buSzPts val="2800"/>
              <a:buChar char="•"/>
            </a:pPr>
            <a:r>
              <a:rPr lang="en-IN" dirty="0"/>
              <a:t>Different types of Joins are as follows: </a:t>
            </a:r>
            <a:endParaRPr dirty="0"/>
          </a:p>
          <a:p>
            <a:pPr marL="685800" lvl="1" indent="-228600" algn="l" rtl="0">
              <a:lnSpc>
                <a:spcPct val="90000"/>
              </a:lnSpc>
              <a:spcBef>
                <a:spcPts val="500"/>
              </a:spcBef>
              <a:spcAft>
                <a:spcPts val="0"/>
              </a:spcAft>
              <a:buClr>
                <a:schemeClr val="dk1"/>
              </a:buClr>
              <a:buSzPts val="2400"/>
              <a:buChar char="•"/>
            </a:pPr>
            <a:r>
              <a:rPr lang="en-IN" dirty="0"/>
              <a:t>INNER JOIN</a:t>
            </a:r>
            <a:endParaRPr dirty="0"/>
          </a:p>
          <a:p>
            <a:pPr marL="685800" lvl="1" indent="-228600" algn="l" rtl="0">
              <a:lnSpc>
                <a:spcPct val="90000"/>
              </a:lnSpc>
              <a:spcBef>
                <a:spcPts val="500"/>
              </a:spcBef>
              <a:spcAft>
                <a:spcPts val="0"/>
              </a:spcAft>
              <a:buClr>
                <a:schemeClr val="dk1"/>
              </a:buClr>
              <a:buSzPts val="2400"/>
              <a:buChar char="•"/>
            </a:pPr>
            <a:r>
              <a:rPr lang="en-IN" dirty="0"/>
              <a:t>LEFT JOIN</a:t>
            </a:r>
            <a:endParaRPr dirty="0"/>
          </a:p>
          <a:p>
            <a:pPr marL="685800" lvl="1" indent="-228600" algn="l" rtl="0">
              <a:lnSpc>
                <a:spcPct val="90000"/>
              </a:lnSpc>
              <a:spcBef>
                <a:spcPts val="500"/>
              </a:spcBef>
              <a:spcAft>
                <a:spcPts val="0"/>
              </a:spcAft>
              <a:buClr>
                <a:schemeClr val="dk1"/>
              </a:buClr>
              <a:buSzPts val="2400"/>
              <a:buChar char="•"/>
            </a:pPr>
            <a:r>
              <a:rPr lang="en-IN" dirty="0"/>
              <a:t>RIGHT JOIN</a:t>
            </a:r>
            <a:endParaRPr dirty="0"/>
          </a:p>
          <a:p>
            <a:pPr marL="685800" lvl="1" indent="-228600" algn="l" rtl="0">
              <a:lnSpc>
                <a:spcPct val="90000"/>
              </a:lnSpc>
              <a:spcBef>
                <a:spcPts val="500"/>
              </a:spcBef>
              <a:spcAft>
                <a:spcPts val="0"/>
              </a:spcAft>
              <a:buClr>
                <a:schemeClr val="dk1"/>
              </a:buClr>
              <a:buSzPts val="2400"/>
              <a:buChar char="•"/>
            </a:pPr>
            <a:r>
              <a:rPr lang="en-IN" dirty="0"/>
              <a:t>FULL JOIN</a:t>
            </a:r>
            <a:endParaRPr dirty="0"/>
          </a:p>
          <a:p>
            <a:pPr marL="228600" lvl="0" indent="-5080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2292865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006115-B526-4F46-8402-EA007E9E0EE2}"/>
              </a:ext>
            </a:extLst>
          </p:cNvPr>
          <p:cNvSpPr>
            <a:spLocks noGrp="1"/>
          </p:cNvSpPr>
          <p:nvPr>
            <p:ph idx="1"/>
          </p:nvPr>
        </p:nvSpPr>
        <p:spPr>
          <a:xfrm>
            <a:off x="869429" y="659568"/>
            <a:ext cx="10799164" cy="5832189"/>
          </a:xfrm>
        </p:spPr>
        <p:txBody>
          <a:bodyPr>
            <a:normAutofit/>
          </a:bodyPr>
          <a:lstStyle/>
          <a:p>
            <a:pPr marL="0" indent="0">
              <a:buNone/>
            </a:pPr>
            <a:r>
              <a:rPr lang="en-IN" b="1" dirty="0"/>
              <a:t>1. Binary Datatypes</a:t>
            </a:r>
          </a:p>
          <a:p>
            <a:r>
              <a:rPr lang="en-IN" dirty="0"/>
              <a:t>Binary: </a:t>
            </a:r>
          </a:p>
          <a:p>
            <a:pPr lvl="1"/>
            <a:r>
              <a:rPr lang="en-IN" dirty="0"/>
              <a:t>It has a maximum length of 8000 bytes. </a:t>
            </a:r>
          </a:p>
          <a:p>
            <a:pPr lvl="1"/>
            <a:r>
              <a:rPr lang="en-IN" dirty="0"/>
              <a:t>It contains fixed-length binary data.</a:t>
            </a:r>
          </a:p>
          <a:p>
            <a:r>
              <a:rPr lang="en-IN" dirty="0" err="1"/>
              <a:t>Varbinary</a:t>
            </a:r>
            <a:r>
              <a:rPr lang="en-IN" dirty="0"/>
              <a:t>: </a:t>
            </a:r>
          </a:p>
          <a:p>
            <a:pPr lvl="1"/>
            <a:r>
              <a:rPr lang="en-IN" dirty="0"/>
              <a:t>It has a maximum length of 8000 bytes. </a:t>
            </a:r>
          </a:p>
          <a:p>
            <a:pPr lvl="1"/>
            <a:r>
              <a:rPr lang="en-IN" dirty="0"/>
              <a:t>It contains variable-length binary data.</a:t>
            </a:r>
          </a:p>
          <a:p>
            <a:pPr marL="0" indent="0">
              <a:buNone/>
            </a:pPr>
            <a:r>
              <a:rPr lang="en-IN" b="1" dirty="0"/>
              <a:t>2. Approximate Numeric Datatype</a:t>
            </a:r>
          </a:p>
          <a:p>
            <a:r>
              <a:rPr lang="en-IN" dirty="0"/>
              <a:t>Float: Range -1.79E + 308 to 1.79E + 308.</a:t>
            </a:r>
          </a:p>
          <a:p>
            <a:pPr lvl="1"/>
            <a:r>
              <a:rPr lang="en-IN" dirty="0"/>
              <a:t>It is used to specify a floating-point value e.g. 6.2, 2.9 etc.</a:t>
            </a:r>
          </a:p>
          <a:p>
            <a:r>
              <a:rPr lang="en-IN" dirty="0"/>
              <a:t>Real: Range -3.40e + 38 to 3.40E + 38. </a:t>
            </a:r>
          </a:p>
          <a:p>
            <a:pPr lvl="1"/>
            <a:r>
              <a:rPr lang="en-IN" dirty="0"/>
              <a:t>It specifies a single precision floating point number</a:t>
            </a:r>
          </a:p>
        </p:txBody>
      </p:sp>
    </p:spTree>
    <p:extLst>
      <p:ext uri="{BB962C8B-B14F-4D97-AF65-F5344CB8AC3E}">
        <p14:creationId xmlns:p14="http://schemas.microsoft.com/office/powerpoint/2010/main" val="2997995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8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INNER JOIN</a:t>
            </a:r>
            <a:endParaRPr/>
          </a:p>
        </p:txBody>
      </p:sp>
      <p:sp>
        <p:nvSpPr>
          <p:cNvPr id="637" name="Google Shape;637;p8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Returns records that have matching values in both tables.</a:t>
            </a:r>
            <a:endParaRPr i="1"/>
          </a:p>
          <a:p>
            <a:pPr marL="228600" lvl="0" indent="-228600" algn="l" rtl="0">
              <a:lnSpc>
                <a:spcPct val="90000"/>
              </a:lnSpc>
              <a:spcBef>
                <a:spcPts val="1000"/>
              </a:spcBef>
              <a:spcAft>
                <a:spcPts val="0"/>
              </a:spcAft>
              <a:buClr>
                <a:schemeClr val="dk1"/>
              </a:buClr>
              <a:buSzPts val="2800"/>
              <a:buChar char="•"/>
            </a:pPr>
            <a:r>
              <a:rPr lang="en-IN" i="1"/>
              <a:t>We can also write JOIN instead of INNER JOIN. JOIN is same as INNER JOIN. </a:t>
            </a:r>
            <a:endParaRPr/>
          </a:p>
          <a:p>
            <a:pPr marL="228600" lvl="0" indent="-228600" algn="l" rtl="0">
              <a:lnSpc>
                <a:spcPct val="90000"/>
              </a:lnSpc>
              <a:spcBef>
                <a:spcPts val="1000"/>
              </a:spcBef>
              <a:spcAft>
                <a:spcPts val="0"/>
              </a:spcAft>
              <a:buClr>
                <a:schemeClr val="dk1"/>
              </a:buClr>
              <a:buSzPts val="2800"/>
              <a:buChar char="•"/>
            </a:pPr>
            <a:r>
              <a:rPr lang="en-IN"/>
              <a:t> This keyword will create the result-set by combining all rows from both the tables where the condition satisfies </a:t>
            </a:r>
            <a:endParaRPr/>
          </a:p>
          <a:p>
            <a:pPr marL="228600" lvl="0" indent="-228600" algn="l" rtl="0">
              <a:lnSpc>
                <a:spcPct val="90000"/>
              </a:lnSpc>
              <a:spcBef>
                <a:spcPts val="1000"/>
              </a:spcBef>
              <a:spcAft>
                <a:spcPts val="0"/>
              </a:spcAft>
              <a:buClr>
                <a:schemeClr val="dk1"/>
              </a:buClr>
              <a:buSzPts val="2800"/>
              <a:buChar char="•"/>
            </a:pPr>
            <a:r>
              <a:rPr lang="en-IN"/>
              <a:t>i.e value of the common field will be the same. </a:t>
            </a:r>
            <a:endParaRPr/>
          </a:p>
          <a:p>
            <a:pPr marL="228600" lvl="0" indent="-228600" algn="l" rtl="0">
              <a:lnSpc>
                <a:spcPct val="90000"/>
              </a:lnSpc>
              <a:spcBef>
                <a:spcPts val="1000"/>
              </a:spcBef>
              <a:spcAft>
                <a:spcPts val="0"/>
              </a:spcAft>
              <a:buClr>
                <a:schemeClr val="dk1"/>
              </a:buClr>
              <a:buSzPts val="2800"/>
              <a:buChar char="•"/>
            </a:pPr>
            <a:r>
              <a:rPr lang="en-IN"/>
              <a:t>Syntax: </a:t>
            </a:r>
            <a:endParaRPr/>
          </a:p>
        </p:txBody>
      </p:sp>
      <p:pic>
        <p:nvPicPr>
          <p:cNvPr id="638" name="Google Shape;638;p82"/>
          <p:cNvPicPr preferRelativeResize="0"/>
          <p:nvPr/>
        </p:nvPicPr>
        <p:blipFill rotWithShape="1">
          <a:blip r:embed="rId3">
            <a:alphaModFix/>
          </a:blip>
          <a:srcRect/>
          <a:stretch/>
        </p:blipFill>
        <p:spPr>
          <a:xfrm>
            <a:off x="1156194" y="5195888"/>
            <a:ext cx="5406699" cy="1116012"/>
          </a:xfrm>
          <a:prstGeom prst="rect">
            <a:avLst/>
          </a:prstGeom>
          <a:noFill/>
          <a:ln>
            <a:noFill/>
          </a:ln>
        </p:spPr>
      </p:pic>
      <p:pic>
        <p:nvPicPr>
          <p:cNvPr id="639" name="Google Shape;639;p82"/>
          <p:cNvPicPr preferRelativeResize="0"/>
          <p:nvPr/>
        </p:nvPicPr>
        <p:blipFill rotWithShape="1">
          <a:blip r:embed="rId4">
            <a:alphaModFix/>
          </a:blip>
          <a:srcRect/>
          <a:stretch/>
        </p:blipFill>
        <p:spPr>
          <a:xfrm>
            <a:off x="6562893" y="5387181"/>
            <a:ext cx="5392193" cy="924719"/>
          </a:xfrm>
          <a:prstGeom prst="rect">
            <a:avLst/>
          </a:prstGeom>
          <a:noFill/>
          <a:ln>
            <a:noFill/>
          </a:ln>
        </p:spPr>
      </p:pic>
    </p:spTree>
    <p:extLst>
      <p:ext uri="{BB962C8B-B14F-4D97-AF65-F5344CB8AC3E}">
        <p14:creationId xmlns:p14="http://schemas.microsoft.com/office/powerpoint/2010/main" val="352154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7">
                                            <p:txEl>
                                              <p:pRg st="0" end="0"/>
                                            </p:txEl>
                                          </p:spTgt>
                                        </p:tgtEl>
                                        <p:attrNameLst>
                                          <p:attrName>style.visibility</p:attrName>
                                        </p:attrNameLst>
                                      </p:cBhvr>
                                      <p:to>
                                        <p:strVal val="visible"/>
                                      </p:to>
                                    </p:set>
                                    <p:anim calcmode="lin" valueType="num">
                                      <p:cBhvr additive="base">
                                        <p:cTn id="7" dur="500"/>
                                        <p:tgtEl>
                                          <p:spTgt spid="63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37">
                                            <p:txEl>
                                              <p:pRg st="1" end="1"/>
                                            </p:txEl>
                                          </p:spTgt>
                                        </p:tgtEl>
                                        <p:attrNameLst>
                                          <p:attrName>style.visibility</p:attrName>
                                        </p:attrNameLst>
                                      </p:cBhvr>
                                      <p:to>
                                        <p:strVal val="visible"/>
                                      </p:to>
                                    </p:set>
                                    <p:anim calcmode="lin" valueType="num">
                                      <p:cBhvr additive="base">
                                        <p:cTn id="12" dur="500"/>
                                        <p:tgtEl>
                                          <p:spTgt spid="63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37">
                                            <p:txEl>
                                              <p:pRg st="2" end="2"/>
                                            </p:txEl>
                                          </p:spTgt>
                                        </p:tgtEl>
                                        <p:attrNameLst>
                                          <p:attrName>style.visibility</p:attrName>
                                        </p:attrNameLst>
                                      </p:cBhvr>
                                      <p:to>
                                        <p:strVal val="visible"/>
                                      </p:to>
                                    </p:set>
                                    <p:anim calcmode="lin" valueType="num">
                                      <p:cBhvr additive="base">
                                        <p:cTn id="17" dur="500"/>
                                        <p:tgtEl>
                                          <p:spTgt spid="63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37">
                                            <p:txEl>
                                              <p:pRg st="3" end="3"/>
                                            </p:txEl>
                                          </p:spTgt>
                                        </p:tgtEl>
                                        <p:attrNameLst>
                                          <p:attrName>style.visibility</p:attrName>
                                        </p:attrNameLst>
                                      </p:cBhvr>
                                      <p:to>
                                        <p:strVal val="visible"/>
                                      </p:to>
                                    </p:set>
                                    <p:anim calcmode="lin" valueType="num">
                                      <p:cBhvr additive="base">
                                        <p:cTn id="22" dur="500"/>
                                        <p:tgtEl>
                                          <p:spTgt spid="63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37">
                                            <p:txEl>
                                              <p:pRg st="4" end="4"/>
                                            </p:txEl>
                                          </p:spTgt>
                                        </p:tgtEl>
                                        <p:attrNameLst>
                                          <p:attrName>style.visibility</p:attrName>
                                        </p:attrNameLst>
                                      </p:cBhvr>
                                      <p:to>
                                        <p:strVal val="visible"/>
                                      </p:to>
                                    </p:set>
                                    <p:anim calcmode="lin" valueType="num">
                                      <p:cBhvr additive="base">
                                        <p:cTn id="27" dur="500"/>
                                        <p:tgtEl>
                                          <p:spTgt spid="63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38"/>
                                        </p:tgtEl>
                                        <p:attrNameLst>
                                          <p:attrName>style.visibility</p:attrName>
                                        </p:attrNameLst>
                                      </p:cBhvr>
                                      <p:to>
                                        <p:strVal val="visible"/>
                                      </p:to>
                                    </p:set>
                                    <p:anim calcmode="lin" valueType="num">
                                      <p:cBhvr additive="base">
                                        <p:cTn id="32" dur="500"/>
                                        <p:tgtEl>
                                          <p:spTgt spid="638"/>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39"/>
                                        </p:tgtEl>
                                        <p:attrNameLst>
                                          <p:attrName>style.visibility</p:attrName>
                                        </p:attrNameLst>
                                      </p:cBhvr>
                                      <p:to>
                                        <p:strVal val="visible"/>
                                      </p:to>
                                    </p:set>
                                    <p:anim calcmode="lin" valueType="num">
                                      <p:cBhvr additive="base">
                                        <p:cTn id="37" dur="500"/>
                                        <p:tgtEl>
                                          <p:spTgt spid="6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Student                                            Course</a:t>
            </a:r>
            <a:endParaRPr/>
          </a:p>
        </p:txBody>
      </p:sp>
      <p:sp>
        <p:nvSpPr>
          <p:cNvPr id="645" name="Google Shape;645;p8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64135" algn="l" rtl="0">
              <a:lnSpc>
                <a:spcPct val="90000"/>
              </a:lnSpc>
              <a:spcBef>
                <a:spcPts val="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a:p>
            <a:pPr marL="228600" lvl="0" indent="-64135" algn="l" rtl="0">
              <a:lnSpc>
                <a:spcPct val="90000"/>
              </a:lnSpc>
              <a:spcBef>
                <a:spcPts val="1000"/>
              </a:spcBef>
              <a:spcAft>
                <a:spcPts val="0"/>
              </a:spcAft>
              <a:buClr>
                <a:schemeClr val="dk1"/>
              </a:buClr>
              <a:buSzPct val="100000"/>
              <a:buNone/>
            </a:pPr>
            <a:endParaRPr dirty="0"/>
          </a:p>
          <a:p>
            <a:pPr marL="0" lvl="0" indent="0" algn="l" rtl="0">
              <a:lnSpc>
                <a:spcPct val="90000"/>
              </a:lnSpc>
              <a:spcBef>
                <a:spcPts val="1000"/>
              </a:spcBef>
              <a:spcAft>
                <a:spcPts val="0"/>
              </a:spcAft>
              <a:buClr>
                <a:schemeClr val="dk1"/>
              </a:buClr>
              <a:buSzPct val="100000"/>
              <a:buNone/>
            </a:pPr>
            <a:r>
              <a:rPr lang="en-IN" dirty="0"/>
              <a:t>SELECT </a:t>
            </a:r>
            <a:r>
              <a:rPr lang="en-IN" dirty="0" err="1"/>
              <a:t>Course.COURSE_ID</a:t>
            </a:r>
            <a:r>
              <a:rPr lang="en-IN" dirty="0"/>
              <a:t>, Student.NAME, </a:t>
            </a:r>
            <a:r>
              <a:rPr lang="en-IN" dirty="0" err="1"/>
              <a:t>Student.AGE</a:t>
            </a:r>
            <a:r>
              <a:rPr lang="en-IN" dirty="0"/>
              <a:t> FROM Student</a:t>
            </a:r>
            <a:endParaRPr dirty="0"/>
          </a:p>
          <a:p>
            <a:pPr marL="0" lvl="0" indent="0" algn="l" rtl="0">
              <a:lnSpc>
                <a:spcPct val="90000"/>
              </a:lnSpc>
              <a:spcBef>
                <a:spcPts val="1000"/>
              </a:spcBef>
              <a:spcAft>
                <a:spcPts val="0"/>
              </a:spcAft>
              <a:buClr>
                <a:schemeClr val="dk1"/>
              </a:buClr>
              <a:buSzPct val="100000"/>
              <a:buNone/>
            </a:pPr>
            <a:r>
              <a:rPr lang="en-IN" dirty="0"/>
              <a:t>INNER JOIN Course</a:t>
            </a:r>
            <a:endParaRPr dirty="0"/>
          </a:p>
          <a:p>
            <a:pPr marL="0" lvl="0" indent="0" algn="l" rtl="0">
              <a:lnSpc>
                <a:spcPct val="90000"/>
              </a:lnSpc>
              <a:spcBef>
                <a:spcPts val="1000"/>
              </a:spcBef>
              <a:spcAft>
                <a:spcPts val="0"/>
              </a:spcAft>
              <a:buClr>
                <a:schemeClr val="dk1"/>
              </a:buClr>
              <a:buSzPct val="100000"/>
              <a:buNone/>
            </a:pPr>
            <a:r>
              <a:rPr lang="en-IN" dirty="0"/>
              <a:t>ON </a:t>
            </a:r>
            <a:r>
              <a:rPr lang="en-IN" dirty="0" err="1"/>
              <a:t>Student.ROLL_NO</a:t>
            </a:r>
            <a:r>
              <a:rPr lang="en-IN" dirty="0"/>
              <a:t> = </a:t>
            </a:r>
            <a:r>
              <a:rPr lang="en-IN" dirty="0" err="1"/>
              <a:t>Course.ROLL_NO</a:t>
            </a:r>
            <a:r>
              <a:rPr lang="en-IN" dirty="0"/>
              <a:t>;</a:t>
            </a:r>
            <a:endParaRPr dirty="0"/>
          </a:p>
        </p:txBody>
      </p:sp>
      <p:pic>
        <p:nvPicPr>
          <p:cNvPr id="646" name="Google Shape;646;p83" descr="Screenshot from 2016-12-19 12-53-29"/>
          <p:cNvPicPr preferRelativeResize="0"/>
          <p:nvPr/>
        </p:nvPicPr>
        <p:blipFill rotWithShape="1">
          <a:blip r:embed="rId3">
            <a:alphaModFix/>
          </a:blip>
          <a:srcRect/>
          <a:stretch/>
        </p:blipFill>
        <p:spPr>
          <a:xfrm>
            <a:off x="838200" y="1244333"/>
            <a:ext cx="6096000" cy="3028950"/>
          </a:xfrm>
          <a:prstGeom prst="rect">
            <a:avLst/>
          </a:prstGeom>
          <a:noFill/>
          <a:ln>
            <a:noFill/>
          </a:ln>
        </p:spPr>
      </p:pic>
      <p:pic>
        <p:nvPicPr>
          <p:cNvPr id="647" name="Google Shape;647;p83" descr="table5"/>
          <p:cNvPicPr preferRelativeResize="0"/>
          <p:nvPr/>
        </p:nvPicPr>
        <p:blipFill rotWithShape="1">
          <a:blip r:embed="rId4">
            <a:alphaModFix/>
          </a:blip>
          <a:srcRect/>
          <a:stretch/>
        </p:blipFill>
        <p:spPr>
          <a:xfrm>
            <a:off x="7890944" y="1470272"/>
            <a:ext cx="3001043" cy="2577073"/>
          </a:xfrm>
          <a:prstGeom prst="rect">
            <a:avLst/>
          </a:prstGeom>
          <a:noFill/>
          <a:ln>
            <a:noFill/>
          </a:ln>
        </p:spPr>
      </p:pic>
      <p:pic>
        <p:nvPicPr>
          <p:cNvPr id="648" name="Google Shape;648;p83" descr="table2"/>
          <p:cNvPicPr preferRelativeResize="0"/>
          <p:nvPr/>
        </p:nvPicPr>
        <p:blipFill rotWithShape="1">
          <a:blip r:embed="rId5">
            <a:alphaModFix/>
          </a:blip>
          <a:srcRect/>
          <a:stretch/>
        </p:blipFill>
        <p:spPr>
          <a:xfrm>
            <a:off x="6907454" y="5257422"/>
            <a:ext cx="3810909" cy="1451775"/>
          </a:xfrm>
          <a:prstGeom prst="rect">
            <a:avLst/>
          </a:prstGeom>
          <a:noFill/>
          <a:ln>
            <a:noFill/>
          </a:ln>
        </p:spPr>
      </p:pic>
    </p:spTree>
    <p:extLst>
      <p:ext uri="{BB962C8B-B14F-4D97-AF65-F5344CB8AC3E}">
        <p14:creationId xmlns:p14="http://schemas.microsoft.com/office/powerpoint/2010/main" val="138220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8"/>
                                        </p:tgtEl>
                                        <p:attrNameLst>
                                          <p:attrName>style.visibility</p:attrName>
                                        </p:attrNameLst>
                                      </p:cBhvr>
                                      <p:to>
                                        <p:strVal val="visible"/>
                                      </p:to>
                                    </p:set>
                                    <p:animEffect transition="in" filter="fade">
                                      <p:cBhvr>
                                        <p:cTn id="7" dur="1822"/>
                                        <p:tgtEl>
                                          <p:spTgt spid="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LEFT JOIN</a:t>
            </a:r>
            <a:endParaRPr/>
          </a:p>
        </p:txBody>
      </p:sp>
      <p:sp>
        <p:nvSpPr>
          <p:cNvPr id="654" name="Google Shape;654;p8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This join returns all the rows of the table on the left side of the join and matches rows for the table on the right side of the join. </a:t>
            </a:r>
            <a:endParaRPr/>
          </a:p>
          <a:p>
            <a:pPr marL="228600" lvl="0" indent="-228600" algn="l" rtl="0">
              <a:lnSpc>
                <a:spcPct val="90000"/>
              </a:lnSpc>
              <a:spcBef>
                <a:spcPts val="1000"/>
              </a:spcBef>
              <a:spcAft>
                <a:spcPts val="0"/>
              </a:spcAft>
              <a:buClr>
                <a:schemeClr val="dk1"/>
              </a:buClr>
              <a:buSzPts val="2800"/>
              <a:buChar char="•"/>
            </a:pPr>
            <a:r>
              <a:rPr lang="en-IN"/>
              <a:t>For the rows for which there is no matching row on the right side, the result-set will contain </a:t>
            </a:r>
            <a:r>
              <a:rPr lang="en-IN" i="1"/>
              <a:t>null</a:t>
            </a:r>
            <a:r>
              <a:rPr lang="en-IN"/>
              <a:t>. </a:t>
            </a:r>
            <a:endParaRPr/>
          </a:p>
          <a:p>
            <a:pPr marL="228600" lvl="0" indent="-228600" algn="l" rtl="0">
              <a:lnSpc>
                <a:spcPct val="90000"/>
              </a:lnSpc>
              <a:spcBef>
                <a:spcPts val="1000"/>
              </a:spcBef>
              <a:spcAft>
                <a:spcPts val="0"/>
              </a:spcAft>
              <a:buClr>
                <a:schemeClr val="dk1"/>
              </a:buClr>
              <a:buSzPts val="2800"/>
              <a:buChar char="•"/>
            </a:pPr>
            <a:r>
              <a:rPr lang="en-IN"/>
              <a:t>LEFT JOIN is also known as LEFT OUTER JOIN.</a:t>
            </a:r>
            <a:endParaRPr/>
          </a:p>
          <a:p>
            <a:pPr marL="228600" lvl="0" indent="-228600" algn="l" rtl="0">
              <a:lnSpc>
                <a:spcPct val="90000"/>
              </a:lnSpc>
              <a:spcBef>
                <a:spcPts val="1000"/>
              </a:spcBef>
              <a:spcAft>
                <a:spcPts val="0"/>
              </a:spcAft>
              <a:buClr>
                <a:schemeClr val="dk1"/>
              </a:buClr>
              <a:buSzPts val="2800"/>
              <a:buChar char="•"/>
            </a:pPr>
            <a:r>
              <a:rPr lang="en-IN"/>
              <a:t>Syntax: </a:t>
            </a:r>
            <a:endParaRPr/>
          </a:p>
          <a:p>
            <a:pPr marL="228600" lvl="0" indent="-50800" algn="l" rtl="0">
              <a:lnSpc>
                <a:spcPct val="90000"/>
              </a:lnSpc>
              <a:spcBef>
                <a:spcPts val="1000"/>
              </a:spcBef>
              <a:spcAft>
                <a:spcPts val="0"/>
              </a:spcAft>
              <a:buClr>
                <a:schemeClr val="dk1"/>
              </a:buClr>
              <a:buSzPts val="2800"/>
              <a:buNone/>
            </a:pPr>
            <a:endParaRPr/>
          </a:p>
        </p:txBody>
      </p:sp>
      <p:pic>
        <p:nvPicPr>
          <p:cNvPr id="655" name="Google Shape;655;p84"/>
          <p:cNvPicPr preferRelativeResize="0"/>
          <p:nvPr/>
        </p:nvPicPr>
        <p:blipFill rotWithShape="1">
          <a:blip r:embed="rId3">
            <a:alphaModFix/>
          </a:blip>
          <a:srcRect/>
          <a:stretch/>
        </p:blipFill>
        <p:spPr>
          <a:xfrm>
            <a:off x="1002780" y="4762500"/>
            <a:ext cx="4610100" cy="990600"/>
          </a:xfrm>
          <a:prstGeom prst="rect">
            <a:avLst/>
          </a:prstGeom>
          <a:noFill/>
          <a:ln>
            <a:noFill/>
          </a:ln>
        </p:spPr>
      </p:pic>
    </p:spTree>
    <p:extLst>
      <p:ext uri="{BB962C8B-B14F-4D97-AF65-F5344CB8AC3E}">
        <p14:creationId xmlns:p14="http://schemas.microsoft.com/office/powerpoint/2010/main" val="180278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4">
                                            <p:txEl>
                                              <p:pRg st="0" end="0"/>
                                            </p:txEl>
                                          </p:spTgt>
                                        </p:tgtEl>
                                        <p:attrNameLst>
                                          <p:attrName>style.visibility</p:attrName>
                                        </p:attrNameLst>
                                      </p:cBhvr>
                                      <p:to>
                                        <p:strVal val="visible"/>
                                      </p:to>
                                    </p:set>
                                    <p:anim calcmode="lin" valueType="num">
                                      <p:cBhvr additive="base">
                                        <p:cTn id="7" dur="500"/>
                                        <p:tgtEl>
                                          <p:spTgt spid="65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54">
                                            <p:txEl>
                                              <p:pRg st="1" end="1"/>
                                            </p:txEl>
                                          </p:spTgt>
                                        </p:tgtEl>
                                        <p:attrNameLst>
                                          <p:attrName>style.visibility</p:attrName>
                                        </p:attrNameLst>
                                      </p:cBhvr>
                                      <p:to>
                                        <p:strVal val="visible"/>
                                      </p:to>
                                    </p:set>
                                    <p:anim calcmode="lin" valueType="num">
                                      <p:cBhvr additive="base">
                                        <p:cTn id="12" dur="500"/>
                                        <p:tgtEl>
                                          <p:spTgt spid="65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54">
                                            <p:txEl>
                                              <p:pRg st="2" end="2"/>
                                            </p:txEl>
                                          </p:spTgt>
                                        </p:tgtEl>
                                        <p:attrNameLst>
                                          <p:attrName>style.visibility</p:attrName>
                                        </p:attrNameLst>
                                      </p:cBhvr>
                                      <p:to>
                                        <p:strVal val="visible"/>
                                      </p:to>
                                    </p:set>
                                    <p:anim calcmode="lin" valueType="num">
                                      <p:cBhvr additive="base">
                                        <p:cTn id="17" dur="500"/>
                                        <p:tgtEl>
                                          <p:spTgt spid="65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54">
                                            <p:txEl>
                                              <p:pRg st="3" end="3"/>
                                            </p:txEl>
                                          </p:spTgt>
                                        </p:tgtEl>
                                        <p:attrNameLst>
                                          <p:attrName>style.visibility</p:attrName>
                                        </p:attrNameLst>
                                      </p:cBhvr>
                                      <p:to>
                                        <p:strVal val="visible"/>
                                      </p:to>
                                    </p:set>
                                    <p:anim calcmode="lin" valueType="num">
                                      <p:cBhvr additive="base">
                                        <p:cTn id="22" dur="500"/>
                                        <p:tgtEl>
                                          <p:spTgt spid="65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54">
                                            <p:txEl>
                                              <p:pRg st="4" end="4"/>
                                            </p:txEl>
                                          </p:spTgt>
                                        </p:tgtEl>
                                        <p:attrNameLst>
                                          <p:attrName>style.visibility</p:attrName>
                                        </p:attrNameLst>
                                      </p:cBhvr>
                                      <p:to>
                                        <p:strVal val="visible"/>
                                      </p:to>
                                    </p:set>
                                    <p:anim calcmode="lin" valueType="num">
                                      <p:cBhvr additive="base">
                                        <p:cTn id="27" dur="500"/>
                                        <p:tgtEl>
                                          <p:spTgt spid="65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5"/>
                                        </p:tgtEl>
                                        <p:attrNameLst>
                                          <p:attrName>style.visibility</p:attrName>
                                        </p:attrNameLst>
                                      </p:cBhvr>
                                      <p:to>
                                        <p:strVal val="visible"/>
                                      </p:to>
                                    </p:set>
                                    <p:animEffect transition="in" filter="fade">
                                      <p:cBhvr>
                                        <p:cTn id="32" dur="500"/>
                                        <p:tgtEl>
                                          <p:spTgt spid="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Example </a:t>
            </a:r>
            <a:endParaRPr/>
          </a:p>
        </p:txBody>
      </p:sp>
      <p:sp>
        <p:nvSpPr>
          <p:cNvPr id="661" name="Google Shape;661;p85"/>
          <p:cNvSpPr txBox="1">
            <a:spLocks noGrp="1"/>
          </p:cNvSpPr>
          <p:nvPr>
            <p:ph type="body" idx="1"/>
          </p:nvPr>
        </p:nvSpPr>
        <p:spPr>
          <a:xfrm>
            <a:off x="838200" y="1450871"/>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SELECT Student.NAME,Course.COURSE_ID FROM Student</a:t>
            </a:r>
            <a:endParaRPr/>
          </a:p>
          <a:p>
            <a:pPr marL="228600" lvl="0" indent="-228600" algn="l" rtl="0">
              <a:lnSpc>
                <a:spcPct val="90000"/>
              </a:lnSpc>
              <a:spcBef>
                <a:spcPts val="1000"/>
              </a:spcBef>
              <a:spcAft>
                <a:spcPts val="0"/>
              </a:spcAft>
              <a:buClr>
                <a:schemeClr val="dk1"/>
              </a:buClr>
              <a:buSzPts val="2800"/>
              <a:buChar char="•"/>
            </a:pPr>
            <a:r>
              <a:rPr lang="en-IN"/>
              <a:t>LEFT JOIN Course </a:t>
            </a:r>
            <a:endParaRPr/>
          </a:p>
          <a:p>
            <a:pPr marL="228600" lvl="0" indent="-228600" algn="l" rtl="0">
              <a:lnSpc>
                <a:spcPct val="90000"/>
              </a:lnSpc>
              <a:spcBef>
                <a:spcPts val="1000"/>
              </a:spcBef>
              <a:spcAft>
                <a:spcPts val="0"/>
              </a:spcAft>
              <a:buClr>
                <a:schemeClr val="dk1"/>
              </a:buClr>
              <a:buSzPts val="2800"/>
              <a:buChar char="•"/>
            </a:pPr>
            <a:r>
              <a:rPr lang="en-IN"/>
              <a:t>ON Course.ROLL_NO = Student.ROLL_NO;</a:t>
            </a:r>
            <a:endParaRPr/>
          </a:p>
        </p:txBody>
      </p:sp>
      <p:pic>
        <p:nvPicPr>
          <p:cNvPr id="662" name="Google Shape;662;p85" descr="table3"/>
          <p:cNvPicPr preferRelativeResize="0"/>
          <p:nvPr/>
        </p:nvPicPr>
        <p:blipFill rotWithShape="1">
          <a:blip r:embed="rId3">
            <a:alphaModFix/>
          </a:blip>
          <a:srcRect/>
          <a:stretch/>
        </p:blipFill>
        <p:spPr>
          <a:xfrm>
            <a:off x="7394523" y="2435641"/>
            <a:ext cx="3429000" cy="2952750"/>
          </a:xfrm>
          <a:prstGeom prst="rect">
            <a:avLst/>
          </a:prstGeom>
          <a:noFill/>
          <a:ln>
            <a:noFill/>
          </a:ln>
        </p:spPr>
      </p:pic>
    </p:spTree>
    <p:extLst>
      <p:ext uri="{BB962C8B-B14F-4D97-AF65-F5344CB8AC3E}">
        <p14:creationId xmlns:p14="http://schemas.microsoft.com/office/powerpoint/2010/main" val="740663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2"/>
                                        </p:tgtEl>
                                        <p:attrNameLst>
                                          <p:attrName>style.visibility</p:attrName>
                                        </p:attrNameLst>
                                      </p:cBhvr>
                                      <p:to>
                                        <p:strVal val="visible"/>
                                      </p:to>
                                    </p:set>
                                    <p:animEffect transition="in" filter="fade">
                                      <p:cBhvr>
                                        <p:cTn id="7" dur="1822"/>
                                        <p:tgtEl>
                                          <p:spTgt spid="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p8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RIGHT JOIN</a:t>
            </a:r>
            <a:endParaRPr/>
          </a:p>
        </p:txBody>
      </p:sp>
      <p:sp>
        <p:nvSpPr>
          <p:cNvPr id="668" name="Google Shape;668;p8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This join returns all the rows of the table on the right side of the join and matching rows for the table on the left side of the join. </a:t>
            </a:r>
            <a:endParaRPr/>
          </a:p>
          <a:p>
            <a:pPr marL="228600" lvl="0" indent="-228600" algn="l" rtl="0">
              <a:lnSpc>
                <a:spcPct val="90000"/>
              </a:lnSpc>
              <a:spcBef>
                <a:spcPts val="1000"/>
              </a:spcBef>
              <a:spcAft>
                <a:spcPts val="0"/>
              </a:spcAft>
              <a:buClr>
                <a:schemeClr val="dk1"/>
              </a:buClr>
              <a:buSzPts val="2800"/>
              <a:buChar char="•"/>
            </a:pPr>
            <a:r>
              <a:rPr lang="en-IN"/>
              <a:t>For the rows for which there is no matching row on the left side, the result-set will contain </a:t>
            </a:r>
            <a:r>
              <a:rPr lang="en-IN" i="1"/>
              <a:t>null</a:t>
            </a:r>
            <a:r>
              <a:rPr lang="en-IN"/>
              <a:t>. </a:t>
            </a:r>
            <a:endParaRPr/>
          </a:p>
          <a:p>
            <a:pPr marL="228600" lvl="0" indent="-228600" algn="l" rtl="0">
              <a:lnSpc>
                <a:spcPct val="90000"/>
              </a:lnSpc>
              <a:spcBef>
                <a:spcPts val="1000"/>
              </a:spcBef>
              <a:spcAft>
                <a:spcPts val="0"/>
              </a:spcAft>
              <a:buClr>
                <a:schemeClr val="dk1"/>
              </a:buClr>
              <a:buSzPts val="2800"/>
              <a:buChar char="•"/>
            </a:pPr>
            <a:r>
              <a:rPr lang="en-IN"/>
              <a:t>RIGHT JOIN is also known as RIGHT OUTER JOIN. </a:t>
            </a:r>
            <a:endParaRPr/>
          </a:p>
          <a:p>
            <a:pPr marL="228600" lvl="0" indent="-228600" algn="l" rtl="0">
              <a:lnSpc>
                <a:spcPct val="90000"/>
              </a:lnSpc>
              <a:spcBef>
                <a:spcPts val="1000"/>
              </a:spcBef>
              <a:spcAft>
                <a:spcPts val="0"/>
              </a:spcAft>
              <a:buClr>
                <a:schemeClr val="dk1"/>
              </a:buClr>
              <a:buSzPts val="2800"/>
              <a:buChar char="•"/>
            </a:pPr>
            <a:r>
              <a:rPr lang="en-IN"/>
              <a:t>Syntax:</a:t>
            </a:r>
            <a:endParaRPr/>
          </a:p>
          <a:p>
            <a:pPr marL="228600" lvl="0" indent="-50800" algn="l" rtl="0">
              <a:lnSpc>
                <a:spcPct val="90000"/>
              </a:lnSpc>
              <a:spcBef>
                <a:spcPts val="1000"/>
              </a:spcBef>
              <a:spcAft>
                <a:spcPts val="0"/>
              </a:spcAft>
              <a:buClr>
                <a:schemeClr val="dk1"/>
              </a:buClr>
              <a:buSzPts val="2800"/>
              <a:buNone/>
            </a:pPr>
            <a:endParaRPr/>
          </a:p>
        </p:txBody>
      </p:sp>
      <p:pic>
        <p:nvPicPr>
          <p:cNvPr id="669" name="Google Shape;669;p86"/>
          <p:cNvPicPr preferRelativeResize="0"/>
          <p:nvPr/>
        </p:nvPicPr>
        <p:blipFill rotWithShape="1">
          <a:blip r:embed="rId3">
            <a:alphaModFix/>
          </a:blip>
          <a:srcRect/>
          <a:stretch/>
        </p:blipFill>
        <p:spPr>
          <a:xfrm>
            <a:off x="1660317" y="4697074"/>
            <a:ext cx="6368862" cy="1344977"/>
          </a:xfrm>
          <a:prstGeom prst="rect">
            <a:avLst/>
          </a:prstGeom>
          <a:noFill/>
          <a:ln>
            <a:noFill/>
          </a:ln>
        </p:spPr>
      </p:pic>
    </p:spTree>
    <p:extLst>
      <p:ext uri="{BB962C8B-B14F-4D97-AF65-F5344CB8AC3E}">
        <p14:creationId xmlns:p14="http://schemas.microsoft.com/office/powerpoint/2010/main" val="138597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8">
                                            <p:txEl>
                                              <p:pRg st="0" end="0"/>
                                            </p:txEl>
                                          </p:spTgt>
                                        </p:tgtEl>
                                        <p:attrNameLst>
                                          <p:attrName>style.visibility</p:attrName>
                                        </p:attrNameLst>
                                      </p:cBhvr>
                                      <p:to>
                                        <p:strVal val="visible"/>
                                      </p:to>
                                    </p:set>
                                    <p:anim calcmode="lin" valueType="num">
                                      <p:cBhvr additive="base">
                                        <p:cTn id="7" dur="500"/>
                                        <p:tgtEl>
                                          <p:spTgt spid="6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68">
                                            <p:txEl>
                                              <p:pRg st="1" end="1"/>
                                            </p:txEl>
                                          </p:spTgt>
                                        </p:tgtEl>
                                        <p:attrNameLst>
                                          <p:attrName>style.visibility</p:attrName>
                                        </p:attrNameLst>
                                      </p:cBhvr>
                                      <p:to>
                                        <p:strVal val="visible"/>
                                      </p:to>
                                    </p:set>
                                    <p:anim calcmode="lin" valueType="num">
                                      <p:cBhvr additive="base">
                                        <p:cTn id="12" dur="500"/>
                                        <p:tgtEl>
                                          <p:spTgt spid="6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68">
                                            <p:txEl>
                                              <p:pRg st="2" end="2"/>
                                            </p:txEl>
                                          </p:spTgt>
                                        </p:tgtEl>
                                        <p:attrNameLst>
                                          <p:attrName>style.visibility</p:attrName>
                                        </p:attrNameLst>
                                      </p:cBhvr>
                                      <p:to>
                                        <p:strVal val="visible"/>
                                      </p:to>
                                    </p:set>
                                    <p:anim calcmode="lin" valueType="num">
                                      <p:cBhvr additive="base">
                                        <p:cTn id="17" dur="500"/>
                                        <p:tgtEl>
                                          <p:spTgt spid="66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668">
                                            <p:txEl>
                                              <p:pRg st="3" end="3"/>
                                            </p:txEl>
                                          </p:spTgt>
                                        </p:tgtEl>
                                        <p:attrNameLst>
                                          <p:attrName>style.visibility</p:attrName>
                                        </p:attrNameLst>
                                      </p:cBhvr>
                                      <p:to>
                                        <p:strVal val="visible"/>
                                      </p:to>
                                    </p:set>
                                    <p:anim calcmode="lin" valueType="num">
                                      <p:cBhvr additive="base">
                                        <p:cTn id="22" dur="500"/>
                                        <p:tgtEl>
                                          <p:spTgt spid="66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68">
                                            <p:txEl>
                                              <p:pRg st="4" end="4"/>
                                            </p:txEl>
                                          </p:spTgt>
                                        </p:tgtEl>
                                        <p:attrNameLst>
                                          <p:attrName>style.visibility</p:attrName>
                                        </p:attrNameLst>
                                      </p:cBhvr>
                                      <p:to>
                                        <p:strVal val="visible"/>
                                      </p:to>
                                    </p:set>
                                    <p:anim calcmode="lin" valueType="num">
                                      <p:cBhvr additive="base">
                                        <p:cTn id="27" dur="500"/>
                                        <p:tgtEl>
                                          <p:spTgt spid="66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Example: </a:t>
            </a:r>
            <a:endParaRPr/>
          </a:p>
        </p:txBody>
      </p:sp>
      <p:sp>
        <p:nvSpPr>
          <p:cNvPr id="675" name="Google Shape;675;p87"/>
          <p:cNvSpPr txBox="1">
            <a:spLocks noGrp="1"/>
          </p:cNvSpPr>
          <p:nvPr>
            <p:ph type="body" idx="1"/>
          </p:nvPr>
        </p:nvSpPr>
        <p:spPr>
          <a:xfrm>
            <a:off x="838199" y="1690688"/>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a:t>SELECT Student.NAME, Course.COURSE_ID </a:t>
            </a:r>
            <a:endParaRPr/>
          </a:p>
          <a:p>
            <a:pPr marL="0" lvl="0" indent="0" algn="l" rtl="0">
              <a:lnSpc>
                <a:spcPct val="90000"/>
              </a:lnSpc>
              <a:spcBef>
                <a:spcPts val="1000"/>
              </a:spcBef>
              <a:spcAft>
                <a:spcPts val="0"/>
              </a:spcAft>
              <a:buClr>
                <a:schemeClr val="dk1"/>
              </a:buClr>
              <a:buSzPts val="2800"/>
              <a:buNone/>
            </a:pPr>
            <a:r>
              <a:rPr lang="en-IN"/>
              <a:t>FROM Student</a:t>
            </a:r>
            <a:endParaRPr/>
          </a:p>
          <a:p>
            <a:pPr marL="0" lvl="0" indent="0" algn="l" rtl="0">
              <a:lnSpc>
                <a:spcPct val="90000"/>
              </a:lnSpc>
              <a:spcBef>
                <a:spcPts val="1000"/>
              </a:spcBef>
              <a:spcAft>
                <a:spcPts val="0"/>
              </a:spcAft>
              <a:buClr>
                <a:schemeClr val="dk1"/>
              </a:buClr>
              <a:buSzPts val="2800"/>
              <a:buNone/>
            </a:pPr>
            <a:r>
              <a:rPr lang="en-IN"/>
              <a:t>RIGHT JOIN Course </a:t>
            </a:r>
            <a:endParaRPr/>
          </a:p>
          <a:p>
            <a:pPr marL="0" lvl="0" indent="0" algn="l" rtl="0">
              <a:lnSpc>
                <a:spcPct val="90000"/>
              </a:lnSpc>
              <a:spcBef>
                <a:spcPts val="1000"/>
              </a:spcBef>
              <a:spcAft>
                <a:spcPts val="0"/>
              </a:spcAft>
              <a:buClr>
                <a:schemeClr val="dk1"/>
              </a:buClr>
              <a:buSzPts val="2800"/>
              <a:buNone/>
            </a:pPr>
            <a:r>
              <a:rPr lang="en-IN"/>
              <a:t>ON Course.ROLL_NO = Student.ROLL_NO;</a:t>
            </a:r>
            <a:endParaRPr/>
          </a:p>
        </p:txBody>
      </p:sp>
      <p:pic>
        <p:nvPicPr>
          <p:cNvPr id="676" name="Google Shape;676;p87" descr="table6"/>
          <p:cNvPicPr preferRelativeResize="0"/>
          <p:nvPr/>
        </p:nvPicPr>
        <p:blipFill rotWithShape="1">
          <a:blip r:embed="rId3">
            <a:alphaModFix/>
          </a:blip>
          <a:srcRect/>
          <a:stretch/>
        </p:blipFill>
        <p:spPr>
          <a:xfrm>
            <a:off x="7238690" y="1690688"/>
            <a:ext cx="3438525" cy="3009900"/>
          </a:xfrm>
          <a:prstGeom prst="rect">
            <a:avLst/>
          </a:prstGeom>
          <a:noFill/>
          <a:ln>
            <a:noFill/>
          </a:ln>
        </p:spPr>
      </p:pic>
    </p:spTree>
    <p:extLst>
      <p:ext uri="{BB962C8B-B14F-4D97-AF65-F5344CB8AC3E}">
        <p14:creationId xmlns:p14="http://schemas.microsoft.com/office/powerpoint/2010/main" val="3871396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76"/>
                                        </p:tgtEl>
                                        <p:attrNameLst>
                                          <p:attrName>style.visibility</p:attrName>
                                        </p:attrNameLst>
                                      </p:cBhvr>
                                      <p:to>
                                        <p:strVal val="visible"/>
                                      </p:to>
                                    </p:set>
                                    <p:animEffect transition="in" filter="fade">
                                      <p:cBhvr>
                                        <p:cTn id="7" dur="1822"/>
                                        <p:tgtEl>
                                          <p:spTgt spid="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8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b="1"/>
              <a:t>FULL JOIN</a:t>
            </a:r>
            <a:endParaRPr/>
          </a:p>
        </p:txBody>
      </p:sp>
      <p:sp>
        <p:nvSpPr>
          <p:cNvPr id="682" name="Google Shape;682;p8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dirty="0"/>
              <a:t>FULL JOIN creates the result-set by combining results of both LEFT JOIN and RIGHT JOIN. </a:t>
            </a:r>
            <a:endParaRPr dirty="0"/>
          </a:p>
          <a:p>
            <a:pPr marL="228600" lvl="0" indent="-228600" algn="l" rtl="0">
              <a:lnSpc>
                <a:spcPct val="90000"/>
              </a:lnSpc>
              <a:spcBef>
                <a:spcPts val="1000"/>
              </a:spcBef>
              <a:spcAft>
                <a:spcPts val="0"/>
              </a:spcAft>
              <a:buClr>
                <a:schemeClr val="dk1"/>
              </a:buClr>
              <a:buSzPts val="2800"/>
              <a:buChar char="•"/>
            </a:pPr>
            <a:r>
              <a:rPr lang="en-IN" dirty="0"/>
              <a:t>The result-set will contain all the rows from both tables. </a:t>
            </a:r>
            <a:endParaRPr dirty="0"/>
          </a:p>
          <a:p>
            <a:pPr marL="228600" lvl="0" indent="-228600" algn="l" rtl="0">
              <a:lnSpc>
                <a:spcPct val="90000"/>
              </a:lnSpc>
              <a:spcBef>
                <a:spcPts val="1000"/>
              </a:spcBef>
              <a:spcAft>
                <a:spcPts val="0"/>
              </a:spcAft>
              <a:buClr>
                <a:schemeClr val="dk1"/>
              </a:buClr>
              <a:buSzPts val="2800"/>
              <a:buChar char="•"/>
            </a:pPr>
            <a:r>
              <a:rPr lang="en-IN" dirty="0"/>
              <a:t>For the rows for which there is no matching, the result-set will contain </a:t>
            </a:r>
            <a:r>
              <a:rPr lang="en-IN" i="1" dirty="0"/>
              <a:t>NULL</a:t>
            </a:r>
            <a:r>
              <a:rPr lang="en-IN" dirty="0"/>
              <a:t> values.</a:t>
            </a:r>
          </a:p>
          <a:p>
            <a:pPr marL="228600" lvl="0" indent="-228600" algn="l" rtl="0">
              <a:lnSpc>
                <a:spcPct val="90000"/>
              </a:lnSpc>
              <a:spcBef>
                <a:spcPts val="1000"/>
              </a:spcBef>
              <a:spcAft>
                <a:spcPts val="0"/>
              </a:spcAft>
              <a:buClr>
                <a:schemeClr val="dk1"/>
              </a:buClr>
              <a:buSzPts val="2800"/>
              <a:buChar char="•"/>
            </a:pPr>
            <a:endParaRPr lang="en-IN" dirty="0"/>
          </a:p>
          <a:p>
            <a:pPr marL="228600" lvl="0" indent="-228600" algn="l" rtl="0">
              <a:lnSpc>
                <a:spcPct val="90000"/>
              </a:lnSpc>
              <a:spcBef>
                <a:spcPts val="1000"/>
              </a:spcBef>
              <a:spcAft>
                <a:spcPts val="0"/>
              </a:spcAft>
              <a:buClr>
                <a:schemeClr val="dk1"/>
              </a:buClr>
              <a:buSzPts val="2800"/>
              <a:buChar char="•"/>
            </a:pPr>
            <a:endParaRPr lang="en-IN" dirty="0"/>
          </a:p>
          <a:p>
            <a:pPr marL="228600" lvl="0" indent="-228600" algn="l" rtl="0">
              <a:lnSpc>
                <a:spcPct val="90000"/>
              </a:lnSpc>
              <a:spcBef>
                <a:spcPts val="1000"/>
              </a:spcBef>
              <a:spcAft>
                <a:spcPts val="0"/>
              </a:spcAft>
              <a:buClr>
                <a:schemeClr val="dk1"/>
              </a:buClr>
              <a:buSzPts val="2800"/>
              <a:buChar char="•"/>
            </a:pPr>
            <a:r>
              <a:rPr lang="en-IN" dirty="0"/>
              <a:t>SELECT table1</a:t>
            </a:r>
            <a:endParaRPr dirty="0"/>
          </a:p>
        </p:txBody>
      </p:sp>
      <p:pic>
        <p:nvPicPr>
          <p:cNvPr id="683" name="Google Shape;683;p88"/>
          <p:cNvPicPr preferRelativeResize="0"/>
          <p:nvPr/>
        </p:nvPicPr>
        <p:blipFill rotWithShape="1">
          <a:blip r:embed="rId3">
            <a:alphaModFix/>
          </a:blip>
          <a:srcRect/>
          <a:stretch/>
        </p:blipFill>
        <p:spPr>
          <a:xfrm>
            <a:off x="1092529" y="4096986"/>
            <a:ext cx="5625902" cy="731553"/>
          </a:xfrm>
          <a:prstGeom prst="rect">
            <a:avLst/>
          </a:prstGeom>
          <a:noFill/>
          <a:ln>
            <a:noFill/>
          </a:ln>
        </p:spPr>
      </p:pic>
    </p:spTree>
    <p:extLst>
      <p:ext uri="{BB962C8B-B14F-4D97-AF65-F5344CB8AC3E}">
        <p14:creationId xmlns:p14="http://schemas.microsoft.com/office/powerpoint/2010/main" val="6099333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p8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IN"/>
              <a:t>Example:</a:t>
            </a:r>
            <a:endParaRPr/>
          </a:p>
        </p:txBody>
      </p:sp>
      <p:sp>
        <p:nvSpPr>
          <p:cNvPr id="689" name="Google Shape;689;p8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dirty="0"/>
              <a:t>SELECT Student.NAME, </a:t>
            </a:r>
            <a:r>
              <a:rPr lang="en-IN" dirty="0" err="1"/>
              <a:t>Course.COURSE_ID</a:t>
            </a:r>
            <a:r>
              <a:rPr lang="en-IN" dirty="0"/>
              <a:t> </a:t>
            </a:r>
            <a:endParaRPr dirty="0"/>
          </a:p>
          <a:p>
            <a:pPr marL="0" lvl="0" indent="0" algn="l" rtl="0">
              <a:lnSpc>
                <a:spcPct val="90000"/>
              </a:lnSpc>
              <a:spcBef>
                <a:spcPts val="1000"/>
              </a:spcBef>
              <a:spcAft>
                <a:spcPts val="0"/>
              </a:spcAft>
              <a:buClr>
                <a:schemeClr val="dk1"/>
              </a:buClr>
              <a:buSzPts val="2800"/>
              <a:buNone/>
            </a:pPr>
            <a:r>
              <a:rPr lang="en-IN" dirty="0"/>
              <a:t>FROM Student</a:t>
            </a:r>
            <a:endParaRPr dirty="0"/>
          </a:p>
          <a:p>
            <a:pPr marL="0" lvl="0" indent="0" algn="l" rtl="0">
              <a:lnSpc>
                <a:spcPct val="90000"/>
              </a:lnSpc>
              <a:spcBef>
                <a:spcPts val="1000"/>
              </a:spcBef>
              <a:spcAft>
                <a:spcPts val="0"/>
              </a:spcAft>
              <a:buClr>
                <a:schemeClr val="dk1"/>
              </a:buClr>
              <a:buSzPts val="2800"/>
              <a:buNone/>
            </a:pPr>
            <a:r>
              <a:rPr lang="en-IN" dirty="0"/>
              <a:t>FULL JOIN Course </a:t>
            </a:r>
            <a:endParaRPr dirty="0"/>
          </a:p>
          <a:p>
            <a:pPr marL="0" lvl="0" indent="0" algn="l" rtl="0">
              <a:lnSpc>
                <a:spcPct val="90000"/>
              </a:lnSpc>
              <a:spcBef>
                <a:spcPts val="1000"/>
              </a:spcBef>
              <a:spcAft>
                <a:spcPts val="0"/>
              </a:spcAft>
              <a:buClr>
                <a:schemeClr val="dk1"/>
              </a:buClr>
              <a:buSzPts val="2800"/>
              <a:buNone/>
            </a:pPr>
            <a:r>
              <a:rPr lang="en-IN" dirty="0"/>
              <a:t>ON </a:t>
            </a:r>
            <a:r>
              <a:rPr lang="en-IN" dirty="0" err="1"/>
              <a:t>Course.ROLL_NO</a:t>
            </a:r>
            <a:r>
              <a:rPr lang="en-IN" dirty="0"/>
              <a:t> = </a:t>
            </a:r>
            <a:r>
              <a:rPr lang="en-IN" dirty="0" err="1"/>
              <a:t>Student.ROLL_NO</a:t>
            </a:r>
            <a:r>
              <a:rPr lang="en-IN" dirty="0"/>
              <a:t>;</a:t>
            </a:r>
            <a:endParaRPr dirty="0"/>
          </a:p>
        </p:txBody>
      </p:sp>
      <p:pic>
        <p:nvPicPr>
          <p:cNvPr id="690" name="Google Shape;690;p89"/>
          <p:cNvPicPr preferRelativeResize="0"/>
          <p:nvPr/>
        </p:nvPicPr>
        <p:blipFill rotWithShape="1">
          <a:blip r:embed="rId3">
            <a:alphaModFix/>
          </a:blip>
          <a:srcRect/>
          <a:stretch/>
        </p:blipFill>
        <p:spPr>
          <a:xfrm>
            <a:off x="7839856" y="638241"/>
            <a:ext cx="1602073" cy="5854634"/>
          </a:xfrm>
          <a:prstGeom prst="rect">
            <a:avLst/>
          </a:prstGeom>
          <a:noFill/>
          <a:ln>
            <a:noFill/>
          </a:ln>
        </p:spPr>
      </p:pic>
    </p:spTree>
    <p:extLst>
      <p:ext uri="{BB962C8B-B14F-4D97-AF65-F5344CB8AC3E}">
        <p14:creationId xmlns:p14="http://schemas.microsoft.com/office/powerpoint/2010/main" val="11991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90"/>
                                        </p:tgtEl>
                                        <p:attrNameLst>
                                          <p:attrName>style.visibility</p:attrName>
                                        </p:attrNameLst>
                                      </p:cBhvr>
                                      <p:to>
                                        <p:strVal val="visible"/>
                                      </p:to>
                                    </p:set>
                                    <p:animEffect transition="in" filter="fade">
                                      <p:cBhvr>
                                        <p:cTn id="7" dur="500"/>
                                        <p:tgtEl>
                                          <p:spTgt spid="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88A0B8-DC99-44A2-8B37-53E98382C4CB}"/>
              </a:ext>
            </a:extLst>
          </p:cNvPr>
          <p:cNvSpPr>
            <a:spLocks noGrp="1"/>
          </p:cNvSpPr>
          <p:nvPr>
            <p:ph type="title"/>
          </p:nvPr>
        </p:nvSpPr>
        <p:spPr/>
        <p:txBody>
          <a:bodyPr vert="horz" lIns="91440" tIns="45720" rIns="91440" bIns="45720" rtlCol="0">
            <a:normAutofit/>
          </a:bodyPr>
          <a:lstStyle/>
          <a:p>
            <a:r>
              <a:rPr lang="en-US" sz="2800" kern="1200">
                <a:latin typeface="+mj-lt"/>
                <a:ea typeface="+mj-ea"/>
                <a:cs typeface="+mj-cs"/>
              </a:rPr>
              <a:t>Example 2: full join</a:t>
            </a:r>
          </a:p>
        </p:txBody>
      </p:sp>
      <p:sp>
        <p:nvSpPr>
          <p:cNvPr id="8" name="Content Placeholder 7">
            <a:extLst>
              <a:ext uri="{FF2B5EF4-FFF2-40B4-BE49-F238E27FC236}">
                <a16:creationId xmlns:a16="http://schemas.microsoft.com/office/drawing/2014/main" xmlns="" id="{C783AF20-C340-46BB-A63F-84D1F1E1AE88}"/>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xmlns="" id="{57F37A50-B144-449E-B4DC-C061226DA44C}"/>
              </a:ext>
            </a:extLst>
          </p:cNvPr>
          <p:cNvPicPr>
            <a:picLocks noChangeAspect="1"/>
          </p:cNvPicPr>
          <p:nvPr/>
        </p:nvPicPr>
        <p:blipFill>
          <a:blip r:embed="rId2"/>
          <a:stretch>
            <a:fillRect/>
          </a:stretch>
        </p:blipFill>
        <p:spPr>
          <a:xfrm>
            <a:off x="6345992" y="1397830"/>
            <a:ext cx="4728696" cy="4363983"/>
          </a:xfrm>
          <a:prstGeom prst="rect">
            <a:avLst/>
          </a:prstGeom>
        </p:spPr>
      </p:pic>
      <p:pic>
        <p:nvPicPr>
          <p:cNvPr id="9" name="Picture 8">
            <a:extLst>
              <a:ext uri="{FF2B5EF4-FFF2-40B4-BE49-F238E27FC236}">
                <a16:creationId xmlns:a16="http://schemas.microsoft.com/office/drawing/2014/main" xmlns="" id="{70ED41B8-C991-48DF-986B-246D287E8704}"/>
              </a:ext>
            </a:extLst>
          </p:cNvPr>
          <p:cNvPicPr>
            <a:picLocks noChangeAspect="1"/>
          </p:cNvPicPr>
          <p:nvPr/>
        </p:nvPicPr>
        <p:blipFill>
          <a:blip r:embed="rId3"/>
          <a:stretch>
            <a:fillRect/>
          </a:stretch>
        </p:blipFill>
        <p:spPr>
          <a:xfrm>
            <a:off x="1117312" y="4406900"/>
            <a:ext cx="4429245" cy="2165189"/>
          </a:xfrm>
          <a:prstGeom prst="rect">
            <a:avLst/>
          </a:prstGeom>
        </p:spPr>
      </p:pic>
      <p:pic>
        <p:nvPicPr>
          <p:cNvPr id="10" name="Picture 9">
            <a:extLst>
              <a:ext uri="{FF2B5EF4-FFF2-40B4-BE49-F238E27FC236}">
                <a16:creationId xmlns:a16="http://schemas.microsoft.com/office/drawing/2014/main" xmlns="" id="{56483816-7E8A-414C-8ABB-D7D73451A433}"/>
              </a:ext>
            </a:extLst>
          </p:cNvPr>
          <p:cNvPicPr>
            <a:picLocks noChangeAspect="1"/>
          </p:cNvPicPr>
          <p:nvPr/>
        </p:nvPicPr>
        <p:blipFill>
          <a:blip r:embed="rId4"/>
          <a:stretch>
            <a:fillRect/>
          </a:stretch>
        </p:blipFill>
        <p:spPr>
          <a:xfrm>
            <a:off x="1012382" y="1309687"/>
            <a:ext cx="4027477" cy="2962275"/>
          </a:xfrm>
          <a:prstGeom prst="rect">
            <a:avLst/>
          </a:prstGeom>
        </p:spPr>
      </p:pic>
    </p:spTree>
    <p:extLst>
      <p:ext uri="{BB962C8B-B14F-4D97-AF65-F5344CB8AC3E}">
        <p14:creationId xmlns:p14="http://schemas.microsoft.com/office/powerpoint/2010/main" val="219394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3892550"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0000"/>
                </a:solidFill>
              </a:rPr>
              <a:t>DCL</a:t>
            </a:r>
            <a:r>
              <a:rPr sz="4400" spc="-75" dirty="0">
                <a:solidFill>
                  <a:srgbClr val="000000"/>
                </a:solidFill>
              </a:rPr>
              <a:t> </a:t>
            </a:r>
            <a:r>
              <a:rPr sz="4400" spc="-10" dirty="0">
                <a:solidFill>
                  <a:srgbClr val="000000"/>
                </a:solidFill>
              </a:rPr>
              <a:t>COMMANDS</a:t>
            </a:r>
            <a:endParaRPr sz="4400"/>
          </a:p>
        </p:txBody>
      </p:sp>
      <p:sp>
        <p:nvSpPr>
          <p:cNvPr id="3" name="object 3"/>
          <p:cNvSpPr txBox="1"/>
          <p:nvPr/>
        </p:nvSpPr>
        <p:spPr>
          <a:xfrm>
            <a:off x="916939" y="1759966"/>
            <a:ext cx="10322560" cy="4083050"/>
          </a:xfrm>
          <a:prstGeom prst="rect">
            <a:avLst/>
          </a:prstGeom>
        </p:spPr>
        <p:txBody>
          <a:bodyPr vert="horz" wrap="square" lIns="0" tIns="97155" rIns="0" bIns="0" rtlCol="0">
            <a:spAutoFit/>
          </a:bodyPr>
          <a:lstStyle/>
          <a:p>
            <a:pPr marL="241300" marR="206375" indent="-228600">
              <a:lnSpc>
                <a:spcPct val="80000"/>
              </a:lnSpc>
              <a:spcBef>
                <a:spcPts val="765"/>
              </a:spcBef>
              <a:buFont typeface="Arial MT"/>
              <a:buChar char="•"/>
              <a:tabLst>
                <a:tab pos="241300" algn="l"/>
              </a:tabLst>
            </a:pPr>
            <a:r>
              <a:rPr sz="2800" spc="-10" dirty="0">
                <a:latin typeface="Calibri"/>
                <a:cs typeface="Calibri"/>
              </a:rPr>
              <a:t>DCL</a:t>
            </a:r>
            <a:r>
              <a:rPr sz="2800" spc="10" dirty="0">
                <a:latin typeface="Calibri"/>
                <a:cs typeface="Calibri"/>
              </a:rPr>
              <a:t> </a:t>
            </a:r>
            <a:r>
              <a:rPr sz="2800" spc="-5" dirty="0">
                <a:latin typeface="Calibri"/>
                <a:cs typeface="Calibri"/>
              </a:rPr>
              <a:t>includes</a:t>
            </a:r>
            <a:r>
              <a:rPr sz="2800" spc="40" dirty="0">
                <a:latin typeface="Calibri"/>
                <a:cs typeface="Calibri"/>
              </a:rPr>
              <a:t> </a:t>
            </a:r>
            <a:r>
              <a:rPr sz="2800" spc="-10" dirty="0">
                <a:latin typeface="Calibri"/>
                <a:cs typeface="Calibri"/>
              </a:rPr>
              <a:t>commands</a:t>
            </a:r>
            <a:r>
              <a:rPr sz="2800" spc="40" dirty="0">
                <a:latin typeface="Calibri"/>
                <a:cs typeface="Calibri"/>
              </a:rPr>
              <a:t> </a:t>
            </a:r>
            <a:r>
              <a:rPr sz="2800" spc="-10" dirty="0">
                <a:latin typeface="Calibri"/>
                <a:cs typeface="Calibri"/>
              </a:rPr>
              <a:t>such</a:t>
            </a:r>
            <a:r>
              <a:rPr sz="2800" spc="45" dirty="0">
                <a:latin typeface="Calibri"/>
                <a:cs typeface="Calibri"/>
              </a:rPr>
              <a:t> </a:t>
            </a:r>
            <a:r>
              <a:rPr sz="2800" spc="-5" dirty="0">
                <a:latin typeface="Calibri"/>
                <a:cs typeface="Calibri"/>
              </a:rPr>
              <a:t>as</a:t>
            </a:r>
            <a:r>
              <a:rPr sz="2800" spc="10" dirty="0">
                <a:latin typeface="Calibri"/>
                <a:cs typeface="Calibri"/>
              </a:rPr>
              <a:t> </a:t>
            </a:r>
            <a:r>
              <a:rPr sz="2800" spc="-5" dirty="0">
                <a:latin typeface="Calibri"/>
                <a:cs typeface="Calibri"/>
              </a:rPr>
              <a:t>GRANT</a:t>
            </a:r>
            <a:r>
              <a:rPr sz="2800" spc="20" dirty="0">
                <a:latin typeface="Calibri"/>
                <a:cs typeface="Calibri"/>
              </a:rPr>
              <a:t> </a:t>
            </a:r>
            <a:r>
              <a:rPr sz="2800" spc="-5" dirty="0">
                <a:latin typeface="Calibri"/>
                <a:cs typeface="Calibri"/>
              </a:rPr>
              <a:t>and</a:t>
            </a:r>
            <a:r>
              <a:rPr sz="2800" spc="20" dirty="0">
                <a:latin typeface="Calibri"/>
                <a:cs typeface="Calibri"/>
              </a:rPr>
              <a:t> </a:t>
            </a:r>
            <a:r>
              <a:rPr sz="2800" spc="-10" dirty="0">
                <a:latin typeface="Calibri"/>
                <a:cs typeface="Calibri"/>
              </a:rPr>
              <a:t>REVOKE</a:t>
            </a:r>
            <a:r>
              <a:rPr sz="2800" spc="10" dirty="0">
                <a:latin typeface="Calibri"/>
                <a:cs typeface="Calibri"/>
              </a:rPr>
              <a:t> </a:t>
            </a:r>
            <a:r>
              <a:rPr sz="2800" spc="-5" dirty="0">
                <a:latin typeface="Calibri"/>
                <a:cs typeface="Calibri"/>
              </a:rPr>
              <a:t>which</a:t>
            </a:r>
            <a:r>
              <a:rPr sz="2800" spc="35" dirty="0">
                <a:latin typeface="Calibri"/>
                <a:cs typeface="Calibri"/>
              </a:rPr>
              <a:t> </a:t>
            </a:r>
            <a:r>
              <a:rPr sz="2800" spc="-5" dirty="0">
                <a:latin typeface="Calibri"/>
                <a:cs typeface="Calibri"/>
              </a:rPr>
              <a:t>mainly </a:t>
            </a:r>
            <a:r>
              <a:rPr sz="2800" dirty="0">
                <a:latin typeface="Calibri"/>
                <a:cs typeface="Calibri"/>
              </a:rPr>
              <a:t> </a:t>
            </a:r>
            <a:r>
              <a:rPr sz="2800" spc="-10" dirty="0">
                <a:latin typeface="Calibri"/>
                <a:cs typeface="Calibri"/>
              </a:rPr>
              <a:t>deal</a:t>
            </a:r>
            <a:r>
              <a:rPr sz="2800" dirty="0">
                <a:latin typeface="Calibri"/>
                <a:cs typeface="Calibri"/>
              </a:rPr>
              <a:t> </a:t>
            </a:r>
            <a:r>
              <a:rPr sz="2800" spc="-5" dirty="0">
                <a:latin typeface="Calibri"/>
                <a:cs typeface="Calibri"/>
              </a:rPr>
              <a:t>with</a:t>
            </a:r>
            <a:r>
              <a:rPr sz="2800" spc="15" dirty="0">
                <a:latin typeface="Calibri"/>
                <a:cs typeface="Calibri"/>
              </a:rPr>
              <a:t> </a:t>
            </a:r>
            <a:r>
              <a:rPr sz="2800" spc="-5" dirty="0">
                <a:latin typeface="Calibri"/>
                <a:cs typeface="Calibri"/>
              </a:rPr>
              <a:t>the</a:t>
            </a:r>
            <a:r>
              <a:rPr sz="2800" spc="25" dirty="0">
                <a:latin typeface="Calibri"/>
                <a:cs typeface="Calibri"/>
              </a:rPr>
              <a:t> </a:t>
            </a:r>
            <a:r>
              <a:rPr sz="2800" spc="-10" dirty="0">
                <a:latin typeface="Calibri"/>
                <a:cs typeface="Calibri"/>
              </a:rPr>
              <a:t>rights,</a:t>
            </a:r>
            <a:r>
              <a:rPr sz="2800" spc="30" dirty="0">
                <a:latin typeface="Calibri"/>
                <a:cs typeface="Calibri"/>
              </a:rPr>
              <a:t> </a:t>
            </a:r>
            <a:r>
              <a:rPr sz="2800" spc="-10" dirty="0">
                <a:latin typeface="Calibri"/>
                <a:cs typeface="Calibri"/>
              </a:rPr>
              <a:t>permissions,</a:t>
            </a:r>
            <a:r>
              <a:rPr sz="2800" spc="70" dirty="0">
                <a:latin typeface="Calibri"/>
                <a:cs typeface="Calibri"/>
              </a:rPr>
              <a:t> </a:t>
            </a:r>
            <a:r>
              <a:rPr sz="2800" spc="-5" dirty="0">
                <a:latin typeface="Calibri"/>
                <a:cs typeface="Calibri"/>
              </a:rPr>
              <a:t>and</a:t>
            </a:r>
            <a:r>
              <a:rPr sz="2800" spc="25" dirty="0">
                <a:latin typeface="Calibri"/>
                <a:cs typeface="Calibri"/>
              </a:rPr>
              <a:t> </a:t>
            </a:r>
            <a:r>
              <a:rPr sz="2800" spc="-10" dirty="0">
                <a:latin typeface="Calibri"/>
                <a:cs typeface="Calibri"/>
              </a:rPr>
              <a:t>other</a:t>
            </a:r>
            <a:r>
              <a:rPr sz="2800" spc="25" dirty="0">
                <a:latin typeface="Calibri"/>
                <a:cs typeface="Calibri"/>
              </a:rPr>
              <a:t> </a:t>
            </a:r>
            <a:r>
              <a:rPr sz="2800" spc="-20" dirty="0">
                <a:latin typeface="Calibri"/>
                <a:cs typeface="Calibri"/>
              </a:rPr>
              <a:t>controls</a:t>
            </a:r>
            <a:r>
              <a:rPr sz="2800" spc="25" dirty="0">
                <a:latin typeface="Calibri"/>
                <a:cs typeface="Calibri"/>
              </a:rPr>
              <a:t> </a:t>
            </a:r>
            <a:r>
              <a:rPr sz="2800" spc="-5" dirty="0">
                <a:latin typeface="Calibri"/>
                <a:cs typeface="Calibri"/>
              </a:rPr>
              <a:t>of</a:t>
            </a:r>
            <a:r>
              <a:rPr sz="2800" spc="15" dirty="0">
                <a:latin typeface="Calibri"/>
                <a:cs typeface="Calibri"/>
              </a:rPr>
              <a:t> </a:t>
            </a:r>
            <a:r>
              <a:rPr sz="2800" spc="-5" dirty="0">
                <a:latin typeface="Calibri"/>
                <a:cs typeface="Calibri"/>
              </a:rPr>
              <a:t>the</a:t>
            </a:r>
            <a:r>
              <a:rPr sz="2800" spc="25" dirty="0">
                <a:latin typeface="Calibri"/>
                <a:cs typeface="Calibri"/>
              </a:rPr>
              <a:t> </a:t>
            </a:r>
            <a:r>
              <a:rPr sz="2800" spc="-10" dirty="0">
                <a:latin typeface="Calibri"/>
                <a:cs typeface="Calibri"/>
              </a:rPr>
              <a:t>database </a:t>
            </a:r>
            <a:r>
              <a:rPr sz="2800" spc="-620" dirty="0">
                <a:latin typeface="Calibri"/>
                <a:cs typeface="Calibri"/>
              </a:rPr>
              <a:t> </a:t>
            </a:r>
            <a:r>
              <a:rPr sz="2800" spc="-25" dirty="0">
                <a:latin typeface="Calibri"/>
                <a:cs typeface="Calibri"/>
              </a:rPr>
              <a:t>system.</a:t>
            </a:r>
            <a:endParaRPr sz="2800">
              <a:latin typeface="Calibri"/>
              <a:cs typeface="Calibri"/>
            </a:endParaRPr>
          </a:p>
          <a:p>
            <a:pPr marL="241300" indent="-228600">
              <a:lnSpc>
                <a:spcPts val="3329"/>
              </a:lnSpc>
              <a:spcBef>
                <a:spcPts val="330"/>
              </a:spcBef>
              <a:buFont typeface="Arial MT"/>
              <a:buChar char="•"/>
              <a:tabLst>
                <a:tab pos="241300" algn="l"/>
              </a:tabLst>
            </a:pPr>
            <a:r>
              <a:rPr sz="2800" spc="-25" dirty="0">
                <a:latin typeface="Calibri"/>
                <a:cs typeface="Calibri"/>
              </a:rPr>
              <a:t>Syntax:</a:t>
            </a:r>
            <a:endParaRPr sz="2800">
              <a:latin typeface="Calibri"/>
              <a:cs typeface="Calibri"/>
            </a:endParaRPr>
          </a:p>
          <a:p>
            <a:pPr marL="607060">
              <a:lnSpc>
                <a:spcPts val="2850"/>
              </a:lnSpc>
            </a:pPr>
            <a:r>
              <a:rPr sz="2400" dirty="0">
                <a:latin typeface="Calibri"/>
                <a:cs typeface="Calibri"/>
              </a:rPr>
              <a:t>GRANT</a:t>
            </a:r>
            <a:r>
              <a:rPr sz="2400" spc="-30" dirty="0">
                <a:latin typeface="Calibri"/>
                <a:cs typeface="Calibri"/>
              </a:rPr>
              <a:t> </a:t>
            </a:r>
            <a:r>
              <a:rPr sz="2400" spc="-5" dirty="0">
                <a:latin typeface="Calibri"/>
                <a:cs typeface="Calibri"/>
              </a:rPr>
              <a:t>privileges_names</a:t>
            </a:r>
            <a:r>
              <a:rPr sz="2400" spc="-15" dirty="0">
                <a:latin typeface="Calibri"/>
                <a:cs typeface="Calibri"/>
              </a:rPr>
              <a:t> </a:t>
            </a:r>
            <a:r>
              <a:rPr sz="2400" spc="-5" dirty="0">
                <a:latin typeface="Calibri"/>
                <a:cs typeface="Calibri"/>
              </a:rPr>
              <a:t>ON</a:t>
            </a:r>
            <a:r>
              <a:rPr sz="2400" spc="-10" dirty="0">
                <a:latin typeface="Calibri"/>
                <a:cs typeface="Calibri"/>
              </a:rPr>
              <a:t> </a:t>
            </a:r>
            <a:r>
              <a:rPr sz="2400" spc="-5" dirty="0">
                <a:latin typeface="Calibri"/>
                <a:cs typeface="Calibri"/>
              </a:rPr>
              <a:t>object</a:t>
            </a:r>
            <a:r>
              <a:rPr sz="2400" spc="-10" dirty="0">
                <a:latin typeface="Calibri"/>
                <a:cs typeface="Calibri"/>
              </a:rPr>
              <a:t> </a:t>
            </a:r>
            <a:r>
              <a:rPr sz="2400" spc="-40" dirty="0">
                <a:latin typeface="Calibri"/>
                <a:cs typeface="Calibri"/>
              </a:rPr>
              <a:t>TO</a:t>
            </a:r>
            <a:r>
              <a:rPr sz="2400" spc="-20" dirty="0">
                <a:latin typeface="Calibri"/>
                <a:cs typeface="Calibri"/>
              </a:rPr>
              <a:t> </a:t>
            </a:r>
            <a:r>
              <a:rPr sz="2400" spc="-5" dirty="0">
                <a:latin typeface="Calibri"/>
                <a:cs typeface="Calibri"/>
              </a:rPr>
              <a:t>user;</a:t>
            </a:r>
            <a:endParaRPr sz="2400">
              <a:latin typeface="Calibri"/>
              <a:cs typeface="Calibri"/>
            </a:endParaRPr>
          </a:p>
          <a:p>
            <a:pPr marL="241300" indent="-228600" algn="just">
              <a:lnSpc>
                <a:spcPts val="3329"/>
              </a:lnSpc>
              <a:spcBef>
                <a:spcPts val="305"/>
              </a:spcBef>
              <a:buFont typeface="Arial MT"/>
              <a:buChar char="•"/>
              <a:tabLst>
                <a:tab pos="241300" algn="l"/>
              </a:tabLst>
            </a:pPr>
            <a:r>
              <a:rPr sz="2800" b="1" spc="-25" dirty="0">
                <a:latin typeface="Calibri"/>
                <a:cs typeface="Calibri"/>
              </a:rPr>
              <a:t>Parameters</a:t>
            </a:r>
            <a:r>
              <a:rPr sz="2800" b="1" spc="20" dirty="0">
                <a:latin typeface="Calibri"/>
                <a:cs typeface="Calibri"/>
              </a:rPr>
              <a:t> </a:t>
            </a:r>
            <a:r>
              <a:rPr sz="2800" b="1" spc="-10" dirty="0">
                <a:latin typeface="Calibri"/>
                <a:cs typeface="Calibri"/>
              </a:rPr>
              <a:t>Used</a:t>
            </a:r>
            <a:r>
              <a:rPr sz="2800" spc="-10" dirty="0">
                <a:latin typeface="Calibri"/>
                <a:cs typeface="Calibri"/>
              </a:rPr>
              <a:t>:</a:t>
            </a:r>
            <a:endParaRPr sz="2800">
              <a:latin typeface="Calibri"/>
              <a:cs typeface="Calibri"/>
            </a:endParaRPr>
          </a:p>
          <a:p>
            <a:pPr marL="698500" lvl="1" indent="-229235" algn="just">
              <a:lnSpc>
                <a:spcPts val="2815"/>
              </a:lnSpc>
              <a:buFont typeface="Arial MT"/>
              <a:buChar char="•"/>
              <a:tabLst>
                <a:tab pos="699135" algn="l"/>
              </a:tabLst>
            </a:pPr>
            <a:r>
              <a:rPr sz="2400" b="1" spc="-5" dirty="0">
                <a:latin typeface="Calibri"/>
                <a:cs typeface="Calibri"/>
              </a:rPr>
              <a:t>privileges_name</a:t>
            </a:r>
            <a:r>
              <a:rPr sz="2400" spc="-5" dirty="0">
                <a:latin typeface="Calibri"/>
                <a:cs typeface="Calibri"/>
              </a:rPr>
              <a:t>:</a:t>
            </a:r>
            <a:r>
              <a:rPr sz="2400" spc="-15" dirty="0">
                <a:latin typeface="Calibri"/>
                <a:cs typeface="Calibri"/>
              </a:rPr>
              <a:t> </a:t>
            </a:r>
            <a:r>
              <a:rPr sz="2400" spc="-5" dirty="0">
                <a:latin typeface="Calibri"/>
                <a:cs typeface="Calibri"/>
              </a:rPr>
              <a:t>These</a:t>
            </a:r>
            <a:r>
              <a:rPr sz="2400" spc="15" dirty="0">
                <a:latin typeface="Calibri"/>
                <a:cs typeface="Calibri"/>
              </a:rPr>
              <a:t> </a:t>
            </a:r>
            <a:r>
              <a:rPr sz="2400" spc="-15" dirty="0">
                <a:latin typeface="Calibri"/>
                <a:cs typeface="Calibri"/>
              </a:rPr>
              <a:t>are</a:t>
            </a:r>
            <a:r>
              <a:rPr sz="2400" spc="5" dirty="0">
                <a:latin typeface="Calibri"/>
                <a:cs typeface="Calibri"/>
              </a:rPr>
              <a:t> </a:t>
            </a:r>
            <a:r>
              <a:rPr sz="2400" dirty="0">
                <a:latin typeface="Calibri"/>
                <a:cs typeface="Calibri"/>
              </a:rPr>
              <a:t>the</a:t>
            </a:r>
            <a:r>
              <a:rPr sz="2400" spc="10" dirty="0">
                <a:latin typeface="Calibri"/>
                <a:cs typeface="Calibri"/>
              </a:rPr>
              <a:t> </a:t>
            </a:r>
            <a:r>
              <a:rPr sz="2400" dirty="0">
                <a:latin typeface="Calibri"/>
                <a:cs typeface="Calibri"/>
              </a:rPr>
              <a:t>access</a:t>
            </a:r>
            <a:r>
              <a:rPr sz="2400" spc="-10" dirty="0">
                <a:latin typeface="Calibri"/>
                <a:cs typeface="Calibri"/>
              </a:rPr>
              <a:t> </a:t>
            </a:r>
            <a:r>
              <a:rPr sz="2400" spc="-5" dirty="0">
                <a:latin typeface="Calibri"/>
                <a:cs typeface="Calibri"/>
              </a:rPr>
              <a:t>rights</a:t>
            </a:r>
            <a:r>
              <a:rPr sz="2400" spc="-15" dirty="0">
                <a:latin typeface="Calibri"/>
                <a:cs typeface="Calibri"/>
              </a:rPr>
              <a:t> </a:t>
            </a:r>
            <a:r>
              <a:rPr sz="2400" spc="-5" dirty="0">
                <a:latin typeface="Calibri"/>
                <a:cs typeface="Calibri"/>
              </a:rPr>
              <a:t>or</a:t>
            </a:r>
            <a:r>
              <a:rPr sz="2400" dirty="0">
                <a:latin typeface="Calibri"/>
                <a:cs typeface="Calibri"/>
              </a:rPr>
              <a:t> </a:t>
            </a:r>
            <a:r>
              <a:rPr sz="2400" spc="-10" dirty="0">
                <a:latin typeface="Calibri"/>
                <a:cs typeface="Calibri"/>
              </a:rPr>
              <a:t>privileges</a:t>
            </a:r>
            <a:r>
              <a:rPr sz="2400" spc="5" dirty="0">
                <a:latin typeface="Calibri"/>
                <a:cs typeface="Calibri"/>
              </a:rPr>
              <a:t> </a:t>
            </a:r>
            <a:r>
              <a:rPr sz="2400" spc="-15" dirty="0">
                <a:latin typeface="Calibri"/>
                <a:cs typeface="Calibri"/>
              </a:rPr>
              <a:t>granted</a:t>
            </a:r>
            <a:r>
              <a:rPr sz="2400" spc="-5" dirty="0">
                <a:latin typeface="Calibri"/>
                <a:cs typeface="Calibri"/>
              </a:rPr>
              <a:t> </a:t>
            </a:r>
            <a:r>
              <a:rPr sz="2400" spc="-15" dirty="0">
                <a:latin typeface="Calibri"/>
                <a:cs typeface="Calibri"/>
              </a:rPr>
              <a:t>to</a:t>
            </a:r>
            <a:r>
              <a:rPr sz="2400" spc="-5" dirty="0">
                <a:latin typeface="Calibri"/>
                <a:cs typeface="Calibri"/>
              </a:rPr>
              <a:t> </a:t>
            </a:r>
            <a:r>
              <a:rPr sz="2400" dirty="0">
                <a:latin typeface="Calibri"/>
                <a:cs typeface="Calibri"/>
              </a:rPr>
              <a:t>the</a:t>
            </a:r>
            <a:r>
              <a:rPr sz="2400" spc="-10" dirty="0">
                <a:latin typeface="Calibri"/>
                <a:cs typeface="Calibri"/>
              </a:rPr>
              <a:t> </a:t>
            </a:r>
            <a:r>
              <a:rPr sz="2400" spc="-55" dirty="0">
                <a:latin typeface="Calibri"/>
                <a:cs typeface="Calibri"/>
              </a:rPr>
              <a:t>user.</a:t>
            </a:r>
            <a:endParaRPr sz="2400">
              <a:latin typeface="Calibri"/>
              <a:cs typeface="Calibri"/>
            </a:endParaRPr>
          </a:p>
          <a:p>
            <a:pPr marL="698500" marR="239395" lvl="1" indent="-228600" algn="just">
              <a:lnSpc>
                <a:spcPts val="2300"/>
              </a:lnSpc>
              <a:spcBef>
                <a:spcPts val="525"/>
              </a:spcBef>
              <a:buFont typeface="Arial MT"/>
              <a:buChar char="•"/>
              <a:tabLst>
                <a:tab pos="699135" algn="l"/>
              </a:tabLst>
            </a:pPr>
            <a:r>
              <a:rPr sz="2400" b="1" dirty="0">
                <a:latin typeface="Calibri"/>
                <a:cs typeface="Calibri"/>
              </a:rPr>
              <a:t>object: </a:t>
            </a:r>
            <a:r>
              <a:rPr sz="2400" dirty="0">
                <a:latin typeface="Calibri"/>
                <a:cs typeface="Calibri"/>
              </a:rPr>
              <a:t>It is the </a:t>
            </a:r>
            <a:r>
              <a:rPr sz="2400" spc="-5" dirty="0">
                <a:latin typeface="Calibri"/>
                <a:cs typeface="Calibri"/>
              </a:rPr>
              <a:t>name of </a:t>
            </a:r>
            <a:r>
              <a:rPr sz="2400" dirty="0">
                <a:latin typeface="Calibri"/>
                <a:cs typeface="Calibri"/>
              </a:rPr>
              <a:t>the </a:t>
            </a:r>
            <a:r>
              <a:rPr sz="2400" spc="-10" dirty="0">
                <a:latin typeface="Calibri"/>
                <a:cs typeface="Calibri"/>
              </a:rPr>
              <a:t>database </a:t>
            </a:r>
            <a:r>
              <a:rPr sz="2400" spc="-5" dirty="0">
                <a:latin typeface="Calibri"/>
                <a:cs typeface="Calibri"/>
              </a:rPr>
              <a:t>object </a:t>
            </a:r>
            <a:r>
              <a:rPr sz="2400" spc="-15" dirty="0">
                <a:latin typeface="Calibri"/>
                <a:cs typeface="Calibri"/>
              </a:rPr>
              <a:t>to </a:t>
            </a:r>
            <a:r>
              <a:rPr sz="2400" dirty="0">
                <a:latin typeface="Calibri"/>
                <a:cs typeface="Calibri"/>
              </a:rPr>
              <a:t>which </a:t>
            </a:r>
            <a:r>
              <a:rPr sz="2400" spc="-5" dirty="0">
                <a:latin typeface="Calibri"/>
                <a:cs typeface="Calibri"/>
              </a:rPr>
              <a:t>permissions </a:t>
            </a:r>
            <a:r>
              <a:rPr sz="2400" spc="-15" dirty="0">
                <a:latin typeface="Calibri"/>
                <a:cs typeface="Calibri"/>
              </a:rPr>
              <a:t>are </a:t>
            </a:r>
            <a:r>
              <a:rPr sz="2400" spc="-5" dirty="0">
                <a:latin typeface="Calibri"/>
                <a:cs typeface="Calibri"/>
              </a:rPr>
              <a:t>being </a:t>
            </a:r>
            <a:r>
              <a:rPr sz="2400" spc="-530" dirty="0">
                <a:latin typeface="Calibri"/>
                <a:cs typeface="Calibri"/>
              </a:rPr>
              <a:t> </a:t>
            </a:r>
            <a:r>
              <a:rPr sz="2400" spc="-15" dirty="0">
                <a:latin typeface="Calibri"/>
                <a:cs typeface="Calibri"/>
              </a:rPr>
              <a:t>granted. </a:t>
            </a:r>
            <a:r>
              <a:rPr sz="2400" dirty="0">
                <a:latin typeface="Calibri"/>
                <a:cs typeface="Calibri"/>
              </a:rPr>
              <a:t>In the </a:t>
            </a:r>
            <a:r>
              <a:rPr sz="2400" spc="-10" dirty="0">
                <a:latin typeface="Calibri"/>
                <a:cs typeface="Calibri"/>
              </a:rPr>
              <a:t>case </a:t>
            </a:r>
            <a:r>
              <a:rPr sz="2400" spc="-5" dirty="0">
                <a:latin typeface="Calibri"/>
                <a:cs typeface="Calibri"/>
              </a:rPr>
              <a:t>of </a:t>
            </a:r>
            <a:r>
              <a:rPr sz="2400" spc="-10" dirty="0">
                <a:latin typeface="Calibri"/>
                <a:cs typeface="Calibri"/>
              </a:rPr>
              <a:t>granting privileges </a:t>
            </a:r>
            <a:r>
              <a:rPr sz="2400" spc="-5" dirty="0">
                <a:latin typeface="Calibri"/>
                <a:cs typeface="Calibri"/>
              </a:rPr>
              <a:t>on </a:t>
            </a:r>
            <a:r>
              <a:rPr sz="2400" dirty="0">
                <a:latin typeface="Calibri"/>
                <a:cs typeface="Calibri"/>
              </a:rPr>
              <a:t>a </a:t>
            </a:r>
            <a:r>
              <a:rPr sz="2400" spc="-5" dirty="0">
                <a:latin typeface="Calibri"/>
                <a:cs typeface="Calibri"/>
              </a:rPr>
              <a:t>table, </a:t>
            </a:r>
            <a:r>
              <a:rPr sz="2400" dirty="0">
                <a:latin typeface="Calibri"/>
                <a:cs typeface="Calibri"/>
              </a:rPr>
              <a:t>this </a:t>
            </a:r>
            <a:r>
              <a:rPr sz="2400" spc="-10" dirty="0">
                <a:latin typeface="Calibri"/>
                <a:cs typeface="Calibri"/>
              </a:rPr>
              <a:t>would </a:t>
            </a:r>
            <a:r>
              <a:rPr sz="2400" spc="-5" dirty="0">
                <a:latin typeface="Calibri"/>
                <a:cs typeface="Calibri"/>
              </a:rPr>
              <a:t>be </a:t>
            </a:r>
            <a:r>
              <a:rPr sz="2400" dirty="0">
                <a:latin typeface="Calibri"/>
                <a:cs typeface="Calibri"/>
              </a:rPr>
              <a:t>the </a:t>
            </a:r>
            <a:r>
              <a:rPr sz="2400" spc="-10" dirty="0">
                <a:latin typeface="Calibri"/>
                <a:cs typeface="Calibri"/>
              </a:rPr>
              <a:t>table </a:t>
            </a:r>
            <a:r>
              <a:rPr sz="2400" spc="-530" dirty="0">
                <a:latin typeface="Calibri"/>
                <a:cs typeface="Calibri"/>
              </a:rPr>
              <a:t> </a:t>
            </a:r>
            <a:r>
              <a:rPr sz="2400" spc="-5" dirty="0">
                <a:latin typeface="Calibri"/>
                <a:cs typeface="Calibri"/>
              </a:rPr>
              <a:t>name.</a:t>
            </a:r>
            <a:endParaRPr sz="2400">
              <a:latin typeface="Calibri"/>
              <a:cs typeface="Calibri"/>
            </a:endParaRPr>
          </a:p>
          <a:p>
            <a:pPr marL="698500" lvl="1" indent="-229235" algn="just">
              <a:lnSpc>
                <a:spcPts val="2825"/>
              </a:lnSpc>
              <a:buFont typeface="Arial MT"/>
              <a:buChar char="•"/>
              <a:tabLst>
                <a:tab pos="699135" algn="l"/>
              </a:tabLst>
            </a:pPr>
            <a:r>
              <a:rPr sz="2400" b="1" dirty="0">
                <a:latin typeface="Calibri"/>
                <a:cs typeface="Calibri"/>
              </a:rPr>
              <a:t>user:</a:t>
            </a:r>
            <a:r>
              <a:rPr sz="2400" b="1" spc="-20" dirty="0">
                <a:latin typeface="Calibri"/>
                <a:cs typeface="Calibri"/>
              </a:rPr>
              <a:t> </a:t>
            </a:r>
            <a:r>
              <a:rPr sz="2400" dirty="0">
                <a:latin typeface="Calibri"/>
                <a:cs typeface="Calibri"/>
              </a:rPr>
              <a:t>It</a:t>
            </a:r>
            <a:r>
              <a:rPr sz="2400" spc="-5" dirty="0">
                <a:latin typeface="Calibri"/>
                <a:cs typeface="Calibri"/>
              </a:rPr>
              <a:t> </a:t>
            </a:r>
            <a:r>
              <a:rPr sz="2400" dirty="0">
                <a:latin typeface="Calibri"/>
                <a:cs typeface="Calibri"/>
              </a:rPr>
              <a:t>is</a:t>
            </a:r>
            <a:r>
              <a:rPr sz="2400" spc="5" dirty="0">
                <a:latin typeface="Calibri"/>
                <a:cs typeface="Calibri"/>
              </a:rPr>
              <a:t> </a:t>
            </a:r>
            <a:r>
              <a:rPr sz="2400" spc="-5" dirty="0">
                <a:latin typeface="Calibri"/>
                <a:cs typeface="Calibri"/>
              </a:rPr>
              <a:t>the</a:t>
            </a:r>
            <a:r>
              <a:rPr sz="2400" spc="-15" dirty="0">
                <a:latin typeface="Calibri"/>
                <a:cs typeface="Calibri"/>
              </a:rPr>
              <a:t> </a:t>
            </a:r>
            <a:r>
              <a:rPr sz="2400" spc="-5" dirty="0">
                <a:latin typeface="Calibri"/>
                <a:cs typeface="Calibri"/>
              </a:rPr>
              <a:t>name</a:t>
            </a:r>
            <a:r>
              <a:rPr sz="2400" spc="-10" dirty="0">
                <a:latin typeface="Calibri"/>
                <a:cs typeface="Calibri"/>
              </a:rPr>
              <a:t> </a:t>
            </a:r>
            <a:r>
              <a:rPr sz="2400" spc="-5" dirty="0">
                <a:latin typeface="Calibri"/>
                <a:cs typeface="Calibri"/>
              </a:rPr>
              <a:t>of</a:t>
            </a:r>
            <a:r>
              <a:rPr sz="2400" dirty="0">
                <a:latin typeface="Calibri"/>
                <a:cs typeface="Calibri"/>
              </a:rPr>
              <a:t> the </a:t>
            </a:r>
            <a:r>
              <a:rPr sz="2400" spc="-5" dirty="0">
                <a:latin typeface="Calibri"/>
                <a:cs typeface="Calibri"/>
              </a:rPr>
              <a:t>user</a:t>
            </a:r>
            <a:r>
              <a:rPr sz="2400" dirty="0">
                <a:latin typeface="Calibri"/>
                <a:cs typeface="Calibri"/>
              </a:rPr>
              <a:t> </a:t>
            </a:r>
            <a:r>
              <a:rPr sz="2400" spc="-15" dirty="0">
                <a:latin typeface="Calibri"/>
                <a:cs typeface="Calibri"/>
              </a:rPr>
              <a:t>to</a:t>
            </a:r>
            <a:r>
              <a:rPr sz="2400" spc="-20" dirty="0">
                <a:latin typeface="Calibri"/>
                <a:cs typeface="Calibri"/>
              </a:rPr>
              <a:t> </a:t>
            </a:r>
            <a:r>
              <a:rPr sz="2400" spc="-5" dirty="0">
                <a:latin typeface="Calibri"/>
                <a:cs typeface="Calibri"/>
              </a:rPr>
              <a:t>whom</a:t>
            </a:r>
            <a:r>
              <a:rPr sz="2400" dirty="0">
                <a:latin typeface="Calibri"/>
                <a:cs typeface="Calibri"/>
              </a:rPr>
              <a:t> the</a:t>
            </a:r>
            <a:r>
              <a:rPr sz="2400" spc="-15" dirty="0">
                <a:latin typeface="Calibri"/>
                <a:cs typeface="Calibri"/>
              </a:rPr>
              <a:t> </a:t>
            </a:r>
            <a:r>
              <a:rPr sz="2400" spc="-10" dirty="0">
                <a:latin typeface="Calibri"/>
                <a:cs typeface="Calibri"/>
              </a:rPr>
              <a:t>privileges</a:t>
            </a:r>
            <a:r>
              <a:rPr sz="2400" spc="5" dirty="0">
                <a:latin typeface="Calibri"/>
                <a:cs typeface="Calibri"/>
              </a:rPr>
              <a:t> </a:t>
            </a:r>
            <a:r>
              <a:rPr sz="2400" spc="-10" dirty="0">
                <a:latin typeface="Calibri"/>
                <a:cs typeface="Calibri"/>
              </a:rPr>
              <a:t>would</a:t>
            </a:r>
            <a:r>
              <a:rPr sz="2400" spc="5" dirty="0">
                <a:latin typeface="Calibri"/>
                <a:cs typeface="Calibri"/>
              </a:rPr>
              <a:t> </a:t>
            </a:r>
            <a:r>
              <a:rPr sz="2400" spc="-5" dirty="0">
                <a:latin typeface="Calibri"/>
                <a:cs typeface="Calibri"/>
              </a:rPr>
              <a:t>be </a:t>
            </a:r>
            <a:r>
              <a:rPr sz="2400" spc="-15" dirty="0">
                <a:latin typeface="Calibri"/>
                <a:cs typeface="Calibri"/>
              </a:rPr>
              <a:t>granted.</a:t>
            </a:r>
            <a:endParaRPr sz="2400">
              <a:latin typeface="Calibri"/>
              <a:cs typeface="Calibri"/>
            </a:endParaRPr>
          </a:p>
        </p:txBody>
      </p:sp>
    </p:spTree>
    <p:extLst>
      <p:ext uri="{BB962C8B-B14F-4D97-AF65-F5344CB8AC3E}">
        <p14:creationId xmlns:p14="http://schemas.microsoft.com/office/powerpoint/2010/main" val="2947433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006115-B526-4F46-8402-EA007E9E0EE2}"/>
              </a:ext>
            </a:extLst>
          </p:cNvPr>
          <p:cNvSpPr>
            <a:spLocks noGrp="1"/>
          </p:cNvSpPr>
          <p:nvPr>
            <p:ph idx="1"/>
          </p:nvPr>
        </p:nvSpPr>
        <p:spPr>
          <a:xfrm>
            <a:off x="584616" y="494675"/>
            <a:ext cx="10769184" cy="5682288"/>
          </a:xfrm>
        </p:spPr>
        <p:txBody>
          <a:bodyPr>
            <a:normAutofit fontScale="55000" lnSpcReduction="20000"/>
          </a:bodyPr>
          <a:lstStyle/>
          <a:p>
            <a:pPr marL="0" indent="0">
              <a:buNone/>
            </a:pPr>
            <a:r>
              <a:rPr lang="en-IN" dirty="0"/>
              <a:t>3. </a:t>
            </a:r>
            <a:r>
              <a:rPr lang="en-IN" b="1" dirty="0"/>
              <a:t>Exact Numeric Datatype</a:t>
            </a:r>
          </a:p>
          <a:p>
            <a:pPr lvl="1"/>
            <a:r>
              <a:rPr lang="en-IN" dirty="0"/>
              <a:t>Bit:  It has the number of bits to store. (1 bit)</a:t>
            </a:r>
          </a:p>
          <a:p>
            <a:pPr lvl="1"/>
            <a:r>
              <a:rPr lang="en-IN" dirty="0"/>
              <a:t>int:	 It is used to specify an integer value. (4 bytes)</a:t>
            </a:r>
          </a:p>
          <a:p>
            <a:pPr lvl="1"/>
            <a:r>
              <a:rPr lang="en-IN" dirty="0" err="1"/>
              <a:t>smallint</a:t>
            </a:r>
            <a:r>
              <a:rPr lang="en-IN" dirty="0"/>
              <a:t>:	It is used to specify small integer value. (2 bytes)</a:t>
            </a:r>
          </a:p>
          <a:p>
            <a:pPr lvl="1"/>
            <a:r>
              <a:rPr lang="en-IN" dirty="0"/>
              <a:t>Decimal:	It specifies a numeric value that can have a decimal number. (5-17 bytes)</a:t>
            </a:r>
          </a:p>
          <a:p>
            <a:pPr lvl="1"/>
            <a:r>
              <a:rPr lang="en-IN" dirty="0"/>
              <a:t>Numeric:	It is used to specify a numeric value. (5-17 bytes)</a:t>
            </a:r>
          </a:p>
          <a:p>
            <a:pPr marL="0" indent="0">
              <a:buNone/>
            </a:pPr>
            <a:r>
              <a:rPr lang="en-IN" b="1" dirty="0"/>
              <a:t>4. Date and time Datatypes</a:t>
            </a:r>
          </a:p>
          <a:p>
            <a:r>
              <a:rPr lang="en-IN" dirty="0"/>
              <a:t>Date:</a:t>
            </a:r>
          </a:p>
          <a:p>
            <a:pPr lvl="1"/>
            <a:r>
              <a:rPr lang="en-IN" dirty="0"/>
              <a:t>It is used to store the year, month, and days value.</a:t>
            </a:r>
          </a:p>
          <a:p>
            <a:pPr lvl="1"/>
            <a:r>
              <a:rPr lang="en-IN" dirty="0"/>
              <a:t>The DATE data type accepts date values. </a:t>
            </a:r>
          </a:p>
          <a:p>
            <a:pPr lvl="1"/>
            <a:r>
              <a:rPr lang="en-IN" dirty="0"/>
              <a:t>No parameters are required when declaring a DATE data type. </a:t>
            </a:r>
          </a:p>
          <a:p>
            <a:pPr lvl="1"/>
            <a:r>
              <a:rPr lang="en-IN" dirty="0"/>
              <a:t>Date values should be specified in the form: YYYY-MM-DD. </a:t>
            </a:r>
          </a:p>
          <a:p>
            <a:pPr lvl="1"/>
            <a:r>
              <a:rPr lang="en-IN" dirty="0"/>
              <a:t>However, </a:t>
            </a:r>
            <a:r>
              <a:rPr lang="en-IN" dirty="0" err="1"/>
              <a:t>PointBase</a:t>
            </a:r>
            <a:r>
              <a:rPr lang="en-IN" dirty="0"/>
              <a:t> will also accept single digits entries for month and day values.</a:t>
            </a:r>
          </a:p>
          <a:p>
            <a:pPr lvl="1"/>
            <a:r>
              <a:rPr lang="en-IN" dirty="0"/>
              <a:t>Month values must be between 1 and 12, day values should be between 1 and 31 depending on the month and year values should be between 0 and 9999.</a:t>
            </a:r>
          </a:p>
          <a:p>
            <a:pPr lvl="1"/>
            <a:r>
              <a:rPr lang="en-IN" dirty="0"/>
              <a:t>Values assigned to the DATE data type should be enclosed in single quotes, preceded by the case insensitive keyword DATE; for example, DATE '1999-04-04'.</a:t>
            </a:r>
          </a:p>
          <a:p>
            <a:pPr lvl="1"/>
            <a:r>
              <a:rPr lang="en-IN" dirty="0"/>
              <a:t>Examples</a:t>
            </a:r>
          </a:p>
          <a:p>
            <a:pPr lvl="1"/>
            <a:r>
              <a:rPr lang="en-IN" dirty="0"/>
              <a:t>DATE</a:t>
            </a:r>
          </a:p>
          <a:p>
            <a:pPr lvl="1"/>
            <a:r>
              <a:rPr lang="en-IN" dirty="0"/>
              <a:t>Valid  :DATE '1999-01-01’      DATE '2000-2-2’ </a:t>
            </a:r>
          </a:p>
          <a:p>
            <a:pPr lvl="1"/>
            <a:r>
              <a:rPr lang="en-IN" dirty="0"/>
              <a:t>Invalid:  DATE '1999-13-1’     date '2000-2-30’    '2000-2-27’   date 2000-2-27</a:t>
            </a:r>
          </a:p>
          <a:p>
            <a:pPr lvl="1"/>
            <a:endParaRPr lang="en-IN" dirty="0"/>
          </a:p>
          <a:p>
            <a:r>
              <a:rPr lang="en-IN" b="1" dirty="0"/>
              <a:t>Time:</a:t>
            </a:r>
          </a:p>
          <a:p>
            <a:pPr lvl="1"/>
            <a:r>
              <a:rPr lang="en-IN" dirty="0"/>
              <a:t>It is used to store the hour, minute, and second values.</a:t>
            </a:r>
          </a:p>
          <a:p>
            <a:r>
              <a:rPr lang="en-IN" b="1" dirty="0"/>
              <a:t>Timestamp: </a:t>
            </a:r>
          </a:p>
          <a:p>
            <a:pPr lvl="1"/>
            <a:r>
              <a:rPr lang="en-IN" dirty="0"/>
              <a:t>It stores the year, month, day, hour, minute, and the second value.</a:t>
            </a:r>
          </a:p>
          <a:p>
            <a:pPr lvl="1"/>
            <a:endParaRPr lang="en-IN" dirty="0"/>
          </a:p>
          <a:p>
            <a:endParaRPr lang="en-IN" dirty="0"/>
          </a:p>
        </p:txBody>
      </p:sp>
    </p:spTree>
    <p:extLst>
      <p:ext uri="{BB962C8B-B14F-4D97-AF65-F5344CB8AC3E}">
        <p14:creationId xmlns:p14="http://schemas.microsoft.com/office/powerpoint/2010/main" val="2948014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 calcmode="lin" valueType="num">
                                      <p:cBhvr additive="base">
                                        <p:cTn id="67"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
                                            <p:txEl>
                                              <p:pRg st="15" end="15"/>
                                            </p:txEl>
                                          </p:spTgt>
                                        </p:tgtEl>
                                        <p:attrNameLst>
                                          <p:attrName>style.visibility</p:attrName>
                                        </p:attrNameLst>
                                      </p:cBhvr>
                                      <p:to>
                                        <p:strVal val="visible"/>
                                      </p:to>
                                    </p:set>
                                    <p:anim calcmode="lin" valueType="num">
                                      <p:cBhvr additive="base">
                                        <p:cTn id="71"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
                                            <p:txEl>
                                              <p:pRg st="16" end="16"/>
                                            </p:txEl>
                                          </p:spTgt>
                                        </p:tgtEl>
                                        <p:attrNameLst>
                                          <p:attrName>style.visibility</p:attrName>
                                        </p:attrNameLst>
                                      </p:cBhvr>
                                      <p:to>
                                        <p:strVal val="visible"/>
                                      </p:to>
                                    </p:set>
                                    <p:anim calcmode="lin" valueType="num">
                                      <p:cBhvr additive="base">
                                        <p:cTn id="75"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3">
                                            <p:txEl>
                                              <p:pRg st="17" end="17"/>
                                            </p:txEl>
                                          </p:spTgt>
                                        </p:tgtEl>
                                        <p:attrNameLst>
                                          <p:attrName>style.visibility</p:attrName>
                                        </p:attrNameLst>
                                      </p:cBhvr>
                                      <p:to>
                                        <p:strVal val="visible"/>
                                      </p:to>
                                    </p:set>
                                    <p:anim calcmode="lin" valueType="num">
                                      <p:cBhvr additive="base">
                                        <p:cTn id="7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3">
                                            <p:txEl>
                                              <p:pRg st="18" end="18"/>
                                            </p:txEl>
                                          </p:spTgt>
                                        </p:tgtEl>
                                        <p:attrNameLst>
                                          <p:attrName>style.visibility</p:attrName>
                                        </p:attrNameLst>
                                      </p:cBhvr>
                                      <p:to>
                                        <p:strVal val="visible"/>
                                      </p:to>
                                    </p:set>
                                    <p:anim calcmode="lin" valueType="num">
                                      <p:cBhvr additive="base">
                                        <p:cTn id="83"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grpId="0" nodeType="clickEffect">
                                  <p:stCondLst>
                                    <p:cond delay="0"/>
                                  </p:stCondLst>
                                  <p:childTnLst>
                                    <p:set>
                                      <p:cBhvr>
                                        <p:cTn id="88" dur="1" fill="hold">
                                          <p:stCondLst>
                                            <p:cond delay="0"/>
                                          </p:stCondLst>
                                        </p:cTn>
                                        <p:tgtEl>
                                          <p:spTgt spid="3">
                                            <p:txEl>
                                              <p:pRg st="20" end="20"/>
                                            </p:txEl>
                                          </p:spTgt>
                                        </p:tgtEl>
                                        <p:attrNameLst>
                                          <p:attrName>style.visibility</p:attrName>
                                        </p:attrNameLst>
                                      </p:cBhvr>
                                      <p:to>
                                        <p:strVal val="visible"/>
                                      </p:to>
                                    </p:set>
                                    <p:anim calcmode="lin" valueType="num">
                                      <p:cBhvr additive="base">
                                        <p:cTn id="89"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
                                            <p:txEl>
                                              <p:pRg st="21" end="21"/>
                                            </p:txEl>
                                          </p:spTgt>
                                        </p:tgtEl>
                                        <p:attrNameLst>
                                          <p:attrName>style.visibility</p:attrName>
                                        </p:attrNameLst>
                                      </p:cBhvr>
                                      <p:to>
                                        <p:strVal val="visible"/>
                                      </p:to>
                                    </p:set>
                                    <p:anim calcmode="lin" valueType="num">
                                      <p:cBhvr additive="base">
                                        <p:cTn id="93"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3">
                                            <p:txEl>
                                              <p:pRg st="22" end="22"/>
                                            </p:txEl>
                                          </p:spTgt>
                                        </p:tgtEl>
                                        <p:attrNameLst>
                                          <p:attrName>style.visibility</p:attrName>
                                        </p:attrNameLst>
                                      </p:cBhvr>
                                      <p:to>
                                        <p:strVal val="visible"/>
                                      </p:to>
                                    </p:set>
                                    <p:anim calcmode="lin" valueType="num">
                                      <p:cBhvr additive="base">
                                        <p:cTn id="99"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22" end="22"/>
                                            </p:txEl>
                                          </p:spTgt>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3">
                                            <p:txEl>
                                              <p:pRg st="23" end="23"/>
                                            </p:txEl>
                                          </p:spTgt>
                                        </p:tgtEl>
                                        <p:attrNameLst>
                                          <p:attrName>style.visibility</p:attrName>
                                        </p:attrNameLst>
                                      </p:cBhvr>
                                      <p:to>
                                        <p:strVal val="visible"/>
                                      </p:to>
                                    </p:set>
                                    <p:anim calcmode="lin" valueType="num">
                                      <p:cBhvr additive="base">
                                        <p:cTn id="103"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23" end="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7659" y="2424811"/>
            <a:ext cx="1331595" cy="330835"/>
          </a:xfrm>
          <a:prstGeom prst="rect">
            <a:avLst/>
          </a:prstGeom>
        </p:spPr>
        <p:txBody>
          <a:bodyPr vert="horz" wrap="square" lIns="0" tIns="13335" rIns="0" bIns="0" rtlCol="0">
            <a:spAutoFit/>
          </a:bodyPr>
          <a:lstStyle/>
          <a:p>
            <a:pPr marL="241300" indent="-228600">
              <a:lnSpc>
                <a:spcPct val="100000"/>
              </a:lnSpc>
              <a:spcBef>
                <a:spcPts val="105"/>
              </a:spcBef>
              <a:buFont typeface="Arial MT"/>
              <a:buChar char="•"/>
              <a:tabLst>
                <a:tab pos="240665" algn="l"/>
                <a:tab pos="241300" algn="l"/>
              </a:tabLst>
            </a:pPr>
            <a:r>
              <a:rPr sz="2000" b="1" spc="-5" dirty="0">
                <a:latin typeface="Calibri"/>
                <a:cs typeface="Calibri"/>
              </a:rPr>
              <a:t>Privileges</a:t>
            </a:r>
            <a:r>
              <a:rPr sz="2000" spc="-5" dirty="0">
                <a:latin typeface="Calibri"/>
                <a:cs typeface="Calibri"/>
              </a:rPr>
              <a:t>:</a:t>
            </a:r>
            <a:endParaRPr sz="2000">
              <a:latin typeface="Calibri"/>
              <a:cs typeface="Calibri"/>
            </a:endParaRPr>
          </a:p>
        </p:txBody>
      </p:sp>
      <p:grpSp>
        <p:nvGrpSpPr>
          <p:cNvPr id="3" name="object 3"/>
          <p:cNvGrpSpPr/>
          <p:nvPr/>
        </p:nvGrpSpPr>
        <p:grpSpPr>
          <a:xfrm>
            <a:off x="4639055" y="0"/>
            <a:ext cx="7553325" cy="6858000"/>
            <a:chOff x="4639055" y="0"/>
            <a:chExt cx="7553325" cy="6858000"/>
          </a:xfrm>
        </p:grpSpPr>
        <p:sp>
          <p:nvSpPr>
            <p:cNvPr id="4" name="object 4"/>
            <p:cNvSpPr/>
            <p:nvPr/>
          </p:nvSpPr>
          <p:spPr>
            <a:xfrm>
              <a:off x="4639055" y="0"/>
              <a:ext cx="7553325" cy="6858000"/>
            </a:xfrm>
            <a:custGeom>
              <a:avLst/>
              <a:gdLst/>
              <a:ahLst/>
              <a:cxnLst/>
              <a:rect l="l" t="t" r="r" b="b"/>
              <a:pathLst>
                <a:path w="7553325" h="6858000">
                  <a:moveTo>
                    <a:pt x="7552944" y="0"/>
                  </a:moveTo>
                  <a:lnTo>
                    <a:pt x="0" y="0"/>
                  </a:lnTo>
                  <a:lnTo>
                    <a:pt x="0" y="6858000"/>
                  </a:lnTo>
                  <a:lnTo>
                    <a:pt x="7552944" y="6858000"/>
                  </a:lnTo>
                  <a:lnTo>
                    <a:pt x="7552944" y="0"/>
                  </a:lnTo>
                  <a:close/>
                </a:path>
              </a:pathLst>
            </a:custGeom>
            <a:solidFill>
              <a:srgbClr val="C7C9C9"/>
            </a:solidFill>
          </p:spPr>
          <p:txBody>
            <a:bodyPr wrap="square" lIns="0" tIns="0" rIns="0" bIns="0" rtlCol="0"/>
            <a:lstStyle/>
            <a:p>
              <a:endParaRPr/>
            </a:p>
          </p:txBody>
        </p:sp>
        <p:pic>
          <p:nvPicPr>
            <p:cNvPr id="5" name="object 5"/>
            <p:cNvPicPr/>
            <p:nvPr/>
          </p:nvPicPr>
          <p:blipFill>
            <a:blip r:embed="rId2" cstate="print"/>
            <a:stretch>
              <a:fillRect/>
            </a:stretch>
          </p:blipFill>
          <p:spPr>
            <a:xfrm>
              <a:off x="5059679" y="513587"/>
              <a:ext cx="6707124" cy="5861304"/>
            </a:xfrm>
            <a:prstGeom prst="rect">
              <a:avLst/>
            </a:prstGeom>
          </p:spPr>
        </p:pic>
        <p:sp>
          <p:nvSpPr>
            <p:cNvPr id="6" name="object 6"/>
            <p:cNvSpPr/>
            <p:nvPr/>
          </p:nvSpPr>
          <p:spPr>
            <a:xfrm>
              <a:off x="5123687" y="557783"/>
              <a:ext cx="6583680" cy="5739765"/>
            </a:xfrm>
            <a:custGeom>
              <a:avLst/>
              <a:gdLst/>
              <a:ahLst/>
              <a:cxnLst/>
              <a:rect l="l" t="t" r="r" b="b"/>
              <a:pathLst>
                <a:path w="6583680" h="5739765">
                  <a:moveTo>
                    <a:pt x="6583679" y="0"/>
                  </a:moveTo>
                  <a:lnTo>
                    <a:pt x="0" y="0"/>
                  </a:lnTo>
                  <a:lnTo>
                    <a:pt x="0" y="5739384"/>
                  </a:lnTo>
                  <a:lnTo>
                    <a:pt x="6583679" y="5739384"/>
                  </a:lnTo>
                  <a:lnTo>
                    <a:pt x="6583679" y="0"/>
                  </a:lnTo>
                  <a:close/>
                </a:path>
              </a:pathLst>
            </a:custGeom>
            <a:solidFill>
              <a:srgbClr val="FFFFFF"/>
            </a:solidFill>
          </p:spPr>
          <p:txBody>
            <a:bodyPr wrap="square" lIns="0" tIns="0" rIns="0" bIns="0" rtlCol="0"/>
            <a:lstStyle/>
            <a:p>
              <a:endParaRPr/>
            </a:p>
          </p:txBody>
        </p:sp>
        <p:sp>
          <p:nvSpPr>
            <p:cNvPr id="7" name="object 7"/>
            <p:cNvSpPr/>
            <p:nvPr/>
          </p:nvSpPr>
          <p:spPr>
            <a:xfrm>
              <a:off x="5123687" y="557783"/>
              <a:ext cx="6583680" cy="5739765"/>
            </a:xfrm>
            <a:custGeom>
              <a:avLst/>
              <a:gdLst/>
              <a:ahLst/>
              <a:cxnLst/>
              <a:rect l="l" t="t" r="r" b="b"/>
              <a:pathLst>
                <a:path w="6583680" h="5739765">
                  <a:moveTo>
                    <a:pt x="0" y="5739384"/>
                  </a:moveTo>
                  <a:lnTo>
                    <a:pt x="6583679" y="5739384"/>
                  </a:lnTo>
                  <a:lnTo>
                    <a:pt x="6583679" y="0"/>
                  </a:lnTo>
                  <a:lnTo>
                    <a:pt x="0" y="0"/>
                  </a:lnTo>
                  <a:lnTo>
                    <a:pt x="0" y="5739384"/>
                  </a:lnTo>
                  <a:close/>
                </a:path>
              </a:pathLst>
            </a:custGeom>
            <a:ln w="9144">
              <a:solidFill>
                <a:srgbClr val="C7C9C9"/>
              </a:solidFill>
            </a:ln>
          </p:spPr>
          <p:txBody>
            <a:bodyPr wrap="square" lIns="0" tIns="0" rIns="0" bIns="0" rtlCol="0"/>
            <a:lstStyle/>
            <a:p>
              <a:endParaRPr/>
            </a:p>
          </p:txBody>
        </p:sp>
        <p:pic>
          <p:nvPicPr>
            <p:cNvPr id="8" name="object 8"/>
            <p:cNvPicPr/>
            <p:nvPr/>
          </p:nvPicPr>
          <p:blipFill>
            <a:blip r:embed="rId3" cstate="print"/>
            <a:stretch>
              <a:fillRect/>
            </a:stretch>
          </p:blipFill>
          <p:spPr>
            <a:xfrm>
              <a:off x="5405627" y="1193291"/>
              <a:ext cx="6019800" cy="4468368"/>
            </a:xfrm>
            <a:prstGeom prst="rect">
              <a:avLst/>
            </a:prstGeom>
          </p:spPr>
        </p:pic>
      </p:grpSp>
    </p:spTree>
    <p:extLst>
      <p:ext uri="{BB962C8B-B14F-4D97-AF65-F5344CB8AC3E}">
        <p14:creationId xmlns:p14="http://schemas.microsoft.com/office/powerpoint/2010/main" val="22045376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08228"/>
            <a:ext cx="9518650" cy="1300480"/>
          </a:xfrm>
          <a:prstGeom prst="rect">
            <a:avLst/>
          </a:prstGeom>
        </p:spPr>
        <p:txBody>
          <a:bodyPr vert="horz" wrap="square" lIns="0" tIns="88900" rIns="0" bIns="0" rtlCol="0">
            <a:spAutoFit/>
          </a:bodyPr>
          <a:lstStyle/>
          <a:p>
            <a:pPr marL="12700" marR="5080">
              <a:lnSpc>
                <a:spcPts val="4750"/>
              </a:lnSpc>
              <a:spcBef>
                <a:spcPts val="700"/>
              </a:spcBef>
            </a:pPr>
            <a:r>
              <a:rPr sz="4400" spc="-35" dirty="0">
                <a:solidFill>
                  <a:srgbClr val="000000"/>
                </a:solidFill>
              </a:rPr>
              <a:t>Different</a:t>
            </a:r>
            <a:r>
              <a:rPr sz="4400" spc="-30" dirty="0">
                <a:solidFill>
                  <a:srgbClr val="000000"/>
                </a:solidFill>
              </a:rPr>
              <a:t> </a:t>
            </a:r>
            <a:r>
              <a:rPr sz="4400" spc="-45" dirty="0">
                <a:solidFill>
                  <a:srgbClr val="000000"/>
                </a:solidFill>
              </a:rPr>
              <a:t>ways</a:t>
            </a:r>
            <a:r>
              <a:rPr sz="4400" spc="-10" dirty="0">
                <a:solidFill>
                  <a:srgbClr val="000000"/>
                </a:solidFill>
              </a:rPr>
              <a:t> of </a:t>
            </a:r>
            <a:r>
              <a:rPr sz="4400" spc="-15" dirty="0">
                <a:solidFill>
                  <a:srgbClr val="000000"/>
                </a:solidFill>
              </a:rPr>
              <a:t>granting</a:t>
            </a:r>
            <a:r>
              <a:rPr sz="4400" spc="-5" dirty="0">
                <a:solidFill>
                  <a:srgbClr val="000000"/>
                </a:solidFill>
              </a:rPr>
              <a:t> privileges</a:t>
            </a:r>
            <a:r>
              <a:rPr sz="4400" spc="-15" dirty="0">
                <a:solidFill>
                  <a:srgbClr val="000000"/>
                </a:solidFill>
              </a:rPr>
              <a:t> </a:t>
            </a:r>
            <a:r>
              <a:rPr sz="4400" spc="-25" dirty="0">
                <a:solidFill>
                  <a:srgbClr val="000000"/>
                </a:solidFill>
              </a:rPr>
              <a:t>to</a:t>
            </a:r>
            <a:r>
              <a:rPr sz="4400" dirty="0">
                <a:solidFill>
                  <a:srgbClr val="000000"/>
                </a:solidFill>
              </a:rPr>
              <a:t> the </a:t>
            </a:r>
            <a:r>
              <a:rPr sz="4400" spc="-980" dirty="0">
                <a:solidFill>
                  <a:srgbClr val="000000"/>
                </a:solidFill>
              </a:rPr>
              <a:t> </a:t>
            </a:r>
            <a:r>
              <a:rPr sz="4400" spc="-15" dirty="0">
                <a:solidFill>
                  <a:srgbClr val="000000"/>
                </a:solidFill>
              </a:rPr>
              <a:t>users:</a:t>
            </a:r>
            <a:endParaRPr sz="4400"/>
          </a:p>
        </p:txBody>
      </p:sp>
      <p:sp>
        <p:nvSpPr>
          <p:cNvPr id="3" name="object 3"/>
          <p:cNvSpPr txBox="1"/>
          <p:nvPr/>
        </p:nvSpPr>
        <p:spPr>
          <a:xfrm>
            <a:off x="916939" y="1757274"/>
            <a:ext cx="10083800" cy="3926204"/>
          </a:xfrm>
          <a:prstGeom prst="rect">
            <a:avLst/>
          </a:prstGeom>
        </p:spPr>
        <p:txBody>
          <a:bodyPr vert="horz" wrap="square" lIns="0" tIns="48260" rIns="0" bIns="0" rtlCol="0">
            <a:spAutoFit/>
          </a:bodyPr>
          <a:lstStyle/>
          <a:p>
            <a:pPr marL="241300" indent="-228600">
              <a:lnSpc>
                <a:spcPct val="100000"/>
              </a:lnSpc>
              <a:spcBef>
                <a:spcPts val="380"/>
              </a:spcBef>
              <a:buFont typeface="Arial MT"/>
              <a:buChar char="•"/>
              <a:tabLst>
                <a:tab pos="241300" algn="l"/>
              </a:tabLst>
            </a:pPr>
            <a:r>
              <a:rPr sz="2800" b="1" spc="-15" dirty="0">
                <a:latin typeface="Calibri"/>
                <a:cs typeface="Calibri"/>
              </a:rPr>
              <a:t>Granting</a:t>
            </a:r>
            <a:r>
              <a:rPr sz="2800" b="1" spc="30" dirty="0">
                <a:latin typeface="Calibri"/>
                <a:cs typeface="Calibri"/>
              </a:rPr>
              <a:t> </a:t>
            </a:r>
            <a:r>
              <a:rPr sz="2800" b="1" spc="-10" dirty="0">
                <a:latin typeface="Calibri"/>
                <a:cs typeface="Calibri"/>
              </a:rPr>
              <a:t>SELECT</a:t>
            </a:r>
            <a:r>
              <a:rPr sz="2800" b="1" spc="5" dirty="0">
                <a:latin typeface="Calibri"/>
                <a:cs typeface="Calibri"/>
              </a:rPr>
              <a:t> </a:t>
            </a:r>
            <a:r>
              <a:rPr sz="2800" b="1" spc="-5" dirty="0">
                <a:latin typeface="Calibri"/>
                <a:cs typeface="Calibri"/>
              </a:rPr>
              <a:t>Privilege</a:t>
            </a:r>
            <a:r>
              <a:rPr sz="2800" b="1" spc="35" dirty="0">
                <a:latin typeface="Calibri"/>
                <a:cs typeface="Calibri"/>
              </a:rPr>
              <a:t> </a:t>
            </a:r>
            <a:r>
              <a:rPr sz="2800" b="1" spc="-15" dirty="0">
                <a:latin typeface="Calibri"/>
                <a:cs typeface="Calibri"/>
              </a:rPr>
              <a:t>to</a:t>
            </a:r>
            <a:r>
              <a:rPr sz="2800" b="1" spc="-5" dirty="0">
                <a:latin typeface="Calibri"/>
                <a:cs typeface="Calibri"/>
              </a:rPr>
              <a:t> a</a:t>
            </a:r>
            <a:r>
              <a:rPr sz="2800" b="1" dirty="0">
                <a:latin typeface="Calibri"/>
                <a:cs typeface="Calibri"/>
              </a:rPr>
              <a:t> </a:t>
            </a:r>
            <a:r>
              <a:rPr sz="2800" b="1" spc="-5" dirty="0">
                <a:latin typeface="Calibri"/>
                <a:cs typeface="Calibri"/>
              </a:rPr>
              <a:t>User</a:t>
            </a:r>
            <a:r>
              <a:rPr sz="2800" b="1" spc="15" dirty="0">
                <a:latin typeface="Calibri"/>
                <a:cs typeface="Calibri"/>
              </a:rPr>
              <a:t> </a:t>
            </a:r>
            <a:r>
              <a:rPr sz="2800" b="1" spc="-5" dirty="0">
                <a:latin typeface="Calibri"/>
                <a:cs typeface="Calibri"/>
              </a:rPr>
              <a:t>in</a:t>
            </a:r>
            <a:r>
              <a:rPr sz="2800" b="1" spc="10" dirty="0">
                <a:latin typeface="Calibri"/>
                <a:cs typeface="Calibri"/>
              </a:rPr>
              <a:t> </a:t>
            </a:r>
            <a:r>
              <a:rPr sz="2800" b="1" spc="-5" dirty="0">
                <a:latin typeface="Calibri"/>
                <a:cs typeface="Calibri"/>
              </a:rPr>
              <a:t>a</a:t>
            </a:r>
            <a:r>
              <a:rPr sz="2800" b="1" spc="10" dirty="0">
                <a:latin typeface="Calibri"/>
                <a:cs typeface="Calibri"/>
              </a:rPr>
              <a:t> </a:t>
            </a:r>
            <a:r>
              <a:rPr sz="2800" b="1" spc="-40" dirty="0">
                <a:latin typeface="Calibri"/>
                <a:cs typeface="Calibri"/>
              </a:rPr>
              <a:t>Table:</a:t>
            </a:r>
            <a:endParaRPr sz="2800">
              <a:latin typeface="Calibri"/>
              <a:cs typeface="Calibri"/>
            </a:endParaRPr>
          </a:p>
          <a:p>
            <a:pPr marL="698500" lvl="1" indent="-229235">
              <a:lnSpc>
                <a:spcPts val="2735"/>
              </a:lnSpc>
              <a:spcBef>
                <a:spcPts val="245"/>
              </a:spcBef>
              <a:buFont typeface="Arial MT"/>
              <a:buChar char="•"/>
              <a:tabLst>
                <a:tab pos="699135" algn="l"/>
              </a:tabLst>
            </a:pPr>
            <a:r>
              <a:rPr sz="2400" spc="-114" dirty="0">
                <a:latin typeface="Calibri"/>
                <a:cs typeface="Calibri"/>
              </a:rPr>
              <a:t>To</a:t>
            </a:r>
            <a:r>
              <a:rPr sz="2400" spc="-10" dirty="0">
                <a:latin typeface="Calibri"/>
                <a:cs typeface="Calibri"/>
              </a:rPr>
              <a:t> </a:t>
            </a:r>
            <a:r>
              <a:rPr sz="2400" spc="-15" dirty="0">
                <a:latin typeface="Calibri"/>
                <a:cs typeface="Calibri"/>
              </a:rPr>
              <a:t>grant </a:t>
            </a:r>
            <a:r>
              <a:rPr sz="2400" dirty="0">
                <a:latin typeface="Calibri"/>
                <a:cs typeface="Calibri"/>
              </a:rPr>
              <a:t>Select</a:t>
            </a:r>
            <a:r>
              <a:rPr sz="2400" spc="-20" dirty="0">
                <a:latin typeface="Calibri"/>
                <a:cs typeface="Calibri"/>
              </a:rPr>
              <a:t> </a:t>
            </a:r>
            <a:r>
              <a:rPr sz="2400" spc="-5" dirty="0">
                <a:latin typeface="Calibri"/>
                <a:cs typeface="Calibri"/>
              </a:rPr>
              <a:t>Privilege</a:t>
            </a:r>
            <a:r>
              <a:rPr sz="2400" spc="-10"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a</a:t>
            </a:r>
            <a:r>
              <a:rPr sz="2400" spc="-10" dirty="0">
                <a:latin typeface="Calibri"/>
                <a:cs typeface="Calibri"/>
              </a:rPr>
              <a:t> </a:t>
            </a:r>
            <a:r>
              <a:rPr sz="2400" spc="-5" dirty="0">
                <a:latin typeface="Calibri"/>
                <a:cs typeface="Calibri"/>
              </a:rPr>
              <a:t>table</a:t>
            </a:r>
            <a:r>
              <a:rPr sz="2400" spc="-10" dirty="0">
                <a:latin typeface="Calibri"/>
                <a:cs typeface="Calibri"/>
              </a:rPr>
              <a:t> </a:t>
            </a:r>
            <a:r>
              <a:rPr sz="2400" spc="-5" dirty="0">
                <a:latin typeface="Calibri"/>
                <a:cs typeface="Calibri"/>
              </a:rPr>
              <a:t>named</a:t>
            </a:r>
            <a:r>
              <a:rPr sz="2400" spc="-20" dirty="0">
                <a:latin typeface="Calibri"/>
                <a:cs typeface="Calibri"/>
              </a:rPr>
              <a:t> </a:t>
            </a:r>
            <a:r>
              <a:rPr sz="2400" spc="-10" dirty="0">
                <a:latin typeface="Calibri"/>
                <a:cs typeface="Calibri"/>
              </a:rPr>
              <a:t>“users”</a:t>
            </a:r>
            <a:r>
              <a:rPr sz="2400" spc="-30" dirty="0">
                <a:latin typeface="Calibri"/>
                <a:cs typeface="Calibri"/>
              </a:rPr>
              <a:t> </a:t>
            </a:r>
            <a:r>
              <a:rPr sz="2400" spc="-10" dirty="0">
                <a:latin typeface="Calibri"/>
                <a:cs typeface="Calibri"/>
              </a:rPr>
              <a:t>where</a:t>
            </a:r>
            <a:r>
              <a:rPr sz="2400" dirty="0">
                <a:latin typeface="Calibri"/>
                <a:cs typeface="Calibri"/>
              </a:rPr>
              <a:t> User</a:t>
            </a:r>
            <a:r>
              <a:rPr sz="2400" spc="-5" dirty="0">
                <a:latin typeface="Calibri"/>
                <a:cs typeface="Calibri"/>
              </a:rPr>
              <a:t> </a:t>
            </a:r>
            <a:r>
              <a:rPr sz="2400" dirty="0">
                <a:latin typeface="Calibri"/>
                <a:cs typeface="Calibri"/>
              </a:rPr>
              <a:t>Name</a:t>
            </a:r>
            <a:r>
              <a:rPr sz="2400" spc="-10" dirty="0">
                <a:latin typeface="Calibri"/>
                <a:cs typeface="Calibri"/>
              </a:rPr>
              <a:t> </a:t>
            </a:r>
            <a:r>
              <a:rPr sz="2400" dirty="0">
                <a:latin typeface="Calibri"/>
                <a:cs typeface="Calibri"/>
              </a:rPr>
              <a:t>is Amit,</a:t>
            </a:r>
            <a:endParaRPr sz="2400">
              <a:latin typeface="Calibri"/>
              <a:cs typeface="Calibri"/>
            </a:endParaRPr>
          </a:p>
          <a:p>
            <a:pPr marL="698500">
              <a:lnSpc>
                <a:spcPts val="2735"/>
              </a:lnSpc>
            </a:pPr>
            <a:r>
              <a:rPr sz="2400" dirty="0">
                <a:latin typeface="Calibri"/>
                <a:cs typeface="Calibri"/>
              </a:rPr>
              <a:t>the </a:t>
            </a:r>
            <a:r>
              <a:rPr sz="2400" spc="-15" dirty="0">
                <a:latin typeface="Calibri"/>
                <a:cs typeface="Calibri"/>
              </a:rPr>
              <a:t>following</a:t>
            </a:r>
            <a:r>
              <a:rPr sz="2400" spc="-10" dirty="0">
                <a:latin typeface="Calibri"/>
                <a:cs typeface="Calibri"/>
              </a:rPr>
              <a:t> </a:t>
            </a:r>
            <a:r>
              <a:rPr sz="2400" dirty="0">
                <a:latin typeface="Calibri"/>
                <a:cs typeface="Calibri"/>
              </a:rPr>
              <a:t>GRANT</a:t>
            </a:r>
            <a:r>
              <a:rPr sz="2400" spc="-25" dirty="0">
                <a:latin typeface="Calibri"/>
                <a:cs typeface="Calibri"/>
              </a:rPr>
              <a:t> </a:t>
            </a:r>
            <a:r>
              <a:rPr sz="2400" spc="-15" dirty="0">
                <a:latin typeface="Calibri"/>
                <a:cs typeface="Calibri"/>
              </a:rPr>
              <a:t>statement</a:t>
            </a:r>
            <a:r>
              <a:rPr sz="2400" spc="-30" dirty="0">
                <a:latin typeface="Calibri"/>
                <a:cs typeface="Calibri"/>
              </a:rPr>
              <a:t> </a:t>
            </a:r>
            <a:r>
              <a:rPr sz="2400" spc="-5" dirty="0">
                <a:latin typeface="Calibri"/>
                <a:cs typeface="Calibri"/>
              </a:rPr>
              <a:t>should be</a:t>
            </a:r>
            <a:r>
              <a:rPr sz="2400" dirty="0">
                <a:latin typeface="Calibri"/>
                <a:cs typeface="Calibri"/>
              </a:rPr>
              <a:t> </a:t>
            </a:r>
            <a:r>
              <a:rPr sz="2400" spc="-15" dirty="0">
                <a:latin typeface="Calibri"/>
                <a:cs typeface="Calibri"/>
              </a:rPr>
              <a:t>executed.</a:t>
            </a:r>
            <a:endParaRPr sz="2400">
              <a:latin typeface="Calibri"/>
              <a:cs typeface="Calibri"/>
            </a:endParaRPr>
          </a:p>
          <a:p>
            <a:pPr marL="927100">
              <a:lnSpc>
                <a:spcPct val="100000"/>
              </a:lnSpc>
              <a:spcBef>
                <a:spcPts val="635"/>
              </a:spcBef>
            </a:pPr>
            <a:r>
              <a:rPr sz="2800" spc="-5" dirty="0">
                <a:latin typeface="Calibri"/>
                <a:cs typeface="Calibri"/>
              </a:rPr>
              <a:t>GRANT</a:t>
            </a:r>
            <a:r>
              <a:rPr sz="2800" spc="15" dirty="0">
                <a:latin typeface="Calibri"/>
                <a:cs typeface="Calibri"/>
              </a:rPr>
              <a:t> </a:t>
            </a:r>
            <a:r>
              <a:rPr sz="2800" spc="-10" dirty="0">
                <a:latin typeface="Calibri"/>
                <a:cs typeface="Calibri"/>
              </a:rPr>
              <a:t>SELECT</a:t>
            </a:r>
            <a:r>
              <a:rPr sz="2800" spc="-5" dirty="0">
                <a:latin typeface="Calibri"/>
                <a:cs typeface="Calibri"/>
              </a:rPr>
              <a:t> </a:t>
            </a:r>
            <a:r>
              <a:rPr sz="2800" spc="-10" dirty="0">
                <a:latin typeface="Calibri"/>
                <a:cs typeface="Calibri"/>
              </a:rPr>
              <a:t>ON</a:t>
            </a:r>
            <a:r>
              <a:rPr sz="2800" spc="15" dirty="0">
                <a:latin typeface="Calibri"/>
                <a:cs typeface="Calibri"/>
              </a:rPr>
              <a:t> </a:t>
            </a:r>
            <a:r>
              <a:rPr sz="2800" spc="-15" dirty="0">
                <a:latin typeface="Calibri"/>
                <a:cs typeface="Calibri"/>
              </a:rPr>
              <a:t>Users</a:t>
            </a:r>
            <a:r>
              <a:rPr sz="2800" spc="25" dirty="0">
                <a:latin typeface="Calibri"/>
                <a:cs typeface="Calibri"/>
              </a:rPr>
              <a:t> </a:t>
            </a:r>
            <a:r>
              <a:rPr sz="2800" spc="-15" dirty="0">
                <a:latin typeface="Calibri"/>
                <a:cs typeface="Calibri"/>
              </a:rPr>
              <a:t>TO'Amit'@'localhost;</a:t>
            </a:r>
            <a:endParaRPr sz="2800">
              <a:latin typeface="Calibri"/>
              <a:cs typeface="Calibri"/>
            </a:endParaRPr>
          </a:p>
          <a:p>
            <a:pPr>
              <a:lnSpc>
                <a:spcPct val="100000"/>
              </a:lnSpc>
              <a:spcBef>
                <a:spcPts val="50"/>
              </a:spcBef>
            </a:pPr>
            <a:endParaRPr sz="3800">
              <a:latin typeface="Calibri"/>
              <a:cs typeface="Calibri"/>
            </a:endParaRPr>
          </a:p>
          <a:p>
            <a:pPr marL="241300" indent="-228600">
              <a:lnSpc>
                <a:spcPct val="100000"/>
              </a:lnSpc>
              <a:buFont typeface="Arial MT"/>
              <a:buChar char="•"/>
              <a:tabLst>
                <a:tab pos="241300" algn="l"/>
              </a:tabLst>
            </a:pPr>
            <a:r>
              <a:rPr sz="2800" b="1" spc="-15" dirty="0">
                <a:latin typeface="Calibri"/>
                <a:cs typeface="Calibri"/>
              </a:rPr>
              <a:t>Granting</a:t>
            </a:r>
            <a:r>
              <a:rPr sz="2800" b="1" spc="35" dirty="0">
                <a:latin typeface="Calibri"/>
                <a:cs typeface="Calibri"/>
              </a:rPr>
              <a:t> </a:t>
            </a:r>
            <a:r>
              <a:rPr sz="2800" b="1" spc="-15" dirty="0">
                <a:latin typeface="Calibri"/>
                <a:cs typeface="Calibri"/>
              </a:rPr>
              <a:t>more</a:t>
            </a:r>
            <a:r>
              <a:rPr sz="2800" b="1" spc="5" dirty="0">
                <a:latin typeface="Calibri"/>
                <a:cs typeface="Calibri"/>
              </a:rPr>
              <a:t> </a:t>
            </a:r>
            <a:r>
              <a:rPr sz="2800" b="1" spc="-5" dirty="0">
                <a:latin typeface="Calibri"/>
                <a:cs typeface="Calibri"/>
              </a:rPr>
              <a:t>than</a:t>
            </a:r>
            <a:r>
              <a:rPr sz="2800" b="1" spc="20" dirty="0">
                <a:latin typeface="Calibri"/>
                <a:cs typeface="Calibri"/>
              </a:rPr>
              <a:t> </a:t>
            </a:r>
            <a:r>
              <a:rPr sz="2800" b="1" spc="-5" dirty="0">
                <a:latin typeface="Calibri"/>
                <a:cs typeface="Calibri"/>
              </a:rPr>
              <a:t>one</a:t>
            </a:r>
            <a:r>
              <a:rPr sz="2800" b="1" spc="10" dirty="0">
                <a:latin typeface="Calibri"/>
                <a:cs typeface="Calibri"/>
              </a:rPr>
              <a:t> </a:t>
            </a:r>
            <a:r>
              <a:rPr sz="2800" b="1" spc="-10" dirty="0">
                <a:latin typeface="Calibri"/>
                <a:cs typeface="Calibri"/>
              </a:rPr>
              <a:t>Privilege</a:t>
            </a:r>
            <a:r>
              <a:rPr sz="2800" b="1" spc="40" dirty="0">
                <a:latin typeface="Calibri"/>
                <a:cs typeface="Calibri"/>
              </a:rPr>
              <a:t> </a:t>
            </a:r>
            <a:r>
              <a:rPr sz="2800" b="1" spc="-15" dirty="0">
                <a:latin typeface="Calibri"/>
                <a:cs typeface="Calibri"/>
              </a:rPr>
              <a:t>to</a:t>
            </a:r>
            <a:r>
              <a:rPr sz="2800" b="1" dirty="0">
                <a:latin typeface="Calibri"/>
                <a:cs typeface="Calibri"/>
              </a:rPr>
              <a:t> </a:t>
            </a:r>
            <a:r>
              <a:rPr sz="2800" b="1" spc="-5" dirty="0">
                <a:latin typeface="Calibri"/>
                <a:cs typeface="Calibri"/>
              </a:rPr>
              <a:t>a</a:t>
            </a:r>
            <a:r>
              <a:rPr sz="2800" b="1" spc="20" dirty="0">
                <a:latin typeface="Calibri"/>
                <a:cs typeface="Calibri"/>
              </a:rPr>
              <a:t> </a:t>
            </a:r>
            <a:r>
              <a:rPr sz="2800" b="1" spc="-5" dirty="0">
                <a:latin typeface="Calibri"/>
                <a:cs typeface="Calibri"/>
              </a:rPr>
              <a:t>User</a:t>
            </a:r>
            <a:r>
              <a:rPr sz="2800" b="1" spc="15" dirty="0">
                <a:latin typeface="Calibri"/>
                <a:cs typeface="Calibri"/>
              </a:rPr>
              <a:t> </a:t>
            </a:r>
            <a:r>
              <a:rPr sz="2800" b="1" spc="-5" dirty="0">
                <a:latin typeface="Calibri"/>
                <a:cs typeface="Calibri"/>
              </a:rPr>
              <a:t>in</a:t>
            </a:r>
            <a:r>
              <a:rPr sz="2800" b="1" spc="5" dirty="0">
                <a:latin typeface="Calibri"/>
                <a:cs typeface="Calibri"/>
              </a:rPr>
              <a:t> </a:t>
            </a:r>
            <a:r>
              <a:rPr sz="2800" b="1" spc="-5" dirty="0">
                <a:latin typeface="Calibri"/>
                <a:cs typeface="Calibri"/>
              </a:rPr>
              <a:t>a</a:t>
            </a:r>
            <a:r>
              <a:rPr sz="2800" b="1" spc="15" dirty="0">
                <a:latin typeface="Calibri"/>
                <a:cs typeface="Calibri"/>
              </a:rPr>
              <a:t> </a:t>
            </a:r>
            <a:r>
              <a:rPr sz="2800" b="1" spc="-55" dirty="0">
                <a:latin typeface="Calibri"/>
                <a:cs typeface="Calibri"/>
              </a:rPr>
              <a:t>Table</a:t>
            </a:r>
            <a:r>
              <a:rPr sz="2800" spc="-55" dirty="0">
                <a:latin typeface="Calibri"/>
                <a:cs typeface="Calibri"/>
              </a:rPr>
              <a:t>:</a:t>
            </a:r>
            <a:endParaRPr sz="2800">
              <a:latin typeface="Calibri"/>
              <a:cs typeface="Calibri"/>
            </a:endParaRPr>
          </a:p>
          <a:p>
            <a:pPr marL="698500" lvl="1" indent="-229235">
              <a:lnSpc>
                <a:spcPts val="2735"/>
              </a:lnSpc>
              <a:spcBef>
                <a:spcPts val="250"/>
              </a:spcBef>
              <a:buFont typeface="Arial MT"/>
              <a:buChar char="•"/>
              <a:tabLst>
                <a:tab pos="699135" algn="l"/>
              </a:tabLst>
            </a:pPr>
            <a:r>
              <a:rPr sz="2400" spc="-114" dirty="0">
                <a:latin typeface="Calibri"/>
                <a:cs typeface="Calibri"/>
              </a:rPr>
              <a:t>To</a:t>
            </a:r>
            <a:r>
              <a:rPr sz="2400" spc="-10" dirty="0">
                <a:latin typeface="Calibri"/>
                <a:cs typeface="Calibri"/>
              </a:rPr>
              <a:t> </a:t>
            </a:r>
            <a:r>
              <a:rPr sz="2400" spc="-15" dirty="0">
                <a:latin typeface="Calibri"/>
                <a:cs typeface="Calibri"/>
              </a:rPr>
              <a:t>grant </a:t>
            </a:r>
            <a:r>
              <a:rPr sz="2400" dirty="0">
                <a:latin typeface="Calibri"/>
                <a:cs typeface="Calibri"/>
              </a:rPr>
              <a:t>multiple</a:t>
            </a:r>
            <a:r>
              <a:rPr sz="2400" spc="-10" dirty="0">
                <a:latin typeface="Calibri"/>
                <a:cs typeface="Calibri"/>
              </a:rPr>
              <a:t> </a:t>
            </a:r>
            <a:r>
              <a:rPr sz="2400" spc="-5" dirty="0">
                <a:latin typeface="Calibri"/>
                <a:cs typeface="Calibri"/>
              </a:rPr>
              <a:t>Privileges</a:t>
            </a:r>
            <a:r>
              <a:rPr sz="2400" dirty="0">
                <a:latin typeface="Calibri"/>
                <a:cs typeface="Calibri"/>
              </a:rPr>
              <a:t> </a:t>
            </a:r>
            <a:r>
              <a:rPr sz="2400" spc="-15" dirty="0">
                <a:latin typeface="Calibri"/>
                <a:cs typeface="Calibri"/>
              </a:rPr>
              <a:t>to </a:t>
            </a:r>
            <a:r>
              <a:rPr sz="2400" dirty="0">
                <a:latin typeface="Calibri"/>
                <a:cs typeface="Calibri"/>
              </a:rPr>
              <a:t>a</a:t>
            </a:r>
            <a:r>
              <a:rPr sz="2400" spc="-15" dirty="0">
                <a:latin typeface="Calibri"/>
                <a:cs typeface="Calibri"/>
              </a:rPr>
              <a:t> </a:t>
            </a:r>
            <a:r>
              <a:rPr sz="2400" spc="-5" dirty="0">
                <a:latin typeface="Calibri"/>
                <a:cs typeface="Calibri"/>
              </a:rPr>
              <a:t>user named </a:t>
            </a:r>
            <a:r>
              <a:rPr sz="2400" spc="-20" dirty="0">
                <a:latin typeface="Calibri"/>
                <a:cs typeface="Calibri"/>
              </a:rPr>
              <a:t>“Amit”</a:t>
            </a:r>
            <a:r>
              <a:rPr sz="2400" spc="-40"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a</a:t>
            </a:r>
            <a:r>
              <a:rPr sz="2400" spc="-15" dirty="0">
                <a:latin typeface="Calibri"/>
                <a:cs typeface="Calibri"/>
              </a:rPr>
              <a:t> </a:t>
            </a:r>
            <a:r>
              <a:rPr sz="2400" spc="-5" dirty="0">
                <a:latin typeface="Calibri"/>
                <a:cs typeface="Calibri"/>
              </a:rPr>
              <a:t>table</a:t>
            </a:r>
            <a:r>
              <a:rPr sz="2400" spc="-10" dirty="0">
                <a:latin typeface="Calibri"/>
                <a:cs typeface="Calibri"/>
              </a:rPr>
              <a:t> </a:t>
            </a:r>
            <a:r>
              <a:rPr sz="2400" spc="-40" dirty="0">
                <a:latin typeface="Calibri"/>
                <a:cs typeface="Calibri"/>
              </a:rPr>
              <a:t>“users”,</a:t>
            </a:r>
            <a:r>
              <a:rPr sz="2400" spc="-25" dirty="0">
                <a:latin typeface="Calibri"/>
                <a:cs typeface="Calibri"/>
              </a:rPr>
              <a:t> </a:t>
            </a:r>
            <a:r>
              <a:rPr sz="2400" dirty="0">
                <a:latin typeface="Calibri"/>
                <a:cs typeface="Calibri"/>
              </a:rPr>
              <a:t>the</a:t>
            </a:r>
            <a:endParaRPr sz="2400">
              <a:latin typeface="Calibri"/>
              <a:cs typeface="Calibri"/>
            </a:endParaRPr>
          </a:p>
          <a:p>
            <a:pPr marL="698500">
              <a:lnSpc>
                <a:spcPts val="2735"/>
              </a:lnSpc>
            </a:pPr>
            <a:r>
              <a:rPr sz="2400" spc="-10" dirty="0">
                <a:latin typeface="Calibri"/>
                <a:cs typeface="Calibri"/>
              </a:rPr>
              <a:t>following </a:t>
            </a:r>
            <a:r>
              <a:rPr sz="2400" spc="-5" dirty="0">
                <a:latin typeface="Calibri"/>
                <a:cs typeface="Calibri"/>
              </a:rPr>
              <a:t>GRANT</a:t>
            </a:r>
            <a:r>
              <a:rPr sz="2400" spc="-15" dirty="0">
                <a:latin typeface="Calibri"/>
                <a:cs typeface="Calibri"/>
              </a:rPr>
              <a:t> statement</a:t>
            </a:r>
            <a:r>
              <a:rPr sz="2400" spc="-50" dirty="0">
                <a:latin typeface="Calibri"/>
                <a:cs typeface="Calibri"/>
              </a:rPr>
              <a:t> </a:t>
            </a:r>
            <a:r>
              <a:rPr sz="2400" spc="-5" dirty="0">
                <a:latin typeface="Calibri"/>
                <a:cs typeface="Calibri"/>
              </a:rPr>
              <a:t>should</a:t>
            </a:r>
            <a:r>
              <a:rPr sz="2400" dirty="0">
                <a:latin typeface="Calibri"/>
                <a:cs typeface="Calibri"/>
              </a:rPr>
              <a:t> </a:t>
            </a:r>
            <a:r>
              <a:rPr sz="2400" spc="-5" dirty="0">
                <a:latin typeface="Calibri"/>
                <a:cs typeface="Calibri"/>
              </a:rPr>
              <a:t>be</a:t>
            </a:r>
            <a:r>
              <a:rPr sz="2400" spc="-10" dirty="0">
                <a:latin typeface="Calibri"/>
                <a:cs typeface="Calibri"/>
              </a:rPr>
              <a:t> </a:t>
            </a:r>
            <a:r>
              <a:rPr sz="2400" spc="-15" dirty="0">
                <a:latin typeface="Calibri"/>
                <a:cs typeface="Calibri"/>
              </a:rPr>
              <a:t>executed.</a:t>
            </a:r>
            <a:endParaRPr sz="2400">
              <a:latin typeface="Calibri"/>
              <a:cs typeface="Calibri"/>
            </a:endParaRPr>
          </a:p>
          <a:p>
            <a:pPr marL="558165">
              <a:lnSpc>
                <a:spcPct val="100000"/>
              </a:lnSpc>
              <a:spcBef>
                <a:spcPts val="705"/>
              </a:spcBef>
            </a:pPr>
            <a:r>
              <a:rPr sz="2400" b="1" spc="-5" dirty="0">
                <a:latin typeface="Calibri"/>
                <a:cs typeface="Calibri"/>
              </a:rPr>
              <a:t>GRANT</a:t>
            </a:r>
            <a:r>
              <a:rPr sz="2400" b="1" spc="-25" dirty="0">
                <a:latin typeface="Calibri"/>
                <a:cs typeface="Calibri"/>
              </a:rPr>
              <a:t> </a:t>
            </a:r>
            <a:r>
              <a:rPr sz="2400" b="1" spc="-35" dirty="0">
                <a:latin typeface="Calibri"/>
                <a:cs typeface="Calibri"/>
              </a:rPr>
              <a:t>SELECT,</a:t>
            </a:r>
            <a:r>
              <a:rPr sz="2400" b="1" spc="-10" dirty="0">
                <a:latin typeface="Calibri"/>
                <a:cs typeface="Calibri"/>
              </a:rPr>
              <a:t> </a:t>
            </a:r>
            <a:r>
              <a:rPr sz="2400" b="1" spc="-35" dirty="0">
                <a:latin typeface="Calibri"/>
                <a:cs typeface="Calibri"/>
              </a:rPr>
              <a:t>INSERT,</a:t>
            </a:r>
            <a:r>
              <a:rPr sz="2400" b="1" spc="-10" dirty="0">
                <a:latin typeface="Calibri"/>
                <a:cs typeface="Calibri"/>
              </a:rPr>
              <a:t> </a:t>
            </a:r>
            <a:r>
              <a:rPr sz="2400" b="1" dirty="0">
                <a:latin typeface="Calibri"/>
                <a:cs typeface="Calibri"/>
              </a:rPr>
              <a:t>DELETE,</a:t>
            </a:r>
            <a:r>
              <a:rPr sz="2400" b="1" spc="-10" dirty="0">
                <a:latin typeface="Calibri"/>
                <a:cs typeface="Calibri"/>
              </a:rPr>
              <a:t> </a:t>
            </a:r>
            <a:r>
              <a:rPr sz="2400" b="1" spc="-45" dirty="0">
                <a:latin typeface="Calibri"/>
                <a:cs typeface="Calibri"/>
              </a:rPr>
              <a:t>UPDATE</a:t>
            </a:r>
            <a:r>
              <a:rPr sz="2400" b="1" spc="-5" dirty="0">
                <a:latin typeface="Calibri"/>
                <a:cs typeface="Calibri"/>
              </a:rPr>
              <a:t> ON</a:t>
            </a:r>
            <a:r>
              <a:rPr sz="2400" b="1" spc="-15" dirty="0">
                <a:latin typeface="Calibri"/>
                <a:cs typeface="Calibri"/>
              </a:rPr>
              <a:t> </a:t>
            </a:r>
            <a:r>
              <a:rPr sz="2400" b="1" spc="-5" dirty="0">
                <a:latin typeface="Calibri"/>
                <a:cs typeface="Calibri"/>
              </a:rPr>
              <a:t>Users</a:t>
            </a:r>
            <a:r>
              <a:rPr sz="2400" b="1" spc="-15" dirty="0">
                <a:latin typeface="Calibri"/>
                <a:cs typeface="Calibri"/>
              </a:rPr>
              <a:t> </a:t>
            </a:r>
            <a:r>
              <a:rPr sz="2400" b="1" spc="-35" dirty="0">
                <a:latin typeface="Calibri"/>
                <a:cs typeface="Calibri"/>
              </a:rPr>
              <a:t>TO</a:t>
            </a:r>
            <a:r>
              <a:rPr sz="2400" b="1" spc="-5" dirty="0">
                <a:latin typeface="Calibri"/>
                <a:cs typeface="Calibri"/>
              </a:rPr>
              <a:t> </a:t>
            </a:r>
            <a:r>
              <a:rPr sz="2400" b="1" spc="-15" dirty="0">
                <a:latin typeface="Calibri"/>
                <a:cs typeface="Calibri"/>
              </a:rPr>
              <a:t>‘Amit'@'localhost;</a:t>
            </a:r>
            <a:endParaRPr sz="2400">
              <a:latin typeface="Calibri"/>
              <a:cs typeface="Calibri"/>
            </a:endParaRPr>
          </a:p>
        </p:txBody>
      </p:sp>
    </p:spTree>
    <p:extLst>
      <p:ext uri="{BB962C8B-B14F-4D97-AF65-F5344CB8AC3E}">
        <p14:creationId xmlns:p14="http://schemas.microsoft.com/office/powerpoint/2010/main" val="8450412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1757274"/>
            <a:ext cx="9917430" cy="4359275"/>
          </a:xfrm>
          <a:prstGeom prst="rect">
            <a:avLst/>
          </a:prstGeom>
        </p:spPr>
        <p:txBody>
          <a:bodyPr vert="horz" wrap="square" lIns="0" tIns="48260" rIns="0" bIns="0" rtlCol="0">
            <a:spAutoFit/>
          </a:bodyPr>
          <a:lstStyle/>
          <a:p>
            <a:pPr marL="241300" indent="-228600">
              <a:lnSpc>
                <a:spcPct val="100000"/>
              </a:lnSpc>
              <a:spcBef>
                <a:spcPts val="380"/>
              </a:spcBef>
              <a:buFont typeface="Arial MT"/>
              <a:buChar char="•"/>
              <a:tabLst>
                <a:tab pos="241300" algn="l"/>
              </a:tabLst>
            </a:pPr>
            <a:r>
              <a:rPr sz="2800" b="1" spc="-15" dirty="0">
                <a:latin typeface="Calibri"/>
                <a:cs typeface="Calibri"/>
              </a:rPr>
              <a:t>Granting</a:t>
            </a:r>
            <a:r>
              <a:rPr sz="2800" b="1" spc="30" dirty="0">
                <a:latin typeface="Calibri"/>
                <a:cs typeface="Calibri"/>
              </a:rPr>
              <a:t> </a:t>
            </a:r>
            <a:r>
              <a:rPr sz="2800" b="1" spc="-5" dirty="0">
                <a:latin typeface="Calibri"/>
                <a:cs typeface="Calibri"/>
              </a:rPr>
              <a:t>All</a:t>
            </a:r>
            <a:r>
              <a:rPr sz="2800" b="1" spc="10" dirty="0">
                <a:latin typeface="Calibri"/>
                <a:cs typeface="Calibri"/>
              </a:rPr>
              <a:t> </a:t>
            </a:r>
            <a:r>
              <a:rPr sz="2800" b="1" spc="-5" dirty="0">
                <a:latin typeface="Calibri"/>
                <a:cs typeface="Calibri"/>
              </a:rPr>
              <a:t>the</a:t>
            </a:r>
            <a:r>
              <a:rPr sz="2800" b="1" spc="15" dirty="0">
                <a:latin typeface="Calibri"/>
                <a:cs typeface="Calibri"/>
              </a:rPr>
              <a:t> </a:t>
            </a:r>
            <a:r>
              <a:rPr sz="2800" b="1" spc="-5" dirty="0">
                <a:latin typeface="Calibri"/>
                <a:cs typeface="Calibri"/>
              </a:rPr>
              <a:t>Privilege</a:t>
            </a:r>
            <a:r>
              <a:rPr sz="2800" b="1" spc="35" dirty="0">
                <a:latin typeface="Calibri"/>
                <a:cs typeface="Calibri"/>
              </a:rPr>
              <a:t> </a:t>
            </a:r>
            <a:r>
              <a:rPr sz="2800" b="1" spc="-15" dirty="0">
                <a:latin typeface="Calibri"/>
                <a:cs typeface="Calibri"/>
              </a:rPr>
              <a:t>to</a:t>
            </a:r>
            <a:r>
              <a:rPr sz="2800" b="1" spc="-5" dirty="0">
                <a:latin typeface="Calibri"/>
                <a:cs typeface="Calibri"/>
              </a:rPr>
              <a:t> a</a:t>
            </a:r>
            <a:r>
              <a:rPr sz="2800" b="1" spc="15" dirty="0">
                <a:latin typeface="Calibri"/>
                <a:cs typeface="Calibri"/>
              </a:rPr>
              <a:t> </a:t>
            </a:r>
            <a:r>
              <a:rPr sz="2800" b="1" spc="-5" dirty="0">
                <a:latin typeface="Calibri"/>
                <a:cs typeface="Calibri"/>
              </a:rPr>
              <a:t>User</a:t>
            </a:r>
            <a:r>
              <a:rPr sz="2800" b="1" spc="15" dirty="0">
                <a:latin typeface="Calibri"/>
                <a:cs typeface="Calibri"/>
              </a:rPr>
              <a:t> </a:t>
            </a:r>
            <a:r>
              <a:rPr sz="2800" b="1" spc="-5" dirty="0">
                <a:latin typeface="Calibri"/>
                <a:cs typeface="Calibri"/>
              </a:rPr>
              <a:t>in a</a:t>
            </a:r>
            <a:r>
              <a:rPr sz="2800" b="1" spc="15" dirty="0">
                <a:latin typeface="Calibri"/>
                <a:cs typeface="Calibri"/>
              </a:rPr>
              <a:t> </a:t>
            </a:r>
            <a:r>
              <a:rPr sz="2800" b="1" spc="-40" dirty="0">
                <a:latin typeface="Calibri"/>
                <a:cs typeface="Calibri"/>
              </a:rPr>
              <a:t>Table:</a:t>
            </a:r>
            <a:endParaRPr sz="2800">
              <a:latin typeface="Calibri"/>
              <a:cs typeface="Calibri"/>
            </a:endParaRPr>
          </a:p>
          <a:p>
            <a:pPr marL="698500" lvl="1" indent="-229235">
              <a:lnSpc>
                <a:spcPts val="2735"/>
              </a:lnSpc>
              <a:spcBef>
                <a:spcPts val="245"/>
              </a:spcBef>
              <a:buFont typeface="Arial MT"/>
              <a:buChar char="•"/>
              <a:tabLst>
                <a:tab pos="699135" algn="l"/>
              </a:tabLst>
            </a:pPr>
            <a:r>
              <a:rPr sz="2400" spc="-114" dirty="0">
                <a:latin typeface="Calibri"/>
                <a:cs typeface="Calibri"/>
              </a:rPr>
              <a:t>To</a:t>
            </a:r>
            <a:r>
              <a:rPr sz="2400" spc="-5" dirty="0">
                <a:latin typeface="Calibri"/>
                <a:cs typeface="Calibri"/>
              </a:rPr>
              <a:t> </a:t>
            </a:r>
            <a:r>
              <a:rPr sz="2400" spc="-15" dirty="0">
                <a:latin typeface="Calibri"/>
                <a:cs typeface="Calibri"/>
              </a:rPr>
              <a:t>Grant </a:t>
            </a:r>
            <a:r>
              <a:rPr sz="2400" dirty="0">
                <a:latin typeface="Calibri"/>
                <a:cs typeface="Calibri"/>
              </a:rPr>
              <a:t>all the</a:t>
            </a:r>
            <a:r>
              <a:rPr sz="2400" spc="-10" dirty="0">
                <a:latin typeface="Calibri"/>
                <a:cs typeface="Calibri"/>
              </a:rPr>
              <a:t> privileges</a:t>
            </a:r>
            <a:r>
              <a:rPr sz="2400" spc="10" dirty="0">
                <a:latin typeface="Calibri"/>
                <a:cs typeface="Calibri"/>
              </a:rPr>
              <a:t> </a:t>
            </a:r>
            <a:r>
              <a:rPr sz="2400" spc="-15" dirty="0">
                <a:latin typeface="Calibri"/>
                <a:cs typeface="Calibri"/>
              </a:rPr>
              <a:t>to</a:t>
            </a:r>
            <a:r>
              <a:rPr sz="2400" spc="-20" dirty="0">
                <a:latin typeface="Calibri"/>
                <a:cs typeface="Calibri"/>
              </a:rPr>
              <a:t> </a:t>
            </a:r>
            <a:r>
              <a:rPr sz="2400" dirty="0">
                <a:latin typeface="Calibri"/>
                <a:cs typeface="Calibri"/>
              </a:rPr>
              <a:t>a</a:t>
            </a:r>
            <a:r>
              <a:rPr sz="2400" spc="-5" dirty="0">
                <a:latin typeface="Calibri"/>
                <a:cs typeface="Calibri"/>
              </a:rPr>
              <a:t> user</a:t>
            </a:r>
            <a:r>
              <a:rPr sz="2400" dirty="0">
                <a:latin typeface="Calibri"/>
                <a:cs typeface="Calibri"/>
              </a:rPr>
              <a:t> </a:t>
            </a:r>
            <a:r>
              <a:rPr sz="2400" spc="-5" dirty="0">
                <a:latin typeface="Calibri"/>
                <a:cs typeface="Calibri"/>
              </a:rPr>
              <a:t>named</a:t>
            </a:r>
            <a:r>
              <a:rPr sz="2400" spc="-10" dirty="0">
                <a:latin typeface="Calibri"/>
                <a:cs typeface="Calibri"/>
              </a:rPr>
              <a:t> </a:t>
            </a:r>
            <a:r>
              <a:rPr sz="2400" spc="-20" dirty="0">
                <a:latin typeface="Calibri"/>
                <a:cs typeface="Calibri"/>
              </a:rPr>
              <a:t>“Amit”</a:t>
            </a:r>
            <a:r>
              <a:rPr sz="2400" spc="-40" dirty="0">
                <a:latin typeface="Calibri"/>
                <a:cs typeface="Calibri"/>
              </a:rPr>
              <a:t> </a:t>
            </a:r>
            <a:r>
              <a:rPr sz="2400" dirty="0">
                <a:latin typeface="Calibri"/>
                <a:cs typeface="Calibri"/>
              </a:rPr>
              <a:t>in</a:t>
            </a:r>
            <a:r>
              <a:rPr sz="2400" spc="5" dirty="0">
                <a:latin typeface="Calibri"/>
                <a:cs typeface="Calibri"/>
              </a:rPr>
              <a:t> </a:t>
            </a:r>
            <a:r>
              <a:rPr sz="2400" dirty="0">
                <a:latin typeface="Calibri"/>
                <a:cs typeface="Calibri"/>
              </a:rPr>
              <a:t>a</a:t>
            </a:r>
            <a:r>
              <a:rPr sz="2400" spc="-5" dirty="0">
                <a:latin typeface="Calibri"/>
                <a:cs typeface="Calibri"/>
              </a:rPr>
              <a:t> </a:t>
            </a:r>
            <a:r>
              <a:rPr sz="2400" spc="-10" dirty="0">
                <a:latin typeface="Calibri"/>
                <a:cs typeface="Calibri"/>
              </a:rPr>
              <a:t>table</a:t>
            </a:r>
            <a:r>
              <a:rPr sz="2400" spc="-5" dirty="0">
                <a:latin typeface="Calibri"/>
                <a:cs typeface="Calibri"/>
              </a:rPr>
              <a:t> </a:t>
            </a:r>
            <a:r>
              <a:rPr sz="2400" spc="-40" dirty="0">
                <a:latin typeface="Calibri"/>
                <a:cs typeface="Calibri"/>
              </a:rPr>
              <a:t>“users”,</a:t>
            </a:r>
            <a:r>
              <a:rPr sz="2400" spc="-25" dirty="0">
                <a:latin typeface="Calibri"/>
                <a:cs typeface="Calibri"/>
              </a:rPr>
              <a:t> </a:t>
            </a:r>
            <a:r>
              <a:rPr sz="2400" dirty="0">
                <a:latin typeface="Calibri"/>
                <a:cs typeface="Calibri"/>
              </a:rPr>
              <a:t>the</a:t>
            </a:r>
            <a:endParaRPr sz="2400">
              <a:latin typeface="Calibri"/>
              <a:cs typeface="Calibri"/>
            </a:endParaRPr>
          </a:p>
          <a:p>
            <a:pPr marL="698500">
              <a:lnSpc>
                <a:spcPts val="2735"/>
              </a:lnSpc>
            </a:pPr>
            <a:r>
              <a:rPr sz="2400" spc="-10" dirty="0">
                <a:latin typeface="Calibri"/>
                <a:cs typeface="Calibri"/>
              </a:rPr>
              <a:t>following</a:t>
            </a:r>
            <a:r>
              <a:rPr sz="2400" spc="-20" dirty="0">
                <a:latin typeface="Calibri"/>
                <a:cs typeface="Calibri"/>
              </a:rPr>
              <a:t> </a:t>
            </a:r>
            <a:r>
              <a:rPr sz="2400" spc="-15" dirty="0">
                <a:latin typeface="Calibri"/>
                <a:cs typeface="Calibri"/>
              </a:rPr>
              <a:t>Grant</a:t>
            </a:r>
            <a:r>
              <a:rPr sz="2400" spc="-25" dirty="0">
                <a:latin typeface="Calibri"/>
                <a:cs typeface="Calibri"/>
              </a:rPr>
              <a:t> </a:t>
            </a:r>
            <a:r>
              <a:rPr sz="2400" spc="-15" dirty="0">
                <a:latin typeface="Calibri"/>
                <a:cs typeface="Calibri"/>
              </a:rPr>
              <a:t>statement</a:t>
            </a:r>
            <a:r>
              <a:rPr sz="2400" spc="-40" dirty="0">
                <a:latin typeface="Calibri"/>
                <a:cs typeface="Calibri"/>
              </a:rPr>
              <a:t> </a:t>
            </a:r>
            <a:r>
              <a:rPr sz="2400" spc="-5" dirty="0">
                <a:latin typeface="Calibri"/>
                <a:cs typeface="Calibri"/>
              </a:rPr>
              <a:t>should</a:t>
            </a:r>
            <a:r>
              <a:rPr sz="2400" spc="-10" dirty="0">
                <a:latin typeface="Calibri"/>
                <a:cs typeface="Calibri"/>
              </a:rPr>
              <a:t> </a:t>
            </a:r>
            <a:r>
              <a:rPr sz="2400" spc="-5" dirty="0">
                <a:latin typeface="Calibri"/>
                <a:cs typeface="Calibri"/>
              </a:rPr>
              <a:t>be</a:t>
            </a:r>
            <a:r>
              <a:rPr sz="2400" spc="-10" dirty="0">
                <a:latin typeface="Calibri"/>
                <a:cs typeface="Calibri"/>
              </a:rPr>
              <a:t> </a:t>
            </a:r>
            <a:r>
              <a:rPr sz="2400" spc="-15" dirty="0">
                <a:latin typeface="Calibri"/>
                <a:cs typeface="Calibri"/>
              </a:rPr>
              <a:t>executed.</a:t>
            </a:r>
            <a:endParaRPr sz="2400">
              <a:latin typeface="Calibri"/>
              <a:cs typeface="Calibri"/>
            </a:endParaRPr>
          </a:p>
          <a:p>
            <a:pPr marL="927100">
              <a:lnSpc>
                <a:spcPct val="100000"/>
              </a:lnSpc>
              <a:spcBef>
                <a:spcPts val="635"/>
              </a:spcBef>
            </a:pPr>
            <a:r>
              <a:rPr sz="2800" spc="-5" dirty="0">
                <a:latin typeface="Calibri"/>
                <a:cs typeface="Calibri"/>
              </a:rPr>
              <a:t>GRANT</a:t>
            </a:r>
            <a:r>
              <a:rPr sz="2800" spc="10" dirty="0">
                <a:latin typeface="Calibri"/>
                <a:cs typeface="Calibri"/>
              </a:rPr>
              <a:t> </a:t>
            </a:r>
            <a:r>
              <a:rPr sz="2800" spc="-5" dirty="0">
                <a:latin typeface="Calibri"/>
                <a:cs typeface="Calibri"/>
              </a:rPr>
              <a:t>ALL</a:t>
            </a:r>
            <a:r>
              <a:rPr sz="2800" spc="5" dirty="0">
                <a:latin typeface="Calibri"/>
                <a:cs typeface="Calibri"/>
              </a:rPr>
              <a:t> </a:t>
            </a:r>
            <a:r>
              <a:rPr sz="2800" spc="-10" dirty="0">
                <a:latin typeface="Calibri"/>
                <a:cs typeface="Calibri"/>
              </a:rPr>
              <a:t>ON</a:t>
            </a:r>
            <a:r>
              <a:rPr sz="2800" spc="15" dirty="0">
                <a:latin typeface="Calibri"/>
                <a:cs typeface="Calibri"/>
              </a:rPr>
              <a:t> </a:t>
            </a:r>
            <a:r>
              <a:rPr sz="2800" spc="-15" dirty="0">
                <a:latin typeface="Calibri"/>
                <a:cs typeface="Calibri"/>
              </a:rPr>
              <a:t>Users</a:t>
            </a:r>
            <a:r>
              <a:rPr sz="2800" spc="5" dirty="0">
                <a:latin typeface="Calibri"/>
                <a:cs typeface="Calibri"/>
              </a:rPr>
              <a:t> </a:t>
            </a:r>
            <a:r>
              <a:rPr sz="2800" spc="-45" dirty="0">
                <a:latin typeface="Calibri"/>
                <a:cs typeface="Calibri"/>
              </a:rPr>
              <a:t>TO</a:t>
            </a:r>
            <a:r>
              <a:rPr sz="2800" spc="-5" dirty="0">
                <a:latin typeface="Calibri"/>
                <a:cs typeface="Calibri"/>
              </a:rPr>
              <a:t> </a:t>
            </a:r>
            <a:r>
              <a:rPr sz="2800" spc="-10" dirty="0">
                <a:latin typeface="Calibri"/>
                <a:cs typeface="Calibri"/>
              </a:rPr>
              <a:t>'Amit'@'localhost;</a:t>
            </a:r>
            <a:endParaRPr sz="2800">
              <a:latin typeface="Calibri"/>
              <a:cs typeface="Calibri"/>
            </a:endParaRPr>
          </a:p>
          <a:p>
            <a:pPr>
              <a:lnSpc>
                <a:spcPct val="100000"/>
              </a:lnSpc>
              <a:spcBef>
                <a:spcPts val="50"/>
              </a:spcBef>
            </a:pPr>
            <a:endParaRPr sz="3800">
              <a:latin typeface="Calibri"/>
              <a:cs typeface="Calibri"/>
            </a:endParaRPr>
          </a:p>
          <a:p>
            <a:pPr marL="241300" indent="-228600">
              <a:lnSpc>
                <a:spcPct val="100000"/>
              </a:lnSpc>
              <a:buFont typeface="Arial MT"/>
              <a:buChar char="•"/>
              <a:tabLst>
                <a:tab pos="241300" algn="l"/>
              </a:tabLst>
            </a:pPr>
            <a:r>
              <a:rPr sz="2800" b="1" spc="-15" dirty="0">
                <a:latin typeface="Calibri"/>
                <a:cs typeface="Calibri"/>
              </a:rPr>
              <a:t>Granting</a:t>
            </a:r>
            <a:r>
              <a:rPr sz="2800" b="1" spc="35" dirty="0">
                <a:latin typeface="Calibri"/>
                <a:cs typeface="Calibri"/>
              </a:rPr>
              <a:t> </a:t>
            </a:r>
            <a:r>
              <a:rPr sz="2800" b="1" spc="-5" dirty="0">
                <a:latin typeface="Calibri"/>
                <a:cs typeface="Calibri"/>
              </a:rPr>
              <a:t>a</a:t>
            </a:r>
            <a:r>
              <a:rPr sz="2800" b="1" spc="5" dirty="0">
                <a:latin typeface="Calibri"/>
                <a:cs typeface="Calibri"/>
              </a:rPr>
              <a:t> </a:t>
            </a:r>
            <a:r>
              <a:rPr sz="2800" b="1" spc="-10" dirty="0">
                <a:latin typeface="Calibri"/>
                <a:cs typeface="Calibri"/>
              </a:rPr>
              <a:t>Privilege</a:t>
            </a:r>
            <a:r>
              <a:rPr sz="2800" b="1" spc="50" dirty="0">
                <a:latin typeface="Calibri"/>
                <a:cs typeface="Calibri"/>
              </a:rPr>
              <a:t> </a:t>
            </a:r>
            <a:r>
              <a:rPr sz="2800" b="1" spc="-15" dirty="0">
                <a:latin typeface="Calibri"/>
                <a:cs typeface="Calibri"/>
              </a:rPr>
              <a:t>to</a:t>
            </a:r>
            <a:r>
              <a:rPr sz="2800" b="1" dirty="0">
                <a:latin typeface="Calibri"/>
                <a:cs typeface="Calibri"/>
              </a:rPr>
              <a:t> </a:t>
            </a:r>
            <a:r>
              <a:rPr sz="2800" b="1" spc="-5" dirty="0">
                <a:latin typeface="Calibri"/>
                <a:cs typeface="Calibri"/>
              </a:rPr>
              <a:t>all</a:t>
            </a:r>
            <a:r>
              <a:rPr sz="2800" b="1" spc="10" dirty="0">
                <a:latin typeface="Calibri"/>
                <a:cs typeface="Calibri"/>
              </a:rPr>
              <a:t> </a:t>
            </a:r>
            <a:r>
              <a:rPr sz="2800" b="1" spc="-10" dirty="0">
                <a:latin typeface="Calibri"/>
                <a:cs typeface="Calibri"/>
              </a:rPr>
              <a:t>Users</a:t>
            </a:r>
            <a:r>
              <a:rPr sz="2800" b="1" spc="15" dirty="0">
                <a:latin typeface="Calibri"/>
                <a:cs typeface="Calibri"/>
              </a:rPr>
              <a:t> </a:t>
            </a:r>
            <a:r>
              <a:rPr sz="2800" b="1" spc="-5" dirty="0">
                <a:latin typeface="Calibri"/>
                <a:cs typeface="Calibri"/>
              </a:rPr>
              <a:t>in</a:t>
            </a:r>
            <a:r>
              <a:rPr sz="2800" b="1" spc="5" dirty="0">
                <a:latin typeface="Calibri"/>
                <a:cs typeface="Calibri"/>
              </a:rPr>
              <a:t> </a:t>
            </a:r>
            <a:r>
              <a:rPr sz="2800" b="1" spc="-5" dirty="0">
                <a:latin typeface="Calibri"/>
                <a:cs typeface="Calibri"/>
              </a:rPr>
              <a:t>a</a:t>
            </a:r>
            <a:r>
              <a:rPr sz="2800" b="1" spc="15" dirty="0">
                <a:latin typeface="Calibri"/>
                <a:cs typeface="Calibri"/>
              </a:rPr>
              <a:t> </a:t>
            </a:r>
            <a:r>
              <a:rPr sz="2800" b="1" spc="-40" dirty="0">
                <a:latin typeface="Calibri"/>
                <a:cs typeface="Calibri"/>
              </a:rPr>
              <a:t>Table:</a:t>
            </a:r>
            <a:endParaRPr sz="2800">
              <a:latin typeface="Calibri"/>
              <a:cs typeface="Calibri"/>
            </a:endParaRPr>
          </a:p>
          <a:p>
            <a:pPr marL="698500" lvl="1" indent="-229235">
              <a:lnSpc>
                <a:spcPts val="2735"/>
              </a:lnSpc>
              <a:spcBef>
                <a:spcPts val="250"/>
              </a:spcBef>
              <a:buFont typeface="Arial MT"/>
              <a:buChar char="•"/>
              <a:tabLst>
                <a:tab pos="699135" algn="l"/>
              </a:tabLst>
            </a:pPr>
            <a:r>
              <a:rPr sz="2400" spc="-114" dirty="0">
                <a:latin typeface="Calibri"/>
                <a:cs typeface="Calibri"/>
              </a:rPr>
              <a:t>To</a:t>
            </a:r>
            <a:r>
              <a:rPr sz="2400" spc="-5" dirty="0">
                <a:latin typeface="Calibri"/>
                <a:cs typeface="Calibri"/>
              </a:rPr>
              <a:t> </a:t>
            </a:r>
            <a:r>
              <a:rPr sz="2400" spc="-15" dirty="0">
                <a:latin typeface="Calibri"/>
                <a:cs typeface="Calibri"/>
              </a:rPr>
              <a:t>Grant </a:t>
            </a:r>
            <a:r>
              <a:rPr sz="2400" dirty="0">
                <a:latin typeface="Calibri"/>
                <a:cs typeface="Calibri"/>
              </a:rPr>
              <a:t>a</a:t>
            </a:r>
            <a:r>
              <a:rPr sz="2400" spc="-5" dirty="0">
                <a:latin typeface="Calibri"/>
                <a:cs typeface="Calibri"/>
              </a:rPr>
              <a:t> specific</a:t>
            </a:r>
            <a:r>
              <a:rPr sz="2400" spc="-10" dirty="0">
                <a:latin typeface="Calibri"/>
                <a:cs typeface="Calibri"/>
              </a:rPr>
              <a:t> privilege</a:t>
            </a:r>
            <a:r>
              <a:rPr sz="2400" dirty="0">
                <a:latin typeface="Calibri"/>
                <a:cs typeface="Calibri"/>
              </a:rPr>
              <a:t> </a:t>
            </a:r>
            <a:r>
              <a:rPr sz="2400" spc="-15" dirty="0">
                <a:latin typeface="Calibri"/>
                <a:cs typeface="Calibri"/>
              </a:rPr>
              <a:t>to</a:t>
            </a:r>
            <a:r>
              <a:rPr sz="2400" spc="-10" dirty="0">
                <a:latin typeface="Calibri"/>
                <a:cs typeface="Calibri"/>
              </a:rPr>
              <a:t> </a:t>
            </a:r>
            <a:r>
              <a:rPr sz="2400" dirty="0">
                <a:latin typeface="Calibri"/>
                <a:cs typeface="Calibri"/>
              </a:rPr>
              <a:t>all</a:t>
            </a:r>
            <a:r>
              <a:rPr sz="2400" spc="-15" dirty="0">
                <a:latin typeface="Calibri"/>
                <a:cs typeface="Calibri"/>
              </a:rPr>
              <a:t> </a:t>
            </a:r>
            <a:r>
              <a:rPr sz="2400" dirty="0">
                <a:latin typeface="Calibri"/>
                <a:cs typeface="Calibri"/>
              </a:rPr>
              <a:t>the</a:t>
            </a:r>
            <a:r>
              <a:rPr sz="2400" spc="5" dirty="0">
                <a:latin typeface="Calibri"/>
                <a:cs typeface="Calibri"/>
              </a:rPr>
              <a:t> </a:t>
            </a:r>
            <a:r>
              <a:rPr sz="2400" spc="-10" dirty="0">
                <a:latin typeface="Calibri"/>
                <a:cs typeface="Calibri"/>
              </a:rPr>
              <a:t>users</a:t>
            </a:r>
            <a:r>
              <a:rPr sz="2400" spc="-20" dirty="0">
                <a:latin typeface="Calibri"/>
                <a:cs typeface="Calibri"/>
              </a:rPr>
              <a:t> </a:t>
            </a:r>
            <a:r>
              <a:rPr sz="2400" dirty="0">
                <a:latin typeface="Calibri"/>
                <a:cs typeface="Calibri"/>
              </a:rPr>
              <a:t>in a</a:t>
            </a:r>
            <a:r>
              <a:rPr sz="2400" spc="-5" dirty="0">
                <a:latin typeface="Calibri"/>
                <a:cs typeface="Calibri"/>
              </a:rPr>
              <a:t> </a:t>
            </a:r>
            <a:r>
              <a:rPr sz="2400" spc="-10" dirty="0">
                <a:latin typeface="Calibri"/>
                <a:cs typeface="Calibri"/>
              </a:rPr>
              <a:t>table </a:t>
            </a:r>
            <a:r>
              <a:rPr sz="2400" spc="-40" dirty="0">
                <a:latin typeface="Calibri"/>
                <a:cs typeface="Calibri"/>
              </a:rPr>
              <a:t>“users”,</a:t>
            </a:r>
            <a:r>
              <a:rPr sz="2400" spc="-25" dirty="0">
                <a:latin typeface="Calibri"/>
                <a:cs typeface="Calibri"/>
              </a:rPr>
              <a:t> </a:t>
            </a:r>
            <a:r>
              <a:rPr sz="2400" dirty="0">
                <a:latin typeface="Calibri"/>
                <a:cs typeface="Calibri"/>
              </a:rPr>
              <a:t>the</a:t>
            </a:r>
            <a:r>
              <a:rPr sz="2400" spc="-10" dirty="0">
                <a:latin typeface="Calibri"/>
                <a:cs typeface="Calibri"/>
              </a:rPr>
              <a:t> following</a:t>
            </a:r>
            <a:endParaRPr sz="2400">
              <a:latin typeface="Calibri"/>
              <a:cs typeface="Calibri"/>
            </a:endParaRPr>
          </a:p>
          <a:p>
            <a:pPr marL="698500">
              <a:lnSpc>
                <a:spcPts val="2735"/>
              </a:lnSpc>
            </a:pPr>
            <a:r>
              <a:rPr sz="2400" spc="-15" dirty="0">
                <a:latin typeface="Calibri"/>
                <a:cs typeface="Calibri"/>
              </a:rPr>
              <a:t>Grant</a:t>
            </a:r>
            <a:r>
              <a:rPr sz="2400" spc="-30" dirty="0">
                <a:latin typeface="Calibri"/>
                <a:cs typeface="Calibri"/>
              </a:rPr>
              <a:t> </a:t>
            </a:r>
            <a:r>
              <a:rPr sz="2400" spc="-15" dirty="0">
                <a:latin typeface="Calibri"/>
                <a:cs typeface="Calibri"/>
              </a:rPr>
              <a:t>statement</a:t>
            </a:r>
            <a:r>
              <a:rPr sz="2400" spc="-40" dirty="0">
                <a:latin typeface="Calibri"/>
                <a:cs typeface="Calibri"/>
              </a:rPr>
              <a:t> </a:t>
            </a:r>
            <a:r>
              <a:rPr sz="2400" spc="-5" dirty="0">
                <a:latin typeface="Calibri"/>
                <a:cs typeface="Calibri"/>
              </a:rPr>
              <a:t>should be</a:t>
            </a:r>
            <a:r>
              <a:rPr sz="2400" spc="-15" dirty="0">
                <a:latin typeface="Calibri"/>
                <a:cs typeface="Calibri"/>
              </a:rPr>
              <a:t> executed.</a:t>
            </a:r>
            <a:endParaRPr sz="2400">
              <a:latin typeface="Calibri"/>
              <a:cs typeface="Calibri"/>
            </a:endParaRPr>
          </a:p>
          <a:p>
            <a:pPr marL="927100">
              <a:lnSpc>
                <a:spcPct val="100000"/>
              </a:lnSpc>
              <a:spcBef>
                <a:spcPts val="630"/>
              </a:spcBef>
              <a:tabLst>
                <a:tab pos="3214370" algn="l"/>
              </a:tabLst>
            </a:pPr>
            <a:r>
              <a:rPr sz="2800" spc="-5" dirty="0">
                <a:latin typeface="Calibri"/>
                <a:cs typeface="Calibri"/>
              </a:rPr>
              <a:t>GRANT</a:t>
            </a:r>
            <a:r>
              <a:rPr sz="2800" spc="20" dirty="0">
                <a:latin typeface="Calibri"/>
                <a:cs typeface="Calibri"/>
              </a:rPr>
              <a:t> </a:t>
            </a:r>
            <a:r>
              <a:rPr sz="2800" spc="-10" dirty="0">
                <a:latin typeface="Calibri"/>
                <a:cs typeface="Calibri"/>
              </a:rPr>
              <a:t>SELECT	</a:t>
            </a:r>
            <a:r>
              <a:rPr sz="2800" spc="-5" dirty="0">
                <a:latin typeface="Calibri"/>
                <a:cs typeface="Calibri"/>
              </a:rPr>
              <a:t>ON</a:t>
            </a:r>
            <a:r>
              <a:rPr sz="2800" spc="-15" dirty="0">
                <a:latin typeface="Calibri"/>
                <a:cs typeface="Calibri"/>
              </a:rPr>
              <a:t> Users</a:t>
            </a:r>
            <a:r>
              <a:rPr sz="2800" spc="-5" dirty="0">
                <a:latin typeface="Calibri"/>
                <a:cs typeface="Calibri"/>
              </a:rPr>
              <a:t> </a:t>
            </a:r>
            <a:r>
              <a:rPr sz="2800" spc="-45" dirty="0">
                <a:latin typeface="Calibri"/>
                <a:cs typeface="Calibri"/>
              </a:rPr>
              <a:t>TO</a:t>
            </a:r>
            <a:r>
              <a:rPr sz="2800" spc="-15" dirty="0">
                <a:latin typeface="Calibri"/>
                <a:cs typeface="Calibri"/>
              </a:rPr>
              <a:t> </a:t>
            </a:r>
            <a:r>
              <a:rPr sz="2800" spc="-10" dirty="0">
                <a:latin typeface="Calibri"/>
                <a:cs typeface="Calibri"/>
              </a:rPr>
              <a:t>'*'@'localhost;</a:t>
            </a:r>
            <a:endParaRPr sz="2800">
              <a:latin typeface="Calibri"/>
              <a:cs typeface="Calibri"/>
            </a:endParaRPr>
          </a:p>
          <a:p>
            <a:pPr marL="12700">
              <a:lnSpc>
                <a:spcPct val="100000"/>
              </a:lnSpc>
              <a:spcBef>
                <a:spcPts val="844"/>
              </a:spcBef>
            </a:pPr>
            <a:r>
              <a:rPr sz="1800" dirty="0">
                <a:latin typeface="Calibri"/>
                <a:cs typeface="Calibri"/>
              </a:rPr>
              <a:t>In the</a:t>
            </a:r>
            <a:r>
              <a:rPr sz="1800" spc="20" dirty="0">
                <a:latin typeface="Calibri"/>
                <a:cs typeface="Calibri"/>
              </a:rPr>
              <a:t> </a:t>
            </a:r>
            <a:r>
              <a:rPr sz="1800" spc="-5" dirty="0">
                <a:latin typeface="Calibri"/>
                <a:cs typeface="Calibri"/>
              </a:rPr>
              <a:t>above</a:t>
            </a:r>
            <a:r>
              <a:rPr sz="1800" dirty="0">
                <a:latin typeface="Calibri"/>
                <a:cs typeface="Calibri"/>
              </a:rPr>
              <a:t> </a:t>
            </a:r>
            <a:r>
              <a:rPr sz="1800" spc="-10" dirty="0">
                <a:latin typeface="Calibri"/>
                <a:cs typeface="Calibri"/>
              </a:rPr>
              <a:t>example</a:t>
            </a:r>
            <a:r>
              <a:rPr sz="1800" spc="5" dirty="0">
                <a:latin typeface="Calibri"/>
                <a:cs typeface="Calibri"/>
              </a:rPr>
              <a:t> </a:t>
            </a:r>
            <a:r>
              <a:rPr sz="1800" dirty="0">
                <a:latin typeface="Calibri"/>
                <a:cs typeface="Calibri"/>
              </a:rPr>
              <a:t>the</a:t>
            </a:r>
            <a:r>
              <a:rPr sz="1800" spc="15" dirty="0">
                <a:latin typeface="Calibri"/>
                <a:cs typeface="Calibri"/>
              </a:rPr>
              <a:t> </a:t>
            </a:r>
            <a:r>
              <a:rPr sz="1800" spc="-5" dirty="0">
                <a:latin typeface="Calibri"/>
                <a:cs typeface="Calibri"/>
              </a:rPr>
              <a:t>“*” </a:t>
            </a:r>
            <a:r>
              <a:rPr sz="1800" spc="-10" dirty="0">
                <a:latin typeface="Calibri"/>
                <a:cs typeface="Calibri"/>
              </a:rPr>
              <a:t>symbol</a:t>
            </a:r>
            <a:r>
              <a:rPr sz="1800" spc="5" dirty="0">
                <a:latin typeface="Calibri"/>
                <a:cs typeface="Calibri"/>
              </a:rPr>
              <a:t> </a:t>
            </a:r>
            <a:r>
              <a:rPr sz="1800" spc="-5" dirty="0">
                <a:latin typeface="Calibri"/>
                <a:cs typeface="Calibri"/>
              </a:rPr>
              <a:t>is</a:t>
            </a:r>
            <a:r>
              <a:rPr sz="1800" dirty="0">
                <a:latin typeface="Calibri"/>
                <a:cs typeface="Calibri"/>
              </a:rPr>
              <a:t> </a:t>
            </a:r>
            <a:r>
              <a:rPr sz="1800" spc="-5" dirty="0">
                <a:latin typeface="Calibri"/>
                <a:cs typeface="Calibri"/>
              </a:rPr>
              <a:t>used</a:t>
            </a:r>
            <a:r>
              <a:rPr sz="1800" spc="10" dirty="0">
                <a:latin typeface="Calibri"/>
                <a:cs typeface="Calibri"/>
              </a:rPr>
              <a:t> </a:t>
            </a:r>
            <a:r>
              <a:rPr sz="1800" spc="-10" dirty="0">
                <a:latin typeface="Calibri"/>
                <a:cs typeface="Calibri"/>
              </a:rPr>
              <a:t>to</a:t>
            </a:r>
            <a:r>
              <a:rPr sz="1800" spc="-5" dirty="0">
                <a:latin typeface="Calibri"/>
                <a:cs typeface="Calibri"/>
              </a:rPr>
              <a:t> </a:t>
            </a:r>
            <a:r>
              <a:rPr sz="1800" spc="-10" dirty="0">
                <a:latin typeface="Calibri"/>
                <a:cs typeface="Calibri"/>
              </a:rPr>
              <a:t>grant</a:t>
            </a:r>
            <a:r>
              <a:rPr sz="1800" spc="5" dirty="0">
                <a:latin typeface="Calibri"/>
                <a:cs typeface="Calibri"/>
              </a:rPr>
              <a:t> </a:t>
            </a:r>
            <a:r>
              <a:rPr sz="1800" spc="-5" dirty="0">
                <a:latin typeface="Calibri"/>
                <a:cs typeface="Calibri"/>
              </a:rPr>
              <a:t>select</a:t>
            </a:r>
            <a:r>
              <a:rPr sz="1800" spc="5" dirty="0">
                <a:latin typeface="Calibri"/>
                <a:cs typeface="Calibri"/>
              </a:rPr>
              <a:t> </a:t>
            </a:r>
            <a:r>
              <a:rPr sz="1800" spc="-5" dirty="0">
                <a:latin typeface="Calibri"/>
                <a:cs typeface="Calibri"/>
              </a:rPr>
              <a:t>permission</a:t>
            </a:r>
            <a:r>
              <a:rPr sz="1800" dirty="0">
                <a:latin typeface="Calibri"/>
                <a:cs typeface="Calibri"/>
              </a:rPr>
              <a:t> </a:t>
            </a:r>
            <a:r>
              <a:rPr sz="1800" spc="-10" dirty="0">
                <a:latin typeface="Calibri"/>
                <a:cs typeface="Calibri"/>
              </a:rPr>
              <a:t>to</a:t>
            </a:r>
            <a:r>
              <a:rPr sz="1800" dirty="0">
                <a:latin typeface="Calibri"/>
                <a:cs typeface="Calibri"/>
              </a:rPr>
              <a:t> all the</a:t>
            </a:r>
            <a:r>
              <a:rPr sz="1800" spc="15" dirty="0">
                <a:latin typeface="Calibri"/>
                <a:cs typeface="Calibri"/>
              </a:rPr>
              <a:t> </a:t>
            </a:r>
            <a:r>
              <a:rPr sz="1800" spc="-10" dirty="0">
                <a:latin typeface="Calibri"/>
                <a:cs typeface="Calibri"/>
              </a:rPr>
              <a:t>users </a:t>
            </a:r>
            <a:r>
              <a:rPr sz="1800" spc="-5" dirty="0">
                <a:latin typeface="Calibri"/>
                <a:cs typeface="Calibri"/>
              </a:rPr>
              <a:t>of</a:t>
            </a:r>
            <a:r>
              <a:rPr sz="1800" spc="15" dirty="0">
                <a:latin typeface="Calibri"/>
                <a:cs typeface="Calibri"/>
              </a:rPr>
              <a:t> </a:t>
            </a:r>
            <a:r>
              <a:rPr sz="1800" dirty="0">
                <a:latin typeface="Calibri"/>
                <a:cs typeface="Calibri"/>
              </a:rPr>
              <a:t>the</a:t>
            </a:r>
            <a:r>
              <a:rPr sz="1800" spc="5" dirty="0">
                <a:latin typeface="Calibri"/>
                <a:cs typeface="Calibri"/>
              </a:rPr>
              <a:t> </a:t>
            </a:r>
            <a:r>
              <a:rPr sz="1800" spc="-5" dirty="0">
                <a:latin typeface="Calibri"/>
                <a:cs typeface="Calibri"/>
              </a:rPr>
              <a:t>table</a:t>
            </a:r>
            <a:r>
              <a:rPr sz="1800" spc="10" dirty="0">
                <a:latin typeface="Calibri"/>
                <a:cs typeface="Calibri"/>
              </a:rPr>
              <a:t> </a:t>
            </a:r>
            <a:r>
              <a:rPr sz="1800" spc="-30" dirty="0">
                <a:latin typeface="Calibri"/>
                <a:cs typeface="Calibri"/>
              </a:rPr>
              <a:t>“users”.</a:t>
            </a:r>
            <a:endParaRPr sz="1800">
              <a:latin typeface="Calibri"/>
              <a:cs typeface="Calibri"/>
            </a:endParaRPr>
          </a:p>
        </p:txBody>
      </p:sp>
    </p:spTree>
    <p:extLst>
      <p:ext uri="{BB962C8B-B14F-4D97-AF65-F5344CB8AC3E}">
        <p14:creationId xmlns:p14="http://schemas.microsoft.com/office/powerpoint/2010/main" val="7120688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3998595" cy="697230"/>
          </a:xfrm>
          <a:prstGeom prst="rect">
            <a:avLst/>
          </a:prstGeom>
        </p:spPr>
        <p:txBody>
          <a:bodyPr vert="horz" wrap="square" lIns="0" tIns="13335" rIns="0" bIns="0" rtlCol="0">
            <a:spAutoFit/>
          </a:bodyPr>
          <a:lstStyle/>
          <a:p>
            <a:pPr marL="12700">
              <a:lnSpc>
                <a:spcPct val="100000"/>
              </a:lnSpc>
              <a:spcBef>
                <a:spcPts val="105"/>
              </a:spcBef>
            </a:pPr>
            <a:r>
              <a:rPr sz="4400" spc="-60" dirty="0">
                <a:solidFill>
                  <a:srgbClr val="000000"/>
                </a:solidFill>
              </a:rPr>
              <a:t>Revoke</a:t>
            </a:r>
            <a:r>
              <a:rPr sz="4400" spc="-40" dirty="0">
                <a:solidFill>
                  <a:srgbClr val="000000"/>
                </a:solidFill>
              </a:rPr>
              <a:t> </a:t>
            </a:r>
            <a:r>
              <a:rPr sz="4400" spc="-10" dirty="0">
                <a:solidFill>
                  <a:srgbClr val="000000"/>
                </a:solidFill>
              </a:rPr>
              <a:t>command</a:t>
            </a:r>
            <a:endParaRPr sz="4400"/>
          </a:p>
        </p:txBody>
      </p:sp>
      <p:sp>
        <p:nvSpPr>
          <p:cNvPr id="3" name="object 3"/>
          <p:cNvSpPr txBox="1"/>
          <p:nvPr/>
        </p:nvSpPr>
        <p:spPr>
          <a:xfrm>
            <a:off x="916939" y="1731009"/>
            <a:ext cx="10153650" cy="3469004"/>
          </a:xfrm>
          <a:prstGeom prst="rect">
            <a:avLst/>
          </a:prstGeom>
        </p:spPr>
        <p:txBody>
          <a:bodyPr vert="horz" wrap="square" lIns="0" tIns="70485" rIns="0" bIns="0" rtlCol="0">
            <a:spAutoFit/>
          </a:bodyPr>
          <a:lstStyle/>
          <a:p>
            <a:pPr marL="241300" indent="-228600">
              <a:lnSpc>
                <a:spcPct val="100000"/>
              </a:lnSpc>
              <a:spcBef>
                <a:spcPts val="555"/>
              </a:spcBef>
              <a:buFont typeface="Arial MT"/>
              <a:buChar char="•"/>
              <a:tabLst>
                <a:tab pos="240665" algn="l"/>
                <a:tab pos="241300" algn="l"/>
              </a:tabLst>
            </a:pPr>
            <a:r>
              <a:rPr sz="1500" spc="-20" dirty="0">
                <a:latin typeface="Calibri"/>
                <a:cs typeface="Calibri"/>
              </a:rPr>
              <a:t>Revoke</a:t>
            </a:r>
            <a:r>
              <a:rPr sz="1500" spc="5" dirty="0">
                <a:latin typeface="Calibri"/>
                <a:cs typeface="Calibri"/>
              </a:rPr>
              <a:t> </a:t>
            </a:r>
            <a:r>
              <a:rPr sz="1500" spc="-5" dirty="0">
                <a:latin typeface="Calibri"/>
                <a:cs typeface="Calibri"/>
              </a:rPr>
              <a:t>command</a:t>
            </a:r>
            <a:r>
              <a:rPr sz="1500" spc="-20" dirty="0">
                <a:latin typeface="Calibri"/>
                <a:cs typeface="Calibri"/>
              </a:rPr>
              <a:t> </a:t>
            </a:r>
            <a:r>
              <a:rPr sz="1500" spc="-5" dirty="0">
                <a:latin typeface="Calibri"/>
                <a:cs typeface="Calibri"/>
              </a:rPr>
              <a:t>withdraw</a:t>
            </a:r>
            <a:r>
              <a:rPr sz="1500" dirty="0">
                <a:latin typeface="Calibri"/>
                <a:cs typeface="Calibri"/>
              </a:rPr>
              <a:t> </a:t>
            </a:r>
            <a:r>
              <a:rPr sz="1500" spc="-5" dirty="0">
                <a:latin typeface="Calibri"/>
                <a:cs typeface="Calibri"/>
              </a:rPr>
              <a:t>user</a:t>
            </a:r>
            <a:r>
              <a:rPr sz="1500" spc="5" dirty="0">
                <a:latin typeface="Calibri"/>
                <a:cs typeface="Calibri"/>
              </a:rPr>
              <a:t> </a:t>
            </a:r>
            <a:r>
              <a:rPr sz="1500" spc="-5" dirty="0">
                <a:latin typeface="Calibri"/>
                <a:cs typeface="Calibri"/>
              </a:rPr>
              <a:t>privileges</a:t>
            </a:r>
            <a:r>
              <a:rPr sz="1500" spc="10" dirty="0">
                <a:latin typeface="Calibri"/>
                <a:cs typeface="Calibri"/>
              </a:rPr>
              <a:t> </a:t>
            </a:r>
            <a:r>
              <a:rPr sz="1500" spc="-5" dirty="0">
                <a:latin typeface="Calibri"/>
                <a:cs typeface="Calibri"/>
              </a:rPr>
              <a:t>on database</a:t>
            </a:r>
            <a:r>
              <a:rPr sz="1500" spc="-25" dirty="0">
                <a:latin typeface="Calibri"/>
                <a:cs typeface="Calibri"/>
              </a:rPr>
              <a:t> </a:t>
            </a:r>
            <a:r>
              <a:rPr sz="1500" spc="-5" dirty="0">
                <a:latin typeface="Calibri"/>
                <a:cs typeface="Calibri"/>
              </a:rPr>
              <a:t>objects</a:t>
            </a:r>
            <a:r>
              <a:rPr sz="1500" spc="5" dirty="0">
                <a:latin typeface="Calibri"/>
                <a:cs typeface="Calibri"/>
              </a:rPr>
              <a:t> </a:t>
            </a:r>
            <a:r>
              <a:rPr sz="1500" dirty="0">
                <a:latin typeface="Calibri"/>
                <a:cs typeface="Calibri"/>
              </a:rPr>
              <a:t>if</a:t>
            </a:r>
            <a:r>
              <a:rPr sz="1500" spc="10" dirty="0">
                <a:latin typeface="Calibri"/>
                <a:cs typeface="Calibri"/>
              </a:rPr>
              <a:t> </a:t>
            </a:r>
            <a:r>
              <a:rPr sz="1500" spc="-5" dirty="0">
                <a:latin typeface="Calibri"/>
                <a:cs typeface="Calibri"/>
              </a:rPr>
              <a:t>any</a:t>
            </a:r>
            <a:r>
              <a:rPr sz="1500" spc="-25" dirty="0">
                <a:latin typeface="Calibri"/>
                <a:cs typeface="Calibri"/>
              </a:rPr>
              <a:t> </a:t>
            </a:r>
            <a:r>
              <a:rPr sz="1500" spc="-5" dirty="0">
                <a:latin typeface="Calibri"/>
                <a:cs typeface="Calibri"/>
              </a:rPr>
              <a:t>granted.</a:t>
            </a:r>
            <a:endParaRPr sz="1500">
              <a:latin typeface="Calibri"/>
              <a:cs typeface="Calibri"/>
            </a:endParaRPr>
          </a:p>
          <a:p>
            <a:pPr marL="241300" indent="-228600">
              <a:lnSpc>
                <a:spcPct val="100000"/>
              </a:lnSpc>
              <a:spcBef>
                <a:spcPts val="455"/>
              </a:spcBef>
              <a:buFont typeface="Arial MT"/>
              <a:buChar char="•"/>
              <a:tabLst>
                <a:tab pos="240665" algn="l"/>
                <a:tab pos="241300" algn="l"/>
              </a:tabLst>
            </a:pPr>
            <a:r>
              <a:rPr sz="1500" dirty="0">
                <a:latin typeface="Calibri"/>
                <a:cs typeface="Calibri"/>
              </a:rPr>
              <a:t>It</a:t>
            </a:r>
            <a:r>
              <a:rPr sz="1500" spc="-20" dirty="0">
                <a:latin typeface="Calibri"/>
                <a:cs typeface="Calibri"/>
              </a:rPr>
              <a:t> </a:t>
            </a:r>
            <a:r>
              <a:rPr sz="1500" spc="-5" dirty="0">
                <a:latin typeface="Calibri"/>
                <a:cs typeface="Calibri"/>
              </a:rPr>
              <a:t>does operations</a:t>
            </a:r>
            <a:r>
              <a:rPr sz="1500" spc="-30" dirty="0">
                <a:latin typeface="Calibri"/>
                <a:cs typeface="Calibri"/>
              </a:rPr>
              <a:t> </a:t>
            </a:r>
            <a:r>
              <a:rPr sz="1500" spc="-5" dirty="0">
                <a:latin typeface="Calibri"/>
                <a:cs typeface="Calibri"/>
              </a:rPr>
              <a:t>opposite</a:t>
            </a:r>
            <a:r>
              <a:rPr sz="1500" spc="-20" dirty="0">
                <a:latin typeface="Calibri"/>
                <a:cs typeface="Calibri"/>
              </a:rPr>
              <a:t> </a:t>
            </a:r>
            <a:r>
              <a:rPr sz="1500" spc="-10" dirty="0">
                <a:latin typeface="Calibri"/>
                <a:cs typeface="Calibri"/>
              </a:rPr>
              <a:t>to</a:t>
            </a:r>
            <a:r>
              <a:rPr sz="1500" spc="-15" dirty="0">
                <a:latin typeface="Calibri"/>
                <a:cs typeface="Calibri"/>
              </a:rPr>
              <a:t> </a:t>
            </a:r>
            <a:r>
              <a:rPr sz="1500" dirty="0">
                <a:latin typeface="Calibri"/>
                <a:cs typeface="Calibri"/>
              </a:rPr>
              <a:t>the</a:t>
            </a:r>
            <a:r>
              <a:rPr sz="1500" spc="-5" dirty="0">
                <a:latin typeface="Calibri"/>
                <a:cs typeface="Calibri"/>
              </a:rPr>
              <a:t> </a:t>
            </a:r>
            <a:r>
              <a:rPr sz="1500" spc="-10" dirty="0">
                <a:latin typeface="Calibri"/>
                <a:cs typeface="Calibri"/>
              </a:rPr>
              <a:t>Grant</a:t>
            </a:r>
            <a:r>
              <a:rPr sz="1500" spc="-25" dirty="0">
                <a:latin typeface="Calibri"/>
                <a:cs typeface="Calibri"/>
              </a:rPr>
              <a:t> </a:t>
            </a:r>
            <a:r>
              <a:rPr sz="1500" dirty="0">
                <a:latin typeface="Calibri"/>
                <a:cs typeface="Calibri"/>
              </a:rPr>
              <a:t>command.</a:t>
            </a:r>
            <a:endParaRPr sz="1500">
              <a:latin typeface="Calibri"/>
              <a:cs typeface="Calibri"/>
            </a:endParaRPr>
          </a:p>
          <a:p>
            <a:pPr marL="241300" indent="-228600">
              <a:lnSpc>
                <a:spcPct val="100000"/>
              </a:lnSpc>
              <a:spcBef>
                <a:spcPts val="455"/>
              </a:spcBef>
              <a:buFont typeface="Arial MT"/>
              <a:buChar char="•"/>
              <a:tabLst>
                <a:tab pos="240665" algn="l"/>
                <a:tab pos="241300" algn="l"/>
              </a:tabLst>
            </a:pPr>
            <a:r>
              <a:rPr sz="1500" dirty="0">
                <a:latin typeface="Calibri"/>
                <a:cs typeface="Calibri"/>
              </a:rPr>
              <a:t>When</a:t>
            </a:r>
            <a:r>
              <a:rPr sz="1500" spc="10" dirty="0">
                <a:latin typeface="Calibri"/>
                <a:cs typeface="Calibri"/>
              </a:rPr>
              <a:t> </a:t>
            </a:r>
            <a:r>
              <a:rPr sz="1500" dirty="0">
                <a:latin typeface="Calibri"/>
                <a:cs typeface="Calibri"/>
              </a:rPr>
              <a:t>a </a:t>
            </a:r>
            <a:r>
              <a:rPr sz="1500" spc="-5" dirty="0">
                <a:latin typeface="Calibri"/>
                <a:cs typeface="Calibri"/>
              </a:rPr>
              <a:t>privilege</a:t>
            </a:r>
            <a:r>
              <a:rPr sz="1500" spc="5" dirty="0">
                <a:latin typeface="Calibri"/>
                <a:cs typeface="Calibri"/>
              </a:rPr>
              <a:t> </a:t>
            </a:r>
            <a:r>
              <a:rPr sz="1500" dirty="0">
                <a:latin typeface="Calibri"/>
                <a:cs typeface="Calibri"/>
              </a:rPr>
              <a:t>is</a:t>
            </a:r>
            <a:r>
              <a:rPr sz="1500" spc="15" dirty="0">
                <a:latin typeface="Calibri"/>
                <a:cs typeface="Calibri"/>
              </a:rPr>
              <a:t> </a:t>
            </a:r>
            <a:r>
              <a:rPr sz="1500" spc="-15" dirty="0">
                <a:latin typeface="Calibri"/>
                <a:cs typeface="Calibri"/>
              </a:rPr>
              <a:t>revoked</a:t>
            </a:r>
            <a:r>
              <a:rPr sz="1500" spc="15" dirty="0">
                <a:latin typeface="Calibri"/>
                <a:cs typeface="Calibri"/>
              </a:rPr>
              <a:t> </a:t>
            </a:r>
            <a:r>
              <a:rPr sz="1500" spc="-10" dirty="0">
                <a:latin typeface="Calibri"/>
                <a:cs typeface="Calibri"/>
              </a:rPr>
              <a:t>from</a:t>
            </a:r>
            <a:r>
              <a:rPr sz="1500" spc="10" dirty="0">
                <a:latin typeface="Calibri"/>
                <a:cs typeface="Calibri"/>
              </a:rPr>
              <a:t> </a:t>
            </a:r>
            <a:r>
              <a:rPr sz="1500" dirty="0">
                <a:latin typeface="Calibri"/>
                <a:cs typeface="Calibri"/>
              </a:rPr>
              <a:t>a</a:t>
            </a:r>
            <a:r>
              <a:rPr sz="1500" spc="-10" dirty="0">
                <a:latin typeface="Calibri"/>
                <a:cs typeface="Calibri"/>
              </a:rPr>
              <a:t> </a:t>
            </a:r>
            <a:r>
              <a:rPr sz="1500" dirty="0">
                <a:latin typeface="Calibri"/>
                <a:cs typeface="Calibri"/>
              </a:rPr>
              <a:t>particular</a:t>
            </a:r>
            <a:r>
              <a:rPr sz="1500" spc="-20" dirty="0">
                <a:latin typeface="Calibri"/>
                <a:cs typeface="Calibri"/>
              </a:rPr>
              <a:t> </a:t>
            </a:r>
            <a:r>
              <a:rPr sz="1500" spc="-5" dirty="0">
                <a:latin typeface="Calibri"/>
                <a:cs typeface="Calibri"/>
              </a:rPr>
              <a:t>user</a:t>
            </a:r>
            <a:r>
              <a:rPr sz="1500" spc="5" dirty="0">
                <a:latin typeface="Calibri"/>
                <a:cs typeface="Calibri"/>
              </a:rPr>
              <a:t> </a:t>
            </a:r>
            <a:r>
              <a:rPr sz="1500" spc="-15" dirty="0">
                <a:latin typeface="Calibri"/>
                <a:cs typeface="Calibri"/>
              </a:rPr>
              <a:t>U,</a:t>
            </a:r>
            <a:r>
              <a:rPr sz="1500" spc="10" dirty="0">
                <a:latin typeface="Calibri"/>
                <a:cs typeface="Calibri"/>
              </a:rPr>
              <a:t> </a:t>
            </a:r>
            <a:r>
              <a:rPr sz="1500" dirty="0">
                <a:latin typeface="Calibri"/>
                <a:cs typeface="Calibri"/>
              </a:rPr>
              <a:t>then</a:t>
            </a:r>
            <a:r>
              <a:rPr sz="1500" spc="-5" dirty="0">
                <a:latin typeface="Calibri"/>
                <a:cs typeface="Calibri"/>
              </a:rPr>
              <a:t> </a:t>
            </a:r>
            <a:r>
              <a:rPr sz="1500" dirty="0">
                <a:latin typeface="Calibri"/>
                <a:cs typeface="Calibri"/>
              </a:rPr>
              <a:t>the</a:t>
            </a:r>
            <a:r>
              <a:rPr sz="1500" spc="5" dirty="0">
                <a:latin typeface="Calibri"/>
                <a:cs typeface="Calibri"/>
              </a:rPr>
              <a:t> </a:t>
            </a:r>
            <a:r>
              <a:rPr sz="1500" spc="-5" dirty="0">
                <a:latin typeface="Calibri"/>
                <a:cs typeface="Calibri"/>
              </a:rPr>
              <a:t>privileges</a:t>
            </a:r>
            <a:r>
              <a:rPr sz="1500" spc="15" dirty="0">
                <a:latin typeface="Calibri"/>
                <a:cs typeface="Calibri"/>
              </a:rPr>
              <a:t> </a:t>
            </a:r>
            <a:r>
              <a:rPr sz="1500" spc="-10" dirty="0">
                <a:latin typeface="Calibri"/>
                <a:cs typeface="Calibri"/>
              </a:rPr>
              <a:t>granted</a:t>
            </a:r>
            <a:r>
              <a:rPr sz="1500" spc="-20" dirty="0">
                <a:latin typeface="Calibri"/>
                <a:cs typeface="Calibri"/>
              </a:rPr>
              <a:t> </a:t>
            </a:r>
            <a:r>
              <a:rPr sz="1500" spc="-10" dirty="0">
                <a:latin typeface="Calibri"/>
                <a:cs typeface="Calibri"/>
              </a:rPr>
              <a:t>to </a:t>
            </a:r>
            <a:r>
              <a:rPr sz="1500" dirty="0">
                <a:latin typeface="Calibri"/>
                <a:cs typeface="Calibri"/>
              </a:rPr>
              <a:t>all</a:t>
            </a:r>
            <a:r>
              <a:rPr sz="1500" spc="5" dirty="0">
                <a:latin typeface="Calibri"/>
                <a:cs typeface="Calibri"/>
              </a:rPr>
              <a:t> </a:t>
            </a:r>
            <a:r>
              <a:rPr sz="1500" dirty="0">
                <a:latin typeface="Calibri"/>
                <a:cs typeface="Calibri"/>
              </a:rPr>
              <a:t>other</a:t>
            </a:r>
            <a:r>
              <a:rPr sz="1500" spc="-5" dirty="0">
                <a:latin typeface="Calibri"/>
                <a:cs typeface="Calibri"/>
              </a:rPr>
              <a:t> users</a:t>
            </a:r>
            <a:r>
              <a:rPr sz="1500" dirty="0">
                <a:latin typeface="Calibri"/>
                <a:cs typeface="Calibri"/>
              </a:rPr>
              <a:t> </a:t>
            </a:r>
            <a:r>
              <a:rPr sz="1500" spc="-5" dirty="0">
                <a:latin typeface="Calibri"/>
                <a:cs typeface="Calibri"/>
              </a:rPr>
              <a:t>by user</a:t>
            </a:r>
            <a:r>
              <a:rPr sz="1500" spc="5" dirty="0">
                <a:latin typeface="Calibri"/>
                <a:cs typeface="Calibri"/>
              </a:rPr>
              <a:t> </a:t>
            </a:r>
            <a:r>
              <a:rPr sz="1500" dirty="0">
                <a:latin typeface="Calibri"/>
                <a:cs typeface="Calibri"/>
              </a:rPr>
              <a:t>U</a:t>
            </a:r>
            <a:r>
              <a:rPr sz="1500" spc="10" dirty="0">
                <a:latin typeface="Calibri"/>
                <a:cs typeface="Calibri"/>
              </a:rPr>
              <a:t> </a:t>
            </a:r>
            <a:r>
              <a:rPr sz="1500" dirty="0">
                <a:latin typeface="Calibri"/>
                <a:cs typeface="Calibri"/>
              </a:rPr>
              <a:t>will</a:t>
            </a:r>
            <a:r>
              <a:rPr sz="1500" spc="15" dirty="0">
                <a:latin typeface="Calibri"/>
                <a:cs typeface="Calibri"/>
              </a:rPr>
              <a:t> </a:t>
            </a:r>
            <a:r>
              <a:rPr sz="1500" dirty="0">
                <a:latin typeface="Calibri"/>
                <a:cs typeface="Calibri"/>
              </a:rPr>
              <a:t>be</a:t>
            </a:r>
            <a:r>
              <a:rPr sz="1500" spc="5" dirty="0">
                <a:latin typeface="Calibri"/>
                <a:cs typeface="Calibri"/>
              </a:rPr>
              <a:t> </a:t>
            </a:r>
            <a:r>
              <a:rPr sz="1500" spc="-30" dirty="0">
                <a:latin typeface="Calibri"/>
                <a:cs typeface="Calibri"/>
              </a:rPr>
              <a:t>revoked.</a:t>
            </a:r>
            <a:endParaRPr sz="1500">
              <a:latin typeface="Calibri"/>
              <a:cs typeface="Calibri"/>
            </a:endParaRPr>
          </a:p>
          <a:p>
            <a:pPr marL="241300" indent="-228600">
              <a:lnSpc>
                <a:spcPct val="100000"/>
              </a:lnSpc>
              <a:spcBef>
                <a:spcPts val="470"/>
              </a:spcBef>
              <a:buFont typeface="Arial MT"/>
              <a:buChar char="•"/>
              <a:tabLst>
                <a:tab pos="240665" algn="l"/>
                <a:tab pos="241300" algn="l"/>
              </a:tabLst>
            </a:pPr>
            <a:r>
              <a:rPr sz="1500" spc="-15" dirty="0">
                <a:latin typeface="Calibri"/>
                <a:cs typeface="Calibri"/>
              </a:rPr>
              <a:t>Syntax:</a:t>
            </a:r>
            <a:endParaRPr sz="1500">
              <a:latin typeface="Calibri"/>
              <a:cs typeface="Calibri"/>
            </a:endParaRPr>
          </a:p>
          <a:p>
            <a:pPr marL="241300" indent="-228600">
              <a:lnSpc>
                <a:spcPct val="100000"/>
              </a:lnSpc>
              <a:spcBef>
                <a:spcPts val="459"/>
              </a:spcBef>
              <a:buFont typeface="Arial MT"/>
              <a:buChar char="•"/>
              <a:tabLst>
                <a:tab pos="240665" algn="l"/>
                <a:tab pos="241300" algn="l"/>
              </a:tabLst>
            </a:pPr>
            <a:r>
              <a:rPr sz="1500" spc="-5" dirty="0">
                <a:latin typeface="Calibri"/>
                <a:cs typeface="Calibri"/>
              </a:rPr>
              <a:t>REVOKE privileges</a:t>
            </a:r>
            <a:r>
              <a:rPr sz="1500" dirty="0">
                <a:latin typeface="Calibri"/>
                <a:cs typeface="Calibri"/>
              </a:rPr>
              <a:t> </a:t>
            </a:r>
            <a:r>
              <a:rPr sz="1500" spc="-5" dirty="0">
                <a:latin typeface="Calibri"/>
                <a:cs typeface="Calibri"/>
              </a:rPr>
              <a:t>ON</a:t>
            </a:r>
            <a:r>
              <a:rPr sz="1500" spc="-10" dirty="0">
                <a:latin typeface="Calibri"/>
                <a:cs typeface="Calibri"/>
              </a:rPr>
              <a:t> </a:t>
            </a:r>
            <a:r>
              <a:rPr sz="1500" spc="-5" dirty="0">
                <a:latin typeface="Calibri"/>
                <a:cs typeface="Calibri"/>
              </a:rPr>
              <a:t>object FROM</a:t>
            </a:r>
            <a:r>
              <a:rPr sz="1500" spc="-15" dirty="0">
                <a:latin typeface="Calibri"/>
                <a:cs typeface="Calibri"/>
              </a:rPr>
              <a:t> </a:t>
            </a:r>
            <a:r>
              <a:rPr sz="1500" spc="-5" dirty="0">
                <a:latin typeface="Calibri"/>
                <a:cs typeface="Calibri"/>
              </a:rPr>
              <a:t>user;</a:t>
            </a:r>
            <a:endParaRPr sz="1500">
              <a:latin typeface="Calibri"/>
              <a:cs typeface="Calibri"/>
            </a:endParaRPr>
          </a:p>
          <a:p>
            <a:pPr marL="241300" indent="-228600">
              <a:lnSpc>
                <a:spcPct val="100000"/>
              </a:lnSpc>
              <a:spcBef>
                <a:spcPts val="455"/>
              </a:spcBef>
              <a:buFont typeface="Arial MT"/>
              <a:buChar char="•"/>
              <a:tabLst>
                <a:tab pos="240665" algn="l"/>
                <a:tab pos="241300" algn="l"/>
              </a:tabLst>
            </a:pPr>
            <a:r>
              <a:rPr sz="1500" b="1" spc="-15" dirty="0">
                <a:latin typeface="Calibri"/>
                <a:cs typeface="Calibri"/>
              </a:rPr>
              <a:t>grant</a:t>
            </a:r>
            <a:r>
              <a:rPr sz="1500" b="1" spc="-30" dirty="0">
                <a:latin typeface="Calibri"/>
                <a:cs typeface="Calibri"/>
              </a:rPr>
              <a:t> </a:t>
            </a:r>
            <a:r>
              <a:rPr sz="1500" b="1" spc="-5" dirty="0">
                <a:latin typeface="Calibri"/>
                <a:cs typeface="Calibri"/>
              </a:rPr>
              <a:t>insert</a:t>
            </a:r>
            <a:r>
              <a:rPr sz="1500" spc="-5" dirty="0">
                <a:latin typeface="Calibri"/>
                <a:cs typeface="Calibri"/>
              </a:rPr>
              <a:t>,</a:t>
            </a:r>
            <a:endParaRPr sz="1500">
              <a:latin typeface="Calibri"/>
              <a:cs typeface="Calibri"/>
            </a:endParaRPr>
          </a:p>
          <a:p>
            <a:pPr marL="241300" indent="-228600">
              <a:lnSpc>
                <a:spcPct val="100000"/>
              </a:lnSpc>
              <a:spcBef>
                <a:spcPts val="470"/>
              </a:spcBef>
              <a:buFont typeface="Arial MT"/>
              <a:buChar char="•"/>
              <a:tabLst>
                <a:tab pos="240665" algn="l"/>
                <a:tab pos="241300" algn="l"/>
              </a:tabLst>
            </a:pPr>
            <a:r>
              <a:rPr sz="1500" spc="-5" dirty="0">
                <a:latin typeface="Calibri"/>
                <a:cs typeface="Calibri"/>
              </a:rPr>
              <a:t>select</a:t>
            </a:r>
            <a:r>
              <a:rPr sz="1500" spc="-10" dirty="0">
                <a:latin typeface="Calibri"/>
                <a:cs typeface="Calibri"/>
              </a:rPr>
              <a:t> </a:t>
            </a:r>
            <a:r>
              <a:rPr sz="1500" spc="-5" dirty="0">
                <a:latin typeface="Calibri"/>
                <a:cs typeface="Calibri"/>
              </a:rPr>
              <a:t>on</a:t>
            </a:r>
            <a:r>
              <a:rPr sz="1500" spc="-20" dirty="0">
                <a:latin typeface="Calibri"/>
                <a:cs typeface="Calibri"/>
              </a:rPr>
              <a:t> </a:t>
            </a:r>
            <a:r>
              <a:rPr sz="1500" spc="-5" dirty="0">
                <a:latin typeface="Calibri"/>
                <a:cs typeface="Calibri"/>
              </a:rPr>
              <a:t>accounts</a:t>
            </a:r>
            <a:r>
              <a:rPr sz="1500" spc="-40" dirty="0">
                <a:latin typeface="Calibri"/>
                <a:cs typeface="Calibri"/>
              </a:rPr>
              <a:t> </a:t>
            </a:r>
            <a:r>
              <a:rPr sz="1500" spc="-10" dirty="0">
                <a:latin typeface="Calibri"/>
                <a:cs typeface="Calibri"/>
              </a:rPr>
              <a:t>to</a:t>
            </a:r>
            <a:r>
              <a:rPr sz="1500" spc="-15" dirty="0">
                <a:latin typeface="Calibri"/>
                <a:cs typeface="Calibri"/>
              </a:rPr>
              <a:t> </a:t>
            </a:r>
            <a:r>
              <a:rPr sz="1500" dirty="0">
                <a:latin typeface="Calibri"/>
                <a:cs typeface="Calibri"/>
              </a:rPr>
              <a:t>Ram</a:t>
            </a:r>
            <a:endParaRPr sz="1500">
              <a:latin typeface="Calibri"/>
              <a:cs typeface="Calibri"/>
            </a:endParaRPr>
          </a:p>
          <a:p>
            <a:pPr marL="241300" indent="-228600">
              <a:lnSpc>
                <a:spcPct val="100000"/>
              </a:lnSpc>
              <a:spcBef>
                <a:spcPts val="455"/>
              </a:spcBef>
              <a:buFont typeface="Arial MT"/>
              <a:buChar char="•"/>
              <a:tabLst>
                <a:tab pos="240665" algn="l"/>
                <a:tab pos="241300" algn="l"/>
              </a:tabLst>
            </a:pPr>
            <a:r>
              <a:rPr sz="1500" spc="-5" dirty="0">
                <a:latin typeface="Calibri"/>
                <a:cs typeface="Calibri"/>
              </a:rPr>
              <a:t>By </a:t>
            </a:r>
            <a:r>
              <a:rPr sz="1500" dirty="0">
                <a:latin typeface="Calibri"/>
                <a:cs typeface="Calibri"/>
              </a:rPr>
              <a:t>the</a:t>
            </a:r>
            <a:r>
              <a:rPr sz="1500" spc="5" dirty="0">
                <a:latin typeface="Calibri"/>
                <a:cs typeface="Calibri"/>
              </a:rPr>
              <a:t> </a:t>
            </a:r>
            <a:r>
              <a:rPr sz="1500" spc="-5" dirty="0">
                <a:latin typeface="Calibri"/>
                <a:cs typeface="Calibri"/>
              </a:rPr>
              <a:t>above</a:t>
            </a:r>
            <a:r>
              <a:rPr sz="1500" spc="5" dirty="0">
                <a:latin typeface="Calibri"/>
                <a:cs typeface="Calibri"/>
              </a:rPr>
              <a:t> </a:t>
            </a:r>
            <a:r>
              <a:rPr sz="1500" spc="-5" dirty="0">
                <a:latin typeface="Calibri"/>
                <a:cs typeface="Calibri"/>
              </a:rPr>
              <a:t>command</a:t>
            </a:r>
            <a:r>
              <a:rPr sz="1500" spc="-20" dirty="0">
                <a:latin typeface="Calibri"/>
                <a:cs typeface="Calibri"/>
              </a:rPr>
              <a:t> </a:t>
            </a:r>
            <a:r>
              <a:rPr sz="1500" spc="-5" dirty="0">
                <a:latin typeface="Calibri"/>
                <a:cs typeface="Calibri"/>
              </a:rPr>
              <a:t>user</a:t>
            </a:r>
            <a:r>
              <a:rPr sz="1500" spc="5" dirty="0">
                <a:latin typeface="Calibri"/>
                <a:cs typeface="Calibri"/>
              </a:rPr>
              <a:t> </a:t>
            </a:r>
            <a:r>
              <a:rPr sz="1500" spc="-15" dirty="0">
                <a:latin typeface="Calibri"/>
                <a:cs typeface="Calibri"/>
              </a:rPr>
              <a:t>ram</a:t>
            </a:r>
            <a:r>
              <a:rPr sz="1500" spc="10" dirty="0">
                <a:latin typeface="Calibri"/>
                <a:cs typeface="Calibri"/>
              </a:rPr>
              <a:t> </a:t>
            </a:r>
            <a:r>
              <a:rPr sz="1500" dirty="0">
                <a:latin typeface="Calibri"/>
                <a:cs typeface="Calibri"/>
              </a:rPr>
              <a:t>has</a:t>
            </a:r>
            <a:r>
              <a:rPr sz="1500" spc="-10" dirty="0">
                <a:latin typeface="Calibri"/>
                <a:cs typeface="Calibri"/>
              </a:rPr>
              <a:t> granted</a:t>
            </a:r>
            <a:r>
              <a:rPr sz="1500" spc="-20" dirty="0">
                <a:latin typeface="Calibri"/>
                <a:cs typeface="Calibri"/>
              </a:rPr>
              <a:t> </a:t>
            </a:r>
            <a:r>
              <a:rPr sz="1500" dirty="0">
                <a:latin typeface="Calibri"/>
                <a:cs typeface="Calibri"/>
              </a:rPr>
              <a:t>permissions</a:t>
            </a:r>
            <a:r>
              <a:rPr sz="1500" spc="-10" dirty="0">
                <a:latin typeface="Calibri"/>
                <a:cs typeface="Calibri"/>
              </a:rPr>
              <a:t> </a:t>
            </a:r>
            <a:r>
              <a:rPr sz="1500" spc="-5" dirty="0">
                <a:latin typeface="Calibri"/>
                <a:cs typeface="Calibri"/>
              </a:rPr>
              <a:t>on accounts database</a:t>
            </a:r>
            <a:r>
              <a:rPr sz="1500" spc="-35" dirty="0">
                <a:latin typeface="Calibri"/>
                <a:cs typeface="Calibri"/>
              </a:rPr>
              <a:t> </a:t>
            </a:r>
            <a:r>
              <a:rPr sz="1500" spc="-5" dirty="0">
                <a:latin typeface="Calibri"/>
                <a:cs typeface="Calibri"/>
              </a:rPr>
              <a:t>object</a:t>
            </a:r>
            <a:r>
              <a:rPr sz="1500" dirty="0">
                <a:latin typeface="Calibri"/>
                <a:cs typeface="Calibri"/>
              </a:rPr>
              <a:t> </a:t>
            </a:r>
            <a:r>
              <a:rPr sz="1500" spc="-15" dirty="0">
                <a:latin typeface="Calibri"/>
                <a:cs typeface="Calibri"/>
              </a:rPr>
              <a:t>like</a:t>
            </a:r>
            <a:r>
              <a:rPr sz="1500" spc="25" dirty="0">
                <a:latin typeface="Calibri"/>
                <a:cs typeface="Calibri"/>
              </a:rPr>
              <a:t> </a:t>
            </a:r>
            <a:r>
              <a:rPr sz="1500" dirty="0">
                <a:latin typeface="Calibri"/>
                <a:cs typeface="Calibri"/>
              </a:rPr>
              <a:t>he</a:t>
            </a:r>
            <a:r>
              <a:rPr sz="1500" spc="5" dirty="0">
                <a:latin typeface="Calibri"/>
                <a:cs typeface="Calibri"/>
              </a:rPr>
              <a:t> </a:t>
            </a:r>
            <a:r>
              <a:rPr sz="1500" spc="-5" dirty="0">
                <a:latin typeface="Calibri"/>
                <a:cs typeface="Calibri"/>
              </a:rPr>
              <a:t>can </a:t>
            </a:r>
            <a:r>
              <a:rPr sz="1500" spc="5" dirty="0">
                <a:latin typeface="Calibri"/>
                <a:cs typeface="Calibri"/>
              </a:rPr>
              <a:t>query</a:t>
            </a:r>
            <a:r>
              <a:rPr sz="1500" spc="-20" dirty="0">
                <a:latin typeface="Calibri"/>
                <a:cs typeface="Calibri"/>
              </a:rPr>
              <a:t> </a:t>
            </a:r>
            <a:r>
              <a:rPr sz="1500" spc="-5" dirty="0">
                <a:latin typeface="Calibri"/>
                <a:cs typeface="Calibri"/>
              </a:rPr>
              <a:t>or</a:t>
            </a:r>
            <a:r>
              <a:rPr sz="1500" spc="10" dirty="0">
                <a:latin typeface="Calibri"/>
                <a:cs typeface="Calibri"/>
              </a:rPr>
              <a:t> </a:t>
            </a:r>
            <a:r>
              <a:rPr sz="1500" spc="-5" dirty="0">
                <a:latin typeface="Calibri"/>
                <a:cs typeface="Calibri"/>
              </a:rPr>
              <a:t>insert</a:t>
            </a:r>
            <a:r>
              <a:rPr sz="1500" spc="5" dirty="0">
                <a:latin typeface="Calibri"/>
                <a:cs typeface="Calibri"/>
              </a:rPr>
              <a:t> </a:t>
            </a:r>
            <a:r>
              <a:rPr sz="1500" spc="-5" dirty="0">
                <a:latin typeface="Calibri"/>
                <a:cs typeface="Calibri"/>
              </a:rPr>
              <a:t>into</a:t>
            </a:r>
            <a:r>
              <a:rPr sz="1500" spc="-10" dirty="0">
                <a:latin typeface="Calibri"/>
                <a:cs typeface="Calibri"/>
              </a:rPr>
              <a:t> </a:t>
            </a:r>
            <a:r>
              <a:rPr sz="1500" spc="-5" dirty="0">
                <a:latin typeface="Calibri"/>
                <a:cs typeface="Calibri"/>
              </a:rPr>
              <a:t>accounts.</a:t>
            </a:r>
            <a:endParaRPr sz="1500">
              <a:latin typeface="Calibri"/>
              <a:cs typeface="Calibri"/>
            </a:endParaRPr>
          </a:p>
          <a:p>
            <a:pPr>
              <a:lnSpc>
                <a:spcPct val="100000"/>
              </a:lnSpc>
              <a:spcBef>
                <a:spcPts val="40"/>
              </a:spcBef>
              <a:buFont typeface="Arial MT"/>
              <a:buChar char="•"/>
            </a:pPr>
            <a:endParaRPr sz="2200">
              <a:latin typeface="Calibri"/>
              <a:cs typeface="Calibri"/>
            </a:endParaRPr>
          </a:p>
          <a:p>
            <a:pPr marL="241300" indent="-228600">
              <a:lnSpc>
                <a:spcPct val="100000"/>
              </a:lnSpc>
              <a:buFont typeface="Arial MT"/>
              <a:buChar char="•"/>
              <a:tabLst>
                <a:tab pos="240665" algn="l"/>
                <a:tab pos="241300" algn="l"/>
              </a:tabLst>
            </a:pPr>
            <a:r>
              <a:rPr sz="1500" b="1" spc="-15" dirty="0">
                <a:latin typeface="Calibri"/>
                <a:cs typeface="Calibri"/>
              </a:rPr>
              <a:t>revoke</a:t>
            </a:r>
            <a:r>
              <a:rPr sz="1500" b="1" spc="-25" dirty="0">
                <a:latin typeface="Calibri"/>
                <a:cs typeface="Calibri"/>
              </a:rPr>
              <a:t> </a:t>
            </a:r>
            <a:r>
              <a:rPr sz="1500" b="1" spc="-5" dirty="0">
                <a:latin typeface="Calibri"/>
                <a:cs typeface="Calibri"/>
              </a:rPr>
              <a:t>insert</a:t>
            </a:r>
            <a:r>
              <a:rPr sz="1500" spc="-5" dirty="0">
                <a:latin typeface="Calibri"/>
                <a:cs typeface="Calibri"/>
              </a:rPr>
              <a:t>,</a:t>
            </a:r>
            <a:endParaRPr sz="1500">
              <a:latin typeface="Calibri"/>
              <a:cs typeface="Calibri"/>
            </a:endParaRPr>
          </a:p>
          <a:p>
            <a:pPr marL="241300" indent="-228600">
              <a:lnSpc>
                <a:spcPct val="100000"/>
              </a:lnSpc>
              <a:spcBef>
                <a:spcPts val="455"/>
              </a:spcBef>
              <a:buFont typeface="Arial MT"/>
              <a:buChar char="•"/>
              <a:tabLst>
                <a:tab pos="240665" algn="l"/>
                <a:tab pos="241300" algn="l"/>
              </a:tabLst>
            </a:pPr>
            <a:r>
              <a:rPr sz="1500" spc="-5" dirty="0">
                <a:latin typeface="Calibri"/>
                <a:cs typeface="Calibri"/>
              </a:rPr>
              <a:t>select</a:t>
            </a:r>
            <a:r>
              <a:rPr sz="1500" spc="-10" dirty="0">
                <a:latin typeface="Calibri"/>
                <a:cs typeface="Calibri"/>
              </a:rPr>
              <a:t> </a:t>
            </a:r>
            <a:r>
              <a:rPr sz="1500" spc="-5" dirty="0">
                <a:latin typeface="Calibri"/>
                <a:cs typeface="Calibri"/>
              </a:rPr>
              <a:t>on</a:t>
            </a:r>
            <a:r>
              <a:rPr sz="1500" spc="-20" dirty="0">
                <a:latin typeface="Calibri"/>
                <a:cs typeface="Calibri"/>
              </a:rPr>
              <a:t> </a:t>
            </a:r>
            <a:r>
              <a:rPr sz="1500" spc="-5" dirty="0">
                <a:latin typeface="Calibri"/>
                <a:cs typeface="Calibri"/>
              </a:rPr>
              <a:t>accounts</a:t>
            </a:r>
            <a:r>
              <a:rPr sz="1500" spc="-35" dirty="0">
                <a:latin typeface="Calibri"/>
                <a:cs typeface="Calibri"/>
              </a:rPr>
              <a:t> </a:t>
            </a:r>
            <a:r>
              <a:rPr sz="1500" spc="-10" dirty="0">
                <a:latin typeface="Calibri"/>
                <a:cs typeface="Calibri"/>
              </a:rPr>
              <a:t>from</a:t>
            </a:r>
            <a:r>
              <a:rPr sz="1500" dirty="0">
                <a:latin typeface="Calibri"/>
                <a:cs typeface="Calibri"/>
              </a:rPr>
              <a:t> Ram</a:t>
            </a:r>
            <a:endParaRPr sz="1500">
              <a:latin typeface="Calibri"/>
              <a:cs typeface="Calibri"/>
            </a:endParaRPr>
          </a:p>
          <a:p>
            <a:pPr marL="241300" indent="-228600">
              <a:lnSpc>
                <a:spcPct val="100000"/>
              </a:lnSpc>
              <a:spcBef>
                <a:spcPts val="455"/>
              </a:spcBef>
              <a:buFont typeface="Arial MT"/>
              <a:buChar char="•"/>
              <a:tabLst>
                <a:tab pos="240665" algn="l"/>
                <a:tab pos="241300" algn="l"/>
              </a:tabLst>
            </a:pPr>
            <a:r>
              <a:rPr sz="1500" spc="-5" dirty="0">
                <a:latin typeface="Calibri"/>
                <a:cs typeface="Calibri"/>
              </a:rPr>
              <a:t>By </a:t>
            </a:r>
            <a:r>
              <a:rPr sz="1500" dirty="0">
                <a:latin typeface="Calibri"/>
                <a:cs typeface="Calibri"/>
              </a:rPr>
              <a:t>the</a:t>
            </a:r>
            <a:r>
              <a:rPr sz="1500" spc="5" dirty="0">
                <a:latin typeface="Calibri"/>
                <a:cs typeface="Calibri"/>
              </a:rPr>
              <a:t> </a:t>
            </a:r>
            <a:r>
              <a:rPr sz="1500" spc="-5" dirty="0">
                <a:latin typeface="Calibri"/>
                <a:cs typeface="Calibri"/>
              </a:rPr>
              <a:t>above</a:t>
            </a:r>
            <a:r>
              <a:rPr sz="1500" spc="5" dirty="0">
                <a:latin typeface="Calibri"/>
                <a:cs typeface="Calibri"/>
              </a:rPr>
              <a:t> </a:t>
            </a:r>
            <a:r>
              <a:rPr sz="1500" spc="-5" dirty="0">
                <a:latin typeface="Calibri"/>
                <a:cs typeface="Calibri"/>
              </a:rPr>
              <a:t>command</a:t>
            </a:r>
            <a:r>
              <a:rPr sz="1500" spc="-20" dirty="0">
                <a:latin typeface="Calibri"/>
                <a:cs typeface="Calibri"/>
              </a:rPr>
              <a:t> </a:t>
            </a:r>
            <a:r>
              <a:rPr sz="1500" spc="-5" dirty="0">
                <a:latin typeface="Calibri"/>
                <a:cs typeface="Calibri"/>
              </a:rPr>
              <a:t>user</a:t>
            </a:r>
            <a:r>
              <a:rPr sz="1500" spc="5" dirty="0">
                <a:latin typeface="Calibri"/>
                <a:cs typeface="Calibri"/>
              </a:rPr>
              <a:t> </a:t>
            </a:r>
            <a:r>
              <a:rPr sz="1500" spc="-30" dirty="0">
                <a:latin typeface="Calibri"/>
                <a:cs typeface="Calibri"/>
              </a:rPr>
              <a:t>ram’s</a:t>
            </a:r>
            <a:r>
              <a:rPr sz="1500" dirty="0">
                <a:latin typeface="Calibri"/>
                <a:cs typeface="Calibri"/>
              </a:rPr>
              <a:t> permissions </a:t>
            </a:r>
            <a:r>
              <a:rPr sz="1500" spc="-15" dirty="0">
                <a:latin typeface="Calibri"/>
                <a:cs typeface="Calibri"/>
              </a:rPr>
              <a:t>like</a:t>
            </a:r>
            <a:r>
              <a:rPr sz="1500" spc="15" dirty="0">
                <a:latin typeface="Calibri"/>
                <a:cs typeface="Calibri"/>
              </a:rPr>
              <a:t> </a:t>
            </a:r>
            <a:r>
              <a:rPr sz="1500" spc="5" dirty="0">
                <a:latin typeface="Calibri"/>
                <a:cs typeface="Calibri"/>
              </a:rPr>
              <a:t>query</a:t>
            </a:r>
            <a:r>
              <a:rPr sz="1500" spc="-20" dirty="0">
                <a:latin typeface="Calibri"/>
                <a:cs typeface="Calibri"/>
              </a:rPr>
              <a:t> </a:t>
            </a:r>
            <a:r>
              <a:rPr sz="1500" spc="-5" dirty="0">
                <a:latin typeface="Calibri"/>
                <a:cs typeface="Calibri"/>
              </a:rPr>
              <a:t>or</a:t>
            </a:r>
            <a:r>
              <a:rPr sz="1500" spc="10" dirty="0">
                <a:latin typeface="Calibri"/>
                <a:cs typeface="Calibri"/>
              </a:rPr>
              <a:t> </a:t>
            </a:r>
            <a:r>
              <a:rPr sz="1500" spc="-5" dirty="0">
                <a:latin typeface="Calibri"/>
                <a:cs typeface="Calibri"/>
              </a:rPr>
              <a:t>insert</a:t>
            </a:r>
            <a:r>
              <a:rPr sz="1500" spc="5" dirty="0">
                <a:latin typeface="Calibri"/>
                <a:cs typeface="Calibri"/>
              </a:rPr>
              <a:t> </a:t>
            </a:r>
            <a:r>
              <a:rPr sz="1500" spc="-5" dirty="0">
                <a:latin typeface="Calibri"/>
                <a:cs typeface="Calibri"/>
              </a:rPr>
              <a:t>on accounts</a:t>
            </a:r>
            <a:r>
              <a:rPr sz="1500" spc="-20" dirty="0">
                <a:latin typeface="Calibri"/>
                <a:cs typeface="Calibri"/>
              </a:rPr>
              <a:t> </a:t>
            </a:r>
            <a:r>
              <a:rPr sz="1500" spc="-5" dirty="0">
                <a:latin typeface="Calibri"/>
                <a:cs typeface="Calibri"/>
              </a:rPr>
              <a:t>database</a:t>
            </a:r>
            <a:r>
              <a:rPr sz="1500" spc="-25" dirty="0">
                <a:latin typeface="Calibri"/>
                <a:cs typeface="Calibri"/>
              </a:rPr>
              <a:t> </a:t>
            </a:r>
            <a:r>
              <a:rPr sz="1500" spc="-5" dirty="0">
                <a:latin typeface="Calibri"/>
                <a:cs typeface="Calibri"/>
              </a:rPr>
              <a:t>object</a:t>
            </a:r>
            <a:r>
              <a:rPr sz="1500" spc="5" dirty="0">
                <a:latin typeface="Calibri"/>
                <a:cs typeface="Calibri"/>
              </a:rPr>
              <a:t> </a:t>
            </a:r>
            <a:r>
              <a:rPr sz="1500" dirty="0">
                <a:latin typeface="Calibri"/>
                <a:cs typeface="Calibri"/>
              </a:rPr>
              <a:t>has</a:t>
            </a:r>
            <a:r>
              <a:rPr sz="1500" spc="-10" dirty="0">
                <a:latin typeface="Calibri"/>
                <a:cs typeface="Calibri"/>
              </a:rPr>
              <a:t> </a:t>
            </a:r>
            <a:r>
              <a:rPr sz="1500" dirty="0">
                <a:latin typeface="Calibri"/>
                <a:cs typeface="Calibri"/>
              </a:rPr>
              <a:t>been</a:t>
            </a:r>
            <a:r>
              <a:rPr sz="1500" spc="10" dirty="0">
                <a:latin typeface="Calibri"/>
                <a:cs typeface="Calibri"/>
              </a:rPr>
              <a:t> </a:t>
            </a:r>
            <a:r>
              <a:rPr sz="1500" spc="-10" dirty="0">
                <a:latin typeface="Calibri"/>
                <a:cs typeface="Calibri"/>
              </a:rPr>
              <a:t>removed.</a:t>
            </a:r>
            <a:endParaRPr sz="1500">
              <a:latin typeface="Calibri"/>
              <a:cs typeface="Calibri"/>
            </a:endParaRPr>
          </a:p>
        </p:txBody>
      </p:sp>
    </p:spTree>
    <p:extLst>
      <p:ext uri="{BB962C8B-B14F-4D97-AF65-F5344CB8AC3E}">
        <p14:creationId xmlns:p14="http://schemas.microsoft.com/office/powerpoint/2010/main" val="15590169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2138045" cy="697230"/>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0000"/>
                </a:solidFill>
              </a:rPr>
              <a:t>E</a:t>
            </a:r>
            <a:r>
              <a:rPr sz="4400" spc="-85" dirty="0">
                <a:solidFill>
                  <a:srgbClr val="000000"/>
                </a:solidFill>
              </a:rPr>
              <a:t>x</a:t>
            </a:r>
            <a:r>
              <a:rPr sz="4400" dirty="0">
                <a:solidFill>
                  <a:srgbClr val="000000"/>
                </a:solidFill>
              </a:rPr>
              <a:t>amples</a:t>
            </a:r>
            <a:endParaRPr sz="4400"/>
          </a:p>
        </p:txBody>
      </p:sp>
      <p:sp>
        <p:nvSpPr>
          <p:cNvPr id="3" name="object 3"/>
          <p:cNvSpPr txBox="1"/>
          <p:nvPr/>
        </p:nvSpPr>
        <p:spPr>
          <a:xfrm>
            <a:off x="916939" y="1793493"/>
            <a:ext cx="10170160" cy="3808729"/>
          </a:xfrm>
          <a:prstGeom prst="rect">
            <a:avLst/>
          </a:prstGeom>
        </p:spPr>
        <p:txBody>
          <a:bodyPr vert="horz" wrap="square" lIns="0" tIns="60960" rIns="0" bIns="0" rtlCol="0">
            <a:spAutoFit/>
          </a:bodyPr>
          <a:lstStyle/>
          <a:p>
            <a:pPr marL="241300" marR="548640" indent="-228600">
              <a:lnSpc>
                <a:spcPts val="3020"/>
              </a:lnSpc>
              <a:spcBef>
                <a:spcPts val="480"/>
              </a:spcBef>
              <a:buFont typeface="Arial MT"/>
              <a:buChar char="•"/>
              <a:tabLst>
                <a:tab pos="241300" algn="l"/>
              </a:tabLst>
            </a:pPr>
            <a:r>
              <a:rPr sz="2800" spc="-5" dirty="0">
                <a:latin typeface="Calibri"/>
                <a:cs typeface="Calibri"/>
              </a:rPr>
              <a:t>if </a:t>
            </a:r>
            <a:r>
              <a:rPr sz="2800" spc="-20" dirty="0">
                <a:latin typeface="Calibri"/>
                <a:cs typeface="Calibri"/>
              </a:rPr>
              <a:t>you</a:t>
            </a:r>
            <a:r>
              <a:rPr sz="2800" spc="10" dirty="0">
                <a:latin typeface="Calibri"/>
                <a:cs typeface="Calibri"/>
              </a:rPr>
              <a:t> </a:t>
            </a:r>
            <a:r>
              <a:rPr sz="2800" spc="-15" dirty="0">
                <a:latin typeface="Calibri"/>
                <a:cs typeface="Calibri"/>
              </a:rPr>
              <a:t>wanted</a:t>
            </a:r>
            <a:r>
              <a:rPr sz="2800" spc="10" dirty="0">
                <a:latin typeface="Calibri"/>
                <a:cs typeface="Calibri"/>
              </a:rPr>
              <a:t> </a:t>
            </a:r>
            <a:r>
              <a:rPr sz="2800" spc="-15" dirty="0">
                <a:latin typeface="Calibri"/>
                <a:cs typeface="Calibri"/>
              </a:rPr>
              <a:t>to</a:t>
            </a:r>
            <a:r>
              <a:rPr sz="2800" dirty="0">
                <a:latin typeface="Calibri"/>
                <a:cs typeface="Calibri"/>
              </a:rPr>
              <a:t> </a:t>
            </a:r>
            <a:r>
              <a:rPr sz="2800" spc="-30" dirty="0">
                <a:latin typeface="Calibri"/>
                <a:cs typeface="Calibri"/>
              </a:rPr>
              <a:t>revoke</a:t>
            </a:r>
            <a:r>
              <a:rPr sz="2800" dirty="0">
                <a:latin typeface="Calibri"/>
                <a:cs typeface="Calibri"/>
              </a:rPr>
              <a:t> </a:t>
            </a:r>
            <a:r>
              <a:rPr sz="2800" spc="-5" dirty="0">
                <a:latin typeface="Calibri"/>
                <a:cs typeface="Calibri"/>
              </a:rPr>
              <a:t>DELETE</a:t>
            </a:r>
            <a:r>
              <a:rPr sz="2800" spc="-10" dirty="0">
                <a:latin typeface="Calibri"/>
                <a:cs typeface="Calibri"/>
              </a:rPr>
              <a:t> </a:t>
            </a:r>
            <a:r>
              <a:rPr sz="2800" spc="-5" dirty="0">
                <a:latin typeface="Calibri"/>
                <a:cs typeface="Calibri"/>
              </a:rPr>
              <a:t>and</a:t>
            </a:r>
            <a:r>
              <a:rPr sz="2800" spc="15" dirty="0">
                <a:latin typeface="Calibri"/>
                <a:cs typeface="Calibri"/>
              </a:rPr>
              <a:t> </a:t>
            </a:r>
            <a:r>
              <a:rPr sz="2800" spc="-45" dirty="0">
                <a:latin typeface="Calibri"/>
                <a:cs typeface="Calibri"/>
              </a:rPr>
              <a:t>UPDATE</a:t>
            </a:r>
            <a:r>
              <a:rPr sz="2800" spc="10" dirty="0">
                <a:latin typeface="Calibri"/>
                <a:cs typeface="Calibri"/>
              </a:rPr>
              <a:t> </a:t>
            </a:r>
            <a:r>
              <a:rPr sz="2800" spc="-10" dirty="0">
                <a:latin typeface="Calibri"/>
                <a:cs typeface="Calibri"/>
              </a:rPr>
              <a:t>privileges</a:t>
            </a:r>
            <a:r>
              <a:rPr sz="2800" spc="15" dirty="0">
                <a:latin typeface="Calibri"/>
                <a:cs typeface="Calibri"/>
              </a:rPr>
              <a:t> </a:t>
            </a:r>
            <a:r>
              <a:rPr sz="2800" spc="-5" dirty="0">
                <a:latin typeface="Calibri"/>
                <a:cs typeface="Calibri"/>
              </a:rPr>
              <a:t>on</a:t>
            </a:r>
            <a:r>
              <a:rPr sz="2800" spc="10" dirty="0">
                <a:latin typeface="Calibri"/>
                <a:cs typeface="Calibri"/>
              </a:rPr>
              <a:t> </a:t>
            </a:r>
            <a:r>
              <a:rPr sz="2800" spc="-5" dirty="0">
                <a:latin typeface="Calibri"/>
                <a:cs typeface="Calibri"/>
              </a:rPr>
              <a:t>a</a:t>
            </a:r>
            <a:r>
              <a:rPr sz="2800" dirty="0">
                <a:latin typeface="Calibri"/>
                <a:cs typeface="Calibri"/>
              </a:rPr>
              <a:t> </a:t>
            </a:r>
            <a:r>
              <a:rPr sz="2800" spc="-10" dirty="0">
                <a:latin typeface="Calibri"/>
                <a:cs typeface="Calibri"/>
              </a:rPr>
              <a:t>table </a:t>
            </a:r>
            <a:r>
              <a:rPr sz="2800" spc="-615" dirty="0">
                <a:latin typeface="Calibri"/>
                <a:cs typeface="Calibri"/>
              </a:rPr>
              <a:t> </a:t>
            </a:r>
            <a:r>
              <a:rPr sz="2800" spc="-10" dirty="0">
                <a:latin typeface="Calibri"/>
                <a:cs typeface="Calibri"/>
              </a:rPr>
              <a:t>called</a:t>
            </a:r>
            <a:r>
              <a:rPr sz="2800" spc="-15" dirty="0">
                <a:latin typeface="Calibri"/>
                <a:cs typeface="Calibri"/>
              </a:rPr>
              <a:t> </a:t>
            </a:r>
            <a:r>
              <a:rPr sz="2800" i="1" spc="-15" dirty="0">
                <a:latin typeface="Calibri"/>
                <a:cs typeface="Calibri"/>
              </a:rPr>
              <a:t>contacts</a:t>
            </a:r>
            <a:r>
              <a:rPr sz="2800" i="1" spc="-10" dirty="0">
                <a:latin typeface="Calibri"/>
                <a:cs typeface="Calibri"/>
              </a:rPr>
              <a:t> </a:t>
            </a:r>
            <a:r>
              <a:rPr sz="2800" spc="-20" dirty="0">
                <a:latin typeface="Calibri"/>
                <a:cs typeface="Calibri"/>
              </a:rPr>
              <a:t>from</a:t>
            </a:r>
            <a:r>
              <a:rPr sz="2800" spc="5" dirty="0">
                <a:latin typeface="Calibri"/>
                <a:cs typeface="Calibri"/>
              </a:rPr>
              <a:t> </a:t>
            </a:r>
            <a:r>
              <a:rPr sz="2800" spc="-5" dirty="0">
                <a:latin typeface="Calibri"/>
                <a:cs typeface="Calibri"/>
              </a:rPr>
              <a:t>a user</a:t>
            </a:r>
            <a:r>
              <a:rPr sz="2800" dirty="0">
                <a:latin typeface="Calibri"/>
                <a:cs typeface="Calibri"/>
              </a:rPr>
              <a:t> </a:t>
            </a:r>
            <a:r>
              <a:rPr sz="2800" spc="-5" dirty="0">
                <a:latin typeface="Calibri"/>
                <a:cs typeface="Calibri"/>
              </a:rPr>
              <a:t>named</a:t>
            </a:r>
            <a:r>
              <a:rPr sz="2800" spc="35" dirty="0">
                <a:latin typeface="Calibri"/>
                <a:cs typeface="Calibri"/>
              </a:rPr>
              <a:t> </a:t>
            </a:r>
            <a:r>
              <a:rPr sz="2800" i="1" spc="-5" dirty="0">
                <a:latin typeface="Calibri"/>
                <a:cs typeface="Calibri"/>
              </a:rPr>
              <a:t>smith:</a:t>
            </a:r>
            <a:endParaRPr sz="2800">
              <a:latin typeface="Calibri"/>
              <a:cs typeface="Calibri"/>
            </a:endParaRPr>
          </a:p>
          <a:p>
            <a:pPr marL="698500" lvl="1" indent="-229235">
              <a:lnSpc>
                <a:spcPct val="100000"/>
              </a:lnSpc>
              <a:spcBef>
                <a:spcPts val="204"/>
              </a:spcBef>
              <a:buFont typeface="Arial MT"/>
              <a:buChar char="•"/>
              <a:tabLst>
                <a:tab pos="699135" algn="l"/>
              </a:tabLst>
            </a:pPr>
            <a:r>
              <a:rPr sz="2400" spc="-10" dirty="0">
                <a:solidFill>
                  <a:srgbClr val="EC7C30"/>
                </a:solidFill>
                <a:latin typeface="Calibri"/>
                <a:cs typeface="Calibri"/>
              </a:rPr>
              <a:t>REVOKE</a:t>
            </a:r>
            <a:r>
              <a:rPr sz="2400" spc="-5" dirty="0">
                <a:solidFill>
                  <a:srgbClr val="EC7C30"/>
                </a:solidFill>
                <a:latin typeface="Calibri"/>
                <a:cs typeface="Calibri"/>
              </a:rPr>
              <a:t> DELETE,</a:t>
            </a:r>
            <a:r>
              <a:rPr sz="2400" spc="5" dirty="0">
                <a:solidFill>
                  <a:srgbClr val="EC7C30"/>
                </a:solidFill>
                <a:latin typeface="Calibri"/>
                <a:cs typeface="Calibri"/>
              </a:rPr>
              <a:t> </a:t>
            </a:r>
            <a:r>
              <a:rPr sz="2400" spc="-45" dirty="0">
                <a:solidFill>
                  <a:srgbClr val="EC7C30"/>
                </a:solidFill>
                <a:latin typeface="Calibri"/>
                <a:cs typeface="Calibri"/>
              </a:rPr>
              <a:t>UPDATE</a:t>
            </a:r>
            <a:r>
              <a:rPr sz="2400" spc="5" dirty="0">
                <a:solidFill>
                  <a:srgbClr val="EC7C30"/>
                </a:solidFill>
                <a:latin typeface="Calibri"/>
                <a:cs typeface="Calibri"/>
              </a:rPr>
              <a:t> </a:t>
            </a:r>
            <a:r>
              <a:rPr sz="2400" spc="-5" dirty="0">
                <a:solidFill>
                  <a:srgbClr val="EC7C30"/>
                </a:solidFill>
                <a:latin typeface="Calibri"/>
                <a:cs typeface="Calibri"/>
              </a:rPr>
              <a:t>ON</a:t>
            </a:r>
            <a:r>
              <a:rPr sz="2400" spc="-10" dirty="0">
                <a:solidFill>
                  <a:srgbClr val="EC7C30"/>
                </a:solidFill>
                <a:latin typeface="Calibri"/>
                <a:cs typeface="Calibri"/>
              </a:rPr>
              <a:t> </a:t>
            </a:r>
            <a:r>
              <a:rPr sz="2400" spc="-15" dirty="0">
                <a:solidFill>
                  <a:srgbClr val="EC7C30"/>
                </a:solidFill>
                <a:latin typeface="Calibri"/>
                <a:cs typeface="Calibri"/>
              </a:rPr>
              <a:t>contacts</a:t>
            </a:r>
            <a:r>
              <a:rPr sz="2400" spc="-30" dirty="0">
                <a:solidFill>
                  <a:srgbClr val="EC7C30"/>
                </a:solidFill>
                <a:latin typeface="Calibri"/>
                <a:cs typeface="Calibri"/>
              </a:rPr>
              <a:t> </a:t>
            </a:r>
            <a:r>
              <a:rPr sz="2400" spc="-10" dirty="0">
                <a:solidFill>
                  <a:srgbClr val="EC7C30"/>
                </a:solidFill>
                <a:latin typeface="Calibri"/>
                <a:cs typeface="Calibri"/>
              </a:rPr>
              <a:t>FROM</a:t>
            </a:r>
            <a:r>
              <a:rPr sz="2400" spc="-20" dirty="0">
                <a:solidFill>
                  <a:srgbClr val="EC7C30"/>
                </a:solidFill>
                <a:latin typeface="Calibri"/>
                <a:cs typeface="Calibri"/>
              </a:rPr>
              <a:t> </a:t>
            </a:r>
            <a:r>
              <a:rPr sz="2400" spc="-5" dirty="0">
                <a:solidFill>
                  <a:srgbClr val="EC7C30"/>
                </a:solidFill>
                <a:latin typeface="Calibri"/>
                <a:cs typeface="Calibri"/>
              </a:rPr>
              <a:t>'smith'@'localhost';</a:t>
            </a:r>
            <a:endParaRPr sz="2400">
              <a:latin typeface="Calibri"/>
              <a:cs typeface="Calibri"/>
            </a:endParaRPr>
          </a:p>
          <a:p>
            <a:pPr marL="241300" marR="5080" indent="-228600">
              <a:lnSpc>
                <a:spcPts val="3020"/>
              </a:lnSpc>
              <a:spcBef>
                <a:spcPts val="1015"/>
              </a:spcBef>
              <a:buFont typeface="Arial MT"/>
              <a:buChar char="•"/>
              <a:tabLst>
                <a:tab pos="241300" algn="l"/>
              </a:tabLst>
            </a:pPr>
            <a:r>
              <a:rPr sz="2800" spc="-5" dirty="0">
                <a:latin typeface="Calibri"/>
                <a:cs typeface="Calibri"/>
              </a:rPr>
              <a:t>If </a:t>
            </a:r>
            <a:r>
              <a:rPr sz="2800" spc="-20" dirty="0">
                <a:latin typeface="Calibri"/>
                <a:cs typeface="Calibri"/>
              </a:rPr>
              <a:t>you</a:t>
            </a:r>
            <a:r>
              <a:rPr sz="2800" spc="25" dirty="0">
                <a:latin typeface="Calibri"/>
                <a:cs typeface="Calibri"/>
              </a:rPr>
              <a:t> </a:t>
            </a:r>
            <a:r>
              <a:rPr sz="2800" spc="-15" dirty="0">
                <a:latin typeface="Calibri"/>
                <a:cs typeface="Calibri"/>
              </a:rPr>
              <a:t>wanted</a:t>
            </a:r>
            <a:r>
              <a:rPr sz="2800" spc="5" dirty="0">
                <a:latin typeface="Calibri"/>
                <a:cs typeface="Calibri"/>
              </a:rPr>
              <a:t> </a:t>
            </a:r>
            <a:r>
              <a:rPr sz="2800" spc="-15" dirty="0">
                <a:latin typeface="Calibri"/>
                <a:cs typeface="Calibri"/>
              </a:rPr>
              <a:t>to</a:t>
            </a:r>
            <a:r>
              <a:rPr sz="2800" spc="5" dirty="0">
                <a:latin typeface="Calibri"/>
                <a:cs typeface="Calibri"/>
              </a:rPr>
              <a:t> </a:t>
            </a:r>
            <a:r>
              <a:rPr sz="2800" spc="-30" dirty="0">
                <a:latin typeface="Calibri"/>
                <a:cs typeface="Calibri"/>
              </a:rPr>
              <a:t>revoke</a:t>
            </a:r>
            <a:r>
              <a:rPr sz="2800" spc="5" dirty="0">
                <a:latin typeface="Calibri"/>
                <a:cs typeface="Calibri"/>
              </a:rPr>
              <a:t> </a:t>
            </a:r>
            <a:r>
              <a:rPr sz="2800" spc="-5" dirty="0">
                <a:latin typeface="Calibri"/>
                <a:cs typeface="Calibri"/>
              </a:rPr>
              <a:t>all</a:t>
            </a:r>
            <a:r>
              <a:rPr sz="2800" spc="-15" dirty="0">
                <a:latin typeface="Calibri"/>
                <a:cs typeface="Calibri"/>
              </a:rPr>
              <a:t> </a:t>
            </a:r>
            <a:r>
              <a:rPr sz="2800" spc="-10" dirty="0">
                <a:latin typeface="Calibri"/>
                <a:cs typeface="Calibri"/>
              </a:rPr>
              <a:t>permissions</a:t>
            </a:r>
            <a:r>
              <a:rPr sz="2800" spc="55" dirty="0">
                <a:latin typeface="Calibri"/>
                <a:cs typeface="Calibri"/>
              </a:rPr>
              <a:t> </a:t>
            </a:r>
            <a:r>
              <a:rPr sz="2800" spc="-20" dirty="0">
                <a:latin typeface="Calibri"/>
                <a:cs typeface="Calibri"/>
              </a:rPr>
              <a:t>(except</a:t>
            </a:r>
            <a:r>
              <a:rPr sz="2800" dirty="0">
                <a:latin typeface="Calibri"/>
                <a:cs typeface="Calibri"/>
              </a:rPr>
              <a:t> </a:t>
            </a:r>
            <a:r>
              <a:rPr sz="2800" spc="-5" dirty="0">
                <a:latin typeface="Calibri"/>
                <a:cs typeface="Calibri"/>
              </a:rPr>
              <a:t>GRANT</a:t>
            </a:r>
            <a:r>
              <a:rPr sz="2800" spc="20" dirty="0">
                <a:latin typeface="Calibri"/>
                <a:cs typeface="Calibri"/>
              </a:rPr>
              <a:t> </a:t>
            </a:r>
            <a:r>
              <a:rPr sz="2800" spc="-10" dirty="0">
                <a:latin typeface="Calibri"/>
                <a:cs typeface="Calibri"/>
              </a:rPr>
              <a:t>OPTION)</a:t>
            </a:r>
            <a:r>
              <a:rPr sz="2800" spc="20" dirty="0">
                <a:latin typeface="Calibri"/>
                <a:cs typeface="Calibri"/>
              </a:rPr>
              <a:t> </a:t>
            </a:r>
            <a:r>
              <a:rPr sz="2800" spc="-5" dirty="0">
                <a:latin typeface="Calibri"/>
                <a:cs typeface="Calibri"/>
              </a:rPr>
              <a:t>on</a:t>
            </a:r>
            <a:r>
              <a:rPr sz="2800" spc="15" dirty="0">
                <a:latin typeface="Calibri"/>
                <a:cs typeface="Calibri"/>
              </a:rPr>
              <a:t> </a:t>
            </a:r>
            <a:r>
              <a:rPr sz="2800" spc="-5" dirty="0">
                <a:latin typeface="Calibri"/>
                <a:cs typeface="Calibri"/>
              </a:rPr>
              <a:t>a </a:t>
            </a:r>
            <a:r>
              <a:rPr sz="2800" spc="-620" dirty="0">
                <a:latin typeface="Calibri"/>
                <a:cs typeface="Calibri"/>
              </a:rPr>
              <a:t> </a:t>
            </a:r>
            <a:r>
              <a:rPr sz="2800" spc="-10" dirty="0">
                <a:latin typeface="Calibri"/>
                <a:cs typeface="Calibri"/>
              </a:rPr>
              <a:t>table</a:t>
            </a:r>
            <a:r>
              <a:rPr sz="2800" spc="5" dirty="0">
                <a:latin typeface="Calibri"/>
                <a:cs typeface="Calibri"/>
              </a:rPr>
              <a:t> </a:t>
            </a:r>
            <a:r>
              <a:rPr sz="2800" spc="-25" dirty="0">
                <a:latin typeface="Calibri"/>
                <a:cs typeface="Calibri"/>
              </a:rPr>
              <a:t>for</a:t>
            </a:r>
            <a:r>
              <a:rPr sz="2800" spc="-5" dirty="0">
                <a:latin typeface="Calibri"/>
                <a:cs typeface="Calibri"/>
              </a:rPr>
              <a:t> a</a:t>
            </a:r>
            <a:r>
              <a:rPr sz="2800" spc="10" dirty="0">
                <a:latin typeface="Calibri"/>
                <a:cs typeface="Calibri"/>
              </a:rPr>
              <a:t> </a:t>
            </a:r>
            <a:r>
              <a:rPr sz="2800" spc="-10" dirty="0">
                <a:latin typeface="Calibri"/>
                <a:cs typeface="Calibri"/>
              </a:rPr>
              <a:t>user</a:t>
            </a:r>
            <a:r>
              <a:rPr sz="2800" spc="25" dirty="0">
                <a:latin typeface="Calibri"/>
                <a:cs typeface="Calibri"/>
              </a:rPr>
              <a:t> </a:t>
            </a:r>
            <a:r>
              <a:rPr sz="2800" spc="-10" dirty="0">
                <a:latin typeface="Calibri"/>
                <a:cs typeface="Calibri"/>
              </a:rPr>
              <a:t>named</a:t>
            </a:r>
            <a:r>
              <a:rPr sz="2800" spc="5" dirty="0">
                <a:latin typeface="Calibri"/>
                <a:cs typeface="Calibri"/>
              </a:rPr>
              <a:t> </a:t>
            </a:r>
            <a:r>
              <a:rPr sz="2800" i="1" spc="-10" dirty="0">
                <a:latin typeface="Calibri"/>
                <a:cs typeface="Calibri"/>
              </a:rPr>
              <a:t>smith:</a:t>
            </a:r>
            <a:endParaRPr sz="2800">
              <a:latin typeface="Calibri"/>
              <a:cs typeface="Calibri"/>
            </a:endParaRPr>
          </a:p>
          <a:p>
            <a:pPr marL="698500" lvl="1" indent="-229235">
              <a:lnSpc>
                <a:spcPct val="100000"/>
              </a:lnSpc>
              <a:spcBef>
                <a:spcPts val="204"/>
              </a:spcBef>
              <a:buFont typeface="Arial MT"/>
              <a:buChar char="•"/>
              <a:tabLst>
                <a:tab pos="699135" algn="l"/>
              </a:tabLst>
            </a:pPr>
            <a:r>
              <a:rPr sz="2400" spc="-10" dirty="0">
                <a:solidFill>
                  <a:srgbClr val="EC7C30"/>
                </a:solidFill>
                <a:latin typeface="Calibri"/>
                <a:cs typeface="Calibri"/>
              </a:rPr>
              <a:t>REVOKE</a:t>
            </a:r>
            <a:r>
              <a:rPr sz="2400" spc="-5" dirty="0">
                <a:solidFill>
                  <a:srgbClr val="EC7C30"/>
                </a:solidFill>
                <a:latin typeface="Calibri"/>
                <a:cs typeface="Calibri"/>
              </a:rPr>
              <a:t> </a:t>
            </a:r>
            <a:r>
              <a:rPr sz="2400" dirty="0">
                <a:solidFill>
                  <a:srgbClr val="EC7C30"/>
                </a:solidFill>
                <a:latin typeface="Calibri"/>
                <a:cs typeface="Calibri"/>
              </a:rPr>
              <a:t>ALL</a:t>
            </a:r>
            <a:r>
              <a:rPr sz="2400" spc="5" dirty="0">
                <a:solidFill>
                  <a:srgbClr val="EC7C30"/>
                </a:solidFill>
                <a:latin typeface="Calibri"/>
                <a:cs typeface="Calibri"/>
              </a:rPr>
              <a:t> </a:t>
            </a:r>
            <a:r>
              <a:rPr sz="2400" spc="-5" dirty="0">
                <a:solidFill>
                  <a:srgbClr val="EC7C30"/>
                </a:solidFill>
                <a:latin typeface="Calibri"/>
                <a:cs typeface="Calibri"/>
              </a:rPr>
              <a:t>ON</a:t>
            </a:r>
            <a:r>
              <a:rPr sz="2400" spc="-10" dirty="0">
                <a:solidFill>
                  <a:srgbClr val="EC7C30"/>
                </a:solidFill>
                <a:latin typeface="Calibri"/>
                <a:cs typeface="Calibri"/>
              </a:rPr>
              <a:t> </a:t>
            </a:r>
            <a:r>
              <a:rPr sz="2400" spc="-15" dirty="0">
                <a:solidFill>
                  <a:srgbClr val="EC7C30"/>
                </a:solidFill>
                <a:latin typeface="Calibri"/>
                <a:cs typeface="Calibri"/>
              </a:rPr>
              <a:t>contacts</a:t>
            </a:r>
            <a:r>
              <a:rPr sz="2400" spc="-30" dirty="0">
                <a:solidFill>
                  <a:srgbClr val="EC7C30"/>
                </a:solidFill>
                <a:latin typeface="Calibri"/>
                <a:cs typeface="Calibri"/>
              </a:rPr>
              <a:t> </a:t>
            </a:r>
            <a:r>
              <a:rPr sz="2400" spc="-10" dirty="0">
                <a:solidFill>
                  <a:srgbClr val="EC7C30"/>
                </a:solidFill>
                <a:latin typeface="Calibri"/>
                <a:cs typeface="Calibri"/>
              </a:rPr>
              <a:t>FROM</a:t>
            </a:r>
            <a:r>
              <a:rPr sz="2400" spc="-25" dirty="0">
                <a:solidFill>
                  <a:srgbClr val="EC7C30"/>
                </a:solidFill>
                <a:latin typeface="Calibri"/>
                <a:cs typeface="Calibri"/>
              </a:rPr>
              <a:t> </a:t>
            </a:r>
            <a:r>
              <a:rPr sz="2400" spc="-5" dirty="0">
                <a:solidFill>
                  <a:srgbClr val="EC7C30"/>
                </a:solidFill>
                <a:latin typeface="Calibri"/>
                <a:cs typeface="Calibri"/>
              </a:rPr>
              <a:t>'smithj'@'localhost';</a:t>
            </a:r>
            <a:endParaRPr sz="2400">
              <a:latin typeface="Calibri"/>
              <a:cs typeface="Calibri"/>
            </a:endParaRPr>
          </a:p>
          <a:p>
            <a:pPr marL="241300" indent="-228600">
              <a:lnSpc>
                <a:spcPts val="3190"/>
              </a:lnSpc>
              <a:spcBef>
                <a:spcPts val="635"/>
              </a:spcBef>
              <a:buFont typeface="Arial MT"/>
              <a:buChar char="•"/>
              <a:tabLst>
                <a:tab pos="241300" algn="l"/>
              </a:tabLst>
            </a:pPr>
            <a:r>
              <a:rPr sz="2800" spc="-5" dirty="0">
                <a:latin typeface="Calibri"/>
                <a:cs typeface="Calibri"/>
              </a:rPr>
              <a:t>If </a:t>
            </a:r>
            <a:r>
              <a:rPr sz="2800" spc="-20" dirty="0">
                <a:latin typeface="Calibri"/>
                <a:cs typeface="Calibri"/>
              </a:rPr>
              <a:t>you</a:t>
            </a:r>
            <a:r>
              <a:rPr sz="2800" spc="20" dirty="0">
                <a:latin typeface="Calibri"/>
                <a:cs typeface="Calibri"/>
              </a:rPr>
              <a:t> </a:t>
            </a:r>
            <a:r>
              <a:rPr sz="2800" spc="-10" dirty="0">
                <a:latin typeface="Calibri"/>
                <a:cs typeface="Calibri"/>
              </a:rPr>
              <a:t>had</a:t>
            </a:r>
            <a:r>
              <a:rPr sz="2800" spc="15" dirty="0">
                <a:latin typeface="Calibri"/>
                <a:cs typeface="Calibri"/>
              </a:rPr>
              <a:t> </a:t>
            </a:r>
            <a:r>
              <a:rPr sz="2800" spc="-20" dirty="0">
                <a:latin typeface="Calibri"/>
                <a:cs typeface="Calibri"/>
              </a:rPr>
              <a:t>granted</a:t>
            </a:r>
            <a:r>
              <a:rPr sz="2800" dirty="0">
                <a:latin typeface="Calibri"/>
                <a:cs typeface="Calibri"/>
              </a:rPr>
              <a:t> </a:t>
            </a:r>
            <a:r>
              <a:rPr sz="2800" spc="-10" dirty="0">
                <a:latin typeface="Calibri"/>
                <a:cs typeface="Calibri"/>
              </a:rPr>
              <a:t>SELECT</a:t>
            </a:r>
            <a:r>
              <a:rPr sz="2800" dirty="0">
                <a:latin typeface="Calibri"/>
                <a:cs typeface="Calibri"/>
              </a:rPr>
              <a:t> </a:t>
            </a:r>
            <a:r>
              <a:rPr sz="2800" spc="-10" dirty="0">
                <a:latin typeface="Calibri"/>
                <a:cs typeface="Calibri"/>
              </a:rPr>
              <a:t>privileges</a:t>
            </a:r>
            <a:r>
              <a:rPr sz="2800" spc="20" dirty="0">
                <a:latin typeface="Calibri"/>
                <a:cs typeface="Calibri"/>
              </a:rPr>
              <a:t> </a:t>
            </a:r>
            <a:r>
              <a:rPr sz="2800" spc="-15" dirty="0">
                <a:latin typeface="Calibri"/>
                <a:cs typeface="Calibri"/>
              </a:rPr>
              <a:t>to</a:t>
            </a:r>
            <a:r>
              <a:rPr sz="2800" dirty="0">
                <a:latin typeface="Calibri"/>
                <a:cs typeface="Calibri"/>
              </a:rPr>
              <a:t> </a:t>
            </a:r>
            <a:r>
              <a:rPr sz="2800" spc="-5" dirty="0">
                <a:latin typeface="Calibri"/>
                <a:cs typeface="Calibri"/>
              </a:rPr>
              <a:t>*</a:t>
            </a:r>
            <a:r>
              <a:rPr sz="2800" spc="10" dirty="0">
                <a:latin typeface="Calibri"/>
                <a:cs typeface="Calibri"/>
              </a:rPr>
              <a:t> </a:t>
            </a:r>
            <a:r>
              <a:rPr sz="2800" spc="-15" dirty="0">
                <a:latin typeface="Calibri"/>
                <a:cs typeface="Calibri"/>
              </a:rPr>
              <a:t>(ie:</a:t>
            </a:r>
            <a:r>
              <a:rPr sz="2800" spc="5" dirty="0">
                <a:latin typeface="Calibri"/>
                <a:cs typeface="Calibri"/>
              </a:rPr>
              <a:t> </a:t>
            </a:r>
            <a:r>
              <a:rPr sz="2800" spc="-5" dirty="0">
                <a:latin typeface="Calibri"/>
                <a:cs typeface="Calibri"/>
              </a:rPr>
              <a:t>all</a:t>
            </a:r>
            <a:r>
              <a:rPr sz="2800" spc="-15" dirty="0">
                <a:latin typeface="Calibri"/>
                <a:cs typeface="Calibri"/>
              </a:rPr>
              <a:t> users)</a:t>
            </a:r>
            <a:r>
              <a:rPr sz="2800" spc="25" dirty="0">
                <a:latin typeface="Calibri"/>
                <a:cs typeface="Calibri"/>
              </a:rPr>
              <a:t> </a:t>
            </a:r>
            <a:r>
              <a:rPr sz="2800" spc="-10" dirty="0">
                <a:latin typeface="Calibri"/>
                <a:cs typeface="Calibri"/>
              </a:rPr>
              <a:t>on</a:t>
            </a:r>
            <a:endParaRPr sz="2800">
              <a:latin typeface="Calibri"/>
              <a:cs typeface="Calibri"/>
            </a:endParaRPr>
          </a:p>
          <a:p>
            <a:pPr marL="241300">
              <a:lnSpc>
                <a:spcPts val="3190"/>
              </a:lnSpc>
            </a:pPr>
            <a:r>
              <a:rPr sz="2800" spc="-5" dirty="0">
                <a:latin typeface="Calibri"/>
                <a:cs typeface="Calibri"/>
              </a:rPr>
              <a:t>the</a:t>
            </a:r>
            <a:r>
              <a:rPr sz="2800" spc="5" dirty="0">
                <a:latin typeface="Calibri"/>
                <a:cs typeface="Calibri"/>
              </a:rPr>
              <a:t> </a:t>
            </a:r>
            <a:r>
              <a:rPr sz="2800" i="1" spc="-15" dirty="0">
                <a:latin typeface="Calibri"/>
                <a:cs typeface="Calibri"/>
              </a:rPr>
              <a:t>contacts</a:t>
            </a:r>
            <a:r>
              <a:rPr sz="2800" i="1" spc="-5" dirty="0">
                <a:latin typeface="Calibri"/>
                <a:cs typeface="Calibri"/>
              </a:rPr>
              <a:t> </a:t>
            </a:r>
            <a:r>
              <a:rPr sz="2800" spc="-10" dirty="0">
                <a:latin typeface="Calibri"/>
                <a:cs typeface="Calibri"/>
              </a:rPr>
              <a:t>table</a:t>
            </a:r>
            <a:r>
              <a:rPr sz="2800" spc="-5" dirty="0">
                <a:latin typeface="Calibri"/>
                <a:cs typeface="Calibri"/>
              </a:rPr>
              <a:t> and</a:t>
            </a:r>
            <a:r>
              <a:rPr sz="2800" spc="5" dirty="0">
                <a:latin typeface="Calibri"/>
                <a:cs typeface="Calibri"/>
              </a:rPr>
              <a:t> </a:t>
            </a:r>
            <a:r>
              <a:rPr sz="2800" spc="-20" dirty="0">
                <a:latin typeface="Calibri"/>
                <a:cs typeface="Calibri"/>
              </a:rPr>
              <a:t>you</a:t>
            </a:r>
            <a:r>
              <a:rPr sz="2800" spc="15" dirty="0">
                <a:latin typeface="Calibri"/>
                <a:cs typeface="Calibri"/>
              </a:rPr>
              <a:t> </a:t>
            </a:r>
            <a:r>
              <a:rPr sz="2800" spc="-20" dirty="0">
                <a:latin typeface="Calibri"/>
                <a:cs typeface="Calibri"/>
              </a:rPr>
              <a:t>wanted</a:t>
            </a:r>
            <a:r>
              <a:rPr sz="2800" dirty="0">
                <a:latin typeface="Calibri"/>
                <a:cs typeface="Calibri"/>
              </a:rPr>
              <a:t> </a:t>
            </a:r>
            <a:r>
              <a:rPr sz="2800" spc="-20" dirty="0">
                <a:latin typeface="Calibri"/>
                <a:cs typeface="Calibri"/>
              </a:rPr>
              <a:t>to</a:t>
            </a:r>
            <a:r>
              <a:rPr sz="2800" spc="-5" dirty="0">
                <a:latin typeface="Calibri"/>
                <a:cs typeface="Calibri"/>
              </a:rPr>
              <a:t> </a:t>
            </a:r>
            <a:r>
              <a:rPr sz="2800" spc="-30" dirty="0">
                <a:latin typeface="Calibri"/>
                <a:cs typeface="Calibri"/>
              </a:rPr>
              <a:t>revoke</a:t>
            </a:r>
            <a:r>
              <a:rPr sz="2800" dirty="0">
                <a:latin typeface="Calibri"/>
                <a:cs typeface="Calibri"/>
              </a:rPr>
              <a:t> </a:t>
            </a:r>
            <a:r>
              <a:rPr sz="2800" spc="-10" dirty="0">
                <a:latin typeface="Calibri"/>
                <a:cs typeface="Calibri"/>
              </a:rPr>
              <a:t>these</a:t>
            </a:r>
            <a:r>
              <a:rPr sz="2800" spc="10" dirty="0">
                <a:latin typeface="Calibri"/>
                <a:cs typeface="Calibri"/>
              </a:rPr>
              <a:t> </a:t>
            </a:r>
            <a:r>
              <a:rPr sz="2800" spc="-10" dirty="0">
                <a:latin typeface="Calibri"/>
                <a:cs typeface="Calibri"/>
              </a:rPr>
              <a:t>privileges:</a:t>
            </a:r>
            <a:endParaRPr sz="2800">
              <a:latin typeface="Calibri"/>
              <a:cs typeface="Calibri"/>
            </a:endParaRPr>
          </a:p>
          <a:p>
            <a:pPr marL="698500" lvl="1" indent="-229235">
              <a:lnSpc>
                <a:spcPct val="100000"/>
              </a:lnSpc>
              <a:spcBef>
                <a:spcPts val="244"/>
              </a:spcBef>
              <a:buFont typeface="Arial MT"/>
              <a:buChar char="•"/>
              <a:tabLst>
                <a:tab pos="699135" algn="l"/>
              </a:tabLst>
            </a:pPr>
            <a:r>
              <a:rPr sz="2400" spc="-10" dirty="0">
                <a:solidFill>
                  <a:srgbClr val="EC7C30"/>
                </a:solidFill>
                <a:latin typeface="Calibri"/>
                <a:cs typeface="Calibri"/>
              </a:rPr>
              <a:t>REVOKE </a:t>
            </a:r>
            <a:r>
              <a:rPr sz="2400" spc="-5" dirty="0">
                <a:solidFill>
                  <a:srgbClr val="EC7C30"/>
                </a:solidFill>
                <a:latin typeface="Calibri"/>
                <a:cs typeface="Calibri"/>
              </a:rPr>
              <a:t>SELECT</a:t>
            </a:r>
            <a:r>
              <a:rPr sz="2400" spc="-10" dirty="0">
                <a:solidFill>
                  <a:srgbClr val="EC7C30"/>
                </a:solidFill>
                <a:latin typeface="Calibri"/>
                <a:cs typeface="Calibri"/>
              </a:rPr>
              <a:t> </a:t>
            </a:r>
            <a:r>
              <a:rPr sz="2400" spc="-5" dirty="0">
                <a:solidFill>
                  <a:srgbClr val="EC7C30"/>
                </a:solidFill>
                <a:latin typeface="Calibri"/>
                <a:cs typeface="Calibri"/>
              </a:rPr>
              <a:t>ON</a:t>
            </a:r>
            <a:r>
              <a:rPr sz="2400" spc="-10" dirty="0">
                <a:solidFill>
                  <a:srgbClr val="EC7C30"/>
                </a:solidFill>
                <a:latin typeface="Calibri"/>
                <a:cs typeface="Calibri"/>
              </a:rPr>
              <a:t> </a:t>
            </a:r>
            <a:r>
              <a:rPr sz="2400" spc="-15" dirty="0">
                <a:solidFill>
                  <a:srgbClr val="EC7C30"/>
                </a:solidFill>
                <a:latin typeface="Calibri"/>
                <a:cs typeface="Calibri"/>
              </a:rPr>
              <a:t>contacts</a:t>
            </a:r>
            <a:r>
              <a:rPr sz="2400" spc="-35" dirty="0">
                <a:solidFill>
                  <a:srgbClr val="EC7C30"/>
                </a:solidFill>
                <a:latin typeface="Calibri"/>
                <a:cs typeface="Calibri"/>
              </a:rPr>
              <a:t> </a:t>
            </a:r>
            <a:r>
              <a:rPr sz="2400" spc="-10" dirty="0">
                <a:solidFill>
                  <a:srgbClr val="EC7C30"/>
                </a:solidFill>
                <a:latin typeface="Calibri"/>
                <a:cs typeface="Calibri"/>
              </a:rPr>
              <a:t>FROM</a:t>
            </a:r>
            <a:r>
              <a:rPr sz="2400" spc="-20" dirty="0">
                <a:solidFill>
                  <a:srgbClr val="EC7C30"/>
                </a:solidFill>
                <a:latin typeface="Calibri"/>
                <a:cs typeface="Calibri"/>
              </a:rPr>
              <a:t> </a:t>
            </a:r>
            <a:r>
              <a:rPr sz="2400" spc="-5" dirty="0">
                <a:solidFill>
                  <a:srgbClr val="EC7C30"/>
                </a:solidFill>
                <a:latin typeface="Calibri"/>
                <a:cs typeface="Calibri"/>
              </a:rPr>
              <a:t>'*'@'localhost';</a:t>
            </a:r>
            <a:endParaRPr sz="2400">
              <a:latin typeface="Calibri"/>
              <a:cs typeface="Calibri"/>
            </a:endParaRPr>
          </a:p>
        </p:txBody>
      </p:sp>
    </p:spTree>
    <p:extLst>
      <p:ext uri="{BB962C8B-B14F-4D97-AF65-F5344CB8AC3E}">
        <p14:creationId xmlns:p14="http://schemas.microsoft.com/office/powerpoint/2010/main" val="36680929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0"/>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85</a:t>
            </a:fld>
            <a:endParaRPr/>
          </a:p>
        </p:txBody>
      </p:sp>
      <p:sp>
        <p:nvSpPr>
          <p:cNvPr id="286" name="Google Shape;286;p40"/>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dirty="0" smtClean="0">
                <a:solidFill>
                  <a:srgbClr val="800000"/>
                </a:solidFill>
                <a:latin typeface="Arial"/>
                <a:ea typeface="Arial"/>
                <a:cs typeface="Arial"/>
                <a:sym typeface="Arial"/>
              </a:rPr>
              <a:t>Aliases </a:t>
            </a:r>
            <a:r>
              <a:rPr lang="en-US" sz="3600" b="0" i="0" u="none" dirty="0">
                <a:solidFill>
                  <a:srgbClr val="800000"/>
                </a:solidFill>
                <a:latin typeface="Arial"/>
                <a:ea typeface="Arial"/>
                <a:cs typeface="Arial"/>
                <a:sym typeface="Arial"/>
              </a:rPr>
              <a:t>and </a:t>
            </a:r>
            <a:r>
              <a:rPr lang="en-US" sz="3600" b="0" i="0" u="none" dirty="0" smtClean="0">
                <a:solidFill>
                  <a:srgbClr val="800000"/>
                </a:solidFill>
                <a:latin typeface="Arial"/>
                <a:ea typeface="Arial"/>
                <a:cs typeface="Arial"/>
                <a:sym typeface="Arial"/>
              </a:rPr>
              <a:t>DISTINCT</a:t>
            </a:r>
            <a:endParaRPr dirty="0"/>
          </a:p>
        </p:txBody>
      </p:sp>
      <p:sp>
        <p:nvSpPr>
          <p:cNvPr id="287" name="Google Shape;287;p40"/>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nSpc>
                <a:spcPct val="90000"/>
              </a:lnSpc>
              <a:spcBef>
                <a:spcPts val="0"/>
              </a:spcBef>
              <a:buSzPts val="1680"/>
            </a:pPr>
            <a:r>
              <a:rPr lang="en-US" b="1" dirty="0"/>
              <a:t>Aliases</a:t>
            </a:r>
            <a:endParaRPr lang="en-US" sz="2800" b="0" i="0" u="none" dirty="0" smtClean="0">
              <a:solidFill>
                <a:schemeClr val="dk2"/>
              </a:solidFill>
              <a:latin typeface="Arial"/>
              <a:ea typeface="Arial"/>
              <a:cs typeface="Arial"/>
              <a:sym typeface="Arial"/>
            </a:endParaRPr>
          </a:p>
          <a:p>
            <a:pPr marL="342900" lvl="0" indent="-342900" algn="l" rtl="0">
              <a:lnSpc>
                <a:spcPct val="90000"/>
              </a:lnSpc>
              <a:spcBef>
                <a:spcPts val="0"/>
              </a:spcBef>
              <a:spcAft>
                <a:spcPts val="0"/>
              </a:spcAft>
              <a:buClr>
                <a:srgbClr val="990033"/>
              </a:buClr>
              <a:buSzPts val="1680"/>
              <a:buFont typeface="Noto Sans Symbols"/>
              <a:buChar char="■"/>
            </a:pPr>
            <a:r>
              <a:rPr lang="en-US" sz="2800" b="0" i="0" u="none" dirty="0" smtClean="0">
                <a:solidFill>
                  <a:schemeClr val="dk2"/>
                </a:solidFill>
                <a:latin typeface="Arial"/>
                <a:ea typeface="Arial"/>
                <a:cs typeface="Arial"/>
                <a:sym typeface="Arial"/>
              </a:rPr>
              <a:t>In </a:t>
            </a:r>
            <a:r>
              <a:rPr lang="en-US" sz="2800" b="0" i="0" u="none" dirty="0">
                <a:solidFill>
                  <a:schemeClr val="dk2"/>
                </a:solidFill>
                <a:latin typeface="Arial"/>
                <a:ea typeface="Arial"/>
                <a:cs typeface="Arial"/>
                <a:sym typeface="Arial"/>
              </a:rPr>
              <a:t>SQL, we can use the same name for two (or more) attributes as long as the attributes are in </a:t>
            </a:r>
            <a:r>
              <a:rPr lang="en-US" sz="2800" b="0" i="1" u="none" dirty="0">
                <a:solidFill>
                  <a:schemeClr val="dk2"/>
                </a:solidFill>
                <a:latin typeface="Arial"/>
                <a:ea typeface="Arial"/>
                <a:cs typeface="Arial"/>
                <a:sym typeface="Arial"/>
              </a:rPr>
              <a:t>different </a:t>
            </a:r>
            <a:r>
              <a:rPr lang="en-US" sz="2800" b="0" i="1" u="none" dirty="0" smtClean="0">
                <a:solidFill>
                  <a:schemeClr val="dk2"/>
                </a:solidFill>
                <a:latin typeface="Arial"/>
                <a:ea typeface="Arial"/>
                <a:cs typeface="Arial"/>
                <a:sym typeface="Arial"/>
              </a:rPr>
              <a:t>relations</a:t>
            </a:r>
          </a:p>
          <a:p>
            <a:pPr marL="342900" lvl="0" indent="-342900" algn="l" rtl="0">
              <a:lnSpc>
                <a:spcPct val="90000"/>
              </a:lnSpc>
              <a:spcBef>
                <a:spcPts val="0"/>
              </a:spcBef>
              <a:spcAft>
                <a:spcPts val="0"/>
              </a:spcAft>
              <a:buClr>
                <a:srgbClr val="990033"/>
              </a:buClr>
              <a:buSzPts val="1680"/>
              <a:buFont typeface="Noto Sans Symbols"/>
              <a:buChar char="■"/>
            </a:pPr>
            <a:endParaRPr dirty="0"/>
          </a:p>
          <a:p>
            <a:pPr marL="342900" lvl="0" indent="-342900">
              <a:lnSpc>
                <a:spcPct val="90000"/>
              </a:lnSpc>
              <a:spcBef>
                <a:spcPts val="560"/>
              </a:spcBef>
              <a:buSzPts val="1680"/>
            </a:pPr>
            <a:r>
              <a:rPr lang="en-US" dirty="0"/>
              <a:t>Aliases are the temporary names given to tables or columns for the purpose of a particular SQL query. </a:t>
            </a:r>
            <a:endParaRPr lang="en-US" dirty="0" smtClean="0"/>
          </a:p>
          <a:p>
            <a:pPr marL="342900" lvl="0" indent="-342900">
              <a:lnSpc>
                <a:spcPct val="90000"/>
              </a:lnSpc>
              <a:spcBef>
                <a:spcPts val="560"/>
              </a:spcBef>
              <a:buSzPts val="1680"/>
            </a:pPr>
            <a:endParaRPr lang="en-US" dirty="0" smtClean="0"/>
          </a:p>
          <a:p>
            <a:pPr marL="342900" lvl="0" indent="-342900">
              <a:lnSpc>
                <a:spcPct val="90000"/>
              </a:lnSpc>
              <a:spcBef>
                <a:spcPts val="560"/>
              </a:spcBef>
              <a:buSzPts val="1680"/>
            </a:pPr>
            <a:r>
              <a:rPr lang="en-US" dirty="0" smtClean="0"/>
              <a:t>It </a:t>
            </a:r>
            <a:r>
              <a:rPr lang="en-US" dirty="0"/>
              <a:t>is used when the name of a column or table is used other than its original name, but the modified name is only temporary</a:t>
            </a:r>
            <a:r>
              <a:rPr lang="en-US" b="1" dirty="0" smtClean="0"/>
              <a:t>.</a:t>
            </a:r>
            <a:endParaRPr sz="2800" b="0" i="0" u="none" dirty="0">
              <a:solidFill>
                <a:schemeClr val="dk2"/>
              </a:solidFill>
              <a:latin typeface="Arial"/>
              <a:ea typeface="Arial"/>
              <a:cs typeface="Arial"/>
              <a:sym typeface="Arial"/>
            </a:endParaRPr>
          </a:p>
        </p:txBody>
      </p:sp>
    </p:spTree>
    <p:extLst>
      <p:ext uri="{BB962C8B-B14F-4D97-AF65-F5344CB8AC3E}">
        <p14:creationId xmlns:p14="http://schemas.microsoft.com/office/powerpoint/2010/main" val="238480254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Alias </a:t>
            </a:r>
            <a:r>
              <a:rPr lang="en-US" dirty="0" err="1" smtClean="0"/>
              <a:t>cntd</a:t>
            </a:r>
            <a:r>
              <a:rPr lang="en-US" dirty="0" smtClean="0"/>
              <a:t>…</a:t>
            </a:r>
            <a:endParaRPr lang="en-IN" dirty="0"/>
          </a:p>
        </p:txBody>
      </p:sp>
      <p:sp>
        <p:nvSpPr>
          <p:cNvPr id="3" name="Text Placeholder 2"/>
          <p:cNvSpPr>
            <a:spLocks noGrp="1"/>
          </p:cNvSpPr>
          <p:nvPr>
            <p:ph type="body" idx="1"/>
          </p:nvPr>
        </p:nvSpPr>
        <p:spPr>
          <a:xfrm>
            <a:off x="236110" y="1287050"/>
            <a:ext cx="11221031" cy="5076173"/>
          </a:xfrm>
        </p:spPr>
        <p:txBody>
          <a:bodyPr/>
          <a:lstStyle/>
          <a:p>
            <a:pPr fontAlgn="base"/>
            <a:endParaRPr lang="en-US" dirty="0" smtClean="0"/>
          </a:p>
          <a:p>
            <a:pPr fontAlgn="base"/>
            <a:r>
              <a:rPr lang="en-US" dirty="0" smtClean="0"/>
              <a:t>Aliases </a:t>
            </a:r>
            <a:r>
              <a:rPr lang="en-US" dirty="0"/>
              <a:t>are created to make table or column names more readable</a:t>
            </a:r>
            <a:r>
              <a:rPr lang="en-US" dirty="0" smtClean="0"/>
              <a:t>.</a:t>
            </a:r>
          </a:p>
          <a:p>
            <a:pPr fontAlgn="base"/>
            <a:r>
              <a:rPr lang="en-US" dirty="0" smtClean="0"/>
              <a:t>The </a:t>
            </a:r>
            <a:r>
              <a:rPr lang="en-US" dirty="0"/>
              <a:t>renaming is just a temporary change and the table name does not change in the original database.</a:t>
            </a:r>
          </a:p>
          <a:p>
            <a:pPr fontAlgn="base"/>
            <a:r>
              <a:rPr lang="en-US" dirty="0" smtClean="0"/>
              <a:t>Aliases </a:t>
            </a:r>
            <a:r>
              <a:rPr lang="en-US" dirty="0"/>
              <a:t>are useful when table or column names are big or not very readable.</a:t>
            </a:r>
          </a:p>
          <a:p>
            <a:pPr fontAlgn="base"/>
            <a:r>
              <a:rPr lang="en-US" dirty="0" smtClean="0"/>
              <a:t>These </a:t>
            </a:r>
            <a:r>
              <a:rPr lang="en-US" dirty="0"/>
              <a:t>are preferred when there is more than one table involved in a query.</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86</a:t>
            </a:fld>
            <a:endParaRPr lang="en-US"/>
          </a:p>
        </p:txBody>
      </p:sp>
    </p:spTree>
    <p:extLst>
      <p:ext uri="{BB962C8B-B14F-4D97-AF65-F5344CB8AC3E}">
        <p14:creationId xmlns:p14="http://schemas.microsoft.com/office/powerpoint/2010/main" val="13606203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1"/>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87</a:t>
            </a:fld>
            <a:endParaRPr/>
          </a:p>
        </p:txBody>
      </p:sp>
      <p:sp>
        <p:nvSpPr>
          <p:cNvPr id="294" name="Google Shape;294;p41"/>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ALIASES</a:t>
            </a:r>
            <a:endParaRPr/>
          </a:p>
        </p:txBody>
      </p:sp>
      <p:sp>
        <p:nvSpPr>
          <p:cNvPr id="295" name="Google Shape;295;p41"/>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90000"/>
              </a:lnSpc>
              <a:spcBef>
                <a:spcPts val="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Some queries need to refer to the same relation twice</a:t>
            </a: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In this case, </a:t>
            </a:r>
            <a:r>
              <a:rPr lang="en-US" sz="2000" b="0" i="1" u="none" dirty="0">
                <a:solidFill>
                  <a:srgbClr val="800000"/>
                </a:solidFill>
                <a:latin typeface="Arial"/>
                <a:ea typeface="Arial"/>
                <a:cs typeface="Arial"/>
                <a:sym typeface="Arial"/>
              </a:rPr>
              <a:t>aliases</a:t>
            </a:r>
            <a:r>
              <a:rPr lang="en-US" sz="2000" b="0" i="0" u="none" dirty="0">
                <a:solidFill>
                  <a:srgbClr val="800000"/>
                </a:solidFill>
                <a:latin typeface="Arial"/>
                <a:ea typeface="Arial"/>
                <a:cs typeface="Arial"/>
                <a:sym typeface="Arial"/>
              </a:rPr>
              <a:t> are given to the relation name</a:t>
            </a:r>
            <a:endParaRPr dirty="0"/>
          </a:p>
          <a:p>
            <a:pPr marL="342900" lvl="0" indent="-342900" algn="l" rtl="0">
              <a:lnSpc>
                <a:spcPct val="90000"/>
              </a:lnSpc>
              <a:spcBef>
                <a:spcPts val="400"/>
              </a:spcBef>
              <a:spcAft>
                <a:spcPts val="0"/>
              </a:spcAft>
              <a:buClr>
                <a:srgbClr val="990033"/>
              </a:buClr>
              <a:buSzPts val="1200"/>
              <a:buFont typeface="Noto Sans Symbols"/>
              <a:buChar char="■"/>
            </a:pPr>
            <a:r>
              <a:rPr lang="en-US" sz="2000" b="0" i="0" u="none" dirty="0">
                <a:solidFill>
                  <a:schemeClr val="dk2"/>
                </a:solidFill>
                <a:latin typeface="Arial"/>
                <a:ea typeface="Arial"/>
                <a:cs typeface="Arial"/>
                <a:sym typeface="Arial"/>
              </a:rPr>
              <a:t>Query </a:t>
            </a:r>
            <a:r>
              <a:rPr lang="en-US" sz="2000" b="0" i="0" u="none" dirty="0" smtClean="0">
                <a:solidFill>
                  <a:schemeClr val="dk2"/>
                </a:solidFill>
                <a:latin typeface="Arial"/>
                <a:ea typeface="Arial"/>
                <a:cs typeface="Arial"/>
                <a:sym typeface="Arial"/>
              </a:rPr>
              <a:t>1: </a:t>
            </a:r>
            <a:r>
              <a:rPr lang="en-US" sz="2000" b="0" i="0" u="none" dirty="0">
                <a:solidFill>
                  <a:schemeClr val="dk2"/>
                </a:solidFill>
                <a:latin typeface="Arial"/>
                <a:ea typeface="Arial"/>
                <a:cs typeface="Arial"/>
                <a:sym typeface="Arial"/>
              </a:rPr>
              <a:t>For each employee, retrieve the employee's name, and the name of his or her immediate supervisor.</a:t>
            </a:r>
            <a:br>
              <a:rPr lang="en-US" sz="2000" b="0" i="0" u="none" dirty="0">
                <a:solidFill>
                  <a:schemeClr val="dk2"/>
                </a:solidFill>
                <a:latin typeface="Arial"/>
                <a:ea typeface="Arial"/>
                <a:cs typeface="Arial"/>
                <a:sym typeface="Arial"/>
              </a:rPr>
            </a:br>
            <a:r>
              <a:rPr lang="en-US" sz="2000" b="0" i="0" u="none" dirty="0">
                <a:solidFill>
                  <a:schemeClr val="dk2"/>
                </a:solidFill>
                <a:latin typeface="Arial"/>
                <a:ea typeface="Arial"/>
                <a:cs typeface="Arial"/>
                <a:sym typeface="Arial"/>
              </a:rPr>
              <a:t/>
            </a:r>
            <a:br>
              <a:rPr lang="en-US" sz="2000" b="0" i="0" u="none" dirty="0">
                <a:solidFill>
                  <a:schemeClr val="dk2"/>
                </a:solidFill>
                <a:latin typeface="Arial"/>
                <a:ea typeface="Arial"/>
                <a:cs typeface="Arial"/>
                <a:sym typeface="Arial"/>
              </a:rPr>
            </a:br>
            <a:r>
              <a:rPr lang="en-US" sz="2000" b="0" i="0" u="none" dirty="0" smtClean="0">
                <a:solidFill>
                  <a:schemeClr val="dk2"/>
                </a:solidFill>
                <a:latin typeface="Arial"/>
                <a:ea typeface="Arial"/>
                <a:cs typeface="Arial"/>
                <a:sym typeface="Arial"/>
              </a:rPr>
              <a:t>Q1:</a:t>
            </a:r>
            <a:r>
              <a:rPr lang="en-US" sz="2000" b="0" i="0" u="none" dirty="0">
                <a:solidFill>
                  <a:schemeClr val="dk2"/>
                </a:solidFill>
                <a:latin typeface="Arial"/>
                <a:ea typeface="Arial"/>
                <a:cs typeface="Arial"/>
                <a:sym typeface="Arial"/>
              </a:rPr>
              <a:t>	SELECT	E.FNAME, E.LNAME, S.FNAME, S.LNAME</a:t>
            </a:r>
            <a:br>
              <a:rPr lang="en-US" sz="2000" b="0" i="0" u="none" dirty="0">
                <a:solidFill>
                  <a:schemeClr val="dk2"/>
                </a:solidFill>
                <a:latin typeface="Arial"/>
                <a:ea typeface="Arial"/>
                <a:cs typeface="Arial"/>
                <a:sym typeface="Arial"/>
              </a:rPr>
            </a:br>
            <a:r>
              <a:rPr lang="en-US" sz="2000" b="0" i="0" u="none" dirty="0">
                <a:solidFill>
                  <a:schemeClr val="dk2"/>
                </a:solidFill>
                <a:latin typeface="Arial"/>
                <a:ea typeface="Arial"/>
                <a:cs typeface="Arial"/>
                <a:sym typeface="Arial"/>
              </a:rPr>
              <a:t>	FROM 		EMPLOYEE </a:t>
            </a:r>
            <a:r>
              <a:rPr lang="en-US" sz="2000" b="0" i="0" u="none" dirty="0">
                <a:solidFill>
                  <a:srgbClr val="4F571F"/>
                </a:solidFill>
                <a:latin typeface="Arial"/>
                <a:ea typeface="Arial"/>
                <a:cs typeface="Arial"/>
                <a:sym typeface="Arial"/>
              </a:rPr>
              <a:t>E</a:t>
            </a:r>
            <a:r>
              <a:rPr lang="en-US" sz="2000" b="0" i="0" u="none" dirty="0">
                <a:solidFill>
                  <a:schemeClr val="dk2"/>
                </a:solidFill>
                <a:latin typeface="Arial"/>
                <a:ea typeface="Arial"/>
                <a:cs typeface="Arial"/>
                <a:sym typeface="Arial"/>
              </a:rPr>
              <a:t> </a:t>
            </a:r>
            <a:r>
              <a:rPr lang="en-US" sz="2000" b="0" i="0" u="none" dirty="0">
                <a:solidFill>
                  <a:srgbClr val="4F571F"/>
                </a:solidFill>
                <a:latin typeface="Arial"/>
                <a:ea typeface="Arial"/>
                <a:cs typeface="Arial"/>
                <a:sym typeface="Arial"/>
              </a:rPr>
              <a:t>S</a:t>
            </a:r>
            <a:r>
              <a:rPr lang="en-US" sz="2000" b="0" i="0" u="none" dirty="0">
                <a:solidFill>
                  <a:schemeClr val="dk2"/>
                </a:solidFill>
                <a:latin typeface="Arial"/>
                <a:ea typeface="Arial"/>
                <a:cs typeface="Arial"/>
                <a:sym typeface="Arial"/>
              </a:rPr>
              <a:t/>
            </a:r>
            <a:br>
              <a:rPr lang="en-US" sz="2000" b="0" i="0" u="none" dirty="0">
                <a:solidFill>
                  <a:schemeClr val="dk2"/>
                </a:solidFill>
                <a:latin typeface="Arial"/>
                <a:ea typeface="Arial"/>
                <a:cs typeface="Arial"/>
                <a:sym typeface="Arial"/>
              </a:rPr>
            </a:br>
            <a:r>
              <a:rPr lang="en-US" sz="2000" b="0" i="0" u="none" dirty="0">
                <a:solidFill>
                  <a:schemeClr val="dk2"/>
                </a:solidFill>
                <a:latin typeface="Arial"/>
                <a:ea typeface="Arial"/>
                <a:cs typeface="Arial"/>
                <a:sym typeface="Arial"/>
              </a:rPr>
              <a:t>	WHERE	E.SUPERSSN=S.SSN</a:t>
            </a:r>
            <a:br>
              <a:rPr lang="en-US" sz="2000" b="0" i="0" u="none" dirty="0">
                <a:solidFill>
                  <a:schemeClr val="dk2"/>
                </a:solidFill>
                <a:latin typeface="Arial"/>
                <a:ea typeface="Arial"/>
                <a:cs typeface="Arial"/>
                <a:sym typeface="Arial"/>
              </a:rPr>
            </a:b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In </a:t>
            </a:r>
            <a:r>
              <a:rPr lang="en-US" sz="2000" b="0" i="0" u="none" dirty="0" smtClean="0">
                <a:solidFill>
                  <a:srgbClr val="800000"/>
                </a:solidFill>
                <a:latin typeface="Arial"/>
                <a:ea typeface="Arial"/>
                <a:cs typeface="Arial"/>
                <a:sym typeface="Arial"/>
              </a:rPr>
              <a:t>Q1, </a:t>
            </a:r>
            <a:r>
              <a:rPr lang="en-US" sz="2000" b="0" i="0" u="none" dirty="0">
                <a:solidFill>
                  <a:srgbClr val="800000"/>
                </a:solidFill>
                <a:latin typeface="Arial"/>
                <a:ea typeface="Arial"/>
                <a:cs typeface="Arial"/>
                <a:sym typeface="Arial"/>
              </a:rPr>
              <a:t>the alternate relation names E and S are called </a:t>
            </a:r>
            <a:r>
              <a:rPr lang="en-US" sz="2000" b="0" i="1" u="none" dirty="0">
                <a:solidFill>
                  <a:srgbClr val="800000"/>
                </a:solidFill>
                <a:latin typeface="Arial"/>
                <a:ea typeface="Arial"/>
                <a:cs typeface="Arial"/>
                <a:sym typeface="Arial"/>
              </a:rPr>
              <a:t>aliases</a:t>
            </a:r>
            <a:r>
              <a:rPr lang="en-US" sz="2000" b="0" i="0" u="none" dirty="0">
                <a:solidFill>
                  <a:srgbClr val="800000"/>
                </a:solidFill>
                <a:latin typeface="Arial"/>
                <a:ea typeface="Arial"/>
                <a:cs typeface="Arial"/>
                <a:sym typeface="Arial"/>
              </a:rPr>
              <a:t> or </a:t>
            </a:r>
            <a:r>
              <a:rPr lang="en-US" sz="2000" b="0" i="1" u="none" dirty="0">
                <a:solidFill>
                  <a:srgbClr val="800000"/>
                </a:solidFill>
                <a:latin typeface="Arial"/>
                <a:ea typeface="Arial"/>
                <a:cs typeface="Arial"/>
                <a:sym typeface="Arial"/>
              </a:rPr>
              <a:t>tuple variables</a:t>
            </a:r>
            <a:r>
              <a:rPr lang="en-US" sz="2000" b="0" i="0" u="none" dirty="0">
                <a:solidFill>
                  <a:srgbClr val="800000"/>
                </a:solidFill>
                <a:latin typeface="Arial"/>
                <a:ea typeface="Arial"/>
                <a:cs typeface="Arial"/>
                <a:sym typeface="Arial"/>
              </a:rPr>
              <a:t> for the EMPLOYEE relation</a:t>
            </a:r>
            <a:endParaRPr dirty="0"/>
          </a:p>
          <a:p>
            <a:pPr marL="742950" lvl="1" indent="-285750" algn="l" rtl="0">
              <a:lnSpc>
                <a:spcPct val="90000"/>
              </a:lnSpc>
              <a:spcBef>
                <a:spcPts val="400"/>
              </a:spcBef>
              <a:spcAft>
                <a:spcPts val="0"/>
              </a:spcAft>
              <a:buClr>
                <a:schemeClr val="dk2"/>
              </a:buClr>
              <a:buSzPts val="1100"/>
              <a:buFont typeface="Noto Sans Symbols"/>
              <a:buChar char="■"/>
            </a:pPr>
            <a:r>
              <a:rPr lang="en-US" sz="2000" b="0" i="0" u="none" dirty="0">
                <a:solidFill>
                  <a:srgbClr val="800000"/>
                </a:solidFill>
                <a:latin typeface="Arial"/>
                <a:ea typeface="Arial"/>
                <a:cs typeface="Arial"/>
                <a:sym typeface="Arial"/>
              </a:rPr>
              <a:t>We can think of E and S as two different </a:t>
            </a:r>
            <a:r>
              <a:rPr lang="en-US" sz="2000" b="0" i="1" u="none" dirty="0">
                <a:solidFill>
                  <a:srgbClr val="800000"/>
                </a:solidFill>
                <a:latin typeface="Arial"/>
                <a:ea typeface="Arial"/>
                <a:cs typeface="Arial"/>
                <a:sym typeface="Arial"/>
              </a:rPr>
              <a:t>copies</a:t>
            </a:r>
            <a:r>
              <a:rPr lang="en-US" sz="2000" b="0" i="0" u="none" dirty="0">
                <a:solidFill>
                  <a:srgbClr val="800000"/>
                </a:solidFill>
                <a:latin typeface="Arial"/>
                <a:ea typeface="Arial"/>
                <a:cs typeface="Arial"/>
                <a:sym typeface="Arial"/>
              </a:rPr>
              <a:t> of EMPLOYEE; E represents employees in role of </a:t>
            </a:r>
            <a:r>
              <a:rPr lang="en-US" sz="2000" b="0" i="1" u="none" dirty="0" smtClean="0">
                <a:solidFill>
                  <a:srgbClr val="800000"/>
                </a:solidFill>
                <a:latin typeface="Arial"/>
                <a:ea typeface="Arial"/>
                <a:cs typeface="Arial"/>
                <a:sym typeface="Arial"/>
              </a:rPr>
              <a:t>supervisees(employee)</a:t>
            </a:r>
            <a:r>
              <a:rPr lang="en-US" sz="2000" b="0" i="0" u="none" dirty="0" smtClean="0">
                <a:solidFill>
                  <a:srgbClr val="800000"/>
                </a:solidFill>
                <a:latin typeface="Arial"/>
                <a:ea typeface="Arial"/>
                <a:cs typeface="Arial"/>
                <a:sym typeface="Arial"/>
              </a:rPr>
              <a:t> </a:t>
            </a:r>
            <a:r>
              <a:rPr lang="en-US" sz="2000" b="0" i="0" u="none" dirty="0">
                <a:solidFill>
                  <a:srgbClr val="800000"/>
                </a:solidFill>
                <a:latin typeface="Arial"/>
                <a:ea typeface="Arial"/>
                <a:cs typeface="Arial"/>
                <a:sym typeface="Arial"/>
              </a:rPr>
              <a:t>and S represents employees in role of </a:t>
            </a:r>
            <a:r>
              <a:rPr lang="en-US" sz="2000" b="0" i="1" u="none" dirty="0">
                <a:solidFill>
                  <a:srgbClr val="800000"/>
                </a:solidFill>
                <a:latin typeface="Arial"/>
                <a:ea typeface="Arial"/>
                <a:cs typeface="Arial"/>
                <a:sym typeface="Arial"/>
              </a:rPr>
              <a:t>supervisors</a:t>
            </a:r>
            <a:endParaRPr dirty="0"/>
          </a:p>
        </p:txBody>
      </p:sp>
    </p:spTree>
    <p:extLst>
      <p:ext uri="{BB962C8B-B14F-4D97-AF65-F5344CB8AC3E}">
        <p14:creationId xmlns:p14="http://schemas.microsoft.com/office/powerpoint/2010/main" val="2932406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 calcmode="lin" valueType="num">
                                      <p:cBhvr additive="base">
                                        <p:cTn id="7" dur="500" fill="hold"/>
                                        <p:tgtEl>
                                          <p:spTgt spid="2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5">
                                            <p:txEl>
                                              <p:pRg st="1" end="1"/>
                                            </p:txEl>
                                          </p:spTgt>
                                        </p:tgtEl>
                                        <p:attrNameLst>
                                          <p:attrName>style.visibility</p:attrName>
                                        </p:attrNameLst>
                                      </p:cBhvr>
                                      <p:to>
                                        <p:strVal val="visible"/>
                                      </p:to>
                                    </p:set>
                                    <p:anim calcmode="lin" valueType="num">
                                      <p:cBhvr additive="base">
                                        <p:cTn id="11" dur="500" fill="hold"/>
                                        <p:tgtEl>
                                          <p:spTgt spid="29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95">
                                            <p:txEl>
                                              <p:pRg st="2" end="2"/>
                                            </p:txEl>
                                          </p:spTgt>
                                        </p:tgtEl>
                                        <p:attrNameLst>
                                          <p:attrName>style.visibility</p:attrName>
                                        </p:attrNameLst>
                                      </p:cBhvr>
                                      <p:to>
                                        <p:strVal val="visible"/>
                                      </p:to>
                                    </p:set>
                                    <p:anim calcmode="lin" valueType="num">
                                      <p:cBhvr additive="base">
                                        <p:cTn id="17" dur="500" fill="hold"/>
                                        <p:tgtEl>
                                          <p:spTgt spid="2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9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5">
                                            <p:txEl>
                                              <p:pRg st="3" end="3"/>
                                            </p:txEl>
                                          </p:spTgt>
                                        </p:tgtEl>
                                        <p:attrNameLst>
                                          <p:attrName>style.visibility</p:attrName>
                                        </p:attrNameLst>
                                      </p:cBhvr>
                                      <p:to>
                                        <p:strVal val="visible"/>
                                      </p:to>
                                    </p:set>
                                    <p:anim calcmode="lin" valueType="num">
                                      <p:cBhvr additive="base">
                                        <p:cTn id="21" dur="500" fill="hold"/>
                                        <p:tgtEl>
                                          <p:spTgt spid="29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9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5">
                                            <p:txEl>
                                              <p:pRg st="4" end="4"/>
                                            </p:txEl>
                                          </p:spTgt>
                                        </p:tgtEl>
                                        <p:attrNameLst>
                                          <p:attrName>style.visibility</p:attrName>
                                        </p:attrNameLst>
                                      </p:cBhvr>
                                      <p:to>
                                        <p:strVal val="visible"/>
                                      </p:to>
                                    </p:set>
                                    <p:anim calcmode="lin" valueType="num">
                                      <p:cBhvr additive="base">
                                        <p:cTn id="25" dur="500" fill="hold"/>
                                        <p:tgtEl>
                                          <p:spTgt spid="29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Syntax for Column Alias </a:t>
            </a:r>
            <a:endParaRPr lang="en-IN" dirty="0"/>
          </a:p>
        </p:txBody>
      </p:sp>
      <p:sp>
        <p:nvSpPr>
          <p:cNvPr id="3" name="Text Placeholder 2"/>
          <p:cNvSpPr>
            <a:spLocks noGrp="1"/>
          </p:cNvSpPr>
          <p:nvPr>
            <p:ph type="body" idx="1"/>
          </p:nvPr>
        </p:nvSpPr>
        <p:spPr/>
        <p:txBody>
          <a:bodyPr/>
          <a:lstStyle/>
          <a:p>
            <a:r>
              <a:rPr lang="en-US" b="1" i="1" dirty="0"/>
              <a:t>SELECT column as </a:t>
            </a:r>
            <a:r>
              <a:rPr lang="en-US" b="1" i="1" dirty="0" err="1"/>
              <a:t>alias_name</a:t>
            </a:r>
            <a:r>
              <a:rPr lang="en-US" b="1" i="1" dirty="0"/>
              <a:t> FROM </a:t>
            </a:r>
            <a:r>
              <a:rPr lang="en-US" b="1" i="1" dirty="0" err="1"/>
              <a:t>table_name</a:t>
            </a:r>
            <a:r>
              <a:rPr lang="en-US" b="1" i="1" dirty="0"/>
              <a:t>;</a:t>
            </a:r>
            <a:endParaRPr lang="en-US" dirty="0"/>
          </a:p>
          <a:p>
            <a:pPr lvl="1"/>
            <a:r>
              <a:rPr lang="en-US" b="1" i="1" dirty="0"/>
              <a:t>column: fields in the table</a:t>
            </a:r>
            <a:endParaRPr lang="en-US" dirty="0"/>
          </a:p>
          <a:p>
            <a:endParaRPr lang="en-US" b="1" u="sng" dirty="0" smtClean="0"/>
          </a:p>
          <a:p>
            <a:r>
              <a:rPr lang="en-US" b="1" u="sng" dirty="0" smtClean="0"/>
              <a:t>Column </a:t>
            </a:r>
            <a:r>
              <a:rPr lang="en-US" b="1" u="sng" dirty="0"/>
              <a:t>Alias</a:t>
            </a:r>
          </a:p>
          <a:p>
            <a:r>
              <a:rPr lang="en-US" b="1" dirty="0"/>
              <a:t>Example:</a:t>
            </a:r>
            <a:endParaRPr lang="en-US" dirty="0"/>
          </a:p>
          <a:p>
            <a:pPr lvl="1"/>
            <a:r>
              <a:rPr lang="en-US" dirty="0"/>
              <a:t>SELECT </a:t>
            </a:r>
            <a:r>
              <a:rPr lang="en-US" dirty="0" err="1"/>
              <a:t>CustomerID</a:t>
            </a:r>
            <a:r>
              <a:rPr lang="en-US" dirty="0"/>
              <a:t> AS SSN FROM Customer;</a:t>
            </a:r>
          </a:p>
          <a:p>
            <a:pPr marL="160020" indent="0">
              <a:buNone/>
            </a:pPr>
            <a:r>
              <a:rPr lang="en-US" dirty="0"/>
              <a:t/>
            </a:r>
            <a:br>
              <a:rPr lang="en-US" dirty="0"/>
            </a:b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88</a:t>
            </a:fld>
            <a:endParaRPr lang="en-US"/>
          </a:p>
        </p:txBody>
      </p:sp>
    </p:spTree>
    <p:extLst>
      <p:ext uri="{BB962C8B-B14F-4D97-AF65-F5344CB8AC3E}">
        <p14:creationId xmlns:p14="http://schemas.microsoft.com/office/powerpoint/2010/main" val="314867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r>
              <a:rPr lang="en-US" b="1" u="sng" dirty="0"/>
              <a:t>Table Alias</a:t>
            </a:r>
          </a:p>
          <a:p>
            <a:pPr lvl="1"/>
            <a:r>
              <a:rPr lang="en-US" dirty="0"/>
              <a:t>Generally, table aliases are used to fetch the data from more than just a single table and connect them through field relations.</a:t>
            </a:r>
          </a:p>
          <a:p>
            <a:r>
              <a:rPr lang="en-US" b="1" dirty="0"/>
              <a:t>To fetch the </a:t>
            </a:r>
            <a:r>
              <a:rPr lang="en-US" b="1" dirty="0" err="1"/>
              <a:t>CustomerName</a:t>
            </a:r>
            <a:r>
              <a:rPr lang="en-US" b="1" dirty="0"/>
              <a:t> and Country of the customer with Age = 21.</a:t>
            </a:r>
            <a:endParaRPr lang="en-US" dirty="0"/>
          </a:p>
          <a:p>
            <a:r>
              <a:rPr lang="en-US" b="1" dirty="0"/>
              <a:t>Example: </a:t>
            </a:r>
            <a:endParaRPr lang="en-US" dirty="0"/>
          </a:p>
          <a:p>
            <a:pPr marL="622935" lvl="1" indent="0">
              <a:buNone/>
            </a:pPr>
            <a:r>
              <a:rPr lang="en-US" b="1" dirty="0"/>
              <a:t>SELECT </a:t>
            </a:r>
            <a:r>
              <a:rPr lang="en-US" b="1" dirty="0" err="1"/>
              <a:t>s.CustomerName</a:t>
            </a:r>
            <a:r>
              <a:rPr lang="en-US" b="1" dirty="0"/>
              <a:t>, </a:t>
            </a:r>
            <a:r>
              <a:rPr lang="en-US" b="1" dirty="0" err="1" smtClean="0"/>
              <a:t>d.Salary</a:t>
            </a:r>
            <a:endParaRPr lang="en-US" dirty="0"/>
          </a:p>
          <a:p>
            <a:pPr marL="622935" lvl="1" indent="0">
              <a:buNone/>
            </a:pPr>
            <a:r>
              <a:rPr lang="en-US" b="1" dirty="0"/>
              <a:t>FROM Customer AS s, </a:t>
            </a:r>
            <a:r>
              <a:rPr lang="en-US" b="1" dirty="0" smtClean="0"/>
              <a:t>Department</a:t>
            </a:r>
            <a:endParaRPr lang="en-US" dirty="0"/>
          </a:p>
          <a:p>
            <a:pPr marL="622935" lvl="1" indent="0">
              <a:buNone/>
            </a:pPr>
            <a:r>
              <a:rPr lang="en-US" b="1" dirty="0"/>
              <a:t>AS d WHERE </a:t>
            </a:r>
            <a:r>
              <a:rPr lang="en-US" b="1" dirty="0" err="1"/>
              <a:t>s.Age</a:t>
            </a:r>
            <a:r>
              <a:rPr lang="en-US" b="1" dirty="0"/>
              <a:t>=21 AND</a:t>
            </a:r>
            <a:endParaRPr lang="en-US" dirty="0"/>
          </a:p>
          <a:p>
            <a:pPr marL="622935" lvl="1" indent="0">
              <a:buNone/>
            </a:pPr>
            <a:r>
              <a:rPr lang="en-US" b="1" dirty="0" err="1" smtClean="0"/>
              <a:t>s.DNO</a:t>
            </a:r>
            <a:r>
              <a:rPr lang="en-US" b="1" dirty="0" smtClean="0"/>
              <a:t>=</a:t>
            </a:r>
            <a:r>
              <a:rPr lang="en-US" b="1" dirty="0" err="1" smtClean="0"/>
              <a:t>d.DNO</a:t>
            </a:r>
            <a:r>
              <a:rPr lang="en-US" b="1" dirty="0" smtClean="0"/>
              <a:t>;</a:t>
            </a:r>
            <a:endParaRPr lang="en-US" dirty="0"/>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mtClean="0"/>
              <a:t>Slide 8- </a:t>
            </a:r>
            <a:fld id="{00000000-1234-1234-1234-123412341234}" type="slidenum">
              <a:rPr lang="en-US" smtClean="0"/>
              <a:t>89</a:t>
            </a:fld>
            <a:endParaRPr lang="en-US"/>
          </a:p>
        </p:txBody>
      </p:sp>
    </p:spTree>
    <p:extLst>
      <p:ext uri="{BB962C8B-B14F-4D97-AF65-F5344CB8AC3E}">
        <p14:creationId xmlns:p14="http://schemas.microsoft.com/office/powerpoint/2010/main" val="33669718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4006115-B526-4F46-8402-EA007E9E0EE2}"/>
              </a:ext>
            </a:extLst>
          </p:cNvPr>
          <p:cNvSpPr>
            <a:spLocks noGrp="1"/>
          </p:cNvSpPr>
          <p:nvPr>
            <p:ph idx="1"/>
          </p:nvPr>
        </p:nvSpPr>
        <p:spPr>
          <a:xfrm>
            <a:off x="676894" y="439387"/>
            <a:ext cx="10676906" cy="5737576"/>
          </a:xfrm>
        </p:spPr>
        <p:txBody>
          <a:bodyPr>
            <a:normAutofit fontScale="77500" lnSpcReduction="20000"/>
          </a:bodyPr>
          <a:lstStyle/>
          <a:p>
            <a:pPr marL="0" indent="0">
              <a:buNone/>
            </a:pPr>
            <a:r>
              <a:rPr lang="en-IN" dirty="0"/>
              <a:t>5. Character String Datatype</a:t>
            </a:r>
          </a:p>
          <a:p>
            <a:r>
              <a:rPr lang="en-IN" dirty="0"/>
              <a:t>Char:  fixed-length</a:t>
            </a:r>
          </a:p>
          <a:p>
            <a:pPr lvl="1"/>
            <a:r>
              <a:rPr lang="en-IN" dirty="0"/>
              <a:t>It has a maximum length of 8000 characters (can contain letters, numbers, and special characters)</a:t>
            </a:r>
          </a:p>
          <a:p>
            <a:pPr lvl="1"/>
            <a:r>
              <a:rPr lang="en-IN" dirty="0"/>
              <a:t>The length of the char is specified while assigning the data type. For e.g. Char(n).</a:t>
            </a:r>
          </a:p>
          <a:p>
            <a:pPr lvl="1"/>
            <a:r>
              <a:rPr lang="en-IN" dirty="0"/>
              <a:t>If size is not specified then the default size will be 1byte.</a:t>
            </a:r>
          </a:p>
          <a:p>
            <a:pPr lvl="1"/>
            <a:r>
              <a:rPr lang="en-IN" dirty="0"/>
              <a:t>If you assign a value to a CHARACTER column containing fewer characters than the defined length, the remaining space is filled with blanks characters. </a:t>
            </a:r>
          </a:p>
          <a:p>
            <a:pPr lvl="1"/>
            <a:r>
              <a:rPr lang="en-IN" dirty="0"/>
              <a:t>Attempting to assign a value containing more characters than the defined length results in the truncation of the character string to the defined length. If any of the truncated characters are not blank, an error is raised.</a:t>
            </a:r>
          </a:p>
          <a:p>
            <a:r>
              <a:rPr lang="en-IN" dirty="0"/>
              <a:t>Varchar: variable-length</a:t>
            </a:r>
          </a:p>
          <a:p>
            <a:pPr lvl="1"/>
            <a:r>
              <a:rPr lang="en-IN" dirty="0"/>
              <a:t>It has a maximum length of 8000 characters. </a:t>
            </a:r>
          </a:p>
          <a:p>
            <a:pPr lvl="1"/>
            <a:r>
              <a:rPr lang="en-IN" dirty="0"/>
              <a:t>If you need to store character strings that are longer than the current table page size, the Character Large Object (CLOB) data type should be used.</a:t>
            </a:r>
          </a:p>
          <a:p>
            <a:pPr lvl="1"/>
            <a:r>
              <a:rPr lang="en-US" dirty="0"/>
              <a:t>VARCHAR takes up 1 byte per character, + 2 bytes to hold length information.  </a:t>
            </a:r>
          </a:p>
          <a:p>
            <a:pPr lvl="1"/>
            <a:r>
              <a:rPr lang="en-US" dirty="0"/>
              <a:t>For example, if you set a VARCHAR(100) data type = ‘Jen’, then it would take up 3 bytes (for J, E, and N) plus 2 bytes, or 5 bytes in all.</a:t>
            </a:r>
            <a:endParaRPr lang="en-IN" dirty="0"/>
          </a:p>
          <a:p>
            <a:r>
              <a:rPr lang="en-IN" dirty="0"/>
              <a:t>Text: </a:t>
            </a:r>
          </a:p>
          <a:p>
            <a:pPr lvl="1"/>
            <a:r>
              <a:rPr lang="en-IN" dirty="0"/>
              <a:t>It has a maximum length of 2,147,483,647 characters. </a:t>
            </a:r>
          </a:p>
          <a:p>
            <a:pPr lvl="1"/>
            <a:r>
              <a:rPr lang="en-IN" dirty="0"/>
              <a:t>It contains variable-length characters.</a:t>
            </a:r>
          </a:p>
        </p:txBody>
      </p:sp>
      <p:pic>
        <p:nvPicPr>
          <p:cNvPr id="2" name="Picture 1">
            <a:extLst>
              <a:ext uri="{FF2B5EF4-FFF2-40B4-BE49-F238E27FC236}">
                <a16:creationId xmlns:a16="http://schemas.microsoft.com/office/drawing/2014/main" xmlns="" id="{FDC95168-E30A-4040-A60A-E43F2971BED9}"/>
              </a:ext>
            </a:extLst>
          </p:cNvPr>
          <p:cNvPicPr>
            <a:picLocks noChangeAspect="1"/>
          </p:cNvPicPr>
          <p:nvPr/>
        </p:nvPicPr>
        <p:blipFill>
          <a:blip r:embed="rId2"/>
          <a:stretch>
            <a:fillRect/>
          </a:stretch>
        </p:blipFill>
        <p:spPr>
          <a:xfrm>
            <a:off x="7130518" y="4983701"/>
            <a:ext cx="3590925" cy="857250"/>
          </a:xfrm>
          <a:prstGeom prst="rect">
            <a:avLst/>
          </a:prstGeom>
        </p:spPr>
      </p:pic>
      <p:pic>
        <p:nvPicPr>
          <p:cNvPr id="4" name="Picture 3">
            <a:extLst>
              <a:ext uri="{FF2B5EF4-FFF2-40B4-BE49-F238E27FC236}">
                <a16:creationId xmlns:a16="http://schemas.microsoft.com/office/drawing/2014/main" xmlns="" id="{83F69FD9-204D-45B7-8345-22D13C8A9992}"/>
              </a:ext>
            </a:extLst>
          </p:cNvPr>
          <p:cNvPicPr>
            <a:picLocks noChangeAspect="1"/>
          </p:cNvPicPr>
          <p:nvPr/>
        </p:nvPicPr>
        <p:blipFill>
          <a:blip r:embed="rId3"/>
          <a:stretch>
            <a:fillRect/>
          </a:stretch>
        </p:blipFill>
        <p:spPr>
          <a:xfrm>
            <a:off x="7766453" y="2766059"/>
            <a:ext cx="3276600" cy="400050"/>
          </a:xfrm>
          <a:prstGeom prst="rect">
            <a:avLst/>
          </a:prstGeom>
        </p:spPr>
      </p:pic>
      <p:pic>
        <p:nvPicPr>
          <p:cNvPr id="5" name="Picture 4">
            <a:extLst>
              <a:ext uri="{FF2B5EF4-FFF2-40B4-BE49-F238E27FC236}">
                <a16:creationId xmlns:a16="http://schemas.microsoft.com/office/drawing/2014/main" xmlns="" id="{1AA39393-301C-4024-B753-86F800E23A7F}"/>
              </a:ext>
            </a:extLst>
          </p:cNvPr>
          <p:cNvPicPr>
            <a:picLocks noChangeAspect="1"/>
          </p:cNvPicPr>
          <p:nvPr/>
        </p:nvPicPr>
        <p:blipFill>
          <a:blip r:embed="rId4"/>
          <a:stretch>
            <a:fillRect/>
          </a:stretch>
        </p:blipFill>
        <p:spPr>
          <a:xfrm>
            <a:off x="5987885" y="3123471"/>
            <a:ext cx="3219450" cy="533400"/>
          </a:xfrm>
          <a:prstGeom prst="rect">
            <a:avLst/>
          </a:prstGeom>
        </p:spPr>
      </p:pic>
    </p:spTree>
    <p:extLst>
      <p:ext uri="{BB962C8B-B14F-4D97-AF65-F5344CB8AC3E}">
        <p14:creationId xmlns:p14="http://schemas.microsoft.com/office/powerpoint/2010/main" val="3755199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inVertic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 calcmode="lin" valueType="num">
                                      <p:cBhvr additive="base">
                                        <p:cTn id="3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arn(inVertical)">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 calcmode="lin" valueType="num">
                                      <p:cBhvr additive="base">
                                        <p:cTn id="5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1" end="11"/>
                                            </p:txEl>
                                          </p:spTgt>
                                        </p:tgtEl>
                                        <p:attrNameLst>
                                          <p:attrName>style.visibility</p:attrName>
                                        </p:attrNameLst>
                                      </p:cBhvr>
                                      <p:to>
                                        <p:strVal val="visible"/>
                                      </p:to>
                                    </p:set>
                                    <p:anim calcmode="lin" valueType="num">
                                      <p:cBhvr additive="base">
                                        <p:cTn id="6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barn(inVertical)">
                                      <p:cBhvr>
                                        <p:cTn id="69" dur="500"/>
                                        <p:tgtEl>
                                          <p:spTgt spid="2"/>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
                                            <p:txEl>
                                              <p:pRg st="12" end="12"/>
                                            </p:txEl>
                                          </p:spTgt>
                                        </p:tgtEl>
                                        <p:attrNameLst>
                                          <p:attrName>style.visibility</p:attrName>
                                        </p:attrNameLst>
                                      </p:cBhvr>
                                      <p:to>
                                        <p:strVal val="visible"/>
                                      </p:to>
                                    </p:set>
                                    <p:anim calcmode="lin" valueType="num">
                                      <p:cBhvr additive="base">
                                        <p:cTn id="74"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3">
                                            <p:txEl>
                                              <p:pRg st="13" end="13"/>
                                            </p:txEl>
                                          </p:spTgt>
                                        </p:tgtEl>
                                        <p:attrNameLst>
                                          <p:attrName>style.visibility</p:attrName>
                                        </p:attrNameLst>
                                      </p:cBhvr>
                                      <p:to>
                                        <p:strVal val="visible"/>
                                      </p:to>
                                    </p:set>
                                    <p:anim calcmode="lin" valueType="num">
                                      <p:cBhvr additive="base">
                                        <p:cTn id="78"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3">
                                            <p:txEl>
                                              <p:pRg st="14" end="14"/>
                                            </p:txEl>
                                          </p:spTgt>
                                        </p:tgtEl>
                                        <p:attrNameLst>
                                          <p:attrName>style.visibility</p:attrName>
                                        </p:attrNameLst>
                                      </p:cBhvr>
                                      <p:to>
                                        <p:strVal val="visible"/>
                                      </p:to>
                                    </p:set>
                                    <p:anim calcmode="lin" valueType="num">
                                      <p:cBhvr additive="base">
                                        <p:cTn id="82"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6"/>
          <p:cNvSpPr txBox="1"/>
          <p:nvPr/>
        </p:nvSpPr>
        <p:spPr>
          <a:xfrm>
            <a:off x="9245600" y="6400800"/>
            <a:ext cx="2540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990033"/>
              </a:buClr>
              <a:buSzPts val="1400"/>
              <a:buFont typeface="Arial"/>
              <a:buNone/>
            </a:pPr>
            <a:r>
              <a:rPr lang="en-US" sz="1400" b="1" i="0" u="none">
                <a:solidFill>
                  <a:srgbClr val="990033"/>
                </a:solidFill>
                <a:latin typeface="Arial"/>
                <a:ea typeface="Arial"/>
                <a:cs typeface="Arial"/>
                <a:sym typeface="Arial"/>
              </a:rPr>
              <a:t>Slide 8- </a:t>
            </a:r>
            <a:fld id="{00000000-1234-1234-1234-123412341234}" type="slidenum">
              <a:rPr lang="en-US" sz="1400" b="1" i="0" u="none">
                <a:solidFill>
                  <a:srgbClr val="990033"/>
                </a:solidFill>
                <a:latin typeface="Arial"/>
                <a:ea typeface="Arial"/>
                <a:cs typeface="Arial"/>
                <a:sym typeface="Arial"/>
              </a:rPr>
              <a:t>90</a:t>
            </a:fld>
            <a:endParaRPr/>
          </a:p>
        </p:txBody>
      </p:sp>
      <p:sp>
        <p:nvSpPr>
          <p:cNvPr id="334" name="Google Shape;334;p46"/>
          <p:cNvSpPr txBox="1">
            <a:spLocks noGrp="1"/>
          </p:cNvSpPr>
          <p:nvPr>
            <p:ph type="title"/>
          </p:nvPr>
        </p:nvSpPr>
        <p:spPr>
          <a:xfrm>
            <a:off x="304800" y="303213"/>
            <a:ext cx="10394949" cy="9921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800000"/>
              </a:buClr>
              <a:buSzPts val="3600"/>
              <a:buFont typeface="Arial"/>
              <a:buNone/>
            </a:pPr>
            <a:r>
              <a:rPr lang="en-US" sz="3600" b="0" i="0" u="none">
                <a:solidFill>
                  <a:srgbClr val="800000"/>
                </a:solidFill>
                <a:latin typeface="Arial"/>
                <a:ea typeface="Arial"/>
                <a:cs typeface="Arial"/>
                <a:sym typeface="Arial"/>
              </a:rPr>
              <a:t>USE OF DISTINCT</a:t>
            </a:r>
            <a:endParaRPr/>
          </a:p>
        </p:txBody>
      </p:sp>
      <p:sp>
        <p:nvSpPr>
          <p:cNvPr id="335" name="Google Shape;335;p46"/>
          <p:cNvSpPr txBox="1">
            <a:spLocks noGrp="1"/>
          </p:cNvSpPr>
          <p:nvPr>
            <p:ph type="body" idx="1"/>
          </p:nvPr>
        </p:nvSpPr>
        <p:spPr>
          <a:xfrm>
            <a:off x="319617" y="1600200"/>
            <a:ext cx="11059583" cy="4572000"/>
          </a:xfrm>
          <a:prstGeom prst="rect">
            <a:avLst/>
          </a:prstGeom>
          <a:noFill/>
          <a:ln>
            <a:noFill/>
          </a:ln>
        </p:spPr>
        <p:txBody>
          <a:bodyPr spcFirstLastPara="1" wrap="square" lIns="91425" tIns="45700" rIns="0" bIns="45700" anchor="t" anchorCtr="0">
            <a:noAutofit/>
          </a:bodyPr>
          <a:lstStyle/>
          <a:p>
            <a:pPr marL="342900" lvl="0" indent="-342900" algn="l" rtl="0">
              <a:lnSpc>
                <a:spcPct val="100000"/>
              </a:lnSpc>
              <a:spcBef>
                <a:spcPts val="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SQL does not treat a relation as a set; duplicate tuples can appear</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To eliminate duplicate tuples in a query result, the keyword </a:t>
            </a:r>
            <a:r>
              <a:rPr lang="en-US" sz="2400" b="1" i="0" u="none" dirty="0">
                <a:solidFill>
                  <a:schemeClr val="dk2"/>
                </a:solidFill>
                <a:latin typeface="Arial"/>
                <a:ea typeface="Arial"/>
                <a:cs typeface="Arial"/>
                <a:sym typeface="Arial"/>
              </a:rPr>
              <a:t>DISTINCT</a:t>
            </a:r>
            <a:r>
              <a:rPr lang="en-US" sz="2400" b="0" i="0" u="none" dirty="0">
                <a:solidFill>
                  <a:schemeClr val="dk2"/>
                </a:solidFill>
                <a:latin typeface="Arial"/>
                <a:ea typeface="Arial"/>
                <a:cs typeface="Arial"/>
                <a:sym typeface="Arial"/>
              </a:rPr>
              <a:t> is used</a:t>
            </a:r>
            <a:endParaRPr dirty="0"/>
          </a:p>
          <a:p>
            <a:pPr marL="342900" lvl="0" indent="-342900" algn="l" rtl="0">
              <a:lnSpc>
                <a:spcPct val="100000"/>
              </a:lnSpc>
              <a:spcBef>
                <a:spcPts val="480"/>
              </a:spcBef>
              <a:spcAft>
                <a:spcPts val="0"/>
              </a:spcAft>
              <a:buClr>
                <a:srgbClr val="990033"/>
              </a:buClr>
              <a:buSzPts val="1440"/>
              <a:buFont typeface="Noto Sans Symbols"/>
              <a:buChar char="■"/>
            </a:pPr>
            <a:r>
              <a:rPr lang="en-US" sz="2400" b="0" i="0" u="none" dirty="0">
                <a:solidFill>
                  <a:schemeClr val="dk2"/>
                </a:solidFill>
                <a:latin typeface="Arial"/>
                <a:ea typeface="Arial"/>
                <a:cs typeface="Arial"/>
                <a:sym typeface="Arial"/>
              </a:rPr>
              <a:t>For example, the result of Q11 may have duplicate SALARY values whereas Q11A does not have any duplicate values</a:t>
            </a:r>
            <a:br>
              <a:rPr lang="en-US" sz="2400" b="0" i="0" u="none" dirty="0">
                <a:solidFill>
                  <a:schemeClr val="dk2"/>
                </a:solidFill>
                <a:latin typeface="Arial"/>
                <a:ea typeface="Arial"/>
                <a:cs typeface="Arial"/>
                <a:sym typeface="Arial"/>
              </a:rPr>
            </a:br>
            <a:r>
              <a:rPr lang="en-US" sz="2200" b="0" i="0" u="none" dirty="0">
                <a:solidFill>
                  <a:srgbClr val="800000"/>
                </a:solidFill>
                <a:latin typeface="Arial"/>
                <a:ea typeface="Arial"/>
                <a:cs typeface="Arial"/>
                <a:sym typeface="Arial"/>
              </a:rPr>
              <a:t>	Q11:	SELECT 	SALARY</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		FROM		</a:t>
            </a:r>
            <a:r>
              <a:rPr lang="en-US" sz="2200" b="0" i="0" u="none" dirty="0" smtClean="0">
                <a:solidFill>
                  <a:srgbClr val="800000"/>
                </a:solidFill>
                <a:latin typeface="Arial"/>
                <a:ea typeface="Arial"/>
                <a:cs typeface="Arial"/>
                <a:sym typeface="Arial"/>
              </a:rPr>
              <a:t>EMPLOYEE</a:t>
            </a:r>
          </a:p>
          <a:p>
            <a:pPr marL="742950" lvl="1" indent="-285750" algn="l" rtl="0">
              <a:lnSpc>
                <a:spcPct val="100000"/>
              </a:lnSpc>
              <a:spcBef>
                <a:spcPts val="440"/>
              </a:spcBef>
              <a:spcAft>
                <a:spcPts val="0"/>
              </a:spcAft>
              <a:buSzPts val="1210"/>
              <a:buNone/>
            </a:pPr>
            <a:r>
              <a:rPr lang="en-US" sz="2200" b="0" i="0" u="none" dirty="0">
                <a:solidFill>
                  <a:srgbClr val="800000"/>
                </a:solidFill>
                <a:latin typeface="Arial"/>
                <a:ea typeface="Arial"/>
                <a:cs typeface="Arial"/>
                <a:sym typeface="Arial"/>
              </a:rPr>
              <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Q11A: 	SELECT 	</a:t>
            </a:r>
            <a:r>
              <a:rPr lang="en-US" sz="2200" b="1" i="0" u="none" dirty="0">
                <a:solidFill>
                  <a:srgbClr val="800000"/>
                </a:solidFill>
                <a:latin typeface="Arial"/>
                <a:ea typeface="Arial"/>
                <a:cs typeface="Arial"/>
                <a:sym typeface="Arial"/>
              </a:rPr>
              <a:t>DISTINCT</a:t>
            </a:r>
            <a:r>
              <a:rPr lang="en-US" sz="2200" b="0" i="0" u="none" dirty="0">
                <a:solidFill>
                  <a:srgbClr val="800000"/>
                </a:solidFill>
                <a:latin typeface="Arial"/>
                <a:ea typeface="Arial"/>
                <a:cs typeface="Arial"/>
                <a:sym typeface="Arial"/>
              </a:rPr>
              <a:t> SALARY</a:t>
            </a:r>
            <a:br>
              <a:rPr lang="en-US" sz="2200" b="0" i="0" u="none" dirty="0">
                <a:solidFill>
                  <a:srgbClr val="800000"/>
                </a:solidFill>
                <a:latin typeface="Arial"/>
                <a:ea typeface="Arial"/>
                <a:cs typeface="Arial"/>
                <a:sym typeface="Arial"/>
              </a:rPr>
            </a:br>
            <a:r>
              <a:rPr lang="en-US" sz="2200" b="0" i="0" u="none" dirty="0">
                <a:solidFill>
                  <a:srgbClr val="800000"/>
                </a:solidFill>
                <a:latin typeface="Arial"/>
                <a:ea typeface="Arial"/>
                <a:cs typeface="Arial"/>
                <a:sym typeface="Arial"/>
              </a:rPr>
              <a:t>		FROM		EMPLOYEE</a:t>
            </a:r>
            <a:endParaRPr dirty="0"/>
          </a:p>
        </p:txBody>
      </p:sp>
    </p:spTree>
    <p:extLst>
      <p:ext uri="{BB962C8B-B14F-4D97-AF65-F5344CB8AC3E}">
        <p14:creationId xmlns:p14="http://schemas.microsoft.com/office/powerpoint/2010/main" val="18926692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Logical Operators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8751905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LIKE condition</a:t>
            </a:r>
          </a:p>
        </p:txBody>
      </p:sp>
      <p:sp>
        <p:nvSpPr>
          <p:cNvPr id="3" name="Content Placeholder 2"/>
          <p:cNvSpPr>
            <a:spLocks noGrp="1"/>
          </p:cNvSpPr>
          <p:nvPr>
            <p:ph idx="1"/>
          </p:nvPr>
        </p:nvSpPr>
        <p:spPr/>
        <p:txBody>
          <a:bodyPr>
            <a:normAutofit fontScale="92500" lnSpcReduction="20000"/>
          </a:bodyPr>
          <a:lstStyle/>
          <a:p>
            <a:r>
              <a:rPr lang="en-US" dirty="0"/>
              <a:t>LIKE condition is used to perform pattern matching to find the correct result. </a:t>
            </a:r>
          </a:p>
          <a:p>
            <a:r>
              <a:rPr lang="en-US" dirty="0"/>
              <a:t>It is used in SELECT, INSERT, UPDATE and DELETE statement with the combination of WHERE clause.</a:t>
            </a:r>
          </a:p>
          <a:p>
            <a:r>
              <a:rPr lang="en-US" b="1" dirty="0"/>
              <a:t>Syntax:</a:t>
            </a:r>
            <a:endParaRPr lang="en-US" dirty="0"/>
          </a:p>
          <a:p>
            <a:r>
              <a:rPr lang="en-US" dirty="0"/>
              <a:t>expression LIKE pattern [ </a:t>
            </a:r>
            <a:r>
              <a:rPr lang="en-US" b="1" dirty="0"/>
              <a:t>ESCAPE</a:t>
            </a:r>
            <a:r>
              <a:rPr lang="en-US" dirty="0"/>
              <a:t> '</a:t>
            </a:r>
            <a:r>
              <a:rPr lang="en-US" dirty="0" err="1"/>
              <a:t>escape_character</a:t>
            </a:r>
            <a:r>
              <a:rPr lang="en-US" dirty="0"/>
              <a:t>' ]  </a:t>
            </a:r>
          </a:p>
          <a:p>
            <a:r>
              <a:rPr lang="en-US" dirty="0"/>
              <a:t>Parameters</a:t>
            </a:r>
          </a:p>
          <a:p>
            <a:r>
              <a:rPr lang="en-US" b="1" dirty="0"/>
              <a:t>expression:</a:t>
            </a:r>
            <a:r>
              <a:rPr lang="en-US" dirty="0"/>
              <a:t> It specifies a column or field.</a:t>
            </a:r>
          </a:p>
          <a:p>
            <a:r>
              <a:rPr lang="en-US" b="1" dirty="0"/>
              <a:t>pattern:</a:t>
            </a:r>
            <a:r>
              <a:rPr lang="en-US" dirty="0"/>
              <a:t> It is a character expression that contains pattern matching.</a:t>
            </a:r>
          </a:p>
          <a:p>
            <a:r>
              <a:rPr lang="en-US" b="1" dirty="0" err="1"/>
              <a:t>escape_character</a:t>
            </a:r>
            <a:r>
              <a:rPr lang="en-US" b="1" dirty="0"/>
              <a:t>:</a:t>
            </a:r>
            <a:r>
              <a:rPr lang="en-US" dirty="0"/>
              <a:t> It is optional. It allows you to test for literal instances of a wildcard character such as % or _. If you do not provide the </a:t>
            </a:r>
            <a:r>
              <a:rPr lang="en-US" dirty="0" err="1"/>
              <a:t>escape_character</a:t>
            </a:r>
            <a:r>
              <a:rPr lang="en-US" dirty="0"/>
              <a:t>, MySQL assumes that "\" is the </a:t>
            </a:r>
            <a:r>
              <a:rPr lang="en-US" dirty="0" err="1"/>
              <a:t>escape_character</a:t>
            </a:r>
            <a:r>
              <a:rPr lang="en-US" dirty="0"/>
              <a:t>.</a:t>
            </a:r>
          </a:p>
          <a:p>
            <a:endParaRPr lang="en-US" dirty="0"/>
          </a:p>
        </p:txBody>
      </p:sp>
    </p:spTree>
    <p:extLst>
      <p:ext uri="{BB962C8B-B14F-4D97-AF65-F5344CB8AC3E}">
        <p14:creationId xmlns:p14="http://schemas.microsoft.com/office/powerpoint/2010/main" val="199526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Different LIKE operators with '%' and '_' wildcards: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9335" y="2240267"/>
            <a:ext cx="9476405" cy="3187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8860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a:t>
            </a:r>
          </a:p>
        </p:txBody>
      </p:sp>
      <p:sp>
        <p:nvSpPr>
          <p:cNvPr id="3" name="Content Placeholder 2"/>
          <p:cNvSpPr>
            <a:spLocks noGrp="1"/>
          </p:cNvSpPr>
          <p:nvPr>
            <p:ph idx="1"/>
          </p:nvPr>
        </p:nvSpPr>
        <p:spPr/>
        <p:txBody>
          <a:bodyPr>
            <a:normAutofit lnSpcReduction="10000"/>
          </a:bodyPr>
          <a:lstStyle/>
          <a:p>
            <a:r>
              <a:rPr lang="en-US" dirty="0"/>
              <a:t>1) Using % (percent) Wildcard:</a:t>
            </a:r>
          </a:p>
          <a:p>
            <a:endParaRPr lang="en-US" dirty="0"/>
          </a:p>
          <a:p>
            <a:endParaRPr lang="en-US" dirty="0"/>
          </a:p>
          <a:p>
            <a:endParaRPr lang="en-US" dirty="0"/>
          </a:p>
          <a:p>
            <a:r>
              <a:rPr lang="en-US" dirty="0"/>
              <a:t>2) Using _ (Underscore) Wildcard:</a:t>
            </a:r>
          </a:p>
          <a:p>
            <a:endParaRPr lang="en-US" dirty="0"/>
          </a:p>
          <a:p>
            <a:endParaRPr lang="en-US" dirty="0"/>
          </a:p>
          <a:p>
            <a:endParaRPr lang="en-US" dirty="0"/>
          </a:p>
          <a:p>
            <a:r>
              <a:rPr lang="en-US" dirty="0"/>
              <a:t>3) using not like:</a:t>
            </a:r>
          </a:p>
          <a:p>
            <a:endParaRPr lang="en-US" dirty="0"/>
          </a:p>
          <a:p>
            <a:endParaRPr lang="en-US" dirty="0"/>
          </a:p>
          <a:p>
            <a:endParaRPr lang="en-US"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8473" y="1209675"/>
            <a:ext cx="3324225"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975" y="2312744"/>
            <a:ext cx="5188138" cy="1356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8274" y="4232031"/>
            <a:ext cx="46577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5985" y="5085251"/>
            <a:ext cx="5029200" cy="1400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04596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circle(in)">
                                      <p:cBhvr>
                                        <p:cTn id="7" dur="20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wipe(down)">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wipe(down)">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29"/>
                                        </p:tgtEl>
                                        <p:attrNameLst>
                                          <p:attrName>style.visibility</p:attrName>
                                        </p:attrNameLst>
                                      </p:cBhvr>
                                      <p:to>
                                        <p:strVal val="visible"/>
                                      </p:to>
                                    </p:set>
                                    <p:animEffect transition="in" filter="wipe(down)">
                                      <p:cBhvr>
                                        <p:cTn id="22" dur="500"/>
                                        <p:tgtEl>
                                          <p:spTgt spid="1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 OR and NOT Operators</a:t>
            </a:r>
          </a:p>
        </p:txBody>
      </p:sp>
      <p:sp>
        <p:nvSpPr>
          <p:cNvPr id="3" name="Content Placeholder 2"/>
          <p:cNvSpPr>
            <a:spLocks noGrp="1"/>
          </p:cNvSpPr>
          <p:nvPr>
            <p:ph idx="1"/>
          </p:nvPr>
        </p:nvSpPr>
        <p:spPr/>
        <p:txBody>
          <a:bodyPr/>
          <a:lstStyle/>
          <a:p>
            <a:r>
              <a:rPr lang="en-US" dirty="0"/>
              <a:t>The WHERE clause can be combined with AND, OR, and NOT operators.</a:t>
            </a:r>
          </a:p>
          <a:p>
            <a:r>
              <a:rPr lang="en-US" dirty="0"/>
              <a:t>The AND </a:t>
            </a:r>
            <a:r>
              <a:rPr lang="en-US" dirty="0" err="1"/>
              <a:t>and</a:t>
            </a:r>
            <a:r>
              <a:rPr lang="en-US" dirty="0"/>
              <a:t> OR operators are used to filter records based on more than one condition:</a:t>
            </a:r>
          </a:p>
          <a:p>
            <a:pPr lvl="1"/>
            <a:r>
              <a:rPr lang="en-US" dirty="0"/>
              <a:t>The AND operator displays a record if all the conditions separated by AND are TRUE.</a:t>
            </a:r>
          </a:p>
          <a:p>
            <a:pPr lvl="1"/>
            <a:r>
              <a:rPr lang="en-US" dirty="0"/>
              <a:t>The OR operator displays a record if any of the conditions separated by OR is TRUE.</a:t>
            </a:r>
          </a:p>
          <a:p>
            <a:r>
              <a:rPr lang="en-US" dirty="0"/>
              <a:t>The NOT operator displays a record if the condition(s) is NOT TRUE.</a:t>
            </a:r>
          </a:p>
          <a:p>
            <a:endParaRPr lang="en-US" dirty="0"/>
          </a:p>
        </p:txBody>
      </p:sp>
    </p:spTree>
    <p:extLst>
      <p:ext uri="{BB962C8B-B14F-4D97-AF65-F5344CB8AC3E}">
        <p14:creationId xmlns:p14="http://schemas.microsoft.com/office/powerpoint/2010/main" val="31608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7249" y="660704"/>
            <a:ext cx="4213495" cy="1572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249" y="2370626"/>
            <a:ext cx="4166940" cy="165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4127" y="4316035"/>
            <a:ext cx="3069614" cy="1870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17976" y="1748020"/>
            <a:ext cx="4676775"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437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ppt_x"/>
                                          </p:val>
                                        </p:tav>
                                        <p:tav tm="100000">
                                          <p:val>
                                            <p:strVal val="#ppt_x"/>
                                          </p:val>
                                        </p:tav>
                                      </p:tavLst>
                                    </p:anim>
                                    <p:anim calcmode="lin" valueType="num">
                                      <p:cBhvr additive="base">
                                        <p:cTn id="1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078"/>
                                        </p:tgtEl>
                                        <p:attrNameLst>
                                          <p:attrName>style.visibility</p:attrName>
                                        </p:attrNameLst>
                                      </p:cBhvr>
                                      <p:to>
                                        <p:strVal val="visible"/>
                                      </p:to>
                                    </p:set>
                                    <p:anim calcmode="lin" valueType="num">
                                      <p:cBhvr additive="base">
                                        <p:cTn id="19" dur="500" fill="hold"/>
                                        <p:tgtEl>
                                          <p:spTgt spid="3078"/>
                                        </p:tgtEl>
                                        <p:attrNameLst>
                                          <p:attrName>ppt_x</p:attrName>
                                        </p:attrNameLst>
                                      </p:cBhvr>
                                      <p:tavLst>
                                        <p:tav tm="0">
                                          <p:val>
                                            <p:strVal val="#ppt_x"/>
                                          </p:val>
                                        </p:tav>
                                        <p:tav tm="100000">
                                          <p:val>
                                            <p:strVal val="#ppt_x"/>
                                          </p:val>
                                        </p:tav>
                                      </p:tavLst>
                                    </p:anim>
                                    <p:anim calcmode="lin" valueType="num">
                                      <p:cBhvr additive="base">
                                        <p:cTn id="20" dur="500" fill="hold"/>
                                        <p:tgtEl>
                                          <p:spTgt spid="307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076"/>
                                        </p:tgtEl>
                                        <p:attrNameLst>
                                          <p:attrName>style.visibility</p:attrName>
                                        </p:attrNameLst>
                                      </p:cBhvr>
                                      <p:to>
                                        <p:strVal val="visible"/>
                                      </p:to>
                                    </p:set>
                                    <p:anim calcmode="lin" valueType="num">
                                      <p:cBhvr additive="base">
                                        <p:cTn id="25" dur="500" fill="hold"/>
                                        <p:tgtEl>
                                          <p:spTgt spid="3076"/>
                                        </p:tgtEl>
                                        <p:attrNameLst>
                                          <p:attrName>ppt_x</p:attrName>
                                        </p:attrNameLst>
                                      </p:cBhvr>
                                      <p:tavLst>
                                        <p:tav tm="0">
                                          <p:val>
                                            <p:strVal val="#ppt_x"/>
                                          </p:val>
                                        </p:tav>
                                        <p:tav tm="100000">
                                          <p:val>
                                            <p:strVal val="#ppt_x"/>
                                          </p:val>
                                        </p:tav>
                                      </p:tavLst>
                                    </p:anim>
                                    <p:anim calcmode="lin" valueType="num">
                                      <p:cBhvr additive="base">
                                        <p:cTn id="2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999" y="494747"/>
            <a:ext cx="3857235" cy="2271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1951" y="812737"/>
            <a:ext cx="6087233" cy="14510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2999" y="3443993"/>
            <a:ext cx="6624987" cy="2218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768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 Condition</a:t>
            </a:r>
          </a:p>
        </p:txBody>
      </p:sp>
      <p:sp>
        <p:nvSpPr>
          <p:cNvPr id="3" name="Content Placeholder 2"/>
          <p:cNvSpPr>
            <a:spLocks noGrp="1"/>
          </p:cNvSpPr>
          <p:nvPr>
            <p:ph idx="1"/>
          </p:nvPr>
        </p:nvSpPr>
        <p:spPr/>
        <p:txBody>
          <a:bodyPr>
            <a:normAutofit fontScale="92500"/>
          </a:bodyPr>
          <a:lstStyle/>
          <a:p>
            <a:r>
              <a:rPr lang="en-US" dirty="0"/>
              <a:t>The IN operator allows you to specify multiple values in a WHERE clause.</a:t>
            </a:r>
          </a:p>
          <a:p>
            <a:r>
              <a:rPr lang="en-US" dirty="0"/>
              <a:t>The IN operator is a shorthand for multiple OR conditions.</a:t>
            </a:r>
          </a:p>
          <a:p>
            <a:pPr marL="0" indent="0">
              <a:buNone/>
            </a:pPr>
            <a:r>
              <a:rPr lang="en-US" dirty="0"/>
              <a:t>Syntax</a:t>
            </a:r>
          </a:p>
          <a:p>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err="1"/>
              <a:t>column_name</a:t>
            </a:r>
            <a:r>
              <a:rPr lang="en-US" dirty="0"/>
              <a:t> IN (</a:t>
            </a:r>
            <a:r>
              <a:rPr lang="en-US" i="1" dirty="0"/>
              <a:t>value1</a:t>
            </a:r>
            <a:r>
              <a:rPr lang="en-US" dirty="0"/>
              <a:t>,</a:t>
            </a:r>
            <a:r>
              <a:rPr lang="en-US" i="1" dirty="0"/>
              <a:t> value2</a:t>
            </a:r>
            <a:r>
              <a:rPr lang="en-US" dirty="0"/>
              <a:t>, ...);</a:t>
            </a:r>
          </a:p>
          <a:p>
            <a:pPr marL="0" indent="0">
              <a:buNone/>
            </a:pPr>
            <a:r>
              <a:rPr lang="en-US" dirty="0"/>
              <a:t>OR</a:t>
            </a:r>
          </a:p>
          <a:p>
            <a:r>
              <a:rPr lang="en-US" dirty="0"/>
              <a:t>SELECT </a:t>
            </a:r>
            <a:r>
              <a:rPr lang="en-US" i="1" dirty="0" err="1"/>
              <a:t>column_name</a:t>
            </a:r>
            <a:r>
              <a:rPr lang="en-US" i="1" dirty="0"/>
              <a:t>(s)</a:t>
            </a:r>
            <a:r>
              <a:rPr lang="en-US" dirty="0"/>
              <a:t/>
            </a:r>
            <a:br>
              <a:rPr lang="en-US" dirty="0"/>
            </a:br>
            <a:r>
              <a:rPr lang="en-US" dirty="0"/>
              <a:t>FROM </a:t>
            </a:r>
            <a:r>
              <a:rPr lang="en-US" i="1" dirty="0" err="1"/>
              <a:t>table_name</a:t>
            </a:r>
            <a:r>
              <a:rPr lang="en-US" dirty="0"/>
              <a:t/>
            </a:r>
            <a:br>
              <a:rPr lang="en-US" dirty="0"/>
            </a:br>
            <a:r>
              <a:rPr lang="en-US" dirty="0"/>
              <a:t>WHERE </a:t>
            </a:r>
            <a:r>
              <a:rPr lang="en-US" i="1" dirty="0" err="1"/>
              <a:t>column_name</a:t>
            </a:r>
            <a:r>
              <a:rPr lang="en-US" dirty="0"/>
              <a:t> IN (</a:t>
            </a:r>
            <a:r>
              <a:rPr lang="en-US" i="1" dirty="0"/>
              <a:t>SELECT STATEMENT</a:t>
            </a:r>
            <a:r>
              <a:rPr lang="en-US" dirty="0"/>
              <a:t>);</a:t>
            </a:r>
          </a:p>
          <a:p>
            <a:endParaRPr lang="en-US" dirty="0"/>
          </a:p>
        </p:txBody>
      </p:sp>
    </p:spTree>
    <p:extLst>
      <p:ext uri="{BB962C8B-B14F-4D97-AF65-F5344CB8AC3E}">
        <p14:creationId xmlns:p14="http://schemas.microsoft.com/office/powerpoint/2010/main" val="398956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a:t>
            </a:r>
          </a:p>
        </p:txBody>
      </p:sp>
      <p:sp>
        <p:nvSpPr>
          <p:cNvPr id="3" name="Content Placeholder 2"/>
          <p:cNvSpPr>
            <a:spLocks noGrp="1"/>
          </p:cNvSpPr>
          <p:nvPr>
            <p:ph idx="1"/>
          </p:nvPr>
        </p:nvSpPr>
        <p:spPr/>
        <p:txBody>
          <a:bodyPr/>
          <a:lstStyle/>
          <a:p>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5415" y="2206137"/>
            <a:ext cx="2743200" cy="1695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8523" y="2206137"/>
            <a:ext cx="4800600"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754" y="4411541"/>
            <a:ext cx="5191125" cy="150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5415" y="4311528"/>
            <a:ext cx="2257425"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03404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down)">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3"/>
                                        </p:tgtEl>
                                        <p:attrNameLst>
                                          <p:attrName>style.visibility</p:attrName>
                                        </p:attrNameLst>
                                      </p:cBhvr>
                                      <p:to>
                                        <p:strVal val="visible"/>
                                      </p:to>
                                    </p:set>
                                    <p:animEffect transition="in" filter="wipe(down)">
                                      <p:cBhvr>
                                        <p:cTn id="12" dur="500"/>
                                        <p:tgtEl>
                                          <p:spTgt spid="205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55"/>
                                        </p:tgtEl>
                                        <p:attrNameLst>
                                          <p:attrName>style.visibility</p:attrName>
                                        </p:attrNameLst>
                                      </p:cBhvr>
                                      <p:to>
                                        <p:strVal val="visible"/>
                                      </p:to>
                                    </p:set>
                                    <p:anim calcmode="lin" valueType="num">
                                      <p:cBhvr additive="base">
                                        <p:cTn id="17" dur="500" fill="hold"/>
                                        <p:tgtEl>
                                          <p:spTgt spid="2055"/>
                                        </p:tgtEl>
                                        <p:attrNameLst>
                                          <p:attrName>ppt_x</p:attrName>
                                        </p:attrNameLst>
                                      </p:cBhvr>
                                      <p:tavLst>
                                        <p:tav tm="0">
                                          <p:val>
                                            <p:strVal val="#ppt_x"/>
                                          </p:val>
                                        </p:tav>
                                        <p:tav tm="100000">
                                          <p:val>
                                            <p:strVal val="#ppt_x"/>
                                          </p:val>
                                        </p:tav>
                                      </p:tavLst>
                                    </p:anim>
                                    <p:anim calcmode="lin" valueType="num">
                                      <p:cBhvr additive="base">
                                        <p:cTn id="18"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2054"/>
                                        </p:tgtEl>
                                        <p:attrNameLst>
                                          <p:attrName>style.visibility</p:attrName>
                                        </p:attrNameLst>
                                      </p:cBhvr>
                                      <p:to>
                                        <p:strVal val="visible"/>
                                      </p:to>
                                    </p:set>
                                    <p:animEffect transition="in" filter="wipe(down)">
                                      <p:cBhvr>
                                        <p:cTn id="23"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331</TotalTime>
  <Words>5665</Words>
  <Application>Microsoft Office PowerPoint</Application>
  <PresentationFormat>Custom</PresentationFormat>
  <Paragraphs>966</Paragraphs>
  <Slides>155</Slides>
  <Notes>36</Notes>
  <HiddenSlides>0</HiddenSlides>
  <MMClips>0</MMClips>
  <ScaleCrop>false</ScaleCrop>
  <HeadingPairs>
    <vt:vector size="4" baseType="variant">
      <vt:variant>
        <vt:lpstr>Theme</vt:lpstr>
      </vt:variant>
      <vt:variant>
        <vt:i4>1</vt:i4>
      </vt:variant>
      <vt:variant>
        <vt:lpstr>Slide Titles</vt:lpstr>
      </vt:variant>
      <vt:variant>
        <vt:i4>155</vt:i4>
      </vt:variant>
    </vt:vector>
  </HeadingPairs>
  <TitlesOfParts>
    <vt:vector size="156" baseType="lpstr">
      <vt:lpstr>Office Theme</vt:lpstr>
      <vt:lpstr>Structured Query Language (SQL) &amp; Indexing</vt:lpstr>
      <vt:lpstr>Overview of SQL</vt:lpstr>
      <vt:lpstr>PowerPoint Presentation</vt:lpstr>
      <vt:lpstr>Advantages of SQL </vt:lpstr>
      <vt:lpstr>PowerPoint Presentation</vt:lpstr>
      <vt:lpstr>SQL Data types</vt:lpstr>
      <vt:lpstr>PowerPoint Presentation</vt:lpstr>
      <vt:lpstr>PowerPoint Presentation</vt:lpstr>
      <vt:lpstr>PowerPoint Presentation</vt:lpstr>
      <vt:lpstr>SQL Operators</vt:lpstr>
      <vt:lpstr>PowerPoint Presentation</vt:lpstr>
      <vt:lpstr> </vt:lpstr>
      <vt:lpstr>Logical Operators </vt:lpstr>
      <vt:lpstr>What is Relational Database?</vt:lpstr>
      <vt:lpstr>Important terminologies that are used in terms of relation.</vt:lpstr>
      <vt:lpstr>Classification of SQL commands</vt:lpstr>
      <vt:lpstr>DQL (Data Query Language): </vt:lpstr>
      <vt:lpstr>SELECT Command</vt:lpstr>
      <vt:lpstr>Classification of constraints</vt:lpstr>
      <vt:lpstr>SQL  constraints </vt:lpstr>
      <vt:lpstr>NOT NULL Constraints</vt:lpstr>
      <vt:lpstr>PowerPoint Presentation</vt:lpstr>
      <vt:lpstr>Primary key constraints</vt:lpstr>
      <vt:lpstr>Foreign Key constraints</vt:lpstr>
      <vt:lpstr>Syntax:</vt:lpstr>
      <vt:lpstr>Unique constraints</vt:lpstr>
      <vt:lpstr>SQL UNIQUE Constraint on CREATE TABLE</vt:lpstr>
      <vt:lpstr>Check constraints</vt:lpstr>
      <vt:lpstr>Default constraints</vt:lpstr>
      <vt:lpstr>PowerPoint Presentation</vt:lpstr>
      <vt:lpstr>DDL COMMANDS</vt:lpstr>
      <vt:lpstr>DDL (Data Definition Language): </vt:lpstr>
      <vt:lpstr>CREATE, SHOW &amp; DROP DATABASE </vt:lpstr>
      <vt:lpstr>USE Statement</vt:lpstr>
      <vt:lpstr>CREATE Table</vt:lpstr>
      <vt:lpstr>PowerPoint Presentation</vt:lpstr>
      <vt:lpstr>DROP , TRUNCATE and Rename TABLE </vt:lpstr>
      <vt:lpstr>AGGRATION FUNCTIONS</vt:lpstr>
      <vt:lpstr>AGGRATION FUNCTIONS:</vt:lpstr>
      <vt:lpstr>Example Table : “Student”</vt:lpstr>
      <vt:lpstr>PowerPoint Presentation</vt:lpstr>
      <vt:lpstr>Set Operations</vt:lpstr>
      <vt:lpstr>PowerPoint Presentation</vt:lpstr>
      <vt:lpstr>PowerPoint Presentation</vt:lpstr>
      <vt:lpstr>1. UNION Operator</vt:lpstr>
      <vt:lpstr>2. UNION ALL Operators</vt:lpstr>
      <vt:lpstr>3. INTERSECT Operator</vt:lpstr>
      <vt:lpstr>4. EXCEPT Operator</vt:lpstr>
      <vt:lpstr>Examples</vt:lpstr>
      <vt:lpstr>NULL Value</vt:lpstr>
      <vt:lpstr>PowerPoint Presentation</vt:lpstr>
      <vt:lpstr>DML COMMANDS</vt:lpstr>
      <vt:lpstr>DML(Data Manipulation Language)</vt:lpstr>
      <vt:lpstr>Data Manipulation commands</vt:lpstr>
      <vt:lpstr>INSERT Command</vt:lpstr>
      <vt:lpstr>PowerPoint Presentation</vt:lpstr>
      <vt:lpstr>UPDATE command</vt:lpstr>
      <vt:lpstr>PowerPoint Presentation</vt:lpstr>
      <vt:lpstr>DELETE command</vt:lpstr>
      <vt:lpstr>PowerPoint Presentation</vt:lpstr>
      <vt:lpstr>Complex Retrieval Queries using Group By</vt:lpstr>
      <vt:lpstr>GROUP BY and HAVING Clause</vt:lpstr>
      <vt:lpstr>PowerPoint Presentation</vt:lpstr>
      <vt:lpstr>GROUP BY on single column</vt:lpstr>
      <vt:lpstr>GROUP BY with ORDER BY</vt:lpstr>
      <vt:lpstr> GROUP BY with HAVING clause</vt:lpstr>
      <vt:lpstr>GROUP BY on multiple columns</vt:lpstr>
      <vt:lpstr>JOIN</vt:lpstr>
      <vt:lpstr>PowerPoint Presentation</vt:lpstr>
      <vt:lpstr>INNER JOIN</vt:lpstr>
      <vt:lpstr>Student                                            Course</vt:lpstr>
      <vt:lpstr>LEFT JOIN</vt:lpstr>
      <vt:lpstr>Example </vt:lpstr>
      <vt:lpstr>RIGHT JOIN</vt:lpstr>
      <vt:lpstr>Example: </vt:lpstr>
      <vt:lpstr>FULL JOIN</vt:lpstr>
      <vt:lpstr>Example:</vt:lpstr>
      <vt:lpstr>Example 2: full join</vt:lpstr>
      <vt:lpstr>DCL COMMANDS</vt:lpstr>
      <vt:lpstr>PowerPoint Presentation</vt:lpstr>
      <vt:lpstr>Different ways of granting privileges to the  users:</vt:lpstr>
      <vt:lpstr>PowerPoint Presentation</vt:lpstr>
      <vt:lpstr>Revoke command</vt:lpstr>
      <vt:lpstr>Examples</vt:lpstr>
      <vt:lpstr>Aliases and DISTINCT</vt:lpstr>
      <vt:lpstr>Alias cntd…</vt:lpstr>
      <vt:lpstr>ALIASES</vt:lpstr>
      <vt:lpstr>Syntax for Column Alias </vt:lpstr>
      <vt:lpstr>PowerPoint Presentation</vt:lpstr>
      <vt:lpstr>USE OF DISTINCT</vt:lpstr>
      <vt:lpstr>Logical Operators</vt:lpstr>
      <vt:lpstr>LIKE condition</vt:lpstr>
      <vt:lpstr>Different LIKE operators with '%' and '_' wildcards:</vt:lpstr>
      <vt:lpstr>Examples</vt:lpstr>
      <vt:lpstr>AND, OR and NOT Operators</vt:lpstr>
      <vt:lpstr>PowerPoint Presentation</vt:lpstr>
      <vt:lpstr>PowerPoint Presentation</vt:lpstr>
      <vt:lpstr>IN Condition</vt:lpstr>
      <vt:lpstr>Examples </vt:lpstr>
      <vt:lpstr>BETWEEN Operator</vt:lpstr>
      <vt:lpstr>ANY Operator</vt:lpstr>
      <vt:lpstr>Syntax</vt:lpstr>
      <vt:lpstr>Example:</vt:lpstr>
      <vt:lpstr>PowerPoint Presentation</vt:lpstr>
      <vt:lpstr>ALL Operator</vt:lpstr>
      <vt:lpstr>Syntax:</vt:lpstr>
      <vt:lpstr>PowerPoint Presentation</vt:lpstr>
      <vt:lpstr>Views</vt:lpstr>
      <vt:lpstr>View </vt:lpstr>
      <vt:lpstr>Creating view</vt:lpstr>
      <vt:lpstr>Example </vt:lpstr>
      <vt:lpstr>Dropping Views</vt:lpstr>
      <vt:lpstr>Advantages of PostgreSQL views</vt:lpstr>
      <vt:lpstr>Updating a View</vt:lpstr>
      <vt:lpstr>PowerPoint Presentation</vt:lpstr>
      <vt:lpstr>PowerPoint Presentation</vt:lpstr>
      <vt:lpstr>Creating View from multiple tables</vt:lpstr>
      <vt:lpstr>Triggers</vt:lpstr>
      <vt:lpstr>Triggers</vt:lpstr>
      <vt:lpstr>PowerPoint Presentation</vt:lpstr>
      <vt:lpstr>PowerPoint Presentation</vt:lpstr>
      <vt:lpstr>PowerPoint Presentation</vt:lpstr>
      <vt:lpstr>Trigger</vt:lpstr>
      <vt:lpstr>Trigger _function example </vt:lpstr>
      <vt:lpstr>Example 2</vt:lpstr>
      <vt:lpstr>PowerPoint Presentation</vt:lpstr>
      <vt:lpstr>Nested Queries in SQL </vt:lpstr>
      <vt:lpstr>PowerPoint Presentation</vt:lpstr>
      <vt:lpstr>Nested Queries</vt:lpstr>
      <vt:lpstr>Subqueries with the SELECT Statement</vt:lpstr>
      <vt:lpstr>Subqueries with the INSERT Statement</vt:lpstr>
      <vt:lpstr>PowerPoint Presentation</vt:lpstr>
      <vt:lpstr>PowerPoint Presentation</vt:lpstr>
      <vt:lpstr>Example 2:</vt:lpstr>
      <vt:lpstr>Subqueries with the UPDATE Statement</vt:lpstr>
      <vt:lpstr>NESTING OF QUERIES cntd..</vt:lpstr>
      <vt:lpstr>NESTING OF QUERIES (contd.)</vt:lpstr>
      <vt:lpstr>CORRELATED NESTED QUERIES</vt:lpstr>
      <vt:lpstr>CORRELATED NESTED QUERIES (contd.)</vt:lpstr>
      <vt:lpstr>CORRELATED NESTED QUERIES (contd.)</vt:lpstr>
      <vt:lpstr>CORRELATED NESTED QUERIES (contd.)</vt:lpstr>
      <vt:lpstr>CORRELATED NESTED QUERIES (contd.)</vt:lpstr>
      <vt:lpstr>THE EXISTS FUNCTION</vt:lpstr>
      <vt:lpstr>THE EXISTS FUNCTION (contd.)</vt:lpstr>
      <vt:lpstr>THE EXISTS FUNCTION (contd.)</vt:lpstr>
      <vt:lpstr>TCL Commands</vt:lpstr>
      <vt:lpstr>Transaction Control Languages.</vt:lpstr>
      <vt:lpstr>TCL </vt:lpstr>
      <vt:lpstr>TCL Commands:</vt:lpstr>
      <vt:lpstr>PowerPoint Presentation</vt:lpstr>
      <vt:lpstr>Example:</vt:lpstr>
      <vt:lpstr>PowerPoint Presentation</vt:lpstr>
      <vt:lpstr>Savepoint</vt:lpstr>
      <vt:lpstr>PowerPoint Presentation</vt:lpstr>
      <vt:lpstr>Example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Structured Query Language (SQL) &amp; Indexing</dc:title>
  <dc:creator>sakec</dc:creator>
  <cp:lastModifiedBy>kjscecomp</cp:lastModifiedBy>
  <cp:revision>25</cp:revision>
  <dcterms:created xsi:type="dcterms:W3CDTF">2022-08-10T05:36:21Z</dcterms:created>
  <dcterms:modified xsi:type="dcterms:W3CDTF">2025-02-06T09:39:05Z</dcterms:modified>
</cp:coreProperties>
</file>