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D21E6-0F83-46D4-9549-10F55069FF76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D567E-10D5-4612-B55A-FF54487376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5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35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05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8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35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56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5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72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65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38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81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51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AC6C-715A-42AF-B5C8-7A7AB8ADD4CF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E82ED-36D8-4D8B-B829-1DE287661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93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38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 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BETWEEN operator selects values within a given range. The values can be numbers, text, or dates.</a:t>
            </a:r>
          </a:p>
          <a:p>
            <a:r>
              <a:rPr lang="en-US" dirty="0"/>
              <a:t>The BETWEEN operator is inclusive: begin and end values are included. </a:t>
            </a:r>
          </a:p>
          <a:p>
            <a:r>
              <a:rPr lang="en-US" dirty="0"/>
              <a:t>Syntax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BETWEEN </a:t>
            </a:r>
            <a:r>
              <a:rPr lang="en-US" i="1" dirty="0"/>
              <a:t>value1</a:t>
            </a:r>
            <a:r>
              <a:rPr lang="en-US" dirty="0"/>
              <a:t> AND </a:t>
            </a:r>
            <a:r>
              <a:rPr lang="en-US" i="1" dirty="0"/>
              <a:t>value2;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861" y="3174390"/>
            <a:ext cx="4133397" cy="1772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495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ANY </a:t>
            </a:r>
            <a:r>
              <a:rPr lang="en-IN" dirty="0" smtClean="0"/>
              <a:t>Operator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ANY operator is used to verify if any single record of a query satisfies the required condition</a:t>
            </a:r>
            <a:r>
              <a:rPr lang="en-US" dirty="0" smtClean="0"/>
              <a:t>.</a:t>
            </a:r>
          </a:p>
          <a:p>
            <a:r>
              <a:rPr lang="en-US" dirty="0"/>
              <a:t>This operator returns a TRUE, if the given condition is satisfied for any of the values in the range.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none of the values in the specified range satisfy the given condition, this operator returns false. </a:t>
            </a:r>
            <a:endParaRPr lang="en-US" dirty="0" smtClean="0"/>
          </a:p>
          <a:p>
            <a:r>
              <a:rPr lang="en-US" dirty="0"/>
              <a:t>You can also use another query (subquery) along with this operator.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8- </a:t>
            </a: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1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Column_name</a:t>
            </a:r>
            <a:r>
              <a:rPr lang="en-IN" dirty="0"/>
              <a:t> operator ANY (subquery</a:t>
            </a:r>
            <a:r>
              <a:rPr lang="en-IN" dirty="0" smtClean="0"/>
              <a:t>);</a:t>
            </a:r>
          </a:p>
          <a:p>
            <a:endParaRPr lang="en-IN" dirty="0" smtClean="0"/>
          </a:p>
          <a:p>
            <a:pPr lvl="1"/>
            <a:r>
              <a:rPr lang="en-US" b="1" dirty="0" err="1"/>
              <a:t>column_name</a:t>
            </a:r>
            <a:r>
              <a:rPr lang="en-US" dirty="0"/>
              <a:t> is the name of a column in the main query.</a:t>
            </a:r>
          </a:p>
          <a:p>
            <a:pPr lvl="1"/>
            <a:r>
              <a:rPr lang="en-US" b="1" dirty="0"/>
              <a:t>operator</a:t>
            </a:r>
            <a:r>
              <a:rPr lang="en-US" dirty="0"/>
              <a:t> is a comparison operator such as =, &lt;, &gt;, &lt;=, &gt;=, or &lt;&gt;.</a:t>
            </a:r>
          </a:p>
          <a:p>
            <a:pPr lvl="1"/>
            <a:r>
              <a:rPr lang="en-US" b="1" dirty="0"/>
              <a:t>subquery</a:t>
            </a:r>
            <a:r>
              <a:rPr lang="en-US" dirty="0"/>
              <a:t> is a SELECT statement that returns a single column of 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8- </a:t>
            </a: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4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0020" indent="0">
              <a:buNone/>
            </a:pPr>
            <a:r>
              <a:rPr lang="en-US" dirty="0" smtClean="0"/>
              <a:t>Consider </a:t>
            </a:r>
            <a:r>
              <a:rPr lang="en-US" dirty="0"/>
              <a:t>the CUSTOMERS table which contains the personal details of customers including their name, age, address and salary etc</a:t>
            </a:r>
            <a:r>
              <a:rPr lang="en-US" dirty="0" smtClean="0"/>
              <a:t>.</a:t>
            </a:r>
          </a:p>
          <a:p>
            <a:pPr marL="16002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8- </a:t>
            </a: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201" y="3068884"/>
            <a:ext cx="5400675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396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 list out the details of all the CUSTOMERS whose SALARY is </a:t>
            </a:r>
            <a:r>
              <a:rPr lang="en-US" b="1" dirty="0"/>
              <a:t>greater than</a:t>
            </a:r>
            <a:r>
              <a:rPr lang="en-US" dirty="0"/>
              <a:t> the SALARY of any customer whose AGE is </a:t>
            </a:r>
            <a:r>
              <a:rPr lang="en-US" dirty="0" smtClean="0"/>
              <a:t>32.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* FROM CUSTOMERS WHERE SALARY &gt; ANY (SELECT SALARY FROM CUSTOMERS WHERE AGE = 32);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8- </a:t>
            </a: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356" y="4439333"/>
            <a:ext cx="4593006" cy="1618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0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</a:t>
            </a:r>
            <a:r>
              <a:rPr lang="en-IN" dirty="0" smtClean="0"/>
              <a:t>Operator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SQL ALL operator returns all the records of the SELECT statement.</a:t>
            </a:r>
          </a:p>
          <a:p>
            <a:r>
              <a:rPr lang="en-US" dirty="0"/>
              <a:t>It returns TRUE if the given condition is satisfied for ALL the values in the range.</a:t>
            </a:r>
          </a:p>
          <a:p>
            <a:r>
              <a:rPr lang="en-US" dirty="0"/>
              <a:t>It always returns a Boolean value.</a:t>
            </a:r>
          </a:p>
          <a:p>
            <a:r>
              <a:rPr lang="en-US" dirty="0"/>
              <a:t>It is used with SELECT, WHERE and HAVING statements in SQL queries.</a:t>
            </a:r>
          </a:p>
          <a:p>
            <a:r>
              <a:rPr lang="en-US" dirty="0"/>
              <a:t>The data type of the values returned from a subquery must be the same as the outer query expression data type.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8- </a:t>
            </a: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Column_name</a:t>
            </a:r>
            <a:r>
              <a:rPr lang="en-IN" dirty="0"/>
              <a:t> operator ALL (subquery</a:t>
            </a:r>
            <a:r>
              <a:rPr lang="en-IN" dirty="0" smtClean="0"/>
              <a:t>);</a:t>
            </a:r>
          </a:p>
          <a:p>
            <a:r>
              <a:rPr lang="en-IN" dirty="0"/>
              <a:t>Example</a:t>
            </a:r>
          </a:p>
          <a:p>
            <a:r>
              <a:rPr lang="en-US" dirty="0" smtClean="0"/>
              <a:t>The </a:t>
            </a:r>
            <a:r>
              <a:rPr lang="en-US" dirty="0"/>
              <a:t>details of all the customers whose salary is </a:t>
            </a:r>
            <a:r>
              <a:rPr lang="en-US" b="1" dirty="0"/>
              <a:t>not equal to</a:t>
            </a:r>
            <a:r>
              <a:rPr lang="en-US" dirty="0"/>
              <a:t> the salary of any customer whose age is </a:t>
            </a:r>
            <a:r>
              <a:rPr lang="en-US" dirty="0" smtClean="0"/>
              <a:t>25</a:t>
            </a:r>
          </a:p>
          <a:p>
            <a:pPr lvl="1"/>
            <a:r>
              <a:rPr lang="en-US" dirty="0"/>
              <a:t>SELECT * FROM CUSTOMERS WHERE SALARY &lt;&gt; ALL (SELECT SALARY FROM CUSTOMERS WHERE AGE = 25);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8- </a:t>
            </a: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Slide 8- </a:t>
            </a: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451" y="544347"/>
            <a:ext cx="6735595" cy="2794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46" y="3603015"/>
            <a:ext cx="4721387" cy="224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283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 EXISTS operator is used to test for the existence of any record in a sub query.</a:t>
            </a:r>
          </a:p>
          <a:p>
            <a:r>
              <a:rPr lang="en-US" dirty="0"/>
              <a:t>The EXISTS operator returns TRUE if the sub query returns one or more records.</a:t>
            </a:r>
          </a:p>
          <a:p>
            <a:pPr marL="0" indent="0">
              <a:buNone/>
            </a:pPr>
            <a:r>
              <a:rPr lang="en-US" b="1" dirty="0" smtClean="0"/>
              <a:t>Example:</a:t>
            </a:r>
          </a:p>
          <a:p>
            <a:pPr marL="0" indent="0">
              <a:buNone/>
            </a:pPr>
            <a:r>
              <a:rPr lang="en-US" dirty="0" smtClean="0"/>
              <a:t>Return </a:t>
            </a:r>
            <a:r>
              <a:rPr lang="en-US" dirty="0"/>
              <a:t>all customers that is represented in the </a:t>
            </a:r>
            <a:r>
              <a:rPr lang="en-US" dirty="0"/>
              <a:t>orders</a:t>
            </a:r>
            <a:r>
              <a:rPr lang="en-US" dirty="0"/>
              <a:t> table</a:t>
            </a:r>
            <a:r>
              <a:rPr lang="en-US" dirty="0" smtClean="0"/>
              <a:t>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75" y="4664319"/>
            <a:ext cx="2949149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1860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NOT </a:t>
            </a:r>
            <a:r>
              <a:rPr lang="en-IN" dirty="0" smtClean="0"/>
              <a:t>EXISTS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which customers that do not have any orders, we can use the </a:t>
            </a:r>
            <a:r>
              <a:rPr lang="en-US" dirty="0"/>
              <a:t>NOT</a:t>
            </a:r>
            <a:r>
              <a:rPr lang="en-US" dirty="0"/>
              <a:t> operator together with the </a:t>
            </a:r>
            <a:r>
              <a:rPr lang="en-US" dirty="0"/>
              <a:t>EXISTS</a:t>
            </a:r>
            <a:r>
              <a:rPr lang="en-US" dirty="0"/>
              <a:t> </a:t>
            </a:r>
            <a:r>
              <a:rPr lang="en-US" dirty="0" smtClean="0"/>
              <a:t>operator.</a:t>
            </a:r>
          </a:p>
          <a:p>
            <a:r>
              <a:rPr lang="en-US" b="1" dirty="0"/>
              <a:t>Example</a:t>
            </a:r>
          </a:p>
          <a:p>
            <a:r>
              <a:rPr lang="en-US" dirty="0"/>
              <a:t>Return all customers that is NOT represented in the orders table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922" y="4191000"/>
            <a:ext cx="3230404" cy="1893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958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LIKE condition is used to perform pattern matching to find the correct result. </a:t>
            </a:r>
          </a:p>
          <a:p>
            <a:r>
              <a:rPr lang="en-US" dirty="0"/>
              <a:t>It is used in SELECT, INSERT, UPDATE and DELETE statement with the combination of WHERE clause.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r>
              <a:rPr lang="en-US" dirty="0"/>
              <a:t>expression LIKE pattern [ </a:t>
            </a:r>
            <a:r>
              <a:rPr lang="en-US" b="1" dirty="0"/>
              <a:t>ESCAPE</a:t>
            </a:r>
            <a:r>
              <a:rPr lang="en-US" dirty="0"/>
              <a:t> '</a:t>
            </a:r>
            <a:r>
              <a:rPr lang="en-US" dirty="0" err="1"/>
              <a:t>escape_character</a:t>
            </a:r>
            <a:r>
              <a:rPr lang="en-US" dirty="0"/>
              <a:t>' ]  </a:t>
            </a:r>
          </a:p>
          <a:p>
            <a:r>
              <a:rPr lang="en-US" dirty="0"/>
              <a:t>Parameters</a:t>
            </a:r>
          </a:p>
          <a:p>
            <a:r>
              <a:rPr lang="en-US" b="1" dirty="0"/>
              <a:t>expression:</a:t>
            </a:r>
            <a:r>
              <a:rPr lang="en-US" dirty="0"/>
              <a:t> It specifies a column or field.</a:t>
            </a:r>
          </a:p>
          <a:p>
            <a:r>
              <a:rPr lang="en-US" b="1" dirty="0"/>
              <a:t>pattern:</a:t>
            </a:r>
            <a:r>
              <a:rPr lang="en-US" dirty="0"/>
              <a:t> It is a character expression that contains pattern matching.</a:t>
            </a:r>
          </a:p>
          <a:p>
            <a:r>
              <a:rPr lang="en-US" b="1" dirty="0" err="1"/>
              <a:t>escape_character</a:t>
            </a:r>
            <a:r>
              <a:rPr lang="en-US" b="1" dirty="0"/>
              <a:t>:</a:t>
            </a:r>
            <a:r>
              <a:rPr lang="en-US" dirty="0"/>
              <a:t> It is optional. It allows you to test for literal instances of a wildcard character such as % or _. If you do not provide the </a:t>
            </a:r>
            <a:r>
              <a:rPr lang="en-US" dirty="0" err="1"/>
              <a:t>escape_character</a:t>
            </a:r>
            <a:r>
              <a:rPr lang="en-US" dirty="0"/>
              <a:t>, MySQL assumes that "\" is the </a:t>
            </a:r>
            <a:r>
              <a:rPr lang="en-US" dirty="0" err="1"/>
              <a:t>escape_character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67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74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 b="1" dirty="0"/>
              <a:t>Nested Queries in SQL</a:t>
            </a:r>
            <a:br>
              <a:rPr lang="en-IN" b="1" dirty="0"/>
            </a:br>
            <a:endParaRPr dirty="0"/>
          </a:p>
        </p:txBody>
      </p:sp>
      <p:sp>
        <p:nvSpPr>
          <p:cNvPr id="556" name="Google Shape;556;p74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17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2" name="Google Shape;562;p7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Subqueries can be used with the SELECT, INSERT, UPDATE, and DELETE statements along with the operators like =, &lt;, &gt;, &gt;=, &lt;=, IN, BETWEEN, etc.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There are a few rules that subqueries must follow −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Subqueries must be enclosed within parentheses.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 subquery can have only one column in the SELECT clause, unless multiple columns are in the main query for the subquery to compare its selected columns.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An ORDER BY command cannot be used in a subquery, although the main query can use an ORDER BY.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The GROUP BY command can be used to perform the same function as the ORDER BY in a subquery.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Subqueries that return more than one row can only be used with multiple value operators such as the IN operator.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dirty="0"/>
              <a:t>The BETWEEN operator cannot be used with a subquery. However, the BETWEEN operator can be used within the subquery.</a:t>
            </a:r>
            <a:endParaRPr dirty="0"/>
          </a:p>
          <a:p>
            <a:pPr marL="228600" lvl="0" indent="-1174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260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6"/>
          <p:cNvSpPr txBox="1">
            <a:spLocks noGrp="1"/>
          </p:cNvSpPr>
          <p:nvPr>
            <p:ph type="title"/>
          </p:nvPr>
        </p:nvSpPr>
        <p:spPr>
          <a:xfrm>
            <a:off x="486697" y="629267"/>
            <a:ext cx="2629121" cy="1622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Nested Queries</a:t>
            </a:r>
            <a:endParaRPr/>
          </a:p>
        </p:txBody>
      </p:sp>
      <p:sp>
        <p:nvSpPr>
          <p:cNvPr id="568" name="Google Shape;568;p76"/>
          <p:cNvSpPr txBox="1">
            <a:spLocks noGrp="1"/>
          </p:cNvSpPr>
          <p:nvPr>
            <p:ph type="body" idx="1"/>
          </p:nvPr>
        </p:nvSpPr>
        <p:spPr>
          <a:xfrm>
            <a:off x="486698" y="2438401"/>
            <a:ext cx="2629121" cy="378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/>
              <a:t>In nested queries, a query is written inside a query. The result of inner query is used in execution of outer query.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/>
              <a:t>Here we use </a:t>
            </a:r>
            <a:r>
              <a:rPr lang="en-IN" sz="2000" b="1" dirty="0"/>
              <a:t>STUDENT &amp; city</a:t>
            </a:r>
            <a:r>
              <a:rPr lang="en-IN" sz="2000" dirty="0"/>
              <a:t> tables for understanding nested queries.</a:t>
            </a:r>
            <a:endParaRPr dirty="0"/>
          </a:p>
        </p:txBody>
      </p:sp>
      <p:sp>
        <p:nvSpPr>
          <p:cNvPr id="569" name="Google Shape;569;p76"/>
          <p:cNvSpPr/>
          <p:nvPr/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76"/>
          <p:cNvSpPr/>
          <p:nvPr/>
        </p:nvSpPr>
        <p:spPr>
          <a:xfrm>
            <a:off x="3842766" y="557785"/>
            <a:ext cx="493807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C8CACA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7150" dist="19050" dir="5400000" algn="t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F994B1B-8F47-4CAA-B014-AF1366FA1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921" y="1160650"/>
            <a:ext cx="4437450" cy="2042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565CA531-7B74-40F5-91A9-72AAE85482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69" y="3764121"/>
            <a:ext cx="2933102" cy="233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038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7"/>
          <p:cNvSpPr/>
          <p:nvPr/>
        </p:nvSpPr>
        <p:spPr>
          <a:xfrm>
            <a:off x="1" y="1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77"/>
          <p:cNvSpPr txBox="1"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IN" sz="3700"/>
              <a:t>Subqueries with the SELECT Statement</a:t>
            </a:r>
            <a:endParaRPr/>
          </a:p>
        </p:txBody>
      </p:sp>
      <p:grpSp>
        <p:nvGrpSpPr>
          <p:cNvPr id="578" name="Google Shape;578;p77"/>
          <p:cNvGrpSpPr/>
          <p:nvPr/>
        </p:nvGrpSpPr>
        <p:grpSpPr>
          <a:xfrm>
            <a:off x="0" y="1083484"/>
            <a:ext cx="266397" cy="673460"/>
            <a:chOff x="0" y="823811"/>
            <a:chExt cx="355196" cy="673460"/>
          </a:xfrm>
        </p:grpSpPr>
        <p:sp>
          <p:nvSpPr>
            <p:cNvPr id="579" name="Google Shape;579;p77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77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1" name="Google Shape;581;p77"/>
          <p:cNvSpPr/>
          <p:nvPr/>
        </p:nvSpPr>
        <p:spPr>
          <a:xfrm flipH="1">
            <a:off x="498814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77"/>
          <p:cNvSpPr txBox="1">
            <a:spLocks noGrp="1"/>
          </p:cNvSpPr>
          <p:nvPr>
            <p:ph type="body" idx="1"/>
          </p:nvPr>
        </p:nvSpPr>
        <p:spPr>
          <a:xfrm>
            <a:off x="443039" y="2330506"/>
            <a:ext cx="3958550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583" name="Google Shape;583;p77"/>
          <p:cNvSpPr/>
          <p:nvPr/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77"/>
          <p:cNvSpPr/>
          <p:nvPr/>
        </p:nvSpPr>
        <p:spPr>
          <a:xfrm>
            <a:off x="5137265" y="357448"/>
            <a:ext cx="3634116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77"/>
          <p:cNvSpPr/>
          <p:nvPr/>
        </p:nvSpPr>
        <p:spPr>
          <a:xfrm>
            <a:off x="5137265" y="3505480"/>
            <a:ext cx="3634116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6" name="Google Shape;586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950" y="718445"/>
            <a:ext cx="3296677" cy="204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4282749-770F-4BA8-A0CF-9E1E72EB7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19" y="3197309"/>
            <a:ext cx="7784865" cy="1879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986A1EE-F1F4-4621-9032-58B6DE6593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14" y="5227381"/>
            <a:ext cx="6620256" cy="129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47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Subqueries with the INSERT Statement</a:t>
            </a:r>
            <a:endParaRPr/>
          </a:p>
        </p:txBody>
      </p:sp>
      <p:sp>
        <p:nvSpPr>
          <p:cNvPr id="594" name="Google Shape;594;p7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The INSERT statement uses the data returned from the subquery to insert into another table.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The selected data in the subquery can be modified with any of the character, date or number functions.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dirty="0"/>
              <a:t>Syntax: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595" name="Google Shape;59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6666" y="4093171"/>
            <a:ext cx="4420893" cy="1325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A2600B72-C966-4B65-B27B-24269961F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5575" y="3059879"/>
            <a:ext cx="2820626" cy="17024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EAD3FCD-759C-4AC0-B80B-5E2DE16D4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6219" y="4986338"/>
            <a:ext cx="301933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20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E9499B-CDA9-4F9D-A8E2-D871C454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ECE4E2A-F2F1-4292-BE18-5649B5FC5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INSERT INTO Student1  SELECT * FROM Student2;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7D2B286-8241-4691-8113-E51B7ECB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274" y="2654821"/>
            <a:ext cx="3531062" cy="322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1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ABCD54-79EA-42E9-A977-992FA89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3F73FCE-EFC1-433E-9FED-3B6ACAAAC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delete students from Student2 table whose </a:t>
            </a:r>
            <a:r>
              <a:rPr lang="en-IN" dirty="0" err="1"/>
              <a:t>rollno</a:t>
            </a:r>
            <a:r>
              <a:rPr lang="en-IN" dirty="0"/>
              <a:t> is same as that in Student1 table and having location as ‘Chennai’.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EFC76C-55A8-4634-918F-C3B0637F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067" y="3023508"/>
            <a:ext cx="4225582" cy="1461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D6C703D-3CEA-4756-AEC5-4073059A6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3" y="4796409"/>
            <a:ext cx="3676647" cy="1225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B3A330D-8CFF-46D1-881B-827F4F971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064" y="3023507"/>
            <a:ext cx="3073388" cy="136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97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A584E5-9FE7-4E87-B75B-F75EEB00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BB7FE8-A735-43A2-A763-49A19B897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CD13989-2453-4428-BC38-A6A45802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29" y="1853009"/>
            <a:ext cx="2483138" cy="2212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BC129F9-5B95-424C-9516-B9296585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1895874"/>
            <a:ext cx="2805891" cy="2212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5783157-D01B-419A-8F82-2B6E69FF7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321" y="4364378"/>
            <a:ext cx="6603872" cy="249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66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9"/>
          <p:cNvSpPr/>
          <p:nvPr/>
        </p:nvSpPr>
        <p:spPr>
          <a:xfrm>
            <a:off x="1" y="1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2" name="Google Shape;602;p79"/>
          <p:cNvSpPr txBox="1">
            <a:spLocks noGrp="1"/>
          </p:cNvSpPr>
          <p:nvPr>
            <p:ph type="title"/>
          </p:nvPr>
        </p:nvSpPr>
        <p:spPr>
          <a:xfrm>
            <a:off x="442170" y="856180"/>
            <a:ext cx="3959556" cy="11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rPr lang="en-IN" sz="3700"/>
              <a:t>Subqueries with the UPDATE Statement</a:t>
            </a:r>
            <a:endParaRPr/>
          </a:p>
        </p:txBody>
      </p:sp>
      <p:grpSp>
        <p:nvGrpSpPr>
          <p:cNvPr id="603" name="Google Shape;603;p79"/>
          <p:cNvGrpSpPr/>
          <p:nvPr/>
        </p:nvGrpSpPr>
        <p:grpSpPr>
          <a:xfrm>
            <a:off x="0" y="1083484"/>
            <a:ext cx="266397" cy="673460"/>
            <a:chOff x="0" y="823811"/>
            <a:chExt cx="355196" cy="673460"/>
          </a:xfrm>
        </p:grpSpPr>
        <p:sp>
          <p:nvSpPr>
            <p:cNvPr id="604" name="Google Shape;604;p79"/>
            <p:cNvSpPr/>
            <p:nvPr/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79"/>
            <p:cNvSpPr/>
            <p:nvPr/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6" name="Google Shape;606;p79"/>
          <p:cNvSpPr/>
          <p:nvPr/>
        </p:nvSpPr>
        <p:spPr>
          <a:xfrm flipH="1">
            <a:off x="498814" y="2123821"/>
            <a:ext cx="373130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7" name="Google Shape;607;p79"/>
          <p:cNvSpPr txBox="1">
            <a:spLocks noGrp="1"/>
          </p:cNvSpPr>
          <p:nvPr>
            <p:ph type="body" idx="1"/>
          </p:nvPr>
        </p:nvSpPr>
        <p:spPr>
          <a:xfrm>
            <a:off x="432144" y="1633854"/>
            <a:ext cx="3958550" cy="3979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/>
              <a:t>The subquery can be used in conjunction with the UPDATE statement.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/>
              <a:t>Either single or multiple columns in a table can be updated when using a subquery with the UPDATE statement.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IN" sz="2000" dirty="0"/>
              <a:t>Syntax: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608" name="Google Shape;608;p79"/>
          <p:cNvSpPr/>
          <p:nvPr/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79"/>
          <p:cNvSpPr/>
          <p:nvPr/>
        </p:nvSpPr>
        <p:spPr>
          <a:xfrm>
            <a:off x="5137265" y="357448"/>
            <a:ext cx="3634116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9"/>
          <p:cNvSpPr/>
          <p:nvPr/>
        </p:nvSpPr>
        <p:spPr>
          <a:xfrm>
            <a:off x="5137265" y="3505480"/>
            <a:ext cx="3634116" cy="292358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1" name="Google Shape;611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6950" y="613452"/>
            <a:ext cx="3296677" cy="2411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2" name="Google Shape;612;p7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7612" y="3845555"/>
            <a:ext cx="5678741" cy="25939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7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B7DC9-A199-499A-A55D-E91B48D96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54E18E6-0535-455E-97E2-A17738D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>
                <a:solidFill>
                  <a:srgbClr val="7030A0"/>
                </a:solidFill>
              </a:rPr>
              <a:t>Consider the following employee database.</a:t>
            </a:r>
          </a:p>
          <a:p>
            <a:r>
              <a:rPr lang="en-IN" dirty="0">
                <a:solidFill>
                  <a:srgbClr val="7030A0"/>
                </a:solidFill>
              </a:rPr>
              <a:t>Employee(</a:t>
            </a:r>
            <a:r>
              <a:rPr lang="en-IN" dirty="0" err="1">
                <a:solidFill>
                  <a:srgbClr val="7030A0"/>
                </a:solidFill>
              </a:rPr>
              <a:t>emp_name</a:t>
            </a:r>
            <a:r>
              <a:rPr lang="en-IN" dirty="0">
                <a:solidFill>
                  <a:srgbClr val="7030A0"/>
                </a:solidFill>
              </a:rPr>
              <a:t>, </a:t>
            </a:r>
            <a:r>
              <a:rPr lang="en-IN" dirty="0" err="1">
                <a:solidFill>
                  <a:srgbClr val="7030A0"/>
                </a:solidFill>
              </a:rPr>
              <a:t>street,city,date_of_joining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  <a:p>
            <a:r>
              <a:rPr lang="en-IN" dirty="0">
                <a:solidFill>
                  <a:srgbClr val="7030A0"/>
                </a:solidFill>
              </a:rPr>
              <a:t>Works(</a:t>
            </a:r>
            <a:r>
              <a:rPr lang="en-IN" dirty="0" err="1">
                <a:solidFill>
                  <a:srgbClr val="7030A0"/>
                </a:solidFill>
              </a:rPr>
              <a:t>emp_name,company_name,salary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  <a:p>
            <a:r>
              <a:rPr lang="en-IN" dirty="0">
                <a:solidFill>
                  <a:srgbClr val="7030A0"/>
                </a:solidFill>
              </a:rPr>
              <a:t>Company(</a:t>
            </a:r>
            <a:r>
              <a:rPr lang="en-IN" dirty="0" err="1">
                <a:solidFill>
                  <a:srgbClr val="7030A0"/>
                </a:solidFill>
              </a:rPr>
              <a:t>company_name,city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  <a:p>
            <a:r>
              <a:rPr lang="en-IN" dirty="0">
                <a:solidFill>
                  <a:srgbClr val="7030A0"/>
                </a:solidFill>
              </a:rPr>
              <a:t>Manages(</a:t>
            </a:r>
            <a:r>
              <a:rPr lang="en-IN" dirty="0" err="1">
                <a:solidFill>
                  <a:srgbClr val="7030A0"/>
                </a:solidFill>
              </a:rPr>
              <a:t>emp_name,manager_name</a:t>
            </a:r>
            <a:r>
              <a:rPr lang="en-IN" dirty="0">
                <a:solidFill>
                  <a:srgbClr val="7030A0"/>
                </a:solidFill>
              </a:rPr>
              <a:t>)</a:t>
            </a:r>
          </a:p>
          <a:p>
            <a:r>
              <a:rPr lang="en-IN" dirty="0">
                <a:solidFill>
                  <a:srgbClr val="7030A0"/>
                </a:solidFill>
              </a:rPr>
              <a:t>Write SQL queries for following: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Modify the database so that ‘</a:t>
            </a:r>
            <a:r>
              <a:rPr lang="en-IN" dirty="0" err="1">
                <a:solidFill>
                  <a:srgbClr val="7030A0"/>
                </a:solidFill>
              </a:rPr>
              <a:t>Deepa’lives</a:t>
            </a:r>
            <a:r>
              <a:rPr lang="en-IN" dirty="0">
                <a:solidFill>
                  <a:srgbClr val="7030A0"/>
                </a:solidFill>
              </a:rPr>
              <a:t> in ‘Pune’;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Give all employees of ‘</a:t>
            </a:r>
            <a:r>
              <a:rPr lang="en-IN" dirty="0" err="1">
                <a:solidFill>
                  <a:srgbClr val="7030A0"/>
                </a:solidFill>
              </a:rPr>
              <a:t>Aarya</a:t>
            </a:r>
            <a:r>
              <a:rPr lang="en-IN" dirty="0">
                <a:solidFill>
                  <a:srgbClr val="7030A0"/>
                </a:solidFill>
              </a:rPr>
              <a:t> corporation’ a 10% rise in salary.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Display all employees who joined in the month of ‘March’;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rgbClr val="7030A0"/>
                </a:solidFill>
              </a:rPr>
              <a:t>Find all employees who earn more than average salary of all employees of their company.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448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LIKE operators with '%' and '_' wildcards: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02" y="2240267"/>
            <a:ext cx="7107304" cy="3187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444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1) Using % (percent) Wildcard: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 Using _ (Underscore) Wildcard: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3) using not like: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855" y="1209675"/>
            <a:ext cx="2493169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981" y="2312745"/>
            <a:ext cx="3891104" cy="1356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706" y="4232031"/>
            <a:ext cx="3493294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489" y="5085252"/>
            <a:ext cx="377190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41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AND, OR and NOT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 WHERE clause can be combined with AND, OR, and NOT operators.</a:t>
            </a:r>
          </a:p>
          <a:p>
            <a:r>
              <a:rPr lang="en-US" dirty="0"/>
              <a:t>The AND </a:t>
            </a:r>
            <a:r>
              <a:rPr lang="en-US" dirty="0" err="1"/>
              <a:t>and</a:t>
            </a:r>
            <a:r>
              <a:rPr lang="en-US" dirty="0"/>
              <a:t> OR operators are used to filter records based on more than one condition:</a:t>
            </a:r>
          </a:p>
          <a:p>
            <a:pPr lvl="1"/>
            <a:r>
              <a:rPr lang="en-US" dirty="0"/>
              <a:t>The AND operator displays a record if all the conditions separated by AND are TRUE.</a:t>
            </a:r>
          </a:p>
          <a:p>
            <a:pPr lvl="1"/>
            <a:r>
              <a:rPr lang="en-US" dirty="0"/>
              <a:t>The OR operator displays a record if any of the conditions separated by OR is TRUE.</a:t>
            </a:r>
          </a:p>
          <a:p>
            <a:r>
              <a:rPr lang="en-US" dirty="0"/>
              <a:t>The NOT operator displays a record if the condition(s) is NOT TRUE.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6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7" y="660705"/>
            <a:ext cx="3160121" cy="157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37" y="2370627"/>
            <a:ext cx="3125205" cy="165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95" y="4316036"/>
            <a:ext cx="2302211" cy="1870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483" y="1748020"/>
            <a:ext cx="3507581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41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0" y="494748"/>
            <a:ext cx="2892926" cy="227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964" y="812737"/>
            <a:ext cx="4565425" cy="145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50" y="3443993"/>
            <a:ext cx="4968740" cy="2218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58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 IN operator allows you to specify multiple values in a WHERE clause.</a:t>
            </a:r>
          </a:p>
          <a:p>
            <a:r>
              <a:rPr lang="en-US" dirty="0"/>
              <a:t>The IN operator is a shorthand for multiple OR conditions.</a:t>
            </a:r>
          </a:p>
          <a:p>
            <a:pPr marL="0" indent="0">
              <a:buNone/>
            </a:pPr>
            <a:r>
              <a:rPr lang="en-US" dirty="0"/>
              <a:t>Syntax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 ...);</a:t>
            </a:r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SELECT STATEMENT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2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1" y="2206137"/>
            <a:ext cx="20574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392" y="2206138"/>
            <a:ext cx="36004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316" y="4411541"/>
            <a:ext cx="3893344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4311529"/>
            <a:ext cx="1693069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323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Microsoft Office PowerPoint</Application>
  <PresentationFormat>On-screen Show (4:3)</PresentationFormat>
  <Paragraphs>119</Paragraphs>
  <Slides>29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Logical Operators</vt:lpstr>
      <vt:lpstr>LIKE condition</vt:lpstr>
      <vt:lpstr>Different LIKE operators with '%' and '_' wildcards:</vt:lpstr>
      <vt:lpstr>Examples</vt:lpstr>
      <vt:lpstr>AND, OR and NOT Operators</vt:lpstr>
      <vt:lpstr>PowerPoint Presentation</vt:lpstr>
      <vt:lpstr>PowerPoint Presentation</vt:lpstr>
      <vt:lpstr>IN Condition</vt:lpstr>
      <vt:lpstr>Examples </vt:lpstr>
      <vt:lpstr>BETWEEN Operator</vt:lpstr>
      <vt:lpstr>ANY Operator</vt:lpstr>
      <vt:lpstr>Syntax</vt:lpstr>
      <vt:lpstr>Example:</vt:lpstr>
      <vt:lpstr>PowerPoint Presentation</vt:lpstr>
      <vt:lpstr>ALL Operator</vt:lpstr>
      <vt:lpstr>Syntax:</vt:lpstr>
      <vt:lpstr>PowerPoint Presentation</vt:lpstr>
      <vt:lpstr>EXISTS</vt:lpstr>
      <vt:lpstr>NOT EXISTS</vt:lpstr>
      <vt:lpstr>Nested Queries in SQL </vt:lpstr>
      <vt:lpstr>PowerPoint Presentation</vt:lpstr>
      <vt:lpstr>Nested Queries</vt:lpstr>
      <vt:lpstr>Subqueries with the SELECT Statement</vt:lpstr>
      <vt:lpstr>Subqueries with the INSERT Statement</vt:lpstr>
      <vt:lpstr>PowerPoint Presentation</vt:lpstr>
      <vt:lpstr>PowerPoint Presentation</vt:lpstr>
      <vt:lpstr>Example 2:</vt:lpstr>
      <vt:lpstr>Subqueries with the UPDATE Statement</vt:lpstr>
      <vt:lpstr>Example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Operators</dc:title>
  <dc:creator>kjscecomp</dc:creator>
  <cp:lastModifiedBy>kjscecomp</cp:lastModifiedBy>
  <cp:revision>1</cp:revision>
  <dcterms:created xsi:type="dcterms:W3CDTF">2025-02-12T04:57:29Z</dcterms:created>
  <dcterms:modified xsi:type="dcterms:W3CDTF">2025-02-12T04:58:00Z</dcterms:modified>
</cp:coreProperties>
</file>