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</p:sldIdLst>
  <p:sldSz cx="18288000" cy="10287000"/>
  <p:notesSz cx="6858000" cy="9144000"/>
  <p:embeddedFontLs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Poppins Bold" panose="00000800000000000000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26" autoAdjust="0"/>
  </p:normalViewPr>
  <p:slideViewPr>
    <p:cSldViewPr>
      <p:cViewPr varScale="1">
        <p:scale>
          <a:sx n="72" d="100"/>
          <a:sy n="72" d="100"/>
        </p:scale>
        <p:origin x="66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96655">
            <a:off x="683116" y="-4272100"/>
            <a:ext cx="4980749" cy="17140120"/>
            <a:chOff x="0" y="0"/>
            <a:chExt cx="1311802" cy="45142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1802" cy="4514271"/>
            </a:xfrm>
            <a:custGeom>
              <a:avLst/>
              <a:gdLst/>
              <a:ahLst/>
              <a:cxnLst/>
              <a:rect l="l" t="t" r="r" b="b"/>
              <a:pathLst>
                <a:path w="1311802" h="4514271">
                  <a:moveTo>
                    <a:pt x="0" y="0"/>
                  </a:moveTo>
                  <a:lnTo>
                    <a:pt x="1311802" y="0"/>
                  </a:lnTo>
                  <a:lnTo>
                    <a:pt x="1311802" y="4514271"/>
                  </a:lnTo>
                  <a:lnTo>
                    <a:pt x="0" y="4514271"/>
                  </a:ln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0"/>
                  </a:srgbClr>
                </a:gs>
                <a:gs pos="33333">
                  <a:srgbClr val="010B3D">
                    <a:alpha val="43000"/>
                  </a:srgbClr>
                </a:gs>
                <a:gs pos="66667">
                  <a:srgbClr val="010933">
                    <a:alpha val="43000"/>
                  </a:srgbClr>
                </a:gs>
                <a:gs pos="100000">
                  <a:srgbClr val="01020D">
                    <a:alpha val="43000"/>
                  </a:srgbClr>
                </a:gs>
              </a:gsLst>
              <a:lin ang="54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11802" cy="45523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9144000" y="-2057400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4104513" y="0"/>
                </a:moveTo>
                <a:lnTo>
                  <a:pt x="0" y="0"/>
                </a:lnTo>
                <a:lnTo>
                  <a:pt x="0" y="4114800"/>
                </a:lnTo>
                <a:lnTo>
                  <a:pt x="4104513" y="4114800"/>
                </a:lnTo>
                <a:lnTo>
                  <a:pt x="4104513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2952733">
            <a:off x="1706953" y="6026295"/>
            <a:ext cx="18280190" cy="8379806"/>
            <a:chOff x="0" y="0"/>
            <a:chExt cx="1523748" cy="698500"/>
          </a:xfrm>
        </p:grpSpPr>
        <p:sp>
          <p:nvSpPr>
            <p:cNvPr id="7" name="Freeform 7"/>
            <p:cNvSpPr/>
            <p:nvPr/>
          </p:nvSpPr>
          <p:spPr>
            <a:xfrm>
              <a:off x="4798" y="0"/>
              <a:ext cx="1514152" cy="698500"/>
            </a:xfrm>
            <a:custGeom>
              <a:avLst/>
              <a:gdLst/>
              <a:ahLst/>
              <a:cxnLst/>
              <a:rect l="l" t="t" r="r" b="b"/>
              <a:pathLst>
                <a:path w="1514152" h="698500">
                  <a:moveTo>
                    <a:pt x="1506384" y="370848"/>
                  </a:moveTo>
                  <a:lnTo>
                    <a:pt x="1328316" y="676902"/>
                  </a:lnTo>
                  <a:cubicBezTo>
                    <a:pt x="1320536" y="690274"/>
                    <a:pt x="1306233" y="698500"/>
                    <a:pt x="1290763" y="698500"/>
                  </a:cubicBezTo>
                  <a:lnTo>
                    <a:pt x="223389" y="698500"/>
                  </a:lnTo>
                  <a:cubicBezTo>
                    <a:pt x="207919" y="698500"/>
                    <a:pt x="193616" y="690274"/>
                    <a:pt x="185836" y="676902"/>
                  </a:cubicBezTo>
                  <a:lnTo>
                    <a:pt x="7768" y="370848"/>
                  </a:lnTo>
                  <a:cubicBezTo>
                    <a:pt x="0" y="357497"/>
                    <a:pt x="0" y="341003"/>
                    <a:pt x="7768" y="327652"/>
                  </a:cubicBezTo>
                  <a:lnTo>
                    <a:pt x="185836" y="21598"/>
                  </a:lnTo>
                  <a:cubicBezTo>
                    <a:pt x="193616" y="8226"/>
                    <a:pt x="207919" y="0"/>
                    <a:pt x="223389" y="0"/>
                  </a:cubicBezTo>
                  <a:lnTo>
                    <a:pt x="1290763" y="0"/>
                  </a:lnTo>
                  <a:cubicBezTo>
                    <a:pt x="1306233" y="0"/>
                    <a:pt x="1320536" y="8226"/>
                    <a:pt x="1328316" y="21598"/>
                  </a:cubicBezTo>
                  <a:lnTo>
                    <a:pt x="1506384" y="327652"/>
                  </a:lnTo>
                  <a:cubicBezTo>
                    <a:pt x="1514152" y="341003"/>
                    <a:pt x="1514152" y="357497"/>
                    <a:pt x="1506384" y="370848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8372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2952733">
            <a:off x="4470893" y="6289538"/>
            <a:ext cx="14073358" cy="6451356"/>
            <a:chOff x="0" y="0"/>
            <a:chExt cx="1523748" cy="698500"/>
          </a:xfrm>
        </p:grpSpPr>
        <p:sp>
          <p:nvSpPr>
            <p:cNvPr id="10" name="Freeform 10"/>
            <p:cNvSpPr/>
            <p:nvPr/>
          </p:nvSpPr>
          <p:spPr>
            <a:xfrm>
              <a:off x="6232" y="0"/>
              <a:ext cx="1511283" cy="698500"/>
            </a:xfrm>
            <a:custGeom>
              <a:avLst/>
              <a:gdLst/>
              <a:ahLst/>
              <a:cxnLst/>
              <a:rect l="l" t="t" r="r" b="b"/>
              <a:pathLst>
                <a:path w="1511283" h="698500">
                  <a:moveTo>
                    <a:pt x="1501194" y="377304"/>
                  </a:moveTo>
                  <a:lnTo>
                    <a:pt x="1330638" y="670446"/>
                  </a:lnTo>
                  <a:cubicBezTo>
                    <a:pt x="1320533" y="687815"/>
                    <a:pt x="1301954" y="698500"/>
                    <a:pt x="1281860" y="698500"/>
                  </a:cubicBezTo>
                  <a:lnTo>
                    <a:pt x="229425" y="698500"/>
                  </a:lnTo>
                  <a:cubicBezTo>
                    <a:pt x="209330" y="698500"/>
                    <a:pt x="190751" y="687815"/>
                    <a:pt x="180646" y="670446"/>
                  </a:cubicBezTo>
                  <a:lnTo>
                    <a:pt x="10090" y="377304"/>
                  </a:lnTo>
                  <a:cubicBezTo>
                    <a:pt x="0" y="359962"/>
                    <a:pt x="0" y="338538"/>
                    <a:pt x="10090" y="321196"/>
                  </a:cubicBezTo>
                  <a:lnTo>
                    <a:pt x="180646" y="28054"/>
                  </a:lnTo>
                  <a:cubicBezTo>
                    <a:pt x="190751" y="10685"/>
                    <a:pt x="209330" y="0"/>
                    <a:pt x="229425" y="0"/>
                  </a:cubicBezTo>
                  <a:lnTo>
                    <a:pt x="1281860" y="0"/>
                  </a:lnTo>
                  <a:cubicBezTo>
                    <a:pt x="1301954" y="0"/>
                    <a:pt x="1320533" y="10685"/>
                    <a:pt x="1330638" y="28054"/>
                  </a:cubicBezTo>
                  <a:lnTo>
                    <a:pt x="1501194" y="321196"/>
                  </a:lnTo>
                  <a:cubicBezTo>
                    <a:pt x="1511284" y="338538"/>
                    <a:pt x="1511284" y="359962"/>
                    <a:pt x="1501194" y="377304"/>
                  </a:cubicBez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100000"/>
                  </a:srgbClr>
                </a:gs>
                <a:gs pos="100000">
                  <a:srgbClr val="020D4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2768637">
            <a:off x="6952177" y="1888821"/>
            <a:ext cx="11500734" cy="7808097"/>
            <a:chOff x="0" y="0"/>
            <a:chExt cx="1523748" cy="698500"/>
          </a:xfrm>
        </p:grpSpPr>
        <p:sp>
          <p:nvSpPr>
            <p:cNvPr id="13" name="Freeform 13"/>
            <p:cNvSpPr/>
            <p:nvPr/>
          </p:nvSpPr>
          <p:spPr>
            <a:xfrm>
              <a:off x="5150" y="0"/>
              <a:ext cx="1513449" cy="698500"/>
            </a:xfrm>
            <a:custGeom>
              <a:avLst/>
              <a:gdLst/>
              <a:ahLst/>
              <a:cxnLst/>
              <a:rect l="l" t="t" r="r" b="b"/>
              <a:pathLst>
                <a:path w="1513449" h="698500">
                  <a:moveTo>
                    <a:pt x="1505112" y="372429"/>
                  </a:moveTo>
                  <a:lnTo>
                    <a:pt x="1328884" y="675321"/>
                  </a:lnTo>
                  <a:cubicBezTo>
                    <a:pt x="1320535" y="689672"/>
                    <a:pt x="1305184" y="698500"/>
                    <a:pt x="1288581" y="698500"/>
                  </a:cubicBezTo>
                  <a:lnTo>
                    <a:pt x="224867" y="698500"/>
                  </a:lnTo>
                  <a:cubicBezTo>
                    <a:pt x="208264" y="698500"/>
                    <a:pt x="192913" y="689672"/>
                    <a:pt x="184564" y="675321"/>
                  </a:cubicBezTo>
                  <a:lnTo>
                    <a:pt x="8336" y="372429"/>
                  </a:lnTo>
                  <a:cubicBezTo>
                    <a:pt x="0" y="358101"/>
                    <a:pt x="0" y="340399"/>
                    <a:pt x="8336" y="326071"/>
                  </a:cubicBezTo>
                  <a:lnTo>
                    <a:pt x="184564" y="23179"/>
                  </a:lnTo>
                  <a:cubicBezTo>
                    <a:pt x="192913" y="8828"/>
                    <a:pt x="208264" y="0"/>
                    <a:pt x="224867" y="0"/>
                  </a:cubicBezTo>
                  <a:lnTo>
                    <a:pt x="1288581" y="0"/>
                  </a:lnTo>
                  <a:cubicBezTo>
                    <a:pt x="1305184" y="0"/>
                    <a:pt x="1320535" y="8828"/>
                    <a:pt x="1328884" y="23179"/>
                  </a:cubicBezTo>
                  <a:lnTo>
                    <a:pt x="1505112" y="326071"/>
                  </a:lnTo>
                  <a:cubicBezTo>
                    <a:pt x="1513449" y="340399"/>
                    <a:pt x="1513449" y="358101"/>
                    <a:pt x="1505112" y="3724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A18C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8287842" y="3715864"/>
            <a:ext cx="5118412" cy="5118412"/>
          </a:xfrm>
          <a:custGeom>
            <a:avLst/>
            <a:gdLst/>
            <a:ahLst/>
            <a:cxnLst/>
            <a:rect l="l" t="t" r="r" b="b"/>
            <a:pathLst>
              <a:path w="5118412" h="5118412">
                <a:moveTo>
                  <a:pt x="0" y="0"/>
                </a:moveTo>
                <a:lnTo>
                  <a:pt x="5118411" y="0"/>
                </a:lnTo>
                <a:lnTo>
                  <a:pt x="5118411" y="5118412"/>
                </a:lnTo>
                <a:lnTo>
                  <a:pt x="0" y="51184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8869938" y="4297960"/>
            <a:ext cx="3954220" cy="3954220"/>
            <a:chOff x="0" y="0"/>
            <a:chExt cx="6350889" cy="6350889"/>
          </a:xfrm>
        </p:grpSpPr>
        <p:sp>
          <p:nvSpPr>
            <p:cNvPr id="19" name="Freeform 19"/>
            <p:cNvSpPr/>
            <p:nvPr/>
          </p:nvSpPr>
          <p:spPr>
            <a:xfrm>
              <a:off x="63500" y="63500"/>
              <a:ext cx="6223889" cy="6223762"/>
            </a:xfrm>
            <a:custGeom>
              <a:avLst/>
              <a:gdLst/>
              <a:ahLst/>
              <a:cxnLst/>
              <a:rect l="l" t="t" r="r" b="b"/>
              <a:pathLst>
                <a:path w="6223889" h="6223762">
                  <a:moveTo>
                    <a:pt x="6223889" y="3111881"/>
                  </a:moveTo>
                  <a:cubicBezTo>
                    <a:pt x="6223889" y="4830572"/>
                    <a:pt x="4830572" y="6223762"/>
                    <a:pt x="3112008" y="6223762"/>
                  </a:cubicBezTo>
                  <a:cubicBezTo>
                    <a:pt x="1393444" y="6223762"/>
                    <a:pt x="0" y="4830572"/>
                    <a:pt x="0" y="3111881"/>
                  </a:cubicBezTo>
                  <a:cubicBezTo>
                    <a:pt x="0" y="1393190"/>
                    <a:pt x="1393317" y="0"/>
                    <a:pt x="3111881" y="0"/>
                  </a:cubicBezTo>
                  <a:cubicBezTo>
                    <a:pt x="4830445" y="0"/>
                    <a:pt x="6223889" y="1393317"/>
                    <a:pt x="6223889" y="3111881"/>
                  </a:cubicBezTo>
                  <a:close/>
                </a:path>
              </a:pathLst>
            </a:custGeom>
            <a:blipFill>
              <a:blip r:embed="rId6"/>
              <a:stretch>
                <a:fillRect l="-28583" r="-28583"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6350889" cy="6350762"/>
            </a:xfrm>
            <a:custGeom>
              <a:avLst/>
              <a:gdLst/>
              <a:ahLst/>
              <a:cxnLst/>
              <a:rect l="l" t="t" r="r" b="b"/>
              <a:pathLst>
                <a:path w="6350889" h="6350762">
                  <a:moveTo>
                    <a:pt x="6350889" y="3175381"/>
                  </a:moveTo>
                  <a:cubicBezTo>
                    <a:pt x="6350889" y="4023614"/>
                    <a:pt x="6020562" y="4821047"/>
                    <a:pt x="5420868" y="5420741"/>
                  </a:cubicBezTo>
                  <a:cubicBezTo>
                    <a:pt x="4821174" y="6020436"/>
                    <a:pt x="4023741" y="6350762"/>
                    <a:pt x="3175508" y="6350762"/>
                  </a:cubicBezTo>
                  <a:cubicBezTo>
                    <a:pt x="2327275" y="6350762"/>
                    <a:pt x="1529842" y="6020435"/>
                    <a:pt x="930148" y="5420741"/>
                  </a:cubicBezTo>
                  <a:cubicBezTo>
                    <a:pt x="330327" y="4821047"/>
                    <a:pt x="0" y="4023614"/>
                    <a:pt x="0" y="3175381"/>
                  </a:cubicBezTo>
                  <a:cubicBezTo>
                    <a:pt x="0" y="2327148"/>
                    <a:pt x="330327" y="1529715"/>
                    <a:pt x="930021" y="930021"/>
                  </a:cubicBezTo>
                  <a:cubicBezTo>
                    <a:pt x="1529715" y="330327"/>
                    <a:pt x="2327275" y="0"/>
                    <a:pt x="3175381" y="0"/>
                  </a:cubicBezTo>
                  <a:cubicBezTo>
                    <a:pt x="4023614" y="0"/>
                    <a:pt x="4821047" y="330327"/>
                    <a:pt x="5420741" y="930021"/>
                  </a:cubicBezTo>
                  <a:cubicBezTo>
                    <a:pt x="6020562" y="1529842"/>
                    <a:pt x="6350889" y="2327275"/>
                    <a:pt x="6350889" y="3175381"/>
                  </a:cubicBezTo>
                  <a:close/>
                </a:path>
              </a:pathLst>
            </a:custGeom>
            <a:blipFill>
              <a:blip r:embed="rId7"/>
              <a:stretch>
                <a:fillRect l="-30" r="-30"/>
              </a:stretch>
            </a:blipFill>
          </p:spPr>
        </p:sp>
      </p:grpSp>
      <p:grpSp>
        <p:nvGrpSpPr>
          <p:cNvPr id="21" name="Group 21"/>
          <p:cNvGrpSpPr/>
          <p:nvPr/>
        </p:nvGrpSpPr>
        <p:grpSpPr>
          <a:xfrm rot="2496655">
            <a:off x="5540325" y="7200316"/>
            <a:ext cx="104401" cy="4150774"/>
            <a:chOff x="0" y="0"/>
            <a:chExt cx="27497" cy="109320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7497" cy="1093208"/>
            </a:xfrm>
            <a:custGeom>
              <a:avLst/>
              <a:gdLst/>
              <a:ahLst/>
              <a:cxnLst/>
              <a:rect l="l" t="t" r="r" b="b"/>
              <a:pathLst>
                <a:path w="27497" h="1093208">
                  <a:moveTo>
                    <a:pt x="0" y="0"/>
                  </a:moveTo>
                  <a:lnTo>
                    <a:pt x="27497" y="0"/>
                  </a:lnTo>
                  <a:lnTo>
                    <a:pt x="27497" y="1093208"/>
                  </a:lnTo>
                  <a:lnTo>
                    <a:pt x="0" y="109320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27497" cy="11313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2496655">
            <a:off x="16558745" y="7709077"/>
            <a:ext cx="125446" cy="5656806"/>
            <a:chOff x="0" y="0"/>
            <a:chExt cx="33039" cy="148985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3039" cy="1489858"/>
            </a:xfrm>
            <a:custGeom>
              <a:avLst/>
              <a:gdLst/>
              <a:ahLst/>
              <a:cxnLst/>
              <a:rect l="l" t="t" r="r" b="b"/>
              <a:pathLst>
                <a:path w="33039" h="1489858">
                  <a:moveTo>
                    <a:pt x="0" y="0"/>
                  </a:moveTo>
                  <a:lnTo>
                    <a:pt x="33039" y="0"/>
                  </a:lnTo>
                  <a:lnTo>
                    <a:pt x="33039" y="1489858"/>
                  </a:lnTo>
                  <a:lnTo>
                    <a:pt x="0" y="148985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33039" cy="1527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8182338">
            <a:off x="11959085" y="-2221161"/>
            <a:ext cx="151226" cy="5241759"/>
            <a:chOff x="0" y="0"/>
            <a:chExt cx="39829" cy="138054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9829" cy="1380546"/>
            </a:xfrm>
            <a:custGeom>
              <a:avLst/>
              <a:gdLst/>
              <a:ahLst/>
              <a:cxnLst/>
              <a:rect l="l" t="t" r="r" b="b"/>
              <a:pathLst>
                <a:path w="39829" h="1380546">
                  <a:moveTo>
                    <a:pt x="0" y="0"/>
                  </a:moveTo>
                  <a:lnTo>
                    <a:pt x="39829" y="0"/>
                  </a:lnTo>
                  <a:lnTo>
                    <a:pt x="39829" y="1380546"/>
                  </a:lnTo>
                  <a:lnTo>
                    <a:pt x="0" y="138054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39829" cy="14186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5400000">
            <a:off x="10313223" y="6951473"/>
            <a:ext cx="143428" cy="6042633"/>
            <a:chOff x="0" y="0"/>
            <a:chExt cx="37775" cy="159147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7775" cy="1591475"/>
            </a:xfrm>
            <a:custGeom>
              <a:avLst/>
              <a:gdLst/>
              <a:ahLst/>
              <a:cxnLst/>
              <a:rect l="l" t="t" r="r" b="b"/>
              <a:pathLst>
                <a:path w="37775" h="1591475">
                  <a:moveTo>
                    <a:pt x="0" y="0"/>
                  </a:moveTo>
                  <a:lnTo>
                    <a:pt x="37775" y="0"/>
                  </a:lnTo>
                  <a:lnTo>
                    <a:pt x="37775" y="1591475"/>
                  </a:lnTo>
                  <a:lnTo>
                    <a:pt x="0" y="1591475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37775" cy="1629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 rot="-2811459">
            <a:off x="6899522" y="6991161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 rot="-2935178">
            <a:off x="9140217" y="262078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2935178">
            <a:off x="17422526" y="8810592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3636328" y="9852373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flipV="1">
            <a:off x="-1215091" y="8158798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0" y="4114800"/>
                </a:moveTo>
                <a:lnTo>
                  <a:pt x="4104513" y="4114800"/>
                </a:lnTo>
                <a:lnTo>
                  <a:pt x="4104513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9429918" y="704125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5"/>
                </a:lnTo>
                <a:lnTo>
                  <a:pt x="0" y="3093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flipH="1">
            <a:off x="8697457" y="9103612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1066812" y="0"/>
                </a:moveTo>
                <a:lnTo>
                  <a:pt x="0" y="0"/>
                </a:lnTo>
                <a:lnTo>
                  <a:pt x="0" y="309376"/>
                </a:lnTo>
                <a:lnTo>
                  <a:pt x="1066812" y="309376"/>
                </a:lnTo>
                <a:lnTo>
                  <a:pt x="106681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40" name="Group 40"/>
          <p:cNvGrpSpPr/>
          <p:nvPr/>
        </p:nvGrpSpPr>
        <p:grpSpPr>
          <a:xfrm>
            <a:off x="-384906" y="5030504"/>
            <a:ext cx="7394661" cy="751036"/>
            <a:chOff x="0" y="0"/>
            <a:chExt cx="1947565" cy="197804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947565" cy="197804"/>
            </a:xfrm>
            <a:custGeom>
              <a:avLst/>
              <a:gdLst/>
              <a:ahLst/>
              <a:cxnLst/>
              <a:rect l="l" t="t" r="r" b="b"/>
              <a:pathLst>
                <a:path w="1947565" h="197804">
                  <a:moveTo>
                    <a:pt x="98902" y="0"/>
                  </a:moveTo>
                  <a:lnTo>
                    <a:pt x="1848663" y="0"/>
                  </a:lnTo>
                  <a:cubicBezTo>
                    <a:pt x="1903285" y="0"/>
                    <a:pt x="1947565" y="44280"/>
                    <a:pt x="1947565" y="98902"/>
                  </a:cubicBezTo>
                  <a:lnTo>
                    <a:pt x="1947565" y="98902"/>
                  </a:lnTo>
                  <a:cubicBezTo>
                    <a:pt x="1947565" y="153524"/>
                    <a:pt x="1903285" y="197804"/>
                    <a:pt x="1848663" y="197804"/>
                  </a:cubicBezTo>
                  <a:lnTo>
                    <a:pt x="98902" y="197804"/>
                  </a:lnTo>
                  <a:cubicBezTo>
                    <a:pt x="44280" y="197804"/>
                    <a:pt x="0" y="153524"/>
                    <a:pt x="0" y="98902"/>
                  </a:cubicBezTo>
                  <a:lnTo>
                    <a:pt x="0" y="98902"/>
                  </a:lnTo>
                  <a:cubicBezTo>
                    <a:pt x="0" y="44280"/>
                    <a:pt x="44280" y="0"/>
                    <a:pt x="98902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1947565" cy="235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734384" y="8762533"/>
            <a:ext cx="434163" cy="434163"/>
          </a:xfrm>
          <a:custGeom>
            <a:avLst/>
            <a:gdLst/>
            <a:ahLst/>
            <a:cxnLst/>
            <a:rect l="l" t="t" r="r" b="b"/>
            <a:pathLst>
              <a:path w="434163" h="434163">
                <a:moveTo>
                  <a:pt x="0" y="0"/>
                </a:moveTo>
                <a:lnTo>
                  <a:pt x="434163" y="0"/>
                </a:lnTo>
                <a:lnTo>
                  <a:pt x="434163" y="434162"/>
                </a:lnTo>
                <a:lnTo>
                  <a:pt x="0" y="4341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44" name="Group 44"/>
          <p:cNvGrpSpPr/>
          <p:nvPr/>
        </p:nvGrpSpPr>
        <p:grpSpPr>
          <a:xfrm>
            <a:off x="1028700" y="6391140"/>
            <a:ext cx="4104422" cy="1987326"/>
            <a:chOff x="0" y="0"/>
            <a:chExt cx="1045532" cy="408304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045532" cy="408304"/>
            </a:xfrm>
            <a:custGeom>
              <a:avLst/>
              <a:gdLst/>
              <a:ahLst/>
              <a:cxnLst/>
              <a:rect l="l" t="t" r="r" b="b"/>
              <a:pathLst>
                <a:path w="1045532" h="408304">
                  <a:moveTo>
                    <a:pt x="44855" y="0"/>
                  </a:moveTo>
                  <a:lnTo>
                    <a:pt x="1000677" y="0"/>
                  </a:lnTo>
                  <a:cubicBezTo>
                    <a:pt x="1012573" y="0"/>
                    <a:pt x="1023982" y="4726"/>
                    <a:pt x="1032394" y="13138"/>
                  </a:cubicBezTo>
                  <a:cubicBezTo>
                    <a:pt x="1040806" y="21550"/>
                    <a:pt x="1045532" y="32959"/>
                    <a:pt x="1045532" y="44855"/>
                  </a:cubicBezTo>
                  <a:lnTo>
                    <a:pt x="1045532" y="363449"/>
                  </a:lnTo>
                  <a:cubicBezTo>
                    <a:pt x="1045532" y="375345"/>
                    <a:pt x="1040806" y="386754"/>
                    <a:pt x="1032394" y="395166"/>
                  </a:cubicBezTo>
                  <a:cubicBezTo>
                    <a:pt x="1023982" y="403578"/>
                    <a:pt x="1012573" y="408304"/>
                    <a:pt x="1000677" y="408304"/>
                  </a:cubicBezTo>
                  <a:lnTo>
                    <a:pt x="44855" y="408304"/>
                  </a:lnTo>
                  <a:cubicBezTo>
                    <a:pt x="20082" y="408304"/>
                    <a:pt x="0" y="388221"/>
                    <a:pt x="0" y="363449"/>
                  </a:cubicBezTo>
                  <a:lnTo>
                    <a:pt x="0" y="44855"/>
                  </a:lnTo>
                  <a:cubicBezTo>
                    <a:pt x="0" y="32959"/>
                    <a:pt x="4726" y="21550"/>
                    <a:pt x="13138" y="13138"/>
                  </a:cubicBezTo>
                  <a:cubicBezTo>
                    <a:pt x="21550" y="4726"/>
                    <a:pt x="32959" y="0"/>
                    <a:pt x="448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FFE012"/>
              </a:solidFill>
              <a:prstDash val="solid"/>
              <a:round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1045532" cy="446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4471190" y="6270422"/>
            <a:ext cx="701878" cy="701878"/>
            <a:chOff x="0" y="0"/>
            <a:chExt cx="812800" cy="8128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8231614" y="3062614"/>
            <a:ext cx="391889" cy="391889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8357385" y="1668839"/>
            <a:ext cx="680143" cy="680143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6535143" y="6377610"/>
            <a:ext cx="391889" cy="391889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5500936" y="7349259"/>
            <a:ext cx="680143" cy="680143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2" name="Freeform 62"/>
          <p:cNvSpPr/>
          <p:nvPr/>
        </p:nvSpPr>
        <p:spPr>
          <a:xfrm>
            <a:off x="470967" y="255320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63" name="TextBox 63"/>
          <p:cNvSpPr txBox="1"/>
          <p:nvPr/>
        </p:nvSpPr>
        <p:spPr>
          <a:xfrm>
            <a:off x="367930" y="3696814"/>
            <a:ext cx="6827984" cy="848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9"/>
              </a:lnSpc>
            </a:pPr>
            <a:r>
              <a:rPr lang="en-US" sz="5796" b="1" spc="-173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   AI in education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-52457" y="1593654"/>
            <a:ext cx="7668757" cy="1956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57"/>
              </a:lnSpc>
              <a:spcBef>
                <a:spcPct val="0"/>
              </a:spcBef>
            </a:pPr>
            <a:r>
              <a:rPr lang="en-US" sz="5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 2-days National Level Hackathon on 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28700" y="5074976"/>
            <a:ext cx="5506443" cy="583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97"/>
              </a:lnSpc>
              <a:spcBef>
                <a:spcPct val="0"/>
              </a:spcBef>
            </a:pPr>
            <a:r>
              <a:rPr lang="en-US" sz="3283" b="1" spc="328">
                <a:solidFill>
                  <a:srgbClr val="020D47"/>
                </a:solidFill>
                <a:latin typeface="Poppins Bold"/>
                <a:ea typeface="Poppins Bold"/>
                <a:cs typeface="Poppins Bold"/>
                <a:sym typeface="Poppins Bold"/>
              </a:rPr>
              <a:t>SELECTED AREA NAME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325762" y="8756119"/>
            <a:ext cx="5133180" cy="37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www.samadhan.sistec.ac.in/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334101" y="6855103"/>
            <a:ext cx="3063983" cy="441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Om Anand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34101" y="7280816"/>
            <a:ext cx="2875140" cy="377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05-09-2025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318818" y="7648157"/>
            <a:ext cx="3679637" cy="749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SISTec</a:t>
            </a: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Gandhi Nagar, Bhopal</a:t>
            </a:r>
          </a:p>
        </p:txBody>
      </p:sp>
      <p:sp>
        <p:nvSpPr>
          <p:cNvPr id="70" name="TextBox 67">
            <a:extLst>
              <a:ext uri="{FF2B5EF4-FFF2-40B4-BE49-F238E27FC236}">
                <a16:creationId xmlns:a16="http://schemas.microsoft.com/office/drawing/2014/main" id="{B3A4C537-84BD-441F-02CC-EDCECE3E3FE8}"/>
              </a:ext>
            </a:extLst>
          </p:cNvPr>
          <p:cNvSpPr txBox="1"/>
          <p:nvPr/>
        </p:nvSpPr>
        <p:spPr>
          <a:xfrm>
            <a:off x="1325937" y="6493989"/>
            <a:ext cx="3063983" cy="425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Code n Pray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42308" y="605856"/>
            <a:ext cx="11359450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Evaluation Metrics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5601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Anticipated Impact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-&gt; Improved Learning:</a:t>
            </a:r>
            <a:r>
              <a:rPr lang="en-US" sz="2800" dirty="0">
                <a:solidFill>
                  <a:schemeClr val="bg1"/>
                </a:solidFill>
              </a:rPr>
              <a:t> Faster doubt-solving, personalized quizzes, and better retention with flashcards.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-&gt; Accessibility:</a:t>
            </a:r>
            <a:r>
              <a:rPr lang="en-US" sz="2800" dirty="0">
                <a:solidFill>
                  <a:schemeClr val="bg1"/>
                </a:solidFill>
              </a:rPr>
              <a:t> Bilingual + voice support reduces language barriers.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-&gt; Efficiency &amp; Cost Savings:</a:t>
            </a:r>
            <a:r>
              <a:rPr lang="en-US" sz="2800" dirty="0">
                <a:solidFill>
                  <a:schemeClr val="bg1"/>
                </a:solidFill>
              </a:rPr>
              <a:t> Automates summary, flashcard, and quiz creation, saving student &amp; teacher effort.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-&gt; Higher Engagement &amp; Satisfaction:</a:t>
            </a:r>
            <a:r>
              <a:rPr lang="en-US" sz="2800" dirty="0">
                <a:solidFill>
                  <a:schemeClr val="bg1"/>
                </a:solidFill>
              </a:rPr>
              <a:t> Interactive 24/7 AI assistance keeps students motivated.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Key Metrics / KPIs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-&gt; Response Time:</a:t>
            </a:r>
            <a:r>
              <a:rPr lang="en-US" sz="2800" dirty="0">
                <a:solidFill>
                  <a:schemeClr val="bg1"/>
                </a:solidFill>
              </a:rPr>
              <a:t> Average chatbot reply time (target &lt;3 sec).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-&gt; Accuracy:</a:t>
            </a:r>
            <a:r>
              <a:rPr lang="en-US" sz="2800" dirty="0">
                <a:solidFill>
                  <a:schemeClr val="bg1"/>
                </a:solidFill>
              </a:rPr>
              <a:t> % of correct and relevant answers (&gt;85%).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-&gt; User Engagement:</a:t>
            </a:r>
            <a:r>
              <a:rPr lang="en-US" sz="2800" dirty="0">
                <a:solidFill>
                  <a:schemeClr val="bg1"/>
                </a:solidFill>
              </a:rPr>
              <a:t> Daily active users, time spent, quiz attempts.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-&gt; Learning Outcomes:</a:t>
            </a:r>
            <a:r>
              <a:rPr lang="en-US" sz="2800" dirty="0">
                <a:solidFill>
                  <a:schemeClr val="bg1"/>
                </a:solidFill>
              </a:rPr>
              <a:t> Quiz score improvement, flashcard recall rates.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-&gt; Satisfaction:</a:t>
            </a:r>
            <a:r>
              <a:rPr lang="en-US" sz="2800" dirty="0">
                <a:solidFill>
                  <a:schemeClr val="bg1"/>
                </a:solidFill>
              </a:rPr>
              <a:t> User feedback ratings (≥4/5).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-&gt; Adoption:</a:t>
            </a:r>
            <a:r>
              <a:rPr lang="en-US" sz="2800" dirty="0">
                <a:solidFill>
                  <a:schemeClr val="bg1"/>
                </a:solidFill>
              </a:rPr>
              <a:t> Number of students regularly using AI features.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7F9566E8-76F6-5BD7-1C2F-6D11BD707FD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3028" y="-776764"/>
            <a:ext cx="7121405" cy="6119958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6054" y="0"/>
              <a:ext cx="800692" cy="698500"/>
            </a:xfrm>
            <a:custGeom>
              <a:avLst/>
              <a:gdLst/>
              <a:ahLst/>
              <a:cxnLst/>
              <a:rect l="l" t="t" r="r" b="b"/>
              <a:pathLst>
                <a:path w="800692" h="698500">
                  <a:moveTo>
                    <a:pt x="790891" y="376500"/>
                  </a:moveTo>
                  <a:lnTo>
                    <a:pt x="619401" y="671250"/>
                  </a:lnTo>
                  <a:cubicBezTo>
                    <a:pt x="609585" y="688121"/>
                    <a:pt x="591538" y="698500"/>
                    <a:pt x="572019" y="698500"/>
                  </a:cubicBezTo>
                  <a:lnTo>
                    <a:pt x="228673" y="698500"/>
                  </a:lnTo>
                  <a:cubicBezTo>
                    <a:pt x="209154" y="698500"/>
                    <a:pt x="191107" y="688121"/>
                    <a:pt x="181291" y="671250"/>
                  </a:cubicBezTo>
                  <a:lnTo>
                    <a:pt x="9801" y="376500"/>
                  </a:lnTo>
                  <a:cubicBezTo>
                    <a:pt x="0" y="359655"/>
                    <a:pt x="0" y="338845"/>
                    <a:pt x="9801" y="322000"/>
                  </a:cubicBezTo>
                  <a:lnTo>
                    <a:pt x="181291" y="27250"/>
                  </a:lnTo>
                  <a:cubicBezTo>
                    <a:pt x="191107" y="10379"/>
                    <a:pt x="209154" y="0"/>
                    <a:pt x="228673" y="0"/>
                  </a:cubicBezTo>
                  <a:lnTo>
                    <a:pt x="572019" y="0"/>
                  </a:lnTo>
                  <a:cubicBezTo>
                    <a:pt x="591538" y="0"/>
                    <a:pt x="609585" y="10379"/>
                    <a:pt x="619401" y="27250"/>
                  </a:cubicBezTo>
                  <a:lnTo>
                    <a:pt x="790891" y="322000"/>
                  </a:lnTo>
                  <a:cubicBezTo>
                    <a:pt x="800692" y="338845"/>
                    <a:pt x="800692" y="359655"/>
                    <a:pt x="790891" y="37650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03028" y="5112504"/>
            <a:ext cx="8342708" cy="7169515"/>
            <a:chOff x="0" y="0"/>
            <a:chExt cx="812800" cy="698500"/>
          </a:xfrm>
        </p:grpSpPr>
        <p:sp>
          <p:nvSpPr>
            <p:cNvPr id="6" name="Freeform 6"/>
            <p:cNvSpPr/>
            <p:nvPr/>
          </p:nvSpPr>
          <p:spPr>
            <a:xfrm>
              <a:off x="5168" y="0"/>
              <a:ext cx="802465" cy="698500"/>
            </a:xfrm>
            <a:custGeom>
              <a:avLst/>
              <a:gdLst/>
              <a:ahLst/>
              <a:cxnLst/>
              <a:rect l="l" t="t" r="r" b="b"/>
              <a:pathLst>
                <a:path w="802465" h="698500">
                  <a:moveTo>
                    <a:pt x="794098" y="372511"/>
                  </a:moveTo>
                  <a:lnTo>
                    <a:pt x="617966" y="675239"/>
                  </a:lnTo>
                  <a:cubicBezTo>
                    <a:pt x="609587" y="689640"/>
                    <a:pt x="594182" y="698500"/>
                    <a:pt x="577520" y="698500"/>
                  </a:cubicBezTo>
                  <a:lnTo>
                    <a:pt x="224944" y="698500"/>
                  </a:lnTo>
                  <a:cubicBezTo>
                    <a:pt x="208282" y="698500"/>
                    <a:pt x="192877" y="689640"/>
                    <a:pt x="184498" y="675239"/>
                  </a:cubicBezTo>
                  <a:lnTo>
                    <a:pt x="8366" y="372511"/>
                  </a:lnTo>
                  <a:cubicBezTo>
                    <a:pt x="0" y="358132"/>
                    <a:pt x="0" y="340368"/>
                    <a:pt x="8366" y="325989"/>
                  </a:cubicBezTo>
                  <a:lnTo>
                    <a:pt x="184498" y="23261"/>
                  </a:lnTo>
                  <a:cubicBezTo>
                    <a:pt x="192877" y="8860"/>
                    <a:pt x="208282" y="0"/>
                    <a:pt x="224944" y="0"/>
                  </a:cubicBezTo>
                  <a:lnTo>
                    <a:pt x="577520" y="0"/>
                  </a:lnTo>
                  <a:cubicBezTo>
                    <a:pt x="594182" y="0"/>
                    <a:pt x="609587" y="8860"/>
                    <a:pt x="617966" y="23261"/>
                  </a:cubicBezTo>
                  <a:lnTo>
                    <a:pt x="794098" y="325989"/>
                  </a:lnTo>
                  <a:cubicBezTo>
                    <a:pt x="802464" y="340368"/>
                    <a:pt x="802464" y="358132"/>
                    <a:pt x="794098" y="372511"/>
                  </a:cubicBezTo>
                  <a:close/>
                </a:path>
              </a:pathLst>
            </a:custGeom>
            <a:solidFill>
              <a:srgbClr val="FFE01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946189" y="1589738"/>
            <a:ext cx="8207729" cy="7107523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42629" y="0"/>
              <a:ext cx="4197183" cy="3708400"/>
            </a:xfrm>
            <a:custGeom>
              <a:avLst/>
              <a:gdLst/>
              <a:ahLst/>
              <a:cxnLst/>
              <a:rect l="l" t="t" r="r" b="b"/>
              <a:pathLst>
                <a:path w="4197183" h="3708400">
                  <a:moveTo>
                    <a:pt x="2945563" y="0"/>
                  </a:moveTo>
                  <a:lnTo>
                    <a:pt x="1251619" y="0"/>
                  </a:lnTo>
                  <a:cubicBezTo>
                    <a:pt x="1113231" y="0"/>
                    <a:pt x="985354" y="73827"/>
                    <a:pt x="916155" y="193672"/>
                  </a:cubicBezTo>
                  <a:lnTo>
                    <a:pt x="69197" y="1660528"/>
                  </a:lnTo>
                  <a:cubicBezTo>
                    <a:pt x="0" y="1780371"/>
                    <a:pt x="0" y="1928029"/>
                    <a:pt x="69197" y="2047872"/>
                  </a:cubicBezTo>
                  <a:lnTo>
                    <a:pt x="916155" y="3514728"/>
                  </a:lnTo>
                  <a:cubicBezTo>
                    <a:pt x="985354" y="3634573"/>
                    <a:pt x="1113231" y="3708400"/>
                    <a:pt x="1251619" y="3708400"/>
                  </a:cubicBezTo>
                  <a:lnTo>
                    <a:pt x="2945563" y="3708400"/>
                  </a:lnTo>
                  <a:cubicBezTo>
                    <a:pt x="3083951" y="3708400"/>
                    <a:pt x="3211829" y="3634573"/>
                    <a:pt x="3281027" y="3514728"/>
                  </a:cubicBezTo>
                  <a:lnTo>
                    <a:pt x="4127985" y="2047872"/>
                  </a:lnTo>
                  <a:cubicBezTo>
                    <a:pt x="4197183" y="1928029"/>
                    <a:pt x="4197183" y="1780371"/>
                    <a:pt x="4127985" y="1660528"/>
                  </a:cubicBezTo>
                  <a:lnTo>
                    <a:pt x="3281027" y="193672"/>
                  </a:lnTo>
                  <a:cubicBezTo>
                    <a:pt x="3211828" y="73827"/>
                    <a:pt x="3083951" y="0"/>
                    <a:pt x="2945563" y="0"/>
                  </a:cubicBezTo>
                  <a:close/>
                </a:path>
              </a:pathLst>
            </a:custGeom>
            <a:blipFill>
              <a:blip r:embed="rId2"/>
              <a:stretch>
                <a:fillRect l="-16858" r="-16858"/>
              </a:stretch>
            </a:blipFill>
            <a:ln w="371475" cap="rnd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10" name="Group 10"/>
          <p:cNvGrpSpPr/>
          <p:nvPr/>
        </p:nvGrpSpPr>
        <p:grpSpPr>
          <a:xfrm rot="1804263">
            <a:off x="6564051" y="8262794"/>
            <a:ext cx="214148" cy="2936199"/>
            <a:chOff x="0" y="0"/>
            <a:chExt cx="56401" cy="77332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8978078">
            <a:off x="5203516" y="-688008"/>
            <a:ext cx="214148" cy="2936199"/>
            <a:chOff x="0" y="0"/>
            <a:chExt cx="56401" cy="77332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128680" y="2100924"/>
            <a:ext cx="432085" cy="432085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723638" y="7735954"/>
            <a:ext cx="432085" cy="43208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4266574" y="91389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629565" y="9093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 rot="-5400000">
            <a:off x="12372019" y="486751"/>
            <a:ext cx="700320" cy="12341008"/>
            <a:chOff x="0" y="0"/>
            <a:chExt cx="184446" cy="325030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84446" cy="3250307"/>
            </a:xfrm>
            <a:custGeom>
              <a:avLst/>
              <a:gdLst/>
              <a:ahLst/>
              <a:cxnLst/>
              <a:rect l="l" t="t" r="r" b="b"/>
              <a:pathLst>
                <a:path w="184446" h="3250307">
                  <a:moveTo>
                    <a:pt x="0" y="0"/>
                  </a:moveTo>
                  <a:lnTo>
                    <a:pt x="184446" y="0"/>
                  </a:lnTo>
                  <a:lnTo>
                    <a:pt x="184446" y="3250307"/>
                  </a:lnTo>
                  <a:lnTo>
                    <a:pt x="0" y="3250307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84446" cy="32884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6899326" y="3840411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6"/>
                </a:lnTo>
                <a:lnTo>
                  <a:pt x="0" y="3093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8185059" y="930361"/>
            <a:ext cx="9074241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AREA OVERVIEW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222470" y="6360989"/>
            <a:ext cx="6036830" cy="516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90"/>
              </a:lnSpc>
              <a:spcBef>
                <a:spcPct val="0"/>
              </a:spcBef>
            </a:pPr>
            <a:r>
              <a:rPr lang="en-US" sz="2921" b="1">
                <a:solidFill>
                  <a:srgbClr val="011577"/>
                </a:solidFill>
                <a:latin typeface="Poppins Bold"/>
                <a:ea typeface="Poppins Bold"/>
                <a:cs typeface="Poppins Bold"/>
                <a:sym typeface="Poppins Bold"/>
              </a:rPr>
              <a:t>IMPORTANCE OF AREA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918855" y="7346579"/>
            <a:ext cx="9074241" cy="212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2443" lvl="1" indent="-326221" algn="just">
              <a:lnSpc>
                <a:spcPts val="423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To overcome language barriers and provide personalized, efficient exam preparation through AI-powered bilingual learning tools.</a:t>
            </a:r>
          </a:p>
          <a:p>
            <a:pPr marL="652443" lvl="1" indent="-326221" algn="just">
              <a:lnSpc>
                <a:spcPts val="4230"/>
              </a:lnSpc>
              <a:spcBef>
                <a:spcPct val="0"/>
              </a:spcBef>
              <a:buFont typeface="Arial"/>
              <a:buChar char="•"/>
            </a:pPr>
            <a:endParaRPr lang="en-US" sz="280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" name="Freeform 62">
            <a:extLst>
              <a:ext uri="{FF2B5EF4-FFF2-40B4-BE49-F238E27FC236}">
                <a16:creationId xmlns:a16="http://schemas.microsoft.com/office/drawing/2014/main" id="{C3D6FDDC-E372-921B-B81E-DF8EA96CAE1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C7FA07-A8CF-AC96-DA95-ECC0008F5600}"/>
              </a:ext>
            </a:extLst>
          </p:cNvPr>
          <p:cNvSpPr txBox="1"/>
          <p:nvPr/>
        </p:nvSpPr>
        <p:spPr>
          <a:xfrm>
            <a:off x="6939680" y="2100924"/>
            <a:ext cx="104625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chosen area is </a:t>
            </a:r>
            <a:r>
              <a:rPr lang="en-US" sz="3200" b="1" dirty="0">
                <a:solidFill>
                  <a:schemeClr val="bg1"/>
                </a:solidFill>
              </a:rPr>
              <a:t>exam preparation and self-learning platforms</a:t>
            </a:r>
            <a:r>
              <a:rPr lang="en-US" sz="3200" dirty="0">
                <a:solidFill>
                  <a:schemeClr val="bg1"/>
                </a:solidFill>
              </a:rPr>
              <a:t>, where students need quick doubt-solving, effective revision tools, and personalized practice.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C90B0B-7285-B76E-7067-EAEF249960CA}"/>
              </a:ext>
            </a:extLst>
          </p:cNvPr>
          <p:cNvSpPr txBox="1"/>
          <p:nvPr/>
        </p:nvSpPr>
        <p:spPr>
          <a:xfrm>
            <a:off x="6911899" y="4450704"/>
            <a:ext cx="1046259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Importance of AI in Education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AI enables </a:t>
            </a:r>
            <a:r>
              <a:rPr lang="en-US" sz="2800" b="1" dirty="0">
                <a:solidFill>
                  <a:schemeClr val="bg1"/>
                </a:solidFill>
              </a:rPr>
              <a:t>bilingual support, adaptive learning, and automation</a:t>
            </a:r>
            <a:r>
              <a:rPr lang="en-US" sz="2800" dirty="0">
                <a:solidFill>
                  <a:schemeClr val="bg1"/>
                </a:solidFill>
              </a:rPr>
              <a:t>, making study resources more accessible and tailored to individual needs.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Potential Challenges and Opportunities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461804"/>
            <a:ext cx="16230600" cy="5747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Challenges / Pain Points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-&gt; Language barrier (English vs Hindi) limits access to quality study material.</a:t>
            </a:r>
          </a:p>
          <a:p>
            <a:r>
              <a:rPr lang="en-US" sz="2800" dirty="0">
                <a:solidFill>
                  <a:schemeClr val="bg1"/>
                </a:solidFill>
              </a:rPr>
              <a:t>-&gt; Overload of content makes it hard for students to identify key topics.</a:t>
            </a:r>
          </a:p>
          <a:p>
            <a:r>
              <a:rPr lang="en-US" sz="2800" dirty="0">
                <a:solidFill>
                  <a:schemeClr val="bg1"/>
                </a:solidFill>
              </a:rPr>
              <a:t>-&gt; Lack of personalized guidance and adaptive practice.</a:t>
            </a:r>
          </a:p>
          <a:p>
            <a:r>
              <a:rPr lang="en-US" sz="2800" dirty="0">
                <a:solidFill>
                  <a:schemeClr val="bg1"/>
                </a:solidFill>
              </a:rPr>
              <a:t>-&gt; Manual creation of flashcards, quizzes, and notes is time-consuming.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endParaRPr lang="en-US" sz="2800" dirty="0">
              <a:solidFill>
                <a:schemeClr val="bg1"/>
              </a:solidFill>
            </a:endParaRPr>
          </a:p>
          <a:p>
            <a:r>
              <a:rPr lang="en-IN" sz="2800" b="1" dirty="0">
                <a:solidFill>
                  <a:schemeClr val="bg1"/>
                </a:solidFill>
              </a:rPr>
              <a:t>Opportunities with AI</a:t>
            </a:r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-&gt; Bilingual chatbot for instant Q&amp;A (text + voice).</a:t>
            </a:r>
          </a:p>
          <a:p>
            <a:r>
              <a:rPr lang="en-IN" sz="2800" dirty="0">
                <a:solidFill>
                  <a:schemeClr val="bg1"/>
                </a:solidFill>
              </a:rPr>
              <a:t>-&gt; AI-driven summarization &amp; flashcard generation → saves time.</a:t>
            </a:r>
          </a:p>
          <a:p>
            <a:r>
              <a:rPr lang="en-IN" sz="2800" dirty="0">
                <a:solidFill>
                  <a:schemeClr val="bg1"/>
                </a:solidFill>
              </a:rPr>
              <a:t>-&gt; Smart quizzes with adaptive difficulty → personalized learning path.</a:t>
            </a:r>
          </a:p>
          <a:p>
            <a:r>
              <a:rPr lang="en-IN" sz="2800" dirty="0">
                <a:solidFill>
                  <a:schemeClr val="bg1"/>
                </a:solidFill>
              </a:rPr>
              <a:t>-&gt; Data-driven suggestions → improved retention &amp; focused preparation.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690881" lvl="1" indent="-345440" algn="ctr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endParaRPr lang="en-US" sz="440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4F2B029B-4791-C7BF-2950-C66E2D01287A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Preliminary Solution Concept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5734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An AI-based bilingual education platform designed to </a:t>
            </a:r>
            <a:r>
              <a:rPr lang="en-IN" sz="3200" b="1" dirty="0">
                <a:solidFill>
                  <a:schemeClr val="bg1"/>
                </a:solidFill>
              </a:rPr>
              <a:t>simplify learning through instant Q&amp;A, auto-generated flashcards, concise summaries, adaptive quizzes, and personalized study suggestions</a:t>
            </a:r>
            <a:r>
              <a:rPr lang="en-IN" sz="3200" dirty="0">
                <a:solidFill>
                  <a:schemeClr val="bg1"/>
                </a:solidFill>
              </a:rPr>
              <a:t>, helping students overcome language barriers and focus on efficient exam preparation.</a:t>
            </a:r>
          </a:p>
          <a:p>
            <a:pPr marL="690881" lvl="1" indent="-345440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endParaRPr lang="en-IN" sz="3200" dirty="0">
              <a:solidFill>
                <a:schemeClr val="bg1"/>
              </a:solidFill>
            </a:endParaRPr>
          </a:p>
          <a:p>
            <a:pPr marL="690881" lvl="1" indent="-345440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AI solution can </a:t>
            </a:r>
            <a:r>
              <a:rPr lang="en-US" sz="3200" b="1" dirty="0">
                <a:solidFill>
                  <a:schemeClr val="bg1"/>
                </a:solidFill>
              </a:rPr>
              <a:t>simplify study processes by summarizing content, instantly answer student queries in bilingual mode, generate flashcards and quizzes automatically, and provide personalized study suggestions</a:t>
            </a:r>
            <a:r>
              <a:rPr lang="en-US" sz="3200" dirty="0">
                <a:solidFill>
                  <a:schemeClr val="bg1"/>
                </a:solidFill>
              </a:rPr>
              <a:t>, ensuring smarter and more efficient exam preparation.</a:t>
            </a:r>
          </a:p>
          <a:p>
            <a:pPr marL="690881" lvl="1" indent="-345440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endParaRPr lang="en-IN" sz="3200" dirty="0">
              <a:solidFill>
                <a:schemeClr val="bg1"/>
              </a:solidFill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39A1974D-769E-FC05-D424-D110C4390DF4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 and Functionalities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3939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Essential Features &amp; Functionalities: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b="1" dirty="0">
                <a:solidFill>
                  <a:schemeClr val="bg1"/>
                </a:solidFill>
              </a:rPr>
              <a:t>-&gt; Bilingual/Multilingual Support</a:t>
            </a:r>
            <a:r>
              <a:rPr lang="en-IN" sz="3200" dirty="0">
                <a:solidFill>
                  <a:schemeClr val="bg1"/>
                </a:solidFill>
              </a:rPr>
              <a:t> for wider accessibility.</a:t>
            </a:r>
          </a:p>
          <a:p>
            <a:r>
              <a:rPr lang="en-IN" sz="3200" b="1" dirty="0">
                <a:solidFill>
                  <a:schemeClr val="bg1"/>
                </a:solidFill>
              </a:rPr>
              <a:t>-&gt; 24/7 AI Chatbot</a:t>
            </a:r>
            <a:r>
              <a:rPr lang="en-IN" sz="3200" dirty="0">
                <a:solidFill>
                  <a:schemeClr val="bg1"/>
                </a:solidFill>
              </a:rPr>
              <a:t> to instantly answer queries via text/voice.</a:t>
            </a:r>
          </a:p>
          <a:p>
            <a:r>
              <a:rPr lang="en-IN" sz="3200" b="1" dirty="0">
                <a:solidFill>
                  <a:schemeClr val="bg1"/>
                </a:solidFill>
              </a:rPr>
              <a:t>-&gt; Personalized Learning Paths</a:t>
            </a:r>
            <a:r>
              <a:rPr lang="en-IN" sz="3200" dirty="0">
                <a:solidFill>
                  <a:schemeClr val="bg1"/>
                </a:solidFill>
              </a:rPr>
              <a:t> through adaptive quizzes and recommendations.</a:t>
            </a:r>
          </a:p>
          <a:p>
            <a:r>
              <a:rPr lang="en-IN" sz="3200" b="1" dirty="0">
                <a:solidFill>
                  <a:schemeClr val="bg1"/>
                </a:solidFill>
              </a:rPr>
              <a:t>-&gt; Automated Summaries &amp; Flashcards</a:t>
            </a:r>
            <a:r>
              <a:rPr lang="en-IN" sz="3200" dirty="0">
                <a:solidFill>
                  <a:schemeClr val="bg1"/>
                </a:solidFill>
              </a:rPr>
              <a:t> for faster revision.</a:t>
            </a:r>
          </a:p>
          <a:p>
            <a:r>
              <a:rPr lang="en-IN" sz="3200" b="1" dirty="0">
                <a:solidFill>
                  <a:schemeClr val="bg1"/>
                </a:solidFill>
              </a:rPr>
              <a:t>-&gt; Smart Quiz Engine</a:t>
            </a:r>
            <a:r>
              <a:rPr lang="en-IN" sz="3200" dirty="0">
                <a:solidFill>
                  <a:schemeClr val="bg1"/>
                </a:solidFill>
              </a:rPr>
              <a:t> with dynamic difficulty and explanations.</a:t>
            </a:r>
          </a:p>
          <a:p>
            <a:r>
              <a:rPr lang="en-IN" sz="3200" b="1" dirty="0">
                <a:solidFill>
                  <a:schemeClr val="bg1"/>
                </a:solidFill>
              </a:rPr>
              <a:t>-&gt; Progress Tracking &amp; Insights</a:t>
            </a:r>
            <a:r>
              <a:rPr lang="en-IN" sz="3200" dirty="0">
                <a:solidFill>
                  <a:schemeClr val="bg1"/>
                </a:solidFill>
              </a:rPr>
              <a:t> to monitor strengths and weaknesses.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A2B4B15F-98A4-C4E5-D9C4-044989363C9F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Target Users and Expected Use Cases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590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Types of Users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-&gt; Students</a:t>
            </a:r>
            <a:r>
              <a:rPr lang="en-US" sz="3200" dirty="0">
                <a:solidFill>
                  <a:schemeClr val="bg1"/>
                </a:solidFill>
              </a:rPr>
              <a:t> – preparing for exams and competitive tests.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-&gt; Teachers/Educators</a:t>
            </a:r>
            <a:r>
              <a:rPr lang="en-US" sz="3200" dirty="0">
                <a:solidFill>
                  <a:schemeClr val="bg1"/>
                </a:solidFill>
              </a:rPr>
              <a:t> – using AI tools to create quizzes, flashcards, and summaries.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-&gt; Parents</a:t>
            </a:r>
            <a:r>
              <a:rPr lang="en-US" sz="3200" dirty="0">
                <a:solidFill>
                  <a:schemeClr val="bg1"/>
                </a:solidFill>
              </a:rPr>
              <a:t> – tracking student progress and improvement areas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Potential Use Cases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-&gt; Students:</a:t>
            </a:r>
            <a:r>
              <a:rPr lang="en-US" sz="3200" dirty="0">
                <a:solidFill>
                  <a:schemeClr val="bg1"/>
                </a:solidFill>
              </a:rPr>
              <a:t> Ask doubts in Hindi/English via chatbot, get instant answers, receive auto-generated flashcards and adaptive quizzes.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-&gt; Teachers:</a:t>
            </a:r>
            <a:r>
              <a:rPr lang="en-US" sz="3200" dirty="0">
                <a:solidFill>
                  <a:schemeClr val="bg1"/>
                </a:solidFill>
              </a:rPr>
              <a:t> Upload study material → AI generates summaries, quizzes, and flashcards for classroom use.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-&gt; Parents:</a:t>
            </a:r>
            <a:r>
              <a:rPr lang="en-US" sz="3200" dirty="0">
                <a:solidFill>
                  <a:schemeClr val="bg1"/>
                </a:solidFill>
              </a:rPr>
              <a:t> View AI-driven progress reports and personalized suggestions to guide their child’s preparation.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86038ED7-9620-129B-A426-3A94F13F0838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Data Requirements and Privacy Considerations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5539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Types of Data Required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-&gt; User Data</a:t>
            </a:r>
            <a:r>
              <a:rPr lang="en-IN" sz="2000" dirty="0">
                <a:solidFill>
                  <a:schemeClr val="bg1"/>
                </a:solidFill>
              </a:rPr>
              <a:t> – name, language preference, learning goals, progress records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-&gt;Learning Content</a:t>
            </a:r>
            <a:r>
              <a:rPr lang="en-IN" sz="2000" dirty="0">
                <a:solidFill>
                  <a:schemeClr val="bg1"/>
                </a:solidFill>
              </a:rPr>
              <a:t> – textbooks, notes, PDFs, videos, and past question papers.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-&gt;Interaction Data</a:t>
            </a:r>
            <a:r>
              <a:rPr lang="en-IN" sz="2000" dirty="0">
                <a:solidFill>
                  <a:schemeClr val="bg1"/>
                </a:solidFill>
              </a:rPr>
              <a:t> – chat queries, voice inputs, quiz attempts, flashcard reviews.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-&gt;Performance Data</a:t>
            </a:r>
            <a:r>
              <a:rPr lang="en-IN" sz="2000" dirty="0">
                <a:solidFill>
                  <a:schemeClr val="bg1"/>
                </a:solidFill>
              </a:rPr>
              <a:t> – accuracy, time taken, strengths/weaknesses, improvement trends.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Data Gathering &amp; Processing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-&gt;Uploads from students/teachers (notes, PDFs, study material).</a:t>
            </a:r>
          </a:p>
          <a:p>
            <a:r>
              <a:rPr lang="en-IN" sz="2000" dirty="0">
                <a:solidFill>
                  <a:schemeClr val="bg1"/>
                </a:solidFill>
              </a:rPr>
              <a:t>-&gt;Real-time inputs via chatbot (text/voice).</a:t>
            </a:r>
          </a:p>
          <a:p>
            <a:r>
              <a:rPr lang="en-IN" sz="2000" dirty="0">
                <a:solidFill>
                  <a:schemeClr val="bg1"/>
                </a:solidFill>
              </a:rPr>
              <a:t>-&gt;Automatic logging of quiz results, flashcard usage, and study patterns.</a:t>
            </a:r>
          </a:p>
          <a:p>
            <a:r>
              <a:rPr lang="en-IN" sz="2000" dirty="0">
                <a:solidFill>
                  <a:schemeClr val="bg1"/>
                </a:solidFill>
              </a:rPr>
              <a:t>-&gt;AI preprocessing (chunking, summarization, embedding) for content retrieval and personalization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Privacy &amp; Security Measures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-&gt;Data Encryption</a:t>
            </a:r>
            <a:r>
              <a:rPr lang="en-IN" sz="2000" dirty="0">
                <a:solidFill>
                  <a:schemeClr val="bg1"/>
                </a:solidFill>
              </a:rPr>
              <a:t> at rest and in transit.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-&gt;User Consent</a:t>
            </a:r>
            <a:r>
              <a:rPr lang="en-IN" sz="2000" dirty="0">
                <a:solidFill>
                  <a:schemeClr val="bg1"/>
                </a:solidFill>
              </a:rPr>
              <a:t> for collecting/storing personal or voice data.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-&gt;Anonymization</a:t>
            </a:r>
            <a:r>
              <a:rPr lang="en-IN" sz="2000" dirty="0">
                <a:solidFill>
                  <a:schemeClr val="bg1"/>
                </a:solidFill>
              </a:rPr>
              <a:t> of sensitive data for analytics.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-&gt;Secure Authentication</a:t>
            </a:r>
            <a:r>
              <a:rPr lang="en-IN" sz="2000" dirty="0">
                <a:solidFill>
                  <a:schemeClr val="bg1"/>
                </a:solidFill>
              </a:rPr>
              <a:t> (passwords/OTP) to protect accounts.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-&gt;Access Control</a:t>
            </a:r>
            <a:r>
              <a:rPr lang="en-IN" sz="2000" dirty="0">
                <a:solidFill>
                  <a:schemeClr val="bg1"/>
                </a:solidFill>
              </a:rPr>
              <a:t> to ensure only authorized users can view or modify data.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7CD4557-1D2F-A2D8-3BCD-3E413A7B33BE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AI Technologies and Methods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699" y="2917035"/>
            <a:ext cx="16230600" cy="6032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AI Technologies &amp; Techniques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-&gt; Natural Language Processing (NLP):</a:t>
            </a:r>
            <a:r>
              <a:rPr lang="en-US" sz="2800" dirty="0">
                <a:solidFill>
                  <a:schemeClr val="bg1"/>
                </a:solidFill>
              </a:rPr>
              <a:t> Enables bilingual chatbot for text/voice queries, summarization, and flashcard generation.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-&gt; Speech-to-Text (STT) &amp; Text-to-Speech (TTS):</a:t>
            </a:r>
            <a:r>
              <a:rPr lang="en-US" sz="2800" dirty="0">
                <a:solidFill>
                  <a:schemeClr val="bg1"/>
                </a:solidFill>
              </a:rPr>
              <a:t> Converts spoken queries into text and delivers AI answers in voice, supporting accessibility.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-&gt; Machine Learning (ML):</a:t>
            </a:r>
            <a:r>
              <a:rPr lang="en-US" sz="2800" dirty="0">
                <a:solidFill>
                  <a:schemeClr val="bg1"/>
                </a:solidFill>
              </a:rPr>
              <a:t> Powers adaptive quizzes, personalized recommendations, and progress tracking.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Recommendation Systems:</a:t>
            </a:r>
            <a:r>
              <a:rPr lang="en-US" sz="2800" dirty="0">
                <a:solidFill>
                  <a:schemeClr val="bg1"/>
                </a:solidFill>
              </a:rPr>
              <a:t> Suggests topics, quizzes, or flashcards based on student performance and weak areas.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-&gt; Data Analysis &amp; Visualization:</a:t>
            </a:r>
            <a:r>
              <a:rPr lang="en-US" sz="2800" dirty="0">
                <a:solidFill>
                  <a:schemeClr val="bg1"/>
                </a:solidFill>
              </a:rPr>
              <a:t> Provides insights into student progress, strengths, and improvement areas.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Knowledge Retrieval (RAG / Vector Databases):</a:t>
            </a:r>
            <a:r>
              <a:rPr lang="en-US" sz="2800" dirty="0">
                <a:solidFill>
                  <a:schemeClr val="bg1"/>
                </a:solidFill>
              </a:rPr>
              <a:t> Improves accuracy of answers by retrieving relevant study material before generating responses.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Together, these technologies create a </a:t>
            </a:r>
            <a:r>
              <a:rPr lang="en-US" sz="2800" b="1" dirty="0">
                <a:solidFill>
                  <a:schemeClr val="bg1"/>
                </a:solidFill>
              </a:rPr>
              <a:t>smarter, personalized, and bilingual learning experience</a:t>
            </a:r>
            <a:r>
              <a:rPr lang="en-US" sz="2800" dirty="0">
                <a:solidFill>
                  <a:schemeClr val="bg1"/>
                </a:solidFill>
              </a:rPr>
              <a:t> that saves time, improves retention, and supports students 24/7.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915E689-5C0B-2175-825D-26EEC85E20F5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954275"/>
            <a:ext cx="11359450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Approach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6155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Preliminary Plan</a:t>
            </a:r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b="1" dirty="0">
                <a:solidFill>
                  <a:schemeClr val="bg1"/>
                </a:solidFill>
              </a:rPr>
              <a:t>Phase 1 (Weeks 1–2):</a:t>
            </a:r>
            <a:r>
              <a:rPr lang="en-IN" sz="3200" dirty="0">
                <a:solidFill>
                  <a:schemeClr val="bg1"/>
                </a:solidFill>
              </a:rPr>
              <a:t> Define scope, set up environment (</a:t>
            </a:r>
            <a:r>
              <a:rPr lang="en-IN" sz="3200" dirty="0" err="1">
                <a:solidFill>
                  <a:schemeClr val="bg1"/>
                </a:solidFill>
              </a:rPr>
              <a:t>FastAPI</a:t>
            </a:r>
            <a:r>
              <a:rPr lang="en-IN" sz="3200" dirty="0">
                <a:solidFill>
                  <a:schemeClr val="bg1"/>
                </a:solidFill>
              </a:rPr>
              <a:t>/Spring Boot, PostgreSQL, Vector DB).</a:t>
            </a:r>
          </a:p>
          <a:p>
            <a:r>
              <a:rPr lang="en-IN" sz="3200" b="1" dirty="0">
                <a:solidFill>
                  <a:schemeClr val="bg1"/>
                </a:solidFill>
              </a:rPr>
              <a:t>Phase 2 (Weeks 3–6):</a:t>
            </a:r>
            <a:r>
              <a:rPr lang="en-IN" sz="3200" dirty="0">
                <a:solidFill>
                  <a:schemeClr val="bg1"/>
                </a:solidFill>
              </a:rPr>
              <a:t> Build core AI (chatbot, STT/TTS, flashcards, summaries).</a:t>
            </a:r>
          </a:p>
          <a:p>
            <a:r>
              <a:rPr lang="en-IN" sz="3200" b="1" dirty="0">
                <a:solidFill>
                  <a:schemeClr val="bg1"/>
                </a:solidFill>
              </a:rPr>
              <a:t>Phase 3 (Weeks 7–9):</a:t>
            </a:r>
            <a:r>
              <a:rPr lang="en-IN" sz="3200" dirty="0">
                <a:solidFill>
                  <a:schemeClr val="bg1"/>
                </a:solidFill>
              </a:rPr>
              <a:t> Develop adaptive quizzes &amp; personalized suggestions.</a:t>
            </a:r>
          </a:p>
          <a:p>
            <a:r>
              <a:rPr lang="en-IN" sz="3200" b="1" dirty="0">
                <a:solidFill>
                  <a:schemeClr val="bg1"/>
                </a:solidFill>
              </a:rPr>
              <a:t>Phase 4 (Weeks 10–12):</a:t>
            </a:r>
            <a:r>
              <a:rPr lang="en-IN" sz="3200" dirty="0">
                <a:solidFill>
                  <a:schemeClr val="bg1"/>
                </a:solidFill>
              </a:rPr>
              <a:t> Create bilingual UI (React/Next.js), add voice interaction &amp; progress tracker.</a:t>
            </a:r>
          </a:p>
          <a:p>
            <a:r>
              <a:rPr lang="en-IN" sz="3200" b="1" dirty="0">
                <a:solidFill>
                  <a:schemeClr val="bg1"/>
                </a:solidFill>
              </a:rPr>
              <a:t>Phase 5 (Weeks 13–14):</a:t>
            </a:r>
            <a:r>
              <a:rPr lang="en-IN" sz="3200" dirty="0">
                <a:solidFill>
                  <a:schemeClr val="bg1"/>
                </a:solidFill>
              </a:rPr>
              <a:t> Implement security, authentication, and testing.</a:t>
            </a:r>
          </a:p>
          <a:p>
            <a:r>
              <a:rPr lang="en-IN" sz="3200" b="1" dirty="0">
                <a:solidFill>
                  <a:schemeClr val="bg1"/>
                </a:solidFill>
              </a:rPr>
              <a:t>Phase 6 (Weeks 15–16):</a:t>
            </a:r>
            <a:r>
              <a:rPr lang="en-IN" sz="3200" dirty="0">
                <a:solidFill>
                  <a:schemeClr val="bg1"/>
                </a:solidFill>
              </a:rPr>
              <a:t> Deploy on cloud, monitor, collect feedback, refine.</a:t>
            </a:r>
            <a:endParaRPr lang="en-US" sz="4800" dirty="0">
              <a:solidFill>
                <a:schemeClr val="bg1"/>
              </a:solidFill>
              <a:latin typeface="Poppins"/>
              <a:cs typeface="Poppins"/>
              <a:sym typeface="Poppins"/>
            </a:endParaRPr>
          </a:p>
          <a:p>
            <a:endParaRPr lang="en-US" sz="4800" dirty="0">
              <a:solidFill>
                <a:schemeClr val="bg1"/>
              </a:solidFill>
              <a:latin typeface="Poppins"/>
              <a:cs typeface="Poppins"/>
              <a:sym typeface="Poppins"/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Flexible timeline, more features (gamification, mobile app) can be added later.</a:t>
            </a:r>
          </a:p>
          <a:p>
            <a:endParaRPr lang="en-IN" sz="3200" dirty="0">
              <a:solidFill>
                <a:schemeClr val="bg1"/>
              </a:solidFill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CADC7097-3C73-C0A5-D70D-B910CFDD5253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1090</Words>
  <Application>Microsoft Office PowerPoint</Application>
  <PresentationFormat>Custom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Poppins Bold</vt:lpstr>
      <vt:lpstr>Arial</vt:lpstr>
      <vt:lpstr>Poppins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SAMADHAN 1.0</dc:title>
  <dc:creator>Dell</dc:creator>
  <cp:lastModifiedBy>kvhb ndvbx</cp:lastModifiedBy>
  <cp:revision>29</cp:revision>
  <dcterms:created xsi:type="dcterms:W3CDTF">2006-08-16T00:00:00Z</dcterms:created>
  <dcterms:modified xsi:type="dcterms:W3CDTF">2025-09-05T15:34:42Z</dcterms:modified>
  <dc:identifier>DAGVPOy7A7Q</dc:identifier>
</cp:coreProperties>
</file>