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0" r:id="rId14"/>
    <p:sldId id="269" r:id="rId15"/>
    <p:sldId id="274" r:id="rId16"/>
    <p:sldId id="275" r:id="rId17"/>
    <p:sldId id="276" r:id="rId18"/>
    <p:sldId id="277" r:id="rId19"/>
    <p:sldId id="278" r:id="rId20"/>
    <p:sldId id="272" r:id="rId21"/>
    <p:sldId id="273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5767646-7728-4E1A-A562-24C4E54008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CDF10A-AE67-465D-BD7E-E87AB2FD4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cloudcomputing/definition/Software-as-a-Servi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networking/definition/point-of-presence-PO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600200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UNIT IV</a:t>
            </a:r>
            <a:br>
              <a:rPr lang="en-US" dirty="0" smtClean="0"/>
            </a:br>
            <a:r>
              <a:rPr lang="en-US" dirty="0" smtClean="0"/>
              <a:t>CLOUD MONITORING AND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                                                                 By</a:t>
            </a:r>
          </a:p>
          <a:p>
            <a:pPr algn="r"/>
            <a:r>
              <a:rPr lang="en-US" dirty="0" smtClean="0"/>
              <a:t>M S Rathod,</a:t>
            </a:r>
          </a:p>
          <a:p>
            <a:pPr algn="r"/>
            <a:r>
              <a:rPr lang="en-US" dirty="0" smtClean="0"/>
              <a:t>Lecturer, IT</a:t>
            </a:r>
          </a:p>
          <a:p>
            <a:pPr algn="r"/>
            <a:r>
              <a:rPr lang="en-US" dirty="0" smtClean="0"/>
              <a:t>GP Amravati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SERVICE LEVEL AGREEMENT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47832"/>
            <a:ext cx="5943600" cy="4852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0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TYPES OF SLAs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/>
              <a:t>There are three basic types of SLAs: </a:t>
            </a:r>
            <a:r>
              <a:rPr lang="en-US" smtClean="0"/>
              <a:t>customer,Service</a:t>
            </a:r>
            <a:r>
              <a:rPr lang="en-US" dirty="0" smtClean="0"/>
              <a:t> level </a:t>
            </a:r>
            <a:r>
              <a:rPr lang="en-US" dirty="0"/>
              <a:t>and multilevel service-level agreements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A </a:t>
            </a:r>
            <a:r>
              <a:rPr lang="en-US" b="1" dirty="0">
                <a:solidFill>
                  <a:srgbClr val="7030A0"/>
                </a:solidFill>
              </a:rPr>
              <a:t>customer service-level agreement 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It is </a:t>
            </a:r>
            <a:r>
              <a:rPr lang="en-US" dirty="0"/>
              <a:t>between a service provider and its external customers. It is </a:t>
            </a:r>
            <a:r>
              <a:rPr lang="en-US" dirty="0" smtClean="0"/>
              <a:t>sometimes </a:t>
            </a:r>
            <a:r>
              <a:rPr lang="en-US" dirty="0"/>
              <a:t>called an external service agreement</a:t>
            </a:r>
            <a:r>
              <a:rPr lang="en-US" dirty="0" smtClean="0"/>
              <a:t>.</a:t>
            </a:r>
          </a:p>
          <a:p>
            <a:r>
              <a:rPr lang="en-US" dirty="0"/>
              <a:t>In a </a:t>
            </a:r>
            <a:r>
              <a:rPr lang="en-US" dirty="0" smtClean="0"/>
              <a:t>customer-based SLA, the customer and service provider come to a negotiated agreement </a:t>
            </a:r>
            <a:r>
              <a:rPr lang="en-US" dirty="0"/>
              <a:t>on the services that will be </a:t>
            </a:r>
            <a:r>
              <a:rPr lang="en-US" dirty="0" smtClean="0"/>
              <a:t>provided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Customer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A </a:t>
            </a:r>
            <a:r>
              <a:rPr lang="en-US" dirty="0"/>
              <a:t>customer service-level agreement includes:</a:t>
            </a:r>
          </a:p>
          <a:p>
            <a:r>
              <a:rPr lang="en-US" dirty="0"/>
              <a:t>exact details of the service expected by the customer;</a:t>
            </a:r>
          </a:p>
          <a:p>
            <a:r>
              <a:rPr lang="en-US" dirty="0"/>
              <a:t>provisions of the service availability;</a:t>
            </a:r>
          </a:p>
          <a:p>
            <a:r>
              <a:rPr lang="en-US" dirty="0"/>
              <a:t>standards for each level of service;</a:t>
            </a:r>
          </a:p>
          <a:p>
            <a:r>
              <a:rPr lang="en-US" dirty="0"/>
              <a:t>each party's responsibilities;</a:t>
            </a:r>
          </a:p>
          <a:p>
            <a:r>
              <a:rPr lang="en-US" dirty="0"/>
              <a:t>escalation procedures; and</a:t>
            </a:r>
          </a:p>
          <a:p>
            <a:r>
              <a:rPr lang="en-US" dirty="0"/>
              <a:t>terms for cancellation.</a:t>
            </a:r>
          </a:p>
        </p:txBody>
      </p:sp>
    </p:spTree>
    <p:extLst>
      <p:ext uri="{BB962C8B-B14F-4D97-AF65-F5344CB8AC3E}">
        <p14:creationId xmlns:p14="http://schemas.microsoft.com/office/powerpoint/2010/main" val="38437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dirty="0" smtClean="0"/>
              <a:t>SERVICE LEVEL</a:t>
            </a:r>
            <a:r>
              <a:rPr lang="en-US" dirty="0" smtClean="0"/>
              <a:t> </a:t>
            </a:r>
            <a:r>
              <a:rPr lang="en-US" dirty="0" smtClean="0"/>
              <a:t>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A service-level SLA is a contract that details an identical service offered to multiple customers.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a service provider had multiple clients using its virtual help desk, the same service-based SLA would be issued to all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	MULTILEVEL 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/>
              <a:t>A multilevel SLA will divide the agreement into various levels that are specific to a series of customers using the service.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software as a service (</a:t>
            </a:r>
            <a:r>
              <a:rPr lang="en-US" u="sng" dirty="0" err="1">
                <a:hlinkClick r:id="rId2"/>
              </a:rPr>
              <a:t>SaaS</a:t>
            </a:r>
            <a:r>
              <a:rPr lang="en-US" dirty="0"/>
              <a:t>) provider might offer basic services and support to all customers using a product, but they could also offer different price ranges when buying the product that dictates different service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different levels of service will be layered into the multilevel SLA.</a:t>
            </a:r>
          </a:p>
        </p:txBody>
      </p:sp>
    </p:spTree>
    <p:extLst>
      <p:ext uri="{BB962C8B-B14F-4D97-AF65-F5344CB8AC3E}">
        <p14:creationId xmlns:p14="http://schemas.microsoft.com/office/powerpoint/2010/main" val="33063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Life cycle of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Each SLA goes through a sequence of steps starting from </a:t>
            </a:r>
          </a:p>
          <a:p>
            <a:r>
              <a:rPr lang="en-US" dirty="0" smtClean="0"/>
              <a:t>identification of terms and conditions, </a:t>
            </a:r>
          </a:p>
          <a:p>
            <a:r>
              <a:rPr lang="en-US" dirty="0" smtClean="0"/>
              <a:t>activation and monitoring of the stated terms and conditions and </a:t>
            </a:r>
          </a:p>
          <a:p>
            <a:r>
              <a:rPr lang="en-US" dirty="0" smtClean="0"/>
              <a:t>eventual termination of contract once the host relationship ceases to exist.</a:t>
            </a:r>
          </a:p>
          <a:p>
            <a:r>
              <a:rPr lang="en-US" dirty="0" smtClean="0"/>
              <a:t>Such a sequence is called as life cycle of SLA </a:t>
            </a:r>
          </a:p>
          <a:p>
            <a:r>
              <a:rPr lang="en-US" dirty="0" smtClean="0"/>
              <a:t>It consists of five phases.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Life cycle of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Mahesh\OneDrive\Pictures\life S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85379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Life cycle of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b="1" dirty="0" smtClean="0"/>
              <a:t>1. Contract Definition:</a:t>
            </a:r>
          </a:p>
          <a:p>
            <a:pPr algn="just"/>
            <a:r>
              <a:rPr lang="en-US" dirty="0" smtClean="0"/>
              <a:t>Generally, service providers define a set of service offerings and corresponding SLAs using standard templates.</a:t>
            </a:r>
          </a:p>
          <a:p>
            <a:pPr algn="just"/>
            <a:r>
              <a:rPr lang="en-US" b="1" dirty="0" smtClean="0"/>
              <a:t>2. Publication and discovery:</a:t>
            </a:r>
          </a:p>
          <a:p>
            <a:pPr algn="just"/>
            <a:r>
              <a:rPr lang="en-US" dirty="0" smtClean="0"/>
              <a:t>Service providers advertises these base service offerings standard publication media, and the customers should be able to locate be able to the service provider by searching the catalog.</a:t>
            </a:r>
          </a:p>
          <a:p>
            <a:pPr algn="just"/>
            <a:r>
              <a:rPr lang="en-US" dirty="0" smtClean="0"/>
              <a:t>The customer can search different competitive offerings and shortlist a few that fulfill their requirements for further negotiation.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Life cycle of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b="1" dirty="0" smtClean="0"/>
              <a:t>3. Negotiation:</a:t>
            </a:r>
          </a:p>
          <a:p>
            <a:r>
              <a:rPr lang="en-US" dirty="0" smtClean="0"/>
              <a:t>Once the customer has discovered a service provider who can meet their application hosting need, the SLA terms and conditions needs to be mutually agreed upon before signing the agreement.</a:t>
            </a:r>
          </a:p>
          <a:p>
            <a:r>
              <a:rPr lang="en-US" b="1" dirty="0" smtClean="0"/>
              <a:t>4.Operationalization: </a:t>
            </a:r>
          </a:p>
          <a:p>
            <a:r>
              <a:rPr lang="en-US" dirty="0" smtClean="0"/>
              <a:t>SLA operation consists of SLA monitoring , SLA accounting  and SLA enforcement.</a:t>
            </a:r>
          </a:p>
          <a:p>
            <a:r>
              <a:rPr lang="en-US" dirty="0" smtClean="0"/>
              <a:t>SLA monitoring : measuring parameters and calculating matrix defined as a part of SLA and determining the deviations.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algn="ctr"/>
            <a:r>
              <a:rPr lang="en-US" dirty="0" smtClean="0"/>
              <a:t>Life cycle of </a:t>
            </a:r>
            <a:r>
              <a:rPr lang="en-US" dirty="0" err="1" smtClean="0"/>
              <a:t>sla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SLA accounting : capturing and archiving the SLA adherence for compliance.</a:t>
            </a:r>
          </a:p>
          <a:p>
            <a:pPr marL="0" indent="0">
              <a:buNone/>
            </a:pPr>
            <a:r>
              <a:rPr lang="en-US" dirty="0" smtClean="0"/>
              <a:t>SLA enforcement : taking appropriate action when the runtime monitoring detects a SLA violation.</a:t>
            </a:r>
          </a:p>
          <a:p>
            <a:pPr marL="0" indent="0">
              <a:buNone/>
            </a:pPr>
            <a:r>
              <a:rPr lang="en-US" b="1" dirty="0" smtClean="0"/>
              <a:t>5. De-commissioning:</a:t>
            </a:r>
          </a:p>
          <a:p>
            <a:r>
              <a:rPr lang="en-US" dirty="0" smtClean="0"/>
              <a:t>Termination of all the activities performed under a particular SLA when the hosting relationship between  the service provider and the customer has ended.</a:t>
            </a:r>
          </a:p>
          <a:p>
            <a:r>
              <a:rPr lang="en-US" dirty="0" smtClean="0"/>
              <a:t>SLA specifies terms and conditions of contract termination and specifies the situations under which this SLA has legally ended.</a:t>
            </a:r>
          </a:p>
        </p:txBody>
      </p:sp>
    </p:spTree>
    <p:extLst>
      <p:ext uri="{BB962C8B-B14F-4D97-AF65-F5344CB8AC3E}">
        <p14:creationId xmlns:p14="http://schemas.microsoft.com/office/powerpoint/2010/main" val="33939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Federation of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practice of interconnecting the cloud computing environments of two or more service providers for the purpose of load balancing traffic and accommodating spikes in demand.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deployment and management of several external and internal cloud computing services to match business needs</a:t>
            </a:r>
            <a:r>
              <a:rPr lang="en-US" dirty="0" smtClean="0"/>
              <a:t>.</a:t>
            </a:r>
          </a:p>
          <a:p>
            <a:r>
              <a:rPr lang="en-US" dirty="0"/>
              <a:t>Cloud federation requires one provider to wholesale or rent computing resources to another cloud provider. </a:t>
            </a:r>
            <a:endParaRPr lang="en-US" dirty="0" smtClean="0"/>
          </a:p>
          <a:p>
            <a:r>
              <a:rPr lang="en-US" dirty="0" smtClean="0"/>
              <a:t>Those </a:t>
            </a:r>
            <a:r>
              <a:rPr lang="en-US" dirty="0"/>
              <a:t>resources become a temporary or permanent extension of the buyer's cloud computing environment, depending on the specific federation agreement between providers.</a:t>
            </a:r>
          </a:p>
        </p:txBody>
      </p:sp>
    </p:spTree>
    <p:extLst>
      <p:ext uri="{BB962C8B-B14F-4D97-AF65-F5344CB8AC3E}">
        <p14:creationId xmlns:p14="http://schemas.microsoft.com/office/powerpoint/2010/main" val="14437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dirty="0" smtClean="0"/>
              <a:t>It is a single source of accurate information on all cloud services offered by CSP.</a:t>
            </a:r>
          </a:p>
          <a:p>
            <a:endParaRPr lang="en-US" dirty="0" smtClean="0"/>
          </a:p>
          <a:p>
            <a:r>
              <a:rPr lang="en-US" dirty="0"/>
              <a:t>Service Catalog allows organizations to create and manage catalogs of IT services that are approved for use </a:t>
            </a:r>
            <a:r>
              <a:rPr lang="en-US" dirty="0" smtClean="0"/>
              <a:t>on cloud.</a:t>
            </a:r>
          </a:p>
          <a:p>
            <a:endParaRPr lang="en-US" dirty="0" smtClean="0"/>
          </a:p>
          <a:p>
            <a:r>
              <a:rPr lang="en-US" dirty="0"/>
              <a:t>These IT services can include everything from </a:t>
            </a:r>
            <a:r>
              <a:rPr lang="en-US" dirty="0">
                <a:solidFill>
                  <a:srgbClr val="FF0000"/>
                </a:solidFill>
              </a:rPr>
              <a:t>virtual machine images, servers, software, and databases to complete multi-tier application architectures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4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Catalog allows you to centrally manage deployed IT services and your applications, resources, and metadata. </a:t>
            </a:r>
            <a:endParaRPr lang="en-US" dirty="0" smtClean="0"/>
          </a:p>
          <a:p>
            <a:r>
              <a:rPr lang="en-US" dirty="0"/>
              <a:t>This helps </a:t>
            </a:r>
            <a:r>
              <a:rPr lang="en-US" dirty="0" smtClean="0"/>
              <a:t>customer achieve </a:t>
            </a:r>
            <a:r>
              <a:rPr lang="en-US" dirty="0"/>
              <a:t>consistent governance and meet your compliance requirements, while enabling </a:t>
            </a:r>
            <a:r>
              <a:rPr lang="en-US" dirty="0" smtClean="0"/>
              <a:t>them to </a:t>
            </a:r>
            <a:r>
              <a:rPr lang="en-US" dirty="0"/>
              <a:t>quickly deploy only the approved IT services they </a:t>
            </a:r>
            <a:r>
              <a:rPr lang="en-US" dirty="0" smtClean="0"/>
              <a:t>need.</a:t>
            </a:r>
          </a:p>
          <a:p>
            <a:r>
              <a:rPr lang="en-US" dirty="0" smtClean="0"/>
              <a:t>Customer can </a:t>
            </a:r>
            <a:r>
              <a:rPr lang="en-US" dirty="0"/>
              <a:t>define and manage </a:t>
            </a:r>
            <a:r>
              <a:rPr lang="en-US" dirty="0" smtClean="0"/>
              <a:t>applications </a:t>
            </a:r>
            <a:r>
              <a:rPr lang="en-US" dirty="0"/>
              <a:t>and their metadata, to keep track of cost, performance, security, compliance and operational status at the application 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9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SERVICE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1. An identification label for the service</a:t>
            </a:r>
          </a:p>
          <a:p>
            <a:r>
              <a:rPr lang="en-US" dirty="0" smtClean="0"/>
              <a:t>2. Description of service.</a:t>
            </a:r>
          </a:p>
          <a:p>
            <a:r>
              <a:rPr lang="en-US" dirty="0" smtClean="0"/>
              <a:t>3. related service request types.</a:t>
            </a:r>
          </a:p>
          <a:p>
            <a:r>
              <a:rPr lang="en-US" dirty="0" smtClean="0"/>
              <a:t>4. Any supporting or underpinning services.</a:t>
            </a:r>
          </a:p>
          <a:p>
            <a:r>
              <a:rPr lang="en-US" dirty="0" smtClean="0"/>
              <a:t>5. Service categorization.</a:t>
            </a:r>
          </a:p>
          <a:p>
            <a:r>
              <a:rPr lang="en-US" dirty="0" smtClean="0"/>
              <a:t>6. Interface and dependencies between all services.</a:t>
            </a:r>
          </a:p>
          <a:p>
            <a:r>
              <a:rPr lang="en-US" dirty="0" smtClean="0"/>
              <a:t>7. clear ownership and accountability of the service.</a:t>
            </a:r>
          </a:p>
          <a:p>
            <a:r>
              <a:rPr lang="en-US" dirty="0" smtClean="0"/>
              <a:t>8. Associated costs.</a:t>
            </a:r>
          </a:p>
          <a:p>
            <a:r>
              <a:rPr lang="en-US" dirty="0" smtClean="0"/>
              <a:t>9. Escalation points and key contracts	</a:t>
            </a:r>
          </a:p>
          <a:p>
            <a:r>
              <a:rPr lang="en-US" dirty="0" smtClean="0"/>
              <a:t>10. Service level agreement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CATALOG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b="1" dirty="0" smtClean="0"/>
              <a:t>Objective of service catalog management is:</a:t>
            </a:r>
          </a:p>
          <a:p>
            <a:r>
              <a:rPr lang="en-US" dirty="0" smtClean="0"/>
              <a:t>Manage the information contained in the service catalog.</a:t>
            </a:r>
          </a:p>
          <a:p>
            <a:r>
              <a:rPr lang="en-US" dirty="0" smtClean="0"/>
              <a:t>Ensure that the service catalog is accurate and reflects the current details , status, interfaces and dependencies of all services that are being run or being prepared to run.</a:t>
            </a:r>
          </a:p>
          <a:p>
            <a:r>
              <a:rPr lang="en-US" dirty="0" smtClean="0"/>
              <a:t>Ensure that the service catalog is made available to those approved to access it in a manner that supports their effective and efficient use of service catalog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PORTAL and its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cloud portal is a point of access for the cloud platform. </a:t>
            </a:r>
            <a:endParaRPr lang="en-US" dirty="0" smtClean="0"/>
          </a:p>
          <a:p>
            <a:r>
              <a:rPr lang="en-US" dirty="0"/>
              <a:t>Cloud portals are run using software that gives end users access to the virtual environment of the cloud platform</a:t>
            </a:r>
            <a:r>
              <a:rPr lang="en-US" dirty="0" smtClean="0"/>
              <a:t>.</a:t>
            </a:r>
          </a:p>
          <a:p>
            <a:r>
              <a:rPr lang="en-US" dirty="0"/>
              <a:t>They can be used to access applications developed </a:t>
            </a:r>
            <a:r>
              <a:rPr lang="en-US" dirty="0" smtClean="0"/>
              <a:t>on cloud based platform.</a:t>
            </a:r>
          </a:p>
          <a:p>
            <a:r>
              <a:rPr lang="en-US" dirty="0">
                <a:hlinkClick r:id="rId2"/>
              </a:rPr>
              <a:t>https://aws.amazon.com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https://cloud.google.com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of </a:t>
            </a:r>
            <a:r>
              <a:rPr lang="en-US" dirty="0" smtClean="0"/>
              <a:t>CLOUD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Cloud Portal provides information about the service for which the user has an active subscription</a:t>
            </a:r>
            <a:r>
              <a:rPr lang="en-US" dirty="0" smtClean="0"/>
              <a:t>.</a:t>
            </a:r>
          </a:p>
          <a:p>
            <a:r>
              <a:rPr lang="en-US" dirty="0"/>
              <a:t>Self-service on-demand </a:t>
            </a:r>
            <a:r>
              <a:rPr lang="en-US" dirty="0" smtClean="0"/>
              <a:t>capabilities</a:t>
            </a:r>
          </a:p>
          <a:p>
            <a:endParaRPr lang="en-US" dirty="0"/>
          </a:p>
          <a:p>
            <a:r>
              <a:rPr lang="en-US" dirty="0"/>
              <a:t>Single pane of glass for a consolidated view of </a:t>
            </a:r>
            <a:r>
              <a:rPr lang="en-US" dirty="0" smtClean="0"/>
              <a:t>cloud services.</a:t>
            </a:r>
          </a:p>
          <a:p>
            <a:endParaRPr lang="en-US" dirty="0" smtClean="0"/>
          </a:p>
          <a:p>
            <a:r>
              <a:rPr lang="en-US" dirty="0"/>
              <a:t>Consolidation of account management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SERVICE LIFE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planning</a:t>
            </a:r>
          </a:p>
          <a:p>
            <a:endParaRPr lang="en-US" dirty="0" smtClean="0"/>
          </a:p>
          <a:p>
            <a:r>
              <a:rPr lang="en-US" dirty="0" smtClean="0"/>
              <a:t>service creation</a:t>
            </a:r>
          </a:p>
          <a:p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operation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service </a:t>
            </a:r>
            <a:r>
              <a:rPr lang="en-US" dirty="0"/>
              <a:t>termination 	</a:t>
            </a:r>
          </a:p>
        </p:txBody>
      </p:sp>
    </p:spTree>
    <p:extLst>
      <p:ext uri="{BB962C8B-B14F-4D97-AF65-F5344CB8AC3E}">
        <p14:creationId xmlns:p14="http://schemas.microsoft.com/office/powerpoint/2010/main" val="2934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621"/>
            <a:ext cx="7467600" cy="1143000"/>
          </a:xfrm>
        </p:spPr>
        <p:txBody>
          <a:bodyPr/>
          <a:lstStyle/>
          <a:p>
            <a:r>
              <a:rPr lang="en-US" b="1" dirty="0" smtClean="0"/>
              <a:t>CLOUD SERVICE LIFE CYCLE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 descr="C:\Users\Mahesh\OneDrive\Pictures\cloud service life 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172200" cy="40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629400" y="1143000"/>
            <a:ext cx="1828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Planning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828800" y="56388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Creation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0" y="2971800"/>
            <a:ext cx="1864468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Service Operation</a:t>
            </a:r>
            <a:endParaRPr lang="en-US" sz="1600" b="1" dirty="0"/>
          </a:p>
        </p:txBody>
      </p:sp>
      <p:sp>
        <p:nvSpPr>
          <p:cNvPr id="10" name="Oval 9"/>
          <p:cNvSpPr/>
          <p:nvPr/>
        </p:nvSpPr>
        <p:spPr>
          <a:xfrm>
            <a:off x="1752600" y="609600"/>
            <a:ext cx="246353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 Termination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Phase 1 : Architect : </a:t>
            </a:r>
            <a:r>
              <a:rPr lang="en-US" dirty="0"/>
              <a:t>The first phase starts with </a:t>
            </a:r>
            <a:r>
              <a:rPr lang="en-US" dirty="0" smtClean="0"/>
              <a:t>the investigation </a:t>
            </a:r>
            <a:r>
              <a:rPr lang="en-US" dirty="0"/>
              <a:t>and planning of the cloud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1:</a:t>
            </a:r>
          </a:p>
          <a:p>
            <a:r>
              <a:rPr lang="en-US" dirty="0" smtClean="0"/>
              <a:t>This </a:t>
            </a:r>
            <a:r>
              <a:rPr lang="en-US" dirty="0"/>
              <a:t>step provides an insight into and </a:t>
            </a:r>
            <a:r>
              <a:rPr lang="en-US" dirty="0" smtClean="0"/>
              <a:t>an understanding </a:t>
            </a:r>
            <a:r>
              <a:rPr lang="en-US" dirty="0"/>
              <a:t>of what an organization wants </a:t>
            </a:r>
            <a:r>
              <a:rPr lang="en-US" dirty="0" smtClean="0"/>
              <a:t>to achieve </a:t>
            </a:r>
            <a:r>
              <a:rPr lang="en-US" dirty="0"/>
              <a:t>by moving to the cloud, and what </a:t>
            </a:r>
            <a:r>
              <a:rPr lang="en-US" dirty="0" smtClean="0"/>
              <a:t>goals and </a:t>
            </a:r>
            <a:r>
              <a:rPr lang="en-US" dirty="0"/>
              <a:t>expectations are to be met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Objectively assess what areas of the business </a:t>
            </a:r>
            <a:r>
              <a:rPr lang="en-US" dirty="0" smtClean="0"/>
              <a:t>are appropriate </a:t>
            </a:r>
            <a:r>
              <a:rPr lang="en-US" dirty="0"/>
              <a:t>to outsource to the cloud and </a:t>
            </a:r>
            <a:r>
              <a:rPr lang="en-US" dirty="0" smtClean="0"/>
              <a:t>what impact </a:t>
            </a:r>
            <a:r>
              <a:rPr lang="en-US" dirty="0"/>
              <a:t>this will have on the current </a:t>
            </a:r>
            <a:r>
              <a:rPr lang="en-US" dirty="0" smtClean="0"/>
              <a:t>delivery model</a:t>
            </a:r>
            <a:r>
              <a:rPr lang="en-US" dirty="0"/>
              <a:t>. This will require an understanding of </a:t>
            </a:r>
            <a:r>
              <a:rPr lang="en-US" dirty="0" smtClean="0"/>
              <a:t>the current </a:t>
            </a:r>
            <a:r>
              <a:rPr lang="en-US" dirty="0"/>
              <a:t>state, so that it can be compared to </a:t>
            </a:r>
            <a:r>
              <a:rPr lang="en-US" dirty="0" smtClean="0"/>
              <a:t>the desired </a:t>
            </a:r>
            <a:r>
              <a:rPr lang="en-US" dirty="0"/>
              <a:t>future state.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a minimum, the impact </a:t>
            </a:r>
            <a:r>
              <a:rPr lang="en-US" dirty="0" smtClean="0"/>
              <a:t>on the </a:t>
            </a:r>
            <a:r>
              <a:rPr lang="en-US" dirty="0"/>
              <a:t>service, people, cost, </a:t>
            </a:r>
            <a:r>
              <a:rPr lang="en-US" dirty="0" smtClean="0"/>
              <a:t>infrastructure, stakeholders </a:t>
            </a:r>
            <a:r>
              <a:rPr lang="en-US" dirty="0"/>
              <a:t>and how the impact will be </a:t>
            </a:r>
            <a:r>
              <a:rPr lang="en-US" dirty="0" smtClean="0"/>
              <a:t>managed should </a:t>
            </a:r>
            <a:r>
              <a:rPr lang="en-US" dirty="0"/>
              <a:t>be considered.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134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1 : Architect : </a:t>
            </a:r>
            <a:r>
              <a:rPr lang="en-US" dirty="0"/>
              <a:t>The first phase starts with </a:t>
            </a:r>
            <a:r>
              <a:rPr lang="en-US" dirty="0" smtClean="0"/>
              <a:t>the investigation </a:t>
            </a:r>
            <a:r>
              <a:rPr lang="en-US" dirty="0"/>
              <a:t>and planning of the cloud project</a:t>
            </a:r>
            <a:r>
              <a:rPr lang="en-US" dirty="0" smtClean="0"/>
              <a:t>.</a:t>
            </a:r>
          </a:p>
          <a:p>
            <a:r>
              <a:rPr lang="en-US" b="1" dirty="0"/>
              <a:t>Step 3: Implementation </a:t>
            </a:r>
            <a:r>
              <a:rPr lang="en-US" b="1" dirty="0" smtClean="0"/>
              <a:t>Strategy</a:t>
            </a:r>
          </a:p>
          <a:p>
            <a:r>
              <a:rPr lang="en-US" dirty="0"/>
              <a:t>Define at a strategic level how the cloud </a:t>
            </a:r>
            <a:r>
              <a:rPr lang="en-US" dirty="0" smtClean="0"/>
              <a:t>services that </a:t>
            </a:r>
            <a:r>
              <a:rPr lang="en-US" dirty="0"/>
              <a:t>are to be outsourced will be </a:t>
            </a:r>
            <a:r>
              <a:rPr lang="en-US" dirty="0" smtClean="0"/>
              <a:t>rolled out(launched or introduced). </a:t>
            </a:r>
          </a:p>
          <a:p>
            <a:r>
              <a:rPr lang="en-US" dirty="0" smtClean="0"/>
              <a:t>This will </a:t>
            </a:r>
            <a:r>
              <a:rPr lang="en-US" dirty="0"/>
              <a:t>document how key decisions will be </a:t>
            </a:r>
            <a:r>
              <a:rPr lang="en-US" dirty="0" smtClean="0"/>
              <a:t>made later </a:t>
            </a:r>
            <a:r>
              <a:rPr lang="en-US" dirty="0"/>
              <a:t>on, by defining strategies on: staffing</a:t>
            </a:r>
            <a:r>
              <a:rPr lang="en-US" dirty="0" smtClean="0"/>
              <a:t>,</a:t>
            </a:r>
            <a:r>
              <a:rPr lang="en-US" dirty="0"/>
              <a:t> communication, program roll-out, </a:t>
            </a:r>
            <a:r>
              <a:rPr lang="en-US" dirty="0" smtClean="0"/>
              <a:t>organizational rules</a:t>
            </a:r>
            <a:r>
              <a:rPr lang="en-US" dirty="0"/>
              <a:t>, and risk assessment.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42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Federation of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r>
              <a:rPr lang="en-US" dirty="0"/>
              <a:t>It is a multi-national cloud system that integrates private, community, and public clouds into scalable computing platforms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91" y="2895600"/>
            <a:ext cx="51625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58674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Federated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4: Business Design</a:t>
            </a:r>
          </a:p>
          <a:p>
            <a:r>
              <a:rPr lang="en-US" dirty="0"/>
              <a:t>Design what is to be outsourced to the cloud </a:t>
            </a:r>
            <a:r>
              <a:rPr lang="en-US" dirty="0" smtClean="0"/>
              <a:t>and what </a:t>
            </a:r>
            <a:r>
              <a:rPr lang="en-US" dirty="0"/>
              <a:t>the future state will look like.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</a:t>
            </a:r>
            <a:r>
              <a:rPr lang="en-US" dirty="0" smtClean="0"/>
              <a:t>detail the </a:t>
            </a:r>
            <a:r>
              <a:rPr lang="en-US" dirty="0"/>
              <a:t>new service, how it will be managed, how </a:t>
            </a:r>
            <a:r>
              <a:rPr lang="en-US" dirty="0" smtClean="0"/>
              <a:t>it interfaces </a:t>
            </a:r>
            <a:r>
              <a:rPr lang="en-US" dirty="0"/>
              <a:t>to the existing / remaining systems, </a:t>
            </a:r>
            <a:r>
              <a:rPr lang="en-US" dirty="0" smtClean="0"/>
              <a:t>and how </a:t>
            </a:r>
            <a:r>
              <a:rPr lang="en-US" dirty="0"/>
              <a:t>it will be monitored and reported.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2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2: Engage:</a:t>
            </a:r>
          </a:p>
          <a:p>
            <a:r>
              <a:rPr lang="en-US" dirty="0"/>
              <a:t>The second phase selects a </a:t>
            </a:r>
            <a:r>
              <a:rPr lang="en-US" dirty="0" smtClean="0"/>
              <a:t>service provider </a:t>
            </a:r>
            <a:r>
              <a:rPr lang="en-US" dirty="0"/>
              <a:t>that can deliver the required </a:t>
            </a:r>
            <a:r>
              <a:rPr lang="en-US" dirty="0" smtClean="0"/>
              <a:t>cloud service.</a:t>
            </a:r>
          </a:p>
          <a:p>
            <a:r>
              <a:rPr lang="en-US" b="1" dirty="0"/>
              <a:t>Step 5: Select</a:t>
            </a:r>
          </a:p>
          <a:p>
            <a:r>
              <a:rPr lang="en-US" dirty="0"/>
              <a:t>Based on the requirements and the other </a:t>
            </a:r>
            <a:r>
              <a:rPr lang="en-US" dirty="0" smtClean="0"/>
              <a:t>criteria defined </a:t>
            </a:r>
            <a:r>
              <a:rPr lang="en-US" dirty="0"/>
              <a:t>by the Architect phase this step </a:t>
            </a:r>
            <a:r>
              <a:rPr lang="en-US" dirty="0" smtClean="0"/>
              <a:t>will select the </a:t>
            </a:r>
            <a:r>
              <a:rPr lang="en-US" dirty="0"/>
              <a:t>best supplier based on value, sustainability, </a:t>
            </a:r>
            <a:r>
              <a:rPr lang="en-US" dirty="0" smtClean="0"/>
              <a:t>and quality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/>
              <a:t>Step 6: Negotiate</a:t>
            </a:r>
          </a:p>
          <a:p>
            <a:r>
              <a:rPr lang="en-US" dirty="0"/>
              <a:t>This step is to complete the final negotiation, </a:t>
            </a:r>
            <a:r>
              <a:rPr lang="en-US" dirty="0" smtClean="0"/>
              <a:t>pick the </a:t>
            </a:r>
            <a:r>
              <a:rPr lang="en-US" dirty="0"/>
              <a:t>preferred supplier, get internal approval </a:t>
            </a:r>
            <a:r>
              <a:rPr lang="en-US" dirty="0" smtClean="0"/>
              <a:t>and sign </a:t>
            </a:r>
            <a:r>
              <a:rPr lang="en-US" dirty="0"/>
              <a:t>the contract(s</a:t>
            </a:r>
            <a:r>
              <a:rPr lang="en-US" dirty="0" smtClean="0"/>
              <a:t>) (SLAs).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09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3 Operate</a:t>
            </a:r>
            <a:r>
              <a:rPr lang="en-US" b="1" dirty="0"/>
              <a:t>: </a:t>
            </a:r>
            <a:r>
              <a:rPr lang="en-US" dirty="0"/>
              <a:t>The third phase is the </a:t>
            </a:r>
            <a:r>
              <a:rPr lang="en-US" dirty="0" smtClean="0"/>
              <a:t>implementation and </a:t>
            </a:r>
            <a:r>
              <a:rPr lang="en-US" dirty="0"/>
              <a:t>the day-to-day management of the </a:t>
            </a:r>
            <a:r>
              <a:rPr lang="en-US" dirty="0" smtClean="0"/>
              <a:t>cloud service.</a:t>
            </a:r>
          </a:p>
          <a:p>
            <a:r>
              <a:rPr lang="en-US" b="1" dirty="0" smtClean="0"/>
              <a:t>Step 7: Operational Roll-out</a:t>
            </a:r>
          </a:p>
          <a:p>
            <a:r>
              <a:rPr lang="en-US" dirty="0"/>
              <a:t>To put together a project team that will manage </a:t>
            </a:r>
            <a:r>
              <a:rPr lang="en-US" dirty="0" smtClean="0"/>
              <a:t>the transition </a:t>
            </a:r>
            <a:r>
              <a:rPr lang="en-US" dirty="0"/>
              <a:t>of the agreed services to the new </a:t>
            </a:r>
            <a:r>
              <a:rPr lang="en-US" dirty="0" smtClean="0"/>
              <a:t>cloud service.</a:t>
            </a:r>
          </a:p>
          <a:p>
            <a:r>
              <a:rPr lang="en-US" dirty="0" smtClean="0"/>
              <a:t>This </a:t>
            </a:r>
            <a:r>
              <a:rPr lang="en-US" dirty="0"/>
              <a:t>will require the transition of </a:t>
            </a:r>
            <a:r>
              <a:rPr lang="en-US" dirty="0" smtClean="0"/>
              <a:t>the service </a:t>
            </a:r>
            <a:r>
              <a:rPr lang="en-US" dirty="0"/>
              <a:t>itself, the management of staff </a:t>
            </a:r>
            <a:r>
              <a:rPr lang="en-US" dirty="0" smtClean="0"/>
              <a:t>impacted, communication </a:t>
            </a:r>
            <a:r>
              <a:rPr lang="en-US" dirty="0"/>
              <a:t>to all stakeholders, </a:t>
            </a:r>
            <a:r>
              <a:rPr lang="en-US" dirty="0" smtClean="0"/>
              <a:t>knowledge retention </a:t>
            </a:r>
            <a:r>
              <a:rPr lang="en-US" dirty="0"/>
              <a:t>/ transition, and acceptance </a:t>
            </a:r>
            <a:r>
              <a:rPr lang="en-US" dirty="0" smtClean="0"/>
              <a:t>sign-off (Signature of all stakeholders).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20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 </a:t>
            </a:r>
            <a:r>
              <a:rPr lang="en-US" b="1" dirty="0"/>
              <a:t>8: Manage the Supply </a:t>
            </a:r>
            <a:r>
              <a:rPr lang="en-US" b="1" dirty="0" smtClean="0"/>
              <a:t>Chain</a:t>
            </a:r>
          </a:p>
          <a:p>
            <a:r>
              <a:rPr lang="en-US" dirty="0"/>
              <a:t>It is important to manage the new cloud service </a:t>
            </a:r>
            <a:r>
              <a:rPr lang="en-US" dirty="0" smtClean="0"/>
              <a:t>as efficiently </a:t>
            </a:r>
            <a:r>
              <a:rPr lang="en-US" dirty="0"/>
              <a:t>and effectively as possible. </a:t>
            </a:r>
            <a:endParaRPr lang="en-US" dirty="0" smtClean="0"/>
          </a:p>
          <a:p>
            <a:r>
              <a:rPr lang="en-US" dirty="0" smtClean="0"/>
              <a:t>The organization </a:t>
            </a:r>
            <a:r>
              <a:rPr lang="en-US" dirty="0"/>
              <a:t>will need to adapt to the new </a:t>
            </a:r>
            <a:r>
              <a:rPr lang="en-US" dirty="0" smtClean="0"/>
              <a:t>setup, particularly </a:t>
            </a:r>
            <a:r>
              <a:rPr lang="en-US" dirty="0"/>
              <a:t>at IT management level – </a:t>
            </a:r>
            <a:r>
              <a:rPr lang="en-US" dirty="0" smtClean="0"/>
              <a:t>because rather </a:t>
            </a:r>
            <a:r>
              <a:rPr lang="en-US" dirty="0"/>
              <a:t>than directly managing internal </a:t>
            </a:r>
            <a:r>
              <a:rPr lang="en-US" dirty="0" smtClean="0"/>
              <a:t>resources, the </a:t>
            </a:r>
            <a:r>
              <a:rPr lang="en-US" dirty="0"/>
              <a:t>requirement will be to manage the </a:t>
            </a:r>
            <a:r>
              <a:rPr lang="en-US" dirty="0" smtClean="0"/>
              <a:t>cloud supplier </a:t>
            </a:r>
            <a:r>
              <a:rPr lang="en-US" dirty="0"/>
              <a:t>and in particular the supplier relationship.</a:t>
            </a:r>
          </a:p>
          <a:p>
            <a:r>
              <a:rPr lang="en-US" dirty="0"/>
              <a:t>This will require effective monitoring and </a:t>
            </a:r>
            <a:r>
              <a:rPr lang="en-US" dirty="0" smtClean="0"/>
              <a:t>control so </a:t>
            </a:r>
            <a:r>
              <a:rPr lang="en-US" dirty="0"/>
              <a:t>that issue, variations and disputes can </a:t>
            </a:r>
            <a:r>
              <a:rPr lang="en-US" dirty="0" smtClean="0"/>
              <a:t>be resolved </a:t>
            </a:r>
            <a:r>
              <a:rPr lang="en-US" dirty="0"/>
              <a:t>to the satisfaction of both parties.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77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Phase 4 Refresh</a:t>
            </a:r>
            <a:r>
              <a:rPr lang="en-US" b="1" dirty="0"/>
              <a:t>: </a:t>
            </a:r>
            <a:r>
              <a:rPr lang="en-US" dirty="0"/>
              <a:t>The fourth phase is the ongoing </a:t>
            </a:r>
            <a:r>
              <a:rPr lang="en-US" dirty="0" smtClean="0"/>
              <a:t>review of </a:t>
            </a:r>
            <a:r>
              <a:rPr lang="en-US" dirty="0"/>
              <a:t>cloud services</a:t>
            </a:r>
            <a:r>
              <a:rPr lang="en-US" dirty="0" smtClean="0"/>
              <a:t>.</a:t>
            </a:r>
          </a:p>
          <a:p>
            <a:r>
              <a:rPr lang="en-US" b="1" dirty="0"/>
              <a:t>Step 9: Review</a:t>
            </a:r>
          </a:p>
          <a:p>
            <a:r>
              <a:rPr lang="en-US" dirty="0"/>
              <a:t>To review the cloud service requirements </a:t>
            </a:r>
            <a:r>
              <a:rPr lang="en-US" dirty="0" smtClean="0"/>
              <a:t>based on</a:t>
            </a:r>
            <a:r>
              <a:rPr lang="en-US" dirty="0"/>
              <a:t>: the cloud service itself, other changes </a:t>
            </a:r>
            <a:r>
              <a:rPr lang="en-US" dirty="0" smtClean="0"/>
              <a:t>within the </a:t>
            </a:r>
            <a:r>
              <a:rPr lang="en-US" dirty="0"/>
              <a:t>business, changes within the </a:t>
            </a:r>
            <a:r>
              <a:rPr lang="en-US" dirty="0" smtClean="0"/>
              <a:t>supplier organization</a:t>
            </a:r>
            <a:r>
              <a:rPr lang="en-US" dirty="0"/>
              <a:t>, or the need to change the supplier.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17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Resource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7724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Resource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914400" y="1828800"/>
            <a:ext cx="6858000" cy="403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Resource Management is process which effectively and efficiently manages resources as well as providing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guarantees to cloud consumers.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Classification of CLOUD resources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Faster Computation: </a:t>
            </a:r>
            <a:r>
              <a:rPr lang="en-US" dirty="0" smtClean="0"/>
              <a:t>Processor, Memory, Algorithm, OS,APIs</a:t>
            </a:r>
          </a:p>
          <a:p>
            <a:r>
              <a:rPr lang="en-US" b="1" dirty="0" smtClean="0"/>
              <a:t>Storage: </a:t>
            </a:r>
            <a:r>
              <a:rPr lang="en-US" dirty="0" smtClean="0"/>
              <a:t>Hard Drive, flash drive, HDFC,GFS, Database  servers.</a:t>
            </a:r>
          </a:p>
          <a:p>
            <a:r>
              <a:rPr lang="en-US" b="1" dirty="0" smtClean="0"/>
              <a:t>Communication/Network:  </a:t>
            </a:r>
            <a:r>
              <a:rPr lang="en-US" dirty="0" smtClean="0"/>
              <a:t>Physical- Intermediate Devices, hosts/workstation, sensors, Communication links</a:t>
            </a:r>
          </a:p>
          <a:p>
            <a:pPr marL="0" indent="0">
              <a:buNone/>
            </a:pPr>
            <a:r>
              <a:rPr lang="en-US" dirty="0" smtClean="0"/>
              <a:t>    Logical- Bandwidth, </a:t>
            </a:r>
            <a:r>
              <a:rPr lang="en-US" dirty="0" err="1" smtClean="0"/>
              <a:t>delay,protocol</a:t>
            </a:r>
            <a:endParaRPr lang="en-US" dirty="0" smtClean="0"/>
          </a:p>
          <a:p>
            <a:r>
              <a:rPr lang="en-US" b="1" dirty="0" smtClean="0"/>
              <a:t>Power</a:t>
            </a:r>
            <a:r>
              <a:rPr lang="en-US" b="1" dirty="0"/>
              <a:t>:</a:t>
            </a:r>
            <a:r>
              <a:rPr lang="en-US" dirty="0" smtClean="0"/>
              <a:t> Cooling devices, UPS</a:t>
            </a:r>
          </a:p>
          <a:p>
            <a:r>
              <a:rPr lang="en-US" b="1" dirty="0" smtClean="0"/>
              <a:t>Security: </a:t>
            </a:r>
            <a:r>
              <a:rPr lang="en-US" dirty="0" smtClean="0"/>
              <a:t>Trust, Authentication, Integrity, Privacy, Availability.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34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TAXONOMY ON CLOUD RESOURCE MANAGEMENT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76049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1816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goal of resource management in cloud </a:t>
            </a:r>
            <a:r>
              <a:rPr lang="en-US" sz="2400" dirty="0" smtClean="0"/>
              <a:t>computing is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provide high availability of </a:t>
            </a:r>
            <a:r>
              <a:rPr lang="en-US" sz="2400" dirty="0" smtClean="0"/>
              <a:t>resources, sharing </a:t>
            </a:r>
            <a:r>
              <a:rPr lang="en-US" sz="2400" dirty="0"/>
              <a:t>of resources, </a:t>
            </a:r>
            <a:r>
              <a:rPr lang="en-US" sz="2400" dirty="0" smtClean="0"/>
              <a:t>fulfilling </a:t>
            </a:r>
            <a:r>
              <a:rPr lang="en-US" sz="2400" dirty="0"/>
              <a:t>time variant </a:t>
            </a:r>
            <a:r>
              <a:rPr lang="en-US" sz="2400" dirty="0" smtClean="0"/>
              <a:t>service model</a:t>
            </a:r>
            <a:r>
              <a:rPr lang="en-US" sz="2400" dirty="0"/>
              <a:t>, providing </a:t>
            </a:r>
            <a:r>
              <a:rPr lang="en-US" sz="2400" dirty="0" smtClean="0"/>
              <a:t>efficiency </a:t>
            </a:r>
            <a:r>
              <a:rPr lang="en-US" sz="2400" dirty="0"/>
              <a:t>and reliability on </a:t>
            </a:r>
            <a:r>
              <a:rPr lang="en-US" sz="2400" dirty="0" smtClean="0"/>
              <a:t>resource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2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AB-INITIO Resource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initial resource assignment, in a manner </a:t>
            </a:r>
            <a:r>
              <a:rPr lang="en-US" dirty="0" smtClean="0"/>
              <a:t>that resources </a:t>
            </a:r>
            <a:r>
              <a:rPr lang="en-US" dirty="0"/>
              <a:t>are requested by application (on behalf </a:t>
            </a:r>
            <a:r>
              <a:rPr lang="en-US" dirty="0" smtClean="0"/>
              <a:t>of cloud </a:t>
            </a:r>
            <a:r>
              <a:rPr lang="en-US" dirty="0"/>
              <a:t>consumers) </a:t>
            </a:r>
            <a:r>
              <a:rPr lang="en-US" dirty="0" smtClean="0"/>
              <a:t>first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</a:t>
            </a:r>
            <a:r>
              <a:rPr lang="en-US" dirty="0"/>
              <a:t>3 shows </a:t>
            </a:r>
            <a:r>
              <a:rPr lang="en-US" dirty="0" smtClean="0"/>
              <a:t>several sequential </a:t>
            </a:r>
            <a:r>
              <a:rPr lang="en-US" dirty="0"/>
              <a:t>steps which needs to be followed for </a:t>
            </a:r>
            <a:r>
              <a:rPr lang="en-US" dirty="0" smtClean="0"/>
              <a:t>completion </a:t>
            </a:r>
            <a:r>
              <a:rPr lang="en-US" dirty="0"/>
              <a:t>of this </a:t>
            </a:r>
            <a:r>
              <a:rPr lang="en-US" dirty="0" smtClean="0"/>
              <a:t>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Federation of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r>
              <a:rPr lang="en-US" dirty="0"/>
              <a:t>Cloud federation offers two substantial benefits to cloud providers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First, it allows providers to earn revenue from computing resources that would otherwise be idle or underutilized.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cloud federation enables cloud providers to expand their geographic footprints and accommodate sudden spikes in demand without having to build new </a:t>
            </a:r>
            <a:r>
              <a:rPr lang="en-US" u="sng" dirty="0">
                <a:hlinkClick r:id="rId2"/>
              </a:rPr>
              <a:t>points-of-presence</a:t>
            </a:r>
            <a:r>
              <a:rPr lang="en-US" dirty="0"/>
              <a:t> (POPs).</a:t>
            </a:r>
          </a:p>
        </p:txBody>
      </p:sp>
    </p:spTree>
    <p:extLst>
      <p:ext uri="{BB962C8B-B14F-4D97-AF65-F5344CB8AC3E}">
        <p14:creationId xmlns:p14="http://schemas.microsoft.com/office/powerpoint/2010/main" val="30908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AB-INITIO Resource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initial resource assignment, in a manner </a:t>
            </a:r>
            <a:r>
              <a:rPr lang="en-US" dirty="0" smtClean="0"/>
              <a:t>that resources </a:t>
            </a:r>
            <a:r>
              <a:rPr lang="en-US" dirty="0"/>
              <a:t>are requested by application (on behalf </a:t>
            </a:r>
            <a:r>
              <a:rPr lang="en-US" dirty="0" smtClean="0"/>
              <a:t>of cloud </a:t>
            </a:r>
            <a:r>
              <a:rPr lang="en-US" dirty="0"/>
              <a:t>consumers) </a:t>
            </a:r>
            <a:r>
              <a:rPr lang="en-US" dirty="0" smtClean="0"/>
              <a:t>first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Figure </a:t>
            </a:r>
            <a:r>
              <a:rPr lang="en-US" dirty="0"/>
              <a:t>3 shows </a:t>
            </a:r>
            <a:r>
              <a:rPr lang="en-US" dirty="0" smtClean="0"/>
              <a:t>several sequential </a:t>
            </a:r>
            <a:r>
              <a:rPr lang="en-US" dirty="0"/>
              <a:t>steps which needs to be followed for </a:t>
            </a:r>
            <a:r>
              <a:rPr lang="en-US" dirty="0" smtClean="0"/>
              <a:t>completion </a:t>
            </a:r>
            <a:r>
              <a:rPr lang="en-US" dirty="0"/>
              <a:t>of this </a:t>
            </a:r>
            <a:r>
              <a:rPr lang="en-US" dirty="0" smtClean="0"/>
              <a:t>phase.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6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AB-INITIO Resource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</a:t>
            </a:r>
            <a:r>
              <a:rPr lang="en-US" b="1" dirty="0" smtClean="0"/>
              <a:t>Identification</a:t>
            </a:r>
            <a:r>
              <a:rPr lang="en-US" b="1" dirty="0"/>
              <a:t>: 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</a:t>
            </a:r>
            <a:r>
              <a:rPr lang="en-US" dirty="0"/>
              <a:t>is the </a:t>
            </a:r>
            <a:r>
              <a:rPr lang="en-US" dirty="0" smtClean="0"/>
              <a:t>first and foremost </a:t>
            </a:r>
            <a:r>
              <a:rPr lang="en-US" dirty="0"/>
              <a:t>step in </a:t>
            </a:r>
            <a:r>
              <a:rPr lang="en-US" dirty="0" err="1"/>
              <a:t>Ab</a:t>
            </a:r>
            <a:r>
              <a:rPr lang="en-US" dirty="0"/>
              <a:t>-initio Resource </a:t>
            </a:r>
            <a:r>
              <a:rPr lang="en-US" dirty="0" smtClean="0"/>
              <a:t>Assignment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this step, various resources will </a:t>
            </a:r>
            <a:r>
              <a:rPr lang="en-US" dirty="0" smtClean="0"/>
              <a:t>be identified </a:t>
            </a:r>
            <a:r>
              <a:rPr lang="en-US" dirty="0"/>
              <a:t>by cloud providers</a:t>
            </a:r>
            <a:r>
              <a:rPr lang="en-US" dirty="0" smtClean="0"/>
              <a:t>.</a:t>
            </a:r>
          </a:p>
          <a:p>
            <a:r>
              <a:rPr lang="en-US" b="1" dirty="0"/>
              <a:t>Resource Gathering / Resource Formation</a:t>
            </a:r>
            <a:r>
              <a:rPr lang="en-US" dirty="0"/>
              <a:t>: </a:t>
            </a:r>
            <a:r>
              <a:rPr lang="en-US" dirty="0" smtClean="0"/>
              <a:t>After identification of resources in step 1, gathering or formation of resources will take place.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step will identify available resources.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AB-INITIO Resource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Resource Brokering: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This </a:t>
            </a:r>
            <a:r>
              <a:rPr lang="en-US" dirty="0"/>
              <a:t>step is negotiation </a:t>
            </a:r>
            <a:r>
              <a:rPr lang="en-US" dirty="0" smtClean="0"/>
              <a:t>of resources </a:t>
            </a:r>
            <a:r>
              <a:rPr lang="en-US" dirty="0"/>
              <a:t>with cloud 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consumers </a:t>
            </a:r>
            <a:r>
              <a:rPr lang="en-US" dirty="0"/>
              <a:t>to make </a:t>
            </a:r>
            <a:r>
              <a:rPr lang="en-US" dirty="0" smtClean="0"/>
              <a:t>sure that </a:t>
            </a:r>
            <a:r>
              <a:rPr lang="en-US" dirty="0"/>
              <a:t>they are available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as </a:t>
            </a:r>
            <a:r>
              <a:rPr lang="en-US" dirty="0"/>
              <a:t>per requirement</a:t>
            </a:r>
            <a:r>
              <a:rPr lang="en-US" dirty="0" smtClean="0"/>
              <a:t>.</a:t>
            </a:r>
          </a:p>
          <a:p>
            <a:r>
              <a:rPr lang="en-US" b="1" dirty="0"/>
              <a:t>Resource Discovery</a:t>
            </a:r>
            <a:r>
              <a:rPr lang="en-US" b="1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/>
              <a:t>This step will </a:t>
            </a:r>
            <a:r>
              <a:rPr lang="en-US" dirty="0" smtClean="0"/>
              <a:t>logically group </a:t>
            </a:r>
            <a:r>
              <a:rPr lang="en-US" dirty="0"/>
              <a:t>various resources as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per </a:t>
            </a:r>
            <a:r>
              <a:rPr lang="en-US" dirty="0"/>
              <a:t>the </a:t>
            </a:r>
            <a:r>
              <a:rPr lang="en-US" dirty="0" smtClean="0"/>
              <a:t>requirements of </a:t>
            </a:r>
            <a:r>
              <a:rPr lang="en-US" dirty="0"/>
              <a:t>cloud consumers.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r>
              <a:rPr lang="en-US" b="1" dirty="0"/>
              <a:t>Resource Selection: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This </a:t>
            </a:r>
            <a:r>
              <a:rPr lang="en-US" dirty="0"/>
              <a:t>step is to choose </a:t>
            </a:r>
            <a:r>
              <a:rPr lang="en-US" dirty="0" smtClean="0"/>
              <a:t>best resources </a:t>
            </a:r>
            <a:r>
              <a:rPr lang="en-US" dirty="0"/>
              <a:t>among </a:t>
            </a:r>
            <a:r>
              <a:rPr lang="en-US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available </a:t>
            </a:r>
            <a:r>
              <a:rPr lang="en-US" dirty="0"/>
              <a:t>resources for </a:t>
            </a:r>
            <a:r>
              <a:rPr lang="en-US" dirty="0" smtClean="0"/>
              <a:t>requirements </a:t>
            </a:r>
            <a:r>
              <a:rPr lang="en-US" dirty="0"/>
              <a:t>provided by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cloud </a:t>
            </a:r>
            <a:r>
              <a:rPr lang="en-US" dirty="0"/>
              <a:t>consumers.</a:t>
            </a:r>
          </a:p>
        </p:txBody>
      </p:sp>
    </p:spTree>
    <p:extLst>
      <p:ext uri="{BB962C8B-B14F-4D97-AF65-F5344CB8AC3E}">
        <p14:creationId xmlns:p14="http://schemas.microsoft.com/office/powerpoint/2010/main" val="27845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AB-INITIO Resource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Resource Mapping</a:t>
            </a:r>
            <a:r>
              <a:rPr lang="en-US" b="1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This </a:t>
            </a:r>
            <a:r>
              <a:rPr lang="en-US" dirty="0"/>
              <a:t>step will map </a:t>
            </a:r>
            <a:r>
              <a:rPr lang="en-US" dirty="0" smtClean="0"/>
              <a:t>virtual resources </a:t>
            </a:r>
            <a:r>
              <a:rPr lang="en-US" dirty="0"/>
              <a:t>with physical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resources </a:t>
            </a:r>
            <a:r>
              <a:rPr lang="en-US" dirty="0"/>
              <a:t>(like </a:t>
            </a:r>
            <a:r>
              <a:rPr lang="en-US" dirty="0" smtClean="0"/>
              <a:t>node, link </a:t>
            </a:r>
            <a:r>
              <a:rPr lang="en-US" dirty="0" err="1"/>
              <a:t>etc</a:t>
            </a:r>
            <a:r>
              <a:rPr lang="en-US" dirty="0"/>
              <a:t>) provided by cloud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providers.</a:t>
            </a:r>
          </a:p>
          <a:p>
            <a:r>
              <a:rPr lang="en-US" b="1" dirty="0"/>
              <a:t>Resource Allocation: </a:t>
            </a:r>
            <a:endParaRPr lang="en-US" b="1" dirty="0" smtClean="0"/>
          </a:p>
          <a:p>
            <a:r>
              <a:rPr lang="en-US" dirty="0" smtClean="0"/>
              <a:t>This </a:t>
            </a:r>
            <a:r>
              <a:rPr lang="en-US" dirty="0"/>
              <a:t>step will </a:t>
            </a:r>
            <a:r>
              <a:rPr lang="en-US" dirty="0" smtClean="0"/>
              <a:t>allocate </a:t>
            </a:r>
            <a:r>
              <a:rPr lang="en-US" dirty="0"/>
              <a:t>/ distribute resources to the cloud </a:t>
            </a:r>
            <a:r>
              <a:rPr lang="en-US" dirty="0" smtClean="0"/>
              <a:t>consumers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main goal is to satisfy cloud </a:t>
            </a:r>
            <a:r>
              <a:rPr lang="en-US" dirty="0" smtClean="0"/>
              <a:t>consumers</a:t>
            </a:r>
            <a:r>
              <a:rPr lang="en-US" dirty="0"/>
              <a:t>' need and revenue generation for </a:t>
            </a:r>
            <a:r>
              <a:rPr lang="en-US" dirty="0" smtClean="0"/>
              <a:t>cloud providers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7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resource 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As name suggest this is a phase where </a:t>
            </a:r>
            <a:r>
              <a:rPr lang="en-US" dirty="0" smtClean="0"/>
              <a:t>resource management </a:t>
            </a:r>
            <a:r>
              <a:rPr lang="en-US" dirty="0"/>
              <a:t>is done at regular intervals once </a:t>
            </a:r>
            <a:r>
              <a:rPr lang="en-US" dirty="0" smtClean="0"/>
              <a:t>phase 1 </a:t>
            </a:r>
            <a:r>
              <a:rPr lang="en-US" dirty="0"/>
              <a:t>is completed.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periodic resource </a:t>
            </a:r>
            <a:r>
              <a:rPr lang="en-US" dirty="0" smtClean="0"/>
              <a:t>optimization </a:t>
            </a:r>
            <a:r>
              <a:rPr lang="en-US" dirty="0"/>
              <a:t>is presented as a process for two </a:t>
            </a:r>
            <a:r>
              <a:rPr lang="en-US" dirty="0" smtClean="0"/>
              <a:t>different categories </a:t>
            </a:r>
            <a:r>
              <a:rPr lang="en-US" dirty="0"/>
              <a:t>of resources which are non-virtualized </a:t>
            </a:r>
            <a:r>
              <a:rPr lang="en-US" dirty="0" smtClean="0"/>
              <a:t>resources </a:t>
            </a:r>
            <a:r>
              <a:rPr lang="en-US" dirty="0"/>
              <a:t>and virtualized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The </a:t>
            </a:r>
            <a:r>
              <a:rPr lang="en-US" dirty="0"/>
              <a:t>non-virtualized </a:t>
            </a:r>
            <a:r>
              <a:rPr lang="en-US" dirty="0" smtClean="0"/>
              <a:t>resources </a:t>
            </a:r>
            <a:r>
              <a:rPr lang="en-US" dirty="0"/>
              <a:t>are also called as physical resources. </a:t>
            </a:r>
            <a:endParaRPr lang="en-US" dirty="0" smtClean="0"/>
          </a:p>
          <a:p>
            <a:r>
              <a:rPr lang="en-US" dirty="0" smtClean="0"/>
              <a:t>For both </a:t>
            </a:r>
            <a:r>
              <a:rPr lang="en-US" dirty="0"/>
              <a:t>categories of resources, periodic </a:t>
            </a:r>
            <a:r>
              <a:rPr lang="en-US" dirty="0" smtClean="0"/>
              <a:t>resource optimization </a:t>
            </a:r>
            <a:r>
              <a:rPr lang="en-US" dirty="0"/>
              <a:t>contains similar steps.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</a:t>
            </a:r>
            <a:r>
              <a:rPr lang="en-US" dirty="0" smtClean="0"/>
              <a:t>difference </a:t>
            </a:r>
            <a:r>
              <a:rPr lang="en-US" dirty="0"/>
              <a:t>is that virtualized resources can be </a:t>
            </a:r>
            <a:r>
              <a:rPr lang="en-US" dirty="0" smtClean="0"/>
              <a:t>assembled together </a:t>
            </a:r>
            <a:r>
              <a:rPr lang="en-US" dirty="0"/>
              <a:t>as per the resource requirement and </a:t>
            </a:r>
            <a:r>
              <a:rPr lang="en-US" dirty="0" smtClean="0"/>
              <a:t>can be </a:t>
            </a:r>
            <a:r>
              <a:rPr lang="en-US" dirty="0"/>
              <a:t>disassembled also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8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So periodic resource </a:t>
            </a:r>
            <a:r>
              <a:rPr lang="en-US" dirty="0" smtClean="0"/>
              <a:t>optimization </a:t>
            </a:r>
            <a:r>
              <a:rPr lang="en-US" dirty="0"/>
              <a:t>for virtualized resources contains two steps </a:t>
            </a:r>
            <a:r>
              <a:rPr lang="en-US" dirty="0" smtClean="0"/>
              <a:t>more compared </a:t>
            </a:r>
            <a:r>
              <a:rPr lang="en-US" dirty="0"/>
              <a:t>to non-virtualized resources which </a:t>
            </a:r>
            <a:r>
              <a:rPr lang="en-US" dirty="0">
                <a:solidFill>
                  <a:srgbClr val="FF0000"/>
                </a:solidFill>
              </a:rPr>
              <a:t>are </a:t>
            </a:r>
            <a:r>
              <a:rPr lang="en-US" dirty="0" smtClean="0">
                <a:solidFill>
                  <a:srgbClr val="FF0000"/>
                </a:solidFill>
              </a:rPr>
              <a:t>Resource </a:t>
            </a:r>
            <a:r>
              <a:rPr lang="en-US" dirty="0">
                <a:solidFill>
                  <a:srgbClr val="FF0000"/>
                </a:solidFill>
              </a:rPr>
              <a:t>Bundling and Resource Fragmentation.</a:t>
            </a:r>
          </a:p>
        </p:txBody>
      </p:sp>
    </p:spTree>
    <p:extLst>
      <p:ext uri="{BB962C8B-B14F-4D97-AF65-F5344CB8AC3E}">
        <p14:creationId xmlns:p14="http://schemas.microsoft.com/office/powerpoint/2010/main" val="1743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81600" cy="511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3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Periodic resource optimization (non-</a:t>
            </a:r>
            <a:r>
              <a:rPr lang="en-US" b="1" dirty="0" err="1" smtClean="0"/>
              <a:t>vitualized</a:t>
            </a:r>
            <a:r>
              <a:rPr lang="en-US" b="1" dirty="0" smtClean="0"/>
              <a:t> resources)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1. </a:t>
            </a:r>
            <a:r>
              <a:rPr lang="en-US" b="1" i="1" dirty="0"/>
              <a:t>Resource Monitoring</a:t>
            </a:r>
            <a:r>
              <a:rPr lang="en-US" dirty="0"/>
              <a:t>: </a:t>
            </a:r>
            <a:r>
              <a:rPr lang="en-US" dirty="0" smtClean="0"/>
              <a:t>the first </a:t>
            </a:r>
            <a:r>
              <a:rPr lang="en-US" dirty="0"/>
              <a:t>and crucial step in </a:t>
            </a:r>
            <a:r>
              <a:rPr lang="en-US" dirty="0" smtClean="0"/>
              <a:t>Periodic </a:t>
            </a:r>
            <a:r>
              <a:rPr lang="en-US" dirty="0"/>
              <a:t>Resource Optimization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Various </a:t>
            </a:r>
            <a:r>
              <a:rPr lang="en-US" dirty="0" smtClean="0"/>
              <a:t>non-virtualized </a:t>
            </a:r>
            <a:r>
              <a:rPr lang="en-US" dirty="0"/>
              <a:t>cloud resources are </a:t>
            </a:r>
            <a:r>
              <a:rPr lang="en-US" dirty="0" smtClean="0"/>
              <a:t>monitored to </a:t>
            </a:r>
            <a:r>
              <a:rPr lang="en-US" dirty="0"/>
              <a:t>analyze utilization of resources. </a:t>
            </a:r>
            <a:endParaRPr lang="en-US" dirty="0" smtClean="0"/>
          </a:p>
          <a:p>
            <a:r>
              <a:rPr lang="en-US" dirty="0" smtClean="0"/>
              <a:t>This step </a:t>
            </a:r>
            <a:r>
              <a:rPr lang="en-US" dirty="0"/>
              <a:t>will also monitor availability of </a:t>
            </a:r>
            <a:r>
              <a:rPr lang="en-US" dirty="0" smtClean="0"/>
              <a:t>free resources </a:t>
            </a:r>
            <a:r>
              <a:rPr lang="en-US" dirty="0"/>
              <a:t>for future purpose. </a:t>
            </a:r>
            <a:endParaRPr lang="en-US" dirty="0" smtClean="0"/>
          </a:p>
          <a:p>
            <a:r>
              <a:rPr lang="en-US" b="1" i="1" dirty="0" smtClean="0"/>
              <a:t>2.</a:t>
            </a:r>
            <a:r>
              <a:rPr lang="en-US" b="1" i="1" dirty="0"/>
              <a:t> Resource Modeling / Resource Prediction:</a:t>
            </a:r>
          </a:p>
          <a:p>
            <a:r>
              <a:rPr lang="en-US" dirty="0"/>
              <a:t>This step will predict the various </a:t>
            </a:r>
            <a:r>
              <a:rPr lang="en-US" dirty="0" smtClean="0"/>
              <a:t>non-virtualized </a:t>
            </a:r>
            <a:r>
              <a:rPr lang="en-US" dirty="0"/>
              <a:t>resources required by </a:t>
            </a:r>
            <a:r>
              <a:rPr lang="en-US" dirty="0" smtClean="0"/>
              <a:t>cloud consumers </a:t>
            </a:r>
            <a:r>
              <a:rPr lang="en-US" dirty="0"/>
              <a:t>applications.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one of </a:t>
            </a:r>
            <a:r>
              <a:rPr lang="en-US" dirty="0" smtClean="0"/>
              <a:t>the complex </a:t>
            </a:r>
            <a:r>
              <a:rPr lang="en-US" dirty="0"/>
              <a:t>step as cloud resources are </a:t>
            </a:r>
            <a:r>
              <a:rPr lang="en-US" dirty="0" smtClean="0"/>
              <a:t>not uniform </a:t>
            </a:r>
            <a:r>
              <a:rPr lang="en-US" dirty="0"/>
              <a:t>in nature. </a:t>
            </a:r>
            <a:endParaRPr lang="en-US" dirty="0" smtClean="0"/>
          </a:p>
          <a:p>
            <a:r>
              <a:rPr lang="en-US" dirty="0" smtClean="0"/>
              <a:t>Due </a:t>
            </a:r>
            <a:r>
              <a:rPr lang="en-US" dirty="0"/>
              <a:t>to this non </a:t>
            </a:r>
            <a:r>
              <a:rPr lang="en-US" dirty="0" smtClean="0"/>
              <a:t>uniformity</a:t>
            </a:r>
            <a:r>
              <a:rPr lang="en-US" dirty="0"/>
              <a:t>, it is very </a:t>
            </a:r>
            <a:r>
              <a:rPr lang="en-US" dirty="0" smtClean="0"/>
              <a:t>difficult </a:t>
            </a:r>
            <a:r>
              <a:rPr lang="en-US" dirty="0"/>
              <a:t>to predict </a:t>
            </a:r>
            <a:r>
              <a:rPr lang="en-US" dirty="0" smtClean="0"/>
              <a:t>resource requirement </a:t>
            </a:r>
            <a:r>
              <a:rPr lang="en-US" dirty="0"/>
              <a:t>for peak periods and as </a:t>
            </a:r>
            <a:r>
              <a:rPr lang="en-US" dirty="0" smtClean="0"/>
              <a:t>well as </a:t>
            </a:r>
            <a:r>
              <a:rPr lang="en-US" dirty="0"/>
              <a:t>for non-peak periods.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3. Resource </a:t>
            </a:r>
            <a:r>
              <a:rPr lang="en-US" b="1" i="1" dirty="0"/>
              <a:t>Brokering: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step is </a:t>
            </a:r>
            <a:r>
              <a:rPr lang="en-US" dirty="0" smtClean="0"/>
              <a:t>negotiation </a:t>
            </a:r>
            <a:r>
              <a:rPr lang="en-US" dirty="0"/>
              <a:t>of non-virtualized resources </a:t>
            </a:r>
            <a:r>
              <a:rPr lang="en-US" dirty="0" smtClean="0"/>
              <a:t>with </a:t>
            </a:r>
            <a:r>
              <a:rPr lang="en-US" dirty="0"/>
              <a:t>cloud consumers to make sure that </a:t>
            </a:r>
            <a:r>
              <a:rPr lang="en-US" dirty="0" smtClean="0"/>
              <a:t>they are </a:t>
            </a:r>
            <a:r>
              <a:rPr lang="en-US" dirty="0"/>
              <a:t>available as per requirement.</a:t>
            </a:r>
          </a:p>
          <a:p>
            <a:r>
              <a:rPr lang="en-US" b="1" i="1" dirty="0" smtClean="0"/>
              <a:t>4. </a:t>
            </a:r>
            <a:r>
              <a:rPr lang="en-US" b="1" i="1" dirty="0"/>
              <a:t>Resource Adaptation: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per the </a:t>
            </a:r>
            <a:r>
              <a:rPr lang="en-US" dirty="0" smtClean="0"/>
              <a:t>requirements </a:t>
            </a:r>
            <a:r>
              <a:rPr lang="en-US" dirty="0"/>
              <a:t>of cloud consumers, </a:t>
            </a:r>
            <a:r>
              <a:rPr lang="en-US" dirty="0" smtClean="0"/>
              <a:t>non-virtualized cloud </a:t>
            </a:r>
            <a:r>
              <a:rPr lang="en-US" dirty="0"/>
              <a:t>resources can be scaled up or </a:t>
            </a:r>
            <a:r>
              <a:rPr lang="en-US" dirty="0" smtClean="0"/>
              <a:t>scaled down.</a:t>
            </a:r>
          </a:p>
          <a:p>
            <a:r>
              <a:rPr lang="en-US" dirty="0" smtClean="0"/>
              <a:t> </a:t>
            </a:r>
            <a:r>
              <a:rPr lang="en-US" dirty="0"/>
              <a:t>This step may increase cost </a:t>
            </a:r>
            <a:r>
              <a:rPr lang="en-US" dirty="0" smtClean="0"/>
              <a:t>from cloud </a:t>
            </a:r>
            <a:r>
              <a:rPr lang="en-US" dirty="0"/>
              <a:t>providers perspective.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7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5. Resource </a:t>
            </a:r>
            <a:r>
              <a:rPr lang="en-US" b="1" i="1" dirty="0"/>
              <a:t>Reallocation</a:t>
            </a:r>
            <a:r>
              <a:rPr lang="en-US" b="1" i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This step will </a:t>
            </a:r>
            <a:r>
              <a:rPr lang="en-US" dirty="0" smtClean="0"/>
              <a:t>reallocate </a:t>
            </a:r>
            <a:r>
              <a:rPr lang="en-US" dirty="0"/>
              <a:t>/ redistribute resources to the </a:t>
            </a:r>
            <a:r>
              <a:rPr lang="en-US" dirty="0" smtClean="0"/>
              <a:t>cloud consumers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main goal is to </a:t>
            </a:r>
            <a:r>
              <a:rPr lang="en-US" dirty="0" smtClean="0"/>
              <a:t>satisfy cloud </a:t>
            </a:r>
            <a:r>
              <a:rPr lang="en-US" dirty="0"/>
              <a:t>consumers' need and revenue </a:t>
            </a:r>
            <a:r>
              <a:rPr lang="en-US" dirty="0" smtClean="0"/>
              <a:t>generation </a:t>
            </a:r>
            <a:r>
              <a:rPr lang="en-US" dirty="0"/>
              <a:t>for cloud providers.</a:t>
            </a:r>
          </a:p>
          <a:p>
            <a:r>
              <a:rPr lang="en-US" b="1" i="1" dirty="0" smtClean="0"/>
              <a:t>6. Resource </a:t>
            </a:r>
            <a:r>
              <a:rPr lang="en-US" b="1" i="1" dirty="0"/>
              <a:t>Pricing</a:t>
            </a:r>
            <a:r>
              <a:rPr lang="en-US" b="1" i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It is one of the </a:t>
            </a:r>
            <a:r>
              <a:rPr lang="en-US" dirty="0" smtClean="0"/>
              <a:t>most important </a:t>
            </a:r>
            <a:r>
              <a:rPr lang="en-US" dirty="0"/>
              <a:t>step from cloud providers </a:t>
            </a:r>
            <a:r>
              <a:rPr lang="en-US" dirty="0" smtClean="0"/>
              <a:t>and cloud </a:t>
            </a:r>
            <a:r>
              <a:rPr lang="en-US" dirty="0"/>
              <a:t>consumers perspective. Based </a:t>
            </a:r>
            <a:r>
              <a:rPr lang="en-US" dirty="0" smtClean="0"/>
              <a:t>on cloud </a:t>
            </a:r>
            <a:r>
              <a:rPr lang="en-US" dirty="0"/>
              <a:t>resource usage pricing will be done.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7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fontAlgn="base"/>
            <a:r>
              <a:rPr lang="en-US" b="1" dirty="0" smtClean="0"/>
              <a:t>architecture </a:t>
            </a:r>
            <a:r>
              <a:rPr lang="en-US" b="1" dirty="0"/>
              <a:t>of Federated </a:t>
            </a:r>
            <a:r>
              <a:rPr lang="en-US" b="1" dirty="0" smtClean="0"/>
              <a:t>Cloud</a:t>
            </a:r>
            <a:endParaRPr lang="en-US" b="1" dirty="0"/>
          </a:p>
        </p:txBody>
      </p:sp>
      <p:pic>
        <p:nvPicPr>
          <p:cNvPr id="2050" name="Picture 2" descr="https://media.geeksforgeeks.org/wp-content/uploads/20210310230727/gfg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0760"/>
            <a:ext cx="6539824" cy="43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br>
              <a:rPr lang="en-US" dirty="0" smtClean="0"/>
            </a:br>
            <a:r>
              <a:rPr lang="en-US" dirty="0" smtClean="0"/>
              <a:t>(for virtualized resources)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608872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3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resource optimization</a:t>
            </a:r>
            <a:br>
              <a:rPr lang="en-US" dirty="0" smtClean="0"/>
            </a:br>
            <a:r>
              <a:rPr lang="en-US" dirty="0" smtClean="0"/>
              <a:t>(for virtualized resources)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Resource Bundling: </a:t>
            </a:r>
            <a:r>
              <a:rPr lang="en-US" dirty="0"/>
              <a:t>As per the </a:t>
            </a:r>
            <a:r>
              <a:rPr lang="en-US" dirty="0" smtClean="0"/>
              <a:t>requirement </a:t>
            </a:r>
            <a:r>
              <a:rPr lang="en-US" dirty="0"/>
              <a:t>various non-virtualized resources </a:t>
            </a:r>
            <a:r>
              <a:rPr lang="en-US" dirty="0" smtClean="0"/>
              <a:t>can be </a:t>
            </a:r>
            <a:r>
              <a:rPr lang="en-US" dirty="0"/>
              <a:t>bundled into virtualized resources.</a:t>
            </a:r>
          </a:p>
          <a:p>
            <a:r>
              <a:rPr lang="en-US" b="1" dirty="0" smtClean="0"/>
              <a:t>Resource </a:t>
            </a:r>
            <a:r>
              <a:rPr lang="en-US" b="1" dirty="0"/>
              <a:t>Fragmentation:</a:t>
            </a:r>
            <a:r>
              <a:rPr lang="en-US" dirty="0"/>
              <a:t> Various </a:t>
            </a:r>
            <a:r>
              <a:rPr lang="en-US" dirty="0" smtClean="0"/>
              <a:t>virtualized </a:t>
            </a:r>
            <a:r>
              <a:rPr lang="en-US" dirty="0"/>
              <a:t>resources needs to be fragmented </a:t>
            </a:r>
            <a:r>
              <a:rPr lang="en-US" dirty="0" smtClean="0"/>
              <a:t>to make </a:t>
            </a:r>
            <a:r>
              <a:rPr lang="en-US" dirty="0"/>
              <a:t>non virtualized resources free. </a:t>
            </a:r>
            <a:endParaRPr lang="en-US" dirty="0" smtClean="0"/>
          </a:p>
          <a:p>
            <a:r>
              <a:rPr lang="en-US" dirty="0" smtClean="0"/>
              <a:t>After this </a:t>
            </a:r>
            <a:r>
              <a:rPr lang="en-US" dirty="0"/>
              <a:t>step various non-virtualized </a:t>
            </a:r>
            <a:r>
              <a:rPr lang="en-US" dirty="0" smtClean="0"/>
              <a:t>resources can </a:t>
            </a:r>
            <a:r>
              <a:rPr lang="en-US" dirty="0"/>
              <a:t>be bundled in to virtualized </a:t>
            </a:r>
            <a:r>
              <a:rPr lang="en-US" dirty="0" smtClean="0"/>
              <a:t>resources as </a:t>
            </a:r>
            <a:r>
              <a:rPr lang="en-US" dirty="0"/>
              <a:t>a part of resource bundling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 of Federated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architecture of Federated Cloud consists of three basic components</a:t>
            </a:r>
            <a:r>
              <a:rPr lang="en-US" dirty="0" smtClean="0"/>
              <a:t>:</a:t>
            </a:r>
          </a:p>
          <a:p>
            <a:r>
              <a:rPr lang="en-US" b="1" dirty="0"/>
              <a:t>1. Cloud </a:t>
            </a:r>
            <a:r>
              <a:rPr lang="en-US" b="1" dirty="0" smtClean="0"/>
              <a:t>Exchange </a:t>
            </a:r>
          </a:p>
          <a:p>
            <a:r>
              <a:rPr lang="en-US" dirty="0"/>
              <a:t>The Cloud Exchange acts as a mediator between cloud coordinator and cloud broker</a:t>
            </a:r>
            <a:r>
              <a:rPr lang="en-US" dirty="0" smtClean="0"/>
              <a:t>.</a:t>
            </a:r>
          </a:p>
          <a:p>
            <a:r>
              <a:rPr lang="en-US" dirty="0"/>
              <a:t>The demands of the cloud broker are mapped by the cloud exchange to the available services provided by the cloud coordinator</a:t>
            </a:r>
            <a:r>
              <a:rPr lang="en-US" dirty="0" smtClean="0"/>
              <a:t>.</a:t>
            </a:r>
          </a:p>
          <a:p>
            <a:r>
              <a:rPr lang="en-US" dirty="0"/>
              <a:t>The cloud exchange has a track record of what is the present cost, demand patterns, and available cloud providers, and this information is periodically reformed by the cloud coordinator.</a:t>
            </a:r>
          </a:p>
        </p:txBody>
      </p:sp>
    </p:spTree>
    <p:extLst>
      <p:ext uri="{BB962C8B-B14F-4D97-AF65-F5344CB8AC3E}">
        <p14:creationId xmlns:p14="http://schemas.microsoft.com/office/powerpoint/2010/main" val="2515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 of Federated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architecture of Federated Cloud consists of three basic components</a:t>
            </a:r>
            <a:r>
              <a:rPr lang="en-US" dirty="0" smtClean="0"/>
              <a:t>:</a:t>
            </a:r>
          </a:p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/>
              <a:t>Cloud </a:t>
            </a:r>
            <a:r>
              <a:rPr lang="en-US" b="1" dirty="0" smtClean="0"/>
              <a:t>Coordinator</a:t>
            </a:r>
          </a:p>
          <a:p>
            <a:r>
              <a:rPr lang="en-US" dirty="0"/>
              <a:t>The cloud coordinator assigns the resources of the cloud to the remote users based on the </a:t>
            </a:r>
            <a:r>
              <a:rPr lang="en-US" dirty="0" smtClean="0"/>
              <a:t>quality </a:t>
            </a:r>
            <a:r>
              <a:rPr lang="en-US" dirty="0"/>
              <a:t>of service they demand and the credits they have in the cloud bank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3.Cloud Broker</a:t>
            </a:r>
          </a:p>
          <a:p>
            <a:r>
              <a:rPr lang="en-US" dirty="0"/>
              <a:t>The cloud broker interacts with the cloud coordinator, analyzes the Service-level agreement and the resources offered by several cloud providers in cloud exchange. </a:t>
            </a:r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broker finalizes the most suitable deal for their client.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Federated </a:t>
            </a:r>
            <a:r>
              <a:rPr lang="en-US" b="1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minimizes the consumption of energy.</a:t>
            </a:r>
          </a:p>
          <a:p>
            <a:pPr fontAlgn="base"/>
            <a:r>
              <a:rPr lang="en-US" dirty="0"/>
              <a:t>It increases reliability.</a:t>
            </a:r>
          </a:p>
          <a:p>
            <a:pPr fontAlgn="base"/>
            <a:r>
              <a:rPr lang="en-US" dirty="0"/>
              <a:t>It minimizes the time and cost of providers due to dynamic scalability.</a:t>
            </a:r>
          </a:p>
          <a:p>
            <a:pPr fontAlgn="base"/>
            <a:r>
              <a:rPr lang="en-US" dirty="0"/>
              <a:t>It connects various cloud service providers globally. The providers may buy and sell services on demand.</a:t>
            </a:r>
          </a:p>
          <a:p>
            <a:pPr fontAlgn="base"/>
            <a:r>
              <a:rPr lang="en-US" dirty="0"/>
              <a:t>It provides easy scaling up of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SERVICE LEVEL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service-level agreement (SLA) is a contract between a service provider and its customers that documents what services the provider will furnish and defines the service standards the provider is obligated to meet</a:t>
            </a:r>
            <a:r>
              <a:rPr lang="en-US" dirty="0" smtClean="0"/>
              <a:t>.</a:t>
            </a:r>
          </a:p>
          <a:p>
            <a:r>
              <a:rPr lang="en-US" dirty="0"/>
              <a:t>Service providers need SLAs to help them manage customer expectations and define the severity levels and circumstances under which they are not liable for outages or performance </a:t>
            </a:r>
            <a:r>
              <a:rPr lang="en-US" dirty="0" smtClean="0"/>
              <a:t>issues.</a:t>
            </a:r>
          </a:p>
          <a:p>
            <a:r>
              <a:rPr lang="en-US" dirty="0"/>
              <a:t>Customers can also benefit from SLAs because the contract describes the performance characteristics of the service -- which can be compared with other vendors' SLAs -- and sets forth the means for redressing service issues.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9459</TotalTime>
  <Words>2771</Words>
  <Application>Microsoft Office PowerPoint</Application>
  <PresentationFormat>On-screen Show (4:3)</PresentationFormat>
  <Paragraphs>263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Century Schoolbook</vt:lpstr>
      <vt:lpstr>Wingdings</vt:lpstr>
      <vt:lpstr>Wingdings 2</vt:lpstr>
      <vt:lpstr>Oriel</vt:lpstr>
      <vt:lpstr>UNIT IV CLOUD MONITORING AND MANAGEMENT</vt:lpstr>
      <vt:lpstr>Federation of cloud</vt:lpstr>
      <vt:lpstr>Federation of cloud</vt:lpstr>
      <vt:lpstr>Federation of cloud</vt:lpstr>
      <vt:lpstr>architecture of Federated Cloud</vt:lpstr>
      <vt:lpstr>architecture of Federated Cloud</vt:lpstr>
      <vt:lpstr>architecture of Federated Cloud</vt:lpstr>
      <vt:lpstr>Benefits of Federated Cloud</vt:lpstr>
      <vt:lpstr>SERVICE LEVEL AGREEMENT</vt:lpstr>
      <vt:lpstr>SERVICE LEVEL AGREEMENT</vt:lpstr>
      <vt:lpstr>TYPES OF SLAs</vt:lpstr>
      <vt:lpstr>Customer sla</vt:lpstr>
      <vt:lpstr> SERVICE LEVEL SLA</vt:lpstr>
      <vt:lpstr> MULTILEVEL SLA</vt:lpstr>
      <vt:lpstr>Life cycle of sla</vt:lpstr>
      <vt:lpstr>Life cycle of sla</vt:lpstr>
      <vt:lpstr>Life cycle of sla</vt:lpstr>
      <vt:lpstr>Life cycle of sla</vt:lpstr>
      <vt:lpstr>Life cycle of sla</vt:lpstr>
      <vt:lpstr>Service CATALOG</vt:lpstr>
      <vt:lpstr>Service CATALOG</vt:lpstr>
      <vt:lpstr>COMPOSITION OF SERVICE CATALOG</vt:lpstr>
      <vt:lpstr>Service CATALOG MANAGEMENT</vt:lpstr>
      <vt:lpstr>CLOUD PORTAL and its functions</vt:lpstr>
      <vt:lpstr>Functions of CLOUD PORTAL</vt:lpstr>
      <vt:lpstr>CLOUD SERVICE LIFE CYCLE</vt:lpstr>
      <vt:lpstr>CLOUD SERVICE LIFE CYCLE </vt:lpstr>
      <vt:lpstr>CLOUD SERVICE LIFE CYCLE</vt:lpstr>
      <vt:lpstr>CLOUD SERVICE LIFE CYCLE</vt:lpstr>
      <vt:lpstr>CLOUD SERVICE LIFE CYCLE</vt:lpstr>
      <vt:lpstr>CLOUD SERVICE LIFE CYCLE</vt:lpstr>
      <vt:lpstr>CLOUD SERVICE LIFE CYCLE</vt:lpstr>
      <vt:lpstr>CLOUD SERVICE LIFE CYCLE</vt:lpstr>
      <vt:lpstr>CLOUD SERVICE LIFE CYCLE</vt:lpstr>
      <vt:lpstr>CLOUD Resource MANAGEMENT</vt:lpstr>
      <vt:lpstr>CLOUD Resource MANAGEMENT</vt:lpstr>
      <vt:lpstr>Classification of CLOUD resources</vt:lpstr>
      <vt:lpstr>TAXONOMY ON CLOUD RESOURCE MANAGEMENT</vt:lpstr>
      <vt:lpstr>AB-INITIO Resource assignment</vt:lpstr>
      <vt:lpstr>AB-INITIO Resource assignment</vt:lpstr>
      <vt:lpstr>AB-INITIO Resource assignment</vt:lpstr>
      <vt:lpstr>AB-INITIO Resource assignment</vt:lpstr>
      <vt:lpstr>AB-INITIO Resource assignment</vt:lpstr>
      <vt:lpstr>Periodic resource optimization</vt:lpstr>
      <vt:lpstr>Periodic resource optimization</vt:lpstr>
      <vt:lpstr>Periodic resource optimization</vt:lpstr>
      <vt:lpstr>Periodic resource optimization (non-vitualized resources)</vt:lpstr>
      <vt:lpstr>Periodic resource optimization</vt:lpstr>
      <vt:lpstr>Periodic resource optimization</vt:lpstr>
      <vt:lpstr>Periodic resource optimization (for virtualized resources)</vt:lpstr>
      <vt:lpstr>Periodic resource optimization (for virtualized resources)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CLOUD COMPUTING AND MONITORING</dc:title>
  <dc:creator>Mahesh</dc:creator>
  <cp:lastModifiedBy>DELL-PC</cp:lastModifiedBy>
  <cp:revision>31</cp:revision>
  <dcterms:created xsi:type="dcterms:W3CDTF">2022-05-06T01:55:58Z</dcterms:created>
  <dcterms:modified xsi:type="dcterms:W3CDTF">2025-03-17T05:15:43Z</dcterms:modified>
</cp:coreProperties>
</file>