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5"/>
  </p:notesMasterIdLst>
  <p:sldIdLst>
    <p:sldId id="256" r:id="rId2"/>
    <p:sldId id="257" r:id="rId3"/>
    <p:sldId id="258" r:id="rId4"/>
    <p:sldId id="259" r:id="rId5"/>
    <p:sldId id="260" r:id="rId6"/>
    <p:sldId id="308" r:id="rId7"/>
    <p:sldId id="309" r:id="rId8"/>
    <p:sldId id="310" r:id="rId9"/>
    <p:sldId id="261" r:id="rId10"/>
    <p:sldId id="311" r:id="rId11"/>
    <p:sldId id="312" r:id="rId12"/>
    <p:sldId id="313" r:id="rId13"/>
    <p:sldId id="314" r:id="rId14"/>
    <p:sldId id="315" r:id="rId15"/>
    <p:sldId id="316" r:id="rId16"/>
    <p:sldId id="321" r:id="rId17"/>
    <p:sldId id="322" r:id="rId18"/>
    <p:sldId id="323" r:id="rId19"/>
    <p:sldId id="324" r:id="rId20"/>
    <p:sldId id="325" r:id="rId21"/>
    <p:sldId id="326" r:id="rId22"/>
    <p:sldId id="327" r:id="rId23"/>
    <p:sldId id="328" r:id="rId24"/>
  </p:sldIdLst>
  <p:sldSz cx="9144000" cy="5143500" type="screen16x9"/>
  <p:notesSz cx="6858000" cy="9144000"/>
  <p:embeddedFontLst>
    <p:embeddedFont>
      <p:font typeface="Anton" pitchFamily="2" charset="0"/>
      <p:regular r:id="rId26"/>
    </p:embeddedFont>
    <p:embeddedFont>
      <p:font typeface="Bebas Neue" panose="020B0606020202050201" pitchFamily="34" charset="0"/>
      <p:regular r:id="rId27"/>
    </p:embeddedFont>
    <p:embeddedFont>
      <p:font typeface="Catamaran" panose="020B0604020202020204" charset="0"/>
      <p:regular r:id="rId28"/>
      <p:bold r:id="rId29"/>
    </p:embeddedFont>
    <p:embeddedFont>
      <p:font typeface="Nunito Light"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A7AE7-E0E1-4252-AC3D-EE89E971BDD9}" v="1" dt="2024-05-03T18:13:39.784"/>
  </p1510:revLst>
</p1510:revInfo>
</file>

<file path=ppt/tableStyles.xml><?xml version="1.0" encoding="utf-8"?>
<a:tblStyleLst xmlns:a="http://schemas.openxmlformats.org/drawingml/2006/main" def="{3D1720B3-FC3D-463F-A74A-11D59D492A1A}">
  <a:tblStyle styleId="{3D1720B3-FC3D-463F-A74A-11D59D492A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906FE3-BDA4-41EA-9AB2-96058BE3EB7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482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7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764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62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72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531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423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383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26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774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606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542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567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7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40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68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rot="10800000">
            <a:off x="6929878" y="-11"/>
            <a:ext cx="1346494" cy="2890304"/>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a:off x="7730592" y="1737649"/>
            <a:ext cx="948056" cy="3405808"/>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rot="10800000" flipH="1">
            <a:off x="945475" y="3635300"/>
            <a:ext cx="2699775" cy="2633450"/>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3"/>
          <p:cNvSpPr txBox="1">
            <a:spLocks noGrp="1"/>
          </p:cNvSpPr>
          <p:nvPr>
            <p:ph type="title"/>
          </p:nvPr>
        </p:nvSpPr>
        <p:spPr>
          <a:xfrm>
            <a:off x="713225" y="2109175"/>
            <a:ext cx="412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0" name="Google Shape;120;p3"/>
          <p:cNvSpPr txBox="1">
            <a:spLocks noGrp="1"/>
          </p:cNvSpPr>
          <p:nvPr>
            <p:ph type="title" idx="2" hasCustomPrompt="1"/>
          </p:nvPr>
        </p:nvSpPr>
        <p:spPr>
          <a:xfrm>
            <a:off x="713225" y="1155439"/>
            <a:ext cx="11358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3"/>
          <p:cNvSpPr txBox="1">
            <a:spLocks noGrp="1"/>
          </p:cNvSpPr>
          <p:nvPr>
            <p:ph type="subTitle" idx="1"/>
          </p:nvPr>
        </p:nvSpPr>
        <p:spPr>
          <a:xfrm>
            <a:off x="713225" y="2966593"/>
            <a:ext cx="4121700" cy="36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sp>
        <p:nvSpPr>
          <p:cNvPr id="199" name="Google Shape;199;p6"/>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01" name="Google Shape;201;p6"/>
          <p:cNvGrpSpPr/>
          <p:nvPr/>
        </p:nvGrpSpPr>
        <p:grpSpPr>
          <a:xfrm rot="5400000">
            <a:off x="1164816" y="3526194"/>
            <a:ext cx="209624" cy="2539086"/>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6"/>
          <p:cNvGrpSpPr/>
          <p:nvPr/>
        </p:nvGrpSpPr>
        <p:grpSpPr>
          <a:xfrm rot="-5400000" flipH="1">
            <a:off x="8202187" y="-679108"/>
            <a:ext cx="457158" cy="2310231"/>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4"/>
        <p:cNvGrpSpPr/>
        <p:nvPr/>
      </p:nvGrpSpPr>
      <p:grpSpPr>
        <a:xfrm>
          <a:off x="0" y="0"/>
          <a:ext cx="0" cy="0"/>
          <a:chOff x="0" y="0"/>
          <a:chExt cx="0" cy="0"/>
        </a:xfrm>
      </p:grpSpPr>
      <p:sp>
        <p:nvSpPr>
          <p:cNvPr id="315" name="Google Shape;315;p1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3"/>
          <p:cNvGrpSpPr/>
          <p:nvPr/>
        </p:nvGrpSpPr>
        <p:grpSpPr>
          <a:xfrm>
            <a:off x="405347" y="2571756"/>
            <a:ext cx="994044" cy="321227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3"/>
          <p:cNvGrpSpPr/>
          <p:nvPr/>
        </p:nvGrpSpPr>
        <p:grpSpPr>
          <a:xfrm rot="-5400000">
            <a:off x="8584962" y="164005"/>
            <a:ext cx="1220922" cy="292836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7" name="Google Shape;337;p13"/>
          <p:cNvSpPr txBox="1">
            <a:spLocks noGrp="1"/>
          </p:cNvSpPr>
          <p:nvPr>
            <p:ph type="subTitle" idx="1"/>
          </p:nvPr>
        </p:nvSpPr>
        <p:spPr>
          <a:xfrm>
            <a:off x="1761313"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13"/>
          <p:cNvSpPr txBox="1">
            <a:spLocks noGrp="1"/>
          </p:cNvSpPr>
          <p:nvPr>
            <p:ph type="subTitle" idx="2"/>
          </p:nvPr>
        </p:nvSpPr>
        <p:spPr>
          <a:xfrm>
            <a:off x="4858838"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13"/>
          <p:cNvSpPr txBox="1">
            <a:spLocks noGrp="1"/>
          </p:cNvSpPr>
          <p:nvPr>
            <p:ph type="subTitle" idx="3"/>
          </p:nvPr>
        </p:nvSpPr>
        <p:spPr>
          <a:xfrm>
            <a:off x="1761313"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3"/>
          <p:cNvSpPr txBox="1">
            <a:spLocks noGrp="1"/>
          </p:cNvSpPr>
          <p:nvPr>
            <p:ph type="subTitle" idx="4"/>
          </p:nvPr>
        </p:nvSpPr>
        <p:spPr>
          <a:xfrm>
            <a:off x="4858838"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13"/>
          <p:cNvSpPr txBox="1">
            <a:spLocks noGrp="1"/>
          </p:cNvSpPr>
          <p:nvPr>
            <p:ph type="title" idx="5" hasCustomPrompt="1"/>
          </p:nvPr>
        </p:nvSpPr>
        <p:spPr>
          <a:xfrm>
            <a:off x="2639386"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title" idx="6" hasCustomPrompt="1"/>
          </p:nvPr>
        </p:nvSpPr>
        <p:spPr>
          <a:xfrm>
            <a:off x="2639386"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title" idx="7" hasCustomPrompt="1"/>
          </p:nvPr>
        </p:nvSpPr>
        <p:spPr>
          <a:xfrm>
            <a:off x="5736911"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4" name="Google Shape;344;p13"/>
          <p:cNvSpPr txBox="1">
            <a:spLocks noGrp="1"/>
          </p:cNvSpPr>
          <p:nvPr>
            <p:ph type="title" idx="8" hasCustomPrompt="1"/>
          </p:nvPr>
        </p:nvSpPr>
        <p:spPr>
          <a:xfrm>
            <a:off x="5736911"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subTitle" idx="9"/>
          </p:nvPr>
        </p:nvSpPr>
        <p:spPr>
          <a:xfrm>
            <a:off x="1761325"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13"/>
          <p:cNvSpPr txBox="1">
            <a:spLocks noGrp="1"/>
          </p:cNvSpPr>
          <p:nvPr>
            <p:ph type="subTitle" idx="13"/>
          </p:nvPr>
        </p:nvSpPr>
        <p:spPr>
          <a:xfrm>
            <a:off x="4858851"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7" name="Google Shape;347;p13"/>
          <p:cNvSpPr txBox="1">
            <a:spLocks noGrp="1"/>
          </p:cNvSpPr>
          <p:nvPr>
            <p:ph type="subTitle" idx="14"/>
          </p:nvPr>
        </p:nvSpPr>
        <p:spPr>
          <a:xfrm>
            <a:off x="1761325"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8" name="Google Shape;348;p13"/>
          <p:cNvSpPr txBox="1">
            <a:spLocks noGrp="1"/>
          </p:cNvSpPr>
          <p:nvPr>
            <p:ph type="subTitle" idx="15"/>
          </p:nvPr>
        </p:nvSpPr>
        <p:spPr>
          <a:xfrm>
            <a:off x="4858851"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391"/>
        <p:cNvGrpSpPr/>
        <p:nvPr/>
      </p:nvGrpSpPr>
      <p:grpSpPr>
        <a:xfrm>
          <a:off x="0" y="0"/>
          <a:ext cx="0" cy="0"/>
          <a:chOff x="0" y="0"/>
          <a:chExt cx="0" cy="0"/>
        </a:xfrm>
      </p:grpSpPr>
      <p:sp>
        <p:nvSpPr>
          <p:cNvPr id="392" name="Google Shape;392;p1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94" name="Google Shape;394;p15"/>
          <p:cNvSpPr txBox="1">
            <a:spLocks noGrp="1"/>
          </p:cNvSpPr>
          <p:nvPr>
            <p:ph type="subTitle" idx="1"/>
          </p:nvPr>
        </p:nvSpPr>
        <p:spPr>
          <a:xfrm>
            <a:off x="4876711"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5" name="Google Shape;395;p15"/>
          <p:cNvSpPr txBox="1">
            <a:spLocks noGrp="1"/>
          </p:cNvSpPr>
          <p:nvPr>
            <p:ph type="subTitle" idx="2"/>
          </p:nvPr>
        </p:nvSpPr>
        <p:spPr>
          <a:xfrm>
            <a:off x="1098100"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96" name="Google Shape;396;p15"/>
          <p:cNvGrpSpPr/>
          <p:nvPr/>
        </p:nvGrpSpPr>
        <p:grpSpPr>
          <a:xfrm>
            <a:off x="720015" y="4025448"/>
            <a:ext cx="1206865" cy="2539995"/>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a:off x="7548076" y="3920250"/>
            <a:ext cx="882709" cy="3171055"/>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5"/>
          <p:cNvGrpSpPr/>
          <p:nvPr/>
        </p:nvGrpSpPr>
        <p:grpSpPr>
          <a:xfrm>
            <a:off x="1885691" y="4025467"/>
            <a:ext cx="771581" cy="250566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5"/>
          <p:cNvGrpSpPr/>
          <p:nvPr/>
        </p:nvGrpSpPr>
        <p:grpSpPr>
          <a:xfrm>
            <a:off x="2771212" y="4251934"/>
            <a:ext cx="708512" cy="2313501"/>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5"/>
          <p:cNvGrpSpPr/>
          <p:nvPr/>
        </p:nvGrpSpPr>
        <p:grpSpPr>
          <a:xfrm>
            <a:off x="6864701" y="3920254"/>
            <a:ext cx="633516" cy="2217456"/>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5"/>
          <p:cNvGrpSpPr/>
          <p:nvPr/>
        </p:nvGrpSpPr>
        <p:grpSpPr>
          <a:xfrm>
            <a:off x="6328335" y="3920219"/>
            <a:ext cx="438811" cy="2217514"/>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22"/>
          <p:cNvGrpSpPr/>
          <p:nvPr/>
        </p:nvGrpSpPr>
        <p:grpSpPr>
          <a:xfrm>
            <a:off x="6288929" y="3163786"/>
            <a:ext cx="1202441" cy="2581088"/>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2"/>
          <p:cNvGrpSpPr/>
          <p:nvPr/>
        </p:nvGrpSpPr>
        <p:grpSpPr>
          <a:xfrm>
            <a:off x="7058925" y="1134427"/>
            <a:ext cx="3167541" cy="1717086"/>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1"/>
          <p:cNvGrpSpPr/>
          <p:nvPr/>
        </p:nvGrpSpPr>
        <p:grpSpPr>
          <a:xfrm rot="5400000">
            <a:off x="1013603" y="2942924"/>
            <a:ext cx="894897" cy="2922106"/>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1"/>
          <p:cNvGrpSpPr/>
          <p:nvPr/>
        </p:nvGrpSpPr>
        <p:grpSpPr>
          <a:xfrm rot="-5400000">
            <a:off x="7956785" y="-950085"/>
            <a:ext cx="947978" cy="3517490"/>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32"/>
          <p:cNvGrpSpPr/>
          <p:nvPr/>
        </p:nvGrpSpPr>
        <p:grpSpPr>
          <a:xfrm rot="10800000">
            <a:off x="402247" y="-1174644"/>
            <a:ext cx="621971" cy="2700928"/>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a:off x="7456205" y="3275257"/>
            <a:ext cx="974558" cy="3164817"/>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1" r:id="rId6"/>
    <p:sldLayoutId id="2147483668"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m005/Capstone_project.gi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MccbO3_nSJwAYf4DatfSXDshGij1CnvC/view?usp=sharing"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CapStone Project</a:t>
            </a:r>
            <a:endParaRPr dirty="0"/>
          </a:p>
        </p:txBody>
      </p:sp>
      <p:sp>
        <p:nvSpPr>
          <p:cNvPr id="832" name="Google Shape;832;p36"/>
          <p:cNvSpPr txBox="1">
            <a:spLocks noGrp="1"/>
          </p:cNvSpPr>
          <p:nvPr>
            <p:ph type="subTitle" idx="1"/>
          </p:nvPr>
        </p:nvSpPr>
        <p:spPr>
          <a:xfrm>
            <a:off x="713225" y="2554100"/>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Code Crafters (Section A) – P2</a:t>
            </a:r>
            <a:endParaRPr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571317" y="4004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p:sp>
        <p:nvSpPr>
          <p:cNvPr id="878" name="Google Shape;878;p41"/>
          <p:cNvSpPr txBox="1">
            <a:spLocks noGrp="1"/>
          </p:cNvSpPr>
          <p:nvPr>
            <p:ph type="subTitle" idx="1"/>
          </p:nvPr>
        </p:nvSpPr>
        <p:spPr>
          <a:xfrm>
            <a:off x="571317" y="1062369"/>
            <a:ext cx="7197366" cy="21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accent4">
                    <a:lumMod val="40000"/>
                    <a:lumOff val="60000"/>
                  </a:schemeClr>
                </a:solidFill>
              </a:rPr>
              <a:t>2. Define the </a:t>
            </a:r>
            <a:r>
              <a:rPr lang="en-US" b="1" dirty="0" err="1">
                <a:solidFill>
                  <a:schemeClr val="accent4">
                    <a:lumMod val="40000"/>
                    <a:lumOff val="60000"/>
                  </a:schemeClr>
                </a:solidFill>
              </a:rPr>
              <a:t>Round_data</a:t>
            </a:r>
            <a:r>
              <a:rPr lang="en-US" b="1" dirty="0">
                <a:solidFill>
                  <a:schemeClr val="accent4">
                    <a:lumMod val="40000"/>
                    <a:lumOff val="60000"/>
                  </a:schemeClr>
                </a:solidFill>
              </a:rPr>
              <a:t> function to determine the round number based on the input</a:t>
            </a:r>
          </a:p>
          <a:p>
            <a:pPr marL="0" lvl="0" indent="0" algn="l" rtl="0">
              <a:spcBef>
                <a:spcPts val="0"/>
              </a:spcBef>
              <a:spcAft>
                <a:spcPts val="0"/>
              </a:spcAft>
              <a:buClr>
                <a:schemeClr val="dk1"/>
              </a:buClr>
              <a:buSzPts val="1100"/>
              <a:buFont typeface="Arial"/>
              <a:buNone/>
            </a:pPr>
            <a:r>
              <a:rPr lang="en-US" b="1" dirty="0">
                <a:solidFill>
                  <a:schemeClr val="accent4">
                    <a:lumMod val="40000"/>
                    <a:lumOff val="60000"/>
                  </a:schemeClr>
                </a:solidFill>
              </a:rPr>
              <a:t>file.</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b="1" dirty="0">
                <a:solidFill>
                  <a:schemeClr val="accent4">
                    <a:lumMod val="40000"/>
                    <a:lumOff val="60000"/>
                  </a:schemeClr>
                </a:solidFill>
              </a:rPr>
              <a:t>3. Define the reading function to read data from the input file:</a:t>
            </a:r>
          </a:p>
          <a:p>
            <a:pPr marL="0" lvl="0" indent="0" algn="l" rtl="0">
              <a:spcBef>
                <a:spcPts val="0"/>
              </a:spcBef>
              <a:spcAft>
                <a:spcPts val="0"/>
              </a:spcAft>
              <a:buClr>
                <a:schemeClr val="dk1"/>
              </a:buClr>
              <a:buSzPts val="1100"/>
              <a:buFont typeface="Arial"/>
              <a:buNone/>
            </a:pPr>
            <a:r>
              <a:rPr lang="en-US" dirty="0"/>
              <a:t>- Determine the round number using </a:t>
            </a:r>
            <a:r>
              <a:rPr lang="en-US" dirty="0" err="1"/>
              <a:t>Round_data</a:t>
            </a:r>
            <a:r>
              <a:rPr lang="en-US" dirty="0"/>
              <a:t>.</a:t>
            </a:r>
          </a:p>
          <a:p>
            <a:pPr marL="0" lvl="0" indent="0" algn="l" rtl="0">
              <a:spcBef>
                <a:spcPts val="0"/>
              </a:spcBef>
              <a:spcAft>
                <a:spcPts val="0"/>
              </a:spcAft>
              <a:buClr>
                <a:schemeClr val="dk1"/>
              </a:buClr>
              <a:buSzPts val="1100"/>
              <a:buFont typeface="Arial"/>
              <a:buNone/>
            </a:pPr>
            <a:r>
              <a:rPr lang="en-US" dirty="0"/>
              <a:t>- Read and ignore the first few lines to reach the relevant data.</a:t>
            </a:r>
          </a:p>
          <a:p>
            <a:pPr marL="0" lvl="0" indent="0" algn="l" rtl="0">
              <a:spcBef>
                <a:spcPts val="0"/>
              </a:spcBef>
              <a:spcAft>
                <a:spcPts val="0"/>
              </a:spcAft>
              <a:buClr>
                <a:schemeClr val="dk1"/>
              </a:buClr>
              <a:buSzPts val="1100"/>
              <a:buFont typeface="Arial"/>
              <a:buNone/>
            </a:pPr>
            <a:r>
              <a:rPr lang="en-US" dirty="0"/>
              <a:t>- Extract the company name and start year from the file.</a:t>
            </a:r>
          </a:p>
          <a:p>
            <a:pPr marL="0" lvl="0" indent="0" algn="l" rtl="0">
              <a:spcBef>
                <a:spcPts val="0"/>
              </a:spcBef>
              <a:spcAft>
                <a:spcPts val="0"/>
              </a:spcAft>
              <a:buClr>
                <a:schemeClr val="dk1"/>
              </a:buClr>
              <a:buSzPts val="1100"/>
              <a:buNone/>
            </a:pPr>
            <a:r>
              <a:rPr lang="en-US" dirty="0"/>
              <a:t>If the company already exists in 'total' and the year matches, update its </a:t>
            </a:r>
            <a:r>
              <a:rPr lang="en-US" dirty="0" err="1"/>
              <a:t>Round_info</a:t>
            </a:r>
            <a:r>
              <a:rPr lang="en-US" dirty="0"/>
              <a:t>.</a:t>
            </a:r>
          </a:p>
          <a:p>
            <a:pPr marL="0" lvl="0" indent="0" algn="l" rtl="0">
              <a:spcBef>
                <a:spcPts val="0"/>
              </a:spcBef>
              <a:spcAft>
                <a:spcPts val="0"/>
              </a:spcAft>
              <a:buClr>
                <a:schemeClr val="dk1"/>
              </a:buClr>
              <a:buSzPts val="1100"/>
              <a:buNone/>
            </a:pPr>
            <a:r>
              <a:rPr lang="en-US" dirty="0"/>
              <a:t>- Otherwise, create a new Company instance and add it to 'total’.</a:t>
            </a:r>
          </a:p>
          <a:p>
            <a:pPr marL="0" lvl="0" indent="0" algn="l" rtl="0">
              <a:spcBef>
                <a:spcPts val="0"/>
              </a:spcBef>
              <a:spcAft>
                <a:spcPts val="0"/>
              </a:spcAft>
              <a:buClr>
                <a:schemeClr val="dk1"/>
              </a:buClr>
              <a:buSzPts val="1100"/>
              <a:buNone/>
            </a:pPr>
            <a:r>
              <a:rPr lang="en-US" dirty="0"/>
              <a:t>- For each candidate entry in the file, parse the data and:</a:t>
            </a:r>
          </a:p>
          <a:p>
            <a:pPr marL="0" lvl="0" indent="0" algn="l" rtl="0">
              <a:spcBef>
                <a:spcPts val="0"/>
              </a:spcBef>
              <a:spcAft>
                <a:spcPts val="0"/>
              </a:spcAft>
              <a:buClr>
                <a:schemeClr val="dk1"/>
              </a:buClr>
              <a:buSzPts val="1100"/>
              <a:buNone/>
            </a:pPr>
            <a:r>
              <a:rPr lang="en-US" dirty="0"/>
              <a:t>- Update the candidate's information in the appropriate </a:t>
            </a:r>
            <a:r>
              <a:rPr lang="en-US" dirty="0" err="1"/>
              <a:t>mpround</a:t>
            </a:r>
            <a:r>
              <a:rPr lang="en-US" dirty="0"/>
              <a:t> map.</a:t>
            </a:r>
          </a:p>
          <a:p>
            <a:pPr marL="0" lvl="0" indent="0" algn="l" rtl="0">
              <a:spcBef>
                <a:spcPts val="0"/>
              </a:spcBef>
              <a:spcAft>
                <a:spcPts val="0"/>
              </a:spcAft>
              <a:buClr>
                <a:schemeClr val="dk1"/>
              </a:buClr>
              <a:buSzPts val="1100"/>
              <a:buNone/>
            </a:pPr>
            <a:r>
              <a:rPr lang="en-US" dirty="0"/>
              <a:t>- Update the candidate count for their program (</a:t>
            </a:r>
            <a:r>
              <a:rPr lang="en-US" dirty="0" err="1"/>
              <a:t>BTechICT</a:t>
            </a:r>
            <a:r>
              <a:rPr lang="en-US" dirty="0"/>
              <a:t>, </a:t>
            </a:r>
            <a:r>
              <a:rPr lang="en-US" dirty="0" err="1"/>
              <a:t>BTechMNC</a:t>
            </a:r>
            <a:r>
              <a:rPr lang="en-US" dirty="0"/>
              <a:t>, etc.) in</a:t>
            </a:r>
          </a:p>
          <a:p>
            <a:pPr marL="0" lvl="0" indent="0" algn="l" rtl="0">
              <a:spcBef>
                <a:spcPts val="0"/>
              </a:spcBef>
              <a:spcAft>
                <a:spcPts val="0"/>
              </a:spcAft>
              <a:buClr>
                <a:schemeClr val="dk1"/>
              </a:buClr>
              <a:buSzPts val="1100"/>
              <a:buNone/>
            </a:pPr>
            <a:r>
              <a:rPr lang="en-US" dirty="0" err="1"/>
              <a:t>Round_info</a:t>
            </a:r>
            <a:r>
              <a:rPr lang="en-US" dirty="0"/>
              <a:t>.</a:t>
            </a:r>
          </a:p>
          <a:p>
            <a:pPr marL="0" lvl="0" indent="0" algn="l" rtl="0">
              <a:spcBef>
                <a:spcPts val="0"/>
              </a:spcBef>
              <a:spcAft>
                <a:spcPts val="0"/>
              </a:spcAft>
              <a:buClr>
                <a:schemeClr val="dk1"/>
              </a:buClr>
              <a:buSzPts val="1100"/>
              <a:buNone/>
            </a:pPr>
            <a:r>
              <a:rPr lang="en-US" dirty="0"/>
              <a:t>- Add the candidate to the vector of candidates in </a:t>
            </a:r>
            <a:r>
              <a:rPr lang="en-US" dirty="0" err="1"/>
              <a:t>Round_info</a:t>
            </a:r>
            <a:r>
              <a:rPr lang="en-US" dirty="0"/>
              <a:t>.</a:t>
            </a:r>
            <a:endParaRPr dirty="0"/>
          </a:p>
        </p:txBody>
      </p:sp>
    </p:spTree>
    <p:extLst>
      <p:ext uri="{BB962C8B-B14F-4D97-AF65-F5344CB8AC3E}">
        <p14:creationId xmlns:p14="http://schemas.microsoft.com/office/powerpoint/2010/main" val="261158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556449" y="3186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p:sp>
        <p:nvSpPr>
          <p:cNvPr id="878" name="Google Shape;878;p41"/>
          <p:cNvSpPr txBox="1">
            <a:spLocks noGrp="1"/>
          </p:cNvSpPr>
          <p:nvPr>
            <p:ph type="subTitle" idx="1"/>
          </p:nvPr>
        </p:nvSpPr>
        <p:spPr>
          <a:xfrm>
            <a:off x="556449" y="1017725"/>
            <a:ext cx="8334790" cy="21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accent4">
                    <a:lumMod val="40000"/>
                    <a:lumOff val="60000"/>
                  </a:schemeClr>
                </a:solidFill>
              </a:rPr>
              <a:t>4. Define static functions within the Functionality class to perform various operations:</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GetData</a:t>
            </a:r>
            <a:r>
              <a:rPr lang="en-US" dirty="0">
                <a:solidFill>
                  <a:schemeClr val="accent4">
                    <a:lumMod val="40000"/>
                    <a:lumOff val="60000"/>
                  </a:schemeClr>
                </a:solidFill>
              </a:rPr>
              <a:t>: </a:t>
            </a:r>
            <a:r>
              <a:rPr lang="en-US" dirty="0"/>
              <a:t>Retrieve and display general information of a candidate based on ID.</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GetData_cname_Round</a:t>
            </a:r>
            <a:r>
              <a:rPr lang="en-US" dirty="0">
                <a:solidFill>
                  <a:schemeClr val="accent4">
                    <a:lumMod val="40000"/>
                    <a:lumOff val="60000"/>
                  </a:schemeClr>
                </a:solidFill>
              </a:rPr>
              <a:t>: </a:t>
            </a:r>
            <a:r>
              <a:rPr lang="en-US" dirty="0"/>
              <a:t>Retrieve and display information of a candidate for a specific</a:t>
            </a:r>
          </a:p>
          <a:p>
            <a:pPr marL="0" lvl="0" indent="0" algn="l" rtl="0">
              <a:spcBef>
                <a:spcPts val="0"/>
              </a:spcBef>
              <a:spcAft>
                <a:spcPts val="0"/>
              </a:spcAft>
              <a:buClr>
                <a:schemeClr val="dk1"/>
              </a:buClr>
              <a:buSzPts val="1100"/>
              <a:buFont typeface="Arial"/>
              <a:buNone/>
            </a:pPr>
            <a:r>
              <a:rPr lang="en-US" dirty="0"/>
              <a:t>round.</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StatusOf</a:t>
            </a:r>
            <a:r>
              <a:rPr lang="en-US" dirty="0">
                <a:solidFill>
                  <a:schemeClr val="accent4">
                    <a:lumMod val="40000"/>
                    <a:lumOff val="60000"/>
                  </a:schemeClr>
                </a:solidFill>
              </a:rPr>
              <a:t>: </a:t>
            </a:r>
            <a:r>
              <a:rPr lang="en-US" dirty="0"/>
              <a:t>Retrieve and display the interview status of a candidate for a specific round.</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Selection_data_of_candidate</a:t>
            </a:r>
            <a:r>
              <a:rPr lang="en-US" dirty="0">
                <a:solidFill>
                  <a:schemeClr val="accent4">
                    <a:lumMod val="40000"/>
                    <a:lumOff val="60000"/>
                  </a:schemeClr>
                </a:solidFill>
              </a:rPr>
              <a:t>: </a:t>
            </a:r>
            <a:r>
              <a:rPr lang="en-US" dirty="0"/>
              <a:t>Determine how many rounds a candidate has cleared</a:t>
            </a:r>
          </a:p>
          <a:p>
            <a:pPr marL="0" lvl="0" indent="0" algn="l" rtl="0">
              <a:spcBef>
                <a:spcPts val="0"/>
              </a:spcBef>
              <a:spcAft>
                <a:spcPts val="0"/>
              </a:spcAft>
              <a:buClr>
                <a:schemeClr val="dk1"/>
              </a:buClr>
              <a:buSzPts val="1100"/>
              <a:buFont typeface="Arial"/>
              <a:buNone/>
            </a:pPr>
            <a:r>
              <a:rPr lang="en-US" dirty="0"/>
              <a:t>and display the result.</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PlacementChances</a:t>
            </a:r>
            <a:r>
              <a:rPr lang="en-US" dirty="0">
                <a:solidFill>
                  <a:schemeClr val="accent4">
                    <a:lumMod val="40000"/>
                    <a:lumOff val="60000"/>
                  </a:schemeClr>
                </a:solidFill>
              </a:rPr>
              <a:t>: </a:t>
            </a:r>
            <a:r>
              <a:rPr lang="en-US" dirty="0"/>
              <a:t>Calculate and display the placement chances for each company</a:t>
            </a:r>
          </a:p>
          <a:p>
            <a:pPr marL="0" lvl="0" indent="0" algn="l" rtl="0">
              <a:spcBef>
                <a:spcPts val="0"/>
              </a:spcBef>
              <a:spcAft>
                <a:spcPts val="0"/>
              </a:spcAft>
              <a:buClr>
                <a:schemeClr val="dk1"/>
              </a:buClr>
              <a:buSzPts val="1100"/>
              <a:buFont typeface="Arial"/>
              <a:buNone/>
            </a:pPr>
            <a:r>
              <a:rPr lang="en-US" dirty="0"/>
              <a:t>for a specific year.</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avgtime</a:t>
            </a:r>
            <a:r>
              <a:rPr lang="en-US" dirty="0">
                <a:solidFill>
                  <a:schemeClr val="accent4">
                    <a:lumMod val="40000"/>
                    <a:lumOff val="60000"/>
                  </a:schemeClr>
                </a:solidFill>
              </a:rPr>
              <a:t>: </a:t>
            </a:r>
            <a:r>
              <a:rPr lang="en-US" dirty="0"/>
              <a:t>Calculate and return the average interview time for a specific company and</a:t>
            </a:r>
          </a:p>
          <a:p>
            <a:pPr marL="0" lvl="0" indent="0" algn="l" rtl="0">
              <a:spcBef>
                <a:spcPts val="0"/>
              </a:spcBef>
              <a:spcAft>
                <a:spcPts val="0"/>
              </a:spcAft>
              <a:buClr>
                <a:schemeClr val="dk1"/>
              </a:buClr>
              <a:buSzPts val="1100"/>
              <a:buFont typeface="Arial"/>
              <a:buNone/>
            </a:pPr>
            <a:r>
              <a:rPr lang="en-US" dirty="0"/>
              <a:t>round.</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maxtime</a:t>
            </a:r>
            <a:r>
              <a:rPr lang="en-US" dirty="0"/>
              <a:t>: Calculate and return the maximum interview time for a specific company and</a:t>
            </a:r>
          </a:p>
          <a:p>
            <a:pPr marL="0" lvl="0" indent="0" algn="l" rtl="0">
              <a:spcBef>
                <a:spcPts val="0"/>
              </a:spcBef>
              <a:spcAft>
                <a:spcPts val="0"/>
              </a:spcAft>
              <a:buClr>
                <a:schemeClr val="dk1"/>
              </a:buClr>
              <a:buSzPts val="1100"/>
              <a:buFont typeface="Arial"/>
              <a:buNone/>
            </a:pPr>
            <a:r>
              <a:rPr lang="en-US" dirty="0"/>
              <a:t>round.</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mintime</a:t>
            </a:r>
            <a:r>
              <a:rPr lang="en-US" dirty="0">
                <a:solidFill>
                  <a:schemeClr val="accent4">
                    <a:lumMod val="40000"/>
                    <a:lumOff val="60000"/>
                  </a:schemeClr>
                </a:solidFill>
              </a:rPr>
              <a:t>: </a:t>
            </a:r>
            <a:r>
              <a:rPr lang="en-US" dirty="0"/>
              <a:t>Calculate and return the minimum interview time for a specific company and</a:t>
            </a:r>
          </a:p>
          <a:p>
            <a:pPr marL="0" lvl="0" indent="0" algn="l" rtl="0">
              <a:spcBef>
                <a:spcPts val="0"/>
              </a:spcBef>
              <a:spcAft>
                <a:spcPts val="0"/>
              </a:spcAft>
              <a:buClr>
                <a:schemeClr val="dk1"/>
              </a:buClr>
              <a:buSzPts val="1100"/>
              <a:buFont typeface="Arial"/>
              <a:buNone/>
            </a:pPr>
            <a:r>
              <a:rPr lang="en-US" dirty="0"/>
              <a:t>round.</a:t>
            </a:r>
          </a:p>
        </p:txBody>
      </p:sp>
    </p:spTree>
    <p:extLst>
      <p:ext uri="{BB962C8B-B14F-4D97-AF65-F5344CB8AC3E}">
        <p14:creationId xmlns:p14="http://schemas.microsoft.com/office/powerpoint/2010/main" val="95362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8556"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p:sp>
        <p:nvSpPr>
          <p:cNvPr id="878" name="Google Shape;878;p41"/>
          <p:cNvSpPr txBox="1">
            <a:spLocks noGrp="1"/>
          </p:cNvSpPr>
          <p:nvPr>
            <p:ph type="subTitle" idx="1"/>
          </p:nvPr>
        </p:nvSpPr>
        <p:spPr>
          <a:xfrm>
            <a:off x="318556" y="921081"/>
            <a:ext cx="7197366" cy="21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findCompany</a:t>
            </a:r>
            <a:r>
              <a:rPr lang="en-US" dirty="0">
                <a:solidFill>
                  <a:schemeClr val="accent4">
                    <a:lumMod val="40000"/>
                    <a:lumOff val="60000"/>
                  </a:schemeClr>
                </a:solidFill>
              </a:rPr>
              <a:t>: </a:t>
            </a:r>
            <a:r>
              <a:rPr lang="en-US" dirty="0"/>
              <a:t>Display the names of all companies where the candidate has</a:t>
            </a:r>
          </a:p>
          <a:p>
            <a:pPr marL="0" lvl="0" indent="0" algn="l" rtl="0">
              <a:spcBef>
                <a:spcPts val="0"/>
              </a:spcBef>
              <a:spcAft>
                <a:spcPts val="0"/>
              </a:spcAft>
              <a:buClr>
                <a:schemeClr val="dk1"/>
              </a:buClr>
              <a:buSzPts val="1100"/>
              <a:buFont typeface="Arial"/>
              <a:buNone/>
            </a:pPr>
            <a:r>
              <a:rPr lang="en-US" dirty="0"/>
              <a:t>participated.</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PlacementRate</a:t>
            </a:r>
            <a:r>
              <a:rPr lang="en-US" dirty="0">
                <a:solidFill>
                  <a:schemeClr val="accent4">
                    <a:lumMod val="40000"/>
                    <a:lumOff val="60000"/>
                  </a:schemeClr>
                </a:solidFill>
              </a:rPr>
              <a:t>: </a:t>
            </a:r>
            <a:r>
              <a:rPr lang="en-US" dirty="0"/>
              <a:t>Calculate and return the placement rate for the college for a specific</a:t>
            </a:r>
          </a:p>
          <a:p>
            <a:pPr marL="0" lvl="0" indent="0" algn="l" rtl="0">
              <a:spcBef>
                <a:spcPts val="0"/>
              </a:spcBef>
              <a:spcAft>
                <a:spcPts val="0"/>
              </a:spcAft>
              <a:buClr>
                <a:schemeClr val="dk1"/>
              </a:buClr>
              <a:buSzPts val="1100"/>
              <a:buFont typeface="Arial"/>
              <a:buNone/>
            </a:pPr>
            <a:r>
              <a:rPr lang="en-US" dirty="0"/>
              <a:t>year.</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trend_of</a:t>
            </a:r>
            <a:r>
              <a:rPr lang="en-US" dirty="0">
                <a:solidFill>
                  <a:schemeClr val="accent4">
                    <a:lumMod val="40000"/>
                    <a:lumOff val="60000"/>
                  </a:schemeClr>
                </a:solidFill>
              </a:rPr>
              <a:t>: </a:t>
            </a:r>
            <a:r>
              <a:rPr lang="en-US" dirty="0"/>
              <a:t>Display the trend of placements for a company over a range of years.</a:t>
            </a:r>
          </a:p>
          <a:p>
            <a:pPr marL="285750" lvl="0" indent="-285750" algn="l" rtl="0">
              <a:spcBef>
                <a:spcPts val="0"/>
              </a:spcBef>
              <a:spcAft>
                <a:spcPts val="0"/>
              </a:spcAft>
              <a:buClr>
                <a:schemeClr val="dk1"/>
              </a:buClr>
              <a:buSzPts val="1100"/>
              <a:buFontTx/>
              <a:buChar char="-"/>
            </a:pPr>
            <a:r>
              <a:rPr lang="en-US" dirty="0">
                <a:solidFill>
                  <a:schemeClr val="accent4">
                    <a:lumMod val="40000"/>
                    <a:lumOff val="60000"/>
                  </a:schemeClr>
                </a:solidFill>
              </a:rPr>
              <a:t>Trajectory: </a:t>
            </a:r>
            <a:r>
              <a:rPr lang="en-US" dirty="0"/>
              <a:t>Suggest a trajectory for a student to get placed based on historical data.</a:t>
            </a:r>
          </a:p>
          <a:p>
            <a:pPr marL="285750" lvl="0" indent="-285750" algn="l" rtl="0">
              <a:spcBef>
                <a:spcPts val="0"/>
              </a:spcBef>
              <a:spcAft>
                <a:spcPts val="0"/>
              </a:spcAft>
              <a:buClr>
                <a:schemeClr val="dk1"/>
              </a:buClr>
              <a:buSzPts val="1100"/>
              <a:buFontTx/>
              <a:buChar char="-"/>
            </a:pPr>
            <a:endParaRPr lang="en-US" dirty="0"/>
          </a:p>
          <a:p>
            <a:pPr marL="0" lvl="0" indent="0" algn="l" rtl="0">
              <a:spcBef>
                <a:spcPts val="0"/>
              </a:spcBef>
              <a:spcAft>
                <a:spcPts val="0"/>
              </a:spcAft>
              <a:buClr>
                <a:schemeClr val="dk1"/>
              </a:buClr>
              <a:buSzPts val="1100"/>
              <a:buNone/>
            </a:pPr>
            <a:r>
              <a:rPr lang="en-US" b="1" dirty="0">
                <a:solidFill>
                  <a:schemeClr val="accent4">
                    <a:lumMod val="40000"/>
                    <a:lumOff val="60000"/>
                  </a:schemeClr>
                </a:solidFill>
              </a:rPr>
              <a:t>5. Start the main function:</a:t>
            </a:r>
          </a:p>
          <a:p>
            <a:pPr marL="285750" lvl="0" indent="-285750" algn="l" rtl="0">
              <a:spcBef>
                <a:spcPts val="0"/>
              </a:spcBef>
              <a:spcAft>
                <a:spcPts val="0"/>
              </a:spcAft>
              <a:buClr>
                <a:schemeClr val="dk1"/>
              </a:buClr>
              <a:buSzPts val="1100"/>
              <a:buFontTx/>
              <a:buChar char="-"/>
            </a:pPr>
            <a:r>
              <a:rPr lang="en-US" dirty="0"/>
              <a:t>- Execute an external Python script using a system call.</a:t>
            </a:r>
          </a:p>
          <a:p>
            <a:pPr marL="285750" lvl="0" indent="-285750" algn="l" rtl="0">
              <a:spcBef>
                <a:spcPts val="0"/>
              </a:spcBef>
              <a:spcAft>
                <a:spcPts val="0"/>
              </a:spcAft>
              <a:buClr>
                <a:schemeClr val="dk1"/>
              </a:buClr>
              <a:buSzPts val="1100"/>
              <a:buFontTx/>
              <a:buChar char="-"/>
            </a:pPr>
            <a:r>
              <a:rPr lang="en-US" dirty="0"/>
              <a:t>- Open the file 'fnames.txt' containing the list of filenames to be processed.</a:t>
            </a:r>
          </a:p>
          <a:p>
            <a:pPr marL="285750" lvl="0" indent="-285750" algn="l" rtl="0">
              <a:spcBef>
                <a:spcPts val="0"/>
              </a:spcBef>
              <a:spcAft>
                <a:spcPts val="0"/>
              </a:spcAft>
              <a:buClr>
                <a:schemeClr val="dk1"/>
              </a:buClr>
              <a:buSzPts val="1100"/>
              <a:buFontTx/>
              <a:buChar char="-"/>
            </a:pPr>
            <a:r>
              <a:rPr lang="en-US" dirty="0"/>
              <a:t>- For each filename in the list:</a:t>
            </a:r>
          </a:p>
          <a:p>
            <a:pPr marL="285750" lvl="0" indent="-285750" algn="l" rtl="0">
              <a:spcBef>
                <a:spcPts val="0"/>
              </a:spcBef>
              <a:spcAft>
                <a:spcPts val="0"/>
              </a:spcAft>
              <a:buClr>
                <a:schemeClr val="dk1"/>
              </a:buClr>
              <a:buSzPts val="1100"/>
              <a:buFontTx/>
              <a:buChar char="-"/>
            </a:pPr>
            <a:r>
              <a:rPr lang="en-US" dirty="0"/>
              <a:t>- Open the file and call the reading function to process the data.</a:t>
            </a:r>
          </a:p>
          <a:p>
            <a:pPr marL="285750" lvl="0" indent="-285750" algn="l" rtl="0">
              <a:spcBef>
                <a:spcPts val="0"/>
              </a:spcBef>
              <a:spcAft>
                <a:spcPts val="0"/>
              </a:spcAft>
              <a:buClr>
                <a:schemeClr val="dk1"/>
              </a:buClr>
              <a:buSzPts val="1100"/>
              <a:buFontTx/>
              <a:buChar char="-"/>
            </a:pPr>
            <a:r>
              <a:rPr lang="en-US" dirty="0"/>
              <a:t>- Demonstrate the use of Functionality class methods by calling them with sample data.</a:t>
            </a:r>
          </a:p>
          <a:p>
            <a:pPr marL="285750" lvl="0" indent="-285750" algn="l" rtl="0">
              <a:spcBef>
                <a:spcPts val="0"/>
              </a:spcBef>
              <a:spcAft>
                <a:spcPts val="0"/>
              </a:spcAft>
              <a:buClr>
                <a:schemeClr val="dk1"/>
              </a:buClr>
              <a:buSzPts val="1100"/>
              <a:buFontTx/>
              <a:buChar char="-"/>
            </a:pPr>
            <a:r>
              <a:rPr lang="en-US" dirty="0"/>
              <a:t>- If in debugging mode, measure and display the execution time.</a:t>
            </a:r>
          </a:p>
          <a:p>
            <a:pPr marL="285750" lvl="0" indent="-285750" algn="l" rtl="0">
              <a:spcBef>
                <a:spcPts val="0"/>
              </a:spcBef>
              <a:spcAft>
                <a:spcPts val="0"/>
              </a:spcAft>
              <a:buClr>
                <a:schemeClr val="dk1"/>
              </a:buClr>
              <a:buSzPts val="1100"/>
              <a:buFontTx/>
              <a:buChar char="-"/>
            </a:pPr>
            <a:endParaRPr lang="en-US" b="1" dirty="0">
              <a:solidFill>
                <a:schemeClr val="accent4">
                  <a:lumMod val="40000"/>
                  <a:lumOff val="60000"/>
                </a:schemeClr>
              </a:solidFill>
            </a:endParaRPr>
          </a:p>
          <a:p>
            <a:pPr marL="0" lvl="0" indent="0" algn="l" rtl="0">
              <a:spcBef>
                <a:spcPts val="0"/>
              </a:spcBef>
              <a:spcAft>
                <a:spcPts val="0"/>
              </a:spcAft>
              <a:buClr>
                <a:schemeClr val="dk1"/>
              </a:buClr>
              <a:buSzPts val="1100"/>
              <a:buNone/>
            </a:pPr>
            <a:r>
              <a:rPr lang="en-US" b="1" dirty="0">
                <a:solidFill>
                  <a:schemeClr val="accent4">
                    <a:lumMod val="40000"/>
                    <a:lumOff val="60000"/>
                  </a:schemeClr>
                </a:solidFill>
              </a:rPr>
              <a:t>6. End the main function.</a:t>
            </a:r>
          </a:p>
        </p:txBody>
      </p:sp>
    </p:spTree>
    <p:extLst>
      <p:ext uri="{BB962C8B-B14F-4D97-AF65-F5344CB8AC3E}">
        <p14:creationId xmlns:p14="http://schemas.microsoft.com/office/powerpoint/2010/main" val="103696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8556"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p:sp>
        <p:nvSpPr>
          <p:cNvPr id="878" name="Google Shape;878;p41"/>
          <p:cNvSpPr txBox="1">
            <a:spLocks noGrp="1"/>
          </p:cNvSpPr>
          <p:nvPr>
            <p:ph type="subTitle" idx="1"/>
          </p:nvPr>
        </p:nvSpPr>
        <p:spPr>
          <a:xfrm>
            <a:off x="318556" y="921081"/>
            <a:ext cx="7197366" cy="21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accent4">
                    <a:lumMod val="40000"/>
                    <a:lumOff val="60000"/>
                  </a:schemeClr>
                </a:solidFill>
              </a:rPr>
              <a:t>Postconditions:</a:t>
            </a:r>
          </a:p>
          <a:p>
            <a:pPr marL="0" lvl="0" indent="0" algn="l" rtl="0">
              <a:spcBef>
                <a:spcPts val="0"/>
              </a:spcBef>
              <a:spcAft>
                <a:spcPts val="0"/>
              </a:spcAft>
              <a:buClr>
                <a:schemeClr val="dk1"/>
              </a:buClr>
              <a:buSzPts val="1100"/>
              <a:buFont typeface="Arial"/>
              <a:buNone/>
            </a:pPr>
            <a:r>
              <a:rPr lang="en-US" dirty="0"/>
              <a:t>- The recruitment data is processed, and various statistics and information are displayed.</a:t>
            </a:r>
          </a:p>
          <a:p>
            <a:pPr marL="0" lvl="0" indent="0" algn="l" rtl="0">
              <a:spcBef>
                <a:spcPts val="0"/>
              </a:spcBef>
              <a:spcAft>
                <a:spcPts val="0"/>
              </a:spcAft>
              <a:buClr>
                <a:schemeClr val="dk1"/>
              </a:buClr>
              <a:buSzPts val="1100"/>
              <a:buNone/>
            </a:pPr>
            <a:r>
              <a:rPr lang="en-US" dirty="0"/>
              <a:t>- If in debugging mode, the total execution time of the program is printed.</a:t>
            </a:r>
          </a:p>
          <a:p>
            <a:pPr marL="285750" lvl="0" indent="-285750" algn="l" rtl="0">
              <a:spcBef>
                <a:spcPts val="0"/>
              </a:spcBef>
              <a:spcAft>
                <a:spcPts val="0"/>
              </a:spcAft>
              <a:buClr>
                <a:schemeClr val="dk1"/>
              </a:buClr>
              <a:buSzPts val="1100"/>
              <a:buFontTx/>
              <a:buChar char="-"/>
            </a:pPr>
            <a:endParaRPr lang="en-US" dirty="0"/>
          </a:p>
          <a:p>
            <a:pPr marL="0" lvl="0" indent="0" algn="l" rtl="0">
              <a:spcBef>
                <a:spcPts val="0"/>
              </a:spcBef>
              <a:spcAft>
                <a:spcPts val="0"/>
              </a:spcAft>
              <a:buClr>
                <a:schemeClr val="dk1"/>
              </a:buClr>
              <a:buSzPts val="1100"/>
              <a:buNone/>
            </a:pPr>
            <a:r>
              <a:rPr lang="en-US" b="1" dirty="0">
                <a:solidFill>
                  <a:schemeClr val="accent4">
                    <a:lumMod val="40000"/>
                    <a:lumOff val="60000"/>
                  </a:schemeClr>
                </a:solidFill>
              </a:rPr>
              <a:t>Python Code Algorithm:</a:t>
            </a:r>
          </a:p>
          <a:p>
            <a:pPr marL="0" lvl="0" indent="0" algn="l" rtl="0">
              <a:spcBef>
                <a:spcPts val="0"/>
              </a:spcBef>
              <a:spcAft>
                <a:spcPts val="0"/>
              </a:spcAft>
              <a:buClr>
                <a:schemeClr val="dk1"/>
              </a:buClr>
              <a:buSzPts val="1100"/>
              <a:buNone/>
            </a:pPr>
            <a:endParaRPr lang="en-US" dirty="0"/>
          </a:p>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Import the necessary modules: </a:t>
            </a:r>
            <a:r>
              <a:rPr lang="en-IN" dirty="0" err="1">
                <a:effectLst/>
                <a:latin typeface="Catamaran" panose="020B0604020202020204" charset="0"/>
                <a:ea typeface="Aptos" panose="020B0004020202020204" pitchFamily="34" charset="0"/>
                <a:cs typeface="Catamaran" panose="020B0604020202020204" charset="0"/>
              </a:rPr>
              <a:t>os</a:t>
            </a:r>
            <a:r>
              <a:rPr lang="en-IN" dirty="0">
                <a:effectLst/>
                <a:latin typeface="Catamaran" panose="020B0604020202020204" charset="0"/>
                <a:ea typeface="Aptos" panose="020B0004020202020204" pitchFamily="34" charset="0"/>
                <a:cs typeface="Catamaran" panose="020B0604020202020204" charset="0"/>
              </a:rPr>
              <a:t> and </a:t>
            </a:r>
            <a:r>
              <a:rPr lang="en-IN" dirty="0" err="1">
                <a:effectLst/>
                <a:latin typeface="Catamaran" panose="020B0604020202020204" charset="0"/>
                <a:ea typeface="Aptos" panose="020B0004020202020204" pitchFamily="34" charset="0"/>
                <a:cs typeface="Catamaran" panose="020B0604020202020204" charset="0"/>
              </a:rPr>
              <a:t>shutil</a:t>
            </a:r>
            <a:r>
              <a:rPr lang="en-IN" dirty="0">
                <a:effectLst/>
                <a:latin typeface="Catamaran" panose="020B0604020202020204" charset="0"/>
                <a:ea typeface="Aptos" panose="020B0004020202020204" pitchFamily="34" charset="0"/>
                <a:cs typeface="Catamaran" panose="020B0604020202020204" charset="0"/>
              </a:rPr>
              <a:t> (aliased as </a:t>
            </a:r>
            <a:r>
              <a:rPr lang="en-IN" dirty="0" err="1">
                <a:effectLst/>
                <a:latin typeface="Catamaran" panose="020B0604020202020204" charset="0"/>
                <a:ea typeface="Aptos" panose="020B0004020202020204" pitchFamily="34" charset="0"/>
                <a:cs typeface="Catamaran" panose="020B0604020202020204" charset="0"/>
              </a:rPr>
              <a:t>su</a:t>
            </a:r>
            <a:r>
              <a:rPr lang="en-IN" dirty="0">
                <a:effectLst/>
                <a:latin typeface="Catamaran" panose="020B0604020202020204" charset="0"/>
                <a:ea typeface="Aptos" panose="020B0004020202020204" pitchFamily="34" charset="0"/>
                <a:cs typeface="Catamaran" panose="020B0604020202020204" charset="0"/>
              </a:rPr>
              <a:t>).</a:t>
            </a:r>
          </a:p>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Define a path to the directory containing files to be deleted, and list all files within that directory. </a:t>
            </a:r>
          </a:p>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Iterate over each file in the directory: a. Remove the file using its full path. </a:t>
            </a:r>
          </a:p>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Define another path to a directory containing files to be processed, and list all files within that directory.</a:t>
            </a:r>
          </a:p>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Initialize a counter variable </a:t>
            </a:r>
            <a:r>
              <a:rPr lang="en-IN" dirty="0" err="1">
                <a:effectLst/>
                <a:latin typeface="Catamaran" panose="020B0604020202020204" charset="0"/>
                <a:ea typeface="Aptos" panose="020B0004020202020204" pitchFamily="34" charset="0"/>
                <a:cs typeface="Catamaran" panose="020B0604020202020204" charset="0"/>
              </a:rPr>
              <a:t>i</a:t>
            </a:r>
            <a:r>
              <a:rPr lang="en-IN" dirty="0">
                <a:effectLst/>
                <a:latin typeface="Catamaran" panose="020B0604020202020204" charset="0"/>
                <a:ea typeface="Aptos" panose="020B0004020202020204" pitchFamily="34" charset="0"/>
                <a:cs typeface="Catamaran" panose="020B0604020202020204" charset="0"/>
              </a:rPr>
              <a:t> to 0 and an empty dictionary </a:t>
            </a:r>
            <a:r>
              <a:rPr lang="en-IN" dirty="0" err="1">
                <a:effectLst/>
                <a:latin typeface="Catamaran" panose="020B0604020202020204" charset="0"/>
                <a:ea typeface="Aptos" panose="020B0004020202020204" pitchFamily="34" charset="0"/>
                <a:cs typeface="Catamaran" panose="020B0604020202020204" charset="0"/>
              </a:rPr>
              <a:t>cnames</a:t>
            </a:r>
            <a:r>
              <a:rPr lang="en-IN" dirty="0">
                <a:effectLst/>
                <a:latin typeface="Catamaran" panose="020B0604020202020204" charset="0"/>
                <a:ea typeface="Aptos" panose="020B0004020202020204" pitchFamily="34" charset="0"/>
                <a:cs typeface="Catamaran" panose="020B0604020202020204" charset="0"/>
              </a:rPr>
              <a:t>.</a:t>
            </a:r>
          </a:p>
          <a:p>
            <a:pPr marL="0" lvl="0" indent="0" algn="l" rtl="0">
              <a:spcBef>
                <a:spcPts val="0"/>
              </a:spcBef>
              <a:spcAft>
                <a:spcPts val="0"/>
              </a:spcAft>
              <a:buClr>
                <a:schemeClr val="dk1"/>
              </a:buClr>
              <a:buSzPts val="1100"/>
              <a:buNone/>
            </a:pPr>
            <a:endParaRPr lang="en-US" dirty="0"/>
          </a:p>
          <a:p>
            <a:pPr marL="0" lvl="0" indent="0" algn="l" rtl="0">
              <a:spcBef>
                <a:spcPts val="0"/>
              </a:spcBef>
              <a:spcAft>
                <a:spcPts val="0"/>
              </a:spcAft>
              <a:buClr>
                <a:schemeClr val="dk1"/>
              </a:buClr>
              <a:buSzPts val="1100"/>
              <a:buNone/>
            </a:pPr>
            <a:endParaRPr lang="en-US" dirty="0"/>
          </a:p>
          <a:p>
            <a:pPr marL="285750" lvl="0" indent="-285750" algn="l" rtl="0">
              <a:spcBef>
                <a:spcPts val="0"/>
              </a:spcBef>
              <a:spcAft>
                <a:spcPts val="0"/>
              </a:spcAft>
              <a:buClr>
                <a:schemeClr val="dk1"/>
              </a:buClr>
              <a:buSzPts val="1100"/>
              <a:buFontTx/>
              <a:buChar char="-"/>
            </a:pPr>
            <a:endParaRPr lang="en-US" dirty="0"/>
          </a:p>
        </p:txBody>
      </p:sp>
    </p:spTree>
    <p:extLst>
      <p:ext uri="{BB962C8B-B14F-4D97-AF65-F5344CB8AC3E}">
        <p14:creationId xmlns:p14="http://schemas.microsoft.com/office/powerpoint/2010/main" val="5883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8556"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p:sp>
        <p:nvSpPr>
          <p:cNvPr id="878" name="Google Shape;878;p41"/>
          <p:cNvSpPr txBox="1">
            <a:spLocks noGrp="1"/>
          </p:cNvSpPr>
          <p:nvPr>
            <p:ph type="subTitle" idx="1"/>
          </p:nvPr>
        </p:nvSpPr>
        <p:spPr>
          <a:xfrm>
            <a:off x="125268" y="1032594"/>
            <a:ext cx="7197366" cy="2156400"/>
          </a:xfrm>
          <a:prstGeom prst="rect">
            <a:avLst/>
          </a:prstGeom>
        </p:spPr>
        <p:txBody>
          <a:bodyPr spcFirstLastPara="1" wrap="square" lIns="91425" tIns="91425" rIns="91425" bIns="91425" anchor="t" anchorCtr="0">
            <a:noAutofit/>
          </a:bodyPr>
          <a:lstStyle/>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Iterate over each file in the directory: a. Check if the file has a .csv extension. b. If it does, open the file in read mode. c. Read the first line of the file and split it by commas, then take the first element of the resulting list to get a string s. d. Determine the round number </a:t>
            </a:r>
            <a:r>
              <a:rPr lang="en-IN" dirty="0" err="1">
                <a:effectLst/>
                <a:latin typeface="Catamaran" panose="020B0604020202020204" charset="0"/>
                <a:ea typeface="Aptos" panose="020B0004020202020204" pitchFamily="34" charset="0"/>
                <a:cs typeface="Catamaran" panose="020B0604020202020204" charset="0"/>
              </a:rPr>
              <a:t>rno</a:t>
            </a:r>
            <a:r>
              <a:rPr lang="en-IN" dirty="0">
                <a:effectLst/>
                <a:latin typeface="Catamaran" panose="020B0604020202020204" charset="0"/>
                <a:ea typeface="Aptos" panose="020B0004020202020204" pitchFamily="34" charset="0"/>
                <a:cs typeface="Catamaran" panose="020B0604020202020204" charset="0"/>
              </a:rPr>
              <a:t> based on the last character of s: - If the last character is a digit, convert it to an integer and assign it to </a:t>
            </a:r>
            <a:r>
              <a:rPr lang="en-IN" dirty="0" err="1">
                <a:effectLst/>
                <a:latin typeface="Catamaran" panose="020B0604020202020204" charset="0"/>
                <a:ea typeface="Aptos" panose="020B0004020202020204" pitchFamily="34" charset="0"/>
                <a:cs typeface="Catamaran" panose="020B0604020202020204" charset="0"/>
              </a:rPr>
              <a:t>rno</a:t>
            </a:r>
            <a:r>
              <a:rPr lang="en-IN" dirty="0">
                <a:effectLst/>
                <a:latin typeface="Catamaran" panose="020B0604020202020204" charset="0"/>
                <a:ea typeface="Aptos" panose="020B0004020202020204" pitchFamily="34" charset="0"/>
                <a:cs typeface="Catamaran" panose="020B0604020202020204" charset="0"/>
              </a:rPr>
              <a:t>. - If the string s contains 'HR', assign 4 to </a:t>
            </a:r>
            <a:r>
              <a:rPr lang="en-IN" dirty="0" err="1">
                <a:effectLst/>
                <a:latin typeface="Catamaran" panose="020B0604020202020204" charset="0"/>
                <a:ea typeface="Aptos" panose="020B0004020202020204" pitchFamily="34" charset="0"/>
                <a:cs typeface="Catamaran" panose="020B0604020202020204" charset="0"/>
              </a:rPr>
              <a:t>rno</a:t>
            </a:r>
            <a:r>
              <a:rPr lang="en-IN" dirty="0">
                <a:effectLst/>
                <a:latin typeface="Catamaran" panose="020B0604020202020204" charset="0"/>
                <a:ea typeface="Aptos" panose="020B0004020202020204" pitchFamily="34" charset="0"/>
                <a:cs typeface="Catamaran" panose="020B0604020202020204" charset="0"/>
              </a:rPr>
              <a:t>. - Otherwise, assign 5 to </a:t>
            </a:r>
            <a:r>
              <a:rPr lang="en-IN" dirty="0" err="1">
                <a:effectLst/>
                <a:latin typeface="Catamaran" panose="020B0604020202020204" charset="0"/>
                <a:ea typeface="Aptos" panose="020B0004020202020204" pitchFamily="34" charset="0"/>
                <a:cs typeface="Catamaran" panose="020B0604020202020204" charset="0"/>
              </a:rPr>
              <a:t>rno</a:t>
            </a:r>
            <a:r>
              <a:rPr lang="en-IN" dirty="0">
                <a:effectLst/>
                <a:latin typeface="Catamaran" panose="020B0604020202020204" charset="0"/>
                <a:ea typeface="Aptos" panose="020B0004020202020204" pitchFamily="34" charset="0"/>
                <a:cs typeface="Catamaran" panose="020B0604020202020204" charset="0"/>
              </a:rPr>
              <a:t>. e. Skip the next line (temporary read). f. Read the third line, split it by commas, and extract the name from the fifth column. g. Read the fourth line, split it by commas, and extract the year from the tenth column, taking the last four characters. h. Check if the name is already in the </a:t>
            </a:r>
            <a:r>
              <a:rPr lang="en-IN" dirty="0" err="1">
                <a:effectLst/>
                <a:latin typeface="Catamaran" panose="020B0604020202020204" charset="0"/>
                <a:ea typeface="Aptos" panose="020B0004020202020204" pitchFamily="34" charset="0"/>
                <a:cs typeface="Catamaran" panose="020B0604020202020204" charset="0"/>
              </a:rPr>
              <a:t>cnames</a:t>
            </a:r>
            <a:r>
              <a:rPr lang="en-IN" dirty="0">
                <a:effectLst/>
                <a:latin typeface="Catamaran" panose="020B0604020202020204" charset="0"/>
                <a:ea typeface="Aptos" panose="020B0004020202020204" pitchFamily="34" charset="0"/>
                <a:cs typeface="Catamaran" panose="020B0604020202020204" charset="0"/>
              </a:rPr>
              <a:t> dictionary: - If it is, construct a new file name using the company number from </a:t>
            </a:r>
            <a:r>
              <a:rPr lang="en-IN" dirty="0" err="1">
                <a:effectLst/>
                <a:latin typeface="Catamaran" panose="020B0604020202020204" charset="0"/>
                <a:ea typeface="Aptos" panose="020B0004020202020204" pitchFamily="34" charset="0"/>
                <a:cs typeface="Catamaran" panose="020B0604020202020204" charset="0"/>
              </a:rPr>
              <a:t>cnames</a:t>
            </a:r>
            <a:r>
              <a:rPr lang="en-IN" dirty="0">
                <a:effectLst/>
                <a:latin typeface="Catamaran" panose="020B0604020202020204" charset="0"/>
                <a:ea typeface="Aptos" panose="020B0004020202020204" pitchFamily="34" charset="0"/>
                <a:cs typeface="Catamaran" panose="020B0604020202020204" charset="0"/>
              </a:rPr>
              <a:t>, the round number, and the year. Then copy the file to the designated directory with the new name. - If it is not, increment the counter </a:t>
            </a:r>
            <a:r>
              <a:rPr lang="en-IN" dirty="0" err="1">
                <a:effectLst/>
                <a:latin typeface="Catamaran" panose="020B0604020202020204" charset="0"/>
                <a:ea typeface="Aptos" panose="020B0004020202020204" pitchFamily="34" charset="0"/>
                <a:cs typeface="Catamaran" panose="020B0604020202020204" charset="0"/>
              </a:rPr>
              <a:t>i</a:t>
            </a:r>
            <a:r>
              <a:rPr lang="en-IN" dirty="0">
                <a:effectLst/>
                <a:latin typeface="Catamaran" panose="020B0604020202020204" charset="0"/>
                <a:ea typeface="Aptos" panose="020B0004020202020204" pitchFamily="34" charset="0"/>
                <a:cs typeface="Catamaran" panose="020B0604020202020204" charset="0"/>
              </a:rPr>
              <a:t> by 1, add the name and counter to </a:t>
            </a:r>
            <a:r>
              <a:rPr lang="en-IN" dirty="0" err="1">
                <a:effectLst/>
                <a:latin typeface="Catamaran" panose="020B0604020202020204" charset="0"/>
                <a:ea typeface="Aptos" panose="020B0004020202020204" pitchFamily="34" charset="0"/>
                <a:cs typeface="Catamaran" panose="020B0604020202020204" charset="0"/>
              </a:rPr>
              <a:t>cnames</a:t>
            </a:r>
            <a:r>
              <a:rPr lang="en-IN" dirty="0">
                <a:effectLst/>
                <a:latin typeface="Catamaran" panose="020B0604020202020204" charset="0"/>
                <a:ea typeface="Aptos" panose="020B0004020202020204" pitchFamily="34" charset="0"/>
                <a:cs typeface="Catamaran" panose="020B0604020202020204" charset="0"/>
              </a:rPr>
              <a:t>, construct a new file name using the incremented counter, the round number, and the year. Then copy the file to the designated directory with the new name.</a:t>
            </a:r>
          </a:p>
        </p:txBody>
      </p:sp>
    </p:spTree>
    <p:extLst>
      <p:ext uri="{BB962C8B-B14F-4D97-AF65-F5344CB8AC3E}">
        <p14:creationId xmlns:p14="http://schemas.microsoft.com/office/powerpoint/2010/main" val="102978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8556"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p:sp>
        <p:nvSpPr>
          <p:cNvPr id="878" name="Google Shape;878;p41"/>
          <p:cNvSpPr txBox="1">
            <a:spLocks noGrp="1"/>
          </p:cNvSpPr>
          <p:nvPr>
            <p:ph type="subTitle" idx="1"/>
          </p:nvPr>
        </p:nvSpPr>
        <p:spPr>
          <a:xfrm>
            <a:off x="155005" y="1493550"/>
            <a:ext cx="7197366" cy="2156400"/>
          </a:xfrm>
          <a:prstGeom prst="rect">
            <a:avLst/>
          </a:prstGeom>
        </p:spPr>
        <p:txBody>
          <a:bodyPr spcFirstLastPara="1" wrap="square" lIns="91425" tIns="91425" rIns="91425" bIns="91425" anchor="t" anchorCtr="0">
            <a:noAutofit/>
          </a:bodyPr>
          <a:lstStyle/>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After processing all files, list all filenames in the designated directory.</a:t>
            </a:r>
          </a:p>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Open a text file named "fnames.txt" in write mode.</a:t>
            </a:r>
          </a:p>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Iterate over each filename in the designated directory: a. Write the filename followed by a newline character to the text file. </a:t>
            </a:r>
          </a:p>
          <a:p>
            <a:pPr>
              <a:lnSpc>
                <a:spcPct val="107000"/>
              </a:lnSpc>
              <a:spcAft>
                <a:spcPts val="800"/>
              </a:spcAft>
            </a:pPr>
            <a:r>
              <a:rPr lang="en-IN" dirty="0">
                <a:effectLst/>
                <a:latin typeface="Catamaran" panose="020B0604020202020204" charset="0"/>
                <a:ea typeface="Aptos" panose="020B0004020202020204" pitchFamily="34" charset="0"/>
                <a:cs typeface="Catamaran" panose="020B0604020202020204" charset="0"/>
              </a:rPr>
              <a:t>Close the text file.</a:t>
            </a:r>
          </a:p>
        </p:txBody>
      </p:sp>
    </p:spTree>
    <p:extLst>
      <p:ext uri="{BB962C8B-B14F-4D97-AF65-F5344CB8AC3E}">
        <p14:creationId xmlns:p14="http://schemas.microsoft.com/office/powerpoint/2010/main" val="2402814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8556"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Structures used and why?</a:t>
            </a:r>
            <a:endParaRPr dirty="0"/>
          </a:p>
        </p:txBody>
      </p:sp>
      <p:sp>
        <p:nvSpPr>
          <p:cNvPr id="878" name="Google Shape;878;p41"/>
          <p:cNvSpPr txBox="1">
            <a:spLocks noGrp="1"/>
          </p:cNvSpPr>
          <p:nvPr>
            <p:ph type="subTitle" idx="1"/>
          </p:nvPr>
        </p:nvSpPr>
        <p:spPr>
          <a:xfrm>
            <a:off x="177308" y="1648872"/>
            <a:ext cx="7197366" cy="2156400"/>
          </a:xfrm>
          <a:prstGeom prst="rect">
            <a:avLst/>
          </a:prstGeom>
        </p:spPr>
        <p:txBody>
          <a:bodyPr spcFirstLastPara="1" wrap="square" lIns="91425" tIns="91425" rIns="91425" bIns="91425" anchor="t" anchorCtr="0">
            <a:noAutofit/>
          </a:bodyPr>
          <a:lstStyle/>
          <a:p>
            <a:pPr>
              <a:lnSpc>
                <a:spcPct val="107000"/>
              </a:lnSpc>
              <a:spcAft>
                <a:spcPts val="800"/>
              </a:spcAft>
            </a:pPr>
            <a:r>
              <a:rPr lang="en-US" dirty="0">
                <a:effectLst/>
                <a:latin typeface="Catamaran" panose="020B0604020202020204" charset="0"/>
                <a:ea typeface="Aptos" panose="020B0004020202020204" pitchFamily="34" charset="0"/>
                <a:cs typeface="Catamaran" panose="020B0604020202020204" charset="0"/>
              </a:rPr>
              <a:t>Here we have used Unordered Maps, by which we are storing the data for searching</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purposes only. Here Unordered maps help us to reduce time complexity. It will store all</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the things for searching in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O(1)</a:t>
            </a:r>
            <a:r>
              <a:rPr lang="en-US" dirty="0">
                <a:effectLst/>
                <a:latin typeface="Catamaran" panose="020B0604020202020204" charset="0"/>
                <a:ea typeface="Aptos" panose="020B0004020202020204" pitchFamily="34" charset="0"/>
                <a:cs typeface="Catamaran" panose="020B0604020202020204" charset="0"/>
              </a:rPr>
              <a:t> {Constant} time. In the worst case it can be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 </a:t>
            </a:r>
            <a:r>
              <a:rPr lang="en-US" dirty="0">
                <a:effectLst/>
                <a:latin typeface="Catamaran" panose="020B0604020202020204" charset="0"/>
                <a:ea typeface="Aptos" panose="020B0004020202020204" pitchFamily="34" charset="0"/>
                <a:cs typeface="Catamaran" panose="020B0604020202020204" charset="0"/>
              </a:rPr>
              <a:t>but that is</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rare to happen.</a:t>
            </a:r>
          </a:p>
          <a:p>
            <a:pPr marL="139700" indent="0">
              <a:lnSpc>
                <a:spcPct val="107000"/>
              </a:lnSpc>
              <a:spcAft>
                <a:spcPts val="800"/>
              </a:spcAft>
              <a:buNone/>
            </a:pPr>
            <a:endParaRPr lang="en-US" dirty="0">
              <a:effectLst/>
              <a:latin typeface="Catamaran" panose="020B0604020202020204" charset="0"/>
              <a:ea typeface="Aptos" panose="020B0004020202020204" pitchFamily="34" charset="0"/>
              <a:cs typeface="Catamaran" panose="020B0604020202020204" charset="0"/>
            </a:endParaRPr>
          </a:p>
          <a:p>
            <a:pPr>
              <a:lnSpc>
                <a:spcPct val="107000"/>
              </a:lnSpc>
              <a:spcAft>
                <a:spcPts val="800"/>
              </a:spcAft>
            </a:pPr>
            <a:r>
              <a:rPr lang="en-US" dirty="0">
                <a:effectLst/>
                <a:latin typeface="Catamaran" panose="020B0604020202020204" charset="0"/>
                <a:ea typeface="Aptos" panose="020B0004020202020204" pitchFamily="34" charset="0"/>
                <a:cs typeface="Catamaran" panose="020B0604020202020204" charset="0"/>
              </a:rPr>
              <a:t> Here we could have also used maps but that would work in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a:t>
            </a:r>
            <a:r>
              <a:rPr lang="en-US" dirty="0">
                <a:effectLst/>
                <a:latin typeface="Catamaran" panose="020B0604020202020204" charset="0"/>
                <a:ea typeface="Aptos" panose="020B0004020202020204" pitchFamily="34" charset="0"/>
                <a:cs typeface="Catamaran" panose="020B0604020202020204" charset="0"/>
              </a:rPr>
              <a:t> time, so we are using</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Unordered maps instead of maps.</a:t>
            </a:r>
            <a:endParaRPr lang="en-IN" dirty="0">
              <a:effectLst/>
              <a:latin typeface="Catamaran" panose="020B0604020202020204" charset="0"/>
              <a:ea typeface="Aptos" panose="020B0004020202020204" pitchFamily="34" charset="0"/>
              <a:cs typeface="Catamaran" panose="020B0604020202020204" charset="0"/>
            </a:endParaRPr>
          </a:p>
        </p:txBody>
      </p:sp>
      <p:sp>
        <p:nvSpPr>
          <p:cNvPr id="3" name="Google Shape;877;p41">
            <a:extLst>
              <a:ext uri="{FF2B5EF4-FFF2-40B4-BE49-F238E27FC236}">
                <a16:creationId xmlns:a16="http://schemas.microsoft.com/office/drawing/2014/main" id="{95B85F4B-80CC-C5EE-8B79-2D4707809CA2}"/>
              </a:ext>
            </a:extLst>
          </p:cNvPr>
          <p:cNvSpPr txBox="1">
            <a:spLocks/>
          </p:cNvSpPr>
          <p:nvPr/>
        </p:nvSpPr>
        <p:spPr>
          <a:xfrm>
            <a:off x="318556" y="102293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US" sz="2400" dirty="0">
                <a:solidFill>
                  <a:schemeClr val="accent4">
                    <a:lumMod val="40000"/>
                    <a:lumOff val="60000"/>
                  </a:schemeClr>
                </a:solidFill>
              </a:rPr>
              <a:t>Maps:</a:t>
            </a:r>
          </a:p>
        </p:txBody>
      </p:sp>
    </p:spTree>
    <p:extLst>
      <p:ext uri="{BB962C8B-B14F-4D97-AF65-F5344CB8AC3E}">
        <p14:creationId xmlns:p14="http://schemas.microsoft.com/office/powerpoint/2010/main" val="395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8556"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Structures used and why?</a:t>
            </a:r>
            <a:endParaRPr dirty="0"/>
          </a:p>
        </p:txBody>
      </p:sp>
      <p:sp>
        <p:nvSpPr>
          <p:cNvPr id="878" name="Google Shape;878;p41"/>
          <p:cNvSpPr txBox="1">
            <a:spLocks noGrp="1"/>
          </p:cNvSpPr>
          <p:nvPr>
            <p:ph type="subTitle" idx="1"/>
          </p:nvPr>
        </p:nvSpPr>
        <p:spPr>
          <a:xfrm>
            <a:off x="177308" y="1648871"/>
            <a:ext cx="7197366" cy="2343265"/>
          </a:xfrm>
          <a:prstGeom prst="rect">
            <a:avLst/>
          </a:prstGeom>
        </p:spPr>
        <p:txBody>
          <a:bodyPr spcFirstLastPara="1" wrap="square" lIns="91425" tIns="91425" rIns="91425" bIns="91425" anchor="t" anchorCtr="0">
            <a:noAutofit/>
          </a:bodyPr>
          <a:lstStyle/>
          <a:p>
            <a:pPr>
              <a:lnSpc>
                <a:spcPct val="107000"/>
              </a:lnSpc>
              <a:spcAft>
                <a:spcPts val="800"/>
              </a:spcAft>
            </a:pPr>
            <a:r>
              <a:rPr lang="en-US" dirty="0">
                <a:effectLst/>
                <a:latin typeface="Catamaran" panose="020B0604020202020204" charset="0"/>
                <a:ea typeface="Aptos" panose="020B0004020202020204" pitchFamily="34" charset="0"/>
                <a:cs typeface="Catamaran" panose="020B0604020202020204" charset="0"/>
              </a:rPr>
              <a:t>Here we have used vectors for storing all the data of different companies for each year.</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Vectors are dynamic, so we can vary its size accordingly. If we do not know how many</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inputs are coming then a vector is the most suitable data structure for storing them, i.e. in</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our problem we do not know how many companies are coming this year, so we are using</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vectors to store their information.</a:t>
            </a:r>
          </a:p>
          <a:p>
            <a:pPr marL="139700" indent="0">
              <a:lnSpc>
                <a:spcPct val="107000"/>
              </a:lnSpc>
              <a:spcAft>
                <a:spcPts val="800"/>
              </a:spcAft>
              <a:buNone/>
            </a:pPr>
            <a:endParaRPr lang="en-US" dirty="0">
              <a:effectLst/>
              <a:latin typeface="Catamaran" panose="020B0604020202020204" charset="0"/>
              <a:ea typeface="Aptos" panose="020B0004020202020204" pitchFamily="34" charset="0"/>
              <a:cs typeface="Catamaran" panose="020B0604020202020204" charset="0"/>
            </a:endParaRPr>
          </a:p>
          <a:p>
            <a:pPr>
              <a:lnSpc>
                <a:spcPct val="107000"/>
              </a:lnSpc>
              <a:spcAft>
                <a:spcPts val="800"/>
              </a:spcAft>
            </a:pPr>
            <a:r>
              <a:rPr lang="en-US" dirty="0">
                <a:effectLst/>
                <a:latin typeface="Catamaran" panose="020B0604020202020204" charset="0"/>
                <a:ea typeface="Aptos" panose="020B0004020202020204" pitchFamily="34" charset="0"/>
                <a:cs typeface="Catamaran" panose="020B0604020202020204" charset="0"/>
              </a:rPr>
              <a:t>Vectors can also sort their elements in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a:t>
            </a:r>
            <a:r>
              <a:rPr lang="en-US" b="1" dirty="0" err="1">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nlogn</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 </a:t>
            </a:r>
            <a:r>
              <a:rPr lang="en-US" dirty="0">
                <a:effectLst/>
                <a:latin typeface="Catamaran" panose="020B0604020202020204" charset="0"/>
                <a:ea typeface="Aptos" panose="020B0004020202020204" pitchFamily="34" charset="0"/>
                <a:cs typeface="Catamaran" panose="020B0604020202020204" charset="0"/>
              </a:rPr>
              <a:t>time so it is also useful in that way</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also. In traversal it will take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a:t>
            </a:r>
            <a:r>
              <a:rPr lang="en-US" dirty="0">
                <a:effectLst/>
                <a:latin typeface="Catamaran" panose="020B0604020202020204" charset="0"/>
                <a:ea typeface="Aptos" panose="020B0004020202020204" pitchFamily="34" charset="0"/>
                <a:cs typeface="Catamaran" panose="020B0604020202020204" charset="0"/>
              </a:rPr>
              <a:t> time.</a:t>
            </a:r>
            <a:endParaRPr lang="en-IN" dirty="0">
              <a:effectLst/>
              <a:latin typeface="Catamaran" panose="020B0604020202020204" charset="0"/>
              <a:ea typeface="Aptos" panose="020B0004020202020204" pitchFamily="34" charset="0"/>
              <a:cs typeface="Catamaran" panose="020B0604020202020204" charset="0"/>
            </a:endParaRPr>
          </a:p>
        </p:txBody>
      </p:sp>
      <p:sp>
        <p:nvSpPr>
          <p:cNvPr id="3" name="Google Shape;877;p41">
            <a:extLst>
              <a:ext uri="{FF2B5EF4-FFF2-40B4-BE49-F238E27FC236}">
                <a16:creationId xmlns:a16="http://schemas.microsoft.com/office/drawing/2014/main" id="{95B85F4B-80CC-C5EE-8B79-2D4707809CA2}"/>
              </a:ext>
            </a:extLst>
          </p:cNvPr>
          <p:cNvSpPr txBox="1">
            <a:spLocks/>
          </p:cNvSpPr>
          <p:nvPr/>
        </p:nvSpPr>
        <p:spPr>
          <a:xfrm>
            <a:off x="318556" y="102293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US" sz="2400" dirty="0">
                <a:solidFill>
                  <a:schemeClr val="accent4">
                    <a:lumMod val="40000"/>
                    <a:lumOff val="60000"/>
                  </a:schemeClr>
                </a:solidFill>
              </a:rPr>
              <a:t>Vectors:</a:t>
            </a:r>
          </a:p>
        </p:txBody>
      </p:sp>
    </p:spTree>
    <p:extLst>
      <p:ext uri="{BB962C8B-B14F-4D97-AF65-F5344CB8AC3E}">
        <p14:creationId xmlns:p14="http://schemas.microsoft.com/office/powerpoint/2010/main" val="204834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8556"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Structures used and why?</a:t>
            </a:r>
            <a:endParaRPr dirty="0"/>
          </a:p>
        </p:txBody>
      </p:sp>
      <p:sp>
        <p:nvSpPr>
          <p:cNvPr id="878" name="Google Shape;878;p41"/>
          <p:cNvSpPr txBox="1">
            <a:spLocks noGrp="1"/>
          </p:cNvSpPr>
          <p:nvPr>
            <p:ph type="subTitle" idx="1"/>
          </p:nvPr>
        </p:nvSpPr>
        <p:spPr>
          <a:xfrm>
            <a:off x="177308" y="1648871"/>
            <a:ext cx="7197366" cy="2343265"/>
          </a:xfrm>
          <a:prstGeom prst="rect">
            <a:avLst/>
          </a:prstGeom>
        </p:spPr>
        <p:txBody>
          <a:bodyPr spcFirstLastPara="1" wrap="square" lIns="91425" tIns="91425" rIns="91425" bIns="91425" anchor="t" anchorCtr="0">
            <a:noAutofit/>
          </a:bodyPr>
          <a:lstStyle/>
          <a:p>
            <a:pPr>
              <a:lnSpc>
                <a:spcPct val="107000"/>
              </a:lnSpc>
              <a:spcAft>
                <a:spcPts val="800"/>
              </a:spcAft>
            </a:pPr>
            <a:r>
              <a:rPr lang="en-US" dirty="0">
                <a:effectLst/>
                <a:latin typeface="Catamaran" panose="020B0604020202020204" charset="0"/>
                <a:ea typeface="Aptos" panose="020B0004020202020204" pitchFamily="34" charset="0"/>
                <a:cs typeface="Catamaran" panose="020B0604020202020204" charset="0"/>
              </a:rPr>
              <a:t>We have used arrays for storing purposes. We have created arrays of strings and</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array of maps in our code. Arrays of strings were useful in storing all long information</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and fetching them in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O(1)</a:t>
            </a:r>
            <a:r>
              <a:rPr lang="en-US" dirty="0">
                <a:effectLst/>
                <a:latin typeface="Catamaran" panose="020B0604020202020204" charset="0"/>
                <a:ea typeface="Aptos" panose="020B0004020202020204" pitchFamily="34" charset="0"/>
                <a:cs typeface="Catamaran" panose="020B0604020202020204" charset="0"/>
              </a:rPr>
              <a:t> time and for traversal it would take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a:t>
            </a:r>
            <a:r>
              <a:rPr lang="en-US" dirty="0">
                <a:effectLst/>
                <a:latin typeface="Catamaran" panose="020B0604020202020204" charset="0"/>
                <a:ea typeface="Aptos" panose="020B0004020202020204" pitchFamily="34" charset="0"/>
                <a:cs typeface="Catamaran" panose="020B0604020202020204" charset="0"/>
              </a:rPr>
              <a:t> time.</a:t>
            </a:r>
          </a:p>
          <a:p>
            <a:pPr marL="139700" indent="0">
              <a:lnSpc>
                <a:spcPct val="107000"/>
              </a:lnSpc>
              <a:spcAft>
                <a:spcPts val="800"/>
              </a:spcAft>
              <a:buNone/>
            </a:pPr>
            <a:endParaRPr lang="en-US" dirty="0">
              <a:effectLst/>
              <a:latin typeface="Catamaran" panose="020B0604020202020204" charset="0"/>
              <a:ea typeface="Aptos" panose="020B0004020202020204" pitchFamily="34" charset="0"/>
              <a:cs typeface="Catamaran" panose="020B0604020202020204" charset="0"/>
            </a:endParaRPr>
          </a:p>
          <a:p>
            <a:pPr>
              <a:lnSpc>
                <a:spcPct val="107000"/>
              </a:lnSpc>
              <a:spcAft>
                <a:spcPts val="800"/>
              </a:spcAft>
            </a:pPr>
            <a:r>
              <a:rPr lang="en-US" dirty="0">
                <a:effectLst/>
                <a:latin typeface="Catamaran" panose="020B0604020202020204" charset="0"/>
                <a:ea typeface="Aptos" panose="020B0004020202020204" pitchFamily="34" charset="0"/>
                <a:cs typeface="Catamaran" panose="020B0604020202020204" charset="0"/>
              </a:rPr>
              <a:t>In our problem, instead of creating 5 different objects of maps we have used an array</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of maps, so we can avoid a lot of switch cases. This reduced many lines from our code</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and increased readability of our program.</a:t>
            </a:r>
            <a:endParaRPr lang="en-IN" dirty="0">
              <a:effectLst/>
              <a:latin typeface="Catamaran" panose="020B0604020202020204" charset="0"/>
              <a:ea typeface="Aptos" panose="020B0004020202020204" pitchFamily="34" charset="0"/>
              <a:cs typeface="Catamaran" panose="020B0604020202020204" charset="0"/>
            </a:endParaRPr>
          </a:p>
        </p:txBody>
      </p:sp>
      <p:sp>
        <p:nvSpPr>
          <p:cNvPr id="3" name="Google Shape;877;p41">
            <a:extLst>
              <a:ext uri="{FF2B5EF4-FFF2-40B4-BE49-F238E27FC236}">
                <a16:creationId xmlns:a16="http://schemas.microsoft.com/office/drawing/2014/main" id="{95B85F4B-80CC-C5EE-8B79-2D4707809CA2}"/>
              </a:ext>
            </a:extLst>
          </p:cNvPr>
          <p:cNvSpPr txBox="1">
            <a:spLocks/>
          </p:cNvSpPr>
          <p:nvPr/>
        </p:nvSpPr>
        <p:spPr>
          <a:xfrm>
            <a:off x="318556" y="102293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US" sz="2400" dirty="0">
                <a:solidFill>
                  <a:schemeClr val="accent4">
                    <a:lumMod val="40000"/>
                    <a:lumOff val="60000"/>
                  </a:schemeClr>
                </a:solidFill>
              </a:rPr>
              <a:t>Arrays:</a:t>
            </a:r>
          </a:p>
        </p:txBody>
      </p:sp>
    </p:spTree>
    <p:extLst>
      <p:ext uri="{BB962C8B-B14F-4D97-AF65-F5344CB8AC3E}">
        <p14:creationId xmlns:p14="http://schemas.microsoft.com/office/powerpoint/2010/main" val="112393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1121"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Time Complexity</a:t>
            </a:r>
            <a:endParaRPr dirty="0"/>
          </a:p>
        </p:txBody>
      </p:sp>
      <p:sp>
        <p:nvSpPr>
          <p:cNvPr id="878" name="Google Shape;878;p41"/>
          <p:cNvSpPr txBox="1">
            <a:spLocks noGrp="1"/>
          </p:cNvSpPr>
          <p:nvPr>
            <p:ph type="subTitle" idx="1"/>
          </p:nvPr>
        </p:nvSpPr>
        <p:spPr>
          <a:xfrm>
            <a:off x="147571" y="921081"/>
            <a:ext cx="7197366" cy="2156400"/>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1. Reading Data (reading function):</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-In this function we are processing each line of the input files. So if there are n lines in</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the file, the time complexity is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a:t>
            </a:r>
            <a:r>
              <a:rPr lang="en-US" dirty="0">
                <a:effectLst/>
                <a:latin typeface="Catamaran" panose="020B0604020202020204" charset="0"/>
                <a:ea typeface="Aptos" panose="020B0004020202020204" pitchFamily="34" charset="0"/>
                <a:cs typeface="Catamaran" panose="020B0604020202020204" charset="0"/>
              </a:rPr>
              <a:t>, because we are processing all lines once.</a:t>
            </a:r>
          </a:p>
          <a:p>
            <a:pPr marL="139700" indent="0">
              <a:lnSpc>
                <a:spcPct val="107000"/>
              </a:lnSpc>
              <a:spcAft>
                <a:spcPts val="800"/>
              </a:spcAft>
              <a:buNone/>
            </a:pPr>
            <a:endParaRPr lang="en-US" dirty="0">
              <a:effectLst/>
              <a:latin typeface="Catamaran" panose="020B0604020202020204" charset="0"/>
              <a:ea typeface="Aptos" panose="020B0004020202020204" pitchFamily="34" charset="0"/>
              <a:cs typeface="Catamaran" panose="020B0604020202020204" charset="0"/>
            </a:endParaRPr>
          </a:p>
          <a:p>
            <a:pPr marL="139700" indent="0">
              <a:lnSpc>
                <a:spcPct val="107000"/>
              </a:lnSpc>
              <a:spcAft>
                <a:spcPts val="800"/>
              </a:spcAft>
              <a:buNone/>
            </a:pP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2. Updating Data in total vector and </a:t>
            </a:r>
            <a:r>
              <a:rPr lang="en-US" b="1" dirty="0" err="1">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mpround</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 maps variable and searching a company of particular year:</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 Searching for a company in the “total” vector takes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a:t>
            </a:r>
            <a:r>
              <a:rPr lang="en-US" dirty="0">
                <a:effectLst/>
                <a:latin typeface="Catamaran" panose="020B0604020202020204" charset="0"/>
                <a:ea typeface="Aptos" panose="020B0004020202020204" pitchFamily="34" charset="0"/>
                <a:cs typeface="Catamaran" panose="020B0604020202020204" charset="0"/>
              </a:rPr>
              <a:t> time, where n is the total</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number of members in company in the vector, and it’s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 </a:t>
            </a:r>
            <a:r>
              <a:rPr lang="en-US" dirty="0">
                <a:effectLst/>
                <a:latin typeface="Catamaran" panose="020B0604020202020204" charset="0"/>
                <a:ea typeface="Aptos" panose="020B0004020202020204" pitchFamily="34" charset="0"/>
                <a:cs typeface="Catamaran" panose="020B0604020202020204" charset="0"/>
              </a:rPr>
              <a:t>because we may require to</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traverse the entire vector in the worst case scenario.</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 Inserting candidates into the “</a:t>
            </a:r>
            <a:r>
              <a:rPr lang="en-US" dirty="0" err="1">
                <a:effectLst/>
                <a:latin typeface="Catamaran" panose="020B0604020202020204" charset="0"/>
                <a:ea typeface="Aptos" panose="020B0004020202020204" pitchFamily="34" charset="0"/>
                <a:cs typeface="Catamaran" panose="020B0604020202020204" charset="0"/>
              </a:rPr>
              <a:t>mpround</a:t>
            </a:r>
            <a:r>
              <a:rPr lang="en-US" dirty="0">
                <a:effectLst/>
                <a:latin typeface="Catamaran" panose="020B0604020202020204" charset="0"/>
                <a:ea typeface="Aptos" panose="020B0004020202020204" pitchFamily="34" charset="0"/>
                <a:cs typeface="Catamaran" panose="020B0604020202020204" charset="0"/>
              </a:rPr>
              <a:t>” maps take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O(1) </a:t>
            </a:r>
            <a:r>
              <a:rPr lang="en-US" dirty="0">
                <a:effectLst/>
                <a:latin typeface="Catamaran" panose="020B0604020202020204" charset="0"/>
                <a:ea typeface="Aptos" panose="020B0004020202020204" pitchFamily="34" charset="0"/>
                <a:cs typeface="Catamaran" panose="020B0604020202020204" charset="0"/>
              </a:rPr>
              <a:t>average time for each</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candidate because of the nature of the </a:t>
            </a:r>
            <a:r>
              <a:rPr lang="en-US" dirty="0" err="1">
                <a:effectLst/>
                <a:latin typeface="Catamaran" panose="020B0604020202020204" charset="0"/>
                <a:ea typeface="Aptos" panose="020B0004020202020204" pitchFamily="34" charset="0"/>
                <a:cs typeface="Catamaran" panose="020B0604020202020204" charset="0"/>
              </a:rPr>
              <a:t>unordered_map</a:t>
            </a:r>
            <a:r>
              <a:rPr lang="en-US" dirty="0">
                <a:effectLst/>
                <a:latin typeface="Catamaran" panose="020B0604020202020204" charset="0"/>
                <a:ea typeface="Aptos" panose="020B0004020202020204" pitchFamily="34" charset="0"/>
                <a:cs typeface="Catamaran" panose="020B0604020202020204" charset="0"/>
              </a:rPr>
              <a:t>, it’s true that the worst case time</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complexity of the </a:t>
            </a:r>
            <a:r>
              <a:rPr lang="en-US" dirty="0" err="1">
                <a:effectLst/>
                <a:latin typeface="Catamaran" panose="020B0604020202020204" charset="0"/>
                <a:ea typeface="Aptos" panose="020B0004020202020204" pitchFamily="34" charset="0"/>
                <a:cs typeface="Catamaran" panose="020B0604020202020204" charset="0"/>
              </a:rPr>
              <a:t>unorderd_map</a:t>
            </a:r>
            <a:r>
              <a:rPr lang="en-US" dirty="0">
                <a:effectLst/>
                <a:latin typeface="Catamaran" panose="020B0604020202020204" charset="0"/>
                <a:ea typeface="Aptos" panose="020B0004020202020204" pitchFamily="34" charset="0"/>
                <a:cs typeface="Catamaran" panose="020B0604020202020204" charset="0"/>
              </a:rPr>
              <a:t> is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a:t>
            </a:r>
            <a:r>
              <a:rPr lang="en-US" dirty="0">
                <a:effectLst/>
                <a:latin typeface="Catamaran" panose="020B0604020202020204" charset="0"/>
                <a:ea typeface="Aptos" panose="020B0004020202020204" pitchFamily="34" charset="0"/>
                <a:cs typeface="Catamaran" panose="020B0604020202020204" charset="0"/>
              </a:rPr>
              <a:t> but is very rare.</a:t>
            </a:r>
            <a:endParaRPr lang="en-IN" dirty="0">
              <a:effectLst/>
              <a:latin typeface="Catamaran" panose="020B0604020202020204" charset="0"/>
              <a:ea typeface="Aptos" panose="020B0004020202020204" pitchFamily="34" charset="0"/>
              <a:cs typeface="Catamaran" panose="020B0604020202020204" charset="0"/>
            </a:endParaRPr>
          </a:p>
        </p:txBody>
      </p:sp>
    </p:spTree>
    <p:extLst>
      <p:ext uri="{BB962C8B-B14F-4D97-AF65-F5344CB8AC3E}">
        <p14:creationId xmlns:p14="http://schemas.microsoft.com/office/powerpoint/2010/main" val="22989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37068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Group Members</a:t>
            </a:r>
            <a:endParaRPr dirty="0"/>
          </a:p>
        </p:txBody>
      </p:sp>
      <p:graphicFrame>
        <p:nvGraphicFramePr>
          <p:cNvPr id="838" name="Google Shape;838;p37"/>
          <p:cNvGraphicFramePr/>
          <p:nvPr>
            <p:extLst>
              <p:ext uri="{D42A27DB-BD31-4B8C-83A1-F6EECF244321}">
                <p14:modId xmlns:p14="http://schemas.microsoft.com/office/powerpoint/2010/main" val="2356461616"/>
              </p:ext>
            </p:extLst>
          </p:nvPr>
        </p:nvGraphicFramePr>
        <p:xfrm>
          <a:off x="720000" y="1135163"/>
          <a:ext cx="7704000" cy="2133450"/>
        </p:xfrm>
        <a:graphic>
          <a:graphicData uri="http://schemas.openxmlformats.org/drawingml/2006/table">
            <a:tbl>
              <a:tblPr>
                <a:noFill/>
                <a:tableStyleId>{3D1720B3-FC3D-463F-A74A-11D59D492A1A}</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290304">
                <a:tc>
                  <a:txBody>
                    <a:bodyPr/>
                    <a:lstStyle/>
                    <a:p>
                      <a:pPr marL="0" lvl="0" indent="0" algn="ctr" rtl="0">
                        <a:spcBef>
                          <a:spcPts val="0"/>
                        </a:spcBef>
                        <a:spcAft>
                          <a:spcPts val="0"/>
                        </a:spcAft>
                        <a:buNone/>
                      </a:pPr>
                      <a:r>
                        <a:rPr lang="en" sz="1600" dirty="0">
                          <a:solidFill>
                            <a:schemeClr val="hlink"/>
                          </a:solidFill>
                          <a:uFill>
                            <a:noFill/>
                          </a:uFill>
                          <a:latin typeface="Anton"/>
                          <a:ea typeface="Anton"/>
                          <a:cs typeface="Anton"/>
                          <a:sym typeface="Anton"/>
                        </a:rPr>
                        <a:t>ID</a:t>
                      </a:r>
                      <a:endParaRPr sz="1600" dirty="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dk1"/>
                          </a:solidFill>
                          <a:latin typeface="Anton"/>
                          <a:ea typeface="Anton"/>
                          <a:cs typeface="Anton"/>
                          <a:sym typeface="Anton"/>
                        </a:rPr>
                        <a:t>NAME</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290304">
                <a:tc>
                  <a:txBody>
                    <a:bodyPr/>
                    <a:lstStyle/>
                    <a:p>
                      <a:pPr marL="0" lvl="0" indent="0" algn="ctr" rtl="0">
                        <a:spcBef>
                          <a:spcPts val="0"/>
                        </a:spcBef>
                        <a:spcAft>
                          <a:spcPts val="0"/>
                        </a:spcAft>
                        <a:buNone/>
                      </a:pPr>
                      <a:r>
                        <a:rPr lang="en-US" sz="1600" dirty="0">
                          <a:solidFill>
                            <a:schemeClr val="dk1"/>
                          </a:solidFill>
                          <a:latin typeface="Anton"/>
                          <a:ea typeface="Anton"/>
                          <a:cs typeface="Anton"/>
                          <a:sym typeface="Anton"/>
                        </a:rPr>
                        <a:t>202301061</a:t>
                      </a:r>
                      <a:endParaRPr sz="1600" dirty="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1600" dirty="0">
                          <a:solidFill>
                            <a:schemeClr val="dk1"/>
                          </a:solidFill>
                          <a:latin typeface="Anton"/>
                          <a:ea typeface="Anton"/>
                          <a:cs typeface="Anton"/>
                          <a:sym typeface="Anton"/>
                        </a:rPr>
                        <a:t>Dhruvil Mehta</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290304">
                <a:tc>
                  <a:txBody>
                    <a:bodyPr/>
                    <a:lstStyle/>
                    <a:p>
                      <a:pPr marL="0" lvl="0" indent="0" algn="ctr" rtl="0">
                        <a:spcBef>
                          <a:spcPts val="0"/>
                        </a:spcBef>
                        <a:spcAft>
                          <a:spcPts val="0"/>
                        </a:spcAft>
                        <a:buNone/>
                      </a:pPr>
                      <a:r>
                        <a:rPr lang="en" sz="1600" dirty="0">
                          <a:solidFill>
                            <a:schemeClr val="hlink"/>
                          </a:solidFill>
                          <a:uFill>
                            <a:noFill/>
                          </a:uFill>
                          <a:latin typeface="Anton"/>
                          <a:ea typeface="Anton"/>
                          <a:cs typeface="Anton"/>
                          <a:sym typeface="Anton"/>
                        </a:rPr>
                        <a:t>202301177</a:t>
                      </a:r>
                      <a:endParaRPr sz="1600" dirty="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1600" dirty="0">
                          <a:solidFill>
                            <a:schemeClr val="dk1"/>
                          </a:solidFill>
                          <a:latin typeface="Anton"/>
                          <a:ea typeface="Anton"/>
                          <a:cs typeface="Anton"/>
                          <a:sym typeface="Anton"/>
                        </a:rPr>
                        <a:t>Om Chavda</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290304">
                <a:tc>
                  <a:txBody>
                    <a:bodyPr/>
                    <a:lstStyle/>
                    <a:p>
                      <a:pPr marL="0" lvl="0" indent="0" algn="ctr" rtl="0">
                        <a:spcBef>
                          <a:spcPts val="0"/>
                        </a:spcBef>
                        <a:spcAft>
                          <a:spcPts val="0"/>
                        </a:spcAft>
                        <a:buNone/>
                      </a:pPr>
                      <a:r>
                        <a:rPr lang="en" sz="1600" dirty="0">
                          <a:solidFill>
                            <a:schemeClr val="hlink"/>
                          </a:solidFill>
                          <a:uFill>
                            <a:noFill/>
                          </a:uFill>
                          <a:latin typeface="Anton"/>
                          <a:ea typeface="Anton"/>
                          <a:cs typeface="Anton"/>
                          <a:sym typeface="Anton"/>
                        </a:rPr>
                        <a:t>202301006</a:t>
                      </a:r>
                      <a:endParaRPr sz="1600" dirty="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1600" dirty="0">
                          <a:solidFill>
                            <a:schemeClr val="dk1"/>
                          </a:solidFill>
                          <a:latin typeface="Anton"/>
                          <a:ea typeface="Anton"/>
                          <a:cs typeface="Anton"/>
                          <a:sym typeface="Anton"/>
                        </a:rPr>
                        <a:t>Jay Rathod</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0304">
                <a:tc>
                  <a:txBody>
                    <a:bodyPr/>
                    <a:lstStyle/>
                    <a:p>
                      <a:pPr marL="0" lvl="0" indent="0" algn="ctr" rtl="0">
                        <a:spcBef>
                          <a:spcPts val="0"/>
                        </a:spcBef>
                        <a:spcAft>
                          <a:spcPts val="0"/>
                        </a:spcAft>
                        <a:buNone/>
                      </a:pPr>
                      <a:r>
                        <a:rPr lang="en" sz="1600" dirty="0">
                          <a:solidFill>
                            <a:schemeClr val="hlink"/>
                          </a:solidFill>
                          <a:uFill>
                            <a:noFill/>
                          </a:uFill>
                          <a:latin typeface="Anton"/>
                          <a:ea typeface="Anton"/>
                          <a:cs typeface="Anton"/>
                          <a:sym typeface="Anton"/>
                        </a:rPr>
                        <a:t>202301137</a:t>
                      </a:r>
                      <a:endParaRPr sz="1600" dirty="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dk1"/>
                          </a:solidFill>
                          <a:latin typeface="Anton"/>
                          <a:ea typeface="Anton"/>
                          <a:cs typeface="Anton"/>
                          <a:sym typeface="Anton"/>
                        </a:rPr>
                        <a:t>Sanyam Shah</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bl>
          </a:graphicData>
        </a:graphic>
      </p:graphicFrame>
      <p:sp>
        <p:nvSpPr>
          <p:cNvPr id="839" name="Google Shape;839;p37"/>
          <p:cNvSpPr txBox="1"/>
          <p:nvPr/>
        </p:nvSpPr>
        <p:spPr>
          <a:xfrm>
            <a:off x="720000" y="1135163"/>
            <a:ext cx="7704000" cy="3435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endParaRPr sz="1200" b="1" dirty="0">
              <a:solidFill>
                <a:schemeClr val="dk1"/>
              </a:solidFill>
              <a:latin typeface="Catamaran"/>
              <a:ea typeface="Catamaran"/>
              <a:cs typeface="Catamaran"/>
              <a:sym typeface="Catamaran"/>
            </a:endParaRPr>
          </a:p>
        </p:txBody>
      </p:sp>
      <p:sp>
        <p:nvSpPr>
          <p:cNvPr id="2" name="TextBox 1">
            <a:extLst>
              <a:ext uri="{FF2B5EF4-FFF2-40B4-BE49-F238E27FC236}">
                <a16:creationId xmlns:a16="http://schemas.microsoft.com/office/drawing/2014/main" id="{FDF12056-D46E-8ECB-0640-1458518B1B78}"/>
              </a:ext>
            </a:extLst>
          </p:cNvPr>
          <p:cNvSpPr txBox="1"/>
          <p:nvPr/>
        </p:nvSpPr>
        <p:spPr>
          <a:xfrm>
            <a:off x="720000" y="3501077"/>
            <a:ext cx="2803973" cy="400110"/>
          </a:xfrm>
          <a:prstGeom prst="rect">
            <a:avLst/>
          </a:prstGeom>
          <a:noFill/>
        </p:spPr>
        <p:txBody>
          <a:bodyPr wrap="none" rtlCol="0">
            <a:spAutoFit/>
          </a:bodyPr>
          <a:lstStyle/>
          <a:p>
            <a:r>
              <a:rPr lang="en" sz="2000" dirty="0">
                <a:solidFill>
                  <a:schemeClr val="accent3">
                    <a:lumMod val="40000"/>
                    <a:lumOff val="60000"/>
                  </a:schemeClr>
                </a:solidFill>
                <a:latin typeface="Anton" pitchFamily="2" charset="0"/>
              </a:rPr>
              <a:t>Link to GitHub Repository:</a:t>
            </a:r>
            <a:endParaRPr lang="en-IN" sz="2000" dirty="0">
              <a:solidFill>
                <a:schemeClr val="accent3">
                  <a:lumMod val="40000"/>
                  <a:lumOff val="60000"/>
                </a:schemeClr>
              </a:solidFill>
              <a:latin typeface="Anton" pitchFamily="2" charset="0"/>
            </a:endParaRPr>
          </a:p>
        </p:txBody>
      </p:sp>
      <p:sp>
        <p:nvSpPr>
          <p:cNvPr id="3" name="TextBox 2">
            <a:extLst>
              <a:ext uri="{FF2B5EF4-FFF2-40B4-BE49-F238E27FC236}">
                <a16:creationId xmlns:a16="http://schemas.microsoft.com/office/drawing/2014/main" id="{5C7692D7-D80B-4EB9-6DC9-B28AA8A2E864}"/>
              </a:ext>
            </a:extLst>
          </p:cNvPr>
          <p:cNvSpPr txBox="1"/>
          <p:nvPr/>
        </p:nvSpPr>
        <p:spPr>
          <a:xfrm>
            <a:off x="720000" y="3979762"/>
            <a:ext cx="3924472" cy="307777"/>
          </a:xfrm>
          <a:prstGeom prst="rect">
            <a:avLst/>
          </a:prstGeom>
          <a:noFill/>
        </p:spPr>
        <p:txBody>
          <a:bodyPr wrap="none" rtlCol="0">
            <a:spAutoFit/>
          </a:bodyPr>
          <a:lstStyle/>
          <a:p>
            <a:r>
              <a:rPr lang="en-IN" dirty="0">
                <a:latin typeface="Catamaran" panose="020B0604020202020204" charset="0"/>
                <a:cs typeface="Catamaran" panose="020B0604020202020204" charset="0"/>
                <a:hlinkClick r:id="rId3"/>
              </a:rPr>
              <a:t>https://github.com/Om005/Capstone_project.git</a:t>
            </a:r>
            <a:endParaRPr lang="en-IN" dirty="0">
              <a:latin typeface="Catamaran" panose="020B0604020202020204" charset="0"/>
              <a:cs typeface="Catamaran"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1121"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Time Complexity</a:t>
            </a:r>
            <a:endParaRPr dirty="0"/>
          </a:p>
        </p:txBody>
      </p:sp>
      <p:sp>
        <p:nvSpPr>
          <p:cNvPr id="878" name="Google Shape;878;p41"/>
          <p:cNvSpPr txBox="1">
            <a:spLocks noGrp="1"/>
          </p:cNvSpPr>
          <p:nvPr>
            <p:ph type="subTitle" idx="1"/>
          </p:nvPr>
        </p:nvSpPr>
        <p:spPr>
          <a:xfrm>
            <a:off x="140137" y="1114368"/>
            <a:ext cx="7197366" cy="2156400"/>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3. Functions of the class Functionality:</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 Most of the functions of the class functionality are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 </a:t>
            </a:r>
            <a:r>
              <a:rPr lang="en-US" dirty="0">
                <a:effectLst/>
                <a:latin typeface="Catamaran" panose="020B0604020202020204" charset="0"/>
                <a:ea typeface="Aptos" panose="020B0004020202020204" pitchFamily="34" charset="0"/>
                <a:cs typeface="Catamaran" panose="020B0604020202020204" charset="0"/>
              </a:rPr>
              <a:t>where n is the no of the</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companies (according to the year) or the no of the candidates. For example </a:t>
            </a:r>
            <a:r>
              <a:rPr lang="en-US" dirty="0" err="1">
                <a:effectLst/>
                <a:latin typeface="Catamaran" panose="020B0604020202020204" charset="0"/>
                <a:ea typeface="Aptos" panose="020B0004020202020204" pitchFamily="34" charset="0"/>
                <a:cs typeface="Catamaran" panose="020B0604020202020204" charset="0"/>
              </a:rPr>
              <a:t>avgtime</a:t>
            </a:r>
            <a:r>
              <a:rPr lang="en-US" dirty="0">
                <a:effectLst/>
                <a:latin typeface="Catamaran" panose="020B0604020202020204" charset="0"/>
                <a:ea typeface="Aptos" panose="020B0004020202020204" pitchFamily="34" charset="0"/>
                <a:cs typeface="Catamaran" panose="020B0604020202020204" charset="0"/>
              </a:rPr>
              <a:t>,</a:t>
            </a:r>
          </a:p>
          <a:p>
            <a:pPr marL="139700" indent="0">
              <a:lnSpc>
                <a:spcPct val="107000"/>
              </a:lnSpc>
              <a:spcAft>
                <a:spcPts val="800"/>
              </a:spcAft>
              <a:buNone/>
            </a:pPr>
            <a:r>
              <a:rPr lang="en-US" dirty="0" err="1">
                <a:effectLst/>
                <a:latin typeface="Catamaran" panose="020B0604020202020204" charset="0"/>
                <a:ea typeface="Aptos" panose="020B0004020202020204" pitchFamily="34" charset="0"/>
                <a:cs typeface="Catamaran" panose="020B0604020202020204" charset="0"/>
              </a:rPr>
              <a:t>maxtime</a:t>
            </a:r>
            <a:r>
              <a:rPr lang="en-US" dirty="0">
                <a:effectLst/>
                <a:latin typeface="Catamaran" panose="020B0604020202020204" charset="0"/>
                <a:ea typeface="Aptos" panose="020B0004020202020204" pitchFamily="34" charset="0"/>
                <a:cs typeface="Catamaran" panose="020B0604020202020204" charset="0"/>
              </a:rPr>
              <a:t> and </a:t>
            </a:r>
            <a:r>
              <a:rPr lang="en-US" dirty="0" err="1">
                <a:effectLst/>
                <a:latin typeface="Catamaran" panose="020B0604020202020204" charset="0"/>
                <a:ea typeface="Aptos" panose="020B0004020202020204" pitchFamily="34" charset="0"/>
                <a:cs typeface="Catamaran" panose="020B0604020202020204" charset="0"/>
              </a:rPr>
              <a:t>mintime</a:t>
            </a:r>
            <a:r>
              <a:rPr lang="en-US" dirty="0">
                <a:effectLst/>
                <a:latin typeface="Catamaran" panose="020B0604020202020204" charset="0"/>
                <a:ea typeface="Aptos" panose="020B0004020202020204" pitchFamily="34" charset="0"/>
                <a:cs typeface="Catamaran" panose="020B0604020202020204" charset="0"/>
              </a:rPr>
              <a:t> iterate over all candidates in a round, so it’s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a:t>
            </a:r>
            <a:r>
              <a:rPr lang="en-US" dirty="0">
                <a:effectLst/>
                <a:latin typeface="Catamaran" panose="020B0604020202020204" charset="0"/>
                <a:ea typeface="Aptos" panose="020B0004020202020204" pitchFamily="34" charset="0"/>
                <a:cs typeface="Catamaran" panose="020B0604020202020204" charset="0"/>
              </a:rPr>
              <a:t>. In</a:t>
            </a:r>
          </a:p>
          <a:p>
            <a:pPr marL="139700" indent="0">
              <a:lnSpc>
                <a:spcPct val="107000"/>
              </a:lnSpc>
              <a:spcAft>
                <a:spcPts val="800"/>
              </a:spcAft>
              <a:buNone/>
            </a:pPr>
            <a:r>
              <a:rPr lang="en-US" dirty="0" err="1">
                <a:effectLst/>
                <a:latin typeface="Catamaran" panose="020B0604020202020204" charset="0"/>
                <a:ea typeface="Aptos" panose="020B0004020202020204" pitchFamily="34" charset="0"/>
                <a:cs typeface="Catamaran" panose="020B0604020202020204" charset="0"/>
              </a:rPr>
              <a:t>PlacementChances</a:t>
            </a:r>
            <a:r>
              <a:rPr lang="en-US" dirty="0">
                <a:effectLst/>
                <a:latin typeface="Catamaran" panose="020B0604020202020204" charset="0"/>
                <a:ea typeface="Aptos" panose="020B0004020202020204" pitchFamily="34" charset="0"/>
                <a:cs typeface="Catamaran" panose="020B0604020202020204" charset="0"/>
              </a:rPr>
              <a:t> sorting is there so it will be around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a:t>
            </a:r>
            <a:r>
              <a:rPr lang="en-US" b="1" dirty="0" err="1">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nlogn</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a:t>
            </a:r>
          </a:p>
          <a:p>
            <a:pPr marL="139700" indent="0">
              <a:lnSpc>
                <a:spcPct val="107000"/>
              </a:lnSpc>
              <a:spcAft>
                <a:spcPts val="800"/>
              </a:spcAft>
              <a:buNone/>
            </a:pPr>
            <a:endParaRPr lang="en-US" dirty="0">
              <a:effectLst/>
              <a:latin typeface="Catamaran" panose="020B0604020202020204" charset="0"/>
              <a:ea typeface="Aptos" panose="020B0004020202020204" pitchFamily="34" charset="0"/>
              <a:cs typeface="Catamaran" panose="020B0604020202020204" charset="0"/>
            </a:endParaRP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The overall time complexity is hard to point out, but it’s mostly linear with respect to the</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number of the lines or candidates or the number of the companies (according to year)</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and somewhere around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a:t>
            </a:r>
            <a:r>
              <a:rPr lang="en-US" b="1" dirty="0" err="1">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nlogn</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 </a:t>
            </a:r>
            <a:r>
              <a:rPr lang="en-US" dirty="0">
                <a:effectLst/>
                <a:latin typeface="Catamaran" panose="020B0604020202020204" charset="0"/>
                <a:ea typeface="Aptos" panose="020B0004020202020204" pitchFamily="34" charset="0"/>
                <a:cs typeface="Catamaran" panose="020B0604020202020204" charset="0"/>
              </a:rPr>
              <a:t>due to sorting operations.</a:t>
            </a:r>
            <a:endParaRPr lang="en-IN" dirty="0">
              <a:effectLst/>
              <a:latin typeface="Catamaran" panose="020B0604020202020204" charset="0"/>
              <a:ea typeface="Aptos" panose="020B0004020202020204" pitchFamily="34" charset="0"/>
              <a:cs typeface="Catamaran" panose="020B0604020202020204" charset="0"/>
            </a:endParaRPr>
          </a:p>
        </p:txBody>
      </p:sp>
    </p:spTree>
    <p:extLst>
      <p:ext uri="{BB962C8B-B14F-4D97-AF65-F5344CB8AC3E}">
        <p14:creationId xmlns:p14="http://schemas.microsoft.com/office/powerpoint/2010/main" val="3821137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1121"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Space Complexity</a:t>
            </a:r>
            <a:endParaRPr dirty="0"/>
          </a:p>
        </p:txBody>
      </p:sp>
      <p:sp>
        <p:nvSpPr>
          <p:cNvPr id="878" name="Google Shape;878;p41"/>
          <p:cNvSpPr txBox="1">
            <a:spLocks noGrp="1"/>
          </p:cNvSpPr>
          <p:nvPr>
            <p:ph type="subTitle" idx="1"/>
          </p:nvPr>
        </p:nvSpPr>
        <p:spPr>
          <a:xfrm>
            <a:off x="162439" y="1404300"/>
            <a:ext cx="7197366" cy="2156400"/>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1.</a:t>
            </a:r>
            <a:r>
              <a:rPr lang="en-US" dirty="0">
                <a:effectLst/>
                <a:latin typeface="Catamaran" panose="020B0604020202020204" charset="0"/>
                <a:ea typeface="Aptos" panose="020B0004020202020204" pitchFamily="34" charset="0"/>
                <a:cs typeface="Catamaran" panose="020B0604020202020204" charset="0"/>
              </a:rPr>
              <a:t> Total vector stores all companies (according to the year) so it’s </a:t>
            </a: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a:t>
            </a:r>
            <a:r>
              <a:rPr lang="en-US" dirty="0">
                <a:effectLst/>
                <a:latin typeface="Catamaran" panose="020B0604020202020204" charset="0"/>
                <a:ea typeface="Aptos" panose="020B0004020202020204" pitchFamily="34" charset="0"/>
                <a:cs typeface="Catamaran" panose="020B0604020202020204" charset="0"/>
              </a:rPr>
              <a:t> , where n is</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the total number of the companies(according to the year).</a:t>
            </a:r>
          </a:p>
          <a:p>
            <a:pPr marL="139700" indent="0">
              <a:lnSpc>
                <a:spcPct val="107000"/>
              </a:lnSpc>
              <a:spcAft>
                <a:spcPts val="800"/>
              </a:spcAft>
              <a:buNone/>
            </a:pPr>
            <a:endParaRPr lang="en-US" dirty="0">
              <a:effectLst/>
              <a:latin typeface="Catamaran" panose="020B0604020202020204" charset="0"/>
              <a:ea typeface="Aptos" panose="020B0004020202020204" pitchFamily="34" charset="0"/>
              <a:cs typeface="Catamaran" panose="020B0604020202020204" charset="0"/>
            </a:endParaRPr>
          </a:p>
          <a:p>
            <a:pPr marL="139700" indent="0">
              <a:lnSpc>
                <a:spcPct val="107000"/>
              </a:lnSpc>
              <a:spcAft>
                <a:spcPts val="800"/>
              </a:spcAft>
              <a:buNone/>
            </a:pP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2. </a:t>
            </a:r>
            <a:r>
              <a:rPr lang="en-US" dirty="0" err="1">
                <a:effectLst/>
                <a:latin typeface="Catamaran" panose="020B0604020202020204" charset="0"/>
                <a:ea typeface="Aptos" panose="020B0004020202020204" pitchFamily="34" charset="0"/>
                <a:cs typeface="Catamaran" panose="020B0604020202020204" charset="0"/>
              </a:rPr>
              <a:t>Mpround</a:t>
            </a:r>
            <a:r>
              <a:rPr lang="en-US" dirty="0">
                <a:effectLst/>
                <a:latin typeface="Catamaran" panose="020B0604020202020204" charset="0"/>
                <a:ea typeface="Aptos" panose="020B0004020202020204" pitchFamily="34" charset="0"/>
                <a:cs typeface="Catamaran" panose="020B0604020202020204" charset="0"/>
              </a:rPr>
              <a:t> stores the data of each candidate from all rounds so we can say that it’s</a:t>
            </a:r>
          </a:p>
          <a:p>
            <a:pPr marL="139700" indent="0">
              <a:lnSpc>
                <a:spcPct val="107000"/>
              </a:lnSpc>
              <a:spcAft>
                <a:spcPts val="800"/>
              </a:spcAft>
              <a:buNone/>
            </a:pPr>
            <a:r>
              <a:rPr lang="en-US" b="1" dirty="0">
                <a:solidFill>
                  <a:schemeClr val="accent4">
                    <a:lumMod val="40000"/>
                    <a:lumOff val="60000"/>
                  </a:schemeClr>
                </a:solidFill>
                <a:effectLst/>
                <a:latin typeface="Catamaran" panose="020B0604020202020204" charset="0"/>
                <a:ea typeface="Aptos" panose="020B0004020202020204" pitchFamily="34" charset="0"/>
                <a:cs typeface="Catamaran" panose="020B0604020202020204" charset="0"/>
              </a:rPr>
              <a:t>O(n)</a:t>
            </a:r>
            <a:r>
              <a:rPr lang="en-US" dirty="0">
                <a:effectLst/>
                <a:latin typeface="Catamaran" panose="020B0604020202020204" charset="0"/>
                <a:ea typeface="Aptos" panose="020B0004020202020204" pitchFamily="34" charset="0"/>
                <a:cs typeface="Catamaran" panose="020B0604020202020204" charset="0"/>
              </a:rPr>
              <a:t>, where n is the total number of the candidates (total means candidates of all rounds</a:t>
            </a:r>
          </a:p>
          <a:p>
            <a:pPr marL="139700" indent="0">
              <a:lnSpc>
                <a:spcPct val="107000"/>
              </a:lnSpc>
              <a:spcAft>
                <a:spcPts val="800"/>
              </a:spcAft>
              <a:buNone/>
            </a:pPr>
            <a:r>
              <a:rPr lang="en-US" dirty="0">
                <a:effectLst/>
                <a:latin typeface="Catamaran" panose="020B0604020202020204" charset="0"/>
                <a:ea typeface="Aptos" panose="020B0004020202020204" pitchFamily="34" charset="0"/>
                <a:cs typeface="Catamaran" panose="020B0604020202020204" charset="0"/>
              </a:rPr>
              <a:t>of all companies.)</a:t>
            </a:r>
            <a:endParaRPr lang="en-IN" dirty="0">
              <a:effectLst/>
              <a:latin typeface="Catamaran" panose="020B0604020202020204" charset="0"/>
              <a:ea typeface="Aptos" panose="020B0004020202020204" pitchFamily="34" charset="0"/>
              <a:cs typeface="Catamaran" panose="020B0604020202020204" charset="0"/>
            </a:endParaRPr>
          </a:p>
        </p:txBody>
      </p:sp>
    </p:spTree>
    <p:extLst>
      <p:ext uri="{BB962C8B-B14F-4D97-AF65-F5344CB8AC3E}">
        <p14:creationId xmlns:p14="http://schemas.microsoft.com/office/powerpoint/2010/main" val="226125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11121" y="3483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 to recording of running code </a:t>
            </a:r>
            <a:br>
              <a:rPr lang="en" dirty="0"/>
            </a:br>
            <a:r>
              <a:rPr lang="en" dirty="0"/>
              <a:t>with voice-over</a:t>
            </a:r>
            <a:endParaRPr dirty="0"/>
          </a:p>
        </p:txBody>
      </p:sp>
      <p:sp>
        <p:nvSpPr>
          <p:cNvPr id="878" name="Google Shape;878;p41"/>
          <p:cNvSpPr txBox="1">
            <a:spLocks noGrp="1"/>
          </p:cNvSpPr>
          <p:nvPr>
            <p:ph type="subTitle" idx="1"/>
          </p:nvPr>
        </p:nvSpPr>
        <p:spPr>
          <a:xfrm>
            <a:off x="311121" y="1746271"/>
            <a:ext cx="7197366" cy="2156400"/>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IN" dirty="0">
                <a:effectLst/>
                <a:latin typeface="Catamaran" panose="020B0604020202020204" charset="0"/>
                <a:ea typeface="Aptos" panose="020B0004020202020204" pitchFamily="34" charset="0"/>
                <a:cs typeface="Catamaran" panose="020B0604020202020204" charset="0"/>
                <a:hlinkClick r:id="rId3"/>
              </a:rPr>
              <a:t>https://drive.google.com/file/d/1MccbO3_nSJwAYf4DatfSXDshGij1CnvC/view?usp=sharing</a:t>
            </a:r>
            <a:endParaRPr lang="en-IN" dirty="0">
              <a:effectLst/>
              <a:latin typeface="Catamaran" panose="020B0604020202020204" charset="0"/>
              <a:ea typeface="Aptos" panose="020B0004020202020204" pitchFamily="34" charset="0"/>
              <a:cs typeface="Catamaran" panose="020B0604020202020204" charset="0"/>
            </a:endParaRPr>
          </a:p>
        </p:txBody>
      </p:sp>
    </p:spTree>
    <p:extLst>
      <p:ext uri="{BB962C8B-B14F-4D97-AF65-F5344CB8AC3E}">
        <p14:creationId xmlns:p14="http://schemas.microsoft.com/office/powerpoint/2010/main" val="589339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2162224" y="2058282"/>
            <a:ext cx="7704000" cy="10269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a:t>
            </a:r>
            <a:endParaRPr sz="6000" dirty="0"/>
          </a:p>
        </p:txBody>
      </p:sp>
    </p:spTree>
    <p:extLst>
      <p:ext uri="{BB962C8B-B14F-4D97-AF65-F5344CB8AC3E}">
        <p14:creationId xmlns:p14="http://schemas.microsoft.com/office/powerpoint/2010/main" val="278110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848" name="Google Shape;848;p38"/>
          <p:cNvSpPr txBox="1">
            <a:spLocks noGrp="1"/>
          </p:cNvSpPr>
          <p:nvPr>
            <p:ph type="subTitle" idx="1"/>
          </p:nvPr>
        </p:nvSpPr>
        <p:spPr>
          <a:xfrm>
            <a:off x="1761313" y="2277409"/>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Description of problems which we have solved</a:t>
            </a:r>
            <a:endParaRPr dirty="0"/>
          </a:p>
        </p:txBody>
      </p:sp>
      <p:sp>
        <p:nvSpPr>
          <p:cNvPr id="849" name="Google Shape;849;p38"/>
          <p:cNvSpPr txBox="1">
            <a:spLocks noGrp="1"/>
          </p:cNvSpPr>
          <p:nvPr>
            <p:ph type="subTitle" idx="2"/>
          </p:nvPr>
        </p:nvSpPr>
        <p:spPr>
          <a:xfrm>
            <a:off x="4858838" y="2277409"/>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algorithm and data structures that are used</a:t>
            </a:r>
            <a:endParaRPr dirty="0"/>
          </a:p>
        </p:txBody>
      </p:sp>
      <p:sp>
        <p:nvSpPr>
          <p:cNvPr id="851" name="Google Shape;851;p38"/>
          <p:cNvSpPr txBox="1">
            <a:spLocks noGrp="1"/>
          </p:cNvSpPr>
          <p:nvPr>
            <p:ph type="title" idx="5"/>
          </p:nvPr>
        </p:nvSpPr>
        <p:spPr>
          <a:xfrm>
            <a:off x="2639386" y="1295400"/>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52" name="Google Shape;852;p38"/>
          <p:cNvSpPr txBox="1">
            <a:spLocks noGrp="1"/>
          </p:cNvSpPr>
          <p:nvPr>
            <p:ph type="title" idx="7"/>
          </p:nvPr>
        </p:nvSpPr>
        <p:spPr>
          <a:xfrm>
            <a:off x="5736911" y="1295400"/>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3" name="Google Shape;853;p38"/>
          <p:cNvSpPr txBox="1">
            <a:spLocks noGrp="1"/>
          </p:cNvSpPr>
          <p:nvPr>
            <p:ph type="title" idx="8"/>
          </p:nvPr>
        </p:nvSpPr>
        <p:spPr>
          <a:xfrm>
            <a:off x="5736911" y="3016825"/>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54" name="Google Shape;854;p38"/>
          <p:cNvSpPr txBox="1">
            <a:spLocks noGrp="1"/>
          </p:cNvSpPr>
          <p:nvPr>
            <p:ph type="title" idx="6"/>
          </p:nvPr>
        </p:nvSpPr>
        <p:spPr>
          <a:xfrm>
            <a:off x="2639386" y="3016825"/>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5" name="Google Shape;855;p38"/>
          <p:cNvSpPr txBox="1">
            <a:spLocks noGrp="1"/>
          </p:cNvSpPr>
          <p:nvPr>
            <p:ph type="subTitle" idx="9"/>
          </p:nvPr>
        </p:nvSpPr>
        <p:spPr>
          <a:xfrm>
            <a:off x="1761325" y="1851000"/>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Problem</a:t>
            </a:r>
            <a:endParaRPr dirty="0"/>
          </a:p>
        </p:txBody>
      </p:sp>
      <p:sp>
        <p:nvSpPr>
          <p:cNvPr id="856" name="Google Shape;856;p38"/>
          <p:cNvSpPr txBox="1">
            <a:spLocks noGrp="1"/>
          </p:cNvSpPr>
          <p:nvPr>
            <p:ph type="subTitle" idx="13"/>
          </p:nvPr>
        </p:nvSpPr>
        <p:spPr>
          <a:xfrm>
            <a:off x="4858851" y="1851000"/>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Algorithm &amp; Used DS</a:t>
            </a:r>
            <a:endParaRPr dirty="0"/>
          </a:p>
        </p:txBody>
      </p:sp>
      <p:sp>
        <p:nvSpPr>
          <p:cNvPr id="857" name="Google Shape;857;p38"/>
          <p:cNvSpPr txBox="1">
            <a:spLocks noGrp="1"/>
          </p:cNvSpPr>
          <p:nvPr>
            <p:ph type="subTitle" idx="14"/>
          </p:nvPr>
        </p:nvSpPr>
        <p:spPr>
          <a:xfrm>
            <a:off x="1761313" y="3707641"/>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Time-Space </a:t>
            </a:r>
            <a:r>
              <a:rPr lang="en" dirty="0"/>
              <a:t>Complexity</a:t>
            </a:r>
            <a:endParaRPr dirty="0"/>
          </a:p>
        </p:txBody>
      </p:sp>
      <p:sp>
        <p:nvSpPr>
          <p:cNvPr id="858" name="Google Shape;858;p38"/>
          <p:cNvSpPr txBox="1">
            <a:spLocks noGrp="1"/>
          </p:cNvSpPr>
          <p:nvPr>
            <p:ph type="subTitle" idx="15"/>
          </p:nvPr>
        </p:nvSpPr>
        <p:spPr>
          <a:xfrm>
            <a:off x="4858777" y="3883443"/>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Link to recording with voice-over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9"/>
          <p:cNvSpPr txBox="1">
            <a:spLocks noGrp="1"/>
          </p:cNvSpPr>
          <p:nvPr>
            <p:ph type="title"/>
          </p:nvPr>
        </p:nvSpPr>
        <p:spPr>
          <a:xfrm>
            <a:off x="2511150" y="454888"/>
            <a:ext cx="412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endParaRPr dirty="0"/>
          </a:p>
        </p:txBody>
      </p:sp>
      <p:sp>
        <p:nvSpPr>
          <p:cNvPr id="865" name="Google Shape;865;p39"/>
          <p:cNvSpPr txBox="1">
            <a:spLocks noGrp="1"/>
          </p:cNvSpPr>
          <p:nvPr>
            <p:ph type="title" idx="2"/>
          </p:nvPr>
        </p:nvSpPr>
        <p:spPr>
          <a:xfrm>
            <a:off x="713225" y="454888"/>
            <a:ext cx="1135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 name="Subtitle 2">
            <a:extLst>
              <a:ext uri="{FF2B5EF4-FFF2-40B4-BE49-F238E27FC236}">
                <a16:creationId xmlns:a16="http://schemas.microsoft.com/office/drawing/2014/main" id="{923601B3-DEBB-F072-530F-E0C28A8C7A1C}"/>
              </a:ext>
            </a:extLst>
          </p:cNvPr>
          <p:cNvSpPr>
            <a:spLocks noGrp="1"/>
          </p:cNvSpPr>
          <p:nvPr>
            <p:ph type="subTitle" idx="1"/>
          </p:nvPr>
        </p:nvSpPr>
        <p:spPr>
          <a:xfrm>
            <a:off x="222571" y="2624623"/>
            <a:ext cx="7062892" cy="369600"/>
          </a:xfrm>
        </p:spPr>
        <p:txBody>
          <a:bodyPr/>
          <a:lstStyle/>
          <a:p>
            <a:r>
              <a:rPr lang="en-US" dirty="0">
                <a:solidFill>
                  <a:schemeClr val="accent4">
                    <a:lumMod val="40000"/>
                    <a:lumOff val="60000"/>
                  </a:schemeClr>
                </a:solidFill>
              </a:rPr>
              <a:t>       </a:t>
            </a:r>
            <a:r>
              <a:rPr lang="en-US" b="1" dirty="0">
                <a:solidFill>
                  <a:schemeClr val="accent4">
                    <a:lumMod val="40000"/>
                    <a:lumOff val="60000"/>
                  </a:schemeClr>
                </a:solidFill>
              </a:rPr>
              <a:t>DA-IICT Placement Manager: </a:t>
            </a:r>
            <a:r>
              <a:rPr lang="en-US" dirty="0"/>
              <a:t>Develop a comprehensive Placement Manager system to streamline the placement process for the university. This system will record and manage all placement-related activities for each batch and program, including written tests, interviews, shortlisting, and job offers. Also, it can search for students placed in a specific company, batch, location, etc.</a:t>
            </a:r>
            <a:endParaRPr lang="en-IN" dirty="0"/>
          </a:p>
        </p:txBody>
      </p:sp>
      <p:sp>
        <p:nvSpPr>
          <p:cNvPr id="4" name="TextBox 3">
            <a:extLst>
              <a:ext uri="{FF2B5EF4-FFF2-40B4-BE49-F238E27FC236}">
                <a16:creationId xmlns:a16="http://schemas.microsoft.com/office/drawing/2014/main" id="{0FA1240E-8298-14E7-DAAB-71CB9F21B394}"/>
              </a:ext>
            </a:extLst>
          </p:cNvPr>
          <p:cNvSpPr txBox="1"/>
          <p:nvPr/>
        </p:nvSpPr>
        <p:spPr>
          <a:xfrm>
            <a:off x="713225" y="1498990"/>
            <a:ext cx="724878" cy="461665"/>
          </a:xfrm>
          <a:prstGeom prst="rect">
            <a:avLst/>
          </a:prstGeom>
          <a:noFill/>
        </p:spPr>
        <p:txBody>
          <a:bodyPr wrap="none" rtlCol="0">
            <a:spAutoFit/>
          </a:bodyPr>
          <a:lstStyle/>
          <a:p>
            <a:r>
              <a:rPr lang="en-US" sz="2400" dirty="0">
                <a:solidFill>
                  <a:schemeClr val="tx1"/>
                </a:solidFill>
                <a:latin typeface="Anton" pitchFamily="2" charset="0"/>
              </a:rPr>
              <a:t>P2 :-</a:t>
            </a:r>
            <a:endParaRPr lang="en-IN" sz="2400" dirty="0">
              <a:solidFill>
                <a:schemeClr val="tx1"/>
              </a:solidFill>
              <a:latin typeface="Anton"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Questions that we have solved</a:t>
            </a:r>
            <a:endParaRPr dirty="0"/>
          </a:p>
        </p:txBody>
      </p:sp>
      <p:sp>
        <p:nvSpPr>
          <p:cNvPr id="872" name="Google Shape;872;p40"/>
          <p:cNvSpPr txBox="1">
            <a:spLocks noGrp="1"/>
          </p:cNvSpPr>
          <p:nvPr>
            <p:ph type="subTitle" idx="2"/>
          </p:nvPr>
        </p:nvSpPr>
        <p:spPr>
          <a:xfrm>
            <a:off x="1046060" y="1344093"/>
            <a:ext cx="7325901" cy="1898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Q. Storing all the data of all companies' all rounds efficiently.</a:t>
            </a:r>
          </a:p>
          <a:p>
            <a:pPr marL="0" lvl="0" indent="0" algn="l" rtl="0">
              <a:lnSpc>
                <a:spcPct val="150000"/>
              </a:lnSpc>
              <a:spcBef>
                <a:spcPts val="0"/>
              </a:spcBef>
              <a:spcAft>
                <a:spcPts val="0"/>
              </a:spcAft>
              <a:buNone/>
            </a:pPr>
            <a:r>
              <a:rPr lang="en-US" dirty="0"/>
              <a:t>Q. Getting start date and end date of any round of any company.</a:t>
            </a:r>
          </a:p>
          <a:p>
            <a:pPr marL="0" lvl="0" indent="0" algn="l" rtl="0">
              <a:lnSpc>
                <a:spcPct val="150000"/>
              </a:lnSpc>
              <a:spcBef>
                <a:spcPts val="0"/>
              </a:spcBef>
              <a:spcAft>
                <a:spcPts val="0"/>
              </a:spcAft>
              <a:buNone/>
            </a:pPr>
            <a:r>
              <a:rPr lang="en-US" dirty="0"/>
              <a:t>Q. Getting information of any candidate participating in a given company by his/hers ID.</a:t>
            </a:r>
          </a:p>
          <a:p>
            <a:pPr marL="0" lvl="0" indent="0" algn="l" rtl="0">
              <a:lnSpc>
                <a:spcPct val="150000"/>
              </a:lnSpc>
              <a:spcBef>
                <a:spcPts val="0"/>
              </a:spcBef>
              <a:spcAft>
                <a:spcPts val="0"/>
              </a:spcAft>
              <a:buNone/>
            </a:pPr>
            <a:r>
              <a:rPr lang="en-US" dirty="0"/>
              <a:t>Q. Getting information of CR (Company Representatives) for any given company.</a:t>
            </a:r>
          </a:p>
          <a:p>
            <a:pPr marL="0" lvl="0" indent="0" algn="l" rtl="0">
              <a:lnSpc>
                <a:spcPct val="150000"/>
              </a:lnSpc>
              <a:spcBef>
                <a:spcPts val="0"/>
              </a:spcBef>
              <a:spcAft>
                <a:spcPts val="0"/>
              </a:spcAft>
              <a:buNone/>
            </a:pPr>
            <a:r>
              <a:rPr lang="en-US" dirty="0"/>
              <a:t>Q. Getting the total number of candidates in a given round of a given company.</a:t>
            </a:r>
          </a:p>
          <a:p>
            <a:pPr marL="0" lvl="0" indent="0" algn="l" rtl="0">
              <a:lnSpc>
                <a:spcPct val="150000"/>
              </a:lnSpc>
              <a:spcBef>
                <a:spcPts val="0"/>
              </a:spcBef>
              <a:spcAft>
                <a:spcPts val="0"/>
              </a:spcAft>
              <a:buNone/>
            </a:pPr>
            <a:r>
              <a:rPr lang="en-US" dirty="0"/>
              <a:t>Q. Finding success rate of passing the particular round.</a:t>
            </a:r>
          </a:p>
          <a:p>
            <a:pPr marL="0" lvl="0" indent="0" algn="l" rtl="0">
              <a:lnSpc>
                <a:spcPct val="150000"/>
              </a:lnSpc>
              <a:spcBef>
                <a:spcPts val="0"/>
              </a:spcBef>
              <a:spcAft>
                <a:spcPts val="0"/>
              </a:spcAft>
              <a:buNone/>
            </a:pPr>
            <a:r>
              <a:rPr lang="en-US" dirty="0"/>
              <a:t>Q. Finding that given candidate has reached till what round by his ID and company.</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Questions that we have solved</a:t>
            </a:r>
            <a:endParaRPr dirty="0"/>
          </a:p>
        </p:txBody>
      </p:sp>
      <p:sp>
        <p:nvSpPr>
          <p:cNvPr id="872" name="Google Shape;872;p40"/>
          <p:cNvSpPr txBox="1">
            <a:spLocks noGrp="1"/>
          </p:cNvSpPr>
          <p:nvPr>
            <p:ph type="subTitle" idx="2"/>
          </p:nvPr>
        </p:nvSpPr>
        <p:spPr>
          <a:xfrm>
            <a:off x="1016322" y="1225881"/>
            <a:ext cx="7830311" cy="1898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Q. Counting the number of people belonging to different branches in a given round of a</a:t>
            </a:r>
          </a:p>
          <a:p>
            <a:pPr marL="0" lvl="0" indent="0" algn="l" rtl="0">
              <a:lnSpc>
                <a:spcPct val="150000"/>
              </a:lnSpc>
              <a:spcBef>
                <a:spcPts val="0"/>
              </a:spcBef>
              <a:spcAft>
                <a:spcPts val="0"/>
              </a:spcAft>
              <a:buNone/>
            </a:pPr>
            <a:r>
              <a:rPr lang="en-US" dirty="0"/>
              <a:t>given company.</a:t>
            </a:r>
          </a:p>
          <a:p>
            <a:pPr marL="0" lvl="0" indent="0" algn="l" rtl="0">
              <a:lnSpc>
                <a:spcPct val="150000"/>
              </a:lnSpc>
              <a:spcBef>
                <a:spcPts val="0"/>
              </a:spcBef>
              <a:spcAft>
                <a:spcPts val="0"/>
              </a:spcAft>
              <a:buNone/>
            </a:pPr>
            <a:r>
              <a:rPr lang="en-US" dirty="0"/>
              <a:t>Q. Get round-wise information of the candidate when ID and company name is given.</a:t>
            </a:r>
          </a:p>
          <a:p>
            <a:pPr marL="0" lvl="0" indent="0" algn="l" rtl="0">
              <a:lnSpc>
                <a:spcPct val="150000"/>
              </a:lnSpc>
              <a:spcBef>
                <a:spcPts val="0"/>
              </a:spcBef>
              <a:spcAft>
                <a:spcPts val="0"/>
              </a:spcAft>
              <a:buNone/>
            </a:pPr>
            <a:r>
              <a:rPr lang="en-US" dirty="0"/>
              <a:t>Q. Find candidate's interview status when company name, ID and round no. are given.</a:t>
            </a:r>
          </a:p>
          <a:p>
            <a:pPr marL="0" lvl="0" indent="0" algn="l" rtl="0">
              <a:lnSpc>
                <a:spcPct val="150000"/>
              </a:lnSpc>
              <a:spcBef>
                <a:spcPts val="0"/>
              </a:spcBef>
              <a:spcAft>
                <a:spcPts val="0"/>
              </a:spcAft>
              <a:buNone/>
            </a:pPr>
            <a:r>
              <a:rPr lang="en-US" dirty="0"/>
              <a:t>Q. Knowing how many rounds the candidate passed from his ID and company name.</a:t>
            </a:r>
          </a:p>
          <a:p>
            <a:pPr marL="0" lvl="0" indent="0" algn="l" rtl="0">
              <a:lnSpc>
                <a:spcPct val="150000"/>
              </a:lnSpc>
              <a:spcBef>
                <a:spcPts val="0"/>
              </a:spcBef>
              <a:spcAft>
                <a:spcPts val="0"/>
              </a:spcAft>
              <a:buNone/>
            </a:pPr>
            <a:r>
              <a:rPr lang="en-US" dirty="0"/>
              <a:t>Q. Finding chances of placement in the company by giving sorted order of company on</a:t>
            </a:r>
          </a:p>
          <a:p>
            <a:pPr marL="0" lvl="0" indent="0" algn="l" rtl="0">
              <a:lnSpc>
                <a:spcPct val="150000"/>
              </a:lnSpc>
              <a:spcBef>
                <a:spcPts val="0"/>
              </a:spcBef>
              <a:spcAft>
                <a:spcPts val="0"/>
              </a:spcAft>
              <a:buNone/>
            </a:pPr>
            <a:r>
              <a:rPr lang="en-US" dirty="0"/>
              <a:t>basis of % chances.</a:t>
            </a:r>
          </a:p>
          <a:p>
            <a:pPr marL="0" lvl="0" indent="0" algn="l" rtl="0">
              <a:lnSpc>
                <a:spcPct val="150000"/>
              </a:lnSpc>
              <a:spcBef>
                <a:spcPts val="0"/>
              </a:spcBef>
              <a:spcAft>
                <a:spcPts val="0"/>
              </a:spcAft>
              <a:buNone/>
            </a:pPr>
            <a:r>
              <a:rPr lang="en-US" dirty="0"/>
              <a:t>Q. Calculating average interview time of a particular company's round.</a:t>
            </a:r>
          </a:p>
        </p:txBody>
      </p:sp>
    </p:spTree>
    <p:extLst>
      <p:ext uri="{BB962C8B-B14F-4D97-AF65-F5344CB8AC3E}">
        <p14:creationId xmlns:p14="http://schemas.microsoft.com/office/powerpoint/2010/main" val="33516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Questions that we have solved</a:t>
            </a:r>
            <a:endParaRPr dirty="0"/>
          </a:p>
        </p:txBody>
      </p:sp>
      <p:sp>
        <p:nvSpPr>
          <p:cNvPr id="872" name="Google Shape;872;p40"/>
          <p:cNvSpPr txBox="1">
            <a:spLocks noGrp="1"/>
          </p:cNvSpPr>
          <p:nvPr>
            <p:ph type="subTitle" idx="2"/>
          </p:nvPr>
        </p:nvSpPr>
        <p:spPr>
          <a:xfrm>
            <a:off x="919678" y="1317900"/>
            <a:ext cx="7830311" cy="1898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Q. Finding the maximum time of interview for a given company's round.</a:t>
            </a:r>
          </a:p>
          <a:p>
            <a:pPr marL="0" lvl="0" indent="0" algn="l" rtl="0">
              <a:lnSpc>
                <a:spcPct val="150000"/>
              </a:lnSpc>
              <a:spcBef>
                <a:spcPts val="0"/>
              </a:spcBef>
              <a:spcAft>
                <a:spcPts val="0"/>
              </a:spcAft>
              <a:buNone/>
            </a:pPr>
            <a:r>
              <a:rPr lang="en-US" dirty="0"/>
              <a:t>Q. Finding the minimum time of interview for a given company's round.</a:t>
            </a:r>
          </a:p>
          <a:p>
            <a:pPr marL="0" lvl="0" indent="0" algn="l" rtl="0">
              <a:lnSpc>
                <a:spcPct val="150000"/>
              </a:lnSpc>
              <a:spcBef>
                <a:spcPts val="0"/>
              </a:spcBef>
              <a:spcAft>
                <a:spcPts val="0"/>
              </a:spcAft>
              <a:buNone/>
            </a:pPr>
            <a:r>
              <a:rPr lang="en-US" dirty="0"/>
              <a:t>Q. Finding list of the companies in which a given student has participated.</a:t>
            </a:r>
          </a:p>
          <a:p>
            <a:pPr marL="0" lvl="0" indent="0" algn="l" rtl="0">
              <a:lnSpc>
                <a:spcPct val="150000"/>
              </a:lnSpc>
              <a:spcBef>
                <a:spcPts val="0"/>
              </a:spcBef>
              <a:spcAft>
                <a:spcPts val="0"/>
              </a:spcAft>
              <a:buNone/>
            </a:pPr>
            <a:r>
              <a:rPr lang="en-US" dirty="0"/>
              <a:t>Q. Finding % placement rate of the college for a particular given year.</a:t>
            </a:r>
          </a:p>
          <a:p>
            <a:pPr marL="0" lvl="0" indent="0" algn="l" rtl="0">
              <a:lnSpc>
                <a:spcPct val="150000"/>
              </a:lnSpc>
              <a:spcBef>
                <a:spcPts val="0"/>
              </a:spcBef>
              <a:spcAft>
                <a:spcPts val="0"/>
              </a:spcAft>
              <a:buNone/>
            </a:pPr>
            <a:r>
              <a:rPr lang="en-US" dirty="0"/>
              <a:t>Q. </a:t>
            </a:r>
            <a:r>
              <a:rPr lang="en-US" b="1" dirty="0">
                <a:solidFill>
                  <a:schemeClr val="accent4">
                    <a:lumMod val="40000"/>
                    <a:lumOff val="60000"/>
                  </a:schemeClr>
                </a:solidFill>
              </a:rPr>
              <a:t>Finding trend of placement </a:t>
            </a:r>
            <a:r>
              <a:rPr lang="en-US" dirty="0"/>
              <a:t>of the given company by using previous years data. (This</a:t>
            </a:r>
          </a:p>
          <a:p>
            <a:pPr marL="0" lvl="0" indent="0" algn="l" rtl="0">
              <a:lnSpc>
                <a:spcPct val="150000"/>
              </a:lnSpc>
              <a:spcBef>
                <a:spcPts val="0"/>
              </a:spcBef>
              <a:spcAft>
                <a:spcPts val="0"/>
              </a:spcAft>
              <a:buNone/>
            </a:pPr>
            <a:r>
              <a:rPr lang="en-US" dirty="0"/>
              <a:t>trend will be program-wise and branch-wise also. If a user enters from year &amp; to year, we</a:t>
            </a:r>
          </a:p>
          <a:p>
            <a:pPr marL="0" lvl="0" indent="0" algn="l" rtl="0">
              <a:lnSpc>
                <a:spcPct val="150000"/>
              </a:lnSpc>
              <a:spcBef>
                <a:spcPts val="0"/>
              </a:spcBef>
              <a:spcAft>
                <a:spcPts val="0"/>
              </a:spcAft>
              <a:buNone/>
            </a:pPr>
            <a:r>
              <a:rPr lang="en-US" dirty="0"/>
              <a:t>will give the trend of that particular company for that time period.)</a:t>
            </a:r>
          </a:p>
          <a:p>
            <a:pPr marL="0" lvl="0" indent="0" algn="l" rtl="0">
              <a:lnSpc>
                <a:spcPct val="150000"/>
              </a:lnSpc>
              <a:spcBef>
                <a:spcPts val="0"/>
              </a:spcBef>
              <a:spcAft>
                <a:spcPts val="0"/>
              </a:spcAft>
              <a:buNone/>
            </a:pPr>
            <a:endParaRPr lang="en-US" dirty="0"/>
          </a:p>
        </p:txBody>
      </p:sp>
    </p:spTree>
    <p:extLst>
      <p:ext uri="{BB962C8B-B14F-4D97-AF65-F5344CB8AC3E}">
        <p14:creationId xmlns:p14="http://schemas.microsoft.com/office/powerpoint/2010/main" val="253958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0"/>
          <p:cNvSpPr txBox="1">
            <a:spLocks noGrp="1"/>
          </p:cNvSpPr>
          <p:nvPr>
            <p:ph type="title"/>
          </p:nvPr>
        </p:nvSpPr>
        <p:spPr>
          <a:xfrm>
            <a:off x="720000" y="36605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Questions that we have solved</a:t>
            </a:r>
            <a:endParaRPr dirty="0"/>
          </a:p>
        </p:txBody>
      </p:sp>
      <p:sp>
        <p:nvSpPr>
          <p:cNvPr id="872" name="Google Shape;872;p40"/>
          <p:cNvSpPr txBox="1">
            <a:spLocks noGrp="1"/>
          </p:cNvSpPr>
          <p:nvPr>
            <p:ph type="subTitle" idx="2"/>
          </p:nvPr>
        </p:nvSpPr>
        <p:spPr>
          <a:xfrm>
            <a:off x="1135270" y="938759"/>
            <a:ext cx="7540380" cy="1898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lang="en-US" dirty="0"/>
          </a:p>
          <a:p>
            <a:pPr marL="0" lvl="0" indent="0" algn="l" rtl="0">
              <a:lnSpc>
                <a:spcPct val="150000"/>
              </a:lnSpc>
              <a:spcBef>
                <a:spcPts val="0"/>
              </a:spcBef>
              <a:spcAft>
                <a:spcPts val="0"/>
              </a:spcAft>
              <a:buNone/>
            </a:pPr>
            <a:r>
              <a:rPr lang="en-US" dirty="0"/>
              <a:t>Q. </a:t>
            </a:r>
            <a:r>
              <a:rPr lang="en-US" b="1" dirty="0">
                <a:solidFill>
                  <a:schemeClr val="accent4">
                    <a:lumMod val="40000"/>
                    <a:lumOff val="60000"/>
                  </a:schemeClr>
                </a:solidFill>
              </a:rPr>
              <a:t>Finding the trajectory </a:t>
            </a:r>
            <a:r>
              <a:rPr lang="en-US" dirty="0"/>
              <a:t>for a student to get placed. (Finding the best possible way from</a:t>
            </a:r>
          </a:p>
          <a:p>
            <a:pPr marL="0" lvl="0" indent="0" algn="l" rtl="0">
              <a:lnSpc>
                <a:spcPct val="150000"/>
              </a:lnSpc>
              <a:spcBef>
                <a:spcPts val="0"/>
              </a:spcBef>
              <a:spcAft>
                <a:spcPts val="0"/>
              </a:spcAft>
              <a:buNone/>
            </a:pPr>
            <a:r>
              <a:rPr lang="en-US" dirty="0"/>
              <a:t>previous years data, i.e. if the student follows that path, he must be placed. Students will</a:t>
            </a:r>
          </a:p>
          <a:p>
            <a:pPr marL="0" lvl="0" indent="0" algn="l" rtl="0">
              <a:lnSpc>
                <a:spcPct val="150000"/>
              </a:lnSpc>
              <a:spcBef>
                <a:spcPts val="0"/>
              </a:spcBef>
              <a:spcAft>
                <a:spcPts val="0"/>
              </a:spcAft>
              <a:buNone/>
            </a:pPr>
            <a:r>
              <a:rPr lang="en-US" dirty="0"/>
              <a:t>be suggested some path to follow for placement. For example how many Average</a:t>
            </a:r>
          </a:p>
          <a:p>
            <a:pPr marL="0" lvl="0" indent="0" algn="l" rtl="0">
              <a:lnSpc>
                <a:spcPct val="150000"/>
              </a:lnSpc>
              <a:spcBef>
                <a:spcPts val="0"/>
              </a:spcBef>
              <a:spcAft>
                <a:spcPts val="0"/>
              </a:spcAft>
              <a:buNone/>
            </a:pPr>
            <a:r>
              <a:rPr lang="en-US" dirty="0"/>
              <a:t>(</a:t>
            </a:r>
            <a:r>
              <a:rPr lang="en-US" dirty="0" err="1"/>
              <a:t>LeetCode</a:t>
            </a:r>
            <a:r>
              <a:rPr lang="en-US" dirty="0"/>
              <a:t> questions (Easy, Medium, Hard), How many projects, CPI, Hackathons) should</a:t>
            </a:r>
          </a:p>
          <a:p>
            <a:pPr marL="0" lvl="0" indent="0" algn="l" rtl="0">
              <a:lnSpc>
                <a:spcPct val="150000"/>
              </a:lnSpc>
              <a:spcBef>
                <a:spcPts val="0"/>
              </a:spcBef>
              <a:spcAft>
                <a:spcPts val="0"/>
              </a:spcAft>
              <a:buNone/>
            </a:pPr>
            <a:r>
              <a:rPr lang="en-US" dirty="0"/>
              <a:t>a student do to get placed in particular company, we’ll also suggest in what projects and</a:t>
            </a:r>
          </a:p>
          <a:p>
            <a:pPr marL="0" lvl="0" indent="0" algn="l" rtl="0">
              <a:lnSpc>
                <a:spcPct val="150000"/>
              </a:lnSpc>
              <a:spcBef>
                <a:spcPts val="0"/>
              </a:spcBef>
              <a:spcAft>
                <a:spcPts val="0"/>
              </a:spcAft>
              <a:buNone/>
            </a:pPr>
            <a:r>
              <a:rPr lang="en-US" dirty="0"/>
              <a:t>in which hackathon student should participate, from additional given data of previously</a:t>
            </a:r>
          </a:p>
          <a:p>
            <a:pPr marL="0" lvl="0" indent="0" algn="l" rtl="0">
              <a:lnSpc>
                <a:spcPct val="150000"/>
              </a:lnSpc>
              <a:spcBef>
                <a:spcPts val="0"/>
              </a:spcBef>
              <a:spcAft>
                <a:spcPts val="0"/>
              </a:spcAft>
              <a:buNone/>
            </a:pPr>
            <a:r>
              <a:rPr lang="en-US" dirty="0"/>
              <a:t>placed students.)</a:t>
            </a:r>
          </a:p>
        </p:txBody>
      </p:sp>
    </p:spTree>
    <p:extLst>
      <p:ext uri="{BB962C8B-B14F-4D97-AF65-F5344CB8AC3E}">
        <p14:creationId xmlns:p14="http://schemas.microsoft.com/office/powerpoint/2010/main" val="79354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563883" y="4301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p:sp>
        <p:nvSpPr>
          <p:cNvPr id="878" name="Google Shape;878;p41"/>
          <p:cNvSpPr txBox="1">
            <a:spLocks noGrp="1"/>
          </p:cNvSpPr>
          <p:nvPr>
            <p:ph type="subTitle" idx="1"/>
          </p:nvPr>
        </p:nvSpPr>
        <p:spPr>
          <a:xfrm>
            <a:off x="563883" y="1365286"/>
            <a:ext cx="7197366" cy="21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accent4">
                    <a:lumMod val="40000"/>
                    <a:lumOff val="60000"/>
                  </a:schemeClr>
                </a:solidFill>
              </a:rPr>
              <a:t>1. Define necessary classes and global variables:</a:t>
            </a:r>
          </a:p>
          <a:p>
            <a:pPr marL="0" lvl="0" indent="0" algn="l" rtl="0">
              <a:spcBef>
                <a:spcPts val="0"/>
              </a:spcBef>
              <a:spcAft>
                <a:spcPts val="0"/>
              </a:spcAft>
              <a:buClr>
                <a:schemeClr val="dk1"/>
              </a:buClr>
              <a:buSzPts val="1100"/>
              <a:buFont typeface="Arial"/>
              <a:buNone/>
            </a:pPr>
            <a:r>
              <a:rPr lang="en-US" dirty="0"/>
              <a:t>- </a:t>
            </a:r>
            <a:r>
              <a:rPr lang="en-US" dirty="0">
                <a:solidFill>
                  <a:schemeClr val="accent4">
                    <a:lumMod val="40000"/>
                    <a:lumOff val="60000"/>
                  </a:schemeClr>
                </a:solidFill>
              </a:rPr>
              <a:t>Candidate: </a:t>
            </a:r>
            <a:r>
              <a:rPr lang="en-US" dirty="0"/>
              <a:t>Class to store information about a candidate.</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Round_info</a:t>
            </a:r>
            <a:r>
              <a:rPr lang="en-US" dirty="0">
                <a:solidFill>
                  <a:schemeClr val="accent4">
                    <a:lumMod val="40000"/>
                    <a:lumOff val="60000"/>
                  </a:schemeClr>
                </a:solidFill>
              </a:rPr>
              <a:t>: </a:t>
            </a:r>
            <a:r>
              <a:rPr lang="en-US" dirty="0"/>
              <a:t>Class to store information about the number of candidates selected from</a:t>
            </a:r>
          </a:p>
          <a:p>
            <a:pPr marL="0" lvl="0" indent="0" algn="l" rtl="0">
              <a:spcBef>
                <a:spcPts val="0"/>
              </a:spcBef>
              <a:spcAft>
                <a:spcPts val="0"/>
              </a:spcAft>
              <a:buClr>
                <a:schemeClr val="dk1"/>
              </a:buClr>
              <a:buSzPts val="1100"/>
              <a:buFont typeface="Arial"/>
              <a:buNone/>
            </a:pPr>
            <a:r>
              <a:rPr lang="en-US" dirty="0"/>
              <a:t>different branches, and start and end date of the round, CR, and candidate information.</a:t>
            </a:r>
          </a:p>
          <a:p>
            <a:pPr marL="0" lvl="0" indent="0" algn="l" rtl="0">
              <a:spcBef>
                <a:spcPts val="0"/>
              </a:spcBef>
              <a:spcAft>
                <a:spcPts val="0"/>
              </a:spcAft>
              <a:buClr>
                <a:schemeClr val="dk1"/>
              </a:buClr>
              <a:buSzPts val="1100"/>
              <a:buFont typeface="Arial"/>
              <a:buNone/>
            </a:pPr>
            <a:r>
              <a:rPr lang="en-US" dirty="0"/>
              <a:t>- </a:t>
            </a:r>
            <a:r>
              <a:rPr lang="en-US" dirty="0">
                <a:solidFill>
                  <a:schemeClr val="accent4">
                    <a:lumMod val="40000"/>
                    <a:lumOff val="60000"/>
                  </a:schemeClr>
                </a:solidFill>
              </a:rPr>
              <a:t>Round: </a:t>
            </a:r>
            <a:r>
              <a:rPr lang="en-US" dirty="0"/>
              <a:t>Class to store information about the final round of interviews, inherits from</a:t>
            </a:r>
          </a:p>
          <a:p>
            <a:pPr marL="0" lvl="0" indent="0" algn="l" rtl="0">
              <a:spcBef>
                <a:spcPts val="0"/>
              </a:spcBef>
              <a:spcAft>
                <a:spcPts val="0"/>
              </a:spcAft>
              <a:buClr>
                <a:schemeClr val="dk1"/>
              </a:buClr>
              <a:buSzPts val="1100"/>
              <a:buFont typeface="Arial"/>
              <a:buNone/>
            </a:pPr>
            <a:r>
              <a:rPr lang="en-US" dirty="0" err="1"/>
              <a:t>Round_info</a:t>
            </a:r>
            <a:r>
              <a:rPr lang="en-US" dirty="0"/>
              <a:t>.</a:t>
            </a:r>
          </a:p>
          <a:p>
            <a:pPr marL="0" lvl="0" indent="0" algn="l" rtl="0">
              <a:spcBef>
                <a:spcPts val="0"/>
              </a:spcBef>
              <a:spcAft>
                <a:spcPts val="0"/>
              </a:spcAft>
              <a:buClr>
                <a:schemeClr val="dk1"/>
              </a:buClr>
              <a:buSzPts val="1100"/>
              <a:buFont typeface="Arial"/>
              <a:buNone/>
            </a:pPr>
            <a:r>
              <a:rPr lang="en-US" dirty="0"/>
              <a:t>- </a:t>
            </a:r>
            <a:r>
              <a:rPr lang="en-US" dirty="0">
                <a:solidFill>
                  <a:schemeClr val="accent4">
                    <a:lumMod val="40000"/>
                    <a:lumOff val="60000"/>
                  </a:schemeClr>
                </a:solidFill>
              </a:rPr>
              <a:t>Company: </a:t>
            </a:r>
            <a:r>
              <a:rPr lang="en-US" dirty="0"/>
              <a:t>Class to store company-wise interview data.</a:t>
            </a:r>
          </a:p>
          <a:p>
            <a:pPr marL="0" lvl="0" indent="0" algn="l" rtl="0">
              <a:spcBef>
                <a:spcPts val="0"/>
              </a:spcBef>
              <a:spcAft>
                <a:spcPts val="0"/>
              </a:spcAft>
              <a:buClr>
                <a:schemeClr val="dk1"/>
              </a:buClr>
              <a:buSzPts val="1100"/>
              <a:buFont typeface="Arial"/>
              <a:buNone/>
            </a:pPr>
            <a:r>
              <a:rPr lang="en-US" dirty="0"/>
              <a:t>- Functionality: Class to provide additional functions to solve problems.</a:t>
            </a:r>
          </a:p>
          <a:p>
            <a:pPr marL="0" lvl="0" indent="0" algn="l" rtl="0">
              <a:spcBef>
                <a:spcPts val="0"/>
              </a:spcBef>
              <a:spcAft>
                <a:spcPts val="0"/>
              </a:spcAft>
              <a:buClr>
                <a:schemeClr val="dk1"/>
              </a:buClr>
              <a:buSzPts val="1100"/>
              <a:buFont typeface="Arial"/>
              <a:buNone/>
            </a:pPr>
            <a:r>
              <a:rPr lang="en-US" dirty="0"/>
              <a:t>- </a:t>
            </a:r>
            <a:r>
              <a:rPr lang="en-US" dirty="0" err="1">
                <a:solidFill>
                  <a:schemeClr val="accent4">
                    <a:lumMod val="40000"/>
                    <a:lumOff val="60000"/>
                  </a:schemeClr>
                </a:solidFill>
              </a:rPr>
              <a:t>mpround</a:t>
            </a:r>
            <a:r>
              <a:rPr lang="en-US" dirty="0">
                <a:solidFill>
                  <a:schemeClr val="accent4">
                    <a:lumMod val="40000"/>
                    <a:lumOff val="60000"/>
                  </a:schemeClr>
                </a:solidFill>
              </a:rPr>
              <a:t>: </a:t>
            </a:r>
            <a:r>
              <a:rPr lang="en-US" dirty="0"/>
              <a:t>Global array of unordered maps to store candidate information for different</a:t>
            </a:r>
          </a:p>
          <a:p>
            <a:pPr marL="0" lvl="0" indent="0" algn="l" rtl="0">
              <a:spcBef>
                <a:spcPts val="0"/>
              </a:spcBef>
              <a:spcAft>
                <a:spcPts val="0"/>
              </a:spcAft>
              <a:buClr>
                <a:schemeClr val="dk1"/>
              </a:buClr>
              <a:buSzPts val="1100"/>
              <a:buFont typeface="Arial"/>
              <a:buNone/>
            </a:pPr>
            <a:r>
              <a:rPr lang="en-US" dirty="0"/>
              <a:t>rounds.</a:t>
            </a:r>
          </a:p>
          <a:p>
            <a:pPr marL="0" lvl="0" indent="0" algn="l" rtl="0">
              <a:spcBef>
                <a:spcPts val="0"/>
              </a:spcBef>
              <a:spcAft>
                <a:spcPts val="0"/>
              </a:spcAft>
              <a:buClr>
                <a:schemeClr val="dk1"/>
              </a:buClr>
              <a:buSzPts val="1100"/>
              <a:buFont typeface="Arial"/>
              <a:buNone/>
            </a:pPr>
            <a:r>
              <a:rPr lang="en-US" dirty="0"/>
              <a:t>- </a:t>
            </a:r>
            <a:r>
              <a:rPr lang="en-US" dirty="0">
                <a:solidFill>
                  <a:schemeClr val="accent4">
                    <a:lumMod val="40000"/>
                    <a:lumOff val="60000"/>
                  </a:schemeClr>
                </a:solidFill>
              </a:rPr>
              <a:t>total: </a:t>
            </a:r>
            <a:r>
              <a:rPr lang="en-US" dirty="0"/>
              <a:t>Global vector to store company-wise interview data.</a:t>
            </a:r>
            <a:endParaRPr dirty="0"/>
          </a:p>
        </p:txBody>
      </p:sp>
    </p:spTree>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2396</Words>
  <Application>Microsoft Office PowerPoint</Application>
  <PresentationFormat>On-screen Show (16:9)</PresentationFormat>
  <Paragraphs>204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Anton</vt:lpstr>
      <vt:lpstr>Nunito Light</vt:lpstr>
      <vt:lpstr>Catamaran</vt:lpstr>
      <vt:lpstr>Bebas Neue</vt:lpstr>
      <vt:lpstr>Java Programming Workshop by Slidesgo</vt:lpstr>
      <vt:lpstr>CapStone Project</vt:lpstr>
      <vt:lpstr>Group Members</vt:lpstr>
      <vt:lpstr>Table of contents</vt:lpstr>
      <vt:lpstr>Problem</vt:lpstr>
      <vt:lpstr>Questions that we have solved</vt:lpstr>
      <vt:lpstr>Questions that we have solved</vt:lpstr>
      <vt:lpstr>Questions that we have solved</vt:lpstr>
      <vt:lpstr>Questions that we have solved</vt:lpstr>
      <vt:lpstr>Algorithm</vt:lpstr>
      <vt:lpstr>Algorithm</vt:lpstr>
      <vt:lpstr>Algorithm</vt:lpstr>
      <vt:lpstr>Algorithm</vt:lpstr>
      <vt:lpstr>Algorithm</vt:lpstr>
      <vt:lpstr>Algorithm</vt:lpstr>
      <vt:lpstr>Algorithm</vt:lpstr>
      <vt:lpstr>Data Structures used and why?</vt:lpstr>
      <vt:lpstr>Data Structures used and why?</vt:lpstr>
      <vt:lpstr>Data Structures used and why?</vt:lpstr>
      <vt:lpstr>Time Complexity</vt:lpstr>
      <vt:lpstr>Time Complexity</vt:lpstr>
      <vt:lpstr>Space Complexity</vt:lpstr>
      <vt:lpstr>Link to recording of running code  with voice-over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Dhruvil Mehta</dc:creator>
  <cp:lastModifiedBy>Dhruvil Mehta</cp:lastModifiedBy>
  <cp:revision>2</cp:revision>
  <dcterms:modified xsi:type="dcterms:W3CDTF">2024-05-03T18:16:22Z</dcterms:modified>
</cp:coreProperties>
</file>