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Impact" pitchFamily="34" charset="0"/>
      <p:regular r:id="rId12"/>
    </p:embeddedFont>
    <p:embeddedFont>
      <p:font typeface="Poppins Bold Italics" charset="0"/>
      <p:regular r:id="rId13"/>
    </p:embeddedFont>
    <p:embeddedFont>
      <p:font typeface="Poppins Italics" charset="0"/>
      <p:regular r:id="rId14"/>
    </p:embeddedFont>
    <p:embeddedFont>
      <p:font typeface="Poppins" charset="0"/>
      <p:regular r:id="rId15"/>
    </p:embeddedFont>
    <p:embeddedFont>
      <p:font typeface="Calibri" pitchFamily="34" charset="0"/>
      <p:regular r:id="rId16"/>
      <p:bold r:id="rId17"/>
      <p:italic r:id="rId18"/>
      <p:boldItalic r:id="rId19"/>
    </p:embeddedFont>
    <p:embeddedFont>
      <p:font typeface="Anton"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53" d="100"/>
          <a:sy n="53" d="100"/>
        </p:scale>
        <p:origin x="-75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4.svg"/><Relationship Id="rId7" Type="http://schemas.openxmlformats.org/officeDocument/2006/relationships/image" Target="../media/image16.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6.svg"/><Relationship Id="rId4" Type="http://schemas.openxmlformats.org/officeDocument/2006/relationships/image" Target="../media/image3.png"/><Relationship Id="rId9" Type="http://schemas.openxmlformats.org/officeDocument/2006/relationships/image" Target="../media/image18.sv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4.svg"/><Relationship Id="rId7" Type="http://schemas.openxmlformats.org/officeDocument/2006/relationships/image" Target="../media/image16.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6.svg"/><Relationship Id="rId4" Type="http://schemas.openxmlformats.org/officeDocument/2006/relationships/image" Target="../media/image3.png"/><Relationship Id="rId9" Type="http://schemas.openxmlformats.org/officeDocument/2006/relationships/image" Target="../media/image18.sv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4.svg"/><Relationship Id="rId7" Type="http://schemas.openxmlformats.org/officeDocument/2006/relationships/image" Target="../media/image16.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6.svg"/><Relationship Id="rId4" Type="http://schemas.openxmlformats.org/officeDocument/2006/relationships/image" Target="../media/image3.png"/><Relationship Id="rId9" Type="http://schemas.openxmlformats.org/officeDocument/2006/relationships/image" Target="../media/image18.sv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sv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rot="1366517">
            <a:off x="8172982" y="-1473762"/>
            <a:ext cx="12307770" cy="7200900"/>
          </a:xfrm>
          <a:custGeom>
            <a:avLst/>
            <a:gdLst/>
            <a:ahLst/>
            <a:cxnLst/>
            <a:rect l="l" t="t" r="r" b="b"/>
            <a:pathLst>
              <a:path w="12307770" h="7200900">
                <a:moveTo>
                  <a:pt x="0" y="0"/>
                </a:moveTo>
                <a:lnTo>
                  <a:pt x="12307770" y="0"/>
                </a:lnTo>
                <a:lnTo>
                  <a:pt x="12307770" y="7200900"/>
                </a:lnTo>
                <a:lnTo>
                  <a:pt x="0" y="72009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493551">
            <a:off x="-3091661" y="3509943"/>
            <a:ext cx="15325477" cy="8242765"/>
          </a:xfrm>
          <a:custGeom>
            <a:avLst/>
            <a:gdLst/>
            <a:ahLst/>
            <a:cxnLst/>
            <a:rect l="l" t="t" r="r" b="b"/>
            <a:pathLst>
              <a:path w="15325477" h="8242765">
                <a:moveTo>
                  <a:pt x="0" y="0"/>
                </a:moveTo>
                <a:lnTo>
                  <a:pt x="15325477" y="0"/>
                </a:lnTo>
                <a:lnTo>
                  <a:pt x="15325477" y="8242765"/>
                </a:lnTo>
                <a:lnTo>
                  <a:pt x="0" y="82427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4350042" y="349542"/>
            <a:ext cx="9587917" cy="9587917"/>
          </a:xfrm>
          <a:custGeom>
            <a:avLst/>
            <a:gdLst/>
            <a:ahLst/>
            <a:cxnLst/>
            <a:rect l="l" t="t" r="r" b="b"/>
            <a:pathLst>
              <a:path w="9587917" h="9587917">
                <a:moveTo>
                  <a:pt x="0" y="0"/>
                </a:moveTo>
                <a:lnTo>
                  <a:pt x="9587916" y="0"/>
                </a:lnTo>
                <a:lnTo>
                  <a:pt x="9587916" y="9587916"/>
                </a:lnTo>
                <a:lnTo>
                  <a:pt x="0" y="9587916"/>
                </a:lnTo>
                <a:lnTo>
                  <a:pt x="0" y="0"/>
                </a:lnTo>
                <a:close/>
              </a:path>
            </a:pathLst>
          </a:custGeom>
          <a:blipFill>
            <a:blip r:embed="rId6">
              <a:alphaModFix amt="30000"/>
              <a:extLst>
                <a:ext uri="{96DAC541-7B7A-43D3-8B79-37D633B846F1}">
                  <asvg:svgBlip xmlns:asvg="http://schemas.microsoft.com/office/drawing/2016/SVG/main" xmlns="" r:embed="rId7"/>
                </a:ext>
              </a:extLst>
            </a:blip>
            <a:stretch>
              <a:fillRect/>
            </a:stretch>
          </a:blipFill>
        </p:spPr>
      </p:sp>
      <p:sp>
        <p:nvSpPr>
          <p:cNvPr id="5" name="TextBox 5"/>
          <p:cNvSpPr txBox="1"/>
          <p:nvPr/>
        </p:nvSpPr>
        <p:spPr>
          <a:xfrm>
            <a:off x="3203120" y="895107"/>
            <a:ext cx="11552940" cy="4434304"/>
          </a:xfrm>
          <a:prstGeom prst="rect">
            <a:avLst/>
          </a:prstGeom>
        </p:spPr>
        <p:txBody>
          <a:bodyPr lIns="0" tIns="0" rIns="0" bIns="0" rtlCol="0" anchor="t">
            <a:spAutoFit/>
          </a:bodyPr>
          <a:lstStyle/>
          <a:p>
            <a:pPr algn="ctr">
              <a:lnSpc>
                <a:spcPts val="16822"/>
              </a:lnSpc>
            </a:pPr>
            <a:r>
              <a:rPr lang="en-US" sz="12016">
                <a:solidFill>
                  <a:srgbClr val="FFFFFF"/>
                </a:solidFill>
                <a:latin typeface="Impact"/>
                <a:ea typeface="Impact"/>
                <a:cs typeface="Impact"/>
                <a:sym typeface="Impact"/>
              </a:rPr>
              <a:t>LOAN DEFAULT PREDICTION</a:t>
            </a:r>
          </a:p>
        </p:txBody>
      </p:sp>
      <p:sp>
        <p:nvSpPr>
          <p:cNvPr id="6" name="TextBox 6"/>
          <p:cNvSpPr txBox="1"/>
          <p:nvPr/>
        </p:nvSpPr>
        <p:spPr>
          <a:xfrm>
            <a:off x="1992107" y="6251696"/>
            <a:ext cx="14303786" cy="1200658"/>
          </a:xfrm>
          <a:prstGeom prst="rect">
            <a:avLst/>
          </a:prstGeom>
        </p:spPr>
        <p:txBody>
          <a:bodyPr lIns="0" tIns="0" rIns="0" bIns="0" rtlCol="0" anchor="t">
            <a:spAutoFit/>
          </a:bodyPr>
          <a:lstStyle/>
          <a:p>
            <a:pPr algn="ctr">
              <a:lnSpc>
                <a:spcPts val="4736"/>
              </a:lnSpc>
            </a:pPr>
            <a:r>
              <a:rPr lang="en-US" sz="3200" b="1" i="1" spc="742">
                <a:solidFill>
                  <a:srgbClr val="FFFFFF"/>
                </a:solidFill>
                <a:latin typeface="Poppins Bold Italics"/>
                <a:ea typeface="Poppins Bold Italics"/>
                <a:cs typeface="Poppins Bold Italics"/>
                <a:sym typeface="Poppins Bold Italics"/>
              </a:rPr>
              <a:t>“AN AI BASED PROJECT TO PREDICT LOAN APPROVAL”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4312967" y="3278000"/>
            <a:ext cx="9662066" cy="7699780"/>
          </a:xfrm>
          <a:prstGeom prst="rect">
            <a:avLst/>
          </a:prstGeom>
        </p:spPr>
        <p:txBody>
          <a:bodyPr lIns="0" tIns="0" rIns="0" bIns="0" rtlCol="0" anchor="t">
            <a:spAutoFit/>
          </a:bodyPr>
          <a:lstStyle/>
          <a:p>
            <a:pPr algn="ctr">
              <a:lnSpc>
                <a:spcPts val="21959"/>
              </a:lnSpc>
            </a:pPr>
            <a:r>
              <a:rPr lang="en-US" sz="19433">
                <a:solidFill>
                  <a:srgbClr val="FFFFFF"/>
                </a:solidFill>
                <a:latin typeface="Impact"/>
                <a:ea typeface="Impact"/>
                <a:cs typeface="Impact"/>
                <a:sym typeface="Impact"/>
              </a:rPr>
              <a:t>THANK YOU</a:t>
            </a:r>
          </a:p>
          <a:p>
            <a:pPr algn="ctr">
              <a:lnSpc>
                <a:spcPts val="35203"/>
              </a:lnSpc>
              <a:spcBef>
                <a:spcPct val="0"/>
              </a:spcBef>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3592224" y="-3732007"/>
            <a:ext cx="8115300" cy="8115300"/>
          </a:xfrm>
          <a:custGeom>
            <a:avLst/>
            <a:gdLst/>
            <a:ahLst/>
            <a:cxnLst/>
            <a:rect l="l" t="t" r="r" b="b"/>
            <a:pathLst>
              <a:path w="8115300" h="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857345" y="1028700"/>
            <a:ext cx="4932403" cy="10808055"/>
          </a:xfrm>
          <a:custGeom>
            <a:avLst/>
            <a:gdLst/>
            <a:ahLst/>
            <a:cxnLst/>
            <a:rect l="l" t="t" r="r" b="b"/>
            <a:pathLst>
              <a:path w="4932403" h="10808055">
                <a:moveTo>
                  <a:pt x="0" y="0"/>
                </a:moveTo>
                <a:lnTo>
                  <a:pt x="4932404" y="0"/>
                </a:lnTo>
                <a:lnTo>
                  <a:pt x="4932404" y="10808055"/>
                </a:lnTo>
                <a:lnTo>
                  <a:pt x="0" y="1080805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3917121" y="4900273"/>
            <a:ext cx="8115300" cy="8115300"/>
          </a:xfrm>
          <a:custGeom>
            <a:avLst/>
            <a:gdLst/>
            <a:ahLst/>
            <a:cxnLst/>
            <a:rect l="l" t="t" r="r" b="b"/>
            <a:pathLst>
              <a:path w="8115300" h="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9585716" y="895350"/>
            <a:ext cx="6640906" cy="1610541"/>
          </a:xfrm>
          <a:prstGeom prst="rect">
            <a:avLst/>
          </a:prstGeom>
        </p:spPr>
        <p:txBody>
          <a:bodyPr lIns="0" tIns="0" rIns="0" bIns="0" rtlCol="0" anchor="t">
            <a:spAutoFit/>
          </a:bodyPr>
          <a:lstStyle/>
          <a:p>
            <a:pPr algn="r">
              <a:lnSpc>
                <a:spcPts val="11000"/>
              </a:lnSpc>
            </a:pPr>
            <a:r>
              <a:rPr lang="en-US" sz="9734">
                <a:solidFill>
                  <a:srgbClr val="FFFFFF"/>
                </a:solidFill>
                <a:latin typeface="Impact"/>
                <a:ea typeface="Impact"/>
                <a:cs typeface="Impact"/>
                <a:sym typeface="Impact"/>
              </a:rPr>
              <a:t>GROUP- 08</a:t>
            </a:r>
          </a:p>
        </p:txBody>
      </p:sp>
      <p:sp>
        <p:nvSpPr>
          <p:cNvPr id="6" name="TextBox 6"/>
          <p:cNvSpPr txBox="1"/>
          <p:nvPr/>
        </p:nvSpPr>
        <p:spPr>
          <a:xfrm>
            <a:off x="9872234" y="3432415"/>
            <a:ext cx="7796064" cy="4465321"/>
          </a:xfrm>
          <a:prstGeom prst="rect">
            <a:avLst/>
          </a:prstGeom>
        </p:spPr>
        <p:txBody>
          <a:bodyPr lIns="0" tIns="0" rIns="0" bIns="0" rtlCol="0" anchor="t">
            <a:spAutoFit/>
          </a:bodyPr>
          <a:lstStyle/>
          <a:p>
            <a:pPr algn="ctr">
              <a:lnSpc>
                <a:spcPts val="5879"/>
              </a:lnSpc>
              <a:spcBef>
                <a:spcPct val="0"/>
              </a:spcBef>
            </a:pPr>
            <a:r>
              <a:rPr lang="en-US" sz="4199" i="1">
                <a:solidFill>
                  <a:srgbClr val="FFFFFF"/>
                </a:solidFill>
                <a:latin typeface="Poppins Italics"/>
                <a:ea typeface="Poppins Italics"/>
                <a:cs typeface="Poppins Italics"/>
                <a:sym typeface="Poppins Italics"/>
              </a:rPr>
              <a:t>MEMBERS</a:t>
            </a:r>
          </a:p>
          <a:p>
            <a:pPr algn="ctr">
              <a:lnSpc>
                <a:spcPts val="5879"/>
              </a:lnSpc>
              <a:spcBef>
                <a:spcPct val="0"/>
              </a:spcBef>
            </a:pPr>
            <a:r>
              <a:rPr lang="en-US" sz="4199" i="1">
                <a:solidFill>
                  <a:srgbClr val="FFFFFF"/>
                </a:solidFill>
                <a:latin typeface="Poppins Italics"/>
                <a:ea typeface="Poppins Italics"/>
                <a:cs typeface="Poppins Italics"/>
                <a:sym typeface="Poppins Italics"/>
              </a:rPr>
              <a:t>RAAMANJAL SINGH GANGWAR</a:t>
            </a:r>
          </a:p>
          <a:p>
            <a:pPr algn="ctr">
              <a:lnSpc>
                <a:spcPts val="5879"/>
              </a:lnSpc>
              <a:spcBef>
                <a:spcPct val="0"/>
              </a:spcBef>
            </a:pPr>
            <a:r>
              <a:rPr lang="en-US" sz="4199" i="1">
                <a:solidFill>
                  <a:srgbClr val="FFFFFF"/>
                </a:solidFill>
                <a:latin typeface="Poppins Italics"/>
                <a:ea typeface="Poppins Italics"/>
                <a:cs typeface="Poppins Italics"/>
                <a:sym typeface="Poppins Italics"/>
              </a:rPr>
              <a:t>NIRMAL KUMAR</a:t>
            </a:r>
          </a:p>
          <a:p>
            <a:pPr algn="ctr">
              <a:lnSpc>
                <a:spcPts val="5879"/>
              </a:lnSpc>
              <a:spcBef>
                <a:spcPct val="0"/>
              </a:spcBef>
            </a:pPr>
            <a:r>
              <a:rPr lang="en-US" sz="4199" i="1">
                <a:solidFill>
                  <a:srgbClr val="FFFFFF"/>
                </a:solidFill>
                <a:latin typeface="Poppins Italics"/>
                <a:ea typeface="Poppins Italics"/>
                <a:cs typeface="Poppins Italics"/>
                <a:sym typeface="Poppins Italics"/>
              </a:rPr>
              <a:t>PIYUSH VISHWAKARMA</a:t>
            </a:r>
          </a:p>
          <a:p>
            <a:pPr algn="ctr">
              <a:lnSpc>
                <a:spcPts val="5879"/>
              </a:lnSpc>
              <a:spcBef>
                <a:spcPct val="0"/>
              </a:spcBef>
            </a:pPr>
            <a:r>
              <a:rPr lang="en-US" sz="4199" i="1">
                <a:solidFill>
                  <a:srgbClr val="FFFFFF"/>
                </a:solidFill>
                <a:latin typeface="Poppins Italics"/>
                <a:ea typeface="Poppins Italics"/>
                <a:cs typeface="Poppins Italics"/>
                <a:sym typeface="Poppins Italics"/>
              </a:rPr>
              <a:t>PRAVEER SINGH</a:t>
            </a:r>
          </a:p>
          <a:p>
            <a:pPr algn="ctr">
              <a:lnSpc>
                <a:spcPts val="5879"/>
              </a:lnSpc>
              <a:spcBef>
                <a:spcPct val="0"/>
              </a:spcBef>
            </a:pPr>
            <a:r>
              <a:rPr lang="en-US" sz="4199" i="1">
                <a:solidFill>
                  <a:srgbClr val="FFFFFF"/>
                </a:solidFill>
                <a:latin typeface="Poppins Italics"/>
                <a:ea typeface="Poppins Italics"/>
                <a:cs typeface="Poppins Italics"/>
                <a:sym typeface="Poppins Italics"/>
              </a:rPr>
              <a:t>OM PRAKASH KANNAUJIYA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3433588" y="5806884"/>
            <a:ext cx="8115300" cy="8115300"/>
          </a:xfrm>
          <a:custGeom>
            <a:avLst/>
            <a:gdLst/>
            <a:ahLst/>
            <a:cxnLst/>
            <a:rect l="l" t="t" r="r" b="b"/>
            <a:pathLst>
              <a:path w="8115300" h="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9657079" y="1600342"/>
            <a:ext cx="7060793" cy="6649983"/>
          </a:xfrm>
          <a:custGeom>
            <a:avLst/>
            <a:gdLst/>
            <a:ahLst/>
            <a:cxnLst/>
            <a:rect l="l" t="t" r="r" b="b"/>
            <a:pathLst>
              <a:path w="7060793" h="6649983">
                <a:moveTo>
                  <a:pt x="0" y="0"/>
                </a:moveTo>
                <a:lnTo>
                  <a:pt x="7060793" y="0"/>
                </a:lnTo>
                <a:lnTo>
                  <a:pt x="7060793" y="6649983"/>
                </a:lnTo>
                <a:lnTo>
                  <a:pt x="0" y="664998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4664621" y="-753127"/>
            <a:ext cx="8115300" cy="8115300"/>
          </a:xfrm>
          <a:custGeom>
            <a:avLst/>
            <a:gdLst/>
            <a:ahLst/>
            <a:cxnLst/>
            <a:rect l="l" t="t" r="r" b="b"/>
            <a:pathLst>
              <a:path w="8115300" h="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659851" y="3218798"/>
            <a:ext cx="8997227" cy="4616648"/>
          </a:xfrm>
          <a:prstGeom prst="rect">
            <a:avLst/>
          </a:prstGeom>
        </p:spPr>
        <p:txBody>
          <a:bodyPr lIns="0" tIns="0" rIns="0" bIns="0" rtlCol="0" anchor="t">
            <a:spAutoFit/>
          </a:bodyPr>
          <a:lstStyle/>
          <a:p>
            <a:pPr algn="just">
              <a:lnSpc>
                <a:spcPts val="3982"/>
              </a:lnSpc>
            </a:pPr>
            <a:endParaRPr lang="en-US" sz="2844" dirty="0" smtClean="0">
              <a:solidFill>
                <a:srgbClr val="FFFFFF"/>
              </a:solidFill>
              <a:latin typeface="Poppins"/>
              <a:ea typeface="Poppins"/>
              <a:cs typeface="Poppins"/>
              <a:sym typeface="Poppins"/>
            </a:endParaRPr>
          </a:p>
          <a:p>
            <a:pPr algn="just">
              <a:lnSpc>
                <a:spcPts val="3982"/>
              </a:lnSpc>
            </a:pPr>
            <a:endParaRPr lang="en-US" sz="2844" dirty="0" smtClean="0">
              <a:solidFill>
                <a:srgbClr val="FFFFFF"/>
              </a:solidFill>
              <a:latin typeface="Poppins"/>
              <a:ea typeface="Poppins"/>
              <a:cs typeface="Poppins"/>
              <a:sym typeface="Poppins"/>
            </a:endParaRPr>
          </a:p>
          <a:p>
            <a:pPr algn="just">
              <a:lnSpc>
                <a:spcPts val="3982"/>
              </a:lnSpc>
            </a:pPr>
            <a:r>
              <a:rPr lang="en-US" sz="2844" dirty="0" smtClean="0">
                <a:solidFill>
                  <a:srgbClr val="FFFFFF"/>
                </a:solidFill>
                <a:latin typeface="Poppins"/>
                <a:ea typeface="Poppins"/>
                <a:cs typeface="Poppins"/>
                <a:sym typeface="Poppins"/>
              </a:rPr>
              <a:t>In </a:t>
            </a:r>
            <a:r>
              <a:rPr lang="en-US" sz="2844" dirty="0">
                <a:solidFill>
                  <a:srgbClr val="FFFFFF"/>
                </a:solidFill>
                <a:latin typeface="Poppins"/>
                <a:ea typeface="Poppins"/>
                <a:cs typeface="Poppins"/>
                <a:sym typeface="Poppins"/>
              </a:rPr>
              <a:t>this project, we leverage machine learning classification algorithms to predict whether a loan applicant is likely to default based on their demographic, financial, and credit-related information. The use of these predictive models can help financial institutions make more informed, data-driven lending decisions.</a:t>
            </a:r>
          </a:p>
        </p:txBody>
      </p:sp>
      <p:sp>
        <p:nvSpPr>
          <p:cNvPr id="6" name="TextBox 6"/>
          <p:cNvSpPr txBox="1"/>
          <p:nvPr/>
        </p:nvSpPr>
        <p:spPr>
          <a:xfrm>
            <a:off x="1840626" y="1466992"/>
            <a:ext cx="6640906" cy="2821285"/>
          </a:xfrm>
          <a:prstGeom prst="rect">
            <a:avLst/>
          </a:prstGeom>
        </p:spPr>
        <p:txBody>
          <a:bodyPr lIns="0" tIns="0" rIns="0" bIns="0" rtlCol="0" anchor="t">
            <a:spAutoFit/>
          </a:bodyPr>
          <a:lstStyle/>
          <a:p>
            <a:pPr algn="just">
              <a:lnSpc>
                <a:spcPts val="11000"/>
              </a:lnSpc>
            </a:pPr>
            <a:r>
              <a:rPr lang="en-US" sz="9734" dirty="0" smtClean="0">
                <a:solidFill>
                  <a:srgbClr val="FFFFFF"/>
                </a:solidFill>
                <a:latin typeface="Impact"/>
                <a:ea typeface="Impact"/>
                <a:cs typeface="Impact"/>
                <a:sym typeface="Impact"/>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030674" y="6426980"/>
            <a:ext cx="4952166" cy="4114800"/>
          </a:xfrm>
          <a:custGeom>
            <a:avLst/>
            <a:gdLst/>
            <a:ahLst/>
            <a:cxnLst/>
            <a:rect l="l" t="t" r="r" b="b"/>
            <a:pathLst>
              <a:path w="4952166" h="4114800">
                <a:moveTo>
                  <a:pt x="0" y="0"/>
                </a:moveTo>
                <a:lnTo>
                  <a:pt x="4952166" y="0"/>
                </a:lnTo>
                <a:lnTo>
                  <a:pt x="4952166"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4543425" y="542925"/>
            <a:ext cx="9201150" cy="9201150"/>
          </a:xfrm>
          <a:custGeom>
            <a:avLst/>
            <a:gdLst/>
            <a:ahLst/>
            <a:cxnLst/>
            <a:rect l="l" t="t" r="r" b="b"/>
            <a:pathLst>
              <a:path w="9201150" h="9201150">
                <a:moveTo>
                  <a:pt x="0" y="0"/>
                </a:moveTo>
                <a:lnTo>
                  <a:pt x="9201150" y="0"/>
                </a:lnTo>
                <a:lnTo>
                  <a:pt x="9201150" y="9201150"/>
                </a:lnTo>
                <a:lnTo>
                  <a:pt x="0" y="9201150"/>
                </a:lnTo>
                <a:lnTo>
                  <a:pt x="0" y="0"/>
                </a:lnTo>
                <a:close/>
              </a:path>
            </a:pathLst>
          </a:custGeom>
          <a:blipFill>
            <a:blip r:embed="rId4">
              <a:alphaModFix amt="30000"/>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a:off x="3921492" y="4656423"/>
            <a:ext cx="10445016" cy="4115777"/>
          </a:xfrm>
          <a:prstGeom prst="rect">
            <a:avLst/>
          </a:prstGeom>
        </p:spPr>
        <p:txBody>
          <a:bodyPr lIns="0" tIns="0" rIns="0" bIns="0" rtlCol="0" anchor="t">
            <a:spAutoFit/>
          </a:bodyPr>
          <a:lstStyle/>
          <a:p>
            <a:pPr algn="ctr">
              <a:lnSpc>
                <a:spcPts val="3621"/>
              </a:lnSpc>
            </a:pPr>
            <a:r>
              <a:rPr lang="en-US" sz="2586">
                <a:solidFill>
                  <a:srgbClr val="FFFFFF"/>
                </a:solidFill>
                <a:latin typeface="Poppins"/>
                <a:ea typeface="Poppins"/>
                <a:cs typeface="Poppins"/>
                <a:sym typeface="Poppins"/>
              </a:rPr>
              <a:t>Banks and financial companies often give loans to people, but some people fail to pay them back — this is called a loan default. Predicting who might default is very important to reduce losses and make better lending decisions.</a:t>
            </a:r>
          </a:p>
          <a:p>
            <a:pPr algn="ctr">
              <a:lnSpc>
                <a:spcPts val="3621"/>
              </a:lnSpc>
            </a:pPr>
            <a:endParaRPr/>
          </a:p>
          <a:p>
            <a:pPr algn="ctr">
              <a:lnSpc>
                <a:spcPts val="3621"/>
              </a:lnSpc>
            </a:pPr>
            <a:r>
              <a:rPr lang="en-US" sz="2586">
                <a:solidFill>
                  <a:srgbClr val="FFFFFF"/>
                </a:solidFill>
                <a:latin typeface="Poppins"/>
                <a:ea typeface="Poppins"/>
                <a:cs typeface="Poppins"/>
                <a:sym typeface="Poppins"/>
              </a:rPr>
              <a:t>The goal of our project is to build a machine learning model that can predict whether a person will repay the loan or not, based on their information like income, job, loan amount, credit history, etc.</a:t>
            </a:r>
          </a:p>
        </p:txBody>
      </p:sp>
      <p:sp>
        <p:nvSpPr>
          <p:cNvPr id="5" name="TextBox 5"/>
          <p:cNvSpPr txBox="1"/>
          <p:nvPr/>
        </p:nvSpPr>
        <p:spPr>
          <a:xfrm>
            <a:off x="5823547" y="1369385"/>
            <a:ext cx="6640906" cy="3001191"/>
          </a:xfrm>
          <a:prstGeom prst="rect">
            <a:avLst/>
          </a:prstGeom>
        </p:spPr>
        <p:txBody>
          <a:bodyPr lIns="0" tIns="0" rIns="0" bIns="0" rtlCol="0" anchor="t">
            <a:spAutoFit/>
          </a:bodyPr>
          <a:lstStyle/>
          <a:p>
            <a:pPr algn="ctr">
              <a:lnSpc>
                <a:spcPts val="11000"/>
              </a:lnSpc>
            </a:pPr>
            <a:r>
              <a:rPr lang="en-US" sz="9734">
                <a:solidFill>
                  <a:srgbClr val="FFFFFF"/>
                </a:solidFill>
                <a:latin typeface="Impact"/>
                <a:ea typeface="Impact"/>
                <a:cs typeface="Impact"/>
                <a:sym typeface="Impact"/>
              </a:rPr>
              <a:t>PROBLEM STATEMENT</a:t>
            </a:r>
          </a:p>
        </p:txBody>
      </p:sp>
      <p:sp>
        <p:nvSpPr>
          <p:cNvPr id="6" name="Freeform 6"/>
          <p:cNvSpPr/>
          <p:nvPr/>
        </p:nvSpPr>
        <p:spPr>
          <a:xfrm>
            <a:off x="14783217" y="-964573"/>
            <a:ext cx="4952166" cy="4114800"/>
          </a:xfrm>
          <a:custGeom>
            <a:avLst/>
            <a:gdLst/>
            <a:ahLst/>
            <a:cxnLst/>
            <a:rect l="l" t="t" r="r" b="b"/>
            <a:pathLst>
              <a:path w="4952166" h="4114800">
                <a:moveTo>
                  <a:pt x="0" y="0"/>
                </a:moveTo>
                <a:lnTo>
                  <a:pt x="4952166" y="0"/>
                </a:lnTo>
                <a:lnTo>
                  <a:pt x="4952166"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7806757" y="3965025"/>
            <a:ext cx="3030111" cy="2705063"/>
          </a:xfrm>
          <a:custGeom>
            <a:avLst/>
            <a:gdLst/>
            <a:ahLst/>
            <a:cxnLst/>
            <a:rect l="l" t="t" r="r" b="b"/>
            <a:pathLst>
              <a:path w="3030111" h="2705063">
                <a:moveTo>
                  <a:pt x="0" y="0"/>
                </a:moveTo>
                <a:lnTo>
                  <a:pt x="3030111" y="0"/>
                </a:lnTo>
                <a:lnTo>
                  <a:pt x="3030111" y="2705063"/>
                </a:lnTo>
                <a:lnTo>
                  <a:pt x="0" y="270506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23522" y="-4057650"/>
            <a:ext cx="8115300" cy="8115300"/>
          </a:xfrm>
          <a:custGeom>
            <a:avLst/>
            <a:gdLst/>
            <a:ahLst/>
            <a:cxnLst/>
            <a:rect l="l" t="t" r="r" b="b"/>
            <a:pathLst>
              <a:path w="8115300" h="8115300">
                <a:moveTo>
                  <a:pt x="0" y="0"/>
                </a:moveTo>
                <a:lnTo>
                  <a:pt x="8115300" y="0"/>
                </a:lnTo>
                <a:lnTo>
                  <a:pt x="8115300" y="8115300"/>
                </a:lnTo>
                <a:lnTo>
                  <a:pt x="0" y="8115300"/>
                </a:lnTo>
                <a:lnTo>
                  <a:pt x="0" y="0"/>
                </a:lnTo>
                <a:close/>
              </a:path>
            </a:pathLst>
          </a:custGeom>
          <a:blipFill>
            <a:blip r:embed="rId4">
              <a:alphaModFix amt="30000"/>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2719526" y="3965025"/>
            <a:ext cx="2695226" cy="2705063"/>
          </a:xfrm>
          <a:custGeom>
            <a:avLst/>
            <a:gdLst/>
            <a:ahLst/>
            <a:cxnLst/>
            <a:rect l="l" t="t" r="r" b="b"/>
            <a:pathLst>
              <a:path w="2695226" h="2705063">
                <a:moveTo>
                  <a:pt x="0" y="0"/>
                </a:moveTo>
                <a:lnTo>
                  <a:pt x="2695226" y="0"/>
                </a:lnTo>
                <a:lnTo>
                  <a:pt x="2695226" y="2705063"/>
                </a:lnTo>
                <a:lnTo>
                  <a:pt x="0" y="270506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TextBox 5"/>
          <p:cNvSpPr txBox="1"/>
          <p:nvPr/>
        </p:nvSpPr>
        <p:spPr>
          <a:xfrm>
            <a:off x="2532073" y="7209816"/>
            <a:ext cx="3070132" cy="259715"/>
          </a:xfrm>
          <a:prstGeom prst="rect">
            <a:avLst/>
          </a:prstGeom>
        </p:spPr>
        <p:txBody>
          <a:bodyPr lIns="0" tIns="0" rIns="0" bIns="0" rtlCol="0" anchor="t">
            <a:spAutoFit/>
          </a:bodyPr>
          <a:lstStyle/>
          <a:p>
            <a:pPr algn="ctr">
              <a:lnSpc>
                <a:spcPts val="1960"/>
              </a:lnSpc>
            </a:pPr>
            <a:r>
              <a:rPr lang="en-US" sz="1400">
                <a:solidFill>
                  <a:srgbClr val="FFFFFF"/>
                </a:solidFill>
                <a:latin typeface="Poppins"/>
                <a:ea typeface="Poppins"/>
                <a:cs typeface="Poppins"/>
                <a:sym typeface="Poppins"/>
              </a:rPr>
              <a:t>Logistic Regression Accuracy</a:t>
            </a:r>
          </a:p>
        </p:txBody>
      </p:sp>
      <p:sp>
        <p:nvSpPr>
          <p:cNvPr id="6" name="TextBox 6"/>
          <p:cNvSpPr txBox="1"/>
          <p:nvPr/>
        </p:nvSpPr>
        <p:spPr>
          <a:xfrm>
            <a:off x="7608934" y="7209816"/>
            <a:ext cx="3070132" cy="259715"/>
          </a:xfrm>
          <a:prstGeom prst="rect">
            <a:avLst/>
          </a:prstGeom>
        </p:spPr>
        <p:txBody>
          <a:bodyPr lIns="0" tIns="0" rIns="0" bIns="0" rtlCol="0" anchor="t">
            <a:spAutoFit/>
          </a:bodyPr>
          <a:lstStyle/>
          <a:p>
            <a:pPr algn="ctr">
              <a:lnSpc>
                <a:spcPts val="1960"/>
              </a:lnSpc>
            </a:pPr>
            <a:r>
              <a:rPr lang="en-US" sz="1400">
                <a:solidFill>
                  <a:srgbClr val="FFFFFF"/>
                </a:solidFill>
                <a:latin typeface="Poppins"/>
                <a:ea typeface="Poppins"/>
                <a:cs typeface="Poppins"/>
                <a:sym typeface="Poppins"/>
              </a:rPr>
              <a:t>Decision Tree Accuracy</a:t>
            </a:r>
          </a:p>
        </p:txBody>
      </p:sp>
      <p:sp>
        <p:nvSpPr>
          <p:cNvPr id="7" name="Freeform 7"/>
          <p:cNvSpPr/>
          <p:nvPr/>
        </p:nvSpPr>
        <p:spPr>
          <a:xfrm>
            <a:off x="15230200" y="2813114"/>
            <a:ext cx="8115300" cy="8115300"/>
          </a:xfrm>
          <a:custGeom>
            <a:avLst/>
            <a:gdLst/>
            <a:ahLst/>
            <a:cxnLst/>
            <a:rect l="l" t="t" r="r" b="b"/>
            <a:pathLst>
              <a:path w="8115300" h="8115300">
                <a:moveTo>
                  <a:pt x="0" y="0"/>
                </a:moveTo>
                <a:lnTo>
                  <a:pt x="8115300" y="0"/>
                </a:lnTo>
                <a:lnTo>
                  <a:pt x="8115300" y="8115300"/>
                </a:lnTo>
                <a:lnTo>
                  <a:pt x="0" y="8115300"/>
                </a:lnTo>
                <a:lnTo>
                  <a:pt x="0" y="0"/>
                </a:lnTo>
                <a:close/>
              </a:path>
            </a:pathLst>
          </a:custGeom>
          <a:blipFill>
            <a:blip r:embed="rId4">
              <a:alphaModFix amt="30000"/>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12685795" y="7209816"/>
            <a:ext cx="3070132" cy="259715"/>
          </a:xfrm>
          <a:prstGeom prst="rect">
            <a:avLst/>
          </a:prstGeom>
        </p:spPr>
        <p:txBody>
          <a:bodyPr lIns="0" tIns="0" rIns="0" bIns="0" rtlCol="0" anchor="t">
            <a:spAutoFit/>
          </a:bodyPr>
          <a:lstStyle/>
          <a:p>
            <a:pPr algn="ctr">
              <a:lnSpc>
                <a:spcPts val="1960"/>
              </a:lnSpc>
            </a:pPr>
            <a:r>
              <a:rPr lang="en-US" sz="1400">
                <a:solidFill>
                  <a:srgbClr val="FFFFFF"/>
                </a:solidFill>
                <a:latin typeface="Poppins"/>
                <a:ea typeface="Poppins"/>
                <a:cs typeface="Poppins"/>
                <a:sym typeface="Poppins"/>
              </a:rPr>
              <a:t>Random Forest Accuracy</a:t>
            </a:r>
          </a:p>
        </p:txBody>
      </p:sp>
      <p:sp>
        <p:nvSpPr>
          <p:cNvPr id="9" name="Freeform 9"/>
          <p:cNvSpPr/>
          <p:nvPr/>
        </p:nvSpPr>
        <p:spPr>
          <a:xfrm>
            <a:off x="13041805" y="3965025"/>
            <a:ext cx="2705063" cy="2705063"/>
          </a:xfrm>
          <a:custGeom>
            <a:avLst/>
            <a:gdLst/>
            <a:ahLst/>
            <a:cxnLst/>
            <a:rect l="l" t="t" r="r" b="b"/>
            <a:pathLst>
              <a:path w="2705063" h="2705063">
                <a:moveTo>
                  <a:pt x="0" y="0"/>
                </a:moveTo>
                <a:lnTo>
                  <a:pt x="2705063" y="0"/>
                </a:lnTo>
                <a:lnTo>
                  <a:pt x="2705063" y="2705063"/>
                </a:lnTo>
                <a:lnTo>
                  <a:pt x="0" y="2705063"/>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0" name="TextBox 10"/>
          <p:cNvSpPr txBox="1"/>
          <p:nvPr/>
        </p:nvSpPr>
        <p:spPr>
          <a:xfrm>
            <a:off x="6001360" y="1941169"/>
            <a:ext cx="6640906" cy="1610541"/>
          </a:xfrm>
          <a:prstGeom prst="rect">
            <a:avLst/>
          </a:prstGeom>
        </p:spPr>
        <p:txBody>
          <a:bodyPr lIns="0" tIns="0" rIns="0" bIns="0" rtlCol="0" anchor="t">
            <a:spAutoFit/>
          </a:bodyPr>
          <a:lstStyle/>
          <a:p>
            <a:pPr algn="ctr">
              <a:lnSpc>
                <a:spcPts val="11000"/>
              </a:lnSpc>
            </a:pPr>
            <a:r>
              <a:rPr lang="en-US" sz="9734">
                <a:solidFill>
                  <a:srgbClr val="FFFFFF"/>
                </a:solidFill>
                <a:latin typeface="Impact"/>
                <a:ea typeface="Impact"/>
                <a:cs typeface="Impact"/>
                <a:sym typeface="Impact"/>
              </a:rPr>
              <a:t>METHODOLOGY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3120888" y="1028700"/>
            <a:ext cx="6544064" cy="5842064"/>
          </a:xfrm>
          <a:custGeom>
            <a:avLst/>
            <a:gdLst/>
            <a:ahLst/>
            <a:cxnLst/>
            <a:rect l="l" t="t" r="r" b="b"/>
            <a:pathLst>
              <a:path w="6544064" h="5842064">
                <a:moveTo>
                  <a:pt x="0" y="0"/>
                </a:moveTo>
                <a:lnTo>
                  <a:pt x="6544063" y="0"/>
                </a:lnTo>
                <a:lnTo>
                  <a:pt x="6544063" y="5842064"/>
                </a:lnTo>
                <a:lnTo>
                  <a:pt x="0" y="584206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4687841" y="2813114"/>
            <a:ext cx="8115300" cy="8115300"/>
          </a:xfrm>
          <a:custGeom>
            <a:avLst/>
            <a:gdLst/>
            <a:ahLst/>
            <a:cxnLst/>
            <a:rect l="l" t="t" r="r" b="b"/>
            <a:pathLst>
              <a:path w="8115300" h="8115300">
                <a:moveTo>
                  <a:pt x="0" y="0"/>
                </a:moveTo>
                <a:lnTo>
                  <a:pt x="8115300" y="0"/>
                </a:lnTo>
                <a:lnTo>
                  <a:pt x="8115300" y="8115300"/>
                </a:lnTo>
                <a:lnTo>
                  <a:pt x="0" y="8115300"/>
                </a:lnTo>
                <a:lnTo>
                  <a:pt x="0" y="0"/>
                </a:lnTo>
                <a:close/>
              </a:path>
            </a:pathLst>
          </a:custGeom>
          <a:blipFill>
            <a:blip r:embed="rId4">
              <a:alphaModFix amt="30000"/>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1070217" y="6261484"/>
            <a:ext cx="5971838" cy="5993633"/>
          </a:xfrm>
          <a:custGeom>
            <a:avLst/>
            <a:gdLst/>
            <a:ahLst/>
            <a:cxnLst/>
            <a:rect l="l" t="t" r="r" b="b"/>
            <a:pathLst>
              <a:path w="5971838" h="5993633">
                <a:moveTo>
                  <a:pt x="0" y="0"/>
                </a:moveTo>
                <a:lnTo>
                  <a:pt x="5971837" y="0"/>
                </a:lnTo>
                <a:lnTo>
                  <a:pt x="5971837" y="5993632"/>
                </a:lnTo>
                <a:lnTo>
                  <a:pt x="0" y="599363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TextBox 5"/>
          <p:cNvSpPr txBox="1"/>
          <p:nvPr/>
        </p:nvSpPr>
        <p:spPr>
          <a:xfrm>
            <a:off x="5065039" y="4132866"/>
            <a:ext cx="4894841" cy="3958368"/>
          </a:xfrm>
          <a:prstGeom prst="rect">
            <a:avLst/>
          </a:prstGeom>
        </p:spPr>
        <p:txBody>
          <a:bodyPr lIns="0" tIns="0" rIns="0" bIns="0" rtlCol="0" anchor="t">
            <a:spAutoFit/>
          </a:bodyPr>
          <a:lstStyle/>
          <a:p>
            <a:pPr algn="ctr">
              <a:lnSpc>
                <a:spcPts val="3124"/>
              </a:lnSpc>
            </a:pPr>
            <a:endParaRPr/>
          </a:p>
          <a:p>
            <a:pPr algn="ctr">
              <a:lnSpc>
                <a:spcPts val="3124"/>
              </a:lnSpc>
            </a:pPr>
            <a:r>
              <a:rPr lang="en-US" sz="2232">
                <a:solidFill>
                  <a:srgbClr val="FFFFFF"/>
                </a:solidFill>
                <a:latin typeface="Poppins"/>
                <a:ea typeface="Poppins"/>
                <a:cs typeface="Poppins"/>
                <a:sym typeface="Poppins"/>
              </a:rPr>
              <a:t>We cleaned the dataset by handling missing values and converting categorical data using encoding techniques. Unnecessary columns were removed, and exploratory analysis was done using visualizations and correlation analysis to understand patterns in the data.</a:t>
            </a:r>
          </a:p>
        </p:txBody>
      </p:sp>
      <p:sp>
        <p:nvSpPr>
          <p:cNvPr id="6" name="Freeform 6"/>
          <p:cNvSpPr/>
          <p:nvPr/>
        </p:nvSpPr>
        <p:spPr>
          <a:xfrm>
            <a:off x="14056135" y="-3559748"/>
            <a:ext cx="8115300" cy="8115300"/>
          </a:xfrm>
          <a:custGeom>
            <a:avLst/>
            <a:gdLst/>
            <a:ahLst/>
            <a:cxnLst/>
            <a:rect l="l" t="t" r="r" b="b"/>
            <a:pathLst>
              <a:path w="8115300" h="8115300">
                <a:moveTo>
                  <a:pt x="0" y="0"/>
                </a:moveTo>
                <a:lnTo>
                  <a:pt x="8115300" y="0"/>
                </a:lnTo>
                <a:lnTo>
                  <a:pt x="8115300" y="8115300"/>
                </a:lnTo>
                <a:lnTo>
                  <a:pt x="0" y="8115300"/>
                </a:lnTo>
                <a:lnTo>
                  <a:pt x="0" y="0"/>
                </a:lnTo>
                <a:close/>
              </a:path>
            </a:pathLst>
          </a:custGeom>
          <a:blipFill>
            <a:blip r:embed="rId4">
              <a:alphaModFix amt="30000"/>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12733707" y="-2198401"/>
            <a:ext cx="6148133" cy="6148133"/>
          </a:xfrm>
          <a:custGeom>
            <a:avLst/>
            <a:gdLst/>
            <a:ahLst/>
            <a:cxnLst/>
            <a:rect l="l" t="t" r="r" b="b"/>
            <a:pathLst>
              <a:path w="6148133" h="6148133">
                <a:moveTo>
                  <a:pt x="0" y="0"/>
                </a:moveTo>
                <a:lnTo>
                  <a:pt x="6148133" y="0"/>
                </a:lnTo>
                <a:lnTo>
                  <a:pt x="6148133" y="6148133"/>
                </a:lnTo>
                <a:lnTo>
                  <a:pt x="0" y="6148133"/>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8" name="TextBox 8"/>
          <p:cNvSpPr txBox="1"/>
          <p:nvPr/>
        </p:nvSpPr>
        <p:spPr>
          <a:xfrm>
            <a:off x="3279653" y="866775"/>
            <a:ext cx="8701703" cy="2097516"/>
          </a:xfrm>
          <a:prstGeom prst="rect">
            <a:avLst/>
          </a:prstGeom>
        </p:spPr>
        <p:txBody>
          <a:bodyPr lIns="0" tIns="0" rIns="0" bIns="0" rtlCol="0" anchor="t">
            <a:spAutoFit/>
          </a:bodyPr>
          <a:lstStyle/>
          <a:p>
            <a:pPr algn="ctr">
              <a:lnSpc>
                <a:spcPts val="14413"/>
              </a:lnSpc>
            </a:pPr>
            <a:r>
              <a:rPr lang="en-US" sz="12755">
                <a:solidFill>
                  <a:srgbClr val="FFFFFF"/>
                </a:solidFill>
                <a:latin typeface="Impact"/>
                <a:ea typeface="Impact"/>
                <a:cs typeface="Impact"/>
                <a:sym typeface="Impact"/>
              </a:rPr>
              <a:t>METHODOLOGY</a:t>
            </a:r>
          </a:p>
        </p:txBody>
      </p:sp>
      <p:sp>
        <p:nvSpPr>
          <p:cNvPr id="9" name="TextBox 9"/>
          <p:cNvSpPr txBox="1"/>
          <p:nvPr/>
        </p:nvSpPr>
        <p:spPr>
          <a:xfrm>
            <a:off x="4451026" y="3164317"/>
            <a:ext cx="5738528" cy="516137"/>
          </a:xfrm>
          <a:prstGeom prst="rect">
            <a:avLst/>
          </a:prstGeom>
        </p:spPr>
        <p:txBody>
          <a:bodyPr lIns="0" tIns="0" rIns="0" bIns="0" rtlCol="0" anchor="t">
            <a:spAutoFit/>
          </a:bodyPr>
          <a:lstStyle/>
          <a:p>
            <a:pPr algn="ctr">
              <a:lnSpc>
                <a:spcPts val="3559"/>
              </a:lnSpc>
            </a:pPr>
            <a:r>
              <a:rPr lang="en-US" sz="3150">
                <a:solidFill>
                  <a:srgbClr val="FFFFFF"/>
                </a:solidFill>
                <a:latin typeface="Impact"/>
                <a:ea typeface="Impact"/>
                <a:cs typeface="Impact"/>
                <a:sym typeface="Impact"/>
              </a:rPr>
              <a:t>1.DATA PREPARATION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3120888" y="1028700"/>
            <a:ext cx="6544064" cy="5842064"/>
          </a:xfrm>
          <a:custGeom>
            <a:avLst/>
            <a:gdLst/>
            <a:ahLst/>
            <a:cxnLst/>
            <a:rect l="l" t="t" r="r" b="b"/>
            <a:pathLst>
              <a:path w="6544064" h="5842064">
                <a:moveTo>
                  <a:pt x="0" y="0"/>
                </a:moveTo>
                <a:lnTo>
                  <a:pt x="6544063" y="0"/>
                </a:lnTo>
                <a:lnTo>
                  <a:pt x="6544063" y="5842064"/>
                </a:lnTo>
                <a:lnTo>
                  <a:pt x="0" y="584206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4687841" y="2813114"/>
            <a:ext cx="8115300" cy="8115300"/>
          </a:xfrm>
          <a:custGeom>
            <a:avLst/>
            <a:gdLst/>
            <a:ahLst/>
            <a:cxnLst/>
            <a:rect l="l" t="t" r="r" b="b"/>
            <a:pathLst>
              <a:path w="8115300" h="8115300">
                <a:moveTo>
                  <a:pt x="0" y="0"/>
                </a:moveTo>
                <a:lnTo>
                  <a:pt x="8115300" y="0"/>
                </a:lnTo>
                <a:lnTo>
                  <a:pt x="8115300" y="8115300"/>
                </a:lnTo>
                <a:lnTo>
                  <a:pt x="0" y="8115300"/>
                </a:lnTo>
                <a:lnTo>
                  <a:pt x="0" y="0"/>
                </a:lnTo>
                <a:close/>
              </a:path>
            </a:pathLst>
          </a:custGeom>
          <a:blipFill>
            <a:blip r:embed="rId4">
              <a:alphaModFix amt="30000"/>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1070217" y="6261484"/>
            <a:ext cx="5971838" cy="5993633"/>
          </a:xfrm>
          <a:custGeom>
            <a:avLst/>
            <a:gdLst/>
            <a:ahLst/>
            <a:cxnLst/>
            <a:rect l="l" t="t" r="r" b="b"/>
            <a:pathLst>
              <a:path w="5971838" h="5993633">
                <a:moveTo>
                  <a:pt x="0" y="0"/>
                </a:moveTo>
                <a:lnTo>
                  <a:pt x="5971837" y="0"/>
                </a:lnTo>
                <a:lnTo>
                  <a:pt x="5971837" y="5993632"/>
                </a:lnTo>
                <a:lnTo>
                  <a:pt x="0" y="599363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TextBox 5"/>
          <p:cNvSpPr txBox="1"/>
          <p:nvPr/>
        </p:nvSpPr>
        <p:spPr>
          <a:xfrm>
            <a:off x="5065039" y="4132866"/>
            <a:ext cx="4894841" cy="3958368"/>
          </a:xfrm>
          <a:prstGeom prst="rect">
            <a:avLst/>
          </a:prstGeom>
        </p:spPr>
        <p:txBody>
          <a:bodyPr lIns="0" tIns="0" rIns="0" bIns="0" rtlCol="0" anchor="t">
            <a:spAutoFit/>
          </a:bodyPr>
          <a:lstStyle/>
          <a:p>
            <a:pPr algn="ctr">
              <a:lnSpc>
                <a:spcPts val="3124"/>
              </a:lnSpc>
            </a:pPr>
            <a:r>
              <a:rPr lang="en-US" sz="2232">
                <a:solidFill>
                  <a:srgbClr val="FFFFFF"/>
                </a:solidFill>
                <a:latin typeface="Poppins"/>
                <a:ea typeface="Poppins"/>
                <a:cs typeface="Poppins"/>
                <a:sym typeface="Poppins"/>
              </a:rPr>
              <a:t>We applied classification algorithms like Decision Tree, and Random Forest. The models were trained and tested using evaluation metrics like accuracy and F1-score. Random Forest gave the best performance, and feature importance showed that credit history, loan amount, and income were key predictors.</a:t>
            </a:r>
          </a:p>
        </p:txBody>
      </p:sp>
      <p:sp>
        <p:nvSpPr>
          <p:cNvPr id="6" name="Freeform 6"/>
          <p:cNvSpPr/>
          <p:nvPr/>
        </p:nvSpPr>
        <p:spPr>
          <a:xfrm>
            <a:off x="14056135" y="-3559748"/>
            <a:ext cx="8115300" cy="8115300"/>
          </a:xfrm>
          <a:custGeom>
            <a:avLst/>
            <a:gdLst/>
            <a:ahLst/>
            <a:cxnLst/>
            <a:rect l="l" t="t" r="r" b="b"/>
            <a:pathLst>
              <a:path w="8115300" h="8115300">
                <a:moveTo>
                  <a:pt x="0" y="0"/>
                </a:moveTo>
                <a:lnTo>
                  <a:pt x="8115300" y="0"/>
                </a:lnTo>
                <a:lnTo>
                  <a:pt x="8115300" y="8115300"/>
                </a:lnTo>
                <a:lnTo>
                  <a:pt x="0" y="8115300"/>
                </a:lnTo>
                <a:lnTo>
                  <a:pt x="0" y="0"/>
                </a:lnTo>
                <a:close/>
              </a:path>
            </a:pathLst>
          </a:custGeom>
          <a:blipFill>
            <a:blip r:embed="rId4">
              <a:alphaModFix amt="30000"/>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12733707" y="-2198401"/>
            <a:ext cx="6148133" cy="6148133"/>
          </a:xfrm>
          <a:custGeom>
            <a:avLst/>
            <a:gdLst/>
            <a:ahLst/>
            <a:cxnLst/>
            <a:rect l="l" t="t" r="r" b="b"/>
            <a:pathLst>
              <a:path w="6148133" h="6148133">
                <a:moveTo>
                  <a:pt x="0" y="0"/>
                </a:moveTo>
                <a:lnTo>
                  <a:pt x="6148133" y="0"/>
                </a:lnTo>
                <a:lnTo>
                  <a:pt x="6148133" y="6148133"/>
                </a:lnTo>
                <a:lnTo>
                  <a:pt x="0" y="6148133"/>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8" name="TextBox 8"/>
          <p:cNvSpPr txBox="1"/>
          <p:nvPr/>
        </p:nvSpPr>
        <p:spPr>
          <a:xfrm>
            <a:off x="3279653" y="866775"/>
            <a:ext cx="8701703" cy="2097516"/>
          </a:xfrm>
          <a:prstGeom prst="rect">
            <a:avLst/>
          </a:prstGeom>
        </p:spPr>
        <p:txBody>
          <a:bodyPr lIns="0" tIns="0" rIns="0" bIns="0" rtlCol="0" anchor="t">
            <a:spAutoFit/>
          </a:bodyPr>
          <a:lstStyle/>
          <a:p>
            <a:pPr algn="ctr">
              <a:lnSpc>
                <a:spcPts val="14413"/>
              </a:lnSpc>
            </a:pPr>
            <a:r>
              <a:rPr lang="en-US" sz="12755">
                <a:solidFill>
                  <a:srgbClr val="FFFFFF"/>
                </a:solidFill>
                <a:latin typeface="Impact"/>
                <a:ea typeface="Impact"/>
                <a:cs typeface="Impact"/>
                <a:sym typeface="Impact"/>
              </a:rPr>
              <a:t>METHODOLOGY</a:t>
            </a:r>
          </a:p>
        </p:txBody>
      </p:sp>
      <p:sp>
        <p:nvSpPr>
          <p:cNvPr id="9" name="TextBox 9"/>
          <p:cNvSpPr txBox="1"/>
          <p:nvPr/>
        </p:nvSpPr>
        <p:spPr>
          <a:xfrm>
            <a:off x="4451026" y="3164317"/>
            <a:ext cx="5738528" cy="966169"/>
          </a:xfrm>
          <a:prstGeom prst="rect">
            <a:avLst/>
          </a:prstGeom>
        </p:spPr>
        <p:txBody>
          <a:bodyPr lIns="0" tIns="0" rIns="0" bIns="0" rtlCol="0" anchor="t">
            <a:spAutoFit/>
          </a:bodyPr>
          <a:lstStyle/>
          <a:p>
            <a:pPr algn="ctr">
              <a:lnSpc>
                <a:spcPts val="3559"/>
              </a:lnSpc>
            </a:pPr>
            <a:r>
              <a:rPr lang="en-US" sz="3150">
                <a:solidFill>
                  <a:srgbClr val="FFFFFF"/>
                </a:solidFill>
                <a:latin typeface="Impact"/>
                <a:ea typeface="Impact"/>
                <a:cs typeface="Impact"/>
                <a:sym typeface="Impact"/>
              </a:rPr>
              <a:t>2.MODEL BUILDING &amp; EVALUATION</a:t>
            </a:r>
          </a:p>
          <a:p>
            <a:pPr algn="ctr">
              <a:lnSpc>
                <a:spcPts val="3559"/>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875015" y="542925"/>
            <a:ext cx="9201150" cy="9201150"/>
          </a:xfrm>
          <a:custGeom>
            <a:avLst/>
            <a:gdLst/>
            <a:ahLst/>
            <a:cxnLst/>
            <a:rect l="l" t="t" r="r" b="b"/>
            <a:pathLst>
              <a:path w="9201150" h="9201150">
                <a:moveTo>
                  <a:pt x="0" y="0"/>
                </a:moveTo>
                <a:lnTo>
                  <a:pt x="9201150" y="0"/>
                </a:lnTo>
                <a:lnTo>
                  <a:pt x="9201150" y="9201150"/>
                </a:lnTo>
                <a:lnTo>
                  <a:pt x="0" y="9201150"/>
                </a:lnTo>
                <a:lnTo>
                  <a:pt x="0" y="0"/>
                </a:lnTo>
                <a:close/>
              </a:path>
            </a:pathLst>
          </a:custGeom>
          <a:blipFill>
            <a:blip r:embed="rId2">
              <a:alphaModFix amt="30000"/>
              <a:extLst>
                <a:ext uri="{96DAC541-7B7A-43D3-8B79-37D633B846F1}">
                  <asvg:svgBlip xmlns:asvg="http://schemas.microsoft.com/office/drawing/2016/SVG/main" xmlns="" r:embed="rId3"/>
                </a:ext>
              </a:extLst>
            </a:blip>
            <a:stretch>
              <a:fillRect/>
            </a:stretch>
          </a:blipFill>
        </p:spPr>
      </p:sp>
      <p:sp>
        <p:nvSpPr>
          <p:cNvPr id="3" name="Freeform 3"/>
          <p:cNvSpPr/>
          <p:nvPr/>
        </p:nvSpPr>
        <p:spPr>
          <a:xfrm rot="2578375">
            <a:off x="8323700" y="-4291982"/>
            <a:ext cx="15959856" cy="8583964"/>
          </a:xfrm>
          <a:custGeom>
            <a:avLst/>
            <a:gdLst/>
            <a:ahLst/>
            <a:cxnLst/>
            <a:rect l="l" t="t" r="r" b="b"/>
            <a:pathLst>
              <a:path w="15959856" h="8583964">
                <a:moveTo>
                  <a:pt x="0" y="0"/>
                </a:moveTo>
                <a:lnTo>
                  <a:pt x="15959857" y="0"/>
                </a:lnTo>
                <a:lnTo>
                  <a:pt x="15959857" y="8583964"/>
                </a:lnTo>
                <a:lnTo>
                  <a:pt x="0" y="858396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433440" y="542925"/>
            <a:ext cx="6809219" cy="4409390"/>
          </a:xfrm>
          <a:custGeom>
            <a:avLst/>
            <a:gdLst/>
            <a:ahLst/>
            <a:cxnLst/>
            <a:rect l="l" t="t" r="r" b="b"/>
            <a:pathLst>
              <a:path w="6809219" h="4409390">
                <a:moveTo>
                  <a:pt x="0" y="0"/>
                </a:moveTo>
                <a:lnTo>
                  <a:pt x="6809219" y="0"/>
                </a:lnTo>
                <a:lnTo>
                  <a:pt x="6809219" y="4409390"/>
                </a:lnTo>
                <a:lnTo>
                  <a:pt x="0" y="4409390"/>
                </a:lnTo>
                <a:lnTo>
                  <a:pt x="0" y="0"/>
                </a:lnTo>
                <a:close/>
              </a:path>
            </a:pathLst>
          </a:custGeom>
          <a:blipFill>
            <a:blip r:embed="rId6"/>
            <a:stretch>
              <a:fillRect l="-3817"/>
            </a:stretch>
          </a:blipFill>
        </p:spPr>
      </p:sp>
      <p:sp>
        <p:nvSpPr>
          <p:cNvPr id="5" name="Freeform 5"/>
          <p:cNvSpPr/>
          <p:nvPr/>
        </p:nvSpPr>
        <p:spPr>
          <a:xfrm>
            <a:off x="270963" y="4425033"/>
            <a:ext cx="6727437" cy="5861967"/>
          </a:xfrm>
          <a:custGeom>
            <a:avLst/>
            <a:gdLst/>
            <a:ahLst/>
            <a:cxnLst/>
            <a:rect l="l" t="t" r="r" b="b"/>
            <a:pathLst>
              <a:path w="6727437" h="5861967">
                <a:moveTo>
                  <a:pt x="0" y="0"/>
                </a:moveTo>
                <a:lnTo>
                  <a:pt x="6727437" y="0"/>
                </a:lnTo>
                <a:lnTo>
                  <a:pt x="6727437" y="5861967"/>
                </a:lnTo>
                <a:lnTo>
                  <a:pt x="0" y="5861967"/>
                </a:lnTo>
                <a:lnTo>
                  <a:pt x="0" y="0"/>
                </a:lnTo>
                <a:close/>
              </a:path>
            </a:pathLst>
          </a:custGeom>
          <a:blipFill>
            <a:blip r:embed="rId7"/>
            <a:stretch>
              <a:fillRect l="-2457" r="-1740"/>
            </a:stretch>
          </a:blipFill>
        </p:spPr>
      </p:sp>
      <p:sp>
        <p:nvSpPr>
          <p:cNvPr id="6" name="Freeform 6"/>
          <p:cNvSpPr/>
          <p:nvPr/>
        </p:nvSpPr>
        <p:spPr>
          <a:xfrm>
            <a:off x="9144000" y="865078"/>
            <a:ext cx="7857870" cy="5991626"/>
          </a:xfrm>
          <a:custGeom>
            <a:avLst/>
            <a:gdLst/>
            <a:ahLst/>
            <a:cxnLst/>
            <a:rect l="l" t="t" r="r" b="b"/>
            <a:pathLst>
              <a:path w="7857870" h="5991626">
                <a:moveTo>
                  <a:pt x="0" y="0"/>
                </a:moveTo>
                <a:lnTo>
                  <a:pt x="7857870" y="0"/>
                </a:lnTo>
                <a:lnTo>
                  <a:pt x="7857870" y="5991625"/>
                </a:lnTo>
                <a:lnTo>
                  <a:pt x="0" y="5991625"/>
                </a:lnTo>
                <a:lnTo>
                  <a:pt x="0" y="0"/>
                </a:lnTo>
                <a:close/>
              </a:path>
            </a:pathLst>
          </a:custGeom>
          <a:blipFill>
            <a:blip r:embed="rId8"/>
            <a:stretch>
              <a:fillRect/>
            </a:stretch>
          </a:blipFill>
        </p:spPr>
      </p:sp>
      <p:sp>
        <p:nvSpPr>
          <p:cNvPr id="7" name="Freeform 7"/>
          <p:cNvSpPr/>
          <p:nvPr/>
        </p:nvSpPr>
        <p:spPr>
          <a:xfrm>
            <a:off x="9144000" y="6856703"/>
            <a:ext cx="9696525" cy="1818098"/>
          </a:xfrm>
          <a:custGeom>
            <a:avLst/>
            <a:gdLst/>
            <a:ahLst/>
            <a:cxnLst/>
            <a:rect l="l" t="t" r="r" b="b"/>
            <a:pathLst>
              <a:path w="9696525" h="1818098">
                <a:moveTo>
                  <a:pt x="0" y="0"/>
                </a:moveTo>
                <a:lnTo>
                  <a:pt x="9696525" y="0"/>
                </a:lnTo>
                <a:lnTo>
                  <a:pt x="9696525" y="1818099"/>
                </a:lnTo>
                <a:lnTo>
                  <a:pt x="0" y="1818099"/>
                </a:lnTo>
                <a:lnTo>
                  <a:pt x="0" y="0"/>
                </a:lnTo>
                <a:close/>
              </a:path>
            </a:pathLst>
          </a:custGeom>
          <a:blipFill>
            <a:blip r:embed="rId9"/>
            <a:stretch>
              <a:fillRect/>
            </a:stretch>
          </a:blipFill>
        </p:spPr>
      </p:sp>
      <p:sp>
        <p:nvSpPr>
          <p:cNvPr id="8" name="TextBox 8"/>
          <p:cNvSpPr txBox="1"/>
          <p:nvPr/>
        </p:nvSpPr>
        <p:spPr>
          <a:xfrm>
            <a:off x="6282534" y="-267772"/>
            <a:ext cx="6386112" cy="1132850"/>
          </a:xfrm>
          <a:prstGeom prst="rect">
            <a:avLst/>
          </a:prstGeom>
        </p:spPr>
        <p:txBody>
          <a:bodyPr lIns="0" tIns="0" rIns="0" bIns="0" rtlCol="0" anchor="t">
            <a:spAutoFit/>
          </a:bodyPr>
          <a:lstStyle/>
          <a:p>
            <a:pPr algn="ctr">
              <a:lnSpc>
                <a:spcPts val="9299"/>
              </a:lnSpc>
            </a:pPr>
            <a:r>
              <a:rPr lang="en-US" sz="6642">
                <a:solidFill>
                  <a:srgbClr val="FFFFFF"/>
                </a:solidFill>
                <a:latin typeface="Anton"/>
                <a:ea typeface="Anton"/>
                <a:cs typeface="Anton"/>
                <a:sym typeface="Anton"/>
              </a:rPr>
              <a:t>CODE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382325" y="1767249"/>
            <a:ext cx="11301259" cy="3376251"/>
          </a:xfrm>
          <a:custGeom>
            <a:avLst/>
            <a:gdLst/>
            <a:ahLst/>
            <a:cxnLst/>
            <a:rect l="l" t="t" r="r" b="b"/>
            <a:pathLst>
              <a:path w="11301259" h="3376251">
                <a:moveTo>
                  <a:pt x="0" y="0"/>
                </a:moveTo>
                <a:lnTo>
                  <a:pt x="11301259" y="0"/>
                </a:lnTo>
                <a:lnTo>
                  <a:pt x="11301259" y="3376251"/>
                </a:lnTo>
                <a:lnTo>
                  <a:pt x="0" y="3376251"/>
                </a:lnTo>
                <a:lnTo>
                  <a:pt x="0" y="0"/>
                </a:lnTo>
                <a:close/>
              </a:path>
            </a:pathLst>
          </a:custGeom>
          <a:blipFill>
            <a:blip r:embed="rId2"/>
            <a:stretch>
              <a:fillRect/>
            </a:stretch>
          </a:blipFill>
        </p:spPr>
      </p:sp>
      <p:sp>
        <p:nvSpPr>
          <p:cNvPr id="3" name="Freeform 3"/>
          <p:cNvSpPr/>
          <p:nvPr/>
        </p:nvSpPr>
        <p:spPr>
          <a:xfrm>
            <a:off x="11852995" y="698246"/>
            <a:ext cx="5594123" cy="6356958"/>
          </a:xfrm>
          <a:custGeom>
            <a:avLst/>
            <a:gdLst/>
            <a:ahLst/>
            <a:cxnLst/>
            <a:rect l="l" t="t" r="r" b="b"/>
            <a:pathLst>
              <a:path w="5594123" h="6356958">
                <a:moveTo>
                  <a:pt x="0" y="0"/>
                </a:moveTo>
                <a:lnTo>
                  <a:pt x="5594123" y="0"/>
                </a:lnTo>
                <a:lnTo>
                  <a:pt x="5594123" y="6356958"/>
                </a:lnTo>
                <a:lnTo>
                  <a:pt x="0" y="6356958"/>
                </a:lnTo>
                <a:lnTo>
                  <a:pt x="0" y="0"/>
                </a:lnTo>
                <a:close/>
              </a:path>
            </a:pathLst>
          </a:custGeom>
          <a:blipFill>
            <a:blip r:embed="rId3"/>
            <a:stretch>
              <a:fillRect/>
            </a:stretch>
          </a:blipFill>
        </p:spPr>
      </p:sp>
      <p:sp>
        <p:nvSpPr>
          <p:cNvPr id="4" name="Freeform 4"/>
          <p:cNvSpPr/>
          <p:nvPr/>
        </p:nvSpPr>
        <p:spPr>
          <a:xfrm>
            <a:off x="-230315" y="5143500"/>
            <a:ext cx="10481831" cy="5830518"/>
          </a:xfrm>
          <a:custGeom>
            <a:avLst/>
            <a:gdLst/>
            <a:ahLst/>
            <a:cxnLst/>
            <a:rect l="l" t="t" r="r" b="b"/>
            <a:pathLst>
              <a:path w="10481831" h="5830518">
                <a:moveTo>
                  <a:pt x="0" y="0"/>
                </a:moveTo>
                <a:lnTo>
                  <a:pt x="10481831" y="0"/>
                </a:lnTo>
                <a:lnTo>
                  <a:pt x="10481831" y="5830518"/>
                </a:lnTo>
                <a:lnTo>
                  <a:pt x="0" y="5830518"/>
                </a:lnTo>
                <a:lnTo>
                  <a:pt x="0" y="0"/>
                </a:lnTo>
                <a:close/>
              </a:path>
            </a:pathLst>
          </a:custGeom>
          <a:blipFill>
            <a:blip r:embed="rId4"/>
            <a:stretch>
              <a:fillRect/>
            </a:stretch>
          </a:blipFill>
        </p:spPr>
      </p:sp>
      <p:sp>
        <p:nvSpPr>
          <p:cNvPr id="5" name="Freeform 5"/>
          <p:cNvSpPr/>
          <p:nvPr/>
        </p:nvSpPr>
        <p:spPr>
          <a:xfrm>
            <a:off x="10251516" y="7050850"/>
            <a:ext cx="8918988" cy="4414899"/>
          </a:xfrm>
          <a:custGeom>
            <a:avLst/>
            <a:gdLst/>
            <a:ahLst/>
            <a:cxnLst/>
            <a:rect l="l" t="t" r="r" b="b"/>
            <a:pathLst>
              <a:path w="8918988" h="4414899">
                <a:moveTo>
                  <a:pt x="0" y="0"/>
                </a:moveTo>
                <a:lnTo>
                  <a:pt x="8918988" y="0"/>
                </a:lnTo>
                <a:lnTo>
                  <a:pt x="8918988" y="4414900"/>
                </a:lnTo>
                <a:lnTo>
                  <a:pt x="0" y="4414900"/>
                </a:lnTo>
                <a:lnTo>
                  <a:pt x="0" y="0"/>
                </a:lnTo>
                <a:close/>
              </a:path>
            </a:pathLst>
          </a:custGeom>
          <a:blipFill>
            <a:blip r:embed="rId5"/>
            <a:stretch>
              <a:fillRect/>
            </a:stretch>
          </a:blipFill>
        </p:spPr>
      </p:sp>
      <p:sp>
        <p:nvSpPr>
          <p:cNvPr id="6" name="TextBox 6"/>
          <p:cNvSpPr txBox="1"/>
          <p:nvPr/>
        </p:nvSpPr>
        <p:spPr>
          <a:xfrm>
            <a:off x="3759996" y="574421"/>
            <a:ext cx="10288689" cy="784733"/>
          </a:xfrm>
          <a:prstGeom prst="rect">
            <a:avLst/>
          </a:prstGeom>
        </p:spPr>
        <p:txBody>
          <a:bodyPr lIns="0" tIns="0" rIns="0" bIns="0" rtlCol="0" anchor="t">
            <a:spAutoFit/>
          </a:bodyPr>
          <a:lstStyle/>
          <a:p>
            <a:pPr algn="ctr">
              <a:lnSpc>
                <a:spcPts val="6135"/>
              </a:lnSpc>
              <a:spcBef>
                <a:spcPct val="0"/>
              </a:spcBef>
            </a:pPr>
            <a:r>
              <a:rPr lang="en-US" sz="4382">
                <a:solidFill>
                  <a:srgbClr val="FFFFFF"/>
                </a:solidFill>
                <a:latin typeface="Poppins"/>
                <a:ea typeface="Poppins"/>
                <a:cs typeface="Poppins"/>
                <a:sym typeface="Poppins"/>
              </a:rPr>
              <a:t>OUTPUT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274</Words>
  <Application>Microsoft Office PowerPoint</Application>
  <PresentationFormat>Custom</PresentationFormat>
  <Paragraphs>31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Impact</vt:lpstr>
      <vt:lpstr>Poppins Bold Italics</vt:lpstr>
      <vt:lpstr>Poppins Italics</vt:lpstr>
      <vt:lpstr>Poppins</vt:lpstr>
      <vt:lpstr>Calibri</vt:lpstr>
      <vt:lpstr>Anton</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 PREDICTION</dc:title>
  <cp:lastModifiedBy>om prakash kannaujiya</cp:lastModifiedBy>
  <cp:revision>2</cp:revision>
  <dcterms:created xsi:type="dcterms:W3CDTF">2006-08-16T00:00:00Z</dcterms:created>
  <dcterms:modified xsi:type="dcterms:W3CDTF">2025-05-27T06:43:34Z</dcterms:modified>
  <dc:identifier>DAGonfos5Is</dc:identifier>
</cp:coreProperties>
</file>