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29" autoAdjust="0"/>
    <p:restoredTop sz="94660"/>
  </p:normalViewPr>
  <p:slideViewPr>
    <p:cSldViewPr>
      <p:cViewPr varScale="1">
        <p:scale>
          <a:sx n="57" d="100"/>
          <a:sy n="57" d="100"/>
        </p:scale>
        <p:origin x="185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79499"/>
            <a:ext cx="494030" cy="3080385"/>
          </a:xfrm>
          <a:custGeom>
            <a:avLst/>
            <a:gdLst/>
            <a:ahLst/>
            <a:cxnLst/>
            <a:rect l="l" t="t" r="r" b="b"/>
            <a:pathLst>
              <a:path w="494030" h="3080384">
                <a:moveTo>
                  <a:pt x="0" y="0"/>
                </a:moveTo>
                <a:lnTo>
                  <a:pt x="0" y="3080140"/>
                </a:lnTo>
                <a:lnTo>
                  <a:pt x="493468" y="3080140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8484" y="4610936"/>
            <a:ext cx="4421505" cy="2948940"/>
          </a:xfrm>
          <a:custGeom>
            <a:avLst/>
            <a:gdLst/>
            <a:ahLst/>
            <a:cxnLst/>
            <a:rect l="l" t="t" r="r" b="b"/>
            <a:pathLst>
              <a:path w="4421505" h="2948940">
                <a:moveTo>
                  <a:pt x="0" y="2948703"/>
                </a:moveTo>
                <a:lnTo>
                  <a:pt x="4421155" y="0"/>
                </a:lnTo>
              </a:path>
            </a:pathLst>
          </a:custGeom>
          <a:ln w="9344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80" y="600"/>
            <a:ext cx="1343660" cy="7560309"/>
          </a:xfrm>
          <a:custGeom>
            <a:avLst/>
            <a:gdLst/>
            <a:ahLst/>
            <a:cxnLst/>
            <a:rect l="l" t="t" r="r" b="b"/>
            <a:pathLst>
              <a:path w="1343659" h="7560309">
                <a:moveTo>
                  <a:pt x="0" y="0"/>
                </a:moveTo>
                <a:lnTo>
                  <a:pt x="1343660" y="7560310"/>
                </a:lnTo>
              </a:path>
            </a:pathLst>
          </a:custGeom>
          <a:ln w="9344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8784" y="600"/>
            <a:ext cx="2480945" cy="7559040"/>
          </a:xfrm>
          <a:custGeom>
            <a:avLst/>
            <a:gdLst/>
            <a:ahLst/>
            <a:cxnLst/>
            <a:rect l="l" t="t" r="r" b="b"/>
            <a:pathLst>
              <a:path w="2480945" h="7559040">
                <a:moveTo>
                  <a:pt x="2229745" y="0"/>
                </a:moveTo>
                <a:lnTo>
                  <a:pt x="0" y="7559040"/>
                </a:lnTo>
                <a:lnTo>
                  <a:pt x="2480855" y="7559040"/>
                </a:lnTo>
                <a:lnTo>
                  <a:pt x="2480855" y="8532"/>
                </a:lnTo>
                <a:lnTo>
                  <a:pt x="2229745" y="0"/>
                </a:lnTo>
                <a:close/>
              </a:path>
            </a:pathLst>
          </a:custGeom>
          <a:solidFill>
            <a:srgbClr val="5ECAEE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5405" y="600"/>
            <a:ext cx="2134235" cy="7559040"/>
          </a:xfrm>
          <a:custGeom>
            <a:avLst/>
            <a:gdLst/>
            <a:ahLst/>
            <a:cxnLst/>
            <a:rect l="l" t="t" r="r" b="b"/>
            <a:pathLst>
              <a:path w="2134234" h="7559040">
                <a:moveTo>
                  <a:pt x="2134234" y="0"/>
                </a:moveTo>
                <a:lnTo>
                  <a:pt x="0" y="0"/>
                </a:lnTo>
                <a:lnTo>
                  <a:pt x="1322610" y="7559040"/>
                </a:lnTo>
                <a:lnTo>
                  <a:pt x="2134234" y="7559040"/>
                </a:lnTo>
                <a:lnTo>
                  <a:pt x="2134234" y="0"/>
                </a:lnTo>
                <a:close/>
              </a:path>
            </a:pathLst>
          </a:custGeom>
          <a:solidFill>
            <a:srgbClr val="5E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824" y="4325795"/>
            <a:ext cx="2760980" cy="3234055"/>
          </a:xfrm>
          <a:custGeom>
            <a:avLst/>
            <a:gdLst/>
            <a:ahLst/>
            <a:cxnLst/>
            <a:rect l="l" t="t" r="r" b="b"/>
            <a:pathLst>
              <a:path w="2760979" h="3234054">
                <a:moveTo>
                  <a:pt x="2760815" y="0"/>
                </a:moveTo>
                <a:lnTo>
                  <a:pt x="0" y="3233844"/>
                </a:lnTo>
                <a:lnTo>
                  <a:pt x="2760815" y="3233844"/>
                </a:lnTo>
                <a:lnTo>
                  <a:pt x="2760815" y="0"/>
                </a:lnTo>
                <a:close/>
              </a:path>
            </a:pathLst>
          </a:custGeom>
          <a:solidFill>
            <a:srgbClr val="16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1622" y="600"/>
            <a:ext cx="2348230" cy="7559040"/>
          </a:xfrm>
          <a:custGeom>
            <a:avLst/>
            <a:gdLst/>
            <a:ahLst/>
            <a:cxnLst/>
            <a:rect l="l" t="t" r="r" b="b"/>
            <a:pathLst>
              <a:path w="2348229" h="7559040">
                <a:moveTo>
                  <a:pt x="2348017" y="0"/>
                </a:moveTo>
                <a:lnTo>
                  <a:pt x="0" y="0"/>
                </a:lnTo>
                <a:lnTo>
                  <a:pt x="2042880" y="7559040"/>
                </a:lnTo>
                <a:lnTo>
                  <a:pt x="2122624" y="7559040"/>
                </a:lnTo>
                <a:lnTo>
                  <a:pt x="2348017" y="7551798"/>
                </a:lnTo>
                <a:lnTo>
                  <a:pt x="2348017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0" y="600"/>
            <a:ext cx="934719" cy="7559040"/>
          </a:xfrm>
          <a:custGeom>
            <a:avLst/>
            <a:gdLst/>
            <a:ahLst/>
            <a:cxnLst/>
            <a:rect l="l" t="t" r="r" b="b"/>
            <a:pathLst>
              <a:path w="934720" h="7559040">
                <a:moveTo>
                  <a:pt x="934119" y="0"/>
                </a:moveTo>
                <a:lnTo>
                  <a:pt x="745632" y="0"/>
                </a:lnTo>
                <a:lnTo>
                  <a:pt x="0" y="7559040"/>
                </a:lnTo>
                <a:lnTo>
                  <a:pt x="934119" y="7559040"/>
                </a:lnTo>
                <a:lnTo>
                  <a:pt x="934119" y="0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5677" y="600"/>
            <a:ext cx="1154430" cy="7559040"/>
          </a:xfrm>
          <a:custGeom>
            <a:avLst/>
            <a:gdLst/>
            <a:ahLst/>
            <a:cxnLst/>
            <a:rect l="l" t="t" r="r" b="b"/>
            <a:pathLst>
              <a:path w="1154429" h="7559040">
                <a:moveTo>
                  <a:pt x="1153962" y="0"/>
                </a:moveTo>
                <a:lnTo>
                  <a:pt x="0" y="0"/>
                </a:lnTo>
                <a:lnTo>
                  <a:pt x="1032219" y="7559040"/>
                </a:lnTo>
                <a:lnTo>
                  <a:pt x="1153962" y="7559040"/>
                </a:lnTo>
                <a:lnTo>
                  <a:pt x="1153962" y="0"/>
                </a:lnTo>
                <a:close/>
              </a:path>
            </a:pathLst>
          </a:custGeom>
          <a:solidFill>
            <a:srgbClr val="226191">
              <a:alpha val="8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5784" y="5424695"/>
            <a:ext cx="1184275" cy="2135505"/>
          </a:xfrm>
          <a:custGeom>
            <a:avLst/>
            <a:gdLst/>
            <a:ahLst/>
            <a:cxnLst/>
            <a:rect l="l" t="t" r="r" b="b"/>
            <a:pathLst>
              <a:path w="1184275" h="2135504">
                <a:moveTo>
                  <a:pt x="1183855" y="0"/>
                </a:moveTo>
                <a:lnTo>
                  <a:pt x="0" y="2134944"/>
                </a:lnTo>
                <a:lnTo>
                  <a:pt x="240595" y="2134944"/>
                </a:lnTo>
                <a:lnTo>
                  <a:pt x="1183855" y="2129980"/>
                </a:lnTo>
                <a:lnTo>
                  <a:pt x="1183855" y="0"/>
                </a:lnTo>
                <a:close/>
              </a:path>
            </a:pathLst>
          </a:custGeom>
          <a:solidFill>
            <a:srgbClr val="16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1234" y="3387690"/>
            <a:ext cx="30213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9434" y="2296760"/>
            <a:ext cx="8964930" cy="440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0"/>
            <a:ext cx="10081260" cy="1871980"/>
            <a:chOff x="0" y="600"/>
            <a:chExt cx="10081260" cy="1871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10" y="600"/>
              <a:ext cx="9935210" cy="18719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42980"/>
              <a:ext cx="10081260" cy="26034"/>
            </a:xfrm>
            <a:custGeom>
              <a:avLst/>
              <a:gdLst/>
              <a:ahLst/>
              <a:cxnLst/>
              <a:rect l="l" t="t" r="r" b="b"/>
              <a:pathLst>
                <a:path w="10081260" h="26035">
                  <a:moveTo>
                    <a:pt x="0" y="25518"/>
                  </a:moveTo>
                  <a:lnTo>
                    <a:pt x="10081260" y="25518"/>
                  </a:lnTo>
                  <a:lnTo>
                    <a:pt x="10081260" y="0"/>
                  </a:lnTo>
                  <a:lnTo>
                    <a:pt x="0" y="0"/>
                  </a:lnTo>
                  <a:lnTo>
                    <a:pt x="0" y="25518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31551"/>
              <a:ext cx="10081260" cy="26034"/>
            </a:xfrm>
            <a:custGeom>
              <a:avLst/>
              <a:gdLst/>
              <a:ahLst/>
              <a:cxnLst/>
              <a:rect l="l" t="t" r="r" b="b"/>
              <a:pathLst>
                <a:path w="10081260" h="26035">
                  <a:moveTo>
                    <a:pt x="0" y="25518"/>
                  </a:moveTo>
                  <a:lnTo>
                    <a:pt x="10081260" y="25518"/>
                  </a:lnTo>
                  <a:lnTo>
                    <a:pt x="10081260" y="0"/>
                  </a:lnTo>
                  <a:lnTo>
                    <a:pt x="0" y="0"/>
                  </a:lnTo>
                  <a:lnTo>
                    <a:pt x="0" y="25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993" y="2195854"/>
            <a:ext cx="58845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spc="-5" dirty="0"/>
              <a:t>Tours and Travels</a:t>
            </a:r>
            <a:endParaRPr lang="en-IN" sz="3200" b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900" y="3191510"/>
            <a:ext cx="5715000" cy="1231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9380" indent="-457200">
              <a:lnSpc>
                <a:spcPts val="2315"/>
              </a:lnSpc>
              <a:spcBef>
                <a:spcPts val="100"/>
              </a:spcBef>
              <a:buAutoNum type="arabicParenR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Suyash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Utekar-21104066</a:t>
            </a:r>
          </a:p>
          <a:p>
            <a:pPr marL="1389380" indent="-457200">
              <a:lnSpc>
                <a:spcPts val="2315"/>
              </a:lnSpc>
              <a:spcBef>
                <a:spcPts val="100"/>
              </a:spcBef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Atharva sutar-21104098</a:t>
            </a:r>
          </a:p>
          <a:p>
            <a:pPr marL="1389380" indent="-457200">
              <a:lnSpc>
                <a:spcPts val="2315"/>
              </a:lnSpc>
              <a:spcBef>
                <a:spcPts val="100"/>
              </a:spcBef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Kaushal patil-21104055</a:t>
            </a:r>
          </a:p>
          <a:p>
            <a:pPr marL="1389380" indent="-457200">
              <a:lnSpc>
                <a:spcPts val="2315"/>
              </a:lnSpc>
              <a:spcBef>
                <a:spcPts val="100"/>
              </a:spcBef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Yash shinde-21104029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3720" y="6053420"/>
            <a:ext cx="288099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3265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Project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lang="en-IN" sz="2400" b="1" spc="-5" dirty="0">
                <a:latin typeface="Times New Roman"/>
                <a:cs typeface="Times New Roman"/>
              </a:rPr>
              <a:t>  </a:t>
            </a:r>
            <a:r>
              <a:rPr lang="en-IN" sz="2400" b="1" spc="-5" dirty="0" err="1">
                <a:latin typeface="Times New Roman"/>
                <a:cs typeface="Times New Roman"/>
              </a:rPr>
              <a:t>Prof.Roshna</a:t>
            </a:r>
            <a:r>
              <a:rPr lang="en-IN" sz="2400" b="1" spc="-5" dirty="0">
                <a:latin typeface="Times New Roman"/>
                <a:cs typeface="Times New Roman"/>
              </a:rPr>
              <a:t> </a:t>
            </a:r>
            <a:r>
              <a:rPr lang="en-IN" sz="2400" b="1" spc="-5" dirty="0" err="1">
                <a:latin typeface="Times New Roman"/>
                <a:cs typeface="Times New Roman"/>
              </a:rPr>
              <a:t>Sangle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83BF-2ED7-7539-0E24-AF17FA3D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34" y="3387689"/>
            <a:ext cx="3949066" cy="1292662"/>
          </a:xfrm>
        </p:spPr>
        <p:txBody>
          <a:bodyPr/>
          <a:lstStyle/>
          <a:p>
            <a:r>
              <a:rPr lang="en-IN" sz="4800" dirty="0"/>
              <a:t>THANK YOU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46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090" y="371440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5" dirty="0">
                <a:latin typeface="Times New Roman"/>
                <a:cs typeface="Times New Roman"/>
              </a:rPr>
              <a:t>C</a:t>
            </a:r>
            <a:r>
              <a:rPr b="1" u="sng" dirty="0">
                <a:latin typeface="Times New Roman"/>
                <a:cs typeface="Times New Roman"/>
              </a:rPr>
              <a:t>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56905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208" y="1447728"/>
            <a:ext cx="20662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Introduction</a:t>
            </a:r>
            <a:r>
              <a:rPr lang="en-IN" sz="2400" b="1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2479639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018" y="2402170"/>
            <a:ext cx="16052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440" y="339023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19" y="3312760"/>
            <a:ext cx="14528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440" y="430082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018" y="4223349"/>
            <a:ext cx="33578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Features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Functionality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521141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2018" y="5133940"/>
            <a:ext cx="25958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Outcomes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9440" y="612327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19" y="6044530"/>
            <a:ext cx="2595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Technology Stack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9440" y="7033859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45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019" y="6956390"/>
            <a:ext cx="348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Block Diagram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69" y="606599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u="sng" spc="5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46513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20" y="1744310"/>
            <a:ext cx="9086216" cy="50064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99135" marR="308610" indent="-342900"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&amp; Travel is an irresistible word when it comes to tour and travel packages. </a:t>
            </a:r>
          </a:p>
          <a:p>
            <a:pPr marL="699135" marR="308610" indent="-342900"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offer tour and travel services including ticket bookings, hotel, holiday tour packages, and domestic tour packages.</a:t>
            </a:r>
          </a:p>
          <a:p>
            <a:pPr marL="699135" marR="308610" indent="-342900"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the most suitably designed as well as the customized travel packages to the customers.</a:t>
            </a:r>
          </a:p>
          <a:p>
            <a:pPr marL="699135" marR="308610" indent="-342900"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consist of admin page as well user page which is helpful for both user as well as admin to manage the trip and handle the customers respectively.</a:t>
            </a:r>
          </a:p>
          <a:p>
            <a:pPr marL="356235" marR="308610">
              <a:spcBef>
                <a:spcPts val="1415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6235" marR="308610">
              <a:spcBef>
                <a:spcPts val="1415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790"/>
            <a:ext cx="253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2.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u="sng" spc="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1571625"/>
            <a:ext cx="9296400" cy="337496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spcBef>
                <a:spcPts val="355"/>
              </a:spcBef>
              <a:buSzPct val="95833"/>
              <a:buFont typeface="Trebuchet MS"/>
              <a:buChar char="•"/>
              <a:tabLst>
                <a:tab pos="193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easy platform for planning trips .</a:t>
            </a:r>
          </a:p>
          <a:p>
            <a:pPr marL="12700" marR="5080">
              <a:spcBef>
                <a:spcPts val="355"/>
              </a:spcBef>
              <a:buSzPct val="95833"/>
              <a:buFont typeface="Trebuchet MS"/>
              <a:buChar char="•"/>
              <a:tabLst>
                <a:tab pos="193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offers multiple travelling plans which can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 by users.</a:t>
            </a:r>
          </a:p>
          <a:p>
            <a:pPr marL="12700" marR="5080">
              <a:spcBef>
                <a:spcPts val="355"/>
              </a:spcBef>
              <a:buSzPct val="95833"/>
              <a:buFont typeface="Trebuchet MS"/>
              <a:buChar char="•"/>
              <a:tabLst>
                <a:tab pos="193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 prizing and trip brochure will be sent to the customer via email.</a:t>
            </a:r>
          </a:p>
          <a:p>
            <a:pPr marL="12700" marR="5080">
              <a:spcBef>
                <a:spcPts val="355"/>
              </a:spcBef>
              <a:buSzPct val="95833"/>
              <a:buFont typeface="Trebuchet MS"/>
              <a:buChar char="•"/>
              <a:tabLst>
                <a:tab pos="193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fast way planning and bookings </a:t>
            </a:r>
          </a:p>
          <a:p>
            <a:pPr marL="12700" marR="5080">
              <a:spcBef>
                <a:spcPts val="355"/>
              </a:spcBef>
              <a:buSzPct val="95833"/>
              <a:buFont typeface="Trebuchet MS"/>
              <a:buChar char="•"/>
              <a:tabLst>
                <a:tab pos="193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make their custom trip by availing customize trip option.</a:t>
            </a:r>
          </a:p>
          <a:p>
            <a:pPr marL="12700" marR="5080">
              <a:lnSpc>
                <a:spcPct val="150000"/>
              </a:lnSpc>
              <a:spcBef>
                <a:spcPts val="355"/>
              </a:spcBef>
              <a:buSzPct val="95833"/>
              <a:tabLst>
                <a:tab pos="19367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790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Times New Roman"/>
                <a:cs typeface="Times New Roman"/>
              </a:rPr>
              <a:t>3. </a:t>
            </a:r>
            <a:r>
              <a:rPr lang="en-IN" b="1" u="sng" spc="5" dirty="0"/>
              <a:t>Scope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C013C2-C815-F26D-8D40-334C09FB481F}"/>
              </a:ext>
            </a:extLst>
          </p:cNvPr>
          <p:cNvSpPr txBox="1"/>
          <p:nvPr/>
        </p:nvSpPr>
        <p:spPr>
          <a:xfrm>
            <a:off x="514349" y="1647825"/>
            <a:ext cx="8153400" cy="759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useful for the people who cannot give more time on offline planning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over it provides facility to its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software is going to provide a huge amount of summary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developed based on real life. It is very helpful in business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 tour and travel services including ticket bookings, hotel reservations, holiday tour packages, domestic tour packages only in one click.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790"/>
            <a:ext cx="4857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4.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u="sng" spc="-10" dirty="0">
                <a:latin typeface="Times New Roman"/>
                <a:cs typeface="Times New Roman"/>
              </a:rPr>
              <a:t>Feature</a:t>
            </a:r>
            <a:r>
              <a:rPr b="1" u="sng" spc="-20" dirty="0">
                <a:latin typeface="Times New Roman"/>
                <a:cs typeface="Times New Roman"/>
              </a:rPr>
              <a:t> </a:t>
            </a:r>
            <a:r>
              <a:rPr b="1" u="sng" spc="-5" dirty="0">
                <a:latin typeface="Times New Roman"/>
                <a:cs typeface="Times New Roman"/>
              </a:rPr>
              <a:t>/Functionality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702" y="1663267"/>
            <a:ext cx="9002395" cy="4674036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also provide travel insurance which can be helpful for the user.</a:t>
            </a:r>
          </a:p>
          <a:p>
            <a:pPr marL="342900" lvl="0" indent="-342900" algn="just"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Hotel page: it provides a best rated and </a:t>
            </a:r>
            <a:r>
              <a:rPr lang="en-IN" sz="2400" dirty="0" err="1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cozy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hotels in a joyful </a:t>
            </a:r>
            <a:r>
              <a:rPr lang="en-IN" sz="2400" dirty="0" err="1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envirement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according to their likings</a:t>
            </a:r>
            <a:endParaRPr lang="en-IN" sz="2400" dirty="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provide various modes of travel that is Railway ,Flights ,Roadways etc.</a:t>
            </a:r>
          </a:p>
          <a:p>
            <a:pPr marL="342900" lvl="0" indent="-342900" algn="just"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Login/Register page: provides user to register himself on our website for creating his credentials to login in our website </a:t>
            </a:r>
          </a:p>
          <a:p>
            <a:pPr marL="342900" lvl="0" indent="-342900" algn="just">
              <a:spcAft>
                <a:spcPts val="1000"/>
              </a:spcAft>
              <a:buFont typeface="Times New Roman" panose="02020603050405020304" pitchFamily="18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We provide payment page through which user gets his tour confirmation quickly.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34" y="575980"/>
            <a:ext cx="56254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Times New Roman"/>
                <a:cs typeface="Times New Roman"/>
              </a:rPr>
              <a:t>5. </a:t>
            </a:r>
            <a:r>
              <a:rPr lang="en-IN" b="1" u="sng" spc="-5" dirty="0">
                <a:latin typeface="Times New Roman"/>
                <a:cs typeface="Times New Roman"/>
              </a:rPr>
              <a:t>Outcome</a:t>
            </a:r>
            <a:r>
              <a:rPr lang="en-IN" b="1" u="sng" spc="-20" dirty="0">
                <a:latin typeface="Times New Roman"/>
                <a:cs typeface="Times New Roman"/>
              </a:rPr>
              <a:t> </a:t>
            </a:r>
            <a:r>
              <a:rPr lang="en-IN" b="1" u="sng" dirty="0">
                <a:latin typeface="Times New Roman"/>
                <a:cs typeface="Times New Roman"/>
              </a:rPr>
              <a:t>Of</a:t>
            </a:r>
            <a:r>
              <a:rPr lang="en-IN" b="1" u="sng" spc="-20" dirty="0">
                <a:latin typeface="Times New Roman"/>
                <a:cs typeface="Times New Roman"/>
              </a:rPr>
              <a:t> </a:t>
            </a:r>
            <a:r>
              <a:rPr lang="en-IN" b="1" u="sng" spc="-10" dirty="0"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112" y="1495425"/>
            <a:ext cx="8964930" cy="5162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900"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dirty="0"/>
              <a:t>It helps in keeping track of trip information entered by user.</a:t>
            </a:r>
          </a:p>
          <a:p>
            <a:pPr marL="380365" indent="-342900"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93065" indent="-342900">
              <a:buSzPct val="95833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dirty="0"/>
              <a:t>It</a:t>
            </a:r>
            <a:r>
              <a:rPr lang="en-US" spc="5" dirty="0"/>
              <a:t> </a:t>
            </a:r>
            <a:r>
              <a:rPr lang="en-US" spc="-5" dirty="0"/>
              <a:t>saves</a:t>
            </a:r>
            <a:r>
              <a:rPr lang="en-US" dirty="0"/>
              <a:t> time</a:t>
            </a:r>
            <a:r>
              <a:rPr lang="en-US" spc="-5" dirty="0"/>
              <a:t> </a:t>
            </a:r>
            <a:r>
              <a:rPr lang="en-US" dirty="0"/>
              <a:t>as</a:t>
            </a:r>
            <a:r>
              <a:rPr lang="en-US" spc="-10" dirty="0"/>
              <a:t> </a:t>
            </a:r>
            <a:r>
              <a:rPr lang="en-US" dirty="0"/>
              <a:t>the admin can </a:t>
            </a:r>
            <a:r>
              <a:rPr lang="en-US" spc="-5" dirty="0"/>
              <a:t>search</a:t>
            </a:r>
            <a:r>
              <a:rPr lang="en-US" dirty="0"/>
              <a:t> trips available which will help admin at mess situation.</a:t>
            </a:r>
            <a:endParaRPr lang="en-US" spc="-5" dirty="0"/>
          </a:p>
          <a:p>
            <a:pPr marL="393065" marR="212725" indent="-342900">
              <a:spcBef>
                <a:spcPts val="1410"/>
              </a:spcBef>
              <a:buSzPct val="95833"/>
              <a:buFont typeface="Arial" panose="020B0604020202020204" pitchFamily="34" charset="0"/>
              <a:buChar char="•"/>
              <a:tabLst>
                <a:tab pos="280670" algn="l"/>
              </a:tabLst>
            </a:pPr>
            <a:r>
              <a:rPr lang="en-US" spc="-10" dirty="0"/>
              <a:t>This is 24x7 service</a:t>
            </a:r>
            <a:r>
              <a:rPr lang="en-US" dirty="0"/>
              <a:t> </a:t>
            </a:r>
            <a:r>
              <a:rPr lang="en-US" spc="-5" dirty="0"/>
              <a:t>so</a:t>
            </a:r>
            <a:r>
              <a:rPr lang="en-US" spc="-10" dirty="0"/>
              <a:t> </a:t>
            </a:r>
            <a:r>
              <a:rPr lang="en-US" spc="-5" dirty="0"/>
              <a:t>admin</a:t>
            </a:r>
            <a:r>
              <a:rPr lang="en-US" dirty="0"/>
              <a:t> can get</a:t>
            </a:r>
            <a:r>
              <a:rPr lang="en-US" spc="-5" dirty="0"/>
              <a:t> </a:t>
            </a:r>
            <a:r>
              <a:rPr lang="en-US" dirty="0"/>
              <a:t>information of customer details and its tours any </a:t>
            </a:r>
            <a:r>
              <a:rPr lang="en-US" spc="-585" dirty="0"/>
              <a:t> </a:t>
            </a:r>
            <a:r>
              <a:rPr lang="en-US" dirty="0"/>
              <a:t>time.</a:t>
            </a:r>
          </a:p>
          <a:p>
            <a:pPr marL="393065" marR="212725" indent="-342900">
              <a:spcBef>
                <a:spcPts val="1410"/>
              </a:spcBef>
              <a:buSzPct val="95833"/>
              <a:buFont typeface="Arial" panose="020B0604020202020204" pitchFamily="34" charset="0"/>
              <a:buChar char="•"/>
              <a:tabLst>
                <a:tab pos="280670" algn="l"/>
              </a:tabLst>
            </a:pPr>
            <a:r>
              <a:rPr lang="en-US" spc="-5" dirty="0"/>
              <a:t>Systematic way of booking the tour and making the payment is available on the website.</a:t>
            </a:r>
          </a:p>
          <a:p>
            <a:pPr marL="393065" marR="212725" indent="-342900">
              <a:spcBef>
                <a:spcPts val="1410"/>
              </a:spcBef>
              <a:buSzPct val="95833"/>
              <a:buFont typeface="Arial" panose="020B0604020202020204" pitchFamily="34" charset="0"/>
              <a:buChar char="•"/>
              <a:tabLst>
                <a:tab pos="280670" algn="l"/>
              </a:tabLst>
            </a:pPr>
            <a:r>
              <a:rPr lang="en-US" spc="-5" dirty="0"/>
              <a:t>User can get information about upcoming tours by entering in the account. </a:t>
            </a:r>
          </a:p>
          <a:p>
            <a:pPr marL="393065" marR="212725" indent="-342900">
              <a:spcBef>
                <a:spcPts val="1410"/>
              </a:spcBef>
              <a:buSzPct val="95833"/>
              <a:buFont typeface="Arial" panose="020B0604020202020204" pitchFamily="34" charset="0"/>
              <a:buChar char="•"/>
              <a:tabLst>
                <a:tab pos="280670" algn="l"/>
              </a:tabLst>
            </a:pPr>
            <a:r>
              <a:rPr lang="en-US" spc="-5" dirty="0"/>
              <a:t>System provides a good security for user’s data as well as for  admin’s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653811" y="0"/>
            <a:ext cx="4431030" cy="7569834"/>
            <a:chOff x="5653811" y="0"/>
            <a:chExt cx="4431030" cy="7569834"/>
          </a:xfrm>
        </p:grpSpPr>
        <p:sp>
          <p:nvSpPr>
            <p:cNvPr id="6" name="object 6"/>
            <p:cNvSpPr/>
            <p:nvPr/>
          </p:nvSpPr>
          <p:spPr>
            <a:xfrm>
              <a:off x="5658484" y="4610936"/>
              <a:ext cx="4421505" cy="2948940"/>
            </a:xfrm>
            <a:custGeom>
              <a:avLst/>
              <a:gdLst/>
              <a:ahLst/>
              <a:cxnLst/>
              <a:rect l="l" t="t" r="r" b="b"/>
              <a:pathLst>
                <a:path w="4421505" h="2948940">
                  <a:moveTo>
                    <a:pt x="0" y="2948703"/>
                  </a:moveTo>
                  <a:lnTo>
                    <a:pt x="4421155" y="0"/>
                  </a:lnTo>
                </a:path>
              </a:pathLst>
            </a:custGeom>
            <a:ln w="9344">
              <a:solidFill>
                <a:srgbClr val="5E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64780" y="600"/>
              <a:ext cx="1343660" cy="7560309"/>
            </a:xfrm>
            <a:custGeom>
              <a:avLst/>
              <a:gdLst/>
              <a:ahLst/>
              <a:cxnLst/>
              <a:rect l="l" t="t" r="r" b="b"/>
              <a:pathLst>
                <a:path w="1343659" h="7560309">
                  <a:moveTo>
                    <a:pt x="0" y="0"/>
                  </a:moveTo>
                  <a:lnTo>
                    <a:pt x="1343660" y="7560310"/>
                  </a:lnTo>
                </a:path>
              </a:pathLst>
            </a:custGeom>
            <a:ln w="9344">
              <a:solidFill>
                <a:srgbClr val="5E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8784" y="600"/>
              <a:ext cx="2480945" cy="7559040"/>
            </a:xfrm>
            <a:custGeom>
              <a:avLst/>
              <a:gdLst/>
              <a:ahLst/>
              <a:cxnLst/>
              <a:rect l="l" t="t" r="r" b="b"/>
              <a:pathLst>
                <a:path w="2480945" h="7559040">
                  <a:moveTo>
                    <a:pt x="2229745" y="0"/>
                  </a:moveTo>
                  <a:lnTo>
                    <a:pt x="0" y="7559040"/>
                  </a:lnTo>
                  <a:lnTo>
                    <a:pt x="2480855" y="7559040"/>
                  </a:lnTo>
                  <a:lnTo>
                    <a:pt x="2480855" y="8532"/>
                  </a:lnTo>
                  <a:lnTo>
                    <a:pt x="2229745" y="0"/>
                  </a:lnTo>
                  <a:close/>
                </a:path>
              </a:pathLst>
            </a:custGeom>
            <a:solidFill>
              <a:srgbClr val="5ECAEE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45405" y="600"/>
              <a:ext cx="2134235" cy="7559040"/>
            </a:xfrm>
            <a:custGeom>
              <a:avLst/>
              <a:gdLst/>
              <a:ahLst/>
              <a:cxnLst/>
              <a:rect l="l" t="t" r="r" b="b"/>
              <a:pathLst>
                <a:path w="2134234" h="7559040">
                  <a:moveTo>
                    <a:pt x="2134234" y="0"/>
                  </a:moveTo>
                  <a:lnTo>
                    <a:pt x="0" y="0"/>
                  </a:lnTo>
                  <a:lnTo>
                    <a:pt x="1322610" y="7559040"/>
                  </a:lnTo>
                  <a:lnTo>
                    <a:pt x="2134234" y="7559040"/>
                  </a:lnTo>
                  <a:lnTo>
                    <a:pt x="2134234" y="0"/>
                  </a:lnTo>
                  <a:close/>
                </a:path>
              </a:pathLst>
            </a:custGeom>
            <a:solidFill>
              <a:srgbClr val="5E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8824" y="4325795"/>
              <a:ext cx="2760980" cy="3234055"/>
            </a:xfrm>
            <a:custGeom>
              <a:avLst/>
              <a:gdLst/>
              <a:ahLst/>
              <a:cxnLst/>
              <a:rect l="l" t="t" r="r" b="b"/>
              <a:pathLst>
                <a:path w="2760979" h="3234054">
                  <a:moveTo>
                    <a:pt x="2760815" y="0"/>
                  </a:moveTo>
                  <a:lnTo>
                    <a:pt x="0" y="3233844"/>
                  </a:lnTo>
                  <a:lnTo>
                    <a:pt x="2760815" y="3233844"/>
                  </a:lnTo>
                  <a:lnTo>
                    <a:pt x="2760815" y="0"/>
                  </a:lnTo>
                  <a:close/>
                </a:path>
              </a:pathLst>
            </a:custGeom>
            <a:solidFill>
              <a:srgbClr val="16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1622" y="600"/>
              <a:ext cx="2348230" cy="7559040"/>
            </a:xfrm>
            <a:custGeom>
              <a:avLst/>
              <a:gdLst/>
              <a:ahLst/>
              <a:cxnLst/>
              <a:rect l="l" t="t" r="r" b="b"/>
              <a:pathLst>
                <a:path w="2348229" h="7559040">
                  <a:moveTo>
                    <a:pt x="2348017" y="0"/>
                  </a:moveTo>
                  <a:lnTo>
                    <a:pt x="0" y="0"/>
                  </a:lnTo>
                  <a:lnTo>
                    <a:pt x="2042880" y="7559040"/>
                  </a:lnTo>
                  <a:lnTo>
                    <a:pt x="2122624" y="7559040"/>
                  </a:lnTo>
                  <a:lnTo>
                    <a:pt x="2348017" y="7551798"/>
                  </a:lnTo>
                  <a:lnTo>
                    <a:pt x="2348017" y="0"/>
                  </a:lnTo>
                  <a:close/>
                </a:path>
              </a:pathLst>
            </a:custGeom>
            <a:solidFill>
              <a:srgbClr val="16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5520" y="600"/>
              <a:ext cx="934719" cy="7559040"/>
            </a:xfrm>
            <a:custGeom>
              <a:avLst/>
              <a:gdLst/>
              <a:ahLst/>
              <a:cxnLst/>
              <a:rect l="l" t="t" r="r" b="b"/>
              <a:pathLst>
                <a:path w="934720" h="7559040">
                  <a:moveTo>
                    <a:pt x="934119" y="0"/>
                  </a:moveTo>
                  <a:lnTo>
                    <a:pt x="745632" y="0"/>
                  </a:lnTo>
                  <a:lnTo>
                    <a:pt x="0" y="7559040"/>
                  </a:lnTo>
                  <a:lnTo>
                    <a:pt x="934119" y="7559040"/>
                  </a:lnTo>
                  <a:lnTo>
                    <a:pt x="934119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25677" y="600"/>
              <a:ext cx="1154430" cy="7559040"/>
            </a:xfrm>
            <a:custGeom>
              <a:avLst/>
              <a:gdLst/>
              <a:ahLst/>
              <a:cxnLst/>
              <a:rect l="l" t="t" r="r" b="b"/>
              <a:pathLst>
                <a:path w="1154429" h="7559040">
                  <a:moveTo>
                    <a:pt x="1153962" y="0"/>
                  </a:moveTo>
                  <a:lnTo>
                    <a:pt x="0" y="0"/>
                  </a:lnTo>
                  <a:lnTo>
                    <a:pt x="1032219" y="7559040"/>
                  </a:lnTo>
                  <a:lnTo>
                    <a:pt x="1153962" y="7559040"/>
                  </a:lnTo>
                  <a:lnTo>
                    <a:pt x="1153962" y="0"/>
                  </a:lnTo>
                  <a:close/>
                </a:path>
              </a:pathLst>
            </a:custGeom>
            <a:solidFill>
              <a:srgbClr val="226191">
                <a:alpha val="8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95784" y="5424695"/>
              <a:ext cx="1184275" cy="2135505"/>
            </a:xfrm>
            <a:custGeom>
              <a:avLst/>
              <a:gdLst/>
              <a:ahLst/>
              <a:cxnLst/>
              <a:rect l="l" t="t" r="r" b="b"/>
              <a:pathLst>
                <a:path w="1184275" h="2135504">
                  <a:moveTo>
                    <a:pt x="1183855" y="0"/>
                  </a:moveTo>
                  <a:lnTo>
                    <a:pt x="0" y="2134944"/>
                  </a:lnTo>
                  <a:lnTo>
                    <a:pt x="240595" y="2134944"/>
                  </a:lnTo>
                  <a:lnTo>
                    <a:pt x="1183855" y="2129980"/>
                  </a:lnTo>
                  <a:lnTo>
                    <a:pt x="1183855" y="0"/>
                  </a:lnTo>
                  <a:close/>
                </a:path>
              </a:pathLst>
            </a:custGeom>
            <a:solidFill>
              <a:srgbClr val="16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9900" y="581025"/>
            <a:ext cx="58470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lang="en-IN" b="1" spc="-35" dirty="0">
                <a:latin typeface="Times New Roman"/>
                <a:cs typeface="Times New Roman"/>
              </a:rPr>
              <a:t>6. </a:t>
            </a:r>
            <a:r>
              <a:rPr lang="en-IN" b="1" u="sng" spc="-5" dirty="0"/>
              <a:t>Technology Stack</a:t>
            </a:r>
            <a:endParaRPr b="1" u="sng" spc="-5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C22DE-9B47-C45B-CC64-7FE75C1A489D}"/>
              </a:ext>
            </a:extLst>
          </p:cNvPr>
          <p:cNvSpPr txBox="1"/>
          <p:nvPr/>
        </p:nvSpPr>
        <p:spPr>
          <a:xfrm>
            <a:off x="631648" y="1392537"/>
            <a:ext cx="7534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31E8-438E-E55C-D2F2-FF069CEC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667" y="547407"/>
            <a:ext cx="9054466" cy="553998"/>
          </a:xfrm>
        </p:spPr>
        <p:txBody>
          <a:bodyPr/>
          <a:lstStyle/>
          <a:p>
            <a:r>
              <a:rPr lang="en-IN" sz="3600" b="1" dirty="0"/>
              <a:t>7. </a:t>
            </a:r>
            <a:r>
              <a:rPr lang="en-IN" sz="3600" b="1" u="sng" dirty="0"/>
              <a:t>Block Diagram</a:t>
            </a:r>
            <a:r>
              <a:rPr lang="en-IN" sz="3600" b="1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419225"/>
            <a:ext cx="99345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29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478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Droid Sans Fallback</vt:lpstr>
      <vt:lpstr>Lucida Sans Unicode</vt:lpstr>
      <vt:lpstr>Times New Roman</vt:lpstr>
      <vt:lpstr>Trebuchet MS</vt:lpstr>
      <vt:lpstr>Office Theme</vt:lpstr>
      <vt:lpstr>Tours and Travels</vt:lpstr>
      <vt:lpstr>Contents</vt:lpstr>
      <vt:lpstr>1. Introduction</vt:lpstr>
      <vt:lpstr>2. Objectives</vt:lpstr>
      <vt:lpstr>3. Scope</vt:lpstr>
      <vt:lpstr>4. Feature /Functionality</vt:lpstr>
      <vt:lpstr>5. Outcome Of Project</vt:lpstr>
      <vt:lpstr> 6. Technology Stack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admin</cp:lastModifiedBy>
  <cp:revision>24</cp:revision>
  <dcterms:created xsi:type="dcterms:W3CDTF">2022-10-19T20:31:47Z</dcterms:created>
  <dcterms:modified xsi:type="dcterms:W3CDTF">2023-05-02T13:06:36Z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2022-08-08T00:00:00Z</vt:filetime>
  </property>
  <property fmtid="{D5CDD505-2E9C-101B-9397-08002B2CF9AE}" pid="3" name="Creator">
    <vt:lpwstr>Impress</vt:lpwstr>
  </property>
  <property fmtid="{D5CDD505-2E9C-101B-9397-08002B2CF9AE}" pid="4" name="LastSaved">
    <vt:filetime>2022-08-08T00:00:00Z</vt:filetime>
  </property>
</Properties>
</file>