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2" r:id="rId5"/>
    <p:sldId id="275" r:id="rId6"/>
    <p:sldId id="276" r:id="rId7"/>
    <p:sldId id="277" r:id="rId8"/>
    <p:sldId id="294" r:id="rId9"/>
    <p:sldId id="278" r:id="rId10"/>
    <p:sldId id="293" r:id="rId11"/>
    <p:sldId id="279" r:id="rId12"/>
    <p:sldId id="296" r:id="rId13"/>
    <p:sldId id="295" r:id="rId14"/>
    <p:sldId id="297" r:id="rId15"/>
    <p:sldId id="281" r:id="rId16"/>
    <p:sldId id="288" r:id="rId17"/>
    <p:sldId id="285" r:id="rId18"/>
    <p:sldId id="28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5634"/>
  </p:normalViewPr>
  <p:slideViewPr>
    <p:cSldViewPr snapToGrid="0" showGuides="1">
      <p:cViewPr varScale="1">
        <p:scale>
          <a:sx n="92" d="100"/>
          <a:sy n="92" d="100"/>
        </p:scale>
        <p:origin x="106" y="17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1B9E3-8A90-9666-8E18-0981E7377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62DE43-7956-F990-21CD-0E26B24A53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06C4C7-004B-BAC0-0DC4-E07B51067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E4FFC-076C-627D-36FE-4EF21A0ED1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5908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79302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45785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4007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89056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DE4B0-5E48-05FE-53E5-BD6102799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AE8D96-0081-BCC4-314B-DBFBF91B9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DF4F6-4C45-BD6D-216A-1A144C74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7D238-4285-094A-E22B-2F13C43BB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88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633" y="1986926"/>
            <a:ext cx="5257793" cy="2057441"/>
          </a:xfrm>
        </p:spPr>
        <p:txBody>
          <a:bodyPr/>
          <a:lstStyle/>
          <a:p>
            <a:r>
              <a:rPr lang="en-US" sz="2400" i="0" dirty="0">
                <a:solidFill>
                  <a:srgbClr val="FF0000"/>
                </a:solidFill>
                <a:effectLst/>
                <a:latin typeface="Inter"/>
              </a:rPr>
              <a:t>Reinforcement Learning in Generative AI: A Comprehensive Study of RLHF, Reward Modeling, and Applications in Game Design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84764" y="4044367"/>
            <a:ext cx="4489672" cy="1300717"/>
          </a:xfrm>
        </p:spPr>
        <p:txBody>
          <a:bodyPr/>
          <a:lstStyle/>
          <a:p>
            <a:r>
              <a:rPr lang="en-US" sz="1200" b="1" dirty="0"/>
              <a:t>By Eng. Omar Abdelhameed , Eng. Rawan Sharif</a:t>
            </a:r>
            <a:r>
              <a:rPr lang="ar-EG" sz="1200" b="1" dirty="0"/>
              <a:t> </a:t>
            </a:r>
            <a:r>
              <a:rPr lang="en-US" sz="1200" b="1" dirty="0"/>
              <a:t>, Eng. Reem Ali </a:t>
            </a:r>
          </a:p>
          <a:p>
            <a:pPr marL="0" indent="0" algn="l">
              <a:buNone/>
            </a:pPr>
            <a:r>
              <a:rPr lang="en-US" sz="1200" b="1" dirty="0"/>
              <a:t>Under the supervision of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Dr.W.Shalash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l">
              <a:buNone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Faculty of Computers &amp; Artificial Intelligence (BFCAI), Egypt.</a:t>
            </a:r>
          </a:p>
          <a:p>
            <a:pPr marL="0" indent="0" algn="l">
              <a:buNone/>
            </a:pPr>
            <a:r>
              <a:rPr lang="ar-EG" sz="1200" dirty="0"/>
              <a:t>11</a:t>
            </a:r>
            <a:r>
              <a:rPr lang="en-US" sz="1200" dirty="0"/>
              <a:t>-</a:t>
            </a:r>
            <a:r>
              <a:rPr lang="en-US" sz="1200" i="0" dirty="0">
                <a:solidFill>
                  <a:srgbClr val="474747"/>
                </a:solidFill>
                <a:effectLst/>
                <a:latin typeface="Noto Naskh Arabic UI"/>
              </a:rPr>
              <a:t>February</a:t>
            </a:r>
            <a:r>
              <a:rPr lang="en-US" sz="1200" dirty="0"/>
              <a:t> 2025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1506166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Challenges &amp; Research Gaps</a:t>
            </a:r>
            <a:br>
              <a:rPr lang="en-US" b="1" i="0" dirty="0">
                <a:solidFill>
                  <a:srgbClr val="404040"/>
                </a:solidFill>
                <a:effectLst/>
                <a:latin typeface="Inter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Inter"/>
              </a:rPr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231178" y="2069869"/>
            <a:ext cx="7755775" cy="3092335"/>
          </a:xfrm>
        </p:spPr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04040"/>
                </a:solidFill>
                <a:effectLst/>
                <a:latin typeface="Inter"/>
              </a:rPr>
              <a:t>Major Challenges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  <a:endParaRPr lang="ar-EG" sz="28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0" indent="0" algn="l">
              <a:spcAft>
                <a:spcPts val="300"/>
              </a:spcAft>
              <a:buNone/>
            </a:pPr>
            <a:endParaRPr lang="en-US" sz="28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Sparse and potentially inaccurate reward signals in RL.</a:t>
            </a:r>
            <a:endParaRPr lang="ar-EG" sz="20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Computational complexity and resource requirements for RL-enhanced LLMs.</a:t>
            </a:r>
            <a:endParaRPr lang="ar-EG" sz="20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Difficulty in generalizing RL-enhanced models across diverse tasks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7EA53-D324-7D06-2F77-5AD7DF693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12257E9-0E43-738C-88AD-4EA0DEA0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1506166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Challenges &amp; Research Gaps</a:t>
            </a:r>
            <a:br>
              <a:rPr lang="en-US" b="1" i="0" dirty="0">
                <a:solidFill>
                  <a:srgbClr val="404040"/>
                </a:solidFill>
                <a:effectLst/>
                <a:latin typeface="Inter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Inter"/>
              </a:rPr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1ED8DB-A4E5-19BD-5896-081E7F3E401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231178" y="2069869"/>
            <a:ext cx="7755775" cy="3092335"/>
          </a:xfrm>
        </p:spPr>
        <p:txBody>
          <a:bodyPr/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04040"/>
                </a:solidFill>
                <a:effectLst/>
                <a:latin typeface="Inter"/>
              </a:rPr>
              <a:t>Research Gaps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  <a:endParaRPr lang="ar-EG" sz="2800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Need for more stable reward functions in RL.</a:t>
            </a:r>
            <a:endParaRPr lang="ar-EG" sz="20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Exploration of multi-task learning in RL/LLM systems.</a:t>
            </a:r>
            <a:endParaRPr lang="ar-EG" sz="20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Ethical considerations, including fairness and transparency in RL/LLM systems.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2825F-1A9D-BD4B-A4D0-6F7DBCE86813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423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97140" cy="1325563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Future Research Directions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B8CE6-4705-57FA-7F0F-F4A5C574996B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0A8DD-65EB-D1E9-81DF-DAAA9451B1A9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D2CEA-8065-CE51-0AC8-EBC0197F9FA7}"/>
              </a:ext>
            </a:extLst>
          </p:cNvPr>
          <p:cNvSpPr txBox="1"/>
          <p:nvPr/>
        </p:nvSpPr>
        <p:spPr>
          <a:xfrm>
            <a:off x="838200" y="1532022"/>
            <a:ext cx="9295708" cy="468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04040"/>
                </a:solidFill>
                <a:effectLst/>
                <a:latin typeface="Inter"/>
              </a:rPr>
              <a:t>New Research Topics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  <a:endParaRPr lang="ar-EG" sz="2800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Inter"/>
              </a:rPr>
              <a:t>Generalizability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: Ensuring RL-enhanced LLMs perform well across various tasks without extensive re-training.</a:t>
            </a:r>
            <a:endParaRPr lang="ar-EG" sz="20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Inter"/>
              </a:rPr>
              <a:t>Reward Design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: Developing more stable reward functions for RL agents in dynamic environments.</a:t>
            </a:r>
            <a:endParaRPr lang="ar-EG" sz="20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Inter"/>
              </a:rPr>
              <a:t>Multi-Task Learning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: Extending RL/LLM systems to handle multiple tasks simultaneously.</a:t>
            </a:r>
            <a:endParaRPr lang="ar-EG" sz="20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Inter"/>
              </a:rPr>
              <a:t>Ethics &amp; Explainability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: Addressing ethical implications and ensuring transparency in RL/LLM systems.</a:t>
            </a:r>
          </a:p>
        </p:txBody>
      </p:sp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534" y="395268"/>
            <a:ext cx="5916624" cy="755632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Conclusion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64299" y="1476657"/>
            <a:ext cx="6923419" cy="4901665"/>
          </a:xfrm>
        </p:spPr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04040"/>
                </a:solidFill>
                <a:effectLst/>
                <a:latin typeface="Inter"/>
              </a:rPr>
              <a:t>Recap of Key Insights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RL significantly enhances LLM performance in generative tasks, dialogue systems, and decision-making.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RLHF is a promising approach for aligning LLM outputs with human values.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Challenges remain in reward design, generalizability, and ethical considerations.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04040"/>
                </a:solidFill>
                <a:effectLst/>
                <a:latin typeface="Inter"/>
              </a:rPr>
              <a:t>Final Takeaways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The integration of RL and LLMs offers substantial promise for improving AI systems across diverse domains.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Future research should focus on addressing the identified gaps to unlock the full potential of RL in generative AI.</a:t>
            </a:r>
          </a:p>
          <a:p>
            <a:endParaRPr lang="en-US" dirty="0"/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1165-F745-171F-F6EC-07FDD4E3E06C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References</a:t>
            </a:r>
            <a:br>
              <a:rPr lang="en-US" b="1" i="0" dirty="0">
                <a:solidFill>
                  <a:srgbClr val="404040"/>
                </a:solidFill>
                <a:effectLst/>
                <a:latin typeface="Inter"/>
              </a:rPr>
            </a:br>
            <a:endParaRPr lang="en-US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CEEED1DD-BCBD-5246-2A2C-BCED87782D5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69222" y="1421477"/>
            <a:ext cx="9839055" cy="3820645"/>
          </a:xfrm>
        </p:spPr>
        <p:txBody>
          <a:bodyPr/>
          <a:lstStyle/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Inter"/>
              </a:rPr>
              <a:t>Zhang, J., et al. (2023). Bootstrap your own skills: Learning to solve new tasks with large language model guidance. </a:t>
            </a:r>
            <a:r>
              <a:rPr lang="en-US" sz="2000" b="1" i="0" dirty="0" err="1">
                <a:solidFill>
                  <a:srgbClr val="404040"/>
                </a:solidFill>
                <a:effectLst/>
                <a:latin typeface="Inter"/>
              </a:rPr>
              <a:t>arXiv</a:t>
            </a:r>
            <a:r>
              <a:rPr lang="en-US" sz="2000" b="1" i="0" dirty="0">
                <a:solidFill>
                  <a:srgbClr val="404040"/>
                </a:solidFill>
                <a:effectLst/>
                <a:latin typeface="Inter"/>
              </a:rPr>
              <a:t> preprint arXiv:2310.10021.</a:t>
            </a:r>
            <a:endParaRPr lang="ar-EG" sz="2000" b="1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Inter"/>
              </a:rPr>
              <a:t>Shah, D., et al. (2023). </a:t>
            </a:r>
            <a:r>
              <a:rPr lang="en-US" sz="2000" b="1" i="0" dirty="0" err="1">
                <a:solidFill>
                  <a:srgbClr val="404040"/>
                </a:solidFill>
                <a:effectLst/>
                <a:latin typeface="Inter"/>
              </a:rPr>
              <a:t>Lm</a:t>
            </a:r>
            <a:r>
              <a:rPr lang="en-US" sz="2000" b="1" i="0" dirty="0">
                <a:solidFill>
                  <a:srgbClr val="404040"/>
                </a:solidFill>
                <a:effectLst/>
                <a:latin typeface="Inter"/>
              </a:rPr>
              <a:t>-nav: Robotic navigation with large pre-trained models of language, vision, and action. In: Conference on Robot Learning.</a:t>
            </a:r>
            <a:endParaRPr lang="ar-EG" sz="2000" b="1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Inter"/>
              </a:rPr>
              <a:t>Brown, M. A. (2022). Deep reinforcement learning and its impact on AI. International Journal of Machine Learning, 30(5), 312-324.</a:t>
            </a:r>
          </a:p>
          <a:p>
            <a:pPr marL="457200" lvl="1" indent="0" algn="l">
              <a:spcBef>
                <a:spcPts val="300"/>
              </a:spcBef>
              <a:buNone/>
            </a:pPr>
            <a:endParaRPr lang="ar-EG" sz="2000" b="1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ar-EG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ar-EG" dirty="0">
              <a:solidFill>
                <a:srgbClr val="404040"/>
              </a:solidFill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04519-33C1-DA61-9858-3858F30C7808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DD1EA-9A0C-9303-AD79-5DAF401390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0906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Areas of growth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3" y="3435546"/>
            <a:ext cx="5284398" cy="1942789"/>
          </a:xfrm>
        </p:spPr>
        <p:txBody>
          <a:bodyPr/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04040"/>
                </a:solidFill>
                <a:effectLst/>
                <a:latin typeface="Inter"/>
              </a:rPr>
              <a:t>Generative AI and Reinforcement Learning (RL) are transformative advancements in modern Computer Science.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04040"/>
                </a:solidFill>
                <a:effectLst/>
                <a:latin typeface="Inter"/>
              </a:rPr>
              <a:t>RL has shown success in generative AI, game design, and natural language processing (NLP).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04040"/>
                </a:solidFill>
                <a:effectLst/>
                <a:latin typeface="Inter"/>
              </a:rPr>
              <a:t>This survey explores the intersection of RL and generative AI, focusing on applications, challenges, and future directions.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059978"/>
            <a:ext cx="4114800" cy="523067"/>
          </a:xfrm>
        </p:spPr>
        <p:txBody>
          <a:bodyPr/>
          <a:lstStyle/>
          <a:p>
            <a:r>
              <a:rPr lang="en-US" sz="1200" i="0" dirty="0">
                <a:solidFill>
                  <a:srgbClr val="FF0000"/>
                </a:solidFill>
                <a:effectLst/>
                <a:latin typeface="Inter"/>
              </a:rPr>
              <a:t>Reinforcement Learning</a:t>
            </a:r>
            <a:r>
              <a:rPr lang="ar-EG" sz="1200" i="0" dirty="0">
                <a:solidFill>
                  <a:srgbClr val="FF0000"/>
                </a:solidFill>
                <a:effectLst/>
                <a:latin typeface="Inter"/>
              </a:rPr>
              <a:t> </a:t>
            </a:r>
            <a:r>
              <a:rPr lang="en-US" sz="1200" i="0" dirty="0">
                <a:solidFill>
                  <a:srgbClr val="FF0000"/>
                </a:solidFill>
                <a:effectLst/>
                <a:latin typeface="Inter"/>
              </a:rPr>
              <a:t>in Generative AI: A Comprehensive Study of RLHF, Reward Modeling, and Applications in Game Design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324EBB73-CC82-0359-D3C9-F32E25969919}"/>
              </a:ext>
            </a:extLst>
          </p:cNvPr>
          <p:cNvSpPr txBox="1">
            <a:spLocks/>
          </p:cNvSpPr>
          <p:nvPr/>
        </p:nvSpPr>
        <p:spPr>
          <a:xfrm>
            <a:off x="6096000" y="3435546"/>
            <a:ext cx="4826924" cy="2192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04040"/>
                </a:solidFill>
                <a:effectLst/>
                <a:latin typeface="Inter"/>
              </a:rPr>
              <a:t>How can RL improve generative AI models, particularly in content generation and game design?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04040"/>
                </a:solidFill>
                <a:effectLst/>
                <a:latin typeface="Inter"/>
              </a:rPr>
              <a:t>What are the challenges in integrating RL with large language models (LLMs)?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04040"/>
                </a:solidFill>
                <a:effectLst/>
                <a:latin typeface="Inter"/>
              </a:rPr>
              <a:t>What are the future directions for RL in generative AI?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0225" y="2144684"/>
            <a:ext cx="5527964" cy="2975956"/>
          </a:xfrm>
        </p:spPr>
        <p:txBody>
          <a:bodyPr/>
          <a:lstStyle/>
          <a:p>
            <a:pPr algn="l">
              <a:spcBef>
                <a:spcPts val="300"/>
              </a:spcBef>
            </a:pPr>
            <a:r>
              <a:rPr lang="en-US" sz="2200" b="1" i="0" dirty="0">
                <a:solidFill>
                  <a:srgbClr val="404040"/>
                </a:solidFill>
                <a:effectLst/>
                <a:latin typeface="Inter"/>
              </a:rPr>
              <a:t>Key Terms &amp; Concepts</a:t>
            </a:r>
            <a:r>
              <a:rPr lang="en-US" sz="2200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  <a:br>
              <a:rPr lang="ar-EG" sz="1600" b="1" i="0" dirty="0">
                <a:solidFill>
                  <a:srgbClr val="404040"/>
                </a:solidFill>
                <a:effectLst/>
                <a:latin typeface="Inter"/>
              </a:rPr>
            </a:br>
            <a:br>
              <a:rPr lang="ar-EG" sz="1600" b="1" i="0" dirty="0">
                <a:solidFill>
                  <a:srgbClr val="404040"/>
                </a:solidFill>
                <a:effectLst/>
                <a:latin typeface="Inter"/>
              </a:rPr>
            </a:br>
            <a:r>
              <a:rPr lang="en-US" sz="1600" b="1" i="0" dirty="0">
                <a:solidFill>
                  <a:srgbClr val="404040"/>
                </a:solidFill>
                <a:effectLst/>
                <a:latin typeface="Inter"/>
              </a:rPr>
              <a:t>Reinforcement Learning (RL)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Inter"/>
              </a:rPr>
              <a:t>: A machine learning paradigm where an agent learns to make decisions by interacting with an environment to maximize cumulative rewards.</a:t>
            </a:r>
            <a:br>
              <a:rPr lang="en-US" sz="1600" b="0" i="0" dirty="0">
                <a:solidFill>
                  <a:srgbClr val="404040"/>
                </a:solidFill>
                <a:effectLst/>
                <a:latin typeface="Inter"/>
              </a:rPr>
            </a:br>
            <a:r>
              <a:rPr lang="en-US" sz="1600" b="1" i="0" dirty="0">
                <a:solidFill>
                  <a:srgbClr val="404040"/>
                </a:solidFill>
                <a:effectLst/>
                <a:latin typeface="Inter"/>
              </a:rPr>
              <a:t>Large Language Models (LLMs)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Inter"/>
              </a:rPr>
              <a:t>: Models like GPT, BERT, and LaMDA that use transformer architectures for tasks like text generation, translation, and summarization.</a:t>
            </a:r>
            <a:br>
              <a:rPr lang="en-US" sz="1600" b="0" i="0" dirty="0">
                <a:solidFill>
                  <a:srgbClr val="404040"/>
                </a:solidFill>
                <a:effectLst/>
                <a:latin typeface="Inter"/>
              </a:rPr>
            </a:br>
            <a:r>
              <a:rPr lang="en-US" sz="1600" b="1" i="0" dirty="0">
                <a:solidFill>
                  <a:srgbClr val="404040"/>
                </a:solidFill>
                <a:effectLst/>
                <a:latin typeface="Inter"/>
              </a:rPr>
              <a:t>Reinforcement Learning from Human Feedback (RLHF)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Inter"/>
              </a:rPr>
              <a:t>: A method to fine-tune models using human feedback to align outputs with human values.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ANNUAL REVENUE GROWTH</a:t>
            </a:r>
          </a:p>
          <a:p>
            <a:endParaRPr lang="en-US" dirty="0"/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4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5658" y="2011680"/>
            <a:ext cx="5408511" cy="2202874"/>
          </a:xfrm>
        </p:spPr>
        <p:txBody>
          <a:bodyPr/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Relevance of the Topic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  <a:br>
              <a:rPr lang="ar-EG" b="0" i="0" dirty="0">
                <a:solidFill>
                  <a:srgbClr val="404040"/>
                </a:solidFill>
                <a:effectLst/>
                <a:latin typeface="Inter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Inter"/>
              </a:rPr>
            </a:b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RL enhances the adaptability and efficiency of LLMs in dynamic, real-world tasks.</a:t>
            </a:r>
            <a:br>
              <a:rPr lang="ar-EG" sz="2000" b="0" i="0" dirty="0">
                <a:solidFill>
                  <a:srgbClr val="404040"/>
                </a:solidFill>
                <a:effectLst/>
                <a:latin typeface="Inter"/>
              </a:rPr>
            </a:br>
            <a:b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</a:b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RL is crucial for optimizing decision-making in generative AI, game design, and NLP.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931025"/>
            <a:ext cx="10515600" cy="691486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Research Methodology</a:t>
            </a:r>
            <a:br>
              <a:rPr lang="en-US" b="1" i="0" dirty="0">
                <a:solidFill>
                  <a:srgbClr val="404040"/>
                </a:solidFill>
                <a:effectLst/>
                <a:latin typeface="Inter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Inter"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0DDA8A26-6B04-0373-E18F-F86EBA174D37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Databases Searched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Google Scholar, IEEE Xplore, ACM Digital Library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Keywords Used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"Reinforcement Learning and Large Language Models"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"RL and LLMs integration"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"Reinforcement Learning for NLP tasks"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"RLHF and LLMs"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"Deep RL in NLP"</a:t>
            </a:r>
            <a:endParaRPr lang="ar-EG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457200" lvl="1" indent="0" algn="l">
              <a:spcBef>
                <a:spcPts val="300"/>
              </a:spcBef>
              <a:buNone/>
            </a:pPr>
            <a:endParaRPr lang="ar-EG" dirty="0">
              <a:solidFill>
                <a:srgbClr val="404040"/>
              </a:solidFill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Inclusion/Exclusion Criteria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Focus on studies integrating RL and LLMs within a common framework.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Exclude studies solely focused on training original LLMs with RL.</a:t>
            </a:r>
          </a:p>
          <a:p>
            <a:pPr marL="457200" lvl="1" indent="0" algn="l">
              <a:spcBef>
                <a:spcPts val="300"/>
              </a:spcBef>
              <a:buNone/>
            </a:pPr>
            <a:endParaRPr lang="ar-EG" dirty="0">
              <a:solidFill>
                <a:srgbClr val="404040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Key Findings &amp; Trends</a:t>
            </a: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990414" y="3666844"/>
            <a:ext cx="6599429" cy="2235192"/>
          </a:xfrm>
        </p:spPr>
        <p:txBody>
          <a:bodyPr/>
          <a:lstStyle/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04040"/>
                </a:solidFill>
                <a:effectLst/>
                <a:latin typeface="Inter"/>
              </a:rPr>
              <a:t>RL improves LLM performance in text generation, dialogue systems, and decision-making tasks.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04040"/>
                </a:solidFill>
                <a:effectLst/>
                <a:latin typeface="Inter"/>
              </a:rPr>
              <a:t>RLHF has proven effective in aligning LLM outputs with human values.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404040"/>
                </a:solidFill>
                <a:effectLst/>
                <a:latin typeface="Inter"/>
              </a:rPr>
              <a:t>RL agents can optimize decision-making in real-world applications with LLM assistance.</a:t>
            </a:r>
          </a:p>
          <a:p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1026" name="Picture 2" descr="Reinforcement Learning from Human Feedback (RLHF): An End-to-End Overview |  by Aravind Kolli | Medium">
            <a:extLst>
              <a:ext uri="{FF2B5EF4-FFF2-40B4-BE49-F238E27FC236}">
                <a16:creationId xmlns:a16="http://schemas.microsoft.com/office/drawing/2014/main" id="{B0EB2334-ABEE-F0EB-2AAB-89DB883F4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8" y="720725"/>
            <a:ext cx="11743953" cy="521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55120-DBF1-78A7-3B9A-28F19123E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FE9E9-FC52-226B-283B-61F92917FCB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5BAD8-B689-9BB2-CB3D-0C850D5329C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pic>
        <p:nvPicPr>
          <p:cNvPr id="2050" name="Picture 2" descr="The Magic Of Reinforcement Learning With Human Feedback Rlhf - Corona Todays">
            <a:extLst>
              <a:ext uri="{FF2B5EF4-FFF2-40B4-BE49-F238E27FC236}">
                <a16:creationId xmlns:a16="http://schemas.microsoft.com/office/drawing/2014/main" id="{36C1B54D-7D77-1A46-6C8C-489367BAC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68" y="37819"/>
            <a:ext cx="11865685" cy="618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662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52</TotalTime>
  <Words>808</Words>
  <Application>Microsoft Office PowerPoint</Application>
  <PresentationFormat>Widescreen</PresentationFormat>
  <Paragraphs>118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等线</vt:lpstr>
      <vt:lpstr>Abadi</vt:lpstr>
      <vt:lpstr>Arial</vt:lpstr>
      <vt:lpstr>Calibri</vt:lpstr>
      <vt:lpstr>Inter</vt:lpstr>
      <vt:lpstr>Noto Naskh Arabic UI</vt:lpstr>
      <vt:lpstr>Posterama Text Black</vt:lpstr>
      <vt:lpstr>Posterama Text SemiBold</vt:lpstr>
      <vt:lpstr>Custom​​</vt:lpstr>
      <vt:lpstr>Reinforcement Learning in Generative AI: A Comprehensive Study of RLHF, Reward Modeling, and Applications in Game Design</vt:lpstr>
      <vt:lpstr>Agenda</vt:lpstr>
      <vt:lpstr>Introduction</vt:lpstr>
      <vt:lpstr>Key Terms &amp; Concepts:  Reinforcement Learning (RL): A machine learning paradigm where an agent learns to make decisions by interacting with an environment to maximize cumulative rewards. Large Language Models (LLMs): Models like GPT, BERT, and LaMDA that use transformer architectures for tasks like text generation, translation, and summarization. Reinforcement Learning from Human Feedback (RLHF): A method to fine-tune models using human feedback to align outputs with human values.</vt:lpstr>
      <vt:lpstr>Relevance of the Topic:  RL enhances the adaptability and efficiency of LLMs in dynamic, real-world tasks.  RL is crucial for optimizing decision-making in generative AI, game design, and NLP.</vt:lpstr>
      <vt:lpstr>Research Methodology  </vt:lpstr>
      <vt:lpstr>Key Findings &amp; Trends</vt:lpstr>
      <vt:lpstr>PowerPoint Presentation</vt:lpstr>
      <vt:lpstr>PowerPoint Presentation</vt:lpstr>
      <vt:lpstr>Challenges &amp; Research Gaps  </vt:lpstr>
      <vt:lpstr>Challenges &amp; Research Gaps  </vt:lpstr>
      <vt:lpstr>Future Research Directions</vt:lpstr>
      <vt:lpstr>Conclusion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Abdelhameed</dc:creator>
  <cp:lastModifiedBy>Omar Abdelhameed</cp:lastModifiedBy>
  <cp:revision>1</cp:revision>
  <dcterms:created xsi:type="dcterms:W3CDTF">2025-02-11T07:49:25Z</dcterms:created>
  <dcterms:modified xsi:type="dcterms:W3CDTF">2025-02-11T08:42:19Z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