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2"/>
  </p:handoutMasterIdLst>
  <p:sldIdLst>
    <p:sldId id="409" r:id="rId4"/>
    <p:sldId id="421" r:id="rId6"/>
    <p:sldId id="423" r:id="rId7"/>
    <p:sldId id="411" r:id="rId8"/>
    <p:sldId id="439" r:id="rId9"/>
    <p:sldId id="437" r:id="rId10"/>
    <p:sldId id="438" r:id="rId11"/>
    <p:sldId id="440" r:id="rId12"/>
    <p:sldId id="454" r:id="rId13"/>
    <p:sldId id="441" r:id="rId14"/>
    <p:sldId id="417" r:id="rId15"/>
    <p:sldId id="442" r:id="rId16"/>
    <p:sldId id="443" r:id="rId17"/>
    <p:sldId id="444" r:id="rId18"/>
    <p:sldId id="445" r:id="rId19"/>
    <p:sldId id="446" r:id="rId20"/>
    <p:sldId id="41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998CC"/>
    <a:srgbClr val="2D4875"/>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4660"/>
  </p:normalViewPr>
  <p:slideViewPr>
    <p:cSldViewPr snapToGrid="0">
      <p:cViewPr>
        <p:scale>
          <a:sx n="94" d="100"/>
          <a:sy n="94" d="100"/>
        </p:scale>
        <p:origin x="-77" y="163"/>
      </p:cViewPr>
      <p:guideLst>
        <p:guide orient="horz" pos="2196"/>
        <p:guide pos="379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字魂58号-创中黑" panose="00000500000000000000" charset="-122"/>
              </a:rPr>
            </a:fld>
            <a:endParaRPr lang="zh-CN" altLang="en-US">
              <a:ea typeface="字魂58号-创中黑"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字魂58号-创中黑" panose="00000500000000000000" charset="-122"/>
              </a:rPr>
            </a:fld>
            <a:endParaRPr lang="zh-CN" altLang="en-US">
              <a:ea typeface="字魂58号-创中黑" panose="000005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1pPr>
    <a:lvl2pPr marL="4572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2pPr>
    <a:lvl3pPr marL="9144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3pPr>
    <a:lvl4pPr marL="13716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4pPr>
    <a:lvl5pPr marL="18288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1" name="TextBox 3"/>
          <p:cNvSpPr txBox="1"/>
          <p:nvPr userDrawn="1"/>
        </p:nvSpPr>
        <p:spPr>
          <a:xfrm>
            <a:off x="1615605" y="673957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Microsoft YaHei" panose="020B0503020204020204" pitchFamily="34" charset="-122"/>
                <a:ea typeface="Microsoft YaHei" panose="020B0503020204020204" pitchFamily="34" charset="-122"/>
                <a:hlinkClick r:id="rId10"/>
              </a:rPr>
              <a:t>PPT</a:t>
            </a:r>
            <a:r>
              <a:rPr lang="zh-CN" altLang="en-US" sz="100" dirty="0">
                <a:solidFill>
                  <a:prstClr val="black"/>
                </a:solidFill>
                <a:latin typeface="Microsoft YaHei" panose="020B0503020204020204" pitchFamily="34" charset="-122"/>
                <a:ea typeface="Microsoft YaHei" panose="020B0503020204020204" pitchFamily="34" charset="-122"/>
                <a:hlinkClick r:id="rId10"/>
              </a:rPr>
              <a:t>模板</a:t>
            </a:r>
            <a:r>
              <a:rPr lang="zh-CN" altLang="en-US" sz="100" dirty="0">
                <a:solidFill>
                  <a:prstClr val="black"/>
                </a:solidFill>
                <a:latin typeface="Microsoft YaHei" panose="020B0503020204020204" pitchFamily="34" charset="-122"/>
                <a:ea typeface="Microsoft YaHei" panose="020B0503020204020204" pitchFamily="34" charset="-122"/>
              </a:rPr>
              <a:t> </a:t>
            </a:r>
            <a:r>
              <a:rPr lang="en-US" altLang="zh-CN" sz="100" dirty="0">
                <a:solidFill>
                  <a:prstClr val="black"/>
                </a:solidFill>
                <a:latin typeface="Microsoft YaHei" panose="020B0503020204020204" pitchFamily="34" charset="-122"/>
                <a:ea typeface="Microsoft YaHei" panose="020B0503020204020204" pitchFamily="34" charset="-122"/>
              </a:rPr>
              <a:t>http://www.1ppt.com/moban/</a:t>
            </a:r>
            <a:r>
              <a:rPr lang="zh-CN" altLang="en-US" sz="100" dirty="0">
                <a:solidFill>
                  <a:prstClr val="black"/>
                </a:solidFill>
                <a:latin typeface="Microsoft YaHei" panose="020B0503020204020204" pitchFamily="34" charset="-122"/>
                <a:ea typeface="Microsoft YaHei" panose="020B0503020204020204" pitchFamily="34" charset="-122"/>
              </a:rPr>
              <a:t> </a:t>
            </a:r>
            <a:endParaRPr lang="en-US" altLang="zh-CN" sz="100" dirty="0">
              <a:solidFill>
                <a:prstClr val="black"/>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字魂58号-创中黑" panose="00000500000000000000" charset="-122"/>
          <a:ea typeface="字魂58号-创中黑" panose="00000500000000000000" charset="-122"/>
          <a:cs typeface="字魂58号-创中黑"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80.xml"/><Relationship Id="rId3" Type="http://schemas.openxmlformats.org/officeDocument/2006/relationships/image" Target="file:///C:\Users\moora\AppData\Local\Temp\wps\INetCache\020e73630911d2e554ebe66cf285cb8a" TargetMode="External"/><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1"/>
          <a:stretch>
            <a:fillRect/>
          </a:stretch>
        </p:blipFill>
        <p:spPr>
          <a:xfrm>
            <a:off x="0" y="0"/>
            <a:ext cx="12184380" cy="6857365"/>
          </a:xfrm>
          <a:prstGeom prst="rect">
            <a:avLst/>
          </a:prstGeom>
        </p:spPr>
      </p:pic>
      <p:sp>
        <p:nvSpPr>
          <p:cNvPr id="5" name="矩形 4"/>
          <p:cNvSpPr/>
          <p:nvPr/>
        </p:nvSpPr>
        <p:spPr>
          <a:xfrm>
            <a:off x="0" y="0"/>
            <a:ext cx="12211050" cy="6894830"/>
          </a:xfrm>
          <a:prstGeom prst="rect">
            <a:avLst/>
          </a:prstGeom>
          <a:gradFill>
            <a:gsLst>
              <a:gs pos="0">
                <a:schemeClr val="tx2">
                  <a:lumMod val="75000"/>
                  <a:lumOff val="25000"/>
                  <a:alpha val="0"/>
                </a:schemeClr>
              </a:gs>
              <a:gs pos="86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p:cNvSpPr/>
          <p:nvPr/>
        </p:nvSpPr>
        <p:spPr>
          <a:xfrm>
            <a:off x="1557020" y="651510"/>
            <a:ext cx="6029325" cy="2975610"/>
          </a:xfrm>
          <a:prstGeom prst="rect">
            <a:avLst/>
          </a:prstGeom>
          <a:solidFill>
            <a:schemeClr val="bg1">
              <a:alpha val="11000"/>
            </a:schemeClr>
          </a:solidFill>
          <a:ln w="85725" cmpd="sng">
            <a:noFill/>
            <a:prstDash val="solid"/>
          </a:ln>
          <a:effectLst>
            <a:outerShdw blurRad="254000" dist="38100" dir="6120000" sx="104000" sy="104000" algn="tl" rotWithShape="0">
              <a:schemeClr val="bg1">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4171315" y="1816735"/>
            <a:ext cx="6486525" cy="3499485"/>
          </a:xfrm>
          <a:prstGeom prst="rect">
            <a:avLst/>
          </a:prstGeom>
          <a:gradFill>
            <a:gsLst>
              <a:gs pos="0">
                <a:schemeClr val="tx2">
                  <a:lumMod val="75000"/>
                  <a:lumOff val="25000"/>
                  <a:alpha val="0"/>
                </a:schemeClr>
              </a:gs>
              <a:gs pos="86000">
                <a:schemeClr val="accent1">
                  <a:lumMod val="50000"/>
                  <a:alpha val="58000"/>
                </a:schemeClr>
              </a:gs>
            </a:gsLst>
            <a:lin ang="3600000" scaled="0"/>
          </a:gradFill>
          <a:ln w="85725" cmpd="sng">
            <a:noFill/>
            <a:prstDash val="solid"/>
          </a:ln>
          <a:effectLst>
            <a:outerShdw blurRad="254000" dist="38100" dir="6120000" sx="104000" sy="104000" algn="tl" rotWithShape="0">
              <a:srgbClr val="2D4875">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a:off x="4672330" y="4631055"/>
            <a:ext cx="2545080" cy="429895"/>
          </a:xfrm>
          <a:prstGeom prst="roundRect">
            <a:avLst>
              <a:gd name="adj" fmla="val 0"/>
            </a:avLst>
          </a:prstGeom>
          <a:noFill/>
          <a:ln w="28575">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4748530" y="4642158"/>
            <a:ext cx="2468880" cy="400110"/>
          </a:xfrm>
          <a:prstGeom prst="rect">
            <a:avLst/>
          </a:prstGeom>
          <a:noFill/>
        </p:spPr>
        <p:txBody>
          <a:bodyPr wrap="square" rtlCol="0">
            <a:spAutoFit/>
          </a:bodyPr>
          <a:lstStyle/>
          <a:p>
            <a:pPr algn="ctr"/>
            <a:r>
              <a:rPr lang="en-US" altLang="zh-CN" sz="2000" dirty="0" smtClean="0">
                <a:solidFill>
                  <a:srgbClr val="FFFFFF"/>
                </a:solidFill>
                <a:cs typeface="+mn-ea"/>
                <a:sym typeface="+mn-lt"/>
              </a:rPr>
              <a:t>AMIT PROJECT</a:t>
            </a:r>
            <a:endParaRPr lang="en-US" altLang="zh-CN" sz="2000" dirty="0">
              <a:solidFill>
                <a:srgbClr val="FFFFFF"/>
              </a:solidFill>
              <a:cs typeface="+mn-ea"/>
              <a:sym typeface="+mn-lt"/>
            </a:endParaRPr>
          </a:p>
        </p:txBody>
      </p:sp>
      <p:sp>
        <p:nvSpPr>
          <p:cNvPr id="22" name="文本框 21"/>
          <p:cNvSpPr txBox="1"/>
          <p:nvPr/>
        </p:nvSpPr>
        <p:spPr>
          <a:xfrm>
            <a:off x="3503369" y="2820668"/>
            <a:ext cx="3714042" cy="1076325"/>
          </a:xfrm>
          <a:prstGeom prst="rect">
            <a:avLst/>
          </a:prstGeom>
          <a:noFill/>
        </p:spPr>
        <p:txBody>
          <a:bodyPr wrap="square" rtlCol="0">
            <a:spAutoFit/>
          </a:bodyPr>
          <a:lstStyle/>
          <a:p>
            <a:pPr algn="dist"/>
            <a:r>
              <a:rPr lang="en-US" altLang="zh-CN" sz="1600" dirty="0" smtClean="0">
                <a:solidFill>
                  <a:schemeClr val="bg1"/>
                </a:solidFill>
                <a:cs typeface="+mn-ea"/>
                <a:sym typeface="+mn-lt"/>
              </a:rPr>
              <a:t>By: Omar </a:t>
            </a:r>
            <a:r>
              <a:rPr lang="en-US" altLang="zh-CN" sz="1600" dirty="0" err="1">
                <a:solidFill>
                  <a:schemeClr val="bg1"/>
                </a:solidFill>
                <a:cs typeface="+mn-ea"/>
                <a:sym typeface="+mn-lt"/>
              </a:rPr>
              <a:t>A</a:t>
            </a:r>
            <a:r>
              <a:rPr lang="en-US" altLang="zh-CN" sz="1600" dirty="0" err="1" smtClean="0">
                <a:solidFill>
                  <a:schemeClr val="bg1"/>
                </a:solidFill>
                <a:cs typeface="+mn-ea"/>
                <a:sym typeface="+mn-lt"/>
              </a:rPr>
              <a:t>laa</a:t>
            </a:r>
            <a:r>
              <a:rPr lang="en-US" altLang="zh-CN" sz="1600" dirty="0" smtClean="0">
                <a:solidFill>
                  <a:schemeClr val="bg1"/>
                </a:solidFill>
                <a:cs typeface="+mn-ea"/>
                <a:sym typeface="+mn-lt"/>
              </a:rPr>
              <a:t>  </a:t>
            </a:r>
            <a:r>
              <a:rPr lang="en-US" altLang="zh-CN" sz="1600" dirty="0" err="1" smtClean="0">
                <a:solidFill>
                  <a:schemeClr val="bg1"/>
                </a:solidFill>
                <a:cs typeface="+mn-ea"/>
                <a:sym typeface="+mn-lt"/>
              </a:rPr>
              <a:t>Abd</a:t>
            </a:r>
            <a:r>
              <a:rPr lang="en-US" altLang="zh-CN" sz="1600" dirty="0" smtClean="0">
                <a:solidFill>
                  <a:schemeClr val="bg1"/>
                </a:solidFill>
                <a:cs typeface="+mn-ea"/>
                <a:sym typeface="+mn-lt"/>
              </a:rPr>
              <a:t> </a:t>
            </a:r>
            <a:r>
              <a:rPr lang="en-US" altLang="zh-CN" sz="1600" dirty="0" err="1" smtClean="0">
                <a:solidFill>
                  <a:schemeClr val="bg1"/>
                </a:solidFill>
                <a:cs typeface="+mn-ea"/>
                <a:sym typeface="+mn-lt"/>
              </a:rPr>
              <a:t>elrahman</a:t>
            </a:r>
            <a:r>
              <a:rPr lang="en-US" altLang="zh-CN" sz="1600" dirty="0" smtClean="0">
                <a:solidFill>
                  <a:schemeClr val="bg1"/>
                </a:solidFill>
                <a:cs typeface="+mn-ea"/>
                <a:sym typeface="+mn-lt"/>
              </a:rPr>
              <a:t> </a:t>
            </a:r>
            <a:endParaRPr lang="en-US" altLang="zh-CN" sz="1600" dirty="0" smtClean="0">
              <a:solidFill>
                <a:schemeClr val="bg1"/>
              </a:solidFill>
              <a:cs typeface="+mn-ea"/>
              <a:sym typeface="+mn-lt"/>
            </a:endParaRPr>
          </a:p>
          <a:p>
            <a:pPr algn="dist"/>
            <a:r>
              <a:rPr lang="en-US" altLang="zh-CN" sz="1600" dirty="0" err="1" smtClean="0">
                <a:solidFill>
                  <a:schemeClr val="bg1"/>
                </a:solidFill>
                <a:cs typeface="+mn-ea"/>
                <a:sym typeface="+mn-lt"/>
              </a:rPr>
              <a:t>Amr</a:t>
            </a:r>
            <a:r>
              <a:rPr lang="en-US" altLang="zh-CN" sz="1600" dirty="0" smtClean="0">
                <a:solidFill>
                  <a:schemeClr val="bg1"/>
                </a:solidFill>
                <a:cs typeface="+mn-ea"/>
                <a:sym typeface="+mn-lt"/>
              </a:rPr>
              <a:t> Mohamed Anwar </a:t>
            </a:r>
            <a:endParaRPr lang="en-US" altLang="zh-CN" sz="1600" dirty="0" smtClean="0">
              <a:solidFill>
                <a:schemeClr val="bg1"/>
              </a:solidFill>
              <a:cs typeface="+mn-ea"/>
              <a:sym typeface="+mn-lt"/>
            </a:endParaRPr>
          </a:p>
          <a:p>
            <a:pPr algn="dist"/>
            <a:r>
              <a:rPr lang="en-US" altLang="zh-CN" sz="1600" dirty="0" smtClean="0">
                <a:solidFill>
                  <a:schemeClr val="bg1"/>
                </a:solidFill>
                <a:cs typeface="+mn-ea"/>
                <a:sym typeface="+mn-lt"/>
              </a:rPr>
              <a:t>Mohamed </a:t>
            </a:r>
            <a:r>
              <a:rPr lang="en-US" altLang="zh-CN" sz="1600" dirty="0" err="1" smtClean="0">
                <a:solidFill>
                  <a:schemeClr val="bg1"/>
                </a:solidFill>
                <a:cs typeface="+mn-ea"/>
                <a:sym typeface="+mn-lt"/>
              </a:rPr>
              <a:t>saied sayed</a:t>
            </a:r>
            <a:endParaRPr lang="en-US" altLang="zh-CN" sz="1600" dirty="0" smtClean="0">
              <a:solidFill>
                <a:schemeClr val="bg1"/>
              </a:solidFill>
              <a:cs typeface="+mn-ea"/>
              <a:sym typeface="+mn-lt"/>
            </a:endParaRPr>
          </a:p>
          <a:p>
            <a:pPr algn="dist"/>
            <a:r>
              <a:rPr lang="en-US" altLang="zh-CN" sz="1600" dirty="0" err="1" smtClean="0">
                <a:solidFill>
                  <a:schemeClr val="bg1"/>
                </a:solidFill>
                <a:cs typeface="+mn-ea"/>
                <a:sym typeface="+mn-lt"/>
              </a:rPr>
              <a:t>Amr</a:t>
            </a:r>
            <a:r>
              <a:rPr lang="en-US" altLang="zh-CN" sz="1600" dirty="0" smtClean="0">
                <a:solidFill>
                  <a:schemeClr val="bg1"/>
                </a:solidFill>
                <a:cs typeface="+mn-ea"/>
                <a:sym typeface="+mn-lt"/>
              </a:rPr>
              <a:t> </a:t>
            </a:r>
            <a:r>
              <a:rPr lang="en-US" altLang="zh-CN" sz="1600" dirty="0" err="1" smtClean="0">
                <a:solidFill>
                  <a:schemeClr val="bg1"/>
                </a:solidFill>
                <a:cs typeface="+mn-ea"/>
                <a:sym typeface="+mn-lt"/>
              </a:rPr>
              <a:t>Moussa</a:t>
            </a:r>
            <a:r>
              <a:rPr lang="en-US" altLang="zh-CN" sz="1600" dirty="0" smtClean="0">
                <a:solidFill>
                  <a:schemeClr val="bg1"/>
                </a:solidFill>
                <a:cs typeface="+mn-ea"/>
                <a:sym typeface="+mn-lt"/>
              </a:rPr>
              <a:t> </a:t>
            </a:r>
            <a:r>
              <a:rPr lang="en-US" altLang="zh-CN" sz="1600" dirty="0" err="1" smtClean="0">
                <a:solidFill>
                  <a:schemeClr val="bg1"/>
                </a:solidFill>
                <a:cs typeface="+mn-ea"/>
                <a:sym typeface="+mn-lt"/>
              </a:rPr>
              <a:t>Moussa</a:t>
            </a:r>
            <a:r>
              <a:rPr lang="en-US" altLang="zh-CN" sz="1600" dirty="0" smtClean="0">
                <a:solidFill>
                  <a:schemeClr val="bg1"/>
                </a:solidFill>
                <a:cs typeface="+mn-ea"/>
                <a:sym typeface="+mn-lt"/>
              </a:rPr>
              <a:t> </a:t>
            </a:r>
            <a:endParaRPr lang="en-US" altLang="zh-CN" sz="1600" dirty="0">
              <a:solidFill>
                <a:schemeClr val="bg1"/>
              </a:solidFill>
              <a:cs typeface="+mn-ea"/>
              <a:sym typeface="+mn-lt"/>
            </a:endParaRPr>
          </a:p>
        </p:txBody>
      </p:sp>
      <p:cxnSp>
        <p:nvCxnSpPr>
          <p:cNvPr id="2" name="直接连接符 1"/>
          <p:cNvCxnSpPr/>
          <p:nvPr/>
        </p:nvCxnSpPr>
        <p:spPr>
          <a:xfrm>
            <a:off x="2726690" y="498221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176780" y="1158875"/>
            <a:ext cx="2094865" cy="2257425"/>
            <a:chOff x="3369" y="2936"/>
            <a:chExt cx="2653" cy="2882"/>
          </a:xfrm>
        </p:grpSpPr>
        <p:cxnSp>
          <p:nvCxnSpPr>
            <p:cNvPr id="24" name="直接连接符 23"/>
            <p:cNvCxnSpPr/>
            <p:nvPr/>
          </p:nvCxnSpPr>
          <p:spPr>
            <a:xfrm flipV="1">
              <a:off x="6011" y="2936"/>
              <a:ext cx="0" cy="598"/>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3369" y="5767"/>
              <a:ext cx="1181" cy="4"/>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393" y="2936"/>
              <a:ext cx="12" cy="2882"/>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3389" y="2961"/>
              <a:ext cx="2633" cy="10"/>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1" name="椭圆 30"/>
          <p:cNvSpPr/>
          <p:nvPr/>
        </p:nvSpPr>
        <p:spPr>
          <a:xfrm rot="19080000">
            <a:off x="2817495" y="1812290"/>
            <a:ext cx="447675" cy="468630"/>
          </a:xfrm>
          <a:prstGeom prst="ellipse">
            <a:avLst/>
          </a:prstGeom>
          <a:gradFill>
            <a:gsLst>
              <a:gs pos="0">
                <a:schemeClr val="bg1"/>
              </a:gs>
              <a:gs pos="86000">
                <a:schemeClr val="bg1">
                  <a:lumMod val="95000"/>
                  <a:alpha val="1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descr="7b0a20202020227461726765744d6f64756c65223a20226b6f6e6c696e65666f6e7473220a7d0a"/>
          <p:cNvSpPr txBox="1"/>
          <p:nvPr/>
        </p:nvSpPr>
        <p:spPr>
          <a:xfrm>
            <a:off x="3109595" y="1826260"/>
            <a:ext cx="6126480" cy="1107996"/>
          </a:xfrm>
          <a:prstGeom prst="rect">
            <a:avLst/>
          </a:prstGeom>
          <a:noFill/>
        </p:spPr>
        <p:txBody>
          <a:bodyPr wrap="square" rtlCol="0">
            <a:spAutoFit/>
          </a:bodyPr>
          <a:lstStyle/>
          <a:p>
            <a:pPr algn="dist"/>
            <a:r>
              <a:rPr lang="en-US" altLang="zh-CN" sz="6600" dirty="0" smtClean="0">
                <a:solidFill>
                  <a:schemeClr val="bg1"/>
                </a:solidFill>
                <a:cs typeface="+mn-ea"/>
                <a:sym typeface="+mn-lt"/>
              </a:rPr>
              <a:t>Smart home</a:t>
            </a:r>
            <a:endParaRPr lang="en-US" altLang="zh-CN" sz="6600" dirty="0">
              <a:solidFill>
                <a:schemeClr val="bg1"/>
              </a:solidFill>
              <a:effectLst/>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0.70"/>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0.70"/>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linds(horizontal)">
                                      <p:cBhvr>
                                        <p:cTn id="28" dur="500"/>
                                        <p:tgtEl>
                                          <p:spTgt spid="32"/>
                                        </p:tgtEl>
                                      </p:cBhvr>
                                    </p:animEffect>
                                  </p:childTnLst>
                                </p:cTn>
                              </p:par>
                            </p:childTnLst>
                          </p:cTn>
                        </p:par>
                        <p:par>
                          <p:cTn id="29" fill="hold">
                            <p:stCondLst>
                              <p:cond delay="1500"/>
                            </p:stCondLst>
                            <p:childTnLst>
                              <p:par>
                                <p:cTn id="30" presetID="55"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strVal val="#ppt_w*0.70"/>
                                          </p:val>
                                        </p:tav>
                                        <p:tav tm="100000">
                                          <p:val>
                                            <p:strVal val="#ppt_w"/>
                                          </p:val>
                                        </p:tav>
                                      </p:tavLst>
                                    </p:anim>
                                    <p:anim calcmode="lin" valueType="num">
                                      <p:cBhvr>
                                        <p:cTn id="33" dur="1000" fill="hold"/>
                                        <p:tgtEl>
                                          <p:spTgt spid="17"/>
                                        </p:tgtEl>
                                        <p:attrNameLst>
                                          <p:attrName>ppt_h</p:attrName>
                                        </p:attrNameLst>
                                      </p:cBhvr>
                                      <p:tavLst>
                                        <p:tav tm="0">
                                          <p:val>
                                            <p:strVal val="#ppt_h"/>
                                          </p:val>
                                        </p:tav>
                                        <p:tav tm="100000">
                                          <p:val>
                                            <p:strVal val="#ppt_h"/>
                                          </p:val>
                                        </p:tav>
                                      </p:tavLst>
                                    </p:anim>
                                    <p:animEffect transition="in" filter="fade">
                                      <p:cBhvr>
                                        <p:cTn id="34" dur="1000"/>
                                        <p:tgtEl>
                                          <p:spTgt spid="17"/>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strVal val="#ppt_w*0.70"/>
                                          </p:val>
                                        </p:tav>
                                        <p:tav tm="100000">
                                          <p:val>
                                            <p:strVal val="#ppt_w"/>
                                          </p:val>
                                        </p:tav>
                                      </p:tavLst>
                                    </p:anim>
                                    <p:anim calcmode="lin" valueType="num">
                                      <p:cBhvr>
                                        <p:cTn id="38" dur="1000" fill="hold"/>
                                        <p:tgtEl>
                                          <p:spTgt spid="22"/>
                                        </p:tgtEl>
                                        <p:attrNameLst>
                                          <p:attrName>ppt_h</p:attrName>
                                        </p:attrNameLst>
                                      </p:cBhvr>
                                      <p:tavLst>
                                        <p:tav tm="0">
                                          <p:val>
                                            <p:strVal val="#ppt_h"/>
                                          </p:val>
                                        </p:tav>
                                        <p:tav tm="100000">
                                          <p:val>
                                            <p:strVal val="#ppt_h"/>
                                          </p:val>
                                        </p:tav>
                                      </p:tavLst>
                                    </p:anim>
                                    <p:animEffect transition="in" filter="fade">
                                      <p:cBhvr>
                                        <p:cTn id="39" dur="1000"/>
                                        <p:tgtEl>
                                          <p:spTgt spid="22"/>
                                        </p:tgtEl>
                                      </p:cBhvr>
                                    </p:animEffect>
                                  </p:childTnLst>
                                </p:cTn>
                              </p:par>
                            </p:childTnLst>
                          </p:cTn>
                        </p:par>
                        <p:par>
                          <p:cTn id="40" fill="hold">
                            <p:stCondLst>
                              <p:cond delay="25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7" grpId="0" bldLvl="0" animBg="1"/>
      <p:bldP spid="32" grpId="0" bldLvl="0" animBg="1"/>
      <p:bldP spid="19" grpId="0" bldLvl="0" animBg="1"/>
      <p:bldP spid="15" grpId="0"/>
      <p:bldP spid="22" grpId="0"/>
      <p:bldP spid="31"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8</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773" y="1375645"/>
            <a:ext cx="5578984" cy="5612917"/>
            <a:chOff x="6029422" y="2500717"/>
            <a:chExt cx="5481746" cy="6742907"/>
          </a:xfrm>
        </p:grpSpPr>
        <p:sp>
          <p:nvSpPr>
            <p:cNvPr id="15" name="文本框 14"/>
            <p:cNvSpPr txBox="1"/>
            <p:nvPr/>
          </p:nvSpPr>
          <p:spPr>
            <a:xfrm>
              <a:off x="6029422" y="2500717"/>
              <a:ext cx="5346580" cy="2106196"/>
            </a:xfrm>
            <a:prstGeom prst="rect">
              <a:avLst/>
            </a:prstGeom>
            <a:noFill/>
          </p:spPr>
          <p:txBody>
            <a:bodyPr wrap="square" rtlCol="0">
              <a:spAutoFit/>
            </a:bodyPr>
            <a:lstStyle/>
            <a:p>
              <a:pPr algn="dist"/>
              <a:r>
                <a:rPr lang="en-US" altLang="zh-CN" sz="3600" b="1" dirty="0" smtClean="0">
                  <a:cs typeface="+mn-ea"/>
                  <a:sym typeface="+mn-lt"/>
                </a:rPr>
                <a:t>Air conditioning </a:t>
              </a:r>
              <a:r>
                <a:rPr lang="en-US" altLang="zh-CN" sz="3600" b="1" dirty="0">
                  <a:cs typeface="+mn-ea"/>
                  <a:sym typeface="+mn-lt"/>
                </a:rPr>
                <a:t>control </a:t>
              </a:r>
              <a:endParaRPr lang="en-US" altLang="zh-CN" sz="3600" b="1" dirty="0">
                <a:cs typeface="+mn-ea"/>
                <a:sym typeface="+mn-lt"/>
              </a:endParaRPr>
            </a:p>
            <a:p>
              <a:pPr algn="dist"/>
              <a:r>
                <a:rPr lang="en-US" altLang="zh-CN" sz="3600" b="1" dirty="0">
                  <a:cs typeface="+mn-ea"/>
                  <a:sym typeface="+mn-lt"/>
                </a:rPr>
                <a:t>  </a:t>
              </a:r>
              <a:endParaRPr lang="zh-CN" altLang="en-US" sz="3600" b="1" dirty="0">
                <a:cs typeface="+mn-ea"/>
                <a:sym typeface="+mn-lt"/>
              </a:endParaRPr>
            </a:p>
          </p:txBody>
        </p:sp>
        <p:sp>
          <p:nvSpPr>
            <p:cNvPr id="16" name="矩形 15"/>
            <p:cNvSpPr/>
            <p:nvPr/>
          </p:nvSpPr>
          <p:spPr>
            <a:xfrm>
              <a:off x="6030089" y="3510897"/>
              <a:ext cx="5481079" cy="5732727"/>
            </a:xfrm>
            <a:prstGeom prst="rect">
              <a:avLst/>
            </a:prstGeom>
            <a:noFill/>
          </p:spPr>
          <p:txBody>
            <a:bodyPr wrap="square" rtlCol="0">
              <a:spAutoFit/>
            </a:bodyPr>
            <a:lstStyle/>
            <a:p>
              <a:pPr>
                <a:lnSpc>
                  <a:spcPct val="130000"/>
                </a:lnSpc>
              </a:pPr>
              <a:endParaRPr lang="en-US" altLang="zh-CN" sz="2000" dirty="0">
                <a:solidFill>
                  <a:schemeClr val="tx2"/>
                </a:solidFill>
                <a:cs typeface="+mn-ea"/>
                <a:sym typeface="+mn-lt"/>
              </a:endParaRPr>
            </a:p>
            <a:p>
              <a:pPr algn="just">
                <a:lnSpc>
                  <a:spcPct val="130000"/>
                </a:lnSpc>
              </a:pPr>
              <a:r>
                <a:rPr lang="en-US" altLang="zh-CN" sz="2000" dirty="0">
                  <a:solidFill>
                    <a:schemeClr val="tx2"/>
                  </a:solidFill>
                  <a:cs typeface="+mn-ea"/>
                  <a:sym typeface="+mn-lt"/>
                </a:rPr>
                <a:t>At first AC is off not responding to the  environment temperature if the user(admin)</a:t>
              </a:r>
              <a:endParaRPr lang="en-US" altLang="zh-CN" sz="2000" dirty="0">
                <a:solidFill>
                  <a:schemeClr val="tx2"/>
                </a:solidFill>
                <a:cs typeface="+mn-ea"/>
                <a:sym typeface="+mn-lt"/>
              </a:endParaRPr>
            </a:p>
            <a:p>
              <a:pPr algn="just">
                <a:lnSpc>
                  <a:spcPct val="130000"/>
                </a:lnSpc>
              </a:pPr>
              <a:r>
                <a:rPr lang="en-US" altLang="zh-CN" sz="2000" dirty="0">
                  <a:solidFill>
                    <a:schemeClr val="tx2"/>
                  </a:solidFill>
                  <a:cs typeface="+mn-ea"/>
                  <a:sym typeface="+mn-lt"/>
                </a:rPr>
                <a:t>choose to enable the ac then every 4(sec) reading is taken through the lm35 sensor and in case the temperature was above 28 the AC would be enabled which is represented as DC motor enable ,and in case the </a:t>
              </a:r>
              <a:r>
                <a:rPr lang="en-US" altLang="zh-CN" sz="2000" dirty="0">
                  <a:solidFill>
                    <a:schemeClr val="tx2"/>
                  </a:solidFill>
                  <a:cs typeface="+mn-ea"/>
                  <a:sym typeface="+mn-lt"/>
                </a:rPr>
                <a:t>temperature was below 21 then DC motor would stop.</a:t>
              </a:r>
              <a:endParaRPr lang="en-US" altLang="zh-CN" sz="2000" dirty="0">
                <a:solidFill>
                  <a:schemeClr val="tx2"/>
                </a:solidFill>
                <a:cs typeface="+mn-ea"/>
                <a:sym typeface="+mn-lt"/>
              </a:endParaRPr>
            </a:p>
            <a:p>
              <a:pPr algn="just">
                <a:lnSpc>
                  <a:spcPct val="130000"/>
                </a:lnSpc>
              </a:pPr>
              <a:endParaRPr lang="en-US" altLang="zh-CN" sz="2000" dirty="0" smtClean="0">
                <a:solidFill>
                  <a:schemeClr val="tx2"/>
                </a:solidFill>
                <a:cs typeface="+mn-ea"/>
                <a:sym typeface="+mn-lt"/>
              </a:endParaRPr>
            </a:p>
            <a:p>
              <a:pPr algn="just">
                <a:lnSpc>
                  <a:spcPct val="130000"/>
                </a:lnSpc>
              </a:pPr>
              <a:endParaRPr lang="en-US" altLang="zh-CN" sz="1400" dirty="0">
                <a:solidFill>
                  <a:schemeClr val="tx2"/>
                </a:solidFill>
                <a:cs typeface="+mn-ea"/>
                <a:sym typeface="+mn-lt"/>
              </a:endParaRPr>
            </a:p>
          </p:txBody>
        </p:sp>
      </p:grpSp>
      <p:pic>
        <p:nvPicPr>
          <p:cNvPr id="3" name="Content Placeholder 2"/>
          <p:cNvPicPr>
            <a:picLocks noChangeAspect="1"/>
          </p:cNvPicPr>
          <p:nvPr>
            <p:ph sz="quarter" idx="13"/>
          </p:nvPr>
        </p:nvPicPr>
        <p:blipFill>
          <a:blip r:embed="rId1"/>
          <a:stretch>
            <a:fillRect/>
          </a:stretch>
        </p:blipFill>
        <p:spPr>
          <a:xfrm>
            <a:off x="8330565" y="368300"/>
            <a:ext cx="3496945" cy="5482590"/>
          </a:xfrm>
          <a:prstGeom prst="rect">
            <a:avLst/>
          </a:prstGeom>
        </p:spPr>
      </p:pic>
      <p:pic>
        <p:nvPicPr>
          <p:cNvPr id="100" name="Picture 99"/>
          <p:cNvPicPr/>
          <p:nvPr/>
        </p:nvPicPr>
        <p:blipFill>
          <a:blip r:embed="rId2" r:link="rId3"/>
          <a:stretch>
            <a:fillRect/>
          </a:stretch>
        </p:blipFill>
        <p:spPr>
          <a:xfrm>
            <a:off x="6096000" y="3429000"/>
            <a:ext cx="0" cy="0"/>
          </a:xfrm>
          <a:prstGeom prst="rect">
            <a:avLst/>
          </a:prstGeom>
          <a:noFill/>
          <a:ln w="9525">
            <a:noFill/>
          </a:ln>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1"/>
          <a:stretch>
            <a:fillRect/>
          </a:stretch>
        </p:blipFill>
        <p:spPr>
          <a:xfrm>
            <a:off x="0" y="0"/>
            <a:ext cx="12184380" cy="6857365"/>
          </a:xfrm>
          <a:prstGeom prst="rect">
            <a:avLst/>
          </a:prstGeom>
        </p:spPr>
      </p:pic>
      <p:sp>
        <p:nvSpPr>
          <p:cNvPr id="5" name="矩形 4"/>
          <p:cNvSpPr/>
          <p:nvPr/>
        </p:nvSpPr>
        <p:spPr>
          <a:xfrm rot="16200000">
            <a:off x="1224280" y="-1224915"/>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a:off x="6116320" y="4170045"/>
            <a:ext cx="4602480" cy="646331"/>
          </a:xfrm>
          <a:prstGeom prst="rect">
            <a:avLst/>
          </a:prstGeom>
        </p:spPr>
        <p:txBody>
          <a:bodyPr wrap="square">
            <a:spAutoFit/>
          </a:bodyPr>
          <a:lstStyle/>
          <a:p>
            <a:pPr algn="dist">
              <a:spcBef>
                <a:spcPct val="0"/>
              </a:spcBef>
            </a:pPr>
            <a:r>
              <a:rPr lang="en-US" altLang="zh-CN" dirty="0" smtClean="0">
                <a:solidFill>
                  <a:schemeClr val="bg1"/>
                </a:solidFill>
                <a:cs typeface="+mn-ea"/>
                <a:sym typeface="+mn-lt"/>
              </a:rPr>
              <a:t>Admin login users adding</a:t>
            </a:r>
            <a:endParaRPr lang="en-US" altLang="zh-CN" dirty="0" smtClean="0">
              <a:solidFill>
                <a:schemeClr val="bg1"/>
              </a:solidFill>
              <a:cs typeface="+mn-ea"/>
              <a:sym typeface="+mn-lt"/>
            </a:endParaRPr>
          </a:p>
          <a:p>
            <a:pPr algn="dist">
              <a:spcBef>
                <a:spcPct val="0"/>
              </a:spcBef>
            </a:pPr>
            <a:r>
              <a:rPr lang="en-US" altLang="zh-CN" dirty="0" smtClean="0">
                <a:solidFill>
                  <a:schemeClr val="bg1"/>
                </a:solidFill>
                <a:cs typeface="+mn-ea"/>
                <a:sym typeface="+mn-lt"/>
              </a:rPr>
              <a:t>Remove users checking </a:t>
            </a:r>
            <a:r>
              <a:rPr lang="en-US" altLang="zh-CN" dirty="0" err="1" smtClean="0">
                <a:solidFill>
                  <a:schemeClr val="bg1"/>
                </a:solidFill>
                <a:cs typeface="+mn-ea"/>
                <a:sym typeface="+mn-lt"/>
              </a:rPr>
              <a:t>paswords</a:t>
            </a:r>
            <a:r>
              <a:rPr lang="en-US" altLang="zh-CN" dirty="0" smtClean="0">
                <a:solidFill>
                  <a:schemeClr val="bg1"/>
                </a:solidFill>
                <a:cs typeface="+mn-ea"/>
                <a:sym typeface="+mn-lt"/>
              </a:rPr>
              <a:t>. </a:t>
            </a:r>
            <a:endParaRPr lang="en-US" altLang="zh-CN" dirty="0">
              <a:solidFill>
                <a:schemeClr val="bg1"/>
              </a:solidFill>
              <a:cs typeface="+mn-ea"/>
              <a:sym typeface="+mn-lt"/>
            </a:endParaRPr>
          </a:p>
        </p:txBody>
      </p:sp>
      <p:sp>
        <p:nvSpPr>
          <p:cNvPr id="31" name="文本框 30"/>
          <p:cNvSpPr txBox="1"/>
          <p:nvPr/>
        </p:nvSpPr>
        <p:spPr>
          <a:xfrm>
            <a:off x="6017260" y="3242945"/>
            <a:ext cx="4800600" cy="768350"/>
          </a:xfrm>
          <a:prstGeom prst="rect">
            <a:avLst/>
          </a:prstGeom>
          <a:noFill/>
        </p:spPr>
        <p:txBody>
          <a:bodyPr wrap="square" rtlCol="0">
            <a:spAutoFit/>
          </a:bodyPr>
          <a:lstStyle/>
          <a:p>
            <a:pPr algn="dist"/>
            <a:r>
              <a:rPr lang="en-US" altLang="zh-CN" sz="4400" dirty="0" smtClean="0">
                <a:solidFill>
                  <a:schemeClr val="bg1"/>
                </a:solidFill>
                <a:cs typeface="+mn-ea"/>
                <a:sym typeface="+mn-lt"/>
              </a:rPr>
              <a:t>Login system </a:t>
            </a:r>
            <a:endParaRPr lang="zh-CN" altLang="en-US" sz="4400" dirty="0">
              <a:solidFill>
                <a:schemeClr val="bg1"/>
              </a:solidFill>
              <a:effectLst/>
              <a:cs typeface="+mn-ea"/>
              <a:sym typeface="+mn-lt"/>
            </a:endParaRPr>
          </a:p>
        </p:txBody>
      </p:sp>
      <p:sp>
        <p:nvSpPr>
          <p:cNvPr id="18" name="矩形 17"/>
          <p:cNvSpPr/>
          <p:nvPr/>
        </p:nvSpPr>
        <p:spPr>
          <a:xfrm>
            <a:off x="6017260" y="2293620"/>
            <a:ext cx="2614930" cy="706755"/>
          </a:xfrm>
          <a:prstGeom prst="rect">
            <a:avLst/>
          </a:prstGeom>
        </p:spPr>
        <p:txBody>
          <a:bodyPr wrap="square">
            <a:spAutoFit/>
          </a:bodyPr>
          <a:lstStyle/>
          <a:p>
            <a:pPr algn="dist">
              <a:spcBef>
                <a:spcPct val="0"/>
              </a:spcBef>
            </a:pPr>
            <a:r>
              <a:rPr lang="en-US" altLang="zh-CN" sz="4000" dirty="0">
                <a:solidFill>
                  <a:schemeClr val="bg1"/>
                </a:solidFill>
                <a:cs typeface="+mn-ea"/>
                <a:sym typeface="+mn-lt"/>
              </a:rPr>
              <a:t>PART .02</a:t>
            </a:r>
            <a:endParaRPr lang="en-US" altLang="zh-CN" sz="4000"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7"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7" grpId="0" bldLvl="0" animBg="1"/>
      <p:bldP spid="72" grpId="0"/>
      <p:bldP spid="31"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9</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773" y="1375645"/>
            <a:ext cx="9471254" cy="5014342"/>
            <a:chOff x="6029422" y="2500717"/>
            <a:chExt cx="5481746" cy="6023828"/>
          </a:xfrm>
        </p:grpSpPr>
        <p:sp>
          <p:nvSpPr>
            <p:cNvPr id="15" name="文本框 14"/>
            <p:cNvSpPr txBox="1"/>
            <p:nvPr/>
          </p:nvSpPr>
          <p:spPr>
            <a:xfrm>
              <a:off x="6029422" y="2500717"/>
              <a:ext cx="5346580" cy="850397"/>
            </a:xfrm>
            <a:prstGeom prst="rect">
              <a:avLst/>
            </a:prstGeom>
            <a:noFill/>
          </p:spPr>
          <p:txBody>
            <a:bodyPr wrap="square" rtlCol="0">
              <a:spAutoFit/>
            </a:bodyPr>
            <a:lstStyle/>
            <a:p>
              <a:pPr algn="dist"/>
              <a:r>
                <a:rPr lang="en-US" altLang="zh-CN" sz="4000" b="1" dirty="0">
                  <a:cs typeface="+mn-ea"/>
                  <a:sym typeface="+mn-lt"/>
                </a:rPr>
                <a:t>Registering an Admin    </a:t>
              </a:r>
              <a:endParaRPr lang="zh-CN" altLang="en-US" sz="4000" b="1" dirty="0">
                <a:cs typeface="+mn-ea"/>
                <a:sym typeface="+mn-lt"/>
              </a:endParaRPr>
            </a:p>
          </p:txBody>
        </p:sp>
        <p:sp>
          <p:nvSpPr>
            <p:cNvPr id="16" name="矩形 15"/>
            <p:cNvSpPr/>
            <p:nvPr/>
          </p:nvSpPr>
          <p:spPr>
            <a:xfrm>
              <a:off x="6030089" y="3510897"/>
              <a:ext cx="5481079" cy="5013648"/>
            </a:xfrm>
            <a:prstGeom prst="rect">
              <a:avLst/>
            </a:prstGeom>
            <a:noFill/>
          </p:spPr>
          <p:txBody>
            <a:bodyPr wrap="square" rtlCol="0">
              <a:spAutoFit/>
            </a:bodyPr>
            <a:lstStyle/>
            <a:p>
              <a:pPr algn="just">
                <a:lnSpc>
                  <a:spcPct val="130000"/>
                </a:lnSpc>
              </a:pPr>
              <a:r>
                <a:rPr lang="en-US" altLang="zh-CN" sz="1200" dirty="0">
                  <a:solidFill>
                    <a:schemeClr val="tx2"/>
                  </a:solidFill>
                  <a:cs typeface="+mn-ea"/>
                  <a:sym typeface="+mn-lt"/>
                </a:rPr>
                <a:t>Registering an Admin  </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We check if admin has registered in EEPROM by checking the first location in the EEPROM </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The first location in the EEPROM is 0xFF and if it stores a value then the admin logged in so don’t register admin </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And if 0xFF equal to zero (empty) then a message shows on the screen “the first time you need to create an admin” then name and password are taken from the user.</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Taking ID &amp; Password </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	Checking if the user entered a value correctly </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A variable (Error variable) is created in order to make sure user didn’t Entered a null mistakenly, the initial value of the variable is made to be =0 and the value changes only if user typed a value (Numbers or Characters).</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So if user: </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 1- Pressed Enter without entering a value it displays a message “Error please try again”.</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2- entered a value and pressed enter: ID is taken successfully (or password).</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3- didn’t press enter button (still typing): Error variable is made =1 so that not check the error again during typing, admin ID (or password )is saved inside the EEPROM and displayed on screen or LCD.</a:t>
              </a:r>
              <a:endParaRPr lang="en-US" altLang="zh-CN" sz="1200" dirty="0">
                <a:solidFill>
                  <a:schemeClr val="tx2"/>
                </a:solidFill>
                <a:cs typeface="+mn-ea"/>
                <a:sym typeface="+mn-lt"/>
              </a:endParaRPr>
            </a:p>
            <a:p>
              <a:pPr algn="just">
                <a:lnSpc>
                  <a:spcPct val="130000"/>
                </a:lnSpc>
              </a:pPr>
              <a:r>
                <a:rPr lang="en-US" altLang="zh-CN" sz="1200" dirty="0">
                  <a:solidFill>
                    <a:schemeClr val="tx2"/>
                  </a:solidFill>
                  <a:cs typeface="+mn-ea"/>
                  <a:sym typeface="+mn-lt"/>
                </a:rPr>
                <a:t>The Error variable is reset to be =0 preparing for taking the </a:t>
              </a:r>
              <a:r>
                <a:rPr lang="en-US" altLang="zh-CN" sz="1200" dirty="0" smtClean="0">
                  <a:solidFill>
                    <a:schemeClr val="tx2"/>
                  </a:solidFill>
                  <a:cs typeface="+mn-ea"/>
                  <a:sym typeface="+mn-lt"/>
                </a:rPr>
                <a:t>password. </a:t>
              </a:r>
              <a:endParaRPr lang="en-US" altLang="zh-CN" sz="1200" dirty="0">
                <a:solidFill>
                  <a:schemeClr val="tx2"/>
                </a:solidFill>
                <a:cs typeface="+mn-ea"/>
                <a:sym typeface="+mn-lt"/>
              </a:endParaRPr>
            </a:p>
            <a:p>
              <a:pPr algn="just">
                <a:lnSpc>
                  <a:spcPct val="130000"/>
                </a:lnSpc>
              </a:pPr>
              <a:endParaRPr lang="en-US" altLang="zh-CN" sz="1200" dirty="0" smtClean="0">
                <a:solidFill>
                  <a:schemeClr val="tx2"/>
                </a:solidFill>
                <a:cs typeface="+mn-ea"/>
                <a:sym typeface="+mn-lt"/>
              </a:endParaRPr>
            </a:p>
            <a:p>
              <a:pPr algn="just">
                <a:lnSpc>
                  <a:spcPct val="130000"/>
                </a:lnSpc>
              </a:pPr>
              <a:endParaRPr lang="en-US" altLang="zh-CN" sz="1200" dirty="0">
                <a:solidFill>
                  <a:schemeClr val="tx2"/>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10</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773" y="1375645"/>
            <a:ext cx="9471254" cy="5294419"/>
            <a:chOff x="6029422" y="2500717"/>
            <a:chExt cx="5481746" cy="6360289"/>
          </a:xfrm>
        </p:grpSpPr>
        <p:sp>
          <p:nvSpPr>
            <p:cNvPr id="15" name="文本框 14"/>
            <p:cNvSpPr txBox="1"/>
            <p:nvPr/>
          </p:nvSpPr>
          <p:spPr>
            <a:xfrm>
              <a:off x="6029422" y="2500717"/>
              <a:ext cx="5346580" cy="850397"/>
            </a:xfrm>
            <a:prstGeom prst="rect">
              <a:avLst/>
            </a:prstGeom>
            <a:noFill/>
          </p:spPr>
          <p:txBody>
            <a:bodyPr wrap="square" rtlCol="0">
              <a:spAutoFit/>
            </a:bodyPr>
            <a:lstStyle/>
            <a:p>
              <a:pPr algn="dist"/>
              <a:r>
                <a:rPr lang="en-US" altLang="zh-CN" sz="4000" b="1" dirty="0">
                  <a:cs typeface="+mn-ea"/>
                  <a:sym typeface="+mn-lt"/>
                </a:rPr>
                <a:t>Registering an Admin    </a:t>
              </a:r>
              <a:endParaRPr lang="zh-CN" altLang="en-US" sz="4000" b="1" dirty="0">
                <a:cs typeface="+mn-ea"/>
                <a:sym typeface="+mn-lt"/>
              </a:endParaRPr>
            </a:p>
          </p:txBody>
        </p:sp>
        <p:sp>
          <p:nvSpPr>
            <p:cNvPr id="16" name="矩形 15"/>
            <p:cNvSpPr/>
            <p:nvPr/>
          </p:nvSpPr>
          <p:spPr>
            <a:xfrm>
              <a:off x="6030089" y="3510897"/>
              <a:ext cx="5481079" cy="5350109"/>
            </a:xfrm>
            <a:prstGeom prst="rect">
              <a:avLst/>
            </a:prstGeom>
            <a:noFill/>
          </p:spPr>
          <p:txBody>
            <a:bodyPr wrap="square" rtlCol="0">
              <a:spAutoFit/>
            </a:bodyPr>
            <a:lstStyle/>
            <a:p>
              <a:pPr algn="just">
                <a:lnSpc>
                  <a:spcPct val="130000"/>
                </a:lnSpc>
              </a:pPr>
              <a:r>
                <a:rPr lang="en-US" altLang="zh-CN" sz="1400" dirty="0">
                  <a:solidFill>
                    <a:schemeClr val="tx2"/>
                  </a:solidFill>
                  <a:cs typeface="+mn-ea"/>
                  <a:sym typeface="+mn-lt"/>
                </a:rPr>
                <a:t>Taking password </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Taking password process is similar to taking the ID:</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	Error Variable makes sure user didn’t Entered a null mistakenly</a:t>
              </a:r>
              <a:r>
                <a:rPr lang="en-US" altLang="zh-CN" sz="1400" dirty="0" smtClean="0">
                  <a:solidFill>
                    <a:schemeClr val="tx2"/>
                  </a:solidFill>
                  <a:cs typeface="+mn-ea"/>
                  <a:sym typeface="+mn-lt"/>
                </a:rPr>
                <a:t>.    </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	When user Presses Enter without entering a value it displays a message “Error please try again”.</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	When user entered a value and pressed enter: password is taken successfully.</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	When user didn’t press the enter button (still typing): Error variable is made =1 so that not check the error again during typing, admins password is saved inside the EEPROM and displayed on screen or LCD.</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	The Error variable is reset to be =0 again as the top case.</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Checking the ID &amp; password</a:t>
              </a:r>
              <a:endParaRPr lang="en-US" altLang="zh-CN" sz="1400" dirty="0">
                <a:solidFill>
                  <a:schemeClr val="tx2"/>
                </a:solidFill>
                <a:cs typeface="+mn-ea"/>
                <a:sym typeface="+mn-lt"/>
              </a:endParaRPr>
            </a:p>
            <a:p>
              <a:pPr algn="just">
                <a:lnSpc>
                  <a:spcPct val="130000"/>
                </a:lnSpc>
              </a:pPr>
              <a:r>
                <a:rPr lang="en-US" altLang="zh-CN" sz="1400" dirty="0">
                  <a:solidFill>
                    <a:schemeClr val="tx2"/>
                  </a:solidFill>
                  <a:cs typeface="+mn-ea"/>
                  <a:sym typeface="+mn-lt"/>
                </a:rPr>
                <a:t> ID and Password are entered combined and User has 3 trials to enter the correct id and password otherwise an alarm (buzzer) will be set on, </a:t>
              </a:r>
              <a:r>
                <a:rPr lang="en-US" altLang="zh-CN" sz="1400" dirty="0" err="1">
                  <a:solidFill>
                    <a:schemeClr val="tx2"/>
                  </a:solidFill>
                  <a:cs typeface="+mn-ea"/>
                  <a:sym typeface="+mn-lt"/>
                </a:rPr>
                <a:t>eeprom</a:t>
              </a:r>
              <a:r>
                <a:rPr lang="en-US" altLang="zh-CN" sz="1400" dirty="0">
                  <a:solidFill>
                    <a:schemeClr val="tx2"/>
                  </a:solidFill>
                  <a:cs typeface="+mn-ea"/>
                  <a:sym typeface="+mn-lt"/>
                </a:rPr>
                <a:t> counter is set to be zero and EEPROM is read consecutively until reach $ sign and if there is a wrong in id or password a message printed on screen “wrong ID/pass” a counter of number of tries decremented by one till reach 0 at this case a buzzer is turned on until restarting</a:t>
              </a:r>
              <a:endParaRPr lang="en-US" altLang="zh-CN" sz="1400" dirty="0">
                <a:solidFill>
                  <a:schemeClr val="tx2"/>
                </a:solidFill>
                <a:cs typeface="+mn-ea"/>
                <a:sym typeface="+mn-lt"/>
              </a:endParaRPr>
            </a:p>
            <a:p>
              <a:pPr>
                <a:lnSpc>
                  <a:spcPct val="130000"/>
                </a:lnSpc>
              </a:pPr>
              <a:r>
                <a:rPr lang="en-US" altLang="zh-CN" sz="1200" dirty="0">
                  <a:solidFill>
                    <a:schemeClr val="tx2"/>
                  </a:solidFill>
                  <a:cs typeface="+mn-ea"/>
                  <a:sym typeface="+mn-lt"/>
                </a:rPr>
                <a:t> </a:t>
              </a:r>
              <a:endParaRPr lang="en-US" altLang="zh-CN" sz="1200" dirty="0">
                <a:solidFill>
                  <a:schemeClr val="tx2"/>
                </a:solidFill>
                <a:cs typeface="+mn-ea"/>
                <a:sym typeface="+mn-lt"/>
              </a:endParaRPr>
            </a:p>
            <a:p>
              <a:pPr>
                <a:lnSpc>
                  <a:spcPct val="130000"/>
                </a:lnSpc>
              </a:pPr>
              <a:endParaRPr lang="en-US" altLang="zh-CN" sz="1200" dirty="0" smtClean="0">
                <a:solidFill>
                  <a:schemeClr val="tx2"/>
                </a:solidFill>
                <a:cs typeface="+mn-ea"/>
                <a:sym typeface="+mn-lt"/>
              </a:endParaRPr>
            </a:p>
            <a:p>
              <a:pPr>
                <a:lnSpc>
                  <a:spcPct val="130000"/>
                </a:lnSpc>
              </a:pPr>
              <a:endParaRPr lang="en-US" altLang="zh-CN" sz="1200" dirty="0">
                <a:solidFill>
                  <a:schemeClr val="tx2"/>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smtClean="0">
                <a:solidFill>
                  <a:schemeClr val="accent1">
                    <a:lumMod val="75000"/>
                    <a:alpha val="50000"/>
                  </a:schemeClr>
                </a:solidFill>
                <a:effectLst>
                  <a:outerShdw blurRad="381000" algn="ctr" rotWithShape="0">
                    <a:prstClr val="black">
                      <a:alpha val="25000"/>
                    </a:prstClr>
                  </a:outerShdw>
                </a:effectLst>
                <a:cs typeface="+mn-ea"/>
                <a:sym typeface="+mn-lt"/>
              </a:rPr>
              <a:t>11</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774" y="1375645"/>
            <a:ext cx="9471252" cy="5174386"/>
            <a:chOff x="6029423" y="2500717"/>
            <a:chExt cx="5481745" cy="6216091"/>
          </a:xfrm>
        </p:grpSpPr>
        <p:sp>
          <p:nvSpPr>
            <p:cNvPr id="15" name="文本框 14"/>
            <p:cNvSpPr txBox="1"/>
            <p:nvPr/>
          </p:nvSpPr>
          <p:spPr>
            <a:xfrm>
              <a:off x="6029423" y="2500717"/>
              <a:ext cx="3416328" cy="850397"/>
            </a:xfrm>
            <a:prstGeom prst="rect">
              <a:avLst/>
            </a:prstGeom>
            <a:noFill/>
          </p:spPr>
          <p:txBody>
            <a:bodyPr wrap="square" rtlCol="0">
              <a:spAutoFit/>
            </a:bodyPr>
            <a:lstStyle/>
            <a:p>
              <a:pPr algn="dist"/>
              <a:r>
                <a:rPr lang="en-US" altLang="zh-CN" sz="4000" b="1" dirty="0" smtClean="0">
                  <a:cs typeface="+mn-ea"/>
                  <a:sym typeface="+mn-lt"/>
                </a:rPr>
                <a:t>Adding a user    </a:t>
              </a:r>
              <a:endParaRPr lang="zh-CN" altLang="en-US" sz="4000" b="1" dirty="0">
                <a:cs typeface="+mn-ea"/>
                <a:sym typeface="+mn-lt"/>
              </a:endParaRPr>
            </a:p>
          </p:txBody>
        </p:sp>
        <p:sp>
          <p:nvSpPr>
            <p:cNvPr id="16" name="矩形 15"/>
            <p:cNvSpPr/>
            <p:nvPr/>
          </p:nvSpPr>
          <p:spPr>
            <a:xfrm>
              <a:off x="6030089" y="3510897"/>
              <a:ext cx="5481079" cy="5205911"/>
            </a:xfrm>
            <a:prstGeom prst="rect">
              <a:avLst/>
            </a:prstGeom>
            <a:noFill/>
          </p:spPr>
          <p:txBody>
            <a:bodyPr wrap="square" rtlCol="0">
              <a:spAutoFit/>
            </a:bodyPr>
            <a:lstStyle/>
            <a:p>
              <a:pPr algn="just">
                <a:lnSpc>
                  <a:spcPct val="130000"/>
                </a:lnSpc>
              </a:pPr>
              <a:r>
                <a:rPr lang="en-US" altLang="zh-CN" sz="1600" dirty="0">
                  <a:solidFill>
                    <a:schemeClr val="tx2"/>
                  </a:solidFill>
                  <a:cs typeface="+mn-ea"/>
                  <a:sym typeface="+mn-lt"/>
                </a:rPr>
                <a:t>Adding a user is similar to adding admin: checking if user entered the id and password correctly then saves them inside the EEPROM:</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Error Variable makes sure user didn’t Entered a null mistakenly.</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When user Presses Enter without entering a value it displays a message “Error please try again”.</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When user entered a value and pressed enter: ID or password is taken successfully.</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When user didn’t press the enter button : Error variable is made =1 so that not check the error again during typing, user ID or password is saved inside the EEPROM and displayed on screen or LCD.</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The Error variable is reset to be =0 again as the top case.</a:t>
              </a:r>
              <a:endParaRPr lang="en-US" altLang="zh-CN" sz="1600" dirty="0">
                <a:solidFill>
                  <a:schemeClr val="tx2"/>
                </a:solidFill>
                <a:cs typeface="+mn-ea"/>
                <a:sym typeface="+mn-lt"/>
              </a:endParaRPr>
            </a:p>
            <a:p>
              <a:pPr algn="just">
                <a:lnSpc>
                  <a:spcPct val="130000"/>
                </a:lnSpc>
              </a:pPr>
              <a:r>
                <a:rPr lang="en-US" altLang="zh-CN" sz="1600" dirty="0" smtClean="0">
                  <a:solidFill>
                    <a:schemeClr val="tx2"/>
                  </a:solidFill>
                  <a:cs typeface="+mn-ea"/>
                  <a:sym typeface="+mn-lt"/>
                </a:rPr>
                <a:t> </a:t>
              </a:r>
              <a:endParaRPr lang="en-US" altLang="zh-CN" sz="1600" dirty="0">
                <a:solidFill>
                  <a:schemeClr val="tx2"/>
                </a:solidFill>
                <a:cs typeface="+mn-ea"/>
                <a:sym typeface="+mn-lt"/>
              </a:endParaRPr>
            </a:p>
            <a:p>
              <a:pPr>
                <a:lnSpc>
                  <a:spcPct val="130000"/>
                </a:lnSpc>
              </a:pPr>
              <a:r>
                <a:rPr lang="en-US" altLang="zh-CN" sz="1200" dirty="0" smtClean="0">
                  <a:solidFill>
                    <a:schemeClr val="tx2"/>
                  </a:solidFill>
                  <a:cs typeface="+mn-ea"/>
                  <a:sym typeface="+mn-lt"/>
                </a:rPr>
                <a:t> </a:t>
              </a:r>
              <a:endParaRPr lang="en-US" altLang="zh-CN" sz="1200" dirty="0">
                <a:solidFill>
                  <a:schemeClr val="tx2"/>
                </a:solidFill>
                <a:cs typeface="+mn-ea"/>
                <a:sym typeface="+mn-lt"/>
              </a:endParaRPr>
            </a:p>
            <a:p>
              <a:pPr>
                <a:lnSpc>
                  <a:spcPct val="130000"/>
                </a:lnSpc>
              </a:pPr>
              <a:endParaRPr lang="en-US" altLang="zh-CN" sz="1200" dirty="0" smtClean="0">
                <a:solidFill>
                  <a:schemeClr val="tx2"/>
                </a:solidFill>
                <a:cs typeface="+mn-ea"/>
                <a:sym typeface="+mn-lt"/>
              </a:endParaRPr>
            </a:p>
            <a:p>
              <a:pPr>
                <a:lnSpc>
                  <a:spcPct val="130000"/>
                </a:lnSpc>
              </a:pPr>
              <a:endParaRPr lang="en-US" altLang="zh-CN" sz="1200" dirty="0">
                <a:solidFill>
                  <a:schemeClr val="tx2"/>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smtClean="0">
                <a:solidFill>
                  <a:schemeClr val="accent1">
                    <a:lumMod val="75000"/>
                    <a:alpha val="50000"/>
                  </a:schemeClr>
                </a:solidFill>
                <a:effectLst>
                  <a:outerShdw blurRad="381000" algn="ctr" rotWithShape="0">
                    <a:prstClr val="black">
                      <a:alpha val="25000"/>
                    </a:prstClr>
                  </a:outerShdw>
                </a:effectLst>
                <a:cs typeface="+mn-ea"/>
                <a:sym typeface="+mn-lt"/>
              </a:rPr>
              <a:t>12</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654" y="1375645"/>
            <a:ext cx="9470101" cy="6201562"/>
            <a:chOff x="6029354" y="2500717"/>
            <a:chExt cx="5481079" cy="7450058"/>
          </a:xfrm>
        </p:grpSpPr>
        <p:sp>
          <p:nvSpPr>
            <p:cNvPr id="15" name="文本框 14"/>
            <p:cNvSpPr txBox="1"/>
            <p:nvPr/>
          </p:nvSpPr>
          <p:spPr>
            <a:xfrm>
              <a:off x="6029424" y="2500717"/>
              <a:ext cx="2741204" cy="850397"/>
            </a:xfrm>
            <a:prstGeom prst="rect">
              <a:avLst/>
            </a:prstGeom>
            <a:noFill/>
          </p:spPr>
          <p:txBody>
            <a:bodyPr wrap="square" rtlCol="0">
              <a:spAutoFit/>
            </a:bodyPr>
            <a:lstStyle/>
            <a:p>
              <a:pPr algn="dist"/>
              <a:r>
                <a:rPr lang="en-US" altLang="zh-CN" sz="4000" b="1" dirty="0" smtClean="0">
                  <a:cs typeface="+mn-ea"/>
                  <a:sym typeface="+mn-lt"/>
                </a:rPr>
                <a:t>Deleting user    </a:t>
              </a:r>
              <a:endParaRPr lang="zh-CN" altLang="en-US" sz="4000" b="1" dirty="0">
                <a:cs typeface="+mn-ea"/>
                <a:sym typeface="+mn-lt"/>
              </a:endParaRPr>
            </a:p>
          </p:txBody>
        </p:sp>
        <p:sp>
          <p:nvSpPr>
            <p:cNvPr id="16" name="矩形 15"/>
            <p:cNvSpPr/>
            <p:nvPr/>
          </p:nvSpPr>
          <p:spPr>
            <a:xfrm>
              <a:off x="6029354" y="3499454"/>
              <a:ext cx="5481079" cy="6451321"/>
            </a:xfrm>
            <a:prstGeom prst="rect">
              <a:avLst/>
            </a:prstGeom>
            <a:noFill/>
          </p:spPr>
          <p:txBody>
            <a:bodyPr wrap="square" rtlCol="0">
              <a:spAutoFit/>
            </a:bodyPr>
            <a:lstStyle/>
            <a:p>
              <a:pPr algn="just">
                <a:lnSpc>
                  <a:spcPct val="130000"/>
                </a:lnSpc>
              </a:pPr>
              <a:r>
                <a:rPr lang="en-US" altLang="zh-CN" sz="1600" dirty="0">
                  <a:solidFill>
                    <a:schemeClr val="tx2"/>
                  </a:solidFill>
                  <a:cs typeface="+mn-ea"/>
                  <a:sym typeface="+mn-lt"/>
                </a:rPr>
                <a:t>- Enter the ID &amp; PASS on the same screen In a while loop. Every char is saved into an array of 40 char.</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In the same while loop along taking the ID &amp; PASS, go into the eeprom, move to the last char of  admin’s password and stay on it. (USERS are stored after the admin in the eeprom)</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In another while loop, loop on all places in the eeprom that’s after the credentials of the admin. If nothing was found identical to what was found in the array then user doesn’t exist.</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If it was identical just enter ‘checking’ state and keep checking every char in the array with what’s in the eeprom.</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Reaching the end of the credentials with making sure that every char is identical to the eeprom values then go ahead delete the credentials of that user till you hit the user/admin that was before him and stop right there. Break after that from the loop.</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 If one char is wrong in the array, it won’t do any more checking.</a:t>
              </a:r>
              <a:endParaRPr lang="en-US" altLang="zh-CN" sz="1600" dirty="0">
                <a:solidFill>
                  <a:schemeClr val="tx2"/>
                </a:solidFill>
                <a:cs typeface="+mn-ea"/>
                <a:sym typeface="+mn-lt"/>
              </a:endParaRPr>
            </a:p>
            <a:p>
              <a:pPr>
                <a:lnSpc>
                  <a:spcPct val="130000"/>
                </a:lnSpc>
              </a:pPr>
              <a:endParaRPr lang="en-US" altLang="zh-CN" sz="1600" dirty="0">
                <a:solidFill>
                  <a:schemeClr val="tx2"/>
                </a:solidFill>
                <a:cs typeface="+mn-ea"/>
                <a:sym typeface="+mn-lt"/>
              </a:endParaRPr>
            </a:p>
            <a:p>
              <a:pPr>
                <a:lnSpc>
                  <a:spcPct val="130000"/>
                </a:lnSpc>
              </a:pPr>
              <a:endParaRPr lang="en-US" altLang="zh-CN" sz="1600" dirty="0">
                <a:solidFill>
                  <a:schemeClr val="tx2"/>
                </a:solidFill>
                <a:cs typeface="+mn-ea"/>
                <a:sym typeface="+mn-lt"/>
              </a:endParaRPr>
            </a:p>
            <a:p>
              <a:pPr>
                <a:lnSpc>
                  <a:spcPct val="130000"/>
                </a:lnSpc>
              </a:pPr>
              <a:endParaRPr lang="en-US" altLang="zh-CN" sz="1200" dirty="0" smtClean="0">
                <a:solidFill>
                  <a:schemeClr val="tx2"/>
                </a:solidFill>
                <a:cs typeface="+mn-ea"/>
                <a:sym typeface="+mn-lt"/>
              </a:endParaRPr>
            </a:p>
            <a:p>
              <a:pPr>
                <a:lnSpc>
                  <a:spcPct val="130000"/>
                </a:lnSpc>
              </a:pPr>
              <a:endParaRPr lang="en-US" altLang="zh-CN" sz="1200" dirty="0">
                <a:solidFill>
                  <a:schemeClr val="tx2"/>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smtClean="0">
                <a:solidFill>
                  <a:schemeClr val="accent1">
                    <a:lumMod val="75000"/>
                    <a:alpha val="50000"/>
                  </a:schemeClr>
                </a:solidFill>
                <a:effectLst>
                  <a:outerShdw blurRad="381000" algn="ctr" rotWithShape="0">
                    <a:prstClr val="black">
                      <a:alpha val="25000"/>
                    </a:prstClr>
                  </a:outerShdw>
                </a:effectLst>
                <a:cs typeface="+mn-ea"/>
                <a:sym typeface="+mn-lt"/>
              </a:rPr>
              <a:t>13</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776" y="1375645"/>
            <a:ext cx="9471248" cy="4829356"/>
            <a:chOff x="6029425" y="2500717"/>
            <a:chExt cx="5481743" cy="5801600"/>
          </a:xfrm>
        </p:grpSpPr>
        <p:sp>
          <p:nvSpPr>
            <p:cNvPr id="15" name="文本框 14"/>
            <p:cNvSpPr txBox="1"/>
            <p:nvPr/>
          </p:nvSpPr>
          <p:spPr>
            <a:xfrm>
              <a:off x="6029425" y="2500717"/>
              <a:ext cx="3669236" cy="850397"/>
            </a:xfrm>
            <a:prstGeom prst="rect">
              <a:avLst/>
            </a:prstGeom>
            <a:noFill/>
          </p:spPr>
          <p:txBody>
            <a:bodyPr wrap="square" rtlCol="0">
              <a:spAutoFit/>
            </a:bodyPr>
            <a:lstStyle/>
            <a:p>
              <a:pPr algn="dist"/>
              <a:r>
                <a:rPr lang="en-US" altLang="zh-CN" sz="4000" b="1" dirty="0" smtClean="0">
                  <a:cs typeface="+mn-ea"/>
                  <a:sym typeface="+mn-lt"/>
                </a:rPr>
                <a:t>Writing on the EEPROM    </a:t>
              </a:r>
              <a:endParaRPr lang="zh-CN" altLang="en-US" sz="4000" b="1" dirty="0">
                <a:cs typeface="+mn-ea"/>
                <a:sym typeface="+mn-lt"/>
              </a:endParaRPr>
            </a:p>
          </p:txBody>
        </p:sp>
        <p:sp>
          <p:nvSpPr>
            <p:cNvPr id="16" name="矩形 15"/>
            <p:cNvSpPr/>
            <p:nvPr/>
          </p:nvSpPr>
          <p:spPr>
            <a:xfrm>
              <a:off x="6030089" y="3510897"/>
              <a:ext cx="5481079" cy="4791420"/>
            </a:xfrm>
            <a:prstGeom prst="rect">
              <a:avLst/>
            </a:prstGeom>
            <a:noFill/>
          </p:spPr>
          <p:txBody>
            <a:bodyPr wrap="square" rtlCol="0">
              <a:spAutoFit/>
            </a:bodyPr>
            <a:lstStyle/>
            <a:p>
              <a:pPr algn="just">
                <a:lnSpc>
                  <a:spcPct val="130000"/>
                </a:lnSpc>
              </a:pPr>
              <a:r>
                <a:rPr lang="en-US" altLang="zh-CN" sz="1600" dirty="0">
                  <a:solidFill>
                    <a:schemeClr val="tx2"/>
                  </a:solidFill>
                  <a:cs typeface="+mn-ea"/>
                  <a:sym typeface="+mn-lt"/>
                </a:rPr>
                <a:t>ATMEGA32 has an internal EEPROM 2K 256 bytes, Saving users information on the EEPROM is important otherwise it will be lost during shutdown and restarting in the volatile memory, so we use it to save IDs and Passwords of the logged users and admin, we separate between users inside EEPROM by $ sign starting from admin to facilitate the recognition and the access to each user  (user ID, user Password, $).</a:t>
              </a:r>
              <a:endParaRPr lang="en-US" altLang="zh-CN" sz="1600" dirty="0">
                <a:solidFill>
                  <a:schemeClr val="tx2"/>
                </a:solidFill>
                <a:cs typeface="+mn-ea"/>
                <a:sym typeface="+mn-lt"/>
              </a:endParaRPr>
            </a:p>
            <a:p>
              <a:pPr algn="just">
                <a:lnSpc>
                  <a:spcPct val="130000"/>
                </a:lnSpc>
              </a:pPr>
              <a:r>
                <a:rPr lang="en-US" altLang="zh-CN" sz="1600" dirty="0">
                  <a:solidFill>
                    <a:schemeClr val="tx2"/>
                  </a:solidFill>
                  <a:cs typeface="+mn-ea"/>
                  <a:sym typeface="+mn-lt"/>
                </a:rPr>
                <a:t>During users login; a counter is incremented by one each time a user ID or Password is inserted as a pointer to the last empty address inside the EEPROM to facilitate the insertion; Another counter called  EEPROM counter increments by one each time user entered in order to sum the total number of users inside EEPROM. </a:t>
              </a:r>
              <a:endParaRPr lang="en-US" altLang="zh-CN" sz="1600" dirty="0">
                <a:solidFill>
                  <a:schemeClr val="tx2"/>
                </a:solidFill>
                <a:cs typeface="+mn-ea"/>
                <a:sym typeface="+mn-lt"/>
              </a:endParaRPr>
            </a:p>
            <a:p>
              <a:pPr algn="just">
                <a:lnSpc>
                  <a:spcPct val="130000"/>
                </a:lnSpc>
              </a:pPr>
              <a:endParaRPr lang="en-US" altLang="zh-CN" sz="1600" dirty="0">
                <a:solidFill>
                  <a:schemeClr val="tx2"/>
                </a:solidFill>
                <a:cs typeface="+mn-ea"/>
                <a:sym typeface="+mn-lt"/>
              </a:endParaRPr>
            </a:p>
            <a:p>
              <a:pPr>
                <a:lnSpc>
                  <a:spcPct val="130000"/>
                </a:lnSpc>
              </a:pPr>
              <a:r>
                <a:rPr lang="en-US" altLang="zh-CN" sz="1200" dirty="0" smtClean="0">
                  <a:solidFill>
                    <a:schemeClr val="tx2"/>
                  </a:solidFill>
                  <a:cs typeface="+mn-ea"/>
                  <a:sym typeface="+mn-lt"/>
                </a:rPr>
                <a:t> </a:t>
              </a:r>
              <a:endParaRPr lang="en-US" altLang="zh-CN" sz="1200" dirty="0">
                <a:solidFill>
                  <a:schemeClr val="tx2"/>
                </a:solidFill>
                <a:cs typeface="+mn-ea"/>
                <a:sym typeface="+mn-lt"/>
              </a:endParaRPr>
            </a:p>
            <a:p>
              <a:pPr>
                <a:lnSpc>
                  <a:spcPct val="130000"/>
                </a:lnSpc>
              </a:pPr>
              <a:endParaRPr lang="en-US" altLang="zh-CN" sz="1200" dirty="0" smtClean="0">
                <a:solidFill>
                  <a:schemeClr val="tx2"/>
                </a:solidFill>
                <a:cs typeface="+mn-ea"/>
                <a:sym typeface="+mn-lt"/>
              </a:endParaRPr>
            </a:p>
            <a:p>
              <a:pPr>
                <a:lnSpc>
                  <a:spcPct val="130000"/>
                </a:lnSpc>
              </a:pPr>
              <a:endParaRPr lang="en-US" altLang="zh-CN" sz="1200" dirty="0">
                <a:solidFill>
                  <a:schemeClr val="tx2"/>
                </a:solidFill>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1"/>
          <a:stretch>
            <a:fillRect/>
          </a:stretch>
        </p:blipFill>
        <p:spPr>
          <a:xfrm>
            <a:off x="0" y="0"/>
            <a:ext cx="12184380" cy="6857365"/>
          </a:xfrm>
          <a:prstGeom prst="rect">
            <a:avLst/>
          </a:prstGeom>
        </p:spPr>
      </p:pic>
      <p:sp>
        <p:nvSpPr>
          <p:cNvPr id="5" name="矩形 4"/>
          <p:cNvSpPr/>
          <p:nvPr/>
        </p:nvSpPr>
        <p:spPr>
          <a:xfrm>
            <a:off x="-9525" y="-18415"/>
            <a:ext cx="12211050" cy="6894830"/>
          </a:xfrm>
          <a:prstGeom prst="rect">
            <a:avLst/>
          </a:prstGeom>
          <a:gradFill>
            <a:gsLst>
              <a:gs pos="0">
                <a:schemeClr val="tx2">
                  <a:lumMod val="75000"/>
                  <a:lumOff val="25000"/>
                  <a:alpha val="0"/>
                </a:schemeClr>
              </a:gs>
              <a:gs pos="86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4" name="文本框 13"/>
          <p:cNvSpPr txBox="1"/>
          <p:nvPr/>
        </p:nvSpPr>
        <p:spPr>
          <a:xfrm>
            <a:off x="200078" y="5610246"/>
            <a:ext cx="1060426" cy="533400"/>
          </a:xfrm>
          <a:prstGeom prst="rect">
            <a:avLst/>
          </a:prstGeom>
          <a:noFill/>
        </p:spPr>
        <p:txBody>
          <a:bodyPr wrap="square" rtlCol="0">
            <a:spAutoFit/>
          </a:bodyPr>
          <a:lstStyle/>
          <a:p>
            <a:pPr>
              <a:lnSpc>
                <a:spcPct val="120000"/>
              </a:lnSpc>
            </a:pPr>
            <a:endParaRPr lang="en-US" altLang="zh-CN" sz="1200" b="1" dirty="0">
              <a:solidFill>
                <a:schemeClr val="bg1"/>
              </a:solidFill>
              <a:effectLst>
                <a:outerShdw blurRad="381000" algn="ctr" rotWithShape="0">
                  <a:prstClr val="black">
                    <a:alpha val="25000"/>
                  </a:prstClr>
                </a:outerShdw>
              </a:effectLst>
              <a:cs typeface="+mn-ea"/>
              <a:sym typeface="+mn-lt"/>
            </a:endParaRPr>
          </a:p>
          <a:p>
            <a:pPr>
              <a:lnSpc>
                <a:spcPct val="120000"/>
              </a:lnSpc>
            </a:pPr>
            <a:endParaRPr lang="zh-CN" altLang="en-US" sz="1200" b="1" dirty="0">
              <a:solidFill>
                <a:schemeClr val="bg1"/>
              </a:solidFill>
              <a:effectLst>
                <a:outerShdw blurRad="381000" algn="ctr" rotWithShape="0">
                  <a:prstClr val="black">
                    <a:alpha val="25000"/>
                  </a:prstClr>
                </a:outerShdw>
              </a:effectLst>
              <a:cs typeface="+mn-ea"/>
              <a:sym typeface="+mn-lt"/>
            </a:endParaRPr>
          </a:p>
        </p:txBody>
      </p:sp>
      <p:sp>
        <p:nvSpPr>
          <p:cNvPr id="17" name="文本框 16"/>
          <p:cNvSpPr txBox="1"/>
          <p:nvPr/>
        </p:nvSpPr>
        <p:spPr>
          <a:xfrm>
            <a:off x="3223895" y="2351405"/>
            <a:ext cx="5735955" cy="1322070"/>
          </a:xfrm>
          <a:prstGeom prst="rect">
            <a:avLst/>
          </a:prstGeom>
          <a:noFill/>
        </p:spPr>
        <p:txBody>
          <a:bodyPr wrap="square" rtlCol="0">
            <a:spAutoFit/>
          </a:bodyPr>
          <a:lstStyle/>
          <a:p>
            <a:pPr algn="dist"/>
            <a:r>
              <a:rPr lang="en-US" altLang="zh-CN" sz="8000" dirty="0">
                <a:solidFill>
                  <a:schemeClr val="bg1"/>
                </a:solidFill>
                <a:effectLst/>
                <a:cs typeface="+mn-ea"/>
                <a:sym typeface="+mn-lt"/>
              </a:rPr>
              <a:t>THANKS</a:t>
            </a:r>
            <a:endParaRPr lang="en-US" altLang="zh-CN" sz="8000" dirty="0">
              <a:solidFill>
                <a:schemeClr val="bg1"/>
              </a:solidFill>
              <a:effectLst/>
              <a:cs typeface="+mn-ea"/>
              <a:sym typeface="+mn-lt"/>
            </a:endParaRPr>
          </a:p>
        </p:txBody>
      </p:sp>
      <p:sp>
        <p:nvSpPr>
          <p:cNvPr id="7" name="矩形 6"/>
          <p:cNvSpPr/>
          <p:nvPr/>
        </p:nvSpPr>
        <p:spPr>
          <a:xfrm>
            <a:off x="2211705" y="1452245"/>
            <a:ext cx="7768590" cy="370649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FFFFFF"/>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par>
                          <p:cTn id="19" fill="hold">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ppt_w</p:attrName>
                                        </p:attrNameLst>
                                      </p:cBhvr>
                                      <p:tavLst>
                                        <p:tav tm="0">
                                          <p:val>
                                            <p:strVal val="#ppt_w*0.70"/>
                                          </p:val>
                                        </p:tav>
                                        <p:tav tm="100000">
                                          <p:val>
                                            <p:strVal val="#ppt_w"/>
                                          </p:val>
                                        </p:tav>
                                      </p:tavLst>
                                    </p:anim>
                                    <p:anim calcmode="lin" valueType="num">
                                      <p:cBhvr>
                                        <p:cTn id="23" dur="1000" fill="hold"/>
                                        <p:tgtEl>
                                          <p:spTgt spid="17"/>
                                        </p:tgtEl>
                                        <p:attrNameLst>
                                          <p:attrName>ppt_h</p:attrName>
                                        </p:attrNameLst>
                                      </p:cBhvr>
                                      <p:tavLst>
                                        <p:tav tm="0">
                                          <p:val>
                                            <p:strVal val="#ppt_h"/>
                                          </p:val>
                                        </p:tav>
                                        <p:tav tm="100000">
                                          <p:val>
                                            <p:strVal val="#ppt_h"/>
                                          </p:val>
                                        </p:tav>
                                      </p:tavLst>
                                    </p:anim>
                                    <p:animEffect transition="in" filter="fade">
                                      <p:cBhvr>
                                        <p:cTn id="2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p:bldP spid="17" grpId="0"/>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1</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413448" y="884751"/>
            <a:ext cx="9648257" cy="5596899"/>
            <a:chOff x="1160333" y="716522"/>
            <a:chExt cx="12577113" cy="7295908"/>
          </a:xfrm>
        </p:grpSpPr>
        <p:sp>
          <p:nvSpPr>
            <p:cNvPr id="3" name="矩形 2"/>
            <p:cNvSpPr/>
            <p:nvPr/>
          </p:nvSpPr>
          <p:spPr>
            <a:xfrm>
              <a:off x="1160333" y="6085555"/>
              <a:ext cx="3345366" cy="568712"/>
            </a:xfrm>
            <a:prstGeom prst="rect">
              <a:avLst/>
            </a:prstGeom>
            <a:solidFill>
              <a:schemeClr val="accent1">
                <a:lumMod val="50000"/>
                <a:alpha val="66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208549" y="6169306"/>
              <a:ext cx="3248932" cy="401207"/>
            </a:xfrm>
            <a:prstGeom prst="rect">
              <a:avLst/>
            </a:prstGeom>
            <a:noFill/>
          </p:spPr>
          <p:txBody>
            <a:bodyPr wrap="square" rtlCol="0">
              <a:spAutoFit/>
            </a:bodyPr>
            <a:lstStyle/>
            <a:p>
              <a:pPr algn="dist"/>
              <a:r>
                <a:rPr lang="en-US" altLang="zh-CN" sz="1400" dirty="0" smtClean="0">
                  <a:solidFill>
                    <a:schemeClr val="bg1"/>
                  </a:solidFill>
                  <a:cs typeface="+mn-ea"/>
                  <a:sym typeface="+mn-lt"/>
                </a:rPr>
                <a:t>SMART HOME MODELL</a:t>
              </a:r>
              <a:endParaRPr lang="zh-CN" sz="1400" dirty="0">
                <a:solidFill>
                  <a:schemeClr val="bg1"/>
                </a:solidFill>
                <a:cs typeface="+mn-ea"/>
                <a:sym typeface="+mn-lt"/>
              </a:endParaRPr>
            </a:p>
          </p:txBody>
        </p:sp>
        <p:sp>
          <p:nvSpPr>
            <p:cNvPr id="14" name="图文框 13"/>
            <p:cNvSpPr/>
            <p:nvPr/>
          </p:nvSpPr>
          <p:spPr>
            <a:xfrm>
              <a:off x="5127266" y="716522"/>
              <a:ext cx="1784195" cy="1784195"/>
            </a:xfrm>
            <a:prstGeom prst="frame">
              <a:avLst>
                <a:gd name="adj1" fmla="val 3125"/>
              </a:avLst>
            </a:prstGeom>
            <a:solidFill>
              <a:schemeClr val="accent1">
                <a:lumMod val="50000"/>
                <a:alpha val="46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文本框 14"/>
            <p:cNvSpPr txBox="1"/>
            <p:nvPr/>
          </p:nvSpPr>
          <p:spPr>
            <a:xfrm>
              <a:off x="6029423" y="2500717"/>
              <a:ext cx="5290231" cy="922774"/>
            </a:xfrm>
            <a:prstGeom prst="rect">
              <a:avLst/>
            </a:prstGeom>
            <a:noFill/>
          </p:spPr>
          <p:txBody>
            <a:bodyPr wrap="square" rtlCol="0">
              <a:spAutoFit/>
            </a:bodyPr>
            <a:lstStyle/>
            <a:p>
              <a:pPr algn="dist"/>
              <a:r>
                <a:rPr lang="en-US" altLang="zh-CN" sz="4000" b="1" dirty="0" smtClean="0">
                  <a:solidFill>
                    <a:schemeClr val="accent1">
                      <a:lumMod val="50000"/>
                    </a:schemeClr>
                  </a:solidFill>
                  <a:cs typeface="+mn-ea"/>
                  <a:sym typeface="+mn-lt"/>
                </a:rPr>
                <a:t>introduction</a:t>
              </a:r>
              <a:r>
                <a:rPr lang="en-US" altLang="zh-CN" sz="4000" b="1" dirty="0" smtClean="0">
                  <a:cs typeface="+mn-ea"/>
                  <a:sym typeface="+mn-lt"/>
                </a:rPr>
                <a:t> </a:t>
              </a:r>
              <a:endParaRPr lang="zh-CN" altLang="en-US" sz="4000" b="1" dirty="0">
                <a:cs typeface="+mn-ea"/>
                <a:sym typeface="+mn-lt"/>
              </a:endParaRPr>
            </a:p>
          </p:txBody>
        </p:sp>
        <p:sp>
          <p:nvSpPr>
            <p:cNvPr id="16" name="矩形 15"/>
            <p:cNvSpPr/>
            <p:nvPr/>
          </p:nvSpPr>
          <p:spPr>
            <a:xfrm>
              <a:off x="6030089" y="3510898"/>
              <a:ext cx="7707357" cy="4501532"/>
            </a:xfrm>
            <a:prstGeom prst="rect">
              <a:avLst/>
            </a:prstGeom>
            <a:noFill/>
          </p:spPr>
          <p:txBody>
            <a:bodyPr wrap="square" rtlCol="0">
              <a:spAutoFit/>
            </a:bodyPr>
            <a:lstStyle/>
            <a:p>
              <a:pPr>
                <a:lnSpc>
                  <a:spcPct val="130000"/>
                </a:lnSpc>
              </a:pPr>
              <a:r>
                <a:rPr lang="en-US" altLang="zh-CN" sz="1400" dirty="0">
                  <a:solidFill>
                    <a:schemeClr val="tx2"/>
                  </a:solidFill>
                  <a:cs typeface="+mn-ea"/>
                  <a:sym typeface="+mn-lt"/>
                </a:rPr>
                <a:t>Smart home uses devices connected via the internet to allow for remote monitoring and management of appliances and systems, smart home technology also known as home automation provides homeowners with security, convenience and energy efficiency; it allows homeowners to control smart devices simply with an app on the smart phone or other networked devices, smart homeowners can control lighting system remotely; schedule and monitor thermostats; grant or deny home access through smart locks; check in on security cameras; and control the other smart  home devices. A part of the internet of things (</a:t>
              </a:r>
              <a:r>
                <a:rPr lang="en-US" altLang="zh-CN" sz="1400" dirty="0" err="1">
                  <a:solidFill>
                    <a:schemeClr val="tx2"/>
                  </a:solidFill>
                  <a:cs typeface="+mn-ea"/>
                  <a:sym typeface="+mn-lt"/>
                </a:rPr>
                <a:t>IoT</a:t>
              </a:r>
              <a:r>
                <a:rPr lang="en-US" altLang="zh-CN" sz="1400" dirty="0">
                  <a:solidFill>
                    <a:schemeClr val="tx2"/>
                  </a:solidFill>
                  <a:cs typeface="+mn-ea"/>
                  <a:sym typeface="+mn-lt"/>
                </a:rPr>
                <a:t>), smart home systems and devices often operate together, sharing consumer usage data among themselves and automating actions based on the homeowners' preferences.</a:t>
              </a:r>
              <a:endParaRPr lang="en-US" altLang="zh-CN" sz="1400" dirty="0">
                <a:solidFill>
                  <a:schemeClr val="tx2"/>
                </a:solidFill>
                <a:cs typeface="+mn-ea"/>
                <a:sym typeface="+mn-lt"/>
              </a:endParaRPr>
            </a:p>
          </p:txBody>
        </p:sp>
      </p:grpSp>
      <p:pic>
        <p:nvPicPr>
          <p:cNvPr id="6146" name="Picture 2" descr="E:\WhatsApp Image 2023-02-09 at 16.04.1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5832" y="1459104"/>
            <a:ext cx="2908001" cy="34575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1610"/>
          </a:xfrm>
          <a:prstGeom prst="rect">
            <a:avLst/>
          </a:prstGeom>
          <a:noFill/>
        </p:spPr>
        <p:txBody>
          <a:bodyPr wrap="square" rtlCol="0">
            <a:spAutoFit/>
          </a:bodyPr>
          <a:lstStyle/>
          <a:p>
            <a:pPr algn="ctr"/>
            <a:r>
              <a:rPr lang="en-US" altLang="zh-CN" sz="1100" b="1" dirty="0" smtClean="0">
                <a:solidFill>
                  <a:schemeClr val="accent1">
                    <a:lumMod val="75000"/>
                    <a:alpha val="50000"/>
                  </a:schemeClr>
                </a:solidFill>
                <a:effectLst>
                  <a:outerShdw blurRad="381000" algn="ctr" rotWithShape="0">
                    <a:prstClr val="black">
                      <a:alpha val="25000"/>
                    </a:prstClr>
                  </a:outerShdw>
                </a:effectLst>
                <a:cs typeface="+mn-ea"/>
                <a:sym typeface="+mn-lt"/>
              </a:rPr>
              <a:t>2</a:t>
            </a:r>
            <a:endParaRPr lang="en-US" altLang="zh-CN" sz="1100" b="1" dirty="0" smtClean="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19" name="组合 18"/>
          <p:cNvGrpSpPr/>
          <p:nvPr/>
        </p:nvGrpSpPr>
        <p:grpSpPr>
          <a:xfrm rot="745606">
            <a:off x="-872710" y="1146418"/>
            <a:ext cx="13730408" cy="3947110"/>
            <a:chOff x="-2251923" y="2330225"/>
            <a:chExt cx="8114219" cy="2332612"/>
          </a:xfrm>
          <a:blipFill dpi="0" rotWithShape="1">
            <a:blip r:embed="rId1"/>
            <a:srcRect/>
            <a:stretch>
              <a:fillRect/>
            </a:stretch>
          </a:blipFill>
          <a:effectLst>
            <a:outerShdw blurRad="381000" algn="ctr" rotWithShape="0">
              <a:prstClr val="black">
                <a:alpha val="25000"/>
              </a:prstClr>
            </a:outerShdw>
          </a:effectLst>
        </p:grpSpPr>
        <p:sp>
          <p:nvSpPr>
            <p:cNvPr id="20" name="KOPPT"/>
            <p:cNvSpPr/>
            <p:nvPr/>
          </p:nvSpPr>
          <p:spPr>
            <a:xfrm>
              <a:off x="-2251923" y="2330225"/>
              <a:ext cx="6130574" cy="2332612"/>
            </a:xfrm>
            <a:custGeom>
              <a:avLst/>
              <a:gdLst/>
              <a:ahLst/>
              <a:cxnLst>
                <a:cxn ang="0">
                  <a:pos x="wd2" y="hd2"/>
                </a:cxn>
                <a:cxn ang="5400000">
                  <a:pos x="wd2" y="hd2"/>
                </a:cxn>
                <a:cxn ang="10800000">
                  <a:pos x="wd2" y="hd2"/>
                </a:cxn>
                <a:cxn ang="16200000">
                  <a:pos x="wd2" y="hd2"/>
                </a:cxn>
              </a:cxnLst>
              <a:rect l="0" t="0" r="r" b="b"/>
              <a:pathLst>
                <a:path w="21600" h="21333" extrusionOk="0">
                  <a:moveTo>
                    <a:pt x="21600" y="7701"/>
                  </a:moveTo>
                  <a:cubicBezTo>
                    <a:pt x="20426" y="5337"/>
                    <a:pt x="19135" y="3464"/>
                    <a:pt x="17774" y="2111"/>
                  </a:cubicBezTo>
                  <a:cubicBezTo>
                    <a:pt x="16391" y="736"/>
                    <a:pt x="14916" y="-120"/>
                    <a:pt x="13405" y="14"/>
                  </a:cubicBezTo>
                  <a:cubicBezTo>
                    <a:pt x="11783" y="157"/>
                    <a:pt x="10213" y="1458"/>
                    <a:pt x="8806" y="3557"/>
                  </a:cubicBezTo>
                  <a:cubicBezTo>
                    <a:pt x="7955" y="4827"/>
                    <a:pt x="7174" y="6377"/>
                    <a:pt x="6367" y="7826"/>
                  </a:cubicBezTo>
                  <a:cubicBezTo>
                    <a:pt x="5424" y="9518"/>
                    <a:pt x="4446" y="11072"/>
                    <a:pt x="3390" y="12190"/>
                  </a:cubicBezTo>
                  <a:cubicBezTo>
                    <a:pt x="2313" y="13330"/>
                    <a:pt x="1168" y="14003"/>
                    <a:pt x="0" y="14172"/>
                  </a:cubicBezTo>
                  <a:cubicBezTo>
                    <a:pt x="2052" y="18626"/>
                    <a:pt x="4625" y="21146"/>
                    <a:pt x="7299" y="21323"/>
                  </a:cubicBezTo>
                  <a:cubicBezTo>
                    <a:pt x="9674" y="21480"/>
                    <a:pt x="12013" y="19772"/>
                    <a:pt x="14005" y="16412"/>
                  </a:cubicBezTo>
                  <a:cubicBezTo>
                    <a:pt x="15042" y="14662"/>
                    <a:pt x="15967" y="12488"/>
                    <a:pt x="17036" y="10870"/>
                  </a:cubicBezTo>
                  <a:cubicBezTo>
                    <a:pt x="18421" y="8774"/>
                    <a:pt x="19997" y="7680"/>
                    <a:pt x="21600" y="7701"/>
                  </a:cubicBezTo>
                  <a:close/>
                </a:path>
              </a:pathLst>
            </a:custGeom>
            <a:grpFill/>
            <a:ln w="12700">
              <a:miter lim="400000"/>
            </a:ln>
            <a:effectLst/>
          </p:spPr>
          <p:txBody>
            <a:bodyPr lIns="0" tIns="0" rIns="0" bIns="0" anchor="ctr"/>
            <a:lstStyle/>
            <a:p>
              <a:pPr lvl="0">
                <a:defRPr sz="2400"/>
              </a:pPr>
              <a:endParaRPr dirty="0">
                <a:cs typeface="+mn-ea"/>
                <a:sym typeface="+mn-lt"/>
              </a:endParaRPr>
            </a:p>
          </p:txBody>
        </p:sp>
        <p:sp>
          <p:nvSpPr>
            <p:cNvPr id="2" name="KOPPT"/>
            <p:cNvSpPr/>
            <p:nvPr/>
          </p:nvSpPr>
          <p:spPr>
            <a:xfrm rot="21449189">
              <a:off x="3894125" y="2637336"/>
              <a:ext cx="1968171" cy="748868"/>
            </a:xfrm>
            <a:custGeom>
              <a:avLst/>
              <a:gdLst/>
              <a:ahLst/>
              <a:cxnLst>
                <a:cxn ang="0">
                  <a:pos x="wd2" y="hd2"/>
                </a:cxn>
                <a:cxn ang="5400000">
                  <a:pos x="wd2" y="hd2"/>
                </a:cxn>
                <a:cxn ang="10800000">
                  <a:pos x="wd2" y="hd2"/>
                </a:cxn>
                <a:cxn ang="16200000">
                  <a:pos x="wd2" y="hd2"/>
                </a:cxn>
              </a:cxnLst>
              <a:rect l="0" t="0" r="r" b="b"/>
              <a:pathLst>
                <a:path w="21600" h="21333" extrusionOk="0">
                  <a:moveTo>
                    <a:pt x="21600" y="7701"/>
                  </a:moveTo>
                  <a:cubicBezTo>
                    <a:pt x="20426" y="5337"/>
                    <a:pt x="19135" y="3464"/>
                    <a:pt x="17774" y="2111"/>
                  </a:cubicBezTo>
                  <a:cubicBezTo>
                    <a:pt x="16391" y="736"/>
                    <a:pt x="14916" y="-120"/>
                    <a:pt x="13405" y="14"/>
                  </a:cubicBezTo>
                  <a:cubicBezTo>
                    <a:pt x="11783" y="157"/>
                    <a:pt x="10213" y="1458"/>
                    <a:pt x="8806" y="3557"/>
                  </a:cubicBezTo>
                  <a:cubicBezTo>
                    <a:pt x="7955" y="4827"/>
                    <a:pt x="7174" y="6377"/>
                    <a:pt x="6367" y="7826"/>
                  </a:cubicBezTo>
                  <a:cubicBezTo>
                    <a:pt x="5424" y="9518"/>
                    <a:pt x="4446" y="11072"/>
                    <a:pt x="3390" y="12190"/>
                  </a:cubicBezTo>
                  <a:cubicBezTo>
                    <a:pt x="2313" y="13330"/>
                    <a:pt x="1168" y="14003"/>
                    <a:pt x="0" y="14172"/>
                  </a:cubicBezTo>
                  <a:cubicBezTo>
                    <a:pt x="2052" y="18626"/>
                    <a:pt x="4625" y="21146"/>
                    <a:pt x="7299" y="21323"/>
                  </a:cubicBezTo>
                  <a:cubicBezTo>
                    <a:pt x="9674" y="21480"/>
                    <a:pt x="12013" y="19772"/>
                    <a:pt x="14005" y="16412"/>
                  </a:cubicBezTo>
                  <a:cubicBezTo>
                    <a:pt x="15042" y="14662"/>
                    <a:pt x="15967" y="12488"/>
                    <a:pt x="17036" y="10870"/>
                  </a:cubicBezTo>
                  <a:cubicBezTo>
                    <a:pt x="18421" y="8774"/>
                    <a:pt x="19997" y="7680"/>
                    <a:pt x="21600" y="7701"/>
                  </a:cubicBezTo>
                  <a:close/>
                </a:path>
              </a:pathLst>
            </a:custGeom>
            <a:grpFill/>
            <a:ln w="12700">
              <a:miter lim="400000"/>
            </a:ln>
            <a:effectLst/>
          </p:spPr>
          <p:txBody>
            <a:bodyPr lIns="0" tIns="0" rIns="0" bIns="0" anchor="ctr"/>
            <a:lstStyle/>
            <a:p>
              <a:pPr lvl="0">
                <a:defRPr sz="2400"/>
              </a:pPr>
              <a:endParaRPr dirty="0">
                <a:cs typeface="+mn-ea"/>
                <a:sym typeface="+mn-lt"/>
              </a:endParaRPr>
            </a:p>
          </p:txBody>
        </p:sp>
      </p:grpSp>
      <p:cxnSp>
        <p:nvCxnSpPr>
          <p:cNvPr id="6" name="直接连接符 5"/>
          <p:cNvCxnSpPr/>
          <p:nvPr/>
        </p:nvCxnSpPr>
        <p:spPr>
          <a:xfrm flipV="1">
            <a:off x="9963150" y="1831976"/>
            <a:ext cx="0" cy="1660524"/>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0548798" y="1819276"/>
            <a:ext cx="0" cy="1660524"/>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572500" y="1822450"/>
            <a:ext cx="0" cy="840459"/>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9213850" y="1831976"/>
            <a:ext cx="0" cy="1323974"/>
          </a:xfrm>
          <a:prstGeom prst="line">
            <a:avLst/>
          </a:prstGeom>
          <a:ln>
            <a:gradFill>
              <a:gsLst>
                <a:gs pos="0">
                  <a:schemeClr val="accent1">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881642" y="889635"/>
            <a:ext cx="3649508" cy="769441"/>
          </a:xfrm>
          <a:prstGeom prst="rect">
            <a:avLst/>
          </a:prstGeom>
          <a:noFill/>
        </p:spPr>
        <p:txBody>
          <a:bodyPr wrap="square" rtlCol="0">
            <a:spAutoFit/>
          </a:bodyPr>
          <a:lstStyle/>
          <a:p>
            <a:pPr algn="dist"/>
            <a:r>
              <a:rPr lang="en-US" altLang="zh-CN" sz="4400" dirty="0" smtClean="0">
                <a:solidFill>
                  <a:schemeClr val="accent1">
                    <a:lumMod val="50000"/>
                  </a:schemeClr>
                </a:solidFill>
                <a:effectLst>
                  <a:outerShdw blurRad="381000" algn="ctr" rotWithShape="0">
                    <a:prstClr val="black">
                      <a:alpha val="25000"/>
                    </a:prstClr>
                  </a:outerShdw>
                </a:effectLst>
                <a:cs typeface="+mn-ea"/>
                <a:sym typeface="+mn-lt"/>
              </a:rPr>
              <a:t>our project</a:t>
            </a:r>
            <a:r>
              <a:rPr lang="en-US" altLang="zh-CN" sz="4400" dirty="0" smtClean="0">
                <a:solidFill>
                  <a:schemeClr val="accent1">
                    <a:lumMod val="50000"/>
                  </a:schemeClr>
                </a:solidFill>
                <a:effectLst>
                  <a:outerShdw blurRad="381000" algn="ctr" rotWithShape="0">
                    <a:prstClr val="black">
                      <a:alpha val="25000"/>
                    </a:prstClr>
                  </a:outerShdw>
                </a:effectLst>
                <a:cs typeface="+mn-ea"/>
                <a:sym typeface="+mn-lt"/>
              </a:rPr>
              <a:t>  </a:t>
            </a:r>
            <a:endParaRPr lang="en-US" altLang="zh-CN" sz="4400" dirty="0">
              <a:solidFill>
                <a:schemeClr val="accent1">
                  <a:lumMod val="50000"/>
                </a:schemeClr>
              </a:solidFill>
              <a:effectLst>
                <a:outerShdw blurRad="381000" algn="ctr" rotWithShape="0">
                  <a:prstClr val="black">
                    <a:alpha val="25000"/>
                  </a:prstClr>
                </a:outerShdw>
              </a:effectLst>
              <a:cs typeface="+mn-ea"/>
              <a:sym typeface="+mn-lt"/>
            </a:endParaRPr>
          </a:p>
        </p:txBody>
      </p:sp>
      <p:sp>
        <p:nvSpPr>
          <p:cNvPr id="24" name="矩形 23"/>
          <p:cNvSpPr/>
          <p:nvPr/>
        </p:nvSpPr>
        <p:spPr>
          <a:xfrm>
            <a:off x="5510676" y="4153535"/>
            <a:ext cx="5148434" cy="2169825"/>
          </a:xfrm>
          <a:prstGeom prst="rect">
            <a:avLst/>
          </a:prstGeom>
        </p:spPr>
        <p:txBody>
          <a:bodyPr wrap="square">
            <a:spAutoFit/>
          </a:bodyPr>
          <a:lstStyle/>
          <a:p>
            <a:pPr>
              <a:lnSpc>
                <a:spcPct val="150000"/>
              </a:lnSpc>
            </a:pPr>
            <a:r>
              <a:rPr lang="en-US" altLang="zh-CN" dirty="0" smtClean="0">
                <a:solidFill>
                  <a:schemeClr val="tx2"/>
                </a:solidFill>
                <a:effectLst>
                  <a:outerShdw blurRad="63500" algn="ctr" rotWithShape="0">
                    <a:prstClr val="black">
                      <a:alpha val="40000"/>
                    </a:prstClr>
                  </a:outerShdw>
                </a:effectLst>
                <a:cs typeface="+mn-ea"/>
                <a:sym typeface="+mn-lt"/>
              </a:rPr>
              <a:t>So In </a:t>
            </a:r>
            <a:r>
              <a:rPr lang="en-US" altLang="zh-CN" dirty="0">
                <a:solidFill>
                  <a:schemeClr val="tx2"/>
                </a:solidFill>
                <a:effectLst>
                  <a:outerShdw blurRad="63500" algn="ctr" rotWithShape="0">
                    <a:prstClr val="black">
                      <a:alpha val="40000"/>
                    </a:prstClr>
                  </a:outerShdw>
                </a:effectLst>
                <a:cs typeface="+mn-ea"/>
                <a:sym typeface="+mn-lt"/>
              </a:rPr>
              <a:t>our project we are going to simulate a smart home project with five major elements: lighting system &amp; dimmer system, air conditioning system, door control, admin/users login system and security.</a:t>
            </a:r>
            <a:endParaRPr lang="zh-CN" altLang="en-US" dirty="0">
              <a:solidFill>
                <a:schemeClr val="tx2"/>
              </a:solidFill>
              <a:effectLst>
                <a:outerShdw blurRad="63500" algn="ctr" rotWithShape="0">
                  <a:prstClr val="black">
                    <a:alpha val="40000"/>
                  </a:prstClr>
                </a:outerShdw>
              </a:effectLst>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par>
                          <p:cTn id="8" fill="hold">
                            <p:stCondLst>
                              <p:cond delay="20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1"/>
          <a:stretch>
            <a:fillRect/>
          </a:stretch>
        </p:blipFill>
        <p:spPr>
          <a:xfrm>
            <a:off x="0" y="0"/>
            <a:ext cx="12184380" cy="6857365"/>
          </a:xfrm>
          <a:prstGeom prst="rect">
            <a:avLst/>
          </a:prstGeom>
        </p:spPr>
      </p:pic>
      <p:sp>
        <p:nvSpPr>
          <p:cNvPr id="5" name="矩形 4"/>
          <p:cNvSpPr/>
          <p:nvPr/>
        </p:nvSpPr>
        <p:spPr>
          <a:xfrm rot="16200000">
            <a:off x="1224280" y="-1224915"/>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11194051" y="651597"/>
            <a:ext cx="723900" cy="260350"/>
          </a:xfrm>
          <a:prstGeom prst="rect">
            <a:avLst/>
          </a:prstGeom>
          <a:noFill/>
        </p:spPr>
        <p:txBody>
          <a:bodyPr wrap="square" rtlCol="0">
            <a:spAutoFit/>
          </a:bodyPr>
          <a:lstStyle/>
          <a:p>
            <a:pPr algn="ctr"/>
            <a:endParaRPr lang="en-US" altLang="zh-CN" sz="1100" b="1" dirty="0">
              <a:solidFill>
                <a:schemeClr val="bg1">
                  <a:alpha val="50000"/>
                </a:schemeClr>
              </a:solidFill>
              <a:effectLst>
                <a:outerShdw blurRad="381000" algn="ctr" rotWithShape="0">
                  <a:prstClr val="black">
                    <a:alpha val="25000"/>
                  </a:prstClr>
                </a:outerShdw>
              </a:effectLst>
              <a:cs typeface="+mn-ea"/>
              <a:sym typeface="+mn-lt"/>
            </a:endParaRP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a:off x="6116320" y="4170045"/>
            <a:ext cx="4602480" cy="646331"/>
          </a:xfrm>
          <a:prstGeom prst="rect">
            <a:avLst/>
          </a:prstGeom>
        </p:spPr>
        <p:txBody>
          <a:bodyPr wrap="square">
            <a:spAutoFit/>
          </a:bodyPr>
          <a:lstStyle/>
          <a:p>
            <a:pPr algn="dist">
              <a:spcBef>
                <a:spcPct val="0"/>
              </a:spcBef>
            </a:pPr>
            <a:r>
              <a:rPr lang="en-US" altLang="zh-CN" dirty="0" smtClean="0">
                <a:solidFill>
                  <a:schemeClr val="bg1"/>
                </a:solidFill>
                <a:cs typeface="+mn-ea"/>
                <a:sym typeface="+mn-lt"/>
              </a:rPr>
              <a:t>Lighting and dimming control</a:t>
            </a:r>
            <a:endParaRPr lang="en-US" altLang="zh-CN" dirty="0" smtClean="0">
              <a:solidFill>
                <a:schemeClr val="bg1"/>
              </a:solidFill>
              <a:cs typeface="+mn-ea"/>
              <a:sym typeface="+mn-lt"/>
            </a:endParaRPr>
          </a:p>
          <a:p>
            <a:pPr algn="dist">
              <a:spcBef>
                <a:spcPct val="0"/>
              </a:spcBef>
            </a:pPr>
            <a:r>
              <a:rPr lang="en-US" altLang="zh-CN" dirty="0" smtClean="0">
                <a:solidFill>
                  <a:schemeClr val="bg1"/>
                </a:solidFill>
                <a:cs typeface="+mn-ea"/>
                <a:sym typeface="+mn-lt"/>
              </a:rPr>
              <a:t>Door control and air conditioning </a:t>
            </a:r>
            <a:r>
              <a:rPr lang="en-US" altLang="zh-CN" dirty="0" smtClean="0">
                <a:solidFill>
                  <a:schemeClr val="bg1"/>
                </a:solidFill>
                <a:cs typeface="+mn-ea"/>
                <a:sym typeface="+mn-lt"/>
              </a:rPr>
              <a:t>. </a:t>
            </a:r>
            <a:endParaRPr lang="en-US" altLang="zh-CN" dirty="0">
              <a:solidFill>
                <a:schemeClr val="bg1"/>
              </a:solidFill>
              <a:cs typeface="+mn-ea"/>
              <a:sym typeface="+mn-lt"/>
            </a:endParaRPr>
          </a:p>
        </p:txBody>
      </p:sp>
      <p:sp>
        <p:nvSpPr>
          <p:cNvPr id="31" name="文本框 30"/>
          <p:cNvSpPr txBox="1"/>
          <p:nvPr/>
        </p:nvSpPr>
        <p:spPr>
          <a:xfrm>
            <a:off x="6017260" y="3242945"/>
            <a:ext cx="4800600" cy="645160"/>
          </a:xfrm>
          <a:prstGeom prst="rect">
            <a:avLst/>
          </a:prstGeom>
          <a:noFill/>
        </p:spPr>
        <p:txBody>
          <a:bodyPr wrap="square" rtlCol="0">
            <a:spAutoFit/>
          </a:bodyPr>
          <a:lstStyle/>
          <a:p>
            <a:pPr algn="dist"/>
            <a:r>
              <a:rPr lang="en-US" altLang="zh-CN" sz="3600" b="1" dirty="0" smtClean="0">
                <a:solidFill>
                  <a:schemeClr val="bg1"/>
                </a:solidFill>
                <a:cs typeface="+mn-ea"/>
                <a:sym typeface="+mn-lt"/>
              </a:rPr>
              <a:t>The application menu</a:t>
            </a:r>
            <a:r>
              <a:rPr lang="en-US" altLang="zh-CN" sz="3600" dirty="0" smtClean="0">
                <a:solidFill>
                  <a:schemeClr val="bg1"/>
                </a:solidFill>
                <a:cs typeface="+mn-ea"/>
                <a:sym typeface="+mn-lt"/>
              </a:rPr>
              <a:t>:</a:t>
            </a:r>
            <a:endParaRPr lang="en-US" altLang="zh-CN" sz="3600" dirty="0" smtClean="0">
              <a:solidFill>
                <a:schemeClr val="bg1"/>
              </a:solidFill>
              <a:effectLst/>
              <a:cs typeface="+mn-ea"/>
              <a:sym typeface="+mn-lt"/>
            </a:endParaRPr>
          </a:p>
        </p:txBody>
      </p:sp>
      <p:sp>
        <p:nvSpPr>
          <p:cNvPr id="18" name="矩形 17"/>
          <p:cNvSpPr/>
          <p:nvPr/>
        </p:nvSpPr>
        <p:spPr>
          <a:xfrm>
            <a:off x="6017260" y="2293620"/>
            <a:ext cx="2614930" cy="706755"/>
          </a:xfrm>
          <a:prstGeom prst="rect">
            <a:avLst/>
          </a:prstGeom>
        </p:spPr>
        <p:txBody>
          <a:bodyPr wrap="square">
            <a:spAutoFit/>
          </a:bodyPr>
          <a:lstStyle/>
          <a:p>
            <a:pPr algn="dist">
              <a:spcBef>
                <a:spcPct val="0"/>
              </a:spcBef>
            </a:pPr>
            <a:r>
              <a:rPr lang="en-US" altLang="zh-CN" sz="4000" dirty="0">
                <a:solidFill>
                  <a:schemeClr val="bg1"/>
                </a:solidFill>
                <a:cs typeface="+mn-ea"/>
                <a:sym typeface="+mn-lt"/>
              </a:rPr>
              <a:t>PART .01</a:t>
            </a:r>
            <a:endParaRPr lang="en-US" altLang="zh-CN" sz="4000"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strVal val="#ppt_w*0.70"/>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Effect transition="in" filter="fade">
                                      <p:cBhvr>
                                        <p:cTn id="14" dur="1000"/>
                                        <p:tgtEl>
                                          <p:spTgt spid="11"/>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1000" fill="hold"/>
                                        <p:tgtEl>
                                          <p:spTgt spid="16"/>
                                        </p:tgtEl>
                                        <p:attrNameLst>
                                          <p:attrName>ppt_w</p:attrName>
                                        </p:attrNameLst>
                                      </p:cBhvr>
                                      <p:tavLst>
                                        <p:tav tm="0">
                                          <p:val>
                                            <p:strVal val="#ppt_w*0.70"/>
                                          </p:val>
                                        </p:tav>
                                        <p:tav tm="100000">
                                          <p:val>
                                            <p:strVal val="#ppt_w"/>
                                          </p:val>
                                        </p:tav>
                                      </p:tavLst>
                                    </p:anim>
                                    <p:anim calcmode="lin" valueType="num">
                                      <p:cBhvr>
                                        <p:cTn id="18" dur="1000" fill="hold"/>
                                        <p:tgtEl>
                                          <p:spTgt spid="16"/>
                                        </p:tgtEl>
                                        <p:attrNameLst>
                                          <p:attrName>ppt_h</p:attrName>
                                        </p:attrNameLst>
                                      </p:cBhvr>
                                      <p:tavLst>
                                        <p:tav tm="0">
                                          <p:val>
                                            <p:strVal val="#ppt_h"/>
                                          </p:val>
                                        </p:tav>
                                        <p:tav tm="100000">
                                          <p:val>
                                            <p:strVal val="#ppt_h"/>
                                          </p:val>
                                        </p:tav>
                                      </p:tavLst>
                                    </p:anim>
                                    <p:animEffect transition="in" filter="fade">
                                      <p:cBhvr>
                                        <p:cTn id="19" dur="1000"/>
                                        <p:tgtEl>
                                          <p:spTgt spid="16"/>
                                        </p:tgtEl>
                                      </p:cBhvr>
                                    </p:animEffect>
                                  </p:childTnLst>
                                </p:cTn>
                              </p:par>
                            </p:childTnLst>
                          </p:cTn>
                        </p:par>
                        <p:par>
                          <p:cTn id="20" fill="hold">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par>
                          <p:cTn id="24" fill="hold">
                            <p:stCondLst>
                              <p:cond delay="1500"/>
                            </p:stCondLst>
                            <p:childTnLst>
                              <p:par>
                                <p:cTn id="25" presetID="47" presetClass="entr" presetSubtype="0"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1000"/>
                                        <p:tgtEl>
                                          <p:spTgt spid="72"/>
                                        </p:tgtEl>
                                      </p:cBhvr>
                                    </p:animEffect>
                                    <p:anim calcmode="lin" valueType="num">
                                      <p:cBhvr>
                                        <p:cTn id="28" dur="1000" fill="hold"/>
                                        <p:tgtEl>
                                          <p:spTgt spid="72"/>
                                        </p:tgtEl>
                                        <p:attrNameLst>
                                          <p:attrName>ppt_x</p:attrName>
                                        </p:attrNameLst>
                                      </p:cBhvr>
                                      <p:tavLst>
                                        <p:tav tm="0">
                                          <p:val>
                                            <p:strVal val="#ppt_x"/>
                                          </p:val>
                                        </p:tav>
                                        <p:tav tm="100000">
                                          <p:val>
                                            <p:strVal val="#ppt_x"/>
                                          </p:val>
                                        </p:tav>
                                      </p:tavLst>
                                    </p:anim>
                                    <p:anim calcmode="lin" valueType="num">
                                      <p:cBhvr>
                                        <p:cTn id="29" dur="1000" fill="hold"/>
                                        <p:tgtEl>
                                          <p:spTgt spid="72"/>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7"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6" grpId="0" bldLvl="0" animBg="1"/>
      <p:bldP spid="7" grpId="0" bldLvl="0" animBg="1"/>
      <p:bldP spid="72" grpId="0"/>
      <p:bldP spid="31"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3</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854186" y="695916"/>
            <a:ext cx="6962722" cy="5307996"/>
            <a:chOff x="6029424" y="2500717"/>
            <a:chExt cx="7097612" cy="5709193"/>
          </a:xfrm>
        </p:grpSpPr>
        <p:sp>
          <p:nvSpPr>
            <p:cNvPr id="15" name="文本框 14"/>
            <p:cNvSpPr txBox="1"/>
            <p:nvPr/>
          </p:nvSpPr>
          <p:spPr>
            <a:xfrm>
              <a:off x="6029424" y="2500717"/>
              <a:ext cx="3107942" cy="760174"/>
            </a:xfrm>
            <a:prstGeom prst="rect">
              <a:avLst/>
            </a:prstGeom>
            <a:noFill/>
          </p:spPr>
          <p:txBody>
            <a:bodyPr wrap="square" rtlCol="0">
              <a:spAutoFit/>
            </a:bodyPr>
            <a:lstStyle/>
            <a:p>
              <a:pPr algn="dist"/>
              <a:r>
                <a:rPr lang="en-US" altLang="zh-CN" sz="4000" b="1" dirty="0">
                  <a:cs typeface="+mn-ea"/>
                  <a:sym typeface="+mn-lt"/>
                </a:rPr>
                <a:t>The Menu : </a:t>
              </a:r>
              <a:endParaRPr lang="zh-CN" altLang="en-US" sz="4000" b="1" dirty="0">
                <a:cs typeface="+mn-ea"/>
                <a:sym typeface="+mn-lt"/>
              </a:endParaRPr>
            </a:p>
          </p:txBody>
        </p:sp>
        <p:sp>
          <p:nvSpPr>
            <p:cNvPr id="16" name="矩形 15"/>
            <p:cNvSpPr/>
            <p:nvPr/>
          </p:nvSpPr>
          <p:spPr>
            <a:xfrm>
              <a:off x="6030090" y="3510901"/>
              <a:ext cx="7096946" cy="4699009"/>
            </a:xfrm>
            <a:prstGeom prst="rect">
              <a:avLst/>
            </a:prstGeom>
            <a:noFill/>
          </p:spPr>
          <p:txBody>
            <a:bodyPr wrap="square" rtlCol="0">
              <a:spAutoFit/>
            </a:bodyPr>
            <a:lstStyle/>
            <a:p>
              <a:pPr algn="just">
                <a:lnSpc>
                  <a:spcPct val="130000"/>
                </a:lnSpc>
              </a:pPr>
              <a:r>
                <a:rPr lang="en-US" altLang="zh-CN" sz="2800" dirty="0">
                  <a:solidFill>
                    <a:schemeClr val="tx2"/>
                  </a:solidFill>
                  <a:cs typeface="+mn-ea"/>
                  <a:sym typeface="+mn-lt"/>
                </a:rPr>
                <a:t>First a greeting message diplayed on screen and waiting the user to press A (A or a </a:t>
              </a:r>
              <a:r>
                <a:rPr lang="en-US" altLang="zh-CN" sz="2800" dirty="0" smtClean="0">
                  <a:solidFill>
                    <a:schemeClr val="tx2"/>
                  </a:solidFill>
                  <a:cs typeface="+mn-ea"/>
                  <a:sym typeface="+mn-lt"/>
                </a:rPr>
                <a:t>on </a:t>
              </a:r>
              <a:r>
                <a:rPr lang="en-US" altLang="zh-CN" sz="2800" dirty="0">
                  <a:solidFill>
                    <a:schemeClr val="tx2"/>
                  </a:solidFill>
                  <a:cs typeface="+mn-ea"/>
                  <a:sym typeface="+mn-lt"/>
                </a:rPr>
                <a:t>keypad) to enter the system, in the application menu 1-Door control 2-light control 3-dimmer 4-air conditioning </a:t>
              </a:r>
              <a:r>
                <a:rPr lang="en-US" altLang="zh-CN" sz="2800" dirty="0" smtClean="0">
                  <a:solidFill>
                    <a:schemeClr val="tx2"/>
                  </a:solidFill>
                  <a:cs typeface="+mn-ea"/>
                  <a:sym typeface="+mn-lt"/>
                </a:rPr>
                <a:t>sensor.</a:t>
              </a:r>
              <a:endParaRPr lang="en-US" altLang="zh-CN" sz="2800" dirty="0" smtClean="0">
                <a:solidFill>
                  <a:schemeClr val="tx2"/>
                </a:solidFill>
                <a:cs typeface="+mn-ea"/>
                <a:sym typeface="+mn-lt"/>
              </a:endParaRPr>
            </a:p>
            <a:p>
              <a:pPr>
                <a:lnSpc>
                  <a:spcPct val="130000"/>
                </a:lnSpc>
              </a:pPr>
              <a:endParaRPr lang="en-US" altLang="zh-CN" dirty="0">
                <a:solidFill>
                  <a:schemeClr val="tx2"/>
                </a:solidFill>
                <a:cs typeface="+mn-ea"/>
                <a:sym typeface="+mn-lt"/>
              </a:endParaRPr>
            </a:p>
            <a:p>
              <a:pPr>
                <a:lnSpc>
                  <a:spcPct val="130000"/>
                </a:lnSpc>
              </a:pPr>
              <a:endParaRPr lang="en-US" altLang="zh-CN" sz="1400" dirty="0">
                <a:solidFill>
                  <a:schemeClr val="tx2"/>
                </a:solidFill>
                <a:cs typeface="+mn-ea"/>
                <a:sym typeface="+mn-lt"/>
              </a:endParaRPr>
            </a:p>
            <a:p>
              <a:pPr>
                <a:lnSpc>
                  <a:spcPct val="130000"/>
                </a:lnSpc>
              </a:pPr>
              <a:endParaRPr lang="en-US" altLang="zh-CN" sz="1400" dirty="0">
                <a:solidFill>
                  <a:schemeClr val="tx2"/>
                </a:solidFill>
                <a:cs typeface="+mn-ea"/>
                <a:sym typeface="+mn-lt"/>
              </a:endParaRPr>
            </a:p>
          </p:txBody>
        </p:sp>
      </p:grpSp>
      <p:pic>
        <p:nvPicPr>
          <p:cNvPr id="4098" name="Picture 2" descr="E:\IMG-20230208-WA000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16908" y="197716"/>
            <a:ext cx="3531712" cy="56851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4</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904986" y="695916"/>
            <a:ext cx="5878388" cy="6786911"/>
            <a:chOff x="6029424" y="2500717"/>
            <a:chExt cx="5992271" cy="7299890"/>
          </a:xfrm>
        </p:grpSpPr>
        <p:sp>
          <p:nvSpPr>
            <p:cNvPr id="15" name="文本框 14"/>
            <p:cNvSpPr txBox="1"/>
            <p:nvPr/>
          </p:nvSpPr>
          <p:spPr>
            <a:xfrm>
              <a:off x="6029424" y="2500717"/>
              <a:ext cx="4227027" cy="1423469"/>
            </a:xfrm>
            <a:prstGeom prst="rect">
              <a:avLst/>
            </a:prstGeom>
            <a:noFill/>
          </p:spPr>
          <p:txBody>
            <a:bodyPr wrap="square" rtlCol="0">
              <a:spAutoFit/>
            </a:bodyPr>
            <a:lstStyle/>
            <a:p>
              <a:pPr algn="dist"/>
              <a:r>
                <a:rPr lang="en-US" altLang="zh-CN" sz="4000" b="1" dirty="0">
                  <a:solidFill>
                    <a:schemeClr val="tx2"/>
                  </a:solidFill>
                  <a:cs typeface="+mn-ea"/>
                  <a:sym typeface="+mn-lt"/>
                </a:rPr>
                <a:t>lighting control</a:t>
              </a:r>
              <a:endParaRPr lang="en-US" altLang="zh-CN" sz="4000" dirty="0">
                <a:solidFill>
                  <a:schemeClr val="tx2"/>
                </a:solidFill>
                <a:cs typeface="+mn-ea"/>
                <a:sym typeface="+mn-lt"/>
              </a:endParaRPr>
            </a:p>
            <a:p>
              <a:pPr algn="dist"/>
              <a:r>
                <a:rPr lang="en-US" altLang="zh-CN" sz="4000" b="1" dirty="0" smtClean="0">
                  <a:cs typeface="+mn-ea"/>
                  <a:sym typeface="+mn-lt"/>
                </a:rPr>
                <a:t>  </a:t>
              </a:r>
              <a:endParaRPr lang="zh-CN" altLang="en-US" sz="4000" b="1" dirty="0">
                <a:cs typeface="+mn-ea"/>
                <a:sym typeface="+mn-lt"/>
              </a:endParaRPr>
            </a:p>
          </p:txBody>
        </p:sp>
        <p:sp>
          <p:nvSpPr>
            <p:cNvPr id="16" name="矩形 15"/>
            <p:cNvSpPr/>
            <p:nvPr/>
          </p:nvSpPr>
          <p:spPr>
            <a:xfrm>
              <a:off x="6030090" y="3510901"/>
              <a:ext cx="5991605" cy="6289706"/>
            </a:xfrm>
            <a:prstGeom prst="rect">
              <a:avLst/>
            </a:prstGeom>
            <a:noFill/>
          </p:spPr>
          <p:txBody>
            <a:bodyPr wrap="square" rtlCol="0">
              <a:spAutoFit/>
            </a:bodyPr>
            <a:lstStyle/>
            <a:p>
              <a:pPr>
                <a:lnSpc>
                  <a:spcPct val="130000"/>
                </a:lnSpc>
              </a:pPr>
              <a:endParaRPr lang="en-US" altLang="zh-CN" dirty="0" smtClean="0">
                <a:solidFill>
                  <a:schemeClr val="tx2"/>
                </a:solidFill>
                <a:cs typeface="+mn-ea"/>
                <a:sym typeface="+mn-lt"/>
              </a:endParaRPr>
            </a:p>
            <a:p>
              <a:pPr>
                <a:lnSpc>
                  <a:spcPct val="130000"/>
                </a:lnSpc>
              </a:pPr>
              <a:endParaRPr lang="en-US" altLang="zh-CN" dirty="0" smtClean="0">
                <a:solidFill>
                  <a:schemeClr val="tx2"/>
                </a:solidFill>
                <a:cs typeface="+mn-ea"/>
                <a:sym typeface="+mn-lt"/>
              </a:endParaRPr>
            </a:p>
            <a:p>
              <a:pPr algn="just">
                <a:lnSpc>
                  <a:spcPct val="130000"/>
                </a:lnSpc>
              </a:pPr>
              <a:r>
                <a:rPr lang="en-US" altLang="zh-CN" sz="2800" dirty="0">
                  <a:solidFill>
                    <a:schemeClr val="tx2"/>
                  </a:solidFill>
                  <a:cs typeface="+mn-ea"/>
                  <a:sym typeface="+mn-lt"/>
                </a:rPr>
                <a:t>In case user choose light control option then  choose on then all light ports is high which means all LEDs are on,and in case he chooses off then all LEDs are off reset all LEDs ports low.</a:t>
              </a:r>
              <a:endParaRPr lang="en-US" altLang="zh-CN" sz="2800" dirty="0">
                <a:solidFill>
                  <a:schemeClr val="tx2"/>
                </a:solidFill>
                <a:cs typeface="+mn-ea"/>
                <a:sym typeface="+mn-lt"/>
              </a:endParaRPr>
            </a:p>
            <a:p>
              <a:pPr algn="just">
                <a:lnSpc>
                  <a:spcPct val="130000"/>
                </a:lnSpc>
              </a:pPr>
              <a:endParaRPr lang="en-US" altLang="zh-CN" sz="2800" dirty="0">
                <a:solidFill>
                  <a:schemeClr val="tx2"/>
                </a:solidFill>
                <a:cs typeface="+mn-ea"/>
                <a:sym typeface="+mn-lt"/>
              </a:endParaRPr>
            </a:p>
            <a:p>
              <a:pPr>
                <a:lnSpc>
                  <a:spcPct val="130000"/>
                </a:lnSpc>
              </a:pPr>
              <a:endParaRPr lang="en-US" altLang="zh-CN" sz="1400" dirty="0">
                <a:solidFill>
                  <a:schemeClr val="tx2"/>
                </a:solidFill>
                <a:cs typeface="+mn-ea"/>
                <a:sym typeface="+mn-lt"/>
              </a:endParaRPr>
            </a:p>
            <a:p>
              <a:pPr>
                <a:lnSpc>
                  <a:spcPct val="130000"/>
                </a:lnSpc>
              </a:pPr>
              <a:endParaRPr lang="en-US" altLang="zh-CN" sz="1400" dirty="0">
                <a:solidFill>
                  <a:schemeClr val="tx2"/>
                </a:solidFill>
                <a:cs typeface="+mn-ea"/>
                <a:sym typeface="+mn-lt"/>
              </a:endParaRPr>
            </a:p>
          </p:txBody>
        </p:sp>
      </p:grpSp>
      <p:pic>
        <p:nvPicPr>
          <p:cNvPr id="2051" name="Picture 3" descr="E:\IMG-20230208-WA000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0834" y="869641"/>
            <a:ext cx="4668217" cy="4446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430887"/>
          </a:xfrm>
          <a:prstGeom prst="rect">
            <a:avLst/>
          </a:prstGeom>
          <a:noFill/>
        </p:spPr>
        <p:txBody>
          <a:bodyPr wrap="square" rtlCol="0">
            <a:spAutoFit/>
          </a:bodyPr>
          <a:lstStyle/>
          <a:p>
            <a:pPr algn="ctr"/>
            <a:r>
              <a:rPr lang="en-US" altLang="zh-CN" sz="1100" b="1" dirty="0" smtClean="0">
                <a:solidFill>
                  <a:schemeClr val="accent1">
                    <a:lumMod val="75000"/>
                    <a:alpha val="50000"/>
                  </a:schemeClr>
                </a:solidFill>
                <a:effectLst>
                  <a:outerShdw blurRad="381000" algn="ctr" rotWithShape="0">
                    <a:prstClr val="black">
                      <a:alpha val="25000"/>
                    </a:prstClr>
                  </a:outerShdw>
                </a:effectLst>
                <a:cs typeface="+mn-ea"/>
                <a:sym typeface="+mn-lt"/>
              </a:rPr>
              <a:t>5</a:t>
            </a:r>
            <a:endParaRPr lang="en-US" altLang="zh-CN" sz="1100" b="1" dirty="0" smtClean="0">
              <a:solidFill>
                <a:schemeClr val="accent1">
                  <a:lumMod val="75000"/>
                  <a:alpha val="50000"/>
                </a:schemeClr>
              </a:solidFill>
              <a:effectLst>
                <a:outerShdw blurRad="381000" algn="ctr" rotWithShape="0">
                  <a:prstClr val="black">
                    <a:alpha val="25000"/>
                  </a:prstClr>
                </a:outerShdw>
              </a:effectLst>
              <a:cs typeface="+mn-ea"/>
              <a:sym typeface="+mn-lt"/>
            </a:endParaRPr>
          </a:p>
          <a:p>
            <a:pPr algn="ct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774" y="1375645"/>
            <a:ext cx="6323450" cy="4412767"/>
            <a:chOff x="6029423" y="2500717"/>
            <a:chExt cx="6213236" cy="5301145"/>
          </a:xfrm>
        </p:grpSpPr>
        <p:sp>
          <p:nvSpPr>
            <p:cNvPr id="15" name="文本框 14"/>
            <p:cNvSpPr txBox="1"/>
            <p:nvPr/>
          </p:nvSpPr>
          <p:spPr>
            <a:xfrm>
              <a:off x="6029423" y="2500717"/>
              <a:ext cx="3843839" cy="850398"/>
            </a:xfrm>
            <a:prstGeom prst="rect">
              <a:avLst/>
            </a:prstGeom>
            <a:noFill/>
          </p:spPr>
          <p:txBody>
            <a:bodyPr wrap="square" rtlCol="0">
              <a:spAutoFit/>
            </a:bodyPr>
            <a:lstStyle/>
            <a:p>
              <a:pPr algn="dist"/>
              <a:r>
                <a:rPr lang="en-US" altLang="zh-CN" sz="4000" b="1" dirty="0">
                  <a:cs typeface="+mn-ea"/>
                  <a:sym typeface="+mn-lt"/>
                </a:rPr>
                <a:t>dimmer control  </a:t>
              </a:r>
              <a:endParaRPr lang="zh-CN" altLang="en-US" sz="4000" b="1" dirty="0">
                <a:cs typeface="+mn-ea"/>
                <a:sym typeface="+mn-lt"/>
              </a:endParaRPr>
            </a:p>
          </p:txBody>
        </p:sp>
        <p:sp>
          <p:nvSpPr>
            <p:cNvPr id="16" name="矩形 15"/>
            <p:cNvSpPr/>
            <p:nvPr/>
          </p:nvSpPr>
          <p:spPr>
            <a:xfrm>
              <a:off x="6030089" y="3510897"/>
              <a:ext cx="6212570" cy="4290965"/>
            </a:xfrm>
            <a:prstGeom prst="rect">
              <a:avLst/>
            </a:prstGeom>
            <a:noFill/>
          </p:spPr>
          <p:txBody>
            <a:bodyPr wrap="square" rtlCol="0">
              <a:spAutoFit/>
            </a:bodyPr>
            <a:lstStyle/>
            <a:p>
              <a:pPr algn="just">
                <a:lnSpc>
                  <a:spcPct val="130000"/>
                </a:lnSpc>
              </a:pPr>
              <a:r>
                <a:rPr lang="en-US" altLang="zh-CN" sz="2000" dirty="0">
                  <a:solidFill>
                    <a:schemeClr val="tx2"/>
                  </a:solidFill>
                  <a:cs typeface="+mn-ea"/>
                  <a:sym typeface="+mn-lt"/>
                </a:rPr>
                <a:t>In case of dimmer circuit:  we use PWM to control the intensity of an AC lamp and that can be achieved by using a solid state relay(phase controlled) and cannot be achived using mechanical switch; so user has to enter the intensity from 0 to 9 (off to max) and the input number is converted into the required </a:t>
              </a:r>
              <a:r>
                <a:rPr lang="en-US" altLang="zh-CN" sz="2000" dirty="0">
                  <a:solidFill>
                    <a:schemeClr val="tx2"/>
                  </a:solidFill>
                  <a:cs typeface="+mn-ea"/>
                  <a:sym typeface="+mn-lt"/>
                </a:rPr>
                <a:t>intensity </a:t>
              </a:r>
              <a:r>
                <a:rPr lang="en-US" altLang="zh-CN" sz="2000" dirty="0">
                  <a:solidFill>
                    <a:schemeClr val="tx2"/>
                  </a:solidFill>
                  <a:cs typeface="+mn-ea"/>
                  <a:sym typeface="+mn-lt"/>
                </a:rPr>
                <a:t>.</a:t>
              </a:r>
              <a:endParaRPr lang="en-US" altLang="zh-CN" sz="2000" dirty="0">
                <a:solidFill>
                  <a:schemeClr val="tx2"/>
                </a:solidFill>
                <a:cs typeface="+mn-ea"/>
                <a:sym typeface="+mn-lt"/>
              </a:endParaRPr>
            </a:p>
            <a:p>
              <a:pPr algn="just">
                <a:lnSpc>
                  <a:spcPct val="130000"/>
                </a:lnSpc>
              </a:pPr>
              <a:endParaRPr lang="en-US" altLang="zh-CN" sz="2000" dirty="0" smtClean="0">
                <a:solidFill>
                  <a:schemeClr val="tx2"/>
                </a:solidFill>
                <a:cs typeface="+mn-ea"/>
                <a:sym typeface="+mn-lt"/>
              </a:endParaRPr>
            </a:p>
            <a:p>
              <a:pPr algn="just">
                <a:lnSpc>
                  <a:spcPct val="130000"/>
                </a:lnSpc>
              </a:pPr>
              <a:endParaRPr lang="en-US" altLang="zh-CN" sz="1400" dirty="0">
                <a:solidFill>
                  <a:schemeClr val="tx2"/>
                </a:solidFill>
                <a:cs typeface="+mn-ea"/>
                <a:sym typeface="+mn-lt"/>
              </a:endParaRPr>
            </a:p>
          </p:txBody>
        </p:sp>
      </p:grpSp>
      <p:pic>
        <p:nvPicPr>
          <p:cNvPr id="3074" name="Picture 2" descr="E:\IMG-20230208-WA0007.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9013" y="263487"/>
            <a:ext cx="3123758" cy="618566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6</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491001" y="1406125"/>
            <a:ext cx="5578305" cy="3328187"/>
            <a:chOff x="5362481" y="2537333"/>
            <a:chExt cx="5481079" cy="3998216"/>
          </a:xfrm>
        </p:grpSpPr>
        <p:sp>
          <p:nvSpPr>
            <p:cNvPr id="15" name="文本框 14"/>
            <p:cNvSpPr txBox="1"/>
            <p:nvPr/>
          </p:nvSpPr>
          <p:spPr>
            <a:xfrm>
              <a:off x="5551491" y="2537333"/>
              <a:ext cx="3493997" cy="850399"/>
            </a:xfrm>
            <a:prstGeom prst="rect">
              <a:avLst/>
            </a:prstGeom>
            <a:noFill/>
          </p:spPr>
          <p:txBody>
            <a:bodyPr wrap="square" rtlCol="0">
              <a:spAutoFit/>
            </a:bodyPr>
            <a:lstStyle/>
            <a:p>
              <a:pPr algn="dist"/>
              <a:r>
                <a:rPr lang="en-US" altLang="zh-CN" sz="4000" b="1" dirty="0">
                  <a:cs typeface="+mn-ea"/>
                  <a:sym typeface="+mn-lt"/>
                </a:rPr>
                <a:t>door control   </a:t>
              </a:r>
              <a:endParaRPr lang="zh-CN" altLang="en-US" sz="4000" b="1" dirty="0">
                <a:cs typeface="+mn-ea"/>
                <a:sym typeface="+mn-lt"/>
              </a:endParaRPr>
            </a:p>
          </p:txBody>
        </p:sp>
        <p:sp>
          <p:nvSpPr>
            <p:cNvPr id="16" name="矩形 15"/>
            <p:cNvSpPr/>
            <p:nvPr/>
          </p:nvSpPr>
          <p:spPr>
            <a:xfrm>
              <a:off x="5362481" y="3542173"/>
              <a:ext cx="5481079" cy="2993376"/>
            </a:xfrm>
            <a:prstGeom prst="rect">
              <a:avLst/>
            </a:prstGeom>
            <a:noFill/>
          </p:spPr>
          <p:txBody>
            <a:bodyPr wrap="square" rtlCol="0">
              <a:spAutoFit/>
            </a:bodyPr>
            <a:lstStyle/>
            <a:p>
              <a:pPr algn="just">
                <a:lnSpc>
                  <a:spcPct val="130000"/>
                </a:lnSpc>
              </a:pPr>
              <a:r>
                <a:rPr lang="en-US" altLang="zh-CN" sz="2000" dirty="0">
                  <a:solidFill>
                    <a:schemeClr val="tx2"/>
                  </a:solidFill>
                  <a:cs typeface="+mn-ea"/>
                  <a:sym typeface="+mn-lt"/>
                </a:rPr>
                <a:t>AS shown in this figuer servo motor respond to 2(ms) on and rotate to 180 degree which in our case would be as closed door ,and at 1.5(ms) the motor rotates to 90 degree which in our case will means that the door is open.</a:t>
              </a:r>
              <a:endParaRPr lang="en-US" altLang="zh-CN" sz="1400" dirty="0">
                <a:solidFill>
                  <a:schemeClr val="tx2"/>
                </a:solidFill>
                <a:cs typeface="+mn-ea"/>
                <a:sym typeface="+mn-lt"/>
              </a:endParaRPr>
            </a:p>
          </p:txBody>
        </p:sp>
      </p:grpSp>
      <p:pic>
        <p:nvPicPr>
          <p:cNvPr id="3" name="Content Placeholder 2"/>
          <p:cNvPicPr>
            <a:picLocks noChangeAspect="1"/>
          </p:cNvPicPr>
          <p:nvPr>
            <p:ph sz="quarter" idx="13"/>
          </p:nvPr>
        </p:nvPicPr>
        <p:blipFill>
          <a:blip r:embed="rId1"/>
          <a:stretch>
            <a:fillRect/>
          </a:stretch>
        </p:blipFill>
        <p:spPr>
          <a:xfrm>
            <a:off x="6457315" y="1052830"/>
            <a:ext cx="5501640" cy="44577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8000"/>
          </a:schemeClr>
        </a:solidFill>
        <a:effectLst/>
      </p:bgPr>
    </p:bg>
    <p:spTree>
      <p:nvGrpSpPr>
        <p:cNvPr id="1" name=""/>
        <p:cNvGrpSpPr/>
        <p:nvPr/>
      </p:nvGrpSpPr>
      <p:grpSpPr>
        <a:xfrm>
          <a:off x="0" y="0"/>
          <a:ext cx="0" cy="0"/>
          <a:chOff x="0" y="0"/>
          <a:chExt cx="0" cy="0"/>
        </a:xfrm>
      </p:grpSpPr>
      <p:sp>
        <p:nvSpPr>
          <p:cNvPr id="9" name="图文框 8"/>
          <p:cNvSpPr/>
          <p:nvPr/>
        </p:nvSpPr>
        <p:spPr>
          <a:xfrm>
            <a:off x="11207203" y="5963688"/>
            <a:ext cx="517962" cy="517962"/>
          </a:xfrm>
          <a:prstGeom prst="frame">
            <a:avLst>
              <a:gd name="adj1" fmla="val 5842"/>
            </a:avLst>
          </a:prstGeom>
          <a:solidFill>
            <a:schemeClr val="accent1">
              <a:lumMod val="75000"/>
              <a:alpha val="43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0" name="文本框 9"/>
          <p:cNvSpPr txBox="1"/>
          <p:nvPr/>
        </p:nvSpPr>
        <p:spPr>
          <a:xfrm>
            <a:off x="11103460" y="6004244"/>
            <a:ext cx="723900" cy="260350"/>
          </a:xfrm>
          <a:prstGeom prst="rect">
            <a:avLst/>
          </a:prstGeom>
          <a:noFill/>
        </p:spPr>
        <p:txBody>
          <a:bodyPr wrap="square" rtlCol="0">
            <a:spAutoFit/>
          </a:bodyPr>
          <a:lstStyle/>
          <a:p>
            <a:pPr algn="ctr"/>
            <a:r>
              <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rPr>
              <a:t>7</a:t>
            </a:r>
            <a:endParaRPr lang="en-US" altLang="zh-CN" sz="1100" b="1" dirty="0">
              <a:solidFill>
                <a:schemeClr val="accent1">
                  <a:lumMod val="75000"/>
                  <a:alpha val="50000"/>
                </a:schemeClr>
              </a:solidFill>
              <a:effectLst>
                <a:outerShdw blurRad="381000" algn="ctr" rotWithShape="0">
                  <a:prstClr val="black">
                    <a:alpha val="25000"/>
                  </a:prstClr>
                </a:outerShdw>
              </a:effectLst>
              <a:cs typeface="+mn-ea"/>
              <a:sym typeface="+mn-lt"/>
            </a:endParaRPr>
          </a:p>
        </p:txBody>
      </p:sp>
      <p:grpSp>
        <p:nvGrpSpPr>
          <p:cNvPr id="2" name="组合 1"/>
          <p:cNvGrpSpPr/>
          <p:nvPr/>
        </p:nvGrpSpPr>
        <p:grpSpPr>
          <a:xfrm>
            <a:off x="1169774" y="1375645"/>
            <a:ext cx="5578983" cy="3213849"/>
            <a:chOff x="6029423" y="2500717"/>
            <a:chExt cx="5481745" cy="3860860"/>
          </a:xfrm>
        </p:grpSpPr>
        <p:sp>
          <p:nvSpPr>
            <p:cNvPr id="15" name="文本框 14"/>
            <p:cNvSpPr txBox="1"/>
            <p:nvPr/>
          </p:nvSpPr>
          <p:spPr>
            <a:xfrm>
              <a:off x="6029423" y="2500717"/>
              <a:ext cx="3493997" cy="850399"/>
            </a:xfrm>
            <a:prstGeom prst="rect">
              <a:avLst/>
            </a:prstGeom>
            <a:noFill/>
          </p:spPr>
          <p:txBody>
            <a:bodyPr wrap="square" rtlCol="0">
              <a:spAutoFit/>
            </a:bodyPr>
            <a:lstStyle/>
            <a:p>
              <a:pPr algn="dist"/>
              <a:r>
                <a:rPr lang="en-US" altLang="zh-CN" sz="4000" b="1" dirty="0">
                  <a:cs typeface="+mn-ea"/>
                  <a:sym typeface="+mn-lt"/>
                </a:rPr>
                <a:t>door control   </a:t>
              </a:r>
              <a:endParaRPr lang="zh-CN" altLang="en-US" sz="4000" b="1" dirty="0">
                <a:cs typeface="+mn-ea"/>
                <a:sym typeface="+mn-lt"/>
              </a:endParaRPr>
            </a:p>
          </p:txBody>
        </p:sp>
        <p:sp>
          <p:nvSpPr>
            <p:cNvPr id="16" name="矩形 15"/>
            <p:cNvSpPr/>
            <p:nvPr/>
          </p:nvSpPr>
          <p:spPr>
            <a:xfrm>
              <a:off x="6030089" y="3510897"/>
              <a:ext cx="5481079" cy="2850680"/>
            </a:xfrm>
            <a:prstGeom prst="rect">
              <a:avLst/>
            </a:prstGeom>
            <a:noFill/>
          </p:spPr>
          <p:txBody>
            <a:bodyPr wrap="square" rtlCol="0">
              <a:spAutoFit/>
            </a:bodyPr>
            <a:lstStyle/>
            <a:p>
              <a:pPr>
                <a:lnSpc>
                  <a:spcPct val="130000"/>
                </a:lnSpc>
              </a:pPr>
              <a:r>
                <a:rPr lang="en-US" altLang="zh-CN" sz="2000" dirty="0">
                  <a:solidFill>
                    <a:schemeClr val="tx2"/>
                  </a:solidFill>
                  <a:cs typeface="+mn-ea"/>
                  <a:sym typeface="+mn-lt"/>
                </a:rPr>
                <a:t>In case of door control if user chooses ‘open’ option the H bridge supplies the servo motor for 2ms then off, in case of close H bridge supplies the motor for 1.5ms then off.</a:t>
              </a:r>
              <a:endParaRPr lang="en-US" altLang="zh-CN" sz="2000" dirty="0">
                <a:solidFill>
                  <a:schemeClr val="tx2"/>
                </a:solidFill>
                <a:cs typeface="+mn-ea"/>
                <a:sym typeface="+mn-lt"/>
              </a:endParaRPr>
            </a:p>
            <a:p>
              <a:pPr>
                <a:lnSpc>
                  <a:spcPct val="130000"/>
                </a:lnSpc>
              </a:pPr>
              <a:endParaRPr lang="en-US" altLang="zh-CN" sz="2000" dirty="0" smtClean="0">
                <a:solidFill>
                  <a:schemeClr val="tx2"/>
                </a:solidFill>
                <a:cs typeface="+mn-ea"/>
                <a:sym typeface="+mn-lt"/>
              </a:endParaRPr>
            </a:p>
            <a:p>
              <a:pPr>
                <a:lnSpc>
                  <a:spcPct val="130000"/>
                </a:lnSpc>
              </a:pPr>
              <a:endParaRPr lang="en-US" altLang="zh-CN" sz="1400" dirty="0">
                <a:solidFill>
                  <a:schemeClr val="tx2"/>
                </a:solidFill>
                <a:cs typeface="+mn-ea"/>
                <a:sym typeface="+mn-lt"/>
              </a:endParaRPr>
            </a:p>
          </p:txBody>
        </p:sp>
      </p:grpSp>
      <p:pic>
        <p:nvPicPr>
          <p:cNvPr id="5122" name="Picture 2" descr="E:\IMG-20230208-WA000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16174" y="1254265"/>
            <a:ext cx="4686300" cy="44640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ww.freeppt7.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aufbqqkd">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7409</Words>
  <Application>WPS Presentation</Application>
  <PresentationFormat>Custom</PresentationFormat>
  <Paragraphs>171</Paragraphs>
  <Slides>17</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Arial</vt:lpstr>
      <vt:lpstr>SimSun</vt:lpstr>
      <vt:lpstr>Wingdings</vt:lpstr>
      <vt:lpstr>字魂58号-创中黑</vt:lpstr>
      <vt:lpstr>Wingdings</vt:lpstr>
      <vt:lpstr>Microsoft YaHei</vt:lpstr>
      <vt:lpstr>印品黑体</vt:lpstr>
      <vt:lpstr>Arial Unicode MS</vt:lpstr>
      <vt:lpstr>www.freeppt7.com</vt:lpstr>
      <vt:lpstr>www.jpppt.com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Farhandani Musyaffa</dc:creator>
  <dc:description>www.1ppt.com</dc:description>
  <cp:lastModifiedBy>moora</cp:lastModifiedBy>
  <cp:revision>182</cp:revision>
  <dcterms:created xsi:type="dcterms:W3CDTF">2019-06-19T02:08:00Z</dcterms:created>
  <dcterms:modified xsi:type="dcterms:W3CDTF">2023-02-09T19:43:22Z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2057-11.2.0.11440</vt:lpwstr>
  </property>
  <property fmtid="{D5CDD505-2E9C-101B-9397-08002B2CF9AE}" pid="3" name="ICV">
    <vt:lpwstr>B4AE9B0121AE45DF9EE267AE54A73820</vt:lpwstr>
  </property>
  <property fmtid="{D5CDD505-2E9C-101B-9397-08002B2CF9AE}" pid="4" name="KSOSaveFontToCloudKey">
    <vt:lpwstr>0_btnclosed</vt:lpwstr>
  </property>
</Properties>
</file>