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</p:sldIdLst>
  <p:sldSz cx="10693400" cy="7562850"/>
  <p:notesSz cx="10693400" cy="75628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301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170982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5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170982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12/23/2023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170982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12/23/2023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12/23/2023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13701" y="1427988"/>
            <a:ext cx="9067800" cy="1905"/>
          </a:xfrm>
          <a:custGeom>
            <a:avLst/>
            <a:gdLst/>
            <a:ahLst/>
            <a:cxnLst/>
            <a:rect l="l" t="t" r="r" b="b"/>
            <a:pathLst>
              <a:path w="9067800" h="1905">
                <a:moveTo>
                  <a:pt x="0" y="0"/>
                </a:moveTo>
                <a:lnTo>
                  <a:pt x="9067800" y="1523"/>
                </a:lnTo>
              </a:path>
            </a:pathLst>
          </a:custGeom>
          <a:ln w="38481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95483" y="654052"/>
            <a:ext cx="7803515" cy="697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rgbClr val="170982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95077" y="1304549"/>
            <a:ext cx="9140825" cy="50272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5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6" Type="http://schemas.openxmlformats.org/officeDocument/2006/relationships/image" Target="../media/image59.png"/><Relationship Id="rId21" Type="http://schemas.openxmlformats.org/officeDocument/2006/relationships/image" Target="../media/image54.png"/><Relationship Id="rId42" Type="http://schemas.openxmlformats.org/officeDocument/2006/relationships/image" Target="../media/image75.png"/><Relationship Id="rId47" Type="http://schemas.openxmlformats.org/officeDocument/2006/relationships/image" Target="../media/image80.png"/><Relationship Id="rId63" Type="http://schemas.openxmlformats.org/officeDocument/2006/relationships/image" Target="../media/image96.png"/><Relationship Id="rId68" Type="http://schemas.openxmlformats.org/officeDocument/2006/relationships/image" Target="../media/image101.png"/><Relationship Id="rId7" Type="http://schemas.openxmlformats.org/officeDocument/2006/relationships/image" Target="../media/image40.png"/><Relationship Id="rId71" Type="http://schemas.openxmlformats.org/officeDocument/2006/relationships/image" Target="../media/image104.png"/><Relationship Id="rId2" Type="http://schemas.openxmlformats.org/officeDocument/2006/relationships/image" Target="../media/image35.png"/><Relationship Id="rId16" Type="http://schemas.openxmlformats.org/officeDocument/2006/relationships/image" Target="../media/image49.png"/><Relationship Id="rId29" Type="http://schemas.openxmlformats.org/officeDocument/2006/relationships/image" Target="../media/image62.png"/><Relationship Id="rId11" Type="http://schemas.openxmlformats.org/officeDocument/2006/relationships/image" Target="../media/image44.png"/><Relationship Id="rId24" Type="http://schemas.openxmlformats.org/officeDocument/2006/relationships/image" Target="../media/image57.png"/><Relationship Id="rId32" Type="http://schemas.openxmlformats.org/officeDocument/2006/relationships/image" Target="../media/image65.png"/><Relationship Id="rId37" Type="http://schemas.openxmlformats.org/officeDocument/2006/relationships/image" Target="../media/image70.png"/><Relationship Id="rId40" Type="http://schemas.openxmlformats.org/officeDocument/2006/relationships/image" Target="../media/image73.png"/><Relationship Id="rId45" Type="http://schemas.openxmlformats.org/officeDocument/2006/relationships/image" Target="../media/image78.png"/><Relationship Id="rId53" Type="http://schemas.openxmlformats.org/officeDocument/2006/relationships/image" Target="../media/image86.png"/><Relationship Id="rId58" Type="http://schemas.openxmlformats.org/officeDocument/2006/relationships/image" Target="../media/image91.png"/><Relationship Id="rId66" Type="http://schemas.openxmlformats.org/officeDocument/2006/relationships/image" Target="../media/image99.png"/><Relationship Id="rId5" Type="http://schemas.openxmlformats.org/officeDocument/2006/relationships/image" Target="../media/image38.png"/><Relationship Id="rId61" Type="http://schemas.openxmlformats.org/officeDocument/2006/relationships/image" Target="../media/image94.png"/><Relationship Id="rId19" Type="http://schemas.openxmlformats.org/officeDocument/2006/relationships/image" Target="../media/image52.png"/><Relationship Id="rId14" Type="http://schemas.openxmlformats.org/officeDocument/2006/relationships/image" Target="../media/image47.png"/><Relationship Id="rId22" Type="http://schemas.openxmlformats.org/officeDocument/2006/relationships/image" Target="../media/image55.png"/><Relationship Id="rId27" Type="http://schemas.openxmlformats.org/officeDocument/2006/relationships/image" Target="../media/image60.png"/><Relationship Id="rId30" Type="http://schemas.openxmlformats.org/officeDocument/2006/relationships/image" Target="../media/image63.png"/><Relationship Id="rId35" Type="http://schemas.openxmlformats.org/officeDocument/2006/relationships/image" Target="../media/image68.png"/><Relationship Id="rId43" Type="http://schemas.openxmlformats.org/officeDocument/2006/relationships/image" Target="../media/image76.png"/><Relationship Id="rId48" Type="http://schemas.openxmlformats.org/officeDocument/2006/relationships/image" Target="../media/image81.png"/><Relationship Id="rId56" Type="http://schemas.openxmlformats.org/officeDocument/2006/relationships/image" Target="../media/image89.png"/><Relationship Id="rId64" Type="http://schemas.openxmlformats.org/officeDocument/2006/relationships/image" Target="../media/image97.png"/><Relationship Id="rId69" Type="http://schemas.openxmlformats.org/officeDocument/2006/relationships/image" Target="../media/image102.png"/><Relationship Id="rId8" Type="http://schemas.openxmlformats.org/officeDocument/2006/relationships/image" Target="../media/image41.png"/><Relationship Id="rId51" Type="http://schemas.openxmlformats.org/officeDocument/2006/relationships/image" Target="../media/image84.png"/><Relationship Id="rId72" Type="http://schemas.openxmlformats.org/officeDocument/2006/relationships/image" Target="../media/image105.png"/><Relationship Id="rId3" Type="http://schemas.openxmlformats.org/officeDocument/2006/relationships/image" Target="../media/image36.png"/><Relationship Id="rId12" Type="http://schemas.openxmlformats.org/officeDocument/2006/relationships/image" Target="../media/image45.png"/><Relationship Id="rId17" Type="http://schemas.openxmlformats.org/officeDocument/2006/relationships/image" Target="../media/image50.png"/><Relationship Id="rId25" Type="http://schemas.openxmlformats.org/officeDocument/2006/relationships/image" Target="../media/image58.png"/><Relationship Id="rId33" Type="http://schemas.openxmlformats.org/officeDocument/2006/relationships/image" Target="../media/image66.png"/><Relationship Id="rId38" Type="http://schemas.openxmlformats.org/officeDocument/2006/relationships/image" Target="../media/image71.png"/><Relationship Id="rId46" Type="http://schemas.openxmlformats.org/officeDocument/2006/relationships/image" Target="../media/image79.png"/><Relationship Id="rId59" Type="http://schemas.openxmlformats.org/officeDocument/2006/relationships/image" Target="../media/image92.png"/><Relationship Id="rId67" Type="http://schemas.openxmlformats.org/officeDocument/2006/relationships/image" Target="../media/image100.png"/><Relationship Id="rId20" Type="http://schemas.openxmlformats.org/officeDocument/2006/relationships/image" Target="../media/image53.png"/><Relationship Id="rId41" Type="http://schemas.openxmlformats.org/officeDocument/2006/relationships/image" Target="../media/image74.png"/><Relationship Id="rId54" Type="http://schemas.openxmlformats.org/officeDocument/2006/relationships/image" Target="../media/image87.png"/><Relationship Id="rId62" Type="http://schemas.openxmlformats.org/officeDocument/2006/relationships/image" Target="../media/image95.png"/><Relationship Id="rId70" Type="http://schemas.openxmlformats.org/officeDocument/2006/relationships/image" Target="../media/image10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5" Type="http://schemas.openxmlformats.org/officeDocument/2006/relationships/image" Target="../media/image48.png"/><Relationship Id="rId23" Type="http://schemas.openxmlformats.org/officeDocument/2006/relationships/image" Target="../media/image56.png"/><Relationship Id="rId28" Type="http://schemas.openxmlformats.org/officeDocument/2006/relationships/image" Target="../media/image61.png"/><Relationship Id="rId36" Type="http://schemas.openxmlformats.org/officeDocument/2006/relationships/image" Target="../media/image69.png"/><Relationship Id="rId49" Type="http://schemas.openxmlformats.org/officeDocument/2006/relationships/image" Target="../media/image82.png"/><Relationship Id="rId57" Type="http://schemas.openxmlformats.org/officeDocument/2006/relationships/image" Target="../media/image90.png"/><Relationship Id="rId10" Type="http://schemas.openxmlformats.org/officeDocument/2006/relationships/image" Target="../media/image43.png"/><Relationship Id="rId31" Type="http://schemas.openxmlformats.org/officeDocument/2006/relationships/image" Target="../media/image64.png"/><Relationship Id="rId44" Type="http://schemas.openxmlformats.org/officeDocument/2006/relationships/image" Target="../media/image77.png"/><Relationship Id="rId52" Type="http://schemas.openxmlformats.org/officeDocument/2006/relationships/image" Target="../media/image85.png"/><Relationship Id="rId60" Type="http://schemas.openxmlformats.org/officeDocument/2006/relationships/image" Target="../media/image93.png"/><Relationship Id="rId65" Type="http://schemas.openxmlformats.org/officeDocument/2006/relationships/image" Target="../media/image98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Relationship Id="rId13" Type="http://schemas.openxmlformats.org/officeDocument/2006/relationships/image" Target="../media/image46.png"/><Relationship Id="rId18" Type="http://schemas.openxmlformats.org/officeDocument/2006/relationships/image" Target="../media/image51.png"/><Relationship Id="rId39" Type="http://schemas.openxmlformats.org/officeDocument/2006/relationships/image" Target="../media/image72.png"/><Relationship Id="rId34" Type="http://schemas.openxmlformats.org/officeDocument/2006/relationships/image" Target="../media/image67.png"/><Relationship Id="rId50" Type="http://schemas.openxmlformats.org/officeDocument/2006/relationships/image" Target="../media/image83.png"/><Relationship Id="rId55" Type="http://schemas.openxmlformats.org/officeDocument/2006/relationships/image" Target="../media/image8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aesaryang.com/2017-06-01/Machine-Learning-with-the-" TargetMode="External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jpg"/><Relationship Id="rId2" Type="http://schemas.openxmlformats.org/officeDocument/2006/relationships/image" Target="../media/image11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9.jp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jpg"/><Relationship Id="rId2" Type="http://schemas.openxmlformats.org/officeDocument/2006/relationships/image" Target="../media/image11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1.jp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2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jpg"/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5.jp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2.png"/><Relationship Id="rId13" Type="http://schemas.openxmlformats.org/officeDocument/2006/relationships/image" Target="../media/image137.png"/><Relationship Id="rId3" Type="http://schemas.openxmlformats.org/officeDocument/2006/relationships/image" Target="../media/image127.png"/><Relationship Id="rId7" Type="http://schemas.openxmlformats.org/officeDocument/2006/relationships/image" Target="../media/image131.png"/><Relationship Id="rId12" Type="http://schemas.openxmlformats.org/officeDocument/2006/relationships/image" Target="../media/image136.png"/><Relationship Id="rId2" Type="http://schemas.openxmlformats.org/officeDocument/2006/relationships/image" Target="../media/image126.png"/><Relationship Id="rId16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11" Type="http://schemas.openxmlformats.org/officeDocument/2006/relationships/image" Target="../media/image135.png"/><Relationship Id="rId5" Type="http://schemas.openxmlformats.org/officeDocument/2006/relationships/image" Target="../media/image129.png"/><Relationship Id="rId15" Type="http://schemas.openxmlformats.org/officeDocument/2006/relationships/image" Target="../media/image139.png"/><Relationship Id="rId10" Type="http://schemas.openxmlformats.org/officeDocument/2006/relationships/image" Target="../media/image134.png"/><Relationship Id="rId4" Type="http://schemas.openxmlformats.org/officeDocument/2006/relationships/image" Target="../media/image128.png"/><Relationship Id="rId9" Type="http://schemas.openxmlformats.org/officeDocument/2006/relationships/image" Target="../media/image133.png"/><Relationship Id="rId14" Type="http://schemas.openxmlformats.org/officeDocument/2006/relationships/image" Target="../media/image138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1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jpg"/><Relationship Id="rId2" Type="http://schemas.openxmlformats.org/officeDocument/2006/relationships/image" Target="../media/image14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5.jpg"/><Relationship Id="rId4" Type="http://schemas.openxmlformats.org/officeDocument/2006/relationships/image" Target="../media/image144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6.png"/><Relationship Id="rId2" Type="http://schemas.openxmlformats.org/officeDocument/2006/relationships/hyperlink" Target="http://www.machinelearningplus.com/nlp/cosine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7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earndatasci.com/glossary/cosine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3701" y="1259586"/>
            <a:ext cx="9151620" cy="252729"/>
          </a:xfrm>
          <a:custGeom>
            <a:avLst/>
            <a:gdLst/>
            <a:ahLst/>
            <a:cxnLst/>
            <a:rect l="l" t="t" r="r" b="b"/>
            <a:pathLst>
              <a:path w="9151620" h="252730">
                <a:moveTo>
                  <a:pt x="9151620" y="252222"/>
                </a:moveTo>
                <a:lnTo>
                  <a:pt x="9151620" y="0"/>
                </a:lnTo>
                <a:lnTo>
                  <a:pt x="0" y="0"/>
                </a:lnTo>
                <a:lnTo>
                  <a:pt x="0" y="252222"/>
                </a:lnTo>
                <a:lnTo>
                  <a:pt x="9151620" y="25222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02819" y="3231898"/>
            <a:ext cx="4288155" cy="6299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950" spc="5" dirty="0">
                <a:solidFill>
                  <a:srgbClr val="C00000"/>
                </a:solidFill>
                <a:latin typeface="Comic Sans MS"/>
                <a:cs typeface="Comic Sans MS"/>
              </a:rPr>
              <a:t>Knowing</a:t>
            </a:r>
            <a:r>
              <a:rPr sz="3950" spc="-20" dirty="0">
                <a:solidFill>
                  <a:srgbClr val="C00000"/>
                </a:solidFill>
                <a:latin typeface="Comic Sans MS"/>
                <a:cs typeface="Comic Sans MS"/>
              </a:rPr>
              <a:t> </a:t>
            </a:r>
            <a:r>
              <a:rPr sz="3950" spc="5" dirty="0">
                <a:solidFill>
                  <a:srgbClr val="C00000"/>
                </a:solidFill>
                <a:latin typeface="Comic Sans MS"/>
                <a:cs typeface="Comic Sans MS"/>
              </a:rPr>
              <a:t>the</a:t>
            </a:r>
            <a:r>
              <a:rPr sz="3950" spc="-25" dirty="0">
                <a:solidFill>
                  <a:srgbClr val="C00000"/>
                </a:solidFill>
                <a:latin typeface="Comic Sans MS"/>
                <a:cs typeface="Comic Sans MS"/>
              </a:rPr>
              <a:t> </a:t>
            </a:r>
            <a:r>
              <a:rPr sz="3950" spc="5" dirty="0">
                <a:solidFill>
                  <a:srgbClr val="C00000"/>
                </a:solidFill>
                <a:latin typeface="Comic Sans MS"/>
                <a:cs typeface="Comic Sans MS"/>
              </a:rPr>
              <a:t>Data</a:t>
            </a:r>
            <a:endParaRPr sz="395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6997" y="599950"/>
            <a:ext cx="9245600" cy="7645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850" u="heavy" spc="-5" dirty="0">
                <a:solidFill>
                  <a:srgbClr val="00009A"/>
                </a:solidFill>
                <a:uFill>
                  <a:solidFill>
                    <a:srgbClr val="CC0000"/>
                  </a:solidFill>
                </a:uFill>
              </a:rPr>
              <a:t>Basic</a:t>
            </a:r>
            <a:r>
              <a:rPr sz="4850" u="heavy" spc="-20" dirty="0">
                <a:solidFill>
                  <a:srgbClr val="00009A"/>
                </a:solidFill>
                <a:uFill>
                  <a:solidFill>
                    <a:srgbClr val="CC0000"/>
                  </a:solidFill>
                </a:uFill>
              </a:rPr>
              <a:t> Statistical </a:t>
            </a:r>
            <a:r>
              <a:rPr sz="4850" u="heavy" spc="-10" dirty="0">
                <a:solidFill>
                  <a:srgbClr val="00009A"/>
                </a:solidFill>
                <a:uFill>
                  <a:solidFill>
                    <a:srgbClr val="CC0000"/>
                  </a:solidFill>
                </a:uFill>
              </a:rPr>
              <a:t>Descriptions</a:t>
            </a:r>
            <a:r>
              <a:rPr sz="4850" u="heavy" spc="-25" dirty="0">
                <a:solidFill>
                  <a:srgbClr val="00009A"/>
                </a:solidFill>
                <a:uFill>
                  <a:solidFill>
                    <a:srgbClr val="CC0000"/>
                  </a:solidFill>
                </a:uFill>
              </a:rPr>
              <a:t> </a:t>
            </a:r>
            <a:r>
              <a:rPr sz="4850" u="heavy" spc="-5" dirty="0">
                <a:solidFill>
                  <a:srgbClr val="00009A"/>
                </a:solidFill>
                <a:uFill>
                  <a:solidFill>
                    <a:srgbClr val="CC0000"/>
                  </a:solidFill>
                </a:uFill>
              </a:rPr>
              <a:t>of</a:t>
            </a:r>
            <a:r>
              <a:rPr sz="4850" u="heavy" spc="-20" dirty="0">
                <a:solidFill>
                  <a:srgbClr val="00009A"/>
                </a:solidFill>
                <a:uFill>
                  <a:solidFill>
                    <a:srgbClr val="CC0000"/>
                  </a:solidFill>
                </a:uFill>
              </a:rPr>
              <a:t> </a:t>
            </a:r>
            <a:r>
              <a:rPr sz="4850" u="heavy" spc="-30" dirty="0">
                <a:solidFill>
                  <a:srgbClr val="00009A"/>
                </a:solidFill>
                <a:uFill>
                  <a:solidFill>
                    <a:srgbClr val="CC0000"/>
                  </a:solidFill>
                </a:uFill>
              </a:rPr>
              <a:t>Data</a:t>
            </a:r>
            <a:endParaRPr sz="4850"/>
          </a:p>
        </p:txBody>
      </p:sp>
      <p:sp>
        <p:nvSpPr>
          <p:cNvPr id="3" name="object 3"/>
          <p:cNvSpPr txBox="1"/>
          <p:nvPr/>
        </p:nvSpPr>
        <p:spPr>
          <a:xfrm>
            <a:off x="816997" y="1697992"/>
            <a:ext cx="8852535" cy="22828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0525" marR="5080" indent="-378460">
              <a:lnSpc>
                <a:spcPct val="100000"/>
              </a:lnSpc>
              <a:spcBef>
                <a:spcPts val="95"/>
              </a:spcBef>
              <a:buClr>
                <a:srgbClr val="CC0000"/>
              </a:buClr>
              <a:buSzPct val="79245"/>
              <a:buFont typeface="Arial MT"/>
              <a:buChar char="•"/>
              <a:tabLst>
                <a:tab pos="390525" algn="l"/>
                <a:tab pos="391160" algn="l"/>
              </a:tabLst>
            </a:pPr>
            <a:r>
              <a:rPr sz="2650" spc="-120" dirty="0">
                <a:latin typeface="Calibri"/>
                <a:cs typeface="Calibri"/>
              </a:rPr>
              <a:t>To</a:t>
            </a:r>
            <a:r>
              <a:rPr sz="2650" dirty="0">
                <a:latin typeface="Calibri"/>
                <a:cs typeface="Calibri"/>
              </a:rPr>
              <a:t> </a:t>
            </a:r>
            <a:r>
              <a:rPr sz="2650" spc="-20" dirty="0">
                <a:latin typeface="Calibri"/>
                <a:cs typeface="Calibri"/>
              </a:rPr>
              <a:t>better</a:t>
            </a:r>
            <a:r>
              <a:rPr sz="2650" dirty="0">
                <a:latin typeface="Calibri"/>
                <a:cs typeface="Calibri"/>
              </a:rPr>
              <a:t> </a:t>
            </a:r>
            <a:r>
              <a:rPr sz="2650" spc="-20" dirty="0">
                <a:latin typeface="Calibri"/>
                <a:cs typeface="Calibri"/>
              </a:rPr>
              <a:t>understand</a:t>
            </a:r>
            <a:r>
              <a:rPr sz="2650" spc="5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the</a:t>
            </a:r>
            <a:r>
              <a:rPr sz="2650" dirty="0">
                <a:latin typeface="Calibri"/>
                <a:cs typeface="Calibri"/>
              </a:rPr>
              <a:t> </a:t>
            </a:r>
            <a:r>
              <a:rPr sz="2650" spc="-20" dirty="0">
                <a:latin typeface="Calibri"/>
                <a:cs typeface="Calibri"/>
              </a:rPr>
              <a:t>data:</a:t>
            </a:r>
            <a:r>
              <a:rPr sz="2650" spc="-15" dirty="0">
                <a:latin typeface="Calibri"/>
                <a:cs typeface="Calibri"/>
              </a:rPr>
              <a:t> </a:t>
            </a:r>
            <a:r>
              <a:rPr sz="2650" spc="-20" dirty="0">
                <a:latin typeface="Calibri"/>
                <a:cs typeface="Calibri"/>
              </a:rPr>
              <a:t>central</a:t>
            </a:r>
            <a:r>
              <a:rPr sz="2650" dirty="0">
                <a:latin typeface="Calibri"/>
                <a:cs typeface="Calibri"/>
              </a:rPr>
              <a:t> </a:t>
            </a:r>
            <a:r>
              <a:rPr sz="2650" spc="-30" dirty="0">
                <a:latin typeface="Calibri"/>
                <a:cs typeface="Calibri"/>
              </a:rPr>
              <a:t>tendency,</a:t>
            </a:r>
            <a:r>
              <a:rPr sz="2650" spc="5" dirty="0">
                <a:latin typeface="Calibri"/>
                <a:cs typeface="Calibri"/>
              </a:rPr>
              <a:t> </a:t>
            </a:r>
            <a:r>
              <a:rPr sz="2650" spc="-15" dirty="0">
                <a:latin typeface="Calibri"/>
                <a:cs typeface="Calibri"/>
              </a:rPr>
              <a:t>variation</a:t>
            </a:r>
            <a:r>
              <a:rPr sz="2650" spc="-20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and </a:t>
            </a:r>
            <a:r>
              <a:rPr sz="2650" spc="-585" dirty="0">
                <a:latin typeface="Calibri"/>
                <a:cs typeface="Calibri"/>
              </a:rPr>
              <a:t> </a:t>
            </a:r>
            <a:r>
              <a:rPr sz="2650" spc="-15" dirty="0">
                <a:latin typeface="Calibri"/>
                <a:cs typeface="Calibri"/>
              </a:rPr>
              <a:t>spread</a:t>
            </a:r>
            <a:endParaRPr sz="26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CC0000"/>
              </a:buClr>
              <a:buFont typeface="Arial MT"/>
              <a:buChar char="•"/>
            </a:pPr>
            <a:endParaRPr sz="3600">
              <a:latin typeface="Calibri"/>
              <a:cs typeface="Calibri"/>
            </a:endParaRPr>
          </a:p>
          <a:p>
            <a:pPr marL="390525" indent="-378460">
              <a:lnSpc>
                <a:spcPct val="100000"/>
              </a:lnSpc>
              <a:spcBef>
                <a:spcPts val="5"/>
              </a:spcBef>
              <a:buClr>
                <a:srgbClr val="CC0000"/>
              </a:buClr>
              <a:buSzPct val="79245"/>
              <a:buFont typeface="Arial MT"/>
              <a:buChar char="•"/>
              <a:tabLst>
                <a:tab pos="390525" algn="l"/>
                <a:tab pos="391160" algn="l"/>
              </a:tabLst>
            </a:pPr>
            <a:r>
              <a:rPr sz="2650" b="1" spc="-20" dirty="0">
                <a:latin typeface="Calibri"/>
                <a:cs typeface="Calibri"/>
              </a:rPr>
              <a:t>Data</a:t>
            </a:r>
            <a:r>
              <a:rPr sz="2650" b="1" spc="-10" dirty="0">
                <a:latin typeface="Calibri"/>
                <a:cs typeface="Calibri"/>
              </a:rPr>
              <a:t> </a:t>
            </a:r>
            <a:r>
              <a:rPr sz="2650" b="1" spc="-5" dirty="0">
                <a:latin typeface="Calibri"/>
                <a:cs typeface="Calibri"/>
              </a:rPr>
              <a:t>dispersion</a:t>
            </a:r>
            <a:r>
              <a:rPr sz="2650" b="1" spc="-25" dirty="0">
                <a:latin typeface="Calibri"/>
                <a:cs typeface="Calibri"/>
              </a:rPr>
              <a:t> </a:t>
            </a:r>
            <a:r>
              <a:rPr sz="2650" b="1" spc="-15" dirty="0">
                <a:latin typeface="Calibri"/>
                <a:cs typeface="Calibri"/>
              </a:rPr>
              <a:t>characteristics</a:t>
            </a:r>
            <a:endParaRPr sz="2650">
              <a:latin typeface="Calibri"/>
              <a:cs typeface="Calibri"/>
            </a:endParaRPr>
          </a:p>
          <a:p>
            <a:pPr marL="516255">
              <a:lnSpc>
                <a:spcPct val="100000"/>
              </a:lnSpc>
              <a:spcBef>
                <a:spcPts val="630"/>
              </a:spcBef>
              <a:tabLst>
                <a:tab pos="830580" algn="l"/>
              </a:tabLst>
            </a:pPr>
            <a:r>
              <a:rPr sz="2100" spc="10" dirty="0">
                <a:solidFill>
                  <a:srgbClr val="CC0000"/>
                </a:solidFill>
                <a:latin typeface="Arial MT"/>
                <a:cs typeface="Arial MT"/>
              </a:rPr>
              <a:t>–	</a:t>
            </a:r>
            <a:r>
              <a:rPr sz="2650" spc="-10" dirty="0">
                <a:latin typeface="Calibri"/>
                <a:cs typeface="Calibri"/>
              </a:rPr>
              <a:t>median,</a:t>
            </a:r>
            <a:r>
              <a:rPr sz="2650" dirty="0">
                <a:latin typeface="Calibri"/>
                <a:cs typeface="Calibri"/>
              </a:rPr>
              <a:t> </a:t>
            </a:r>
            <a:r>
              <a:rPr sz="2650" spc="-15" dirty="0">
                <a:latin typeface="Calibri"/>
                <a:cs typeface="Calibri"/>
              </a:rPr>
              <a:t>max,</a:t>
            </a:r>
            <a:r>
              <a:rPr sz="2650" spc="5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min, quantiles,</a:t>
            </a:r>
            <a:r>
              <a:rPr sz="2650" spc="-5" dirty="0">
                <a:latin typeface="Calibri"/>
                <a:cs typeface="Calibri"/>
              </a:rPr>
              <a:t> </a:t>
            </a:r>
            <a:r>
              <a:rPr sz="2650" spc="-15" dirty="0">
                <a:latin typeface="Calibri"/>
                <a:cs typeface="Calibri"/>
              </a:rPr>
              <a:t>outliers,</a:t>
            </a:r>
            <a:r>
              <a:rPr sz="2650" spc="5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variance,</a:t>
            </a:r>
            <a:r>
              <a:rPr sz="2650" spc="5" dirty="0">
                <a:latin typeface="Calibri"/>
                <a:cs typeface="Calibri"/>
              </a:rPr>
              <a:t> </a:t>
            </a:r>
            <a:r>
              <a:rPr sz="2650" spc="-15" dirty="0">
                <a:latin typeface="Calibri"/>
                <a:cs typeface="Calibri"/>
              </a:rPr>
              <a:t>etc.</a:t>
            </a:r>
            <a:endParaRPr sz="26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0817" y="593092"/>
            <a:ext cx="4790440" cy="7645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850" spc="-35" dirty="0">
                <a:solidFill>
                  <a:srgbClr val="00009A"/>
                </a:solidFill>
              </a:rPr>
              <a:t>Types</a:t>
            </a:r>
            <a:r>
              <a:rPr sz="4850" spc="-30" dirty="0">
                <a:solidFill>
                  <a:srgbClr val="00009A"/>
                </a:solidFill>
              </a:rPr>
              <a:t> </a:t>
            </a:r>
            <a:r>
              <a:rPr sz="4850" spc="-5" dirty="0">
                <a:solidFill>
                  <a:srgbClr val="00009A"/>
                </a:solidFill>
              </a:rPr>
              <a:t>of</a:t>
            </a:r>
            <a:r>
              <a:rPr sz="4850" spc="-25" dirty="0">
                <a:solidFill>
                  <a:srgbClr val="00009A"/>
                </a:solidFill>
              </a:rPr>
              <a:t> </a:t>
            </a:r>
            <a:r>
              <a:rPr sz="4850" spc="-15" dirty="0">
                <a:solidFill>
                  <a:srgbClr val="00009A"/>
                </a:solidFill>
              </a:rPr>
              <a:t>Measures</a:t>
            </a:r>
            <a:endParaRPr sz="4850"/>
          </a:p>
        </p:txBody>
      </p:sp>
      <p:sp>
        <p:nvSpPr>
          <p:cNvPr id="3" name="object 3"/>
          <p:cNvSpPr txBox="1"/>
          <p:nvPr/>
        </p:nvSpPr>
        <p:spPr>
          <a:xfrm>
            <a:off x="900817" y="1667857"/>
            <a:ext cx="8729980" cy="4795520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390525" indent="-378460">
              <a:lnSpc>
                <a:spcPct val="100000"/>
              </a:lnSpc>
              <a:spcBef>
                <a:spcPts val="540"/>
              </a:spcBef>
              <a:buClr>
                <a:srgbClr val="CC0000"/>
              </a:buClr>
              <a:buFont typeface="Arial MT"/>
              <a:buChar char="•"/>
              <a:tabLst>
                <a:tab pos="390525" algn="l"/>
                <a:tab pos="391160" algn="l"/>
              </a:tabLst>
            </a:pPr>
            <a:r>
              <a:rPr sz="3300" spc="-5" dirty="0">
                <a:latin typeface="Calibri"/>
                <a:cs typeface="Calibri"/>
              </a:rPr>
              <a:t>Distributive</a:t>
            </a:r>
            <a:r>
              <a:rPr sz="3300" spc="-50" dirty="0">
                <a:latin typeface="Calibri"/>
                <a:cs typeface="Calibri"/>
              </a:rPr>
              <a:t> </a:t>
            </a:r>
            <a:r>
              <a:rPr sz="3300" spc="-10" dirty="0">
                <a:latin typeface="Calibri"/>
                <a:cs typeface="Calibri"/>
              </a:rPr>
              <a:t>measure</a:t>
            </a:r>
            <a:endParaRPr sz="3300">
              <a:latin typeface="Calibri"/>
              <a:cs typeface="Calibri"/>
            </a:endParaRPr>
          </a:p>
          <a:p>
            <a:pPr marL="830580" marR="1000760" lvl="1" indent="-314960">
              <a:lnSpc>
                <a:spcPts val="3100"/>
              </a:lnSpc>
              <a:spcBef>
                <a:spcPts val="760"/>
              </a:spcBef>
              <a:buClr>
                <a:srgbClr val="CC0000"/>
              </a:buClr>
              <a:buFont typeface="Arial MT"/>
              <a:buChar char="–"/>
              <a:tabLst>
                <a:tab pos="831215" algn="l"/>
              </a:tabLst>
            </a:pPr>
            <a:r>
              <a:rPr sz="2850" spc="-5" dirty="0">
                <a:latin typeface="Calibri"/>
                <a:cs typeface="Calibri"/>
              </a:rPr>
              <a:t>computed </a:t>
            </a:r>
            <a:r>
              <a:rPr sz="2850" dirty="0">
                <a:latin typeface="Calibri"/>
                <a:cs typeface="Calibri"/>
              </a:rPr>
              <a:t>by</a:t>
            </a:r>
            <a:r>
              <a:rPr sz="2850" spc="-10" dirty="0">
                <a:latin typeface="Calibri"/>
                <a:cs typeface="Calibri"/>
              </a:rPr>
              <a:t> </a:t>
            </a:r>
            <a:r>
              <a:rPr sz="2850" dirty="0">
                <a:latin typeface="Calibri"/>
                <a:cs typeface="Calibri"/>
              </a:rPr>
              <a:t>partitioning</a:t>
            </a:r>
            <a:r>
              <a:rPr sz="2850" spc="15" dirty="0">
                <a:latin typeface="Calibri"/>
                <a:cs typeface="Calibri"/>
              </a:rPr>
              <a:t> </a:t>
            </a:r>
            <a:r>
              <a:rPr sz="2850" dirty="0">
                <a:latin typeface="Calibri"/>
                <a:cs typeface="Calibri"/>
              </a:rPr>
              <a:t>the</a:t>
            </a:r>
            <a:r>
              <a:rPr sz="2850" spc="-10" dirty="0">
                <a:latin typeface="Calibri"/>
                <a:cs typeface="Calibri"/>
              </a:rPr>
              <a:t> </a:t>
            </a:r>
            <a:r>
              <a:rPr sz="2850" spc="-15" dirty="0">
                <a:latin typeface="Calibri"/>
                <a:cs typeface="Calibri"/>
              </a:rPr>
              <a:t>data</a:t>
            </a:r>
            <a:r>
              <a:rPr sz="2850" spc="15" dirty="0">
                <a:latin typeface="Calibri"/>
                <a:cs typeface="Calibri"/>
              </a:rPr>
              <a:t> </a:t>
            </a:r>
            <a:r>
              <a:rPr sz="2850" spc="-15" dirty="0">
                <a:latin typeface="Calibri"/>
                <a:cs typeface="Calibri"/>
              </a:rPr>
              <a:t>into</a:t>
            </a:r>
            <a:r>
              <a:rPr sz="2850" spc="-5" dirty="0">
                <a:latin typeface="Calibri"/>
                <a:cs typeface="Calibri"/>
              </a:rPr>
              <a:t> </a:t>
            </a:r>
            <a:r>
              <a:rPr sz="2850" dirty="0">
                <a:latin typeface="Calibri"/>
                <a:cs typeface="Calibri"/>
              </a:rPr>
              <a:t>smaller </a:t>
            </a:r>
            <a:r>
              <a:rPr sz="2850" spc="-630" dirty="0">
                <a:latin typeface="Calibri"/>
                <a:cs typeface="Calibri"/>
              </a:rPr>
              <a:t> </a:t>
            </a:r>
            <a:r>
              <a:rPr sz="2850" spc="-5" dirty="0">
                <a:latin typeface="Calibri"/>
                <a:cs typeface="Calibri"/>
              </a:rPr>
              <a:t>subsets</a:t>
            </a:r>
            <a:endParaRPr sz="2850">
              <a:latin typeface="Calibri"/>
              <a:cs typeface="Calibri"/>
            </a:endParaRPr>
          </a:p>
          <a:p>
            <a:pPr marL="390525" indent="-378460">
              <a:lnSpc>
                <a:spcPct val="100000"/>
              </a:lnSpc>
              <a:spcBef>
                <a:spcPts val="320"/>
              </a:spcBef>
              <a:buClr>
                <a:srgbClr val="CC0000"/>
              </a:buClr>
              <a:buFont typeface="Arial MT"/>
              <a:buChar char="•"/>
              <a:tabLst>
                <a:tab pos="390525" algn="l"/>
                <a:tab pos="391160" algn="l"/>
              </a:tabLst>
            </a:pPr>
            <a:r>
              <a:rPr sz="3300" spc="-15" dirty="0">
                <a:latin typeface="Calibri"/>
                <a:cs typeface="Calibri"/>
              </a:rPr>
              <a:t>Algebraic</a:t>
            </a:r>
            <a:r>
              <a:rPr sz="3300" spc="-25" dirty="0">
                <a:latin typeface="Calibri"/>
                <a:cs typeface="Calibri"/>
              </a:rPr>
              <a:t> </a:t>
            </a:r>
            <a:r>
              <a:rPr sz="3300" spc="-10" dirty="0">
                <a:latin typeface="Calibri"/>
                <a:cs typeface="Calibri"/>
              </a:rPr>
              <a:t>measure</a:t>
            </a:r>
            <a:endParaRPr sz="3300">
              <a:latin typeface="Calibri"/>
              <a:cs typeface="Calibri"/>
            </a:endParaRPr>
          </a:p>
          <a:p>
            <a:pPr marL="830580" marR="5080" lvl="1" indent="-314960">
              <a:lnSpc>
                <a:spcPts val="3100"/>
              </a:lnSpc>
              <a:spcBef>
                <a:spcPts val="760"/>
              </a:spcBef>
              <a:buClr>
                <a:srgbClr val="CC0000"/>
              </a:buClr>
              <a:buFont typeface="Arial MT"/>
              <a:buChar char="–"/>
              <a:tabLst>
                <a:tab pos="831215" algn="l"/>
              </a:tabLst>
            </a:pPr>
            <a:r>
              <a:rPr sz="2850" spc="-5" dirty="0">
                <a:latin typeface="Calibri"/>
                <a:cs typeface="Calibri"/>
              </a:rPr>
              <a:t>computed </a:t>
            </a:r>
            <a:r>
              <a:rPr sz="2850" dirty="0">
                <a:latin typeface="Calibri"/>
                <a:cs typeface="Calibri"/>
              </a:rPr>
              <a:t>by</a:t>
            </a:r>
            <a:r>
              <a:rPr sz="2850" spc="-5" dirty="0">
                <a:latin typeface="Calibri"/>
                <a:cs typeface="Calibri"/>
              </a:rPr>
              <a:t> </a:t>
            </a:r>
            <a:r>
              <a:rPr sz="2850" dirty="0">
                <a:latin typeface="Calibri"/>
                <a:cs typeface="Calibri"/>
              </a:rPr>
              <a:t>applying an </a:t>
            </a:r>
            <a:r>
              <a:rPr sz="2850" spc="-10" dirty="0">
                <a:latin typeface="Calibri"/>
                <a:cs typeface="Calibri"/>
              </a:rPr>
              <a:t>algebraic</a:t>
            </a:r>
            <a:r>
              <a:rPr sz="2850" spc="30" dirty="0">
                <a:latin typeface="Calibri"/>
                <a:cs typeface="Calibri"/>
              </a:rPr>
              <a:t> </a:t>
            </a:r>
            <a:r>
              <a:rPr sz="2850" dirty="0">
                <a:latin typeface="Calibri"/>
                <a:cs typeface="Calibri"/>
              </a:rPr>
              <a:t>function</a:t>
            </a:r>
            <a:r>
              <a:rPr sz="2850" spc="-5" dirty="0">
                <a:latin typeface="Calibri"/>
                <a:cs typeface="Calibri"/>
              </a:rPr>
              <a:t> </a:t>
            </a:r>
            <a:r>
              <a:rPr sz="2850" spc="-10" dirty="0">
                <a:latin typeface="Calibri"/>
                <a:cs typeface="Calibri"/>
              </a:rPr>
              <a:t>to</a:t>
            </a:r>
            <a:r>
              <a:rPr sz="2850" dirty="0">
                <a:latin typeface="Calibri"/>
                <a:cs typeface="Calibri"/>
              </a:rPr>
              <a:t> one or </a:t>
            </a:r>
            <a:r>
              <a:rPr sz="2850" spc="-630" dirty="0">
                <a:latin typeface="Calibri"/>
                <a:cs typeface="Calibri"/>
              </a:rPr>
              <a:t> </a:t>
            </a:r>
            <a:r>
              <a:rPr sz="2850" spc="-5" dirty="0">
                <a:latin typeface="Calibri"/>
                <a:cs typeface="Calibri"/>
              </a:rPr>
              <a:t>more distributive</a:t>
            </a:r>
            <a:r>
              <a:rPr sz="2850" spc="20" dirty="0">
                <a:latin typeface="Calibri"/>
                <a:cs typeface="Calibri"/>
              </a:rPr>
              <a:t> </a:t>
            </a:r>
            <a:r>
              <a:rPr sz="2850" dirty="0">
                <a:latin typeface="Calibri"/>
                <a:cs typeface="Calibri"/>
              </a:rPr>
              <a:t>measures</a:t>
            </a:r>
            <a:endParaRPr sz="2850">
              <a:latin typeface="Calibri"/>
              <a:cs typeface="Calibri"/>
            </a:endParaRPr>
          </a:p>
          <a:p>
            <a:pPr marL="390525" indent="-378460">
              <a:lnSpc>
                <a:spcPct val="100000"/>
              </a:lnSpc>
              <a:spcBef>
                <a:spcPts val="315"/>
              </a:spcBef>
              <a:buClr>
                <a:srgbClr val="CC0000"/>
              </a:buClr>
              <a:buFont typeface="Arial MT"/>
              <a:buChar char="•"/>
              <a:tabLst>
                <a:tab pos="390525" algn="l"/>
                <a:tab pos="391160" algn="l"/>
              </a:tabLst>
            </a:pPr>
            <a:r>
              <a:rPr sz="3300" spc="-10" dirty="0">
                <a:latin typeface="Calibri"/>
                <a:cs typeface="Calibri"/>
              </a:rPr>
              <a:t>Holistic</a:t>
            </a:r>
            <a:r>
              <a:rPr sz="3300" spc="-25" dirty="0">
                <a:latin typeface="Calibri"/>
                <a:cs typeface="Calibri"/>
              </a:rPr>
              <a:t> </a:t>
            </a:r>
            <a:r>
              <a:rPr sz="3300" spc="-10" dirty="0">
                <a:latin typeface="Calibri"/>
                <a:cs typeface="Calibri"/>
              </a:rPr>
              <a:t>measure</a:t>
            </a:r>
            <a:endParaRPr sz="3300">
              <a:latin typeface="Calibri"/>
              <a:cs typeface="Calibri"/>
            </a:endParaRPr>
          </a:p>
          <a:p>
            <a:pPr marL="830580" lvl="1" indent="-314960">
              <a:lnSpc>
                <a:spcPct val="100000"/>
              </a:lnSpc>
              <a:spcBef>
                <a:spcPts val="390"/>
              </a:spcBef>
              <a:buClr>
                <a:srgbClr val="CC0000"/>
              </a:buClr>
              <a:buFont typeface="Arial MT"/>
              <a:buChar char="–"/>
              <a:tabLst>
                <a:tab pos="831215" algn="l"/>
              </a:tabLst>
            </a:pPr>
            <a:r>
              <a:rPr sz="2850" spc="-5" dirty="0">
                <a:latin typeface="Calibri"/>
                <a:cs typeface="Calibri"/>
              </a:rPr>
              <a:t>computed</a:t>
            </a:r>
            <a:r>
              <a:rPr sz="2850" dirty="0">
                <a:latin typeface="Calibri"/>
                <a:cs typeface="Calibri"/>
              </a:rPr>
              <a:t> on </a:t>
            </a:r>
            <a:r>
              <a:rPr sz="2850" spc="5" dirty="0">
                <a:latin typeface="Calibri"/>
                <a:cs typeface="Calibri"/>
              </a:rPr>
              <a:t>the</a:t>
            </a:r>
            <a:r>
              <a:rPr sz="2850" dirty="0">
                <a:latin typeface="Calibri"/>
                <a:cs typeface="Calibri"/>
              </a:rPr>
              <a:t> </a:t>
            </a:r>
            <a:r>
              <a:rPr sz="2850" spc="-10" dirty="0">
                <a:latin typeface="Calibri"/>
                <a:cs typeface="Calibri"/>
              </a:rPr>
              <a:t>entire</a:t>
            </a:r>
            <a:r>
              <a:rPr sz="2850" dirty="0">
                <a:latin typeface="Calibri"/>
                <a:cs typeface="Calibri"/>
              </a:rPr>
              <a:t> </a:t>
            </a:r>
            <a:r>
              <a:rPr sz="2850" spc="-15" dirty="0">
                <a:latin typeface="Calibri"/>
                <a:cs typeface="Calibri"/>
              </a:rPr>
              <a:t>data</a:t>
            </a:r>
            <a:r>
              <a:rPr sz="2850" spc="-5" dirty="0">
                <a:latin typeface="Calibri"/>
                <a:cs typeface="Calibri"/>
              </a:rPr>
              <a:t> set</a:t>
            </a:r>
            <a:r>
              <a:rPr sz="2850" dirty="0">
                <a:latin typeface="Calibri"/>
                <a:cs typeface="Calibri"/>
              </a:rPr>
              <a:t> </a:t>
            </a:r>
            <a:r>
              <a:rPr sz="2850" spc="5" dirty="0">
                <a:latin typeface="Calibri"/>
                <a:cs typeface="Calibri"/>
              </a:rPr>
              <a:t>as</a:t>
            </a:r>
            <a:r>
              <a:rPr sz="2850" dirty="0">
                <a:latin typeface="Calibri"/>
                <a:cs typeface="Calibri"/>
              </a:rPr>
              <a:t> </a:t>
            </a:r>
            <a:r>
              <a:rPr sz="2850" spc="5" dirty="0">
                <a:latin typeface="Calibri"/>
                <a:cs typeface="Calibri"/>
              </a:rPr>
              <a:t>a</a:t>
            </a:r>
            <a:r>
              <a:rPr sz="2850" dirty="0">
                <a:latin typeface="Calibri"/>
                <a:cs typeface="Calibri"/>
              </a:rPr>
              <a:t> </a:t>
            </a:r>
            <a:r>
              <a:rPr sz="2850" spc="5" dirty="0">
                <a:latin typeface="Calibri"/>
                <a:cs typeface="Calibri"/>
              </a:rPr>
              <a:t>whole</a:t>
            </a:r>
            <a:endParaRPr sz="2850">
              <a:latin typeface="Calibri"/>
              <a:cs typeface="Calibri"/>
            </a:endParaRPr>
          </a:p>
          <a:p>
            <a:pPr marL="830580" marR="349885" lvl="1" indent="-314960">
              <a:lnSpc>
                <a:spcPts val="3090"/>
              </a:lnSpc>
              <a:spcBef>
                <a:spcPts val="740"/>
              </a:spcBef>
              <a:buClr>
                <a:srgbClr val="CC0000"/>
              </a:buClr>
              <a:buFont typeface="Arial MT"/>
              <a:buChar char="–"/>
              <a:tabLst>
                <a:tab pos="831215" algn="l"/>
              </a:tabLst>
            </a:pPr>
            <a:r>
              <a:rPr sz="2850" spc="5" dirty="0">
                <a:latin typeface="Calibri"/>
                <a:cs typeface="Calibri"/>
              </a:rPr>
              <a:t>much</a:t>
            </a:r>
            <a:r>
              <a:rPr sz="2850" spc="-5" dirty="0">
                <a:latin typeface="Calibri"/>
                <a:cs typeface="Calibri"/>
              </a:rPr>
              <a:t> more</a:t>
            </a:r>
            <a:r>
              <a:rPr sz="2850" spc="5" dirty="0">
                <a:latin typeface="Calibri"/>
                <a:cs typeface="Calibri"/>
              </a:rPr>
              <a:t> </a:t>
            </a:r>
            <a:r>
              <a:rPr sz="2850" spc="-10" dirty="0">
                <a:latin typeface="Calibri"/>
                <a:cs typeface="Calibri"/>
              </a:rPr>
              <a:t>expensive</a:t>
            </a:r>
            <a:r>
              <a:rPr sz="2850" spc="5" dirty="0">
                <a:latin typeface="Calibri"/>
                <a:cs typeface="Calibri"/>
              </a:rPr>
              <a:t> </a:t>
            </a:r>
            <a:r>
              <a:rPr sz="2850" spc="-10" dirty="0">
                <a:latin typeface="Calibri"/>
                <a:cs typeface="Calibri"/>
              </a:rPr>
              <a:t>to</a:t>
            </a:r>
            <a:r>
              <a:rPr sz="2850" dirty="0">
                <a:latin typeface="Calibri"/>
                <a:cs typeface="Calibri"/>
              </a:rPr>
              <a:t> </a:t>
            </a:r>
            <a:r>
              <a:rPr sz="2850" spc="-5" dirty="0">
                <a:latin typeface="Calibri"/>
                <a:cs typeface="Calibri"/>
              </a:rPr>
              <a:t>compute</a:t>
            </a:r>
            <a:r>
              <a:rPr sz="2850" dirty="0">
                <a:latin typeface="Calibri"/>
                <a:cs typeface="Calibri"/>
              </a:rPr>
              <a:t> </a:t>
            </a:r>
            <a:r>
              <a:rPr sz="2850" spc="5" dirty="0">
                <a:latin typeface="Calibri"/>
                <a:cs typeface="Calibri"/>
              </a:rPr>
              <a:t>than</a:t>
            </a:r>
            <a:r>
              <a:rPr sz="2850" dirty="0">
                <a:latin typeface="Calibri"/>
                <a:cs typeface="Calibri"/>
              </a:rPr>
              <a:t> </a:t>
            </a:r>
            <a:r>
              <a:rPr sz="2850" spc="-5" dirty="0">
                <a:latin typeface="Calibri"/>
                <a:cs typeface="Calibri"/>
              </a:rPr>
              <a:t>distributive </a:t>
            </a:r>
            <a:r>
              <a:rPr sz="2850" spc="-630" dirty="0">
                <a:latin typeface="Calibri"/>
                <a:cs typeface="Calibri"/>
              </a:rPr>
              <a:t> </a:t>
            </a:r>
            <a:r>
              <a:rPr sz="2850" dirty="0">
                <a:latin typeface="Calibri"/>
                <a:cs typeface="Calibri"/>
              </a:rPr>
              <a:t>measures</a:t>
            </a:r>
            <a:endParaRPr sz="28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0817" y="671578"/>
            <a:ext cx="7517765" cy="6978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Measuring</a:t>
            </a:r>
            <a:r>
              <a:rPr spc="-15" dirty="0"/>
              <a:t> </a:t>
            </a:r>
            <a:r>
              <a:rPr dirty="0"/>
              <a:t>the</a:t>
            </a:r>
            <a:r>
              <a:rPr spc="-15" dirty="0"/>
              <a:t> </a:t>
            </a:r>
            <a:r>
              <a:rPr spc="-20" dirty="0"/>
              <a:t>Central</a:t>
            </a:r>
            <a:r>
              <a:rPr spc="-15" dirty="0"/>
              <a:t> </a:t>
            </a:r>
            <a:r>
              <a:rPr spc="-50" dirty="0"/>
              <a:t>Tendency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9358" y="1369501"/>
            <a:ext cx="4490085" cy="1356360"/>
          </a:xfrm>
          <a:prstGeom prst="rect">
            <a:avLst/>
          </a:prstGeom>
        </p:spPr>
        <p:txBody>
          <a:bodyPr vert="horz" wrap="square" lIns="0" tIns="262890" rIns="0" bIns="0" rtlCol="0">
            <a:spAutoFit/>
          </a:bodyPr>
          <a:lstStyle/>
          <a:p>
            <a:pPr marL="390525" indent="-378460">
              <a:lnSpc>
                <a:spcPct val="100000"/>
              </a:lnSpc>
              <a:spcBef>
                <a:spcPts val="2070"/>
              </a:spcBef>
              <a:buClr>
                <a:srgbClr val="C00000"/>
              </a:buClr>
              <a:buSzPct val="80327"/>
              <a:buFont typeface="Arial MT"/>
              <a:buChar char="•"/>
              <a:tabLst>
                <a:tab pos="390525" algn="l"/>
                <a:tab pos="391160" algn="l"/>
              </a:tabLst>
            </a:pPr>
            <a:r>
              <a:rPr sz="3050" b="1" spc="15" dirty="0">
                <a:latin typeface="Calibri"/>
                <a:cs typeface="Calibri"/>
              </a:rPr>
              <a:t>Mean</a:t>
            </a:r>
            <a:r>
              <a:rPr sz="3050" spc="15" dirty="0">
                <a:latin typeface="Calibri"/>
                <a:cs typeface="Calibri"/>
              </a:rPr>
              <a:t>:</a:t>
            </a:r>
            <a:endParaRPr sz="3050">
              <a:latin typeface="Calibri"/>
              <a:cs typeface="Calibri"/>
            </a:endParaRPr>
          </a:p>
          <a:p>
            <a:pPr marL="516255">
              <a:lnSpc>
                <a:spcPct val="100000"/>
              </a:lnSpc>
              <a:spcBef>
                <a:spcPts val="1664"/>
              </a:spcBef>
              <a:tabLst>
                <a:tab pos="830580" algn="l"/>
              </a:tabLst>
            </a:pPr>
            <a:r>
              <a:rPr sz="2100" spc="10" dirty="0">
                <a:latin typeface="Arial MT"/>
                <a:cs typeface="Arial MT"/>
              </a:rPr>
              <a:t>–	</a:t>
            </a:r>
            <a:r>
              <a:rPr sz="2650" spc="-25" dirty="0">
                <a:latin typeface="Calibri"/>
                <a:cs typeface="Calibri"/>
              </a:rPr>
              <a:t>Weighted</a:t>
            </a:r>
            <a:r>
              <a:rPr sz="2650" spc="-30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arithmetic</a:t>
            </a:r>
            <a:r>
              <a:rPr sz="2650" spc="-45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mean</a:t>
            </a:r>
            <a:endParaRPr sz="26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53040" y="2901952"/>
            <a:ext cx="5977255" cy="4292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27025" algn="l"/>
              </a:tabLst>
            </a:pPr>
            <a:r>
              <a:rPr sz="2100" spc="10" dirty="0">
                <a:latin typeface="Arial MT"/>
                <a:cs typeface="Arial MT"/>
              </a:rPr>
              <a:t>–	</a:t>
            </a:r>
            <a:r>
              <a:rPr sz="2650" spc="-30" dirty="0">
                <a:latin typeface="Calibri"/>
                <a:cs typeface="Calibri"/>
              </a:rPr>
              <a:t>Trimmed</a:t>
            </a:r>
            <a:r>
              <a:rPr sz="2650" spc="-10" dirty="0">
                <a:latin typeface="Calibri"/>
                <a:cs typeface="Calibri"/>
              </a:rPr>
              <a:t> </a:t>
            </a:r>
            <a:r>
              <a:rPr sz="2650" spc="-5" dirty="0">
                <a:latin typeface="Calibri"/>
                <a:cs typeface="Calibri"/>
              </a:rPr>
              <a:t>mean: chopping</a:t>
            </a:r>
            <a:r>
              <a:rPr sz="2650" spc="-25" dirty="0">
                <a:latin typeface="Calibri"/>
                <a:cs typeface="Calibri"/>
              </a:rPr>
              <a:t> </a:t>
            </a:r>
            <a:r>
              <a:rPr sz="2650" spc="-20" dirty="0">
                <a:latin typeface="Calibri"/>
                <a:cs typeface="Calibri"/>
              </a:rPr>
              <a:t>extreme</a:t>
            </a:r>
            <a:r>
              <a:rPr sz="2650" spc="-5" dirty="0">
                <a:latin typeface="Calibri"/>
                <a:cs typeface="Calibri"/>
              </a:rPr>
              <a:t> </a:t>
            </a:r>
            <a:r>
              <a:rPr sz="2650" spc="-15" dirty="0">
                <a:latin typeface="Calibri"/>
                <a:cs typeface="Calibri"/>
              </a:rPr>
              <a:t>values</a:t>
            </a:r>
            <a:endParaRPr sz="26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9358" y="3785677"/>
            <a:ext cx="6793230" cy="1882139"/>
          </a:xfrm>
          <a:prstGeom prst="rect">
            <a:avLst/>
          </a:prstGeom>
        </p:spPr>
        <p:txBody>
          <a:bodyPr vert="horz" wrap="square" lIns="0" tIns="264160" rIns="0" bIns="0" rtlCol="0">
            <a:spAutoFit/>
          </a:bodyPr>
          <a:lstStyle/>
          <a:p>
            <a:pPr marL="390525" indent="-378460">
              <a:lnSpc>
                <a:spcPct val="100000"/>
              </a:lnSpc>
              <a:spcBef>
                <a:spcPts val="2080"/>
              </a:spcBef>
              <a:buClr>
                <a:srgbClr val="C00000"/>
              </a:buClr>
              <a:buSzPct val="80327"/>
              <a:buFont typeface="Arial MT"/>
              <a:buChar char="•"/>
              <a:tabLst>
                <a:tab pos="390525" algn="l"/>
                <a:tab pos="391160" algn="l"/>
              </a:tabLst>
            </a:pPr>
            <a:r>
              <a:rPr sz="3050" b="1" spc="15" dirty="0">
                <a:latin typeface="Calibri"/>
                <a:cs typeface="Calibri"/>
              </a:rPr>
              <a:t>Median:</a:t>
            </a:r>
            <a:endParaRPr sz="3050">
              <a:latin typeface="Calibri"/>
              <a:cs typeface="Calibri"/>
            </a:endParaRPr>
          </a:p>
          <a:p>
            <a:pPr marL="830580" marR="5080" indent="-314960">
              <a:lnSpc>
                <a:spcPct val="129800"/>
              </a:lnSpc>
              <a:spcBef>
                <a:spcPts val="720"/>
              </a:spcBef>
              <a:tabLst>
                <a:tab pos="830580" algn="l"/>
              </a:tabLst>
            </a:pPr>
            <a:r>
              <a:rPr sz="2100" spc="10" dirty="0">
                <a:latin typeface="Arial MT"/>
                <a:cs typeface="Arial MT"/>
              </a:rPr>
              <a:t>–	</a:t>
            </a:r>
            <a:r>
              <a:rPr sz="2650" spc="-10" dirty="0">
                <a:latin typeface="Calibri"/>
                <a:cs typeface="Calibri"/>
              </a:rPr>
              <a:t>Middle </a:t>
            </a:r>
            <a:r>
              <a:rPr sz="2650" spc="-15" dirty="0">
                <a:latin typeface="Calibri"/>
                <a:cs typeface="Calibri"/>
              </a:rPr>
              <a:t>value</a:t>
            </a:r>
            <a:r>
              <a:rPr sz="2650" spc="-5" dirty="0">
                <a:latin typeface="Calibri"/>
                <a:cs typeface="Calibri"/>
              </a:rPr>
              <a:t> if</a:t>
            </a:r>
            <a:r>
              <a:rPr sz="2650" spc="-10" dirty="0">
                <a:latin typeface="Calibri"/>
                <a:cs typeface="Calibri"/>
              </a:rPr>
              <a:t> odd</a:t>
            </a:r>
            <a:r>
              <a:rPr sz="2650" spc="-20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number</a:t>
            </a:r>
            <a:r>
              <a:rPr sz="2650" spc="-5" dirty="0">
                <a:latin typeface="Calibri"/>
                <a:cs typeface="Calibri"/>
              </a:rPr>
              <a:t> of </a:t>
            </a:r>
            <a:r>
              <a:rPr sz="2650" spc="-15" dirty="0">
                <a:latin typeface="Calibri"/>
                <a:cs typeface="Calibri"/>
              </a:rPr>
              <a:t>values, </a:t>
            </a:r>
            <a:r>
              <a:rPr sz="2650" spc="-10" dirty="0">
                <a:latin typeface="Calibri"/>
                <a:cs typeface="Calibri"/>
              </a:rPr>
              <a:t> </a:t>
            </a:r>
            <a:r>
              <a:rPr sz="2650" spc="-5" dirty="0">
                <a:latin typeface="Calibri"/>
                <a:cs typeface="Calibri"/>
              </a:rPr>
              <a:t>otherwise</a:t>
            </a:r>
            <a:r>
              <a:rPr sz="2650" spc="-15" dirty="0">
                <a:latin typeface="Calibri"/>
                <a:cs typeface="Calibri"/>
              </a:rPr>
              <a:t> </a:t>
            </a:r>
            <a:r>
              <a:rPr sz="2650" spc="-25" dirty="0">
                <a:latin typeface="Calibri"/>
                <a:cs typeface="Calibri"/>
              </a:rPr>
              <a:t>average</a:t>
            </a:r>
            <a:r>
              <a:rPr sz="2650" spc="-15" dirty="0">
                <a:latin typeface="Calibri"/>
                <a:cs typeface="Calibri"/>
              </a:rPr>
              <a:t> </a:t>
            </a:r>
            <a:r>
              <a:rPr sz="2650" spc="-5" dirty="0">
                <a:latin typeface="Calibri"/>
                <a:cs typeface="Calibri"/>
              </a:rPr>
              <a:t>of</a:t>
            </a:r>
            <a:r>
              <a:rPr sz="2650" spc="-10" dirty="0">
                <a:latin typeface="Calibri"/>
                <a:cs typeface="Calibri"/>
              </a:rPr>
              <a:t> the </a:t>
            </a:r>
            <a:r>
              <a:rPr sz="2650" spc="-5" dirty="0">
                <a:latin typeface="Calibri"/>
                <a:cs typeface="Calibri"/>
              </a:rPr>
              <a:t>middle</a:t>
            </a:r>
            <a:r>
              <a:rPr sz="2650" spc="-10" dirty="0">
                <a:latin typeface="Calibri"/>
                <a:cs typeface="Calibri"/>
              </a:rPr>
              <a:t> </a:t>
            </a:r>
            <a:r>
              <a:rPr sz="2650" spc="-15" dirty="0">
                <a:latin typeface="Calibri"/>
                <a:cs typeface="Calibri"/>
              </a:rPr>
              <a:t>two</a:t>
            </a:r>
            <a:r>
              <a:rPr sz="2650" spc="-35" dirty="0">
                <a:latin typeface="Calibri"/>
                <a:cs typeface="Calibri"/>
              </a:rPr>
              <a:t> </a:t>
            </a:r>
            <a:r>
              <a:rPr sz="2650" spc="-15" dirty="0">
                <a:latin typeface="Calibri"/>
                <a:cs typeface="Calibri"/>
              </a:rPr>
              <a:t>values</a:t>
            </a:r>
            <a:endParaRPr sz="265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707837" y="2051314"/>
            <a:ext cx="181610" cy="0"/>
          </a:xfrm>
          <a:custGeom>
            <a:avLst/>
            <a:gdLst/>
            <a:ahLst/>
            <a:cxnLst/>
            <a:rect l="l" t="t" r="r" b="b"/>
            <a:pathLst>
              <a:path w="181609">
                <a:moveTo>
                  <a:pt x="0" y="0"/>
                </a:moveTo>
                <a:lnTo>
                  <a:pt x="181356" y="0"/>
                </a:lnTo>
              </a:path>
            </a:pathLst>
          </a:custGeom>
          <a:ln w="1480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336402" y="2140575"/>
            <a:ext cx="83185" cy="2743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00" i="1" spc="5" dirty="0">
                <a:latin typeface="Times New Roman"/>
                <a:cs typeface="Times New Roman"/>
              </a:rPr>
              <a:t>i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44276" y="2181401"/>
            <a:ext cx="2032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1" dirty="0">
                <a:latin typeface="Times New Roman"/>
                <a:cs typeface="Times New Roman"/>
              </a:rPr>
              <a:t>n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704707" y="2392046"/>
            <a:ext cx="335915" cy="2743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00" i="1" spc="5" dirty="0">
                <a:latin typeface="Times New Roman"/>
                <a:cs typeface="Times New Roman"/>
              </a:rPr>
              <a:t>i</a:t>
            </a:r>
            <a:r>
              <a:rPr sz="1600" i="1" spc="-170" dirty="0">
                <a:latin typeface="Times New Roman"/>
                <a:cs typeface="Times New Roman"/>
              </a:rPr>
              <a:t> </a:t>
            </a:r>
            <a:r>
              <a:rPr sz="1600" spc="60" dirty="0">
                <a:latin typeface="Symbol"/>
                <a:cs typeface="Symbol"/>
              </a:rPr>
              <a:t></a:t>
            </a:r>
            <a:r>
              <a:rPr sz="1600" spc="15" dirty="0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850837" y="3438125"/>
            <a:ext cx="157480" cy="0"/>
          </a:xfrm>
          <a:custGeom>
            <a:avLst/>
            <a:gdLst/>
            <a:ahLst/>
            <a:cxnLst/>
            <a:rect l="l" t="t" r="r" b="b"/>
            <a:pathLst>
              <a:path w="157479">
                <a:moveTo>
                  <a:pt x="0" y="0"/>
                </a:moveTo>
                <a:lnTo>
                  <a:pt x="156970" y="0"/>
                </a:lnTo>
              </a:path>
            </a:pathLst>
          </a:custGeom>
          <a:ln w="120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825871" y="3315167"/>
            <a:ext cx="449580" cy="3740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276860" algn="l"/>
              </a:tabLst>
            </a:pPr>
            <a:r>
              <a:rPr sz="2250" i="1" spc="15" dirty="0">
                <a:latin typeface="Times New Roman"/>
                <a:cs typeface="Times New Roman"/>
              </a:rPr>
              <a:t>x	</a:t>
            </a:r>
            <a:r>
              <a:rPr sz="2250" spc="15" dirty="0">
                <a:latin typeface="Symbol"/>
                <a:cs typeface="Symbol"/>
              </a:rPr>
              <a:t></a:t>
            </a:r>
            <a:endParaRPr sz="2250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662549" y="3529007"/>
            <a:ext cx="110489" cy="2286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00" i="1" spc="15" dirty="0">
                <a:latin typeface="Times New Roman"/>
                <a:cs typeface="Times New Roman"/>
              </a:rPr>
              <a:t>n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536047" y="2753296"/>
            <a:ext cx="110489" cy="2286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00" i="1" spc="15" dirty="0">
                <a:latin typeface="Times New Roman"/>
                <a:cs typeface="Times New Roman"/>
              </a:rPr>
              <a:t>n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350708" y="2854643"/>
            <a:ext cx="1130935" cy="14751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9055">
              <a:lnSpc>
                <a:spcPts val="3895"/>
              </a:lnSpc>
              <a:spcBef>
                <a:spcPts val="125"/>
              </a:spcBef>
            </a:pPr>
            <a:r>
              <a:rPr sz="3400" spc="15" dirty="0">
                <a:latin typeface="Symbol"/>
                <a:cs typeface="Symbol"/>
              </a:rPr>
              <a:t></a:t>
            </a:r>
            <a:r>
              <a:rPr sz="3400" spc="90" dirty="0">
                <a:latin typeface="Times New Roman"/>
                <a:cs typeface="Times New Roman"/>
              </a:rPr>
              <a:t> </a:t>
            </a:r>
            <a:r>
              <a:rPr sz="3375" i="1" spc="187" baseline="13580" dirty="0">
                <a:latin typeface="Times New Roman"/>
                <a:cs typeface="Times New Roman"/>
              </a:rPr>
              <a:t>w</a:t>
            </a:r>
            <a:r>
              <a:rPr sz="1300" i="1" spc="125" dirty="0">
                <a:latin typeface="Times New Roman"/>
                <a:cs typeface="Times New Roman"/>
              </a:rPr>
              <a:t>i</a:t>
            </a:r>
            <a:r>
              <a:rPr sz="1300" i="1" spc="65" dirty="0">
                <a:latin typeface="Times New Roman"/>
                <a:cs typeface="Times New Roman"/>
              </a:rPr>
              <a:t> </a:t>
            </a:r>
            <a:r>
              <a:rPr sz="3375" i="1" spc="165" baseline="13580" dirty="0">
                <a:latin typeface="Times New Roman"/>
                <a:cs typeface="Times New Roman"/>
              </a:rPr>
              <a:t>x</a:t>
            </a:r>
            <a:r>
              <a:rPr sz="1300" i="1" spc="110" dirty="0">
                <a:latin typeface="Times New Roman"/>
                <a:cs typeface="Times New Roman"/>
              </a:rPr>
              <a:t>i</a:t>
            </a:r>
            <a:endParaRPr sz="1300">
              <a:latin typeface="Times New Roman"/>
              <a:cs typeface="Times New Roman"/>
            </a:endParaRPr>
          </a:p>
          <a:p>
            <a:pPr marL="38100">
              <a:lnSpc>
                <a:spcPts val="1375"/>
              </a:lnSpc>
              <a:tabLst>
                <a:tab pos="1092200" algn="l"/>
              </a:tabLst>
            </a:pPr>
            <a:r>
              <a:rPr sz="1300" i="1" u="sng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300" i="1" u="sng" spc="-5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300" i="1" u="sng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</a:t>
            </a:r>
            <a:r>
              <a:rPr sz="1300" i="1" u="sng" spc="-1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300" u="sng" spc="95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</a:t>
            </a:r>
            <a:r>
              <a:rPr sz="1300" u="sng" spc="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13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50">
              <a:latin typeface="Times New Roman"/>
              <a:cs typeface="Times New Roman"/>
            </a:endParaRPr>
          </a:p>
          <a:p>
            <a:pPr marL="241935" marR="229870" indent="-55880">
              <a:lnSpc>
                <a:spcPct val="81500"/>
              </a:lnSpc>
            </a:pPr>
            <a:r>
              <a:rPr sz="3400" spc="15" dirty="0">
                <a:latin typeface="Symbol"/>
                <a:cs typeface="Symbol"/>
              </a:rPr>
              <a:t></a:t>
            </a:r>
            <a:r>
              <a:rPr sz="3400" spc="55" dirty="0">
                <a:latin typeface="Times New Roman"/>
                <a:cs typeface="Times New Roman"/>
              </a:rPr>
              <a:t> </a:t>
            </a:r>
            <a:r>
              <a:rPr sz="3375" i="1" spc="187" baseline="13580" dirty="0">
                <a:latin typeface="Times New Roman"/>
                <a:cs typeface="Times New Roman"/>
              </a:rPr>
              <a:t>w</a:t>
            </a:r>
            <a:r>
              <a:rPr sz="1300" i="1" spc="125" dirty="0">
                <a:latin typeface="Times New Roman"/>
                <a:cs typeface="Times New Roman"/>
              </a:rPr>
              <a:t>i </a:t>
            </a:r>
            <a:r>
              <a:rPr sz="1300" i="1" spc="-310" dirty="0">
                <a:latin typeface="Times New Roman"/>
                <a:cs typeface="Times New Roman"/>
              </a:rPr>
              <a:t> </a:t>
            </a:r>
            <a:r>
              <a:rPr sz="1300" i="1" spc="5" dirty="0">
                <a:latin typeface="Times New Roman"/>
                <a:cs typeface="Times New Roman"/>
              </a:rPr>
              <a:t>i</a:t>
            </a:r>
            <a:r>
              <a:rPr sz="1300" i="1" spc="-105" dirty="0">
                <a:latin typeface="Times New Roman"/>
                <a:cs typeface="Times New Roman"/>
              </a:rPr>
              <a:t> </a:t>
            </a:r>
            <a:r>
              <a:rPr sz="1300" spc="95" dirty="0">
                <a:latin typeface="Symbol"/>
                <a:cs typeface="Symbol"/>
              </a:rPr>
              <a:t></a:t>
            </a:r>
            <a:r>
              <a:rPr sz="1300" spc="15" dirty="0">
                <a:latin typeface="Times New Roman"/>
                <a:cs typeface="Times New Roman"/>
              </a:rPr>
              <a:t>1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9421178" y="2199129"/>
            <a:ext cx="700405" cy="0"/>
          </a:xfrm>
          <a:custGeom>
            <a:avLst/>
            <a:gdLst/>
            <a:ahLst/>
            <a:cxnLst/>
            <a:rect l="l" t="t" r="r" b="b"/>
            <a:pathLst>
              <a:path w="700404">
                <a:moveTo>
                  <a:pt x="0" y="0"/>
                </a:moveTo>
                <a:lnTo>
                  <a:pt x="700272" y="0"/>
                </a:lnTo>
              </a:path>
            </a:pathLst>
          </a:custGeom>
          <a:ln w="122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9622670" y="2195441"/>
            <a:ext cx="222250" cy="3797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300" i="1" spc="15" dirty="0">
                <a:latin typeface="Times New Roman"/>
                <a:cs typeface="Times New Roman"/>
              </a:rPr>
              <a:t>N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643238" y="1690997"/>
            <a:ext cx="3465195" cy="701675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50800">
              <a:lnSpc>
                <a:spcPts val="725"/>
              </a:lnSpc>
              <a:spcBef>
                <a:spcPts val="380"/>
              </a:spcBef>
              <a:tabLst>
                <a:tab pos="354965" algn="l"/>
                <a:tab pos="709295" algn="l"/>
                <a:tab pos="2125980" algn="l"/>
                <a:tab pos="2469515" algn="l"/>
                <a:tab pos="2800350" algn="l"/>
                <a:tab pos="3282950" algn="l"/>
              </a:tabLst>
            </a:pPr>
            <a:r>
              <a:rPr sz="2800" i="1" dirty="0">
                <a:latin typeface="Times New Roman"/>
                <a:cs typeface="Times New Roman"/>
              </a:rPr>
              <a:t>x	</a:t>
            </a:r>
            <a:r>
              <a:rPr sz="2800" dirty="0">
                <a:latin typeface="Symbol"/>
                <a:cs typeface="Symbol"/>
              </a:rPr>
              <a:t>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4200" u="heavy" baseline="34722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4200" spc="390" baseline="34722" dirty="0">
                <a:latin typeface="Times New Roman"/>
                <a:cs typeface="Times New Roman"/>
              </a:rPr>
              <a:t> </a:t>
            </a:r>
            <a:r>
              <a:rPr sz="6300" baseline="-8597" dirty="0">
                <a:latin typeface="Symbol"/>
                <a:cs typeface="Symbol"/>
              </a:rPr>
              <a:t></a:t>
            </a:r>
            <a:r>
              <a:rPr sz="6300" spc="44" baseline="-8597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x	</a:t>
            </a:r>
            <a:r>
              <a:rPr sz="2450" spc="-75" dirty="0">
                <a:latin typeface="Symbol"/>
                <a:cs typeface="Symbol"/>
              </a:rPr>
              <a:t></a:t>
            </a:r>
            <a:r>
              <a:rPr sz="2450" spc="-75" dirty="0">
                <a:latin typeface="Times New Roman"/>
                <a:cs typeface="Times New Roman"/>
              </a:rPr>
              <a:t>	</a:t>
            </a:r>
            <a:r>
              <a:rPr sz="2300" spc="10" dirty="0">
                <a:latin typeface="Symbol"/>
                <a:cs typeface="Symbol"/>
              </a:rPr>
              <a:t></a:t>
            </a:r>
            <a:r>
              <a:rPr sz="2300" spc="10" dirty="0">
                <a:latin typeface="Times New Roman"/>
                <a:cs typeface="Times New Roman"/>
              </a:rPr>
              <a:t>	</a:t>
            </a:r>
            <a:r>
              <a:rPr sz="5175" spc="30" baseline="19323" dirty="0">
                <a:latin typeface="Symbol"/>
                <a:cs typeface="Symbol"/>
              </a:rPr>
              <a:t></a:t>
            </a:r>
            <a:r>
              <a:rPr sz="5175" spc="30" baseline="19323" dirty="0">
                <a:latin typeface="Times New Roman"/>
                <a:cs typeface="Times New Roman"/>
              </a:rPr>
              <a:t>	</a:t>
            </a:r>
            <a:r>
              <a:rPr sz="3450" i="1" spc="15" baseline="42270" dirty="0">
                <a:latin typeface="Times New Roman"/>
                <a:cs typeface="Times New Roman"/>
              </a:rPr>
              <a:t>x</a:t>
            </a:r>
            <a:endParaRPr sz="3450" baseline="42270">
              <a:latin typeface="Times New Roman"/>
              <a:cs typeface="Times New Roman"/>
            </a:endParaRPr>
          </a:p>
          <a:p>
            <a:pPr marR="1014730" algn="ctr">
              <a:lnSpc>
                <a:spcPts val="944"/>
              </a:lnSpc>
            </a:pPr>
            <a:r>
              <a:rPr sz="1600" i="1" spc="15" dirty="0">
                <a:latin typeface="Times New Roman"/>
                <a:cs typeface="Times New Roman"/>
              </a:rPr>
              <a:t>n</a:t>
            </a:r>
            <a:endParaRPr sz="1600">
              <a:latin typeface="Times New Roman"/>
              <a:cs typeface="Times New Roman"/>
            </a:endParaRPr>
          </a:p>
        </p:txBody>
      </p:sp>
      <p:pic>
        <p:nvPicPr>
          <p:cNvPr id="18" name="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91338" y="4938522"/>
            <a:ext cx="2542791" cy="2218160"/>
          </a:xfrm>
          <a:prstGeom prst="rect">
            <a:avLst/>
          </a:prstGeom>
        </p:spPr>
      </p:pic>
      <p:sp>
        <p:nvSpPr>
          <p:cNvPr id="19" name="object 19"/>
          <p:cNvSpPr/>
          <p:nvPr/>
        </p:nvSpPr>
        <p:spPr>
          <a:xfrm>
            <a:off x="7026275" y="6343650"/>
            <a:ext cx="504190" cy="109855"/>
          </a:xfrm>
          <a:custGeom>
            <a:avLst/>
            <a:gdLst/>
            <a:ahLst/>
            <a:cxnLst/>
            <a:rect l="l" t="t" r="r" b="b"/>
            <a:pathLst>
              <a:path w="504190" h="109854">
                <a:moveTo>
                  <a:pt x="482943" y="54899"/>
                </a:moveTo>
                <a:lnTo>
                  <a:pt x="473714" y="49530"/>
                </a:lnTo>
                <a:lnTo>
                  <a:pt x="0" y="49530"/>
                </a:lnTo>
                <a:lnTo>
                  <a:pt x="0" y="60198"/>
                </a:lnTo>
                <a:lnTo>
                  <a:pt x="473976" y="60198"/>
                </a:lnTo>
                <a:lnTo>
                  <a:pt x="482943" y="54899"/>
                </a:lnTo>
                <a:close/>
              </a:path>
              <a:path w="504190" h="109854">
                <a:moveTo>
                  <a:pt x="503694" y="54863"/>
                </a:moveTo>
                <a:lnTo>
                  <a:pt x="412254" y="1524"/>
                </a:lnTo>
                <a:lnTo>
                  <a:pt x="409968" y="0"/>
                </a:lnTo>
                <a:lnTo>
                  <a:pt x="406920" y="762"/>
                </a:lnTo>
                <a:lnTo>
                  <a:pt x="405396" y="3810"/>
                </a:lnTo>
                <a:lnTo>
                  <a:pt x="403872" y="6096"/>
                </a:lnTo>
                <a:lnTo>
                  <a:pt x="404622" y="9144"/>
                </a:lnTo>
                <a:lnTo>
                  <a:pt x="406920" y="10667"/>
                </a:lnTo>
                <a:lnTo>
                  <a:pt x="473714" y="49530"/>
                </a:lnTo>
                <a:lnTo>
                  <a:pt x="493775" y="49530"/>
                </a:lnTo>
                <a:lnTo>
                  <a:pt x="493775" y="60732"/>
                </a:lnTo>
                <a:lnTo>
                  <a:pt x="503694" y="54863"/>
                </a:lnTo>
                <a:close/>
              </a:path>
              <a:path w="504190" h="109854">
                <a:moveTo>
                  <a:pt x="493775" y="60732"/>
                </a:moveTo>
                <a:lnTo>
                  <a:pt x="493775" y="60198"/>
                </a:lnTo>
                <a:lnTo>
                  <a:pt x="473976" y="60198"/>
                </a:lnTo>
                <a:lnTo>
                  <a:pt x="406920" y="99822"/>
                </a:lnTo>
                <a:lnTo>
                  <a:pt x="404622" y="101346"/>
                </a:lnTo>
                <a:lnTo>
                  <a:pt x="403872" y="104394"/>
                </a:lnTo>
                <a:lnTo>
                  <a:pt x="406920" y="108965"/>
                </a:lnTo>
                <a:lnTo>
                  <a:pt x="409968" y="109727"/>
                </a:lnTo>
                <a:lnTo>
                  <a:pt x="412254" y="108965"/>
                </a:lnTo>
                <a:lnTo>
                  <a:pt x="493775" y="60732"/>
                </a:lnTo>
                <a:close/>
              </a:path>
              <a:path w="504190" h="109854">
                <a:moveTo>
                  <a:pt x="493775" y="60198"/>
                </a:moveTo>
                <a:lnTo>
                  <a:pt x="493775" y="49530"/>
                </a:lnTo>
                <a:lnTo>
                  <a:pt x="473714" y="49530"/>
                </a:lnTo>
                <a:lnTo>
                  <a:pt x="482943" y="54899"/>
                </a:lnTo>
                <a:lnTo>
                  <a:pt x="490740" y="50291"/>
                </a:lnTo>
                <a:lnTo>
                  <a:pt x="490740" y="60198"/>
                </a:lnTo>
                <a:lnTo>
                  <a:pt x="493775" y="60198"/>
                </a:lnTo>
                <a:close/>
              </a:path>
              <a:path w="504190" h="109854">
                <a:moveTo>
                  <a:pt x="490740" y="60198"/>
                </a:moveTo>
                <a:lnTo>
                  <a:pt x="490740" y="59436"/>
                </a:lnTo>
                <a:lnTo>
                  <a:pt x="482943" y="54899"/>
                </a:lnTo>
                <a:lnTo>
                  <a:pt x="473976" y="60198"/>
                </a:lnTo>
                <a:lnTo>
                  <a:pt x="490740" y="60198"/>
                </a:lnTo>
                <a:close/>
              </a:path>
              <a:path w="504190" h="109854">
                <a:moveTo>
                  <a:pt x="490740" y="59436"/>
                </a:moveTo>
                <a:lnTo>
                  <a:pt x="490740" y="50291"/>
                </a:lnTo>
                <a:lnTo>
                  <a:pt x="482943" y="54899"/>
                </a:lnTo>
                <a:lnTo>
                  <a:pt x="490740" y="59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7033393" y="6471160"/>
            <a:ext cx="560705" cy="4286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1899"/>
              </a:lnSpc>
              <a:spcBef>
                <a:spcPts val="90"/>
              </a:spcBef>
            </a:pPr>
            <a:r>
              <a:rPr sz="1300" b="1" spc="5" dirty="0">
                <a:latin typeface="Calibri"/>
                <a:cs typeface="Calibri"/>
              </a:rPr>
              <a:t>Median  i</a:t>
            </a:r>
            <a:r>
              <a:rPr sz="1300" b="1" spc="-5" dirty="0">
                <a:latin typeface="Calibri"/>
                <a:cs typeface="Calibri"/>
              </a:rPr>
              <a:t>n</a:t>
            </a:r>
            <a:r>
              <a:rPr sz="1300" b="1" spc="-15" dirty="0">
                <a:latin typeface="Calibri"/>
                <a:cs typeface="Calibri"/>
              </a:rPr>
              <a:t>t</a:t>
            </a:r>
            <a:r>
              <a:rPr sz="1300" b="1" spc="10" dirty="0">
                <a:latin typeface="Calibri"/>
                <a:cs typeface="Calibri"/>
              </a:rPr>
              <a:t>e</a:t>
            </a:r>
            <a:r>
              <a:rPr sz="1300" b="1" spc="15" dirty="0">
                <a:latin typeface="Calibri"/>
                <a:cs typeface="Calibri"/>
              </a:rPr>
              <a:t>r</a:t>
            </a:r>
            <a:r>
              <a:rPr sz="1300" b="1" spc="-15" dirty="0">
                <a:latin typeface="Calibri"/>
                <a:cs typeface="Calibri"/>
              </a:rPr>
              <a:t>v</a:t>
            </a:r>
            <a:r>
              <a:rPr sz="1300" b="1" spc="5" dirty="0">
                <a:latin typeface="Calibri"/>
                <a:cs typeface="Calibri"/>
              </a:rPr>
              <a:t>al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515753" y="6646926"/>
            <a:ext cx="2167890" cy="0"/>
          </a:xfrm>
          <a:custGeom>
            <a:avLst/>
            <a:gdLst/>
            <a:ahLst/>
            <a:cxnLst/>
            <a:rect l="l" t="t" r="r" b="b"/>
            <a:pathLst>
              <a:path w="2167890">
                <a:moveTo>
                  <a:pt x="0" y="0"/>
                </a:moveTo>
                <a:lnTo>
                  <a:pt x="2167890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5686177" y="6389048"/>
            <a:ext cx="874394" cy="4178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50" spc="110" dirty="0">
                <a:latin typeface="Times New Roman"/>
                <a:cs typeface="Times New Roman"/>
              </a:rPr>
              <a:t>)</a:t>
            </a:r>
            <a:r>
              <a:rPr sz="2550" i="1" spc="10" dirty="0">
                <a:latin typeface="Times New Roman"/>
                <a:cs typeface="Times New Roman"/>
              </a:rPr>
              <a:t>width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057039" y="6644307"/>
            <a:ext cx="551815" cy="4178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50" i="1" spc="5" dirty="0">
                <a:latin typeface="Times New Roman"/>
                <a:cs typeface="Times New Roman"/>
              </a:rPr>
              <a:t>freq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587373" y="6861982"/>
            <a:ext cx="586740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i="1" dirty="0">
                <a:latin typeface="Times New Roman"/>
                <a:cs typeface="Times New Roman"/>
              </a:rPr>
              <a:t>median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556644" y="6362872"/>
            <a:ext cx="78740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i="1" dirty="0">
                <a:latin typeface="Times New Roman"/>
                <a:cs typeface="Times New Roman"/>
              </a:rPr>
              <a:t>l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901324" y="6145192"/>
            <a:ext cx="671195" cy="4178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50" i="1" spc="5" dirty="0">
                <a:latin typeface="Times New Roman"/>
                <a:cs typeface="Times New Roman"/>
              </a:rPr>
              <a:t>fre</a:t>
            </a:r>
            <a:r>
              <a:rPr sz="2550" i="1" spc="85" dirty="0">
                <a:latin typeface="Times New Roman"/>
                <a:cs typeface="Times New Roman"/>
              </a:rPr>
              <a:t>q</a:t>
            </a:r>
            <a:r>
              <a:rPr sz="2550" spc="5" dirty="0">
                <a:latin typeface="Times New Roman"/>
                <a:cs typeface="Times New Roman"/>
              </a:rPr>
              <a:t>)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976505" y="6606713"/>
            <a:ext cx="121285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Times New Roman"/>
                <a:cs typeface="Times New Roman"/>
              </a:rPr>
              <a:t>1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521835" y="6389015"/>
            <a:ext cx="1993264" cy="4178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1635125" algn="l"/>
              </a:tabLst>
            </a:pPr>
            <a:r>
              <a:rPr sz="2550" i="1" spc="10" dirty="0">
                <a:latin typeface="Times New Roman"/>
                <a:cs typeface="Times New Roman"/>
              </a:rPr>
              <a:t>median</a:t>
            </a:r>
            <a:r>
              <a:rPr sz="2550" i="1" spc="-45" dirty="0">
                <a:latin typeface="Times New Roman"/>
                <a:cs typeface="Times New Roman"/>
              </a:rPr>
              <a:t> </a:t>
            </a:r>
            <a:r>
              <a:rPr sz="2550" spc="10" dirty="0">
                <a:latin typeface="Symbol"/>
                <a:cs typeface="Symbol"/>
              </a:rPr>
              <a:t></a:t>
            </a:r>
            <a:r>
              <a:rPr sz="2550" spc="35" dirty="0">
                <a:latin typeface="Times New Roman"/>
                <a:cs typeface="Times New Roman"/>
              </a:rPr>
              <a:t> </a:t>
            </a:r>
            <a:r>
              <a:rPr sz="2550" i="1" spc="10" dirty="0">
                <a:latin typeface="Times New Roman"/>
                <a:cs typeface="Times New Roman"/>
              </a:rPr>
              <a:t>L</a:t>
            </a:r>
            <a:r>
              <a:rPr sz="2550" i="1" dirty="0">
                <a:latin typeface="Times New Roman"/>
                <a:cs typeface="Times New Roman"/>
              </a:rPr>
              <a:t>	</a:t>
            </a:r>
            <a:r>
              <a:rPr sz="2550" spc="10" dirty="0">
                <a:latin typeface="Symbol"/>
                <a:cs typeface="Symbol"/>
              </a:rPr>
              <a:t></a:t>
            </a:r>
            <a:r>
              <a:rPr sz="2550" spc="-200" dirty="0">
                <a:latin typeface="Times New Roman"/>
                <a:cs typeface="Times New Roman"/>
              </a:rPr>
              <a:t> </a:t>
            </a:r>
            <a:r>
              <a:rPr sz="2550" spc="5" dirty="0">
                <a:latin typeface="Times New Roman"/>
                <a:cs typeface="Times New Roman"/>
              </a:rPr>
              <a:t>(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446403" y="6057290"/>
            <a:ext cx="375285" cy="6140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50" spc="5" dirty="0">
                <a:latin typeface="Symbol"/>
                <a:cs typeface="Symbol"/>
              </a:rPr>
              <a:t></a:t>
            </a:r>
            <a:endParaRPr sz="3850">
              <a:latin typeface="Symbol"/>
              <a:cs typeface="Symbo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525156" y="6145192"/>
            <a:ext cx="941705" cy="4178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50" i="1" spc="10" dirty="0">
                <a:latin typeface="Times New Roman"/>
                <a:cs typeface="Times New Roman"/>
              </a:rPr>
              <a:t>n</a:t>
            </a:r>
            <a:r>
              <a:rPr sz="2550" i="1" spc="-240" dirty="0">
                <a:latin typeface="Times New Roman"/>
                <a:cs typeface="Times New Roman"/>
              </a:rPr>
              <a:t> </a:t>
            </a:r>
            <a:r>
              <a:rPr sz="2550" spc="5" dirty="0">
                <a:latin typeface="Times New Roman"/>
                <a:cs typeface="Times New Roman"/>
              </a:rPr>
              <a:t>/</a:t>
            </a:r>
            <a:r>
              <a:rPr sz="2550" spc="-190" dirty="0">
                <a:latin typeface="Times New Roman"/>
                <a:cs typeface="Times New Roman"/>
              </a:rPr>
              <a:t> </a:t>
            </a:r>
            <a:r>
              <a:rPr sz="2550" spc="10" dirty="0">
                <a:latin typeface="Times New Roman"/>
                <a:cs typeface="Times New Roman"/>
              </a:rPr>
              <a:t>2</a:t>
            </a:r>
            <a:r>
              <a:rPr sz="2550" spc="-235" dirty="0">
                <a:latin typeface="Times New Roman"/>
                <a:cs typeface="Times New Roman"/>
              </a:rPr>
              <a:t> </a:t>
            </a:r>
            <a:r>
              <a:rPr sz="2550" spc="10" dirty="0">
                <a:latin typeface="Symbol"/>
                <a:cs typeface="Symbol"/>
              </a:rPr>
              <a:t></a:t>
            </a:r>
            <a:r>
              <a:rPr sz="2550" spc="-240" dirty="0">
                <a:latin typeface="Times New Roman"/>
                <a:cs typeface="Times New Roman"/>
              </a:rPr>
              <a:t> </a:t>
            </a:r>
            <a:r>
              <a:rPr sz="2550" spc="5" dirty="0">
                <a:latin typeface="Times New Roman"/>
                <a:cs typeface="Times New Roman"/>
              </a:rPr>
              <a:t>(</a:t>
            </a:r>
            <a:endParaRPr sz="25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2049" y="654052"/>
            <a:ext cx="7517765" cy="6978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Measuring</a:t>
            </a:r>
            <a:r>
              <a:rPr spc="-15" dirty="0"/>
              <a:t> </a:t>
            </a:r>
            <a:r>
              <a:rPr dirty="0"/>
              <a:t>the</a:t>
            </a:r>
            <a:r>
              <a:rPr spc="-15" dirty="0"/>
              <a:t> </a:t>
            </a:r>
            <a:r>
              <a:rPr spc="-20" dirty="0"/>
              <a:t>Central</a:t>
            </a:r>
            <a:r>
              <a:rPr spc="-15" dirty="0"/>
              <a:t> </a:t>
            </a:r>
            <a:r>
              <a:rPr spc="-50" dirty="0"/>
              <a:t>Tendency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9358" y="1603309"/>
            <a:ext cx="8660130" cy="3422650"/>
          </a:xfrm>
          <a:prstGeom prst="rect">
            <a:avLst/>
          </a:prstGeom>
        </p:spPr>
        <p:txBody>
          <a:bodyPr vert="horz" wrap="square" lIns="0" tIns="264160" rIns="0" bIns="0" rtlCol="0">
            <a:spAutoFit/>
          </a:bodyPr>
          <a:lstStyle/>
          <a:p>
            <a:pPr marL="390525" indent="-378460">
              <a:lnSpc>
                <a:spcPct val="100000"/>
              </a:lnSpc>
              <a:spcBef>
                <a:spcPts val="2080"/>
              </a:spcBef>
              <a:buSzPct val="80327"/>
              <a:buFont typeface="Arial MT"/>
              <a:buChar char="•"/>
              <a:tabLst>
                <a:tab pos="390525" algn="l"/>
                <a:tab pos="391160" algn="l"/>
              </a:tabLst>
            </a:pPr>
            <a:r>
              <a:rPr sz="3050" b="1" spc="10" dirty="0">
                <a:latin typeface="Calibri"/>
                <a:cs typeface="Calibri"/>
              </a:rPr>
              <a:t>Mode:</a:t>
            </a:r>
            <a:endParaRPr sz="3050">
              <a:latin typeface="Calibri"/>
              <a:cs typeface="Calibri"/>
            </a:endParaRPr>
          </a:p>
          <a:p>
            <a:pPr marL="830580" lvl="1" indent="-314960">
              <a:lnSpc>
                <a:spcPct val="100000"/>
              </a:lnSpc>
              <a:spcBef>
                <a:spcPts val="1670"/>
              </a:spcBef>
              <a:buSzPct val="79245"/>
              <a:buFont typeface="Arial MT"/>
              <a:buChar char="–"/>
              <a:tabLst>
                <a:tab pos="830580" algn="l"/>
                <a:tab pos="831215" algn="l"/>
              </a:tabLst>
            </a:pPr>
            <a:r>
              <a:rPr sz="2650" spc="-35" dirty="0">
                <a:latin typeface="Calibri"/>
                <a:cs typeface="Calibri"/>
              </a:rPr>
              <a:t>Value</a:t>
            </a:r>
            <a:r>
              <a:rPr sz="2650" spc="-10" dirty="0">
                <a:latin typeface="Calibri"/>
                <a:cs typeface="Calibri"/>
              </a:rPr>
              <a:t> that</a:t>
            </a:r>
            <a:r>
              <a:rPr sz="2650" spc="-25" dirty="0">
                <a:latin typeface="Calibri"/>
                <a:cs typeface="Calibri"/>
              </a:rPr>
              <a:t> </a:t>
            </a:r>
            <a:r>
              <a:rPr sz="2650" spc="-15" dirty="0">
                <a:latin typeface="Calibri"/>
                <a:cs typeface="Calibri"/>
              </a:rPr>
              <a:t>occurs</a:t>
            </a:r>
            <a:r>
              <a:rPr sz="2650" spc="-30" dirty="0">
                <a:latin typeface="Calibri"/>
                <a:cs typeface="Calibri"/>
              </a:rPr>
              <a:t> </a:t>
            </a:r>
            <a:r>
              <a:rPr sz="2650" spc="-15" dirty="0">
                <a:latin typeface="Calibri"/>
                <a:cs typeface="Calibri"/>
              </a:rPr>
              <a:t>most</a:t>
            </a:r>
            <a:r>
              <a:rPr sz="2650" spc="-25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frequently </a:t>
            </a:r>
            <a:r>
              <a:rPr sz="2650" spc="-5" dirty="0">
                <a:latin typeface="Calibri"/>
                <a:cs typeface="Calibri"/>
              </a:rPr>
              <a:t>in the </a:t>
            </a:r>
            <a:r>
              <a:rPr sz="2650" spc="-20" dirty="0">
                <a:latin typeface="Calibri"/>
                <a:cs typeface="Calibri"/>
              </a:rPr>
              <a:t>data</a:t>
            </a:r>
            <a:endParaRPr sz="2650">
              <a:latin typeface="Calibri"/>
              <a:cs typeface="Calibri"/>
            </a:endParaRPr>
          </a:p>
          <a:p>
            <a:pPr marL="830580" lvl="1" indent="-314960">
              <a:lnSpc>
                <a:spcPct val="100000"/>
              </a:lnSpc>
              <a:spcBef>
                <a:spcPts val="1585"/>
              </a:spcBef>
              <a:buSzPct val="79245"/>
              <a:buFont typeface="Arial MT"/>
              <a:buChar char="–"/>
              <a:tabLst>
                <a:tab pos="830580" algn="l"/>
                <a:tab pos="831215" algn="l"/>
              </a:tabLst>
            </a:pPr>
            <a:r>
              <a:rPr sz="2650" spc="-5" dirty="0">
                <a:latin typeface="Calibri"/>
                <a:cs typeface="Calibri"/>
              </a:rPr>
              <a:t>Unimodal,</a:t>
            </a:r>
            <a:r>
              <a:rPr sz="2650" spc="-30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bimodal,</a:t>
            </a:r>
            <a:r>
              <a:rPr sz="2650" spc="-35" dirty="0">
                <a:latin typeface="Calibri"/>
                <a:cs typeface="Calibri"/>
              </a:rPr>
              <a:t> </a:t>
            </a:r>
            <a:r>
              <a:rPr sz="2650" spc="-5" dirty="0">
                <a:latin typeface="Calibri"/>
                <a:cs typeface="Calibri"/>
              </a:rPr>
              <a:t>trimodal</a:t>
            </a:r>
            <a:endParaRPr sz="2650">
              <a:latin typeface="Calibri"/>
              <a:cs typeface="Calibri"/>
            </a:endParaRPr>
          </a:p>
          <a:p>
            <a:pPr marL="830580" lvl="1" indent="-314960">
              <a:lnSpc>
                <a:spcPct val="100000"/>
              </a:lnSpc>
              <a:spcBef>
                <a:spcPts val="1575"/>
              </a:spcBef>
              <a:buSzPct val="79245"/>
              <a:buFont typeface="Arial MT"/>
              <a:buChar char="–"/>
              <a:tabLst>
                <a:tab pos="830580" algn="l"/>
                <a:tab pos="831215" algn="l"/>
              </a:tabLst>
            </a:pPr>
            <a:r>
              <a:rPr sz="2650" spc="-10" dirty="0">
                <a:latin typeface="Calibri"/>
                <a:cs typeface="Calibri"/>
              </a:rPr>
              <a:t>Empirical</a:t>
            </a:r>
            <a:r>
              <a:rPr sz="2650" spc="-40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formula:</a:t>
            </a:r>
            <a:endParaRPr sz="2650">
              <a:latin typeface="Calibri"/>
              <a:cs typeface="Calibri"/>
            </a:endParaRPr>
          </a:p>
          <a:p>
            <a:pPr marL="1416685">
              <a:lnSpc>
                <a:spcPct val="100000"/>
              </a:lnSpc>
              <a:spcBef>
                <a:spcPts val="1989"/>
              </a:spcBef>
            </a:pPr>
            <a:r>
              <a:rPr sz="3950" i="1" spc="10" dirty="0">
                <a:latin typeface="Times New Roman"/>
                <a:cs typeface="Times New Roman"/>
              </a:rPr>
              <a:t>mean</a:t>
            </a:r>
            <a:r>
              <a:rPr sz="3950" i="1" spc="-195" dirty="0">
                <a:latin typeface="Times New Roman"/>
                <a:cs typeface="Times New Roman"/>
              </a:rPr>
              <a:t> </a:t>
            </a:r>
            <a:r>
              <a:rPr sz="3950" spc="10" dirty="0">
                <a:latin typeface="Symbol"/>
                <a:cs typeface="Symbol"/>
              </a:rPr>
              <a:t></a:t>
            </a:r>
            <a:r>
              <a:rPr sz="3950" spc="-265" dirty="0">
                <a:latin typeface="Times New Roman"/>
                <a:cs typeface="Times New Roman"/>
              </a:rPr>
              <a:t> </a:t>
            </a:r>
            <a:r>
              <a:rPr sz="3950" i="1" spc="10" dirty="0">
                <a:latin typeface="Times New Roman"/>
                <a:cs typeface="Times New Roman"/>
              </a:rPr>
              <a:t>mode</a:t>
            </a:r>
            <a:r>
              <a:rPr sz="3950" i="1" spc="60" dirty="0">
                <a:latin typeface="Times New Roman"/>
                <a:cs typeface="Times New Roman"/>
              </a:rPr>
              <a:t> </a:t>
            </a:r>
            <a:r>
              <a:rPr sz="3950" spc="10" dirty="0">
                <a:latin typeface="Symbol"/>
                <a:cs typeface="Symbol"/>
              </a:rPr>
              <a:t></a:t>
            </a:r>
            <a:r>
              <a:rPr sz="3950" spc="-145" dirty="0">
                <a:latin typeface="Times New Roman"/>
                <a:cs typeface="Times New Roman"/>
              </a:rPr>
              <a:t> </a:t>
            </a:r>
            <a:r>
              <a:rPr sz="3950" spc="285" dirty="0">
                <a:latin typeface="Times New Roman"/>
                <a:cs typeface="Times New Roman"/>
              </a:rPr>
              <a:t>3</a:t>
            </a:r>
            <a:r>
              <a:rPr sz="3950" spc="10" dirty="0">
                <a:latin typeface="Symbol"/>
                <a:cs typeface="Symbol"/>
              </a:rPr>
              <a:t></a:t>
            </a:r>
            <a:r>
              <a:rPr sz="3950" spc="-455" dirty="0">
                <a:latin typeface="Times New Roman"/>
                <a:cs typeface="Times New Roman"/>
              </a:rPr>
              <a:t> </a:t>
            </a:r>
            <a:r>
              <a:rPr sz="3950" spc="135" dirty="0">
                <a:latin typeface="Times New Roman"/>
                <a:cs typeface="Times New Roman"/>
              </a:rPr>
              <a:t>(</a:t>
            </a:r>
            <a:r>
              <a:rPr sz="3950" i="1" spc="10" dirty="0">
                <a:latin typeface="Times New Roman"/>
                <a:cs typeface="Times New Roman"/>
              </a:rPr>
              <a:t>mean</a:t>
            </a:r>
            <a:r>
              <a:rPr sz="3950" i="1" spc="-190" dirty="0">
                <a:latin typeface="Times New Roman"/>
                <a:cs typeface="Times New Roman"/>
              </a:rPr>
              <a:t> </a:t>
            </a:r>
            <a:r>
              <a:rPr sz="3950" spc="10" dirty="0">
                <a:latin typeface="Symbol"/>
                <a:cs typeface="Symbol"/>
              </a:rPr>
              <a:t></a:t>
            </a:r>
            <a:r>
              <a:rPr sz="3950" spc="-270" dirty="0">
                <a:latin typeface="Times New Roman"/>
                <a:cs typeface="Times New Roman"/>
              </a:rPr>
              <a:t> </a:t>
            </a:r>
            <a:r>
              <a:rPr sz="3950" i="1" spc="5" dirty="0">
                <a:latin typeface="Times New Roman"/>
                <a:cs typeface="Times New Roman"/>
              </a:rPr>
              <a:t>media</a:t>
            </a:r>
            <a:r>
              <a:rPr sz="3950" i="1" spc="235" dirty="0">
                <a:latin typeface="Times New Roman"/>
                <a:cs typeface="Times New Roman"/>
              </a:rPr>
              <a:t>n</a:t>
            </a:r>
            <a:r>
              <a:rPr sz="3950" spc="5" dirty="0">
                <a:latin typeface="Times New Roman"/>
                <a:cs typeface="Times New Roman"/>
              </a:rPr>
              <a:t>)</a:t>
            </a:r>
            <a:endParaRPr sz="39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9257" y="17525"/>
            <a:ext cx="10075545" cy="7539355"/>
            <a:chOff x="309257" y="17525"/>
            <a:chExt cx="10075545" cy="753935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63019" y="3237738"/>
              <a:ext cx="5121402" cy="431901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9257" y="3400805"/>
              <a:ext cx="5373623" cy="4155947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191097" y="17525"/>
              <a:ext cx="4193540" cy="3402329"/>
            </a:xfrm>
            <a:custGeom>
              <a:avLst/>
              <a:gdLst/>
              <a:ahLst/>
              <a:cxnLst/>
              <a:rect l="l" t="t" r="r" b="b"/>
              <a:pathLst>
                <a:path w="4193540" h="3402329">
                  <a:moveTo>
                    <a:pt x="4193311" y="3402075"/>
                  </a:moveTo>
                  <a:lnTo>
                    <a:pt x="4193311" y="0"/>
                  </a:lnTo>
                  <a:lnTo>
                    <a:pt x="0" y="0"/>
                  </a:lnTo>
                  <a:lnTo>
                    <a:pt x="0" y="3402075"/>
                  </a:lnTo>
                  <a:lnTo>
                    <a:pt x="4193311" y="340207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258489" y="49724"/>
              <a:ext cx="4055745" cy="3317875"/>
            </a:xfrm>
            <a:custGeom>
              <a:avLst/>
              <a:gdLst/>
              <a:ahLst/>
              <a:cxnLst/>
              <a:rect l="l" t="t" r="r" b="b"/>
              <a:pathLst>
                <a:path w="4055745" h="3317875">
                  <a:moveTo>
                    <a:pt x="0" y="3317279"/>
                  </a:moveTo>
                  <a:lnTo>
                    <a:pt x="0" y="0"/>
                  </a:lnTo>
                  <a:lnTo>
                    <a:pt x="4055511" y="0"/>
                  </a:lnTo>
                  <a:lnTo>
                    <a:pt x="4055511" y="3317279"/>
                  </a:lnTo>
                  <a:lnTo>
                    <a:pt x="0" y="3317279"/>
                  </a:lnTo>
                </a:path>
              </a:pathLst>
            </a:custGeom>
            <a:ln w="929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58489" y="1712664"/>
              <a:ext cx="4055745" cy="1635760"/>
            </a:xfrm>
            <a:custGeom>
              <a:avLst/>
              <a:gdLst/>
              <a:ahLst/>
              <a:cxnLst/>
              <a:rect l="l" t="t" r="r" b="b"/>
              <a:pathLst>
                <a:path w="4055745" h="1635760">
                  <a:moveTo>
                    <a:pt x="0" y="1635484"/>
                  </a:moveTo>
                  <a:lnTo>
                    <a:pt x="67385" y="1629199"/>
                  </a:lnTo>
                  <a:lnTo>
                    <a:pt x="134782" y="1621349"/>
                  </a:lnTo>
                  <a:lnTo>
                    <a:pt x="186801" y="1613530"/>
                  </a:lnTo>
                  <a:lnTo>
                    <a:pt x="237368" y="1604442"/>
                  </a:lnTo>
                  <a:lnTo>
                    <a:pt x="286589" y="1593988"/>
                  </a:lnTo>
                  <a:lnTo>
                    <a:pt x="334570" y="1582072"/>
                  </a:lnTo>
                  <a:lnTo>
                    <a:pt x="381418" y="1568597"/>
                  </a:lnTo>
                  <a:lnTo>
                    <a:pt x="427240" y="1553468"/>
                  </a:lnTo>
                  <a:lnTo>
                    <a:pt x="472140" y="1536587"/>
                  </a:lnTo>
                  <a:lnTo>
                    <a:pt x="516226" y="1517858"/>
                  </a:lnTo>
                  <a:lnTo>
                    <a:pt x="559604" y="1497185"/>
                  </a:lnTo>
                  <a:lnTo>
                    <a:pt x="602380" y="1474471"/>
                  </a:lnTo>
                  <a:lnTo>
                    <a:pt x="644660" y="1449620"/>
                  </a:lnTo>
                  <a:lnTo>
                    <a:pt x="686551" y="1422536"/>
                  </a:lnTo>
                  <a:lnTo>
                    <a:pt x="728159" y="1393121"/>
                  </a:lnTo>
                  <a:lnTo>
                    <a:pt x="769591" y="1361280"/>
                  </a:lnTo>
                  <a:lnTo>
                    <a:pt x="810952" y="1326917"/>
                  </a:lnTo>
                  <a:lnTo>
                    <a:pt x="878337" y="1264104"/>
                  </a:lnTo>
                  <a:lnTo>
                    <a:pt x="945735" y="1194230"/>
                  </a:lnTo>
                  <a:lnTo>
                    <a:pt x="979125" y="1157196"/>
                  </a:lnTo>
                  <a:lnTo>
                    <a:pt x="1011690" y="1119445"/>
                  </a:lnTo>
                  <a:lnTo>
                    <a:pt x="1043498" y="1081039"/>
                  </a:lnTo>
                  <a:lnTo>
                    <a:pt x="1074617" y="1042038"/>
                  </a:lnTo>
                  <a:lnTo>
                    <a:pt x="1105115" y="1002504"/>
                  </a:lnTo>
                  <a:lnTo>
                    <a:pt x="1135060" y="962498"/>
                  </a:lnTo>
                  <a:lnTo>
                    <a:pt x="1164519" y="922080"/>
                  </a:lnTo>
                  <a:lnTo>
                    <a:pt x="1193562" y="881313"/>
                  </a:lnTo>
                  <a:lnTo>
                    <a:pt x="1222255" y="840257"/>
                  </a:lnTo>
                  <a:lnTo>
                    <a:pt x="1250667" y="798973"/>
                  </a:lnTo>
                  <a:lnTo>
                    <a:pt x="1278866" y="757523"/>
                  </a:lnTo>
                  <a:lnTo>
                    <a:pt x="1306919" y="715967"/>
                  </a:lnTo>
                  <a:lnTo>
                    <a:pt x="1334895" y="674366"/>
                  </a:lnTo>
                  <a:lnTo>
                    <a:pt x="1362861" y="632782"/>
                  </a:lnTo>
                  <a:lnTo>
                    <a:pt x="1390885" y="591276"/>
                  </a:lnTo>
                  <a:lnTo>
                    <a:pt x="1419036" y="549909"/>
                  </a:lnTo>
                  <a:lnTo>
                    <a:pt x="1447381" y="508742"/>
                  </a:lnTo>
                  <a:lnTo>
                    <a:pt x="1475989" y="467836"/>
                  </a:lnTo>
                  <a:lnTo>
                    <a:pt x="1504926" y="427251"/>
                  </a:lnTo>
                  <a:lnTo>
                    <a:pt x="1534262" y="387051"/>
                  </a:lnTo>
                  <a:lnTo>
                    <a:pt x="1564063" y="347294"/>
                  </a:lnTo>
                  <a:lnTo>
                    <a:pt x="1594399" y="308043"/>
                  </a:lnTo>
                  <a:lnTo>
                    <a:pt x="1625337" y="269359"/>
                  </a:lnTo>
                  <a:lnTo>
                    <a:pt x="1656944" y="231302"/>
                  </a:lnTo>
                  <a:lnTo>
                    <a:pt x="1689290" y="193934"/>
                  </a:lnTo>
                  <a:lnTo>
                    <a:pt x="1756675" y="127203"/>
                  </a:lnTo>
                  <a:lnTo>
                    <a:pt x="1824833" y="72240"/>
                  </a:lnTo>
                  <a:lnTo>
                    <a:pt x="1892218" y="32201"/>
                  </a:lnTo>
                  <a:lnTo>
                    <a:pt x="1959603" y="7862"/>
                  </a:lnTo>
                  <a:lnTo>
                    <a:pt x="2027749" y="0"/>
                  </a:lnTo>
                  <a:lnTo>
                    <a:pt x="2095146" y="7862"/>
                  </a:lnTo>
                  <a:lnTo>
                    <a:pt x="2162531" y="32201"/>
                  </a:lnTo>
                  <a:lnTo>
                    <a:pt x="2229929" y="72240"/>
                  </a:lnTo>
                  <a:lnTo>
                    <a:pt x="2298075" y="127203"/>
                  </a:lnTo>
                  <a:lnTo>
                    <a:pt x="2365460" y="193934"/>
                  </a:lnTo>
                  <a:lnTo>
                    <a:pt x="2397753" y="231104"/>
                  </a:lnTo>
                  <a:lnTo>
                    <a:pt x="2429304" y="268997"/>
                  </a:lnTo>
                  <a:lnTo>
                    <a:pt x="2460179" y="307548"/>
                  </a:lnTo>
                  <a:lnTo>
                    <a:pt x="2490449" y="346692"/>
                  </a:lnTo>
                  <a:lnTo>
                    <a:pt x="2520181" y="386363"/>
                  </a:lnTo>
                  <a:lnTo>
                    <a:pt x="2549444" y="426498"/>
                  </a:lnTo>
                  <a:lnTo>
                    <a:pt x="2578307" y="467030"/>
                  </a:lnTo>
                  <a:lnTo>
                    <a:pt x="2606838" y="507895"/>
                  </a:lnTo>
                  <a:lnTo>
                    <a:pt x="2635106" y="549027"/>
                  </a:lnTo>
                  <a:lnTo>
                    <a:pt x="2663179" y="590361"/>
                  </a:lnTo>
                  <a:lnTo>
                    <a:pt x="2691126" y="631833"/>
                  </a:lnTo>
                  <a:lnTo>
                    <a:pt x="2719016" y="673376"/>
                  </a:lnTo>
                  <a:lnTo>
                    <a:pt x="2746917" y="714927"/>
                  </a:lnTo>
                  <a:lnTo>
                    <a:pt x="2774898" y="756420"/>
                  </a:lnTo>
                  <a:lnTo>
                    <a:pt x="2803027" y="797789"/>
                  </a:lnTo>
                  <a:lnTo>
                    <a:pt x="2831373" y="838970"/>
                  </a:lnTo>
                  <a:lnTo>
                    <a:pt x="2860005" y="879897"/>
                  </a:lnTo>
                  <a:lnTo>
                    <a:pt x="2888990" y="920506"/>
                  </a:lnTo>
                  <a:lnTo>
                    <a:pt x="2918399" y="960731"/>
                  </a:lnTo>
                  <a:lnTo>
                    <a:pt x="2948298" y="1000508"/>
                  </a:lnTo>
                  <a:lnTo>
                    <a:pt x="2978757" y="1039770"/>
                  </a:lnTo>
                  <a:lnTo>
                    <a:pt x="3009845" y="1078454"/>
                  </a:lnTo>
                  <a:lnTo>
                    <a:pt x="3041630" y="1116493"/>
                  </a:lnTo>
                  <a:lnTo>
                    <a:pt x="3109015" y="1194230"/>
                  </a:lnTo>
                  <a:lnTo>
                    <a:pt x="3176412" y="1264104"/>
                  </a:lnTo>
                  <a:lnTo>
                    <a:pt x="3215267" y="1301044"/>
                  </a:lnTo>
                  <a:lnTo>
                    <a:pt x="3254339" y="1335669"/>
                  </a:lnTo>
                  <a:lnTo>
                    <a:pt x="3293705" y="1368043"/>
                  </a:lnTo>
                  <a:lnTo>
                    <a:pt x="3333445" y="1398232"/>
                  </a:lnTo>
                  <a:lnTo>
                    <a:pt x="3373637" y="1426301"/>
                  </a:lnTo>
                  <a:lnTo>
                    <a:pt x="3414362" y="1452314"/>
                  </a:lnTo>
                  <a:lnTo>
                    <a:pt x="3455696" y="1476336"/>
                  </a:lnTo>
                  <a:lnTo>
                    <a:pt x="3497720" y="1498432"/>
                  </a:lnTo>
                  <a:lnTo>
                    <a:pt x="3540512" y="1518668"/>
                  </a:lnTo>
                  <a:lnTo>
                    <a:pt x="3584151" y="1537107"/>
                  </a:lnTo>
                  <a:lnTo>
                    <a:pt x="3628717" y="1553816"/>
                  </a:lnTo>
                  <a:lnTo>
                    <a:pt x="3674286" y="1568858"/>
                  </a:lnTo>
                  <a:lnTo>
                    <a:pt x="3720940" y="1582299"/>
                  </a:lnTo>
                  <a:lnTo>
                    <a:pt x="3768756" y="1594204"/>
                  </a:lnTo>
                  <a:lnTo>
                    <a:pt x="3817813" y="1604637"/>
                  </a:lnTo>
                  <a:lnTo>
                    <a:pt x="3868191" y="1613664"/>
                  </a:lnTo>
                  <a:lnTo>
                    <a:pt x="3919967" y="1621349"/>
                  </a:lnTo>
                  <a:lnTo>
                    <a:pt x="3987352" y="1629199"/>
                  </a:lnTo>
                  <a:lnTo>
                    <a:pt x="4055511" y="1635484"/>
                  </a:lnTo>
                </a:path>
              </a:pathLst>
            </a:custGeom>
            <a:ln w="18748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258489" y="49724"/>
              <a:ext cx="4055745" cy="3317875"/>
            </a:xfrm>
            <a:custGeom>
              <a:avLst/>
              <a:gdLst/>
              <a:ahLst/>
              <a:cxnLst/>
              <a:rect l="l" t="t" r="r" b="b"/>
              <a:pathLst>
                <a:path w="4055745" h="3317875">
                  <a:moveTo>
                    <a:pt x="0" y="3317279"/>
                  </a:moveTo>
                  <a:lnTo>
                    <a:pt x="4055511" y="3317279"/>
                  </a:lnTo>
                </a:path>
                <a:path w="4055745" h="3317875">
                  <a:moveTo>
                    <a:pt x="0" y="3317279"/>
                  </a:moveTo>
                  <a:lnTo>
                    <a:pt x="0" y="0"/>
                  </a:lnTo>
                </a:path>
              </a:pathLst>
            </a:custGeom>
            <a:ln w="92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292299" y="1541517"/>
              <a:ext cx="0" cy="1599565"/>
            </a:xfrm>
            <a:custGeom>
              <a:avLst/>
              <a:gdLst/>
              <a:ahLst/>
              <a:cxnLst/>
              <a:rect l="l" t="t" r="r" b="b"/>
              <a:pathLst>
                <a:path h="1599564">
                  <a:moveTo>
                    <a:pt x="0" y="1599351"/>
                  </a:moveTo>
                  <a:lnTo>
                    <a:pt x="0" y="0"/>
                  </a:lnTo>
                </a:path>
              </a:pathLst>
            </a:custGeom>
            <a:ln w="18171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99068" y="1539184"/>
              <a:ext cx="294662" cy="178959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887864" y="626620"/>
            <a:ext cx="5175250" cy="6978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15" dirty="0">
                <a:solidFill>
                  <a:srgbClr val="00009A"/>
                </a:solidFill>
              </a:rPr>
              <a:t>Symmetric</a:t>
            </a:r>
            <a:r>
              <a:rPr spc="-45" dirty="0">
                <a:solidFill>
                  <a:srgbClr val="00009A"/>
                </a:solidFill>
              </a:rPr>
              <a:t> </a:t>
            </a:r>
            <a:r>
              <a:rPr spc="-5" dirty="0">
                <a:solidFill>
                  <a:srgbClr val="00009A"/>
                </a:solidFill>
              </a:rPr>
              <a:t>vs.</a:t>
            </a:r>
            <a:r>
              <a:rPr spc="-35" dirty="0">
                <a:solidFill>
                  <a:srgbClr val="00009A"/>
                </a:solidFill>
              </a:rPr>
              <a:t> </a:t>
            </a:r>
            <a:r>
              <a:rPr spc="-30" dirty="0">
                <a:solidFill>
                  <a:srgbClr val="00009A"/>
                </a:solidFill>
              </a:rPr>
              <a:t>Skewed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8662740" y="1254007"/>
            <a:ext cx="443230" cy="33528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35"/>
              </a:spcBef>
            </a:pPr>
            <a:r>
              <a:rPr sz="1000" dirty="0">
                <a:latin typeface="Microsoft Sans Serif"/>
                <a:cs typeface="Microsoft Sans Serif"/>
              </a:rPr>
              <a:t>Mean </a:t>
            </a:r>
            <a:r>
              <a:rPr sz="1000" spc="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Median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662740" y="1557074"/>
            <a:ext cx="344170" cy="1841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000" dirty="0">
                <a:latin typeface="Microsoft Sans Serif"/>
                <a:cs typeface="Microsoft Sans Serif"/>
              </a:rPr>
              <a:t>Mode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000127" y="5764786"/>
            <a:ext cx="1668780" cy="2946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750" b="1" spc="-5" dirty="0">
                <a:latin typeface="Calibri"/>
                <a:cs typeface="Calibri"/>
              </a:rPr>
              <a:t>positively</a:t>
            </a:r>
            <a:r>
              <a:rPr sz="1750" b="1" spc="-40" dirty="0">
                <a:latin typeface="Calibri"/>
                <a:cs typeface="Calibri"/>
              </a:rPr>
              <a:t> </a:t>
            </a:r>
            <a:r>
              <a:rPr sz="1750" b="1" spc="-10" dirty="0">
                <a:latin typeface="Calibri"/>
                <a:cs typeface="Calibri"/>
              </a:rPr>
              <a:t>skewed</a:t>
            </a:r>
            <a:endParaRPr sz="175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190250" y="5764786"/>
            <a:ext cx="1727200" cy="2946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750" b="1" spc="-5" dirty="0">
                <a:latin typeface="Calibri"/>
                <a:cs typeface="Calibri"/>
              </a:rPr>
              <a:t>negatively</a:t>
            </a:r>
            <a:r>
              <a:rPr sz="1750" b="1" spc="-60" dirty="0">
                <a:latin typeface="Calibri"/>
                <a:cs typeface="Calibri"/>
              </a:rPr>
              <a:t> </a:t>
            </a:r>
            <a:r>
              <a:rPr sz="1750" b="1" spc="-10" dirty="0">
                <a:latin typeface="Calibri"/>
                <a:cs typeface="Calibri"/>
              </a:rPr>
              <a:t>skewed</a:t>
            </a:r>
            <a:endParaRPr sz="175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778137" y="1650738"/>
            <a:ext cx="999490" cy="2946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750" b="1" spc="-25" dirty="0">
                <a:latin typeface="Calibri"/>
                <a:cs typeface="Calibri"/>
              </a:rPr>
              <a:t>s</a:t>
            </a:r>
            <a:r>
              <a:rPr sz="1750" b="1" dirty="0">
                <a:latin typeface="Calibri"/>
                <a:cs typeface="Calibri"/>
              </a:rPr>
              <a:t>ymm</a:t>
            </a:r>
            <a:r>
              <a:rPr sz="1750" b="1" spc="-10" dirty="0">
                <a:latin typeface="Calibri"/>
                <a:cs typeface="Calibri"/>
              </a:rPr>
              <a:t>e</a:t>
            </a:r>
            <a:r>
              <a:rPr sz="1750" b="1" dirty="0">
                <a:latin typeface="Calibri"/>
                <a:cs typeface="Calibri"/>
              </a:rPr>
              <a:t>tric</a:t>
            </a:r>
            <a:endParaRPr sz="17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Measuring</a:t>
            </a:r>
            <a:r>
              <a:rPr spc="-15" dirty="0"/>
              <a:t> </a:t>
            </a:r>
            <a:r>
              <a:rPr dirty="0"/>
              <a:t>the</a:t>
            </a:r>
            <a:r>
              <a:rPr spc="-15" dirty="0"/>
              <a:t> </a:t>
            </a:r>
            <a:r>
              <a:rPr spc="-5" dirty="0"/>
              <a:t>Dispersion</a:t>
            </a:r>
            <a:r>
              <a:rPr spc="15" dirty="0"/>
              <a:t> </a:t>
            </a:r>
            <a:r>
              <a:rPr dirty="0"/>
              <a:t>of</a:t>
            </a:r>
            <a:r>
              <a:rPr spc="-20" dirty="0"/>
              <a:t> Data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29235" rIns="0" bIns="0" rtlCol="0">
            <a:spAutoFit/>
          </a:bodyPr>
          <a:lstStyle/>
          <a:p>
            <a:pPr marL="428625" indent="-378460">
              <a:lnSpc>
                <a:spcPct val="100000"/>
              </a:lnSpc>
              <a:spcBef>
                <a:spcPts val="1805"/>
              </a:spcBef>
              <a:buClr>
                <a:srgbClr val="C00000"/>
              </a:buClr>
              <a:buSzPct val="83018"/>
              <a:buFont typeface="Wingdings"/>
              <a:buChar char=""/>
              <a:tabLst>
                <a:tab pos="428625" algn="l"/>
                <a:tab pos="429259" algn="l"/>
              </a:tabLst>
            </a:pPr>
            <a:r>
              <a:rPr spc="-5" dirty="0"/>
              <a:t>Quartiles, </a:t>
            </a:r>
            <a:r>
              <a:rPr spc="-10" dirty="0"/>
              <a:t>outliers</a:t>
            </a:r>
            <a:r>
              <a:rPr dirty="0"/>
              <a:t> </a:t>
            </a:r>
            <a:r>
              <a:rPr spc="-5" dirty="0"/>
              <a:t>and</a:t>
            </a:r>
            <a:r>
              <a:rPr spc="-15" dirty="0"/>
              <a:t> boxplots</a:t>
            </a:r>
          </a:p>
          <a:p>
            <a:pPr marL="868680" lvl="1" indent="-314960">
              <a:lnSpc>
                <a:spcPct val="100000"/>
              </a:lnSpc>
              <a:spcBef>
                <a:spcPts val="1350"/>
              </a:spcBef>
              <a:buClr>
                <a:srgbClr val="C00000"/>
              </a:buClr>
              <a:buSzPct val="83333"/>
              <a:buFont typeface="Wingdings"/>
              <a:buChar char=""/>
              <a:tabLst>
                <a:tab pos="868680" algn="l"/>
                <a:tab pos="869315" algn="l"/>
              </a:tabLst>
            </a:pPr>
            <a:r>
              <a:rPr sz="2100" b="1" spc="-10" dirty="0">
                <a:latin typeface="Calibri"/>
                <a:cs typeface="Calibri"/>
              </a:rPr>
              <a:t>Quartiles</a:t>
            </a:r>
            <a:r>
              <a:rPr sz="2100" spc="-10" dirty="0">
                <a:latin typeface="Calibri"/>
                <a:cs typeface="Calibri"/>
              </a:rPr>
              <a:t>:</a:t>
            </a:r>
            <a:r>
              <a:rPr sz="2100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Q</a:t>
            </a:r>
            <a:r>
              <a:rPr sz="2100" spc="-7" baseline="-19841" dirty="0">
                <a:latin typeface="Calibri"/>
                <a:cs typeface="Calibri"/>
              </a:rPr>
              <a:t>1</a:t>
            </a:r>
            <a:r>
              <a:rPr sz="2100" spc="209" baseline="-19841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(25</a:t>
            </a:r>
            <a:r>
              <a:rPr sz="2100" spc="-7" baseline="25793" dirty="0">
                <a:latin typeface="Calibri"/>
                <a:cs typeface="Calibri"/>
              </a:rPr>
              <a:t>th</a:t>
            </a:r>
            <a:r>
              <a:rPr sz="2100" spc="202" baseline="25793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percentile),</a:t>
            </a:r>
            <a:r>
              <a:rPr sz="2100" spc="-5" dirty="0">
                <a:latin typeface="Calibri"/>
                <a:cs typeface="Calibri"/>
              </a:rPr>
              <a:t> Q</a:t>
            </a:r>
            <a:r>
              <a:rPr sz="2100" spc="-7" baseline="-19841" dirty="0">
                <a:latin typeface="Calibri"/>
                <a:cs typeface="Calibri"/>
              </a:rPr>
              <a:t>3</a:t>
            </a:r>
            <a:r>
              <a:rPr sz="2100" spc="209" baseline="-19841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(75</a:t>
            </a:r>
            <a:r>
              <a:rPr sz="2100" spc="-7" baseline="25793" dirty="0">
                <a:latin typeface="Calibri"/>
                <a:cs typeface="Calibri"/>
              </a:rPr>
              <a:t>th</a:t>
            </a:r>
            <a:r>
              <a:rPr sz="2100" spc="209" baseline="25793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percentile)</a:t>
            </a:r>
            <a:endParaRPr sz="2100">
              <a:latin typeface="Calibri"/>
              <a:cs typeface="Calibri"/>
            </a:endParaRPr>
          </a:p>
          <a:p>
            <a:pPr marL="868680" lvl="1" indent="-314960">
              <a:lnSpc>
                <a:spcPct val="100000"/>
              </a:lnSpc>
              <a:spcBef>
                <a:spcPts val="1245"/>
              </a:spcBef>
              <a:buClr>
                <a:srgbClr val="C00000"/>
              </a:buClr>
              <a:buSzPct val="83333"/>
              <a:buFont typeface="Wingdings"/>
              <a:buChar char=""/>
              <a:tabLst>
                <a:tab pos="868680" algn="l"/>
                <a:tab pos="869315" algn="l"/>
              </a:tabLst>
            </a:pPr>
            <a:r>
              <a:rPr sz="2100" b="1" spc="-5" dirty="0">
                <a:latin typeface="Calibri"/>
                <a:cs typeface="Calibri"/>
              </a:rPr>
              <a:t>I</a:t>
            </a:r>
            <a:r>
              <a:rPr sz="2100" b="1" spc="-25" dirty="0">
                <a:latin typeface="Calibri"/>
                <a:cs typeface="Calibri"/>
              </a:rPr>
              <a:t>n</a:t>
            </a:r>
            <a:r>
              <a:rPr sz="2100" b="1" spc="-30" dirty="0">
                <a:latin typeface="Calibri"/>
                <a:cs typeface="Calibri"/>
              </a:rPr>
              <a:t>t</a:t>
            </a:r>
            <a:r>
              <a:rPr sz="2100" b="1" spc="-5" dirty="0">
                <a:latin typeface="Calibri"/>
                <a:cs typeface="Calibri"/>
              </a:rPr>
              <a:t>e</a:t>
            </a:r>
            <a:r>
              <a:rPr sz="2100" b="1" spc="-10" dirty="0">
                <a:latin typeface="Calibri"/>
                <a:cs typeface="Calibri"/>
              </a:rPr>
              <a:t>r‐quartil</a:t>
            </a:r>
            <a:r>
              <a:rPr sz="2100" b="1" spc="-5" dirty="0">
                <a:latin typeface="Calibri"/>
                <a:cs typeface="Calibri"/>
              </a:rPr>
              <a:t>e</a:t>
            </a:r>
            <a:r>
              <a:rPr sz="2100" b="1" spc="15" dirty="0">
                <a:latin typeface="Calibri"/>
                <a:cs typeface="Calibri"/>
              </a:rPr>
              <a:t> </a:t>
            </a:r>
            <a:r>
              <a:rPr sz="2100" b="1" spc="-55" dirty="0">
                <a:latin typeface="Calibri"/>
                <a:cs typeface="Calibri"/>
              </a:rPr>
              <a:t>r</a:t>
            </a:r>
            <a:r>
              <a:rPr sz="2100" b="1" spc="-5" dirty="0">
                <a:latin typeface="Calibri"/>
                <a:cs typeface="Calibri"/>
              </a:rPr>
              <a:t>an</a:t>
            </a:r>
            <a:r>
              <a:rPr sz="2100" b="1" spc="-35" dirty="0">
                <a:latin typeface="Calibri"/>
                <a:cs typeface="Calibri"/>
              </a:rPr>
              <a:t>g</a:t>
            </a:r>
            <a:r>
              <a:rPr sz="2100" b="1" spc="15" dirty="0">
                <a:latin typeface="Calibri"/>
                <a:cs typeface="Calibri"/>
              </a:rPr>
              <a:t>e</a:t>
            </a:r>
            <a:r>
              <a:rPr sz="2100" spc="-5" dirty="0">
                <a:latin typeface="Calibri"/>
                <a:cs typeface="Calibri"/>
              </a:rPr>
              <a:t>:</a:t>
            </a:r>
            <a:r>
              <a:rPr sz="2100" spc="15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IQ</a:t>
            </a:r>
            <a:r>
              <a:rPr sz="2100" spc="-5" dirty="0">
                <a:latin typeface="Calibri"/>
                <a:cs typeface="Calibri"/>
              </a:rPr>
              <a:t>R</a:t>
            </a:r>
            <a:r>
              <a:rPr sz="2100" spc="-10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=</a:t>
            </a:r>
            <a:r>
              <a:rPr sz="2100" spc="-10" dirty="0">
                <a:latin typeface="Calibri"/>
                <a:cs typeface="Calibri"/>
              </a:rPr>
              <a:t> Q</a:t>
            </a:r>
            <a:r>
              <a:rPr sz="2100" spc="-7" baseline="-19841" dirty="0">
                <a:latin typeface="Calibri"/>
                <a:cs typeface="Calibri"/>
              </a:rPr>
              <a:t>3</a:t>
            </a:r>
            <a:r>
              <a:rPr sz="2100" spc="-22" baseline="-19841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–</a:t>
            </a:r>
            <a:r>
              <a:rPr sz="2100" spc="-160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Q</a:t>
            </a:r>
            <a:r>
              <a:rPr sz="2100" spc="-7" baseline="-19841" dirty="0">
                <a:latin typeface="Calibri"/>
                <a:cs typeface="Calibri"/>
              </a:rPr>
              <a:t>1</a:t>
            </a:r>
            <a:endParaRPr sz="2100" baseline="-19841">
              <a:latin typeface="Calibri"/>
              <a:cs typeface="Calibri"/>
            </a:endParaRPr>
          </a:p>
          <a:p>
            <a:pPr marL="868680" lvl="1" indent="-314960">
              <a:lnSpc>
                <a:spcPct val="100000"/>
              </a:lnSpc>
              <a:spcBef>
                <a:spcPts val="1250"/>
              </a:spcBef>
              <a:buClr>
                <a:srgbClr val="C00000"/>
              </a:buClr>
              <a:buSzPct val="83333"/>
              <a:buFont typeface="Wingdings"/>
              <a:buChar char=""/>
              <a:tabLst>
                <a:tab pos="868680" algn="l"/>
                <a:tab pos="869315" algn="l"/>
              </a:tabLst>
            </a:pPr>
            <a:r>
              <a:rPr sz="2100" b="1" spc="-10" dirty="0">
                <a:latin typeface="Calibri"/>
                <a:cs typeface="Calibri"/>
              </a:rPr>
              <a:t>Five</a:t>
            </a:r>
            <a:r>
              <a:rPr sz="2100" b="1" spc="-5" dirty="0">
                <a:latin typeface="Calibri"/>
                <a:cs typeface="Calibri"/>
              </a:rPr>
              <a:t> number</a:t>
            </a:r>
            <a:r>
              <a:rPr sz="2100" b="1" spc="20" dirty="0">
                <a:latin typeface="Calibri"/>
                <a:cs typeface="Calibri"/>
              </a:rPr>
              <a:t> </a:t>
            </a:r>
            <a:r>
              <a:rPr sz="2100" b="1" spc="-10" dirty="0">
                <a:latin typeface="Calibri"/>
                <a:cs typeface="Calibri"/>
              </a:rPr>
              <a:t>summary</a:t>
            </a:r>
            <a:r>
              <a:rPr sz="2100" spc="-10" dirty="0">
                <a:latin typeface="Calibri"/>
                <a:cs typeface="Calibri"/>
              </a:rPr>
              <a:t>:</a:t>
            </a:r>
            <a:r>
              <a:rPr sz="2100" spc="20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min,</a:t>
            </a:r>
            <a:r>
              <a:rPr sz="2100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Q</a:t>
            </a:r>
            <a:r>
              <a:rPr sz="2100" spc="-15" baseline="-19841" dirty="0">
                <a:latin typeface="Calibri"/>
                <a:cs typeface="Calibri"/>
              </a:rPr>
              <a:t>1</a:t>
            </a:r>
            <a:r>
              <a:rPr sz="2100" spc="-10" dirty="0">
                <a:latin typeface="Calibri"/>
                <a:cs typeface="Calibri"/>
              </a:rPr>
              <a:t>,</a:t>
            </a:r>
            <a:r>
              <a:rPr sz="2100" spc="-20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median,</a:t>
            </a:r>
            <a:r>
              <a:rPr sz="2100" spc="-155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Q</a:t>
            </a:r>
            <a:r>
              <a:rPr sz="2100" spc="-15" baseline="-19841" dirty="0">
                <a:latin typeface="Calibri"/>
                <a:cs typeface="Calibri"/>
              </a:rPr>
              <a:t>3</a:t>
            </a:r>
            <a:r>
              <a:rPr sz="2100" spc="-10" dirty="0">
                <a:latin typeface="Calibri"/>
                <a:cs typeface="Calibri"/>
              </a:rPr>
              <a:t>,</a:t>
            </a:r>
            <a:r>
              <a:rPr sz="2100" spc="-15" dirty="0">
                <a:latin typeface="Calibri"/>
                <a:cs typeface="Calibri"/>
              </a:rPr>
              <a:t> max</a:t>
            </a:r>
            <a:endParaRPr sz="2100">
              <a:latin typeface="Calibri"/>
              <a:cs typeface="Calibri"/>
            </a:endParaRPr>
          </a:p>
          <a:p>
            <a:pPr marL="868680" marR="132080" lvl="1" indent="-314960">
              <a:lnSpc>
                <a:spcPct val="129500"/>
              </a:lnSpc>
              <a:spcBef>
                <a:spcPts val="505"/>
              </a:spcBef>
              <a:buClr>
                <a:srgbClr val="C00000"/>
              </a:buClr>
              <a:buSzPct val="83333"/>
              <a:buFont typeface="Wingdings"/>
              <a:buChar char=""/>
              <a:tabLst>
                <a:tab pos="868680" algn="l"/>
                <a:tab pos="869315" algn="l"/>
              </a:tabLst>
            </a:pPr>
            <a:r>
              <a:rPr sz="2100" b="1" spc="-15" dirty="0">
                <a:latin typeface="Calibri"/>
                <a:cs typeface="Calibri"/>
              </a:rPr>
              <a:t>Boxplot</a:t>
            </a:r>
            <a:r>
              <a:rPr sz="2100" spc="-15" dirty="0">
                <a:latin typeface="Calibri"/>
                <a:cs typeface="Calibri"/>
              </a:rPr>
              <a:t>:</a:t>
            </a:r>
            <a:r>
              <a:rPr sz="2100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ends</a:t>
            </a:r>
            <a:r>
              <a:rPr sz="2100" spc="5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of</a:t>
            </a:r>
            <a:r>
              <a:rPr sz="2100" spc="-20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the</a:t>
            </a:r>
            <a:r>
              <a:rPr sz="2100" dirty="0">
                <a:latin typeface="Calibri"/>
                <a:cs typeface="Calibri"/>
              </a:rPr>
              <a:t> </a:t>
            </a:r>
            <a:r>
              <a:rPr sz="2100" spc="-20" dirty="0">
                <a:latin typeface="Calibri"/>
                <a:cs typeface="Calibri"/>
              </a:rPr>
              <a:t>box</a:t>
            </a:r>
            <a:r>
              <a:rPr sz="2100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are</a:t>
            </a:r>
            <a:r>
              <a:rPr sz="2100" spc="5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the</a:t>
            </a:r>
            <a:r>
              <a:rPr sz="2100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quartiles;</a:t>
            </a:r>
            <a:r>
              <a:rPr sz="2100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median</a:t>
            </a:r>
            <a:r>
              <a:rPr sz="2100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is</a:t>
            </a:r>
            <a:r>
              <a:rPr sz="2100" spc="-15" dirty="0">
                <a:latin typeface="Calibri"/>
                <a:cs typeface="Calibri"/>
              </a:rPr>
              <a:t> marked;</a:t>
            </a:r>
            <a:r>
              <a:rPr sz="2100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add</a:t>
            </a:r>
            <a:r>
              <a:rPr sz="2100" spc="-5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whiskers, </a:t>
            </a:r>
            <a:r>
              <a:rPr sz="2100" spc="-459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and plot</a:t>
            </a:r>
            <a:r>
              <a:rPr sz="2100" spc="-5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outliers</a:t>
            </a:r>
            <a:r>
              <a:rPr sz="2100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individually</a:t>
            </a:r>
            <a:endParaRPr sz="2100">
              <a:latin typeface="Calibri"/>
              <a:cs typeface="Calibri"/>
            </a:endParaRPr>
          </a:p>
          <a:p>
            <a:pPr marL="868680" lvl="1" indent="-314960">
              <a:lnSpc>
                <a:spcPct val="100000"/>
              </a:lnSpc>
              <a:spcBef>
                <a:spcPts val="1250"/>
              </a:spcBef>
              <a:buClr>
                <a:srgbClr val="C00000"/>
              </a:buClr>
              <a:buSzPct val="83333"/>
              <a:buFont typeface="Wingdings"/>
              <a:buChar char=""/>
              <a:tabLst>
                <a:tab pos="868680" algn="l"/>
                <a:tab pos="869315" algn="l"/>
              </a:tabLst>
            </a:pPr>
            <a:r>
              <a:rPr sz="2100" b="1" spc="-5" dirty="0">
                <a:latin typeface="Calibri"/>
                <a:cs typeface="Calibri"/>
              </a:rPr>
              <a:t>Outlier</a:t>
            </a:r>
            <a:r>
              <a:rPr sz="2100" spc="-5" dirty="0">
                <a:latin typeface="Calibri"/>
                <a:cs typeface="Calibri"/>
              </a:rPr>
              <a:t>: a </a:t>
            </a:r>
            <a:r>
              <a:rPr sz="2100" spc="-15" dirty="0">
                <a:latin typeface="Calibri"/>
                <a:cs typeface="Calibri"/>
              </a:rPr>
              <a:t>value</a:t>
            </a:r>
            <a:r>
              <a:rPr sz="2100" spc="-5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higher/lower</a:t>
            </a:r>
            <a:r>
              <a:rPr sz="2100" spc="15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than</a:t>
            </a:r>
            <a:r>
              <a:rPr sz="2100" spc="-5" dirty="0">
                <a:latin typeface="Calibri"/>
                <a:cs typeface="Calibri"/>
              </a:rPr>
              <a:t> 1.5</a:t>
            </a:r>
            <a:r>
              <a:rPr sz="2100" spc="-25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x IQR</a:t>
            </a:r>
            <a:endParaRPr sz="2100">
              <a:latin typeface="Calibri"/>
              <a:cs typeface="Calibri"/>
            </a:endParaRPr>
          </a:p>
          <a:p>
            <a:pPr marL="428625" indent="-378460">
              <a:lnSpc>
                <a:spcPct val="100000"/>
              </a:lnSpc>
              <a:spcBef>
                <a:spcPts val="1475"/>
              </a:spcBef>
              <a:buClr>
                <a:srgbClr val="C00000"/>
              </a:buClr>
              <a:buSzPct val="83018"/>
              <a:buFont typeface="Wingdings"/>
              <a:buChar char=""/>
              <a:tabLst>
                <a:tab pos="428625" algn="l"/>
                <a:tab pos="429259" algn="l"/>
              </a:tabLst>
            </a:pPr>
            <a:r>
              <a:rPr spc="-25" dirty="0"/>
              <a:t>Variance</a:t>
            </a:r>
            <a:r>
              <a:rPr spc="-15" dirty="0"/>
              <a:t> </a:t>
            </a:r>
            <a:r>
              <a:rPr spc="-5" dirty="0"/>
              <a:t>and</a:t>
            </a:r>
            <a:r>
              <a:rPr spc="-15" dirty="0"/>
              <a:t> standard</a:t>
            </a:r>
            <a:r>
              <a:rPr spc="-10" dirty="0"/>
              <a:t> deviation</a:t>
            </a:r>
            <a:r>
              <a:rPr spc="10" dirty="0"/>
              <a:t> </a:t>
            </a:r>
            <a:r>
              <a:rPr spc="-10" dirty="0"/>
              <a:t>(</a:t>
            </a:r>
            <a:r>
              <a:rPr i="1" spc="-10" dirty="0">
                <a:latin typeface="Calibri"/>
                <a:cs typeface="Calibri"/>
              </a:rPr>
              <a:t>sample:</a:t>
            </a:r>
            <a:r>
              <a:rPr i="1" spc="-25" dirty="0">
                <a:latin typeface="Calibri"/>
                <a:cs typeface="Calibri"/>
              </a:rPr>
              <a:t> </a:t>
            </a:r>
            <a:r>
              <a:rPr i="1" spc="-5" dirty="0">
                <a:latin typeface="Calibri"/>
                <a:cs typeface="Calibri"/>
              </a:rPr>
              <a:t>s,</a:t>
            </a:r>
            <a:r>
              <a:rPr i="1" dirty="0">
                <a:latin typeface="Calibri"/>
                <a:cs typeface="Calibri"/>
              </a:rPr>
              <a:t> </a:t>
            </a:r>
            <a:r>
              <a:rPr i="1" spc="-5" dirty="0">
                <a:latin typeface="Calibri"/>
                <a:cs typeface="Calibri"/>
              </a:rPr>
              <a:t>population:</a:t>
            </a:r>
            <a:r>
              <a:rPr i="1" spc="-25" dirty="0">
                <a:latin typeface="Calibri"/>
                <a:cs typeface="Calibri"/>
              </a:rPr>
              <a:t> </a:t>
            </a:r>
            <a:r>
              <a:rPr i="1" spc="-5" dirty="0">
                <a:latin typeface="Calibri"/>
                <a:cs typeface="Calibri"/>
              </a:rPr>
              <a:t>σ)</a:t>
            </a:r>
          </a:p>
          <a:p>
            <a:pPr marL="868680" lvl="1" indent="-314960">
              <a:lnSpc>
                <a:spcPct val="100000"/>
              </a:lnSpc>
              <a:spcBef>
                <a:spcPts val="1355"/>
              </a:spcBef>
              <a:buClr>
                <a:srgbClr val="C00000"/>
              </a:buClr>
              <a:buSzPct val="83333"/>
              <a:buFont typeface="Wingdings"/>
              <a:buChar char=""/>
              <a:tabLst>
                <a:tab pos="868680" algn="l"/>
                <a:tab pos="869315" algn="l"/>
              </a:tabLst>
            </a:pPr>
            <a:r>
              <a:rPr sz="2100" b="1" spc="-20" dirty="0">
                <a:latin typeface="Calibri"/>
                <a:cs typeface="Calibri"/>
              </a:rPr>
              <a:t>Variance</a:t>
            </a:r>
            <a:r>
              <a:rPr sz="2100" spc="-20" dirty="0">
                <a:latin typeface="Calibri"/>
                <a:cs typeface="Calibri"/>
              </a:rPr>
              <a:t>:</a:t>
            </a:r>
            <a:r>
              <a:rPr sz="2100" spc="10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(algebraic,</a:t>
            </a:r>
            <a:r>
              <a:rPr sz="2100" spc="5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scalable</a:t>
            </a:r>
            <a:r>
              <a:rPr sz="2100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computation)</a:t>
            </a:r>
            <a:endParaRPr sz="2100">
              <a:latin typeface="Calibri"/>
              <a:cs typeface="Calibri"/>
            </a:endParaRPr>
          </a:p>
          <a:p>
            <a:pPr marL="868680" lvl="1" indent="-314960">
              <a:lnSpc>
                <a:spcPct val="100000"/>
              </a:lnSpc>
              <a:spcBef>
                <a:spcPts val="1240"/>
              </a:spcBef>
              <a:buClr>
                <a:srgbClr val="C00000"/>
              </a:buClr>
              <a:buSzPct val="83333"/>
              <a:buFont typeface="Wingdings"/>
              <a:buChar char=""/>
              <a:tabLst>
                <a:tab pos="868680" algn="l"/>
                <a:tab pos="869315" algn="l"/>
              </a:tabLst>
            </a:pPr>
            <a:r>
              <a:rPr sz="2100" b="1" spc="-15" dirty="0">
                <a:latin typeface="Calibri"/>
                <a:cs typeface="Calibri"/>
              </a:rPr>
              <a:t>Standard</a:t>
            </a:r>
            <a:r>
              <a:rPr sz="2100" b="1" spc="15" dirty="0">
                <a:latin typeface="Calibri"/>
                <a:cs typeface="Calibri"/>
              </a:rPr>
              <a:t> </a:t>
            </a:r>
            <a:r>
              <a:rPr sz="2100" b="1" spc="-10" dirty="0">
                <a:latin typeface="Calibri"/>
                <a:cs typeface="Calibri"/>
              </a:rPr>
              <a:t>deviation </a:t>
            </a:r>
            <a:r>
              <a:rPr sz="2100" b="1" i="1" spc="-5" dirty="0">
                <a:latin typeface="Calibri"/>
                <a:cs typeface="Calibri"/>
              </a:rPr>
              <a:t>σ</a:t>
            </a:r>
            <a:r>
              <a:rPr sz="2100" i="1" spc="-5" dirty="0">
                <a:latin typeface="Calibri"/>
                <a:cs typeface="Calibri"/>
              </a:rPr>
              <a:t>:</a:t>
            </a:r>
            <a:r>
              <a:rPr sz="2100" i="1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is</a:t>
            </a:r>
            <a:r>
              <a:rPr sz="2100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the</a:t>
            </a:r>
            <a:r>
              <a:rPr sz="2100" spc="-5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square</a:t>
            </a:r>
            <a:r>
              <a:rPr sz="2100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root</a:t>
            </a:r>
            <a:r>
              <a:rPr sz="2100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of</a:t>
            </a:r>
            <a:r>
              <a:rPr sz="2100" spc="-25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variance</a:t>
            </a:r>
            <a:r>
              <a:rPr sz="2100" spc="-150" dirty="0">
                <a:latin typeface="Calibri"/>
                <a:cs typeface="Calibri"/>
              </a:rPr>
              <a:t> </a:t>
            </a:r>
            <a:r>
              <a:rPr sz="2100" i="1" spc="-5" dirty="0">
                <a:latin typeface="Calibri"/>
                <a:cs typeface="Calibri"/>
              </a:rPr>
              <a:t>σ</a:t>
            </a:r>
            <a:r>
              <a:rPr sz="2100" i="1" spc="-7" baseline="25793" dirty="0">
                <a:latin typeface="Calibri"/>
                <a:cs typeface="Calibri"/>
              </a:rPr>
              <a:t>2</a:t>
            </a:r>
            <a:endParaRPr sz="2100" baseline="25793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32591" y="6360983"/>
            <a:ext cx="890905" cy="48831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Times New Roman"/>
              <a:cs typeface="Times New Roman"/>
            </a:endParaRPr>
          </a:p>
          <a:p>
            <a:pPr marR="104139" algn="r">
              <a:lnSpc>
                <a:spcPts val="155"/>
              </a:lnSpc>
            </a:pPr>
            <a:r>
              <a:rPr sz="1150" i="1" spc="10" dirty="0">
                <a:latin typeface="Times New Roman"/>
                <a:cs typeface="Times New Roman"/>
              </a:rPr>
              <a:t>n</a:t>
            </a:r>
            <a:endParaRPr sz="1150">
              <a:latin typeface="Times New Roman"/>
              <a:cs typeface="Times New Roman"/>
            </a:endParaRPr>
          </a:p>
          <a:p>
            <a:pPr marL="38100">
              <a:lnSpc>
                <a:spcPts val="2375"/>
              </a:lnSpc>
              <a:tabLst>
                <a:tab pos="333375" algn="l"/>
                <a:tab pos="589915" algn="l"/>
              </a:tabLst>
            </a:pPr>
            <a:r>
              <a:rPr sz="3000" spc="15" baseline="-36111" dirty="0">
                <a:latin typeface="Symbol"/>
                <a:cs typeface="Symbol"/>
              </a:rPr>
              <a:t></a:t>
            </a:r>
            <a:r>
              <a:rPr sz="3000" spc="15" baseline="-36111" dirty="0">
                <a:latin typeface="Times New Roman"/>
                <a:cs typeface="Times New Roman"/>
              </a:rPr>
              <a:t>	</a:t>
            </a:r>
            <a:r>
              <a:rPr sz="2000" u="sng" spc="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2000" spc="10" dirty="0">
                <a:latin typeface="Times New Roman"/>
                <a:cs typeface="Times New Roman"/>
              </a:rPr>
              <a:t>	</a:t>
            </a:r>
            <a:r>
              <a:rPr sz="4500" spc="-1882" baseline="-32407" dirty="0">
                <a:latin typeface="Symbol"/>
                <a:cs typeface="Symbol"/>
              </a:rPr>
              <a:t></a:t>
            </a:r>
            <a:endParaRPr sz="4500" baseline="-32407">
              <a:latin typeface="Symbol"/>
              <a:cs typeface="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52906" y="6360983"/>
            <a:ext cx="890905" cy="48831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Times New Roman"/>
              <a:cs typeface="Times New Roman"/>
            </a:endParaRPr>
          </a:p>
          <a:p>
            <a:pPr marR="104139" algn="r">
              <a:lnSpc>
                <a:spcPts val="155"/>
              </a:lnSpc>
            </a:pPr>
            <a:r>
              <a:rPr sz="1150" i="1" spc="10" dirty="0">
                <a:latin typeface="Times New Roman"/>
                <a:cs typeface="Times New Roman"/>
              </a:rPr>
              <a:t>n</a:t>
            </a:r>
            <a:endParaRPr sz="1150">
              <a:latin typeface="Times New Roman"/>
              <a:cs typeface="Times New Roman"/>
            </a:endParaRPr>
          </a:p>
          <a:p>
            <a:pPr marL="38100">
              <a:lnSpc>
                <a:spcPts val="2375"/>
              </a:lnSpc>
              <a:tabLst>
                <a:tab pos="333375" algn="l"/>
                <a:tab pos="589915" algn="l"/>
              </a:tabLst>
            </a:pPr>
            <a:r>
              <a:rPr sz="3000" spc="15" baseline="-36111" dirty="0">
                <a:latin typeface="Symbol"/>
                <a:cs typeface="Symbol"/>
              </a:rPr>
              <a:t></a:t>
            </a:r>
            <a:r>
              <a:rPr sz="3000" spc="15" baseline="-36111" dirty="0">
                <a:latin typeface="Times New Roman"/>
                <a:cs typeface="Times New Roman"/>
              </a:rPr>
              <a:t>	</a:t>
            </a:r>
            <a:r>
              <a:rPr sz="2000" u="sng" spc="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2000" spc="10" dirty="0">
                <a:latin typeface="Times New Roman"/>
                <a:cs typeface="Times New Roman"/>
              </a:rPr>
              <a:t>	</a:t>
            </a:r>
            <a:r>
              <a:rPr sz="4500" spc="-1882" baseline="-32407" dirty="0">
                <a:latin typeface="Symbol"/>
                <a:cs typeface="Symbol"/>
              </a:rPr>
              <a:t></a:t>
            </a:r>
            <a:endParaRPr sz="4500" baseline="-32407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56149" y="7004085"/>
            <a:ext cx="245110" cy="205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50" i="1" spc="5" dirty="0">
                <a:latin typeface="Times New Roman"/>
                <a:cs typeface="Times New Roman"/>
              </a:rPr>
              <a:t>i</a:t>
            </a:r>
            <a:r>
              <a:rPr sz="1150" i="1" spc="-140" dirty="0">
                <a:latin typeface="Times New Roman"/>
                <a:cs typeface="Times New Roman"/>
              </a:rPr>
              <a:t> </a:t>
            </a:r>
            <a:r>
              <a:rPr sz="1150" spc="25" dirty="0">
                <a:latin typeface="Symbol"/>
                <a:cs typeface="Symbol"/>
              </a:rPr>
              <a:t></a:t>
            </a:r>
            <a:r>
              <a:rPr sz="1150" spc="10" dirty="0">
                <a:latin typeface="Times New Roman"/>
                <a:cs typeface="Times New Roman"/>
              </a:rPr>
              <a:t>1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76462" y="7004085"/>
            <a:ext cx="245110" cy="205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50" i="1" spc="5" dirty="0">
                <a:latin typeface="Times New Roman"/>
                <a:cs typeface="Times New Roman"/>
              </a:rPr>
              <a:t>i</a:t>
            </a:r>
            <a:r>
              <a:rPr sz="1150" i="1" spc="-140" dirty="0">
                <a:latin typeface="Times New Roman"/>
                <a:cs typeface="Times New Roman"/>
              </a:rPr>
              <a:t> </a:t>
            </a:r>
            <a:r>
              <a:rPr sz="1150" spc="25" dirty="0">
                <a:latin typeface="Symbol"/>
                <a:cs typeface="Symbol"/>
              </a:rPr>
              <a:t></a:t>
            </a:r>
            <a:r>
              <a:rPr sz="1150" spc="10" dirty="0">
                <a:latin typeface="Times New Roman"/>
                <a:cs typeface="Times New Roman"/>
              </a:rPr>
              <a:t>1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909695" y="6637101"/>
            <a:ext cx="573405" cy="3511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2000" spc="10" dirty="0">
                <a:latin typeface="Symbol"/>
                <a:cs typeface="Symbol"/>
              </a:rPr>
              <a:t></a:t>
            </a:r>
            <a:r>
              <a:rPr sz="2000" spc="75" dirty="0">
                <a:latin typeface="Times New Roman"/>
                <a:cs typeface="Times New Roman"/>
              </a:rPr>
              <a:t> </a:t>
            </a:r>
            <a:r>
              <a:rPr sz="2100" spc="-45" dirty="0">
                <a:latin typeface="Symbol"/>
                <a:cs typeface="Symbol"/>
              </a:rPr>
              <a:t></a:t>
            </a:r>
            <a:r>
              <a:rPr sz="2100" spc="-55" dirty="0">
                <a:latin typeface="Times New Roman"/>
                <a:cs typeface="Times New Roman"/>
              </a:rPr>
              <a:t> </a:t>
            </a:r>
            <a:r>
              <a:rPr sz="1725" spc="15" baseline="43478" dirty="0">
                <a:latin typeface="Times New Roman"/>
                <a:cs typeface="Times New Roman"/>
              </a:rPr>
              <a:t>2</a:t>
            </a:r>
            <a:endParaRPr sz="1725" baseline="43478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701914" y="6822726"/>
            <a:ext cx="67310" cy="205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50" i="1" spc="5" dirty="0">
                <a:latin typeface="Times New Roman"/>
                <a:cs typeface="Times New Roman"/>
              </a:rPr>
              <a:t>i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22053" y="6822726"/>
            <a:ext cx="67310" cy="205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50" i="1" spc="5" dirty="0">
                <a:latin typeface="Times New Roman"/>
                <a:cs typeface="Times New Roman"/>
              </a:rPr>
              <a:t>i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552073" y="6637091"/>
            <a:ext cx="1049655" cy="3511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  <a:tabLst>
                <a:tab pos="414020" algn="l"/>
              </a:tabLst>
            </a:pPr>
            <a:r>
              <a:rPr sz="2000" spc="5" dirty="0">
                <a:latin typeface="Times New Roman"/>
                <a:cs typeface="Times New Roman"/>
              </a:rPr>
              <a:t>(</a:t>
            </a:r>
            <a:r>
              <a:rPr sz="2000" spc="-240" dirty="0">
                <a:latin typeface="Times New Roman"/>
                <a:cs typeface="Times New Roman"/>
              </a:rPr>
              <a:t> </a:t>
            </a:r>
            <a:r>
              <a:rPr sz="2000" i="1" spc="5" dirty="0">
                <a:latin typeface="Times New Roman"/>
                <a:cs typeface="Times New Roman"/>
              </a:rPr>
              <a:t>x</a:t>
            </a:r>
            <a:r>
              <a:rPr sz="2000" i="1" dirty="0">
                <a:latin typeface="Times New Roman"/>
                <a:cs typeface="Times New Roman"/>
              </a:rPr>
              <a:t>	</a:t>
            </a:r>
            <a:r>
              <a:rPr sz="2000" spc="10" dirty="0">
                <a:latin typeface="Symbol"/>
                <a:cs typeface="Symbol"/>
              </a:rPr>
              <a:t></a:t>
            </a:r>
            <a:r>
              <a:rPr sz="2000" spc="75" dirty="0">
                <a:latin typeface="Times New Roman"/>
                <a:cs typeface="Times New Roman"/>
              </a:rPr>
              <a:t> </a:t>
            </a:r>
            <a:r>
              <a:rPr sz="2100" spc="-45" dirty="0">
                <a:latin typeface="Symbol"/>
                <a:cs typeface="Symbol"/>
              </a:rPr>
              <a:t></a:t>
            </a:r>
            <a:r>
              <a:rPr sz="2100" spc="-14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)</a:t>
            </a:r>
            <a:r>
              <a:rPr sz="2000" spc="-300" dirty="0">
                <a:latin typeface="Times New Roman"/>
                <a:cs typeface="Times New Roman"/>
              </a:rPr>
              <a:t> </a:t>
            </a:r>
            <a:r>
              <a:rPr sz="1725" spc="15" baseline="43478" dirty="0">
                <a:latin typeface="Times New Roman"/>
                <a:cs typeface="Times New Roman"/>
              </a:rPr>
              <a:t>2</a:t>
            </a:r>
            <a:endParaRPr sz="1725" baseline="43478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550031" y="6517601"/>
            <a:ext cx="347345" cy="3340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3000" i="1" spc="7" baseline="-29166" dirty="0">
                <a:latin typeface="Times New Roman"/>
                <a:cs typeface="Times New Roman"/>
              </a:rPr>
              <a:t>x</a:t>
            </a:r>
            <a:r>
              <a:rPr sz="3000" i="1" spc="112" baseline="-29166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Times New Roman"/>
                <a:cs typeface="Times New Roman"/>
              </a:rPr>
              <a:t>2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923934" y="6852118"/>
            <a:ext cx="196850" cy="3340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000" i="1" spc="10" dirty="0">
                <a:latin typeface="Times New Roman"/>
                <a:cs typeface="Times New Roman"/>
              </a:rPr>
              <a:t>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944249" y="6852118"/>
            <a:ext cx="196850" cy="3340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000" i="1" spc="10" dirty="0">
                <a:latin typeface="Times New Roman"/>
                <a:cs typeface="Times New Roman"/>
              </a:rPr>
              <a:t>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231533" y="6522037"/>
            <a:ext cx="390525" cy="3511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3150" spc="-75" baseline="-23809" dirty="0">
                <a:latin typeface="Symbol"/>
                <a:cs typeface="Symbol"/>
              </a:rPr>
              <a:t></a:t>
            </a:r>
            <a:r>
              <a:rPr sz="3150" spc="104" baseline="-23809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Times New Roman"/>
                <a:cs typeface="Times New Roman"/>
              </a:rPr>
              <a:t>2</a:t>
            </a:r>
            <a:endParaRPr sz="11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0817" y="781306"/>
            <a:ext cx="7428865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spc="5" dirty="0">
                <a:solidFill>
                  <a:srgbClr val="00009A"/>
                </a:solidFill>
              </a:rPr>
              <a:t>Properties</a:t>
            </a:r>
            <a:r>
              <a:rPr sz="3500" dirty="0">
                <a:solidFill>
                  <a:srgbClr val="00009A"/>
                </a:solidFill>
              </a:rPr>
              <a:t> </a:t>
            </a:r>
            <a:r>
              <a:rPr sz="3500" spc="10" dirty="0">
                <a:solidFill>
                  <a:srgbClr val="00009A"/>
                </a:solidFill>
              </a:rPr>
              <a:t>of</a:t>
            </a:r>
            <a:r>
              <a:rPr sz="3500" spc="5" dirty="0">
                <a:solidFill>
                  <a:srgbClr val="00009A"/>
                </a:solidFill>
              </a:rPr>
              <a:t> </a:t>
            </a:r>
            <a:r>
              <a:rPr sz="3500" spc="10" dirty="0">
                <a:solidFill>
                  <a:srgbClr val="00009A"/>
                </a:solidFill>
              </a:rPr>
              <a:t>Normal</a:t>
            </a:r>
            <a:r>
              <a:rPr sz="3500" spc="5" dirty="0">
                <a:solidFill>
                  <a:srgbClr val="00009A"/>
                </a:solidFill>
              </a:rPr>
              <a:t> Distribution Curve</a:t>
            </a:r>
            <a:endParaRPr sz="3500"/>
          </a:p>
        </p:txBody>
      </p:sp>
      <p:sp>
        <p:nvSpPr>
          <p:cNvPr id="3" name="object 3"/>
          <p:cNvSpPr txBox="1"/>
          <p:nvPr/>
        </p:nvSpPr>
        <p:spPr>
          <a:xfrm>
            <a:off x="733177" y="1510199"/>
            <a:ext cx="8964930" cy="2451100"/>
          </a:xfrm>
          <a:prstGeom prst="rect">
            <a:avLst/>
          </a:prstGeom>
        </p:spPr>
        <p:txBody>
          <a:bodyPr vert="horz" wrap="square" lIns="0" tIns="114935" rIns="0" bIns="0" rtlCol="0">
            <a:spAutoFit/>
          </a:bodyPr>
          <a:lstStyle/>
          <a:p>
            <a:pPr marL="390525" indent="-378460">
              <a:lnSpc>
                <a:spcPct val="100000"/>
              </a:lnSpc>
              <a:spcBef>
                <a:spcPts val="905"/>
              </a:spcBef>
              <a:buClr>
                <a:srgbClr val="C00000"/>
              </a:buClr>
              <a:buFont typeface="Arial MT"/>
              <a:buChar char="•"/>
              <a:tabLst>
                <a:tab pos="390525" algn="l"/>
                <a:tab pos="391160" algn="l"/>
              </a:tabLst>
            </a:pPr>
            <a:r>
              <a:rPr sz="3050" spc="15" dirty="0">
                <a:latin typeface="Calibri"/>
                <a:cs typeface="Calibri"/>
              </a:rPr>
              <a:t>Normal</a:t>
            </a:r>
            <a:r>
              <a:rPr sz="3050" dirty="0">
                <a:latin typeface="Calibri"/>
                <a:cs typeface="Calibri"/>
              </a:rPr>
              <a:t> </a:t>
            </a:r>
            <a:r>
              <a:rPr sz="3050" spc="5" dirty="0">
                <a:latin typeface="Calibri"/>
                <a:cs typeface="Calibri"/>
              </a:rPr>
              <a:t>(distribution)</a:t>
            </a:r>
            <a:r>
              <a:rPr sz="3050" spc="20" dirty="0">
                <a:latin typeface="Calibri"/>
                <a:cs typeface="Calibri"/>
              </a:rPr>
              <a:t> </a:t>
            </a:r>
            <a:r>
              <a:rPr sz="3050" spc="10" dirty="0">
                <a:latin typeface="Calibri"/>
                <a:cs typeface="Calibri"/>
              </a:rPr>
              <a:t>curve</a:t>
            </a:r>
            <a:endParaRPr sz="3050">
              <a:latin typeface="Calibri"/>
              <a:cs typeface="Calibri"/>
            </a:endParaRPr>
          </a:p>
          <a:p>
            <a:pPr marL="830580" marR="5080" lvl="1" indent="-314960">
              <a:lnSpc>
                <a:spcPct val="100000"/>
              </a:lnSpc>
              <a:spcBef>
                <a:spcPts val="660"/>
              </a:spcBef>
              <a:buClr>
                <a:srgbClr val="C00000"/>
              </a:buClr>
              <a:buFont typeface="Arial MT"/>
              <a:buChar char="–"/>
              <a:tabLst>
                <a:tab pos="831215" algn="l"/>
              </a:tabLst>
            </a:pPr>
            <a:r>
              <a:rPr sz="2650" spc="-15" dirty="0">
                <a:latin typeface="Calibri"/>
                <a:cs typeface="Calibri"/>
              </a:rPr>
              <a:t>From</a:t>
            </a:r>
            <a:r>
              <a:rPr sz="2650" spc="-35" dirty="0">
                <a:latin typeface="Calibri"/>
                <a:cs typeface="Calibri"/>
              </a:rPr>
              <a:t> </a:t>
            </a:r>
            <a:r>
              <a:rPr sz="2650" spc="-5" dirty="0">
                <a:latin typeface="Calibri"/>
                <a:cs typeface="Calibri"/>
              </a:rPr>
              <a:t>μ–σ </a:t>
            </a:r>
            <a:r>
              <a:rPr sz="2650" spc="-15" dirty="0">
                <a:latin typeface="Calibri"/>
                <a:cs typeface="Calibri"/>
              </a:rPr>
              <a:t>to</a:t>
            </a:r>
            <a:r>
              <a:rPr sz="2650" spc="-25" dirty="0">
                <a:latin typeface="Calibri"/>
                <a:cs typeface="Calibri"/>
              </a:rPr>
              <a:t> </a:t>
            </a:r>
            <a:r>
              <a:rPr sz="2650" spc="-5" dirty="0">
                <a:latin typeface="Calibri"/>
                <a:cs typeface="Calibri"/>
              </a:rPr>
              <a:t>μ+σ:</a:t>
            </a:r>
            <a:r>
              <a:rPr sz="2650" spc="-15" dirty="0">
                <a:latin typeface="Calibri"/>
                <a:cs typeface="Calibri"/>
              </a:rPr>
              <a:t> contains</a:t>
            </a:r>
            <a:r>
              <a:rPr sz="2650" spc="-35" dirty="0">
                <a:latin typeface="Calibri"/>
                <a:cs typeface="Calibri"/>
              </a:rPr>
              <a:t> </a:t>
            </a:r>
            <a:r>
              <a:rPr sz="2650" spc="-5" dirty="0">
                <a:latin typeface="Calibri"/>
                <a:cs typeface="Calibri"/>
              </a:rPr>
              <a:t>about</a:t>
            </a:r>
            <a:r>
              <a:rPr sz="2650" spc="-25" dirty="0">
                <a:latin typeface="Calibri"/>
                <a:cs typeface="Calibri"/>
              </a:rPr>
              <a:t> </a:t>
            </a:r>
            <a:r>
              <a:rPr sz="2650" spc="-5" dirty="0">
                <a:latin typeface="Calibri"/>
                <a:cs typeface="Calibri"/>
              </a:rPr>
              <a:t>68%</a:t>
            </a:r>
            <a:r>
              <a:rPr sz="2650" spc="-35" dirty="0">
                <a:latin typeface="Calibri"/>
                <a:cs typeface="Calibri"/>
              </a:rPr>
              <a:t> </a:t>
            </a:r>
            <a:r>
              <a:rPr sz="2650" spc="-5" dirty="0">
                <a:latin typeface="Calibri"/>
                <a:cs typeface="Calibri"/>
              </a:rPr>
              <a:t>of</a:t>
            </a:r>
            <a:r>
              <a:rPr sz="2650" spc="-15" dirty="0">
                <a:latin typeface="Calibri"/>
                <a:cs typeface="Calibri"/>
              </a:rPr>
              <a:t> </a:t>
            </a:r>
            <a:r>
              <a:rPr sz="2650" spc="-5" dirty="0">
                <a:latin typeface="Calibri"/>
                <a:cs typeface="Calibri"/>
              </a:rPr>
              <a:t>the</a:t>
            </a:r>
            <a:r>
              <a:rPr sz="2650" spc="-15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measurements </a:t>
            </a:r>
            <a:r>
              <a:rPr sz="2650" spc="-585" dirty="0">
                <a:latin typeface="Calibri"/>
                <a:cs typeface="Calibri"/>
              </a:rPr>
              <a:t> </a:t>
            </a:r>
            <a:r>
              <a:rPr sz="2650" spc="-5" dirty="0">
                <a:latin typeface="Calibri"/>
                <a:cs typeface="Calibri"/>
              </a:rPr>
              <a:t>(μ:</a:t>
            </a:r>
            <a:r>
              <a:rPr sz="2650" spc="-15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mean,</a:t>
            </a:r>
            <a:r>
              <a:rPr sz="2650" spc="-5" dirty="0">
                <a:latin typeface="Calibri"/>
                <a:cs typeface="Calibri"/>
              </a:rPr>
              <a:t> σ:</a:t>
            </a:r>
            <a:r>
              <a:rPr sz="2650" spc="-20" dirty="0">
                <a:latin typeface="Calibri"/>
                <a:cs typeface="Calibri"/>
              </a:rPr>
              <a:t> </a:t>
            </a:r>
            <a:r>
              <a:rPr sz="2650" spc="-15" dirty="0">
                <a:latin typeface="Calibri"/>
                <a:cs typeface="Calibri"/>
              </a:rPr>
              <a:t>standard</a:t>
            </a:r>
            <a:r>
              <a:rPr sz="2650" spc="-20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deviation)</a:t>
            </a:r>
            <a:endParaRPr sz="2650">
              <a:latin typeface="Calibri"/>
              <a:cs typeface="Calibri"/>
            </a:endParaRPr>
          </a:p>
          <a:p>
            <a:pPr marL="830580" lvl="1" indent="-314960">
              <a:lnSpc>
                <a:spcPct val="100000"/>
              </a:lnSpc>
              <a:spcBef>
                <a:spcPts val="625"/>
              </a:spcBef>
              <a:buClr>
                <a:srgbClr val="C00000"/>
              </a:buClr>
              <a:buFont typeface="Arial MT"/>
              <a:buChar char="–"/>
              <a:tabLst>
                <a:tab pos="831215" algn="l"/>
              </a:tabLst>
            </a:pPr>
            <a:r>
              <a:rPr sz="2650" spc="-20" dirty="0">
                <a:latin typeface="Calibri"/>
                <a:cs typeface="Calibri"/>
              </a:rPr>
              <a:t>From</a:t>
            </a:r>
            <a:r>
              <a:rPr sz="2650" spc="-35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μ–2σ </a:t>
            </a:r>
            <a:r>
              <a:rPr sz="2650" spc="-15" dirty="0">
                <a:latin typeface="Calibri"/>
                <a:cs typeface="Calibri"/>
              </a:rPr>
              <a:t>to</a:t>
            </a:r>
            <a:r>
              <a:rPr sz="2650" spc="-30" dirty="0">
                <a:latin typeface="Calibri"/>
                <a:cs typeface="Calibri"/>
              </a:rPr>
              <a:t> </a:t>
            </a:r>
            <a:r>
              <a:rPr sz="2650" spc="-5" dirty="0">
                <a:latin typeface="Calibri"/>
                <a:cs typeface="Calibri"/>
              </a:rPr>
              <a:t>μ+2σ: </a:t>
            </a:r>
            <a:r>
              <a:rPr sz="2650" spc="-15" dirty="0">
                <a:latin typeface="Calibri"/>
                <a:cs typeface="Calibri"/>
              </a:rPr>
              <a:t>contains</a:t>
            </a:r>
            <a:r>
              <a:rPr sz="2650" spc="-25" dirty="0">
                <a:latin typeface="Calibri"/>
                <a:cs typeface="Calibri"/>
              </a:rPr>
              <a:t> </a:t>
            </a:r>
            <a:r>
              <a:rPr sz="2650" spc="-5" dirty="0">
                <a:latin typeface="Calibri"/>
                <a:cs typeface="Calibri"/>
              </a:rPr>
              <a:t>about</a:t>
            </a:r>
            <a:r>
              <a:rPr sz="2650" spc="-25" dirty="0">
                <a:latin typeface="Calibri"/>
                <a:cs typeface="Calibri"/>
              </a:rPr>
              <a:t> </a:t>
            </a:r>
            <a:r>
              <a:rPr sz="2650" spc="-5" dirty="0">
                <a:latin typeface="Calibri"/>
                <a:cs typeface="Calibri"/>
              </a:rPr>
              <a:t>95%</a:t>
            </a:r>
            <a:r>
              <a:rPr sz="2650" spc="-25" dirty="0">
                <a:latin typeface="Calibri"/>
                <a:cs typeface="Calibri"/>
              </a:rPr>
              <a:t> </a:t>
            </a:r>
            <a:r>
              <a:rPr sz="2650" spc="-5" dirty="0">
                <a:latin typeface="Calibri"/>
                <a:cs typeface="Calibri"/>
              </a:rPr>
              <a:t>of </a:t>
            </a:r>
            <a:r>
              <a:rPr sz="2650" spc="-10" dirty="0">
                <a:latin typeface="Calibri"/>
                <a:cs typeface="Calibri"/>
              </a:rPr>
              <a:t>it</a:t>
            </a:r>
            <a:endParaRPr sz="2650">
              <a:latin typeface="Calibri"/>
              <a:cs typeface="Calibri"/>
            </a:endParaRPr>
          </a:p>
          <a:p>
            <a:pPr marL="830580" lvl="1" indent="-314960">
              <a:lnSpc>
                <a:spcPct val="100000"/>
              </a:lnSpc>
              <a:spcBef>
                <a:spcPts val="625"/>
              </a:spcBef>
              <a:buClr>
                <a:srgbClr val="C00000"/>
              </a:buClr>
              <a:buFont typeface="Arial MT"/>
              <a:buChar char="–"/>
              <a:tabLst>
                <a:tab pos="831215" algn="l"/>
              </a:tabLst>
            </a:pPr>
            <a:r>
              <a:rPr sz="2650" spc="-20" dirty="0">
                <a:latin typeface="Calibri"/>
                <a:cs typeface="Calibri"/>
              </a:rPr>
              <a:t>From</a:t>
            </a:r>
            <a:r>
              <a:rPr sz="2650" spc="-40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μ–3σ </a:t>
            </a:r>
            <a:r>
              <a:rPr sz="2650" spc="-15" dirty="0">
                <a:latin typeface="Calibri"/>
                <a:cs typeface="Calibri"/>
              </a:rPr>
              <a:t>to</a:t>
            </a:r>
            <a:r>
              <a:rPr sz="2650" spc="-30" dirty="0">
                <a:latin typeface="Calibri"/>
                <a:cs typeface="Calibri"/>
              </a:rPr>
              <a:t> </a:t>
            </a:r>
            <a:r>
              <a:rPr sz="2650" spc="-5" dirty="0">
                <a:latin typeface="Calibri"/>
                <a:cs typeface="Calibri"/>
              </a:rPr>
              <a:t>μ+3σ: </a:t>
            </a:r>
            <a:r>
              <a:rPr sz="2650" spc="-15" dirty="0">
                <a:latin typeface="Calibri"/>
                <a:cs typeface="Calibri"/>
              </a:rPr>
              <a:t>contains</a:t>
            </a:r>
            <a:r>
              <a:rPr sz="2650" spc="-25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about</a:t>
            </a:r>
            <a:r>
              <a:rPr sz="2650" spc="-25" dirty="0">
                <a:latin typeface="Calibri"/>
                <a:cs typeface="Calibri"/>
              </a:rPr>
              <a:t> </a:t>
            </a:r>
            <a:r>
              <a:rPr sz="2650" spc="-5" dirty="0">
                <a:latin typeface="Calibri"/>
                <a:cs typeface="Calibri"/>
              </a:rPr>
              <a:t>99.7%</a:t>
            </a:r>
            <a:r>
              <a:rPr sz="2650" spc="-25" dirty="0">
                <a:latin typeface="Calibri"/>
                <a:cs typeface="Calibri"/>
              </a:rPr>
              <a:t> </a:t>
            </a:r>
            <a:r>
              <a:rPr sz="2650" spc="-5" dirty="0">
                <a:latin typeface="Calibri"/>
                <a:cs typeface="Calibri"/>
              </a:rPr>
              <a:t>of </a:t>
            </a:r>
            <a:r>
              <a:rPr sz="2650" spc="-10" dirty="0">
                <a:latin typeface="Calibri"/>
                <a:cs typeface="Calibri"/>
              </a:rPr>
              <a:t>it</a:t>
            </a:r>
            <a:endParaRPr sz="265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882215" y="5434903"/>
            <a:ext cx="2950210" cy="1272540"/>
            <a:chOff x="3882215" y="5434903"/>
            <a:chExt cx="2950210" cy="1272540"/>
          </a:xfrm>
        </p:grpSpPr>
        <p:sp>
          <p:nvSpPr>
            <p:cNvPr id="5" name="object 5"/>
            <p:cNvSpPr/>
            <p:nvPr/>
          </p:nvSpPr>
          <p:spPr>
            <a:xfrm>
              <a:off x="3889517" y="5442205"/>
              <a:ext cx="2935605" cy="1250950"/>
            </a:xfrm>
            <a:custGeom>
              <a:avLst/>
              <a:gdLst/>
              <a:ahLst/>
              <a:cxnLst/>
              <a:rect l="l" t="t" r="r" b="b"/>
              <a:pathLst>
                <a:path w="2935604" h="1250950">
                  <a:moveTo>
                    <a:pt x="0" y="1250932"/>
                  </a:moveTo>
                  <a:lnTo>
                    <a:pt x="48772" y="1246133"/>
                  </a:lnTo>
                  <a:lnTo>
                    <a:pt x="97557" y="1240124"/>
                  </a:lnTo>
                  <a:lnTo>
                    <a:pt x="150346" y="1231496"/>
                  </a:lnTo>
                  <a:lnTo>
                    <a:pt x="201151" y="1220768"/>
                  </a:lnTo>
                  <a:lnTo>
                    <a:pt x="250134" y="1207797"/>
                  </a:lnTo>
                  <a:lnTo>
                    <a:pt x="297457" y="1192443"/>
                  </a:lnTo>
                  <a:lnTo>
                    <a:pt x="343282" y="1174564"/>
                  </a:lnTo>
                  <a:lnTo>
                    <a:pt x="387771" y="1154020"/>
                  </a:lnTo>
                  <a:lnTo>
                    <a:pt x="431088" y="1130669"/>
                  </a:lnTo>
                  <a:lnTo>
                    <a:pt x="473393" y="1104370"/>
                  </a:lnTo>
                  <a:lnTo>
                    <a:pt x="514849" y="1074982"/>
                  </a:lnTo>
                  <a:lnTo>
                    <a:pt x="555618" y="1042364"/>
                  </a:lnTo>
                  <a:lnTo>
                    <a:pt x="595863" y="1006374"/>
                  </a:lnTo>
                  <a:lnTo>
                    <a:pt x="635746" y="966872"/>
                  </a:lnTo>
                  <a:lnTo>
                    <a:pt x="684531" y="913428"/>
                  </a:lnTo>
                  <a:lnTo>
                    <a:pt x="733850" y="853976"/>
                  </a:lnTo>
                  <a:lnTo>
                    <a:pt x="782635" y="790309"/>
                  </a:lnTo>
                  <a:lnTo>
                    <a:pt x="831408" y="721258"/>
                  </a:lnTo>
                  <a:lnTo>
                    <a:pt x="880181" y="649190"/>
                  </a:lnTo>
                  <a:lnTo>
                    <a:pt x="929512" y="574116"/>
                  </a:lnTo>
                  <a:lnTo>
                    <a:pt x="978285" y="497847"/>
                  </a:lnTo>
                  <a:lnTo>
                    <a:pt x="1027070" y="420979"/>
                  </a:lnTo>
                  <a:lnTo>
                    <a:pt x="1075842" y="346517"/>
                  </a:lnTo>
                  <a:lnTo>
                    <a:pt x="1125173" y="274448"/>
                  </a:lnTo>
                  <a:lnTo>
                    <a:pt x="1173946" y="208389"/>
                  </a:lnTo>
                  <a:lnTo>
                    <a:pt x="1222719" y="148338"/>
                  </a:lnTo>
                  <a:lnTo>
                    <a:pt x="1271504" y="97288"/>
                  </a:lnTo>
                  <a:lnTo>
                    <a:pt x="1320823" y="55251"/>
                  </a:lnTo>
                  <a:lnTo>
                    <a:pt x="1369608" y="24621"/>
                  </a:lnTo>
                  <a:lnTo>
                    <a:pt x="1418381" y="6009"/>
                  </a:lnTo>
                  <a:lnTo>
                    <a:pt x="1467712" y="0"/>
                  </a:lnTo>
                  <a:lnTo>
                    <a:pt x="1516485" y="6009"/>
                  </a:lnTo>
                  <a:lnTo>
                    <a:pt x="1565258" y="24621"/>
                  </a:lnTo>
                  <a:lnTo>
                    <a:pt x="1614043" y="55251"/>
                  </a:lnTo>
                  <a:lnTo>
                    <a:pt x="1663362" y="97288"/>
                  </a:lnTo>
                  <a:lnTo>
                    <a:pt x="1712147" y="148338"/>
                  </a:lnTo>
                  <a:lnTo>
                    <a:pt x="1760920" y="208389"/>
                  </a:lnTo>
                  <a:lnTo>
                    <a:pt x="1809705" y="274448"/>
                  </a:lnTo>
                  <a:lnTo>
                    <a:pt x="1859024" y="346517"/>
                  </a:lnTo>
                  <a:lnTo>
                    <a:pt x="1907797" y="420979"/>
                  </a:lnTo>
                  <a:lnTo>
                    <a:pt x="1956582" y="497847"/>
                  </a:lnTo>
                  <a:lnTo>
                    <a:pt x="2005355" y="574116"/>
                  </a:lnTo>
                  <a:lnTo>
                    <a:pt x="2054686" y="649190"/>
                  </a:lnTo>
                  <a:lnTo>
                    <a:pt x="2103459" y="721258"/>
                  </a:lnTo>
                  <a:lnTo>
                    <a:pt x="2152244" y="790309"/>
                  </a:lnTo>
                  <a:lnTo>
                    <a:pt x="2201562" y="853976"/>
                  </a:lnTo>
                  <a:lnTo>
                    <a:pt x="2250335" y="913428"/>
                  </a:lnTo>
                  <a:lnTo>
                    <a:pt x="2299120" y="966872"/>
                  </a:lnTo>
                  <a:lnTo>
                    <a:pt x="2339005" y="1006374"/>
                  </a:lnTo>
                  <a:lnTo>
                    <a:pt x="2379252" y="1042364"/>
                  </a:lnTo>
                  <a:lnTo>
                    <a:pt x="2420023" y="1074982"/>
                  </a:lnTo>
                  <a:lnTo>
                    <a:pt x="2461479" y="1104370"/>
                  </a:lnTo>
                  <a:lnTo>
                    <a:pt x="2503785" y="1130669"/>
                  </a:lnTo>
                  <a:lnTo>
                    <a:pt x="2547101" y="1154020"/>
                  </a:lnTo>
                  <a:lnTo>
                    <a:pt x="2591591" y="1174564"/>
                  </a:lnTo>
                  <a:lnTo>
                    <a:pt x="2637416" y="1192443"/>
                  </a:lnTo>
                  <a:lnTo>
                    <a:pt x="2684739" y="1207797"/>
                  </a:lnTo>
                  <a:lnTo>
                    <a:pt x="2733723" y="1220768"/>
                  </a:lnTo>
                  <a:lnTo>
                    <a:pt x="2784529" y="1231496"/>
                  </a:lnTo>
                  <a:lnTo>
                    <a:pt x="2837321" y="1240124"/>
                  </a:lnTo>
                  <a:lnTo>
                    <a:pt x="2886094" y="1246133"/>
                  </a:lnTo>
                  <a:lnTo>
                    <a:pt x="2935413" y="1250932"/>
                  </a:lnTo>
                </a:path>
              </a:pathLst>
            </a:custGeom>
            <a:ln w="14217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378401" y="5442026"/>
              <a:ext cx="1957705" cy="1265555"/>
            </a:xfrm>
            <a:custGeom>
              <a:avLst/>
              <a:gdLst/>
              <a:ahLst/>
              <a:cxnLst/>
              <a:rect l="l" t="t" r="r" b="b"/>
              <a:pathLst>
                <a:path w="1957704" h="1265554">
                  <a:moveTo>
                    <a:pt x="1957133" y="1265300"/>
                  </a:moveTo>
                  <a:lnTo>
                    <a:pt x="1957133" y="1093546"/>
                  </a:lnTo>
                  <a:lnTo>
                    <a:pt x="1908352" y="1056919"/>
                  </a:lnTo>
                  <a:lnTo>
                    <a:pt x="1859026" y="1014882"/>
                  </a:lnTo>
                  <a:lnTo>
                    <a:pt x="1821845" y="978662"/>
                  </a:lnTo>
                  <a:lnTo>
                    <a:pt x="1786029" y="940840"/>
                  </a:lnTo>
                  <a:lnTo>
                    <a:pt x="1751485" y="901630"/>
                  </a:lnTo>
                  <a:lnTo>
                    <a:pt x="1718122" y="861246"/>
                  </a:lnTo>
                  <a:lnTo>
                    <a:pt x="1685849" y="819899"/>
                  </a:lnTo>
                  <a:lnTo>
                    <a:pt x="1654573" y="777804"/>
                  </a:lnTo>
                  <a:lnTo>
                    <a:pt x="1624205" y="735174"/>
                  </a:lnTo>
                  <a:lnTo>
                    <a:pt x="1594651" y="692221"/>
                  </a:lnTo>
                  <a:lnTo>
                    <a:pt x="1565821" y="649160"/>
                  </a:lnTo>
                  <a:lnTo>
                    <a:pt x="1516494" y="574103"/>
                  </a:lnTo>
                  <a:lnTo>
                    <a:pt x="1387880" y="373356"/>
                  </a:lnTo>
                  <a:lnTo>
                    <a:pt x="1360057" y="331159"/>
                  </a:lnTo>
                  <a:lnTo>
                    <a:pt x="1331487" y="289244"/>
                  </a:lnTo>
                  <a:lnTo>
                    <a:pt x="1302086" y="247994"/>
                  </a:lnTo>
                  <a:lnTo>
                    <a:pt x="1271771" y="207790"/>
                  </a:lnTo>
                  <a:lnTo>
                    <a:pt x="1240457" y="169016"/>
                  </a:lnTo>
                  <a:lnTo>
                    <a:pt x="1208060" y="132052"/>
                  </a:lnTo>
                  <a:lnTo>
                    <a:pt x="1174496" y="97281"/>
                  </a:lnTo>
                  <a:lnTo>
                    <a:pt x="1125169" y="55244"/>
                  </a:lnTo>
                  <a:lnTo>
                    <a:pt x="1076401" y="24612"/>
                  </a:lnTo>
                  <a:lnTo>
                    <a:pt x="1027620" y="6007"/>
                  </a:lnTo>
                  <a:lnTo>
                    <a:pt x="978839" y="0"/>
                  </a:lnTo>
                  <a:lnTo>
                    <a:pt x="929513" y="6007"/>
                  </a:lnTo>
                  <a:lnTo>
                    <a:pt x="880732" y="24612"/>
                  </a:lnTo>
                  <a:lnTo>
                    <a:pt x="831964" y="55244"/>
                  </a:lnTo>
                  <a:lnTo>
                    <a:pt x="782637" y="97281"/>
                  </a:lnTo>
                  <a:lnTo>
                    <a:pt x="749073" y="132052"/>
                  </a:lnTo>
                  <a:lnTo>
                    <a:pt x="716676" y="169016"/>
                  </a:lnTo>
                  <a:lnTo>
                    <a:pt x="685362" y="207790"/>
                  </a:lnTo>
                  <a:lnTo>
                    <a:pt x="655047" y="247994"/>
                  </a:lnTo>
                  <a:lnTo>
                    <a:pt x="625646" y="289244"/>
                  </a:lnTo>
                  <a:lnTo>
                    <a:pt x="597076" y="331159"/>
                  </a:lnTo>
                  <a:lnTo>
                    <a:pt x="569252" y="373356"/>
                  </a:lnTo>
                  <a:lnTo>
                    <a:pt x="542091" y="415455"/>
                  </a:lnTo>
                  <a:lnTo>
                    <a:pt x="440639" y="574103"/>
                  </a:lnTo>
                  <a:lnTo>
                    <a:pt x="391312" y="649160"/>
                  </a:lnTo>
                  <a:lnTo>
                    <a:pt x="362309" y="692510"/>
                  </a:lnTo>
                  <a:lnTo>
                    <a:pt x="332738" y="735551"/>
                  </a:lnTo>
                  <a:lnTo>
                    <a:pt x="302460" y="778126"/>
                  </a:lnTo>
                  <a:lnTo>
                    <a:pt x="271335" y="820075"/>
                  </a:lnTo>
                  <a:lnTo>
                    <a:pt x="239222" y="861239"/>
                  </a:lnTo>
                  <a:lnTo>
                    <a:pt x="205983" y="901461"/>
                  </a:lnTo>
                  <a:lnTo>
                    <a:pt x="171477" y="940581"/>
                  </a:lnTo>
                  <a:lnTo>
                    <a:pt x="135565" y="978441"/>
                  </a:lnTo>
                  <a:lnTo>
                    <a:pt x="98107" y="1014882"/>
                  </a:lnTo>
                  <a:lnTo>
                    <a:pt x="48780" y="1056919"/>
                  </a:lnTo>
                  <a:lnTo>
                    <a:pt x="0" y="1093546"/>
                  </a:lnTo>
                  <a:lnTo>
                    <a:pt x="0" y="1265301"/>
                  </a:lnTo>
                  <a:lnTo>
                    <a:pt x="1957133" y="1265300"/>
                  </a:lnTo>
                  <a:close/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89517" y="5442205"/>
              <a:ext cx="2935605" cy="1250950"/>
            </a:xfrm>
            <a:custGeom>
              <a:avLst/>
              <a:gdLst/>
              <a:ahLst/>
              <a:cxnLst/>
              <a:rect l="l" t="t" r="r" b="b"/>
              <a:pathLst>
                <a:path w="2935604" h="1250950">
                  <a:moveTo>
                    <a:pt x="0" y="1250932"/>
                  </a:moveTo>
                  <a:lnTo>
                    <a:pt x="48772" y="1246133"/>
                  </a:lnTo>
                  <a:lnTo>
                    <a:pt x="97557" y="1240124"/>
                  </a:lnTo>
                  <a:lnTo>
                    <a:pt x="150346" y="1231496"/>
                  </a:lnTo>
                  <a:lnTo>
                    <a:pt x="201151" y="1220768"/>
                  </a:lnTo>
                  <a:lnTo>
                    <a:pt x="250134" y="1207797"/>
                  </a:lnTo>
                  <a:lnTo>
                    <a:pt x="297457" y="1192443"/>
                  </a:lnTo>
                  <a:lnTo>
                    <a:pt x="343282" y="1174564"/>
                  </a:lnTo>
                  <a:lnTo>
                    <a:pt x="387771" y="1154020"/>
                  </a:lnTo>
                  <a:lnTo>
                    <a:pt x="431088" y="1130669"/>
                  </a:lnTo>
                  <a:lnTo>
                    <a:pt x="473393" y="1104370"/>
                  </a:lnTo>
                  <a:lnTo>
                    <a:pt x="514849" y="1074982"/>
                  </a:lnTo>
                  <a:lnTo>
                    <a:pt x="555618" y="1042364"/>
                  </a:lnTo>
                  <a:lnTo>
                    <a:pt x="595863" y="1006374"/>
                  </a:lnTo>
                  <a:lnTo>
                    <a:pt x="635746" y="966872"/>
                  </a:lnTo>
                  <a:lnTo>
                    <a:pt x="684531" y="913428"/>
                  </a:lnTo>
                  <a:lnTo>
                    <a:pt x="733850" y="853976"/>
                  </a:lnTo>
                  <a:lnTo>
                    <a:pt x="782635" y="790309"/>
                  </a:lnTo>
                  <a:lnTo>
                    <a:pt x="831408" y="721258"/>
                  </a:lnTo>
                  <a:lnTo>
                    <a:pt x="880181" y="649190"/>
                  </a:lnTo>
                  <a:lnTo>
                    <a:pt x="929512" y="574116"/>
                  </a:lnTo>
                  <a:lnTo>
                    <a:pt x="978285" y="497847"/>
                  </a:lnTo>
                  <a:lnTo>
                    <a:pt x="1027070" y="420979"/>
                  </a:lnTo>
                  <a:lnTo>
                    <a:pt x="1075842" y="346517"/>
                  </a:lnTo>
                  <a:lnTo>
                    <a:pt x="1125173" y="274448"/>
                  </a:lnTo>
                  <a:lnTo>
                    <a:pt x="1173946" y="208389"/>
                  </a:lnTo>
                  <a:lnTo>
                    <a:pt x="1222719" y="148338"/>
                  </a:lnTo>
                  <a:lnTo>
                    <a:pt x="1271504" y="97288"/>
                  </a:lnTo>
                  <a:lnTo>
                    <a:pt x="1320823" y="55251"/>
                  </a:lnTo>
                  <a:lnTo>
                    <a:pt x="1369608" y="24621"/>
                  </a:lnTo>
                  <a:lnTo>
                    <a:pt x="1418381" y="6009"/>
                  </a:lnTo>
                  <a:lnTo>
                    <a:pt x="1467712" y="0"/>
                  </a:lnTo>
                  <a:lnTo>
                    <a:pt x="1516485" y="6009"/>
                  </a:lnTo>
                  <a:lnTo>
                    <a:pt x="1565258" y="24621"/>
                  </a:lnTo>
                  <a:lnTo>
                    <a:pt x="1614043" y="55251"/>
                  </a:lnTo>
                  <a:lnTo>
                    <a:pt x="1663362" y="97288"/>
                  </a:lnTo>
                  <a:lnTo>
                    <a:pt x="1712147" y="148338"/>
                  </a:lnTo>
                  <a:lnTo>
                    <a:pt x="1760920" y="208389"/>
                  </a:lnTo>
                  <a:lnTo>
                    <a:pt x="1809705" y="274448"/>
                  </a:lnTo>
                  <a:lnTo>
                    <a:pt x="1859024" y="346517"/>
                  </a:lnTo>
                  <a:lnTo>
                    <a:pt x="1907797" y="420979"/>
                  </a:lnTo>
                  <a:lnTo>
                    <a:pt x="1956582" y="497847"/>
                  </a:lnTo>
                  <a:lnTo>
                    <a:pt x="2005355" y="574116"/>
                  </a:lnTo>
                  <a:lnTo>
                    <a:pt x="2054686" y="649190"/>
                  </a:lnTo>
                  <a:lnTo>
                    <a:pt x="2103459" y="721258"/>
                  </a:lnTo>
                  <a:lnTo>
                    <a:pt x="2152244" y="790309"/>
                  </a:lnTo>
                  <a:lnTo>
                    <a:pt x="2201562" y="853976"/>
                  </a:lnTo>
                  <a:lnTo>
                    <a:pt x="2250335" y="913428"/>
                  </a:lnTo>
                  <a:lnTo>
                    <a:pt x="2299120" y="966872"/>
                  </a:lnTo>
                  <a:lnTo>
                    <a:pt x="2339005" y="1006374"/>
                  </a:lnTo>
                  <a:lnTo>
                    <a:pt x="2379252" y="1042364"/>
                  </a:lnTo>
                  <a:lnTo>
                    <a:pt x="2420023" y="1074982"/>
                  </a:lnTo>
                  <a:lnTo>
                    <a:pt x="2461479" y="1104370"/>
                  </a:lnTo>
                  <a:lnTo>
                    <a:pt x="2503785" y="1130669"/>
                  </a:lnTo>
                  <a:lnTo>
                    <a:pt x="2547101" y="1154020"/>
                  </a:lnTo>
                  <a:lnTo>
                    <a:pt x="2591591" y="1174564"/>
                  </a:lnTo>
                  <a:lnTo>
                    <a:pt x="2637416" y="1192443"/>
                  </a:lnTo>
                  <a:lnTo>
                    <a:pt x="2684739" y="1207797"/>
                  </a:lnTo>
                  <a:lnTo>
                    <a:pt x="2733723" y="1220768"/>
                  </a:lnTo>
                  <a:lnTo>
                    <a:pt x="2784529" y="1231496"/>
                  </a:lnTo>
                  <a:lnTo>
                    <a:pt x="2837321" y="1240124"/>
                  </a:lnTo>
                  <a:lnTo>
                    <a:pt x="2886094" y="1246133"/>
                  </a:lnTo>
                  <a:lnTo>
                    <a:pt x="2935413" y="1250932"/>
                  </a:lnTo>
                </a:path>
              </a:pathLst>
            </a:custGeom>
            <a:ln w="14217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183964" y="5948180"/>
            <a:ext cx="341630" cy="2330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350" spc="-80" dirty="0">
                <a:latin typeface="Microsoft Sans Serif"/>
                <a:cs typeface="Microsoft Sans Serif"/>
              </a:rPr>
              <a:t>95%</a:t>
            </a:r>
            <a:endParaRPr sz="1350">
              <a:latin typeface="Microsoft Sans Serif"/>
              <a:cs typeface="Microsoft Sans Serif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885708" y="4166761"/>
            <a:ext cx="2943225" cy="2576195"/>
            <a:chOff x="3885708" y="4166761"/>
            <a:chExt cx="2943225" cy="2576195"/>
          </a:xfrm>
        </p:grpSpPr>
        <p:sp>
          <p:nvSpPr>
            <p:cNvPr id="10" name="object 10"/>
            <p:cNvSpPr/>
            <p:nvPr/>
          </p:nvSpPr>
          <p:spPr>
            <a:xfrm>
              <a:off x="3889518" y="6707549"/>
              <a:ext cx="2935605" cy="0"/>
            </a:xfrm>
            <a:custGeom>
              <a:avLst/>
              <a:gdLst/>
              <a:ahLst/>
              <a:cxnLst/>
              <a:rect l="l" t="t" r="r" b="b"/>
              <a:pathLst>
                <a:path w="2935604">
                  <a:moveTo>
                    <a:pt x="0" y="0"/>
                  </a:moveTo>
                  <a:lnTo>
                    <a:pt x="2935425" y="0"/>
                  </a:lnTo>
                </a:path>
              </a:pathLst>
            </a:custGeom>
            <a:ln w="72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889518" y="4170254"/>
              <a:ext cx="0" cy="2537460"/>
            </a:xfrm>
            <a:custGeom>
              <a:avLst/>
              <a:gdLst/>
              <a:ahLst/>
              <a:cxnLst/>
              <a:rect l="l" t="t" r="r" b="b"/>
              <a:pathLst>
                <a:path h="2537459">
                  <a:moveTo>
                    <a:pt x="0" y="2537295"/>
                  </a:moveTo>
                  <a:lnTo>
                    <a:pt x="0" y="0"/>
                  </a:lnTo>
                </a:path>
              </a:pathLst>
            </a:custGeom>
            <a:ln w="65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889518" y="6707549"/>
              <a:ext cx="0" cy="32384"/>
            </a:xfrm>
            <a:custGeom>
              <a:avLst/>
              <a:gdLst/>
              <a:ahLst/>
              <a:cxnLst/>
              <a:rect l="l" t="t" r="r" b="b"/>
              <a:pathLst>
                <a:path h="32384">
                  <a:moveTo>
                    <a:pt x="0" y="0"/>
                  </a:moveTo>
                  <a:lnTo>
                    <a:pt x="0" y="31826"/>
                  </a:lnTo>
                </a:path>
              </a:pathLst>
            </a:custGeom>
            <a:ln w="6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378387" y="6707549"/>
              <a:ext cx="0" cy="32384"/>
            </a:xfrm>
            <a:custGeom>
              <a:avLst/>
              <a:gdLst/>
              <a:ahLst/>
              <a:cxnLst/>
              <a:rect l="l" t="t" r="r" b="b"/>
              <a:pathLst>
                <a:path h="32384">
                  <a:moveTo>
                    <a:pt x="0" y="0"/>
                  </a:moveTo>
                  <a:lnTo>
                    <a:pt x="0" y="31826"/>
                  </a:lnTo>
                </a:path>
              </a:pathLst>
            </a:custGeom>
            <a:ln w="6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867803" y="6707549"/>
              <a:ext cx="0" cy="32384"/>
            </a:xfrm>
            <a:custGeom>
              <a:avLst/>
              <a:gdLst/>
              <a:ahLst/>
              <a:cxnLst/>
              <a:rect l="l" t="t" r="r" b="b"/>
              <a:pathLst>
                <a:path h="32384">
                  <a:moveTo>
                    <a:pt x="0" y="0"/>
                  </a:moveTo>
                  <a:lnTo>
                    <a:pt x="0" y="31826"/>
                  </a:lnTo>
                </a:path>
              </a:pathLst>
            </a:custGeom>
            <a:ln w="6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740911" y="6735467"/>
            <a:ext cx="1184275" cy="2330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501015" algn="l"/>
                <a:tab pos="990600" algn="l"/>
              </a:tabLst>
            </a:pPr>
            <a:r>
              <a:rPr sz="1350" spc="-65" dirty="0">
                <a:latin typeface="Microsoft Sans Serif"/>
                <a:cs typeface="Microsoft Sans Serif"/>
              </a:rPr>
              <a:t>−3	−2	−1</a:t>
            </a:r>
            <a:endParaRPr sz="1350">
              <a:latin typeface="Microsoft Sans Serif"/>
              <a:cs typeface="Microsoft Sans Serif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357230" y="6707549"/>
            <a:ext cx="0" cy="32384"/>
          </a:xfrm>
          <a:custGeom>
            <a:avLst/>
            <a:gdLst/>
            <a:ahLst/>
            <a:cxnLst/>
            <a:rect l="l" t="t" r="r" b="b"/>
            <a:pathLst>
              <a:path h="32384">
                <a:moveTo>
                  <a:pt x="0" y="0"/>
                </a:moveTo>
                <a:lnTo>
                  <a:pt x="0" y="31826"/>
                </a:lnTo>
              </a:path>
            </a:pathLst>
          </a:custGeom>
          <a:ln w="6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300702" y="6735467"/>
            <a:ext cx="113664" cy="2330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350" spc="-60" dirty="0">
                <a:latin typeface="Microsoft Sans Serif"/>
                <a:cs typeface="Microsoft Sans Serif"/>
              </a:rPr>
              <a:t>0</a:t>
            </a:r>
            <a:endParaRPr sz="1350">
              <a:latin typeface="Microsoft Sans Serif"/>
              <a:cs typeface="Microsoft Sans Serif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5842812" y="6707549"/>
            <a:ext cx="985519" cy="32384"/>
            <a:chOff x="5842812" y="6707549"/>
            <a:chExt cx="985519" cy="32384"/>
          </a:xfrm>
        </p:grpSpPr>
        <p:sp>
          <p:nvSpPr>
            <p:cNvPr id="19" name="object 19"/>
            <p:cNvSpPr/>
            <p:nvPr/>
          </p:nvSpPr>
          <p:spPr>
            <a:xfrm>
              <a:off x="5846100" y="6707549"/>
              <a:ext cx="0" cy="32384"/>
            </a:xfrm>
            <a:custGeom>
              <a:avLst/>
              <a:gdLst/>
              <a:ahLst/>
              <a:cxnLst/>
              <a:rect l="l" t="t" r="r" b="b"/>
              <a:pathLst>
                <a:path h="32384">
                  <a:moveTo>
                    <a:pt x="0" y="0"/>
                  </a:moveTo>
                  <a:lnTo>
                    <a:pt x="0" y="31826"/>
                  </a:lnTo>
                </a:path>
              </a:pathLst>
            </a:custGeom>
            <a:ln w="6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335515" y="6707549"/>
              <a:ext cx="0" cy="32384"/>
            </a:xfrm>
            <a:custGeom>
              <a:avLst/>
              <a:gdLst/>
              <a:ahLst/>
              <a:cxnLst/>
              <a:rect l="l" t="t" r="r" b="b"/>
              <a:pathLst>
                <a:path h="32384">
                  <a:moveTo>
                    <a:pt x="0" y="0"/>
                  </a:moveTo>
                  <a:lnTo>
                    <a:pt x="0" y="31826"/>
                  </a:lnTo>
                </a:path>
              </a:pathLst>
            </a:custGeom>
            <a:ln w="6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824943" y="6707549"/>
              <a:ext cx="0" cy="32384"/>
            </a:xfrm>
            <a:custGeom>
              <a:avLst/>
              <a:gdLst/>
              <a:ahLst/>
              <a:cxnLst/>
              <a:rect l="l" t="t" r="r" b="b"/>
              <a:pathLst>
                <a:path h="32384">
                  <a:moveTo>
                    <a:pt x="0" y="0"/>
                  </a:moveTo>
                  <a:lnTo>
                    <a:pt x="0" y="31826"/>
                  </a:lnTo>
                </a:path>
              </a:pathLst>
            </a:custGeom>
            <a:ln w="6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5743537" y="6735467"/>
            <a:ext cx="1184275" cy="2330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501650" algn="l"/>
                <a:tab pos="991235" algn="l"/>
              </a:tabLst>
            </a:pPr>
            <a:r>
              <a:rPr sz="1350" spc="-65" dirty="0">
                <a:latin typeface="Microsoft Sans Serif"/>
                <a:cs typeface="Microsoft Sans Serif"/>
              </a:rPr>
              <a:t>+1	+2	+3</a:t>
            </a:r>
            <a:endParaRPr sz="1350">
              <a:latin typeface="Microsoft Sans Serif"/>
              <a:cs typeface="Microsoft Sans Serif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444131" y="5529745"/>
            <a:ext cx="3041650" cy="1198245"/>
            <a:chOff x="444131" y="5529745"/>
            <a:chExt cx="3041650" cy="1198245"/>
          </a:xfrm>
        </p:grpSpPr>
        <p:sp>
          <p:nvSpPr>
            <p:cNvPr id="24" name="object 24"/>
            <p:cNvSpPr/>
            <p:nvPr/>
          </p:nvSpPr>
          <p:spPr>
            <a:xfrm>
              <a:off x="451116" y="5536730"/>
              <a:ext cx="3027680" cy="1177925"/>
            </a:xfrm>
            <a:custGeom>
              <a:avLst/>
              <a:gdLst/>
              <a:ahLst/>
              <a:cxnLst/>
              <a:rect l="l" t="t" r="r" b="b"/>
              <a:pathLst>
                <a:path w="3027679" h="1177925">
                  <a:moveTo>
                    <a:pt x="0" y="1177404"/>
                  </a:moveTo>
                  <a:lnTo>
                    <a:pt x="50304" y="1172883"/>
                  </a:lnTo>
                  <a:lnTo>
                    <a:pt x="100609" y="1167231"/>
                  </a:lnTo>
                  <a:lnTo>
                    <a:pt x="155051" y="1159108"/>
                  </a:lnTo>
                  <a:lnTo>
                    <a:pt x="207446" y="1149008"/>
                  </a:lnTo>
                  <a:lnTo>
                    <a:pt x="257962" y="1136799"/>
                  </a:lnTo>
                  <a:lnTo>
                    <a:pt x="306767" y="1122346"/>
                  </a:lnTo>
                  <a:lnTo>
                    <a:pt x="354026" y="1105518"/>
                  </a:lnTo>
                  <a:lnTo>
                    <a:pt x="399908" y="1086181"/>
                  </a:lnTo>
                  <a:lnTo>
                    <a:pt x="444580" y="1064203"/>
                  </a:lnTo>
                  <a:lnTo>
                    <a:pt x="488210" y="1039451"/>
                  </a:lnTo>
                  <a:lnTo>
                    <a:pt x="530964" y="1011792"/>
                  </a:lnTo>
                  <a:lnTo>
                    <a:pt x="573011" y="981093"/>
                  </a:lnTo>
                  <a:lnTo>
                    <a:pt x="614517" y="947221"/>
                  </a:lnTo>
                  <a:lnTo>
                    <a:pt x="655650" y="910043"/>
                  </a:lnTo>
                  <a:lnTo>
                    <a:pt x="705954" y="859739"/>
                  </a:lnTo>
                  <a:lnTo>
                    <a:pt x="756818" y="803783"/>
                  </a:lnTo>
                  <a:lnTo>
                    <a:pt x="807123" y="743864"/>
                  </a:lnTo>
                  <a:lnTo>
                    <a:pt x="857427" y="678853"/>
                  </a:lnTo>
                  <a:lnTo>
                    <a:pt x="907732" y="611022"/>
                  </a:lnTo>
                  <a:lnTo>
                    <a:pt x="958608" y="540372"/>
                  </a:lnTo>
                  <a:lnTo>
                    <a:pt x="1008913" y="468591"/>
                  </a:lnTo>
                  <a:lnTo>
                    <a:pt x="1059218" y="396239"/>
                  </a:lnTo>
                  <a:lnTo>
                    <a:pt x="1109522" y="326148"/>
                  </a:lnTo>
                  <a:lnTo>
                    <a:pt x="1160386" y="258318"/>
                  </a:lnTo>
                  <a:lnTo>
                    <a:pt x="1210691" y="196138"/>
                  </a:lnTo>
                  <a:lnTo>
                    <a:pt x="1260995" y="139611"/>
                  </a:lnTo>
                  <a:lnTo>
                    <a:pt x="1311300" y="91567"/>
                  </a:lnTo>
                  <a:lnTo>
                    <a:pt x="1362176" y="51993"/>
                  </a:lnTo>
                  <a:lnTo>
                    <a:pt x="1412481" y="23177"/>
                  </a:lnTo>
                  <a:lnTo>
                    <a:pt x="1462786" y="5651"/>
                  </a:lnTo>
                  <a:lnTo>
                    <a:pt x="1513649" y="0"/>
                  </a:lnTo>
                  <a:lnTo>
                    <a:pt x="1563954" y="5651"/>
                  </a:lnTo>
                  <a:lnTo>
                    <a:pt x="1614258" y="23177"/>
                  </a:lnTo>
                  <a:lnTo>
                    <a:pt x="1664563" y="51993"/>
                  </a:lnTo>
                  <a:lnTo>
                    <a:pt x="1715427" y="91566"/>
                  </a:lnTo>
                  <a:lnTo>
                    <a:pt x="1765731" y="139611"/>
                  </a:lnTo>
                  <a:lnTo>
                    <a:pt x="1816036" y="196138"/>
                  </a:lnTo>
                  <a:lnTo>
                    <a:pt x="1866341" y="258317"/>
                  </a:lnTo>
                  <a:lnTo>
                    <a:pt x="1917217" y="326148"/>
                  </a:lnTo>
                  <a:lnTo>
                    <a:pt x="1967522" y="396239"/>
                  </a:lnTo>
                  <a:lnTo>
                    <a:pt x="2017826" y="468591"/>
                  </a:lnTo>
                  <a:lnTo>
                    <a:pt x="2068131" y="540372"/>
                  </a:lnTo>
                  <a:lnTo>
                    <a:pt x="2118995" y="611022"/>
                  </a:lnTo>
                  <a:lnTo>
                    <a:pt x="2169299" y="678853"/>
                  </a:lnTo>
                  <a:lnTo>
                    <a:pt x="2219604" y="743864"/>
                  </a:lnTo>
                  <a:lnTo>
                    <a:pt x="2270467" y="803782"/>
                  </a:lnTo>
                  <a:lnTo>
                    <a:pt x="2320772" y="859739"/>
                  </a:lnTo>
                  <a:lnTo>
                    <a:pt x="2371077" y="910043"/>
                  </a:lnTo>
                  <a:lnTo>
                    <a:pt x="2412210" y="947221"/>
                  </a:lnTo>
                  <a:lnTo>
                    <a:pt x="2453716" y="981093"/>
                  </a:lnTo>
                  <a:lnTo>
                    <a:pt x="2495762" y="1011792"/>
                  </a:lnTo>
                  <a:lnTo>
                    <a:pt x="2538516" y="1039451"/>
                  </a:lnTo>
                  <a:lnTo>
                    <a:pt x="2582146" y="1064203"/>
                  </a:lnTo>
                  <a:lnTo>
                    <a:pt x="2626818" y="1086181"/>
                  </a:lnTo>
                  <a:lnTo>
                    <a:pt x="2672700" y="1105518"/>
                  </a:lnTo>
                  <a:lnTo>
                    <a:pt x="2719960" y="1122346"/>
                  </a:lnTo>
                  <a:lnTo>
                    <a:pt x="2768764" y="1136799"/>
                  </a:lnTo>
                  <a:lnTo>
                    <a:pt x="2819280" y="1149008"/>
                  </a:lnTo>
                  <a:lnTo>
                    <a:pt x="2871676" y="1159108"/>
                  </a:lnTo>
                  <a:lnTo>
                    <a:pt x="2926118" y="1167231"/>
                  </a:lnTo>
                  <a:lnTo>
                    <a:pt x="2976422" y="1172883"/>
                  </a:lnTo>
                  <a:lnTo>
                    <a:pt x="3027299" y="1177404"/>
                  </a:lnTo>
                </a:path>
              </a:pathLst>
            </a:custGeom>
            <a:ln w="13563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460030" y="5536730"/>
              <a:ext cx="1009015" cy="1191260"/>
            </a:xfrm>
            <a:custGeom>
              <a:avLst/>
              <a:gdLst/>
              <a:ahLst/>
              <a:cxnLst/>
              <a:rect l="l" t="t" r="r" b="b"/>
              <a:pathLst>
                <a:path w="1009014" h="1191259">
                  <a:moveTo>
                    <a:pt x="1008913" y="1190967"/>
                  </a:moveTo>
                  <a:lnTo>
                    <a:pt x="1008913" y="468579"/>
                  </a:lnTo>
                  <a:lnTo>
                    <a:pt x="958608" y="396227"/>
                  </a:lnTo>
                  <a:lnTo>
                    <a:pt x="899899" y="315043"/>
                  </a:lnTo>
                  <a:lnTo>
                    <a:pt x="868947" y="273351"/>
                  </a:lnTo>
                  <a:lnTo>
                    <a:pt x="836819" y="231863"/>
                  </a:lnTo>
                  <a:lnTo>
                    <a:pt x="803432" y="191277"/>
                  </a:lnTo>
                  <a:lnTo>
                    <a:pt x="768705" y="152296"/>
                  </a:lnTo>
                  <a:lnTo>
                    <a:pt x="732554" y="115621"/>
                  </a:lnTo>
                  <a:lnTo>
                    <a:pt x="694896" y="81953"/>
                  </a:lnTo>
                  <a:lnTo>
                    <a:pt x="655650" y="51993"/>
                  </a:lnTo>
                  <a:lnTo>
                    <a:pt x="605345" y="23164"/>
                  </a:lnTo>
                  <a:lnTo>
                    <a:pt x="555040" y="5651"/>
                  </a:lnTo>
                  <a:lnTo>
                    <a:pt x="504736" y="0"/>
                  </a:lnTo>
                  <a:lnTo>
                    <a:pt x="453872" y="5651"/>
                  </a:lnTo>
                  <a:lnTo>
                    <a:pt x="403567" y="23164"/>
                  </a:lnTo>
                  <a:lnTo>
                    <a:pt x="353263" y="51993"/>
                  </a:lnTo>
                  <a:lnTo>
                    <a:pt x="314016" y="81953"/>
                  </a:lnTo>
                  <a:lnTo>
                    <a:pt x="276359" y="115621"/>
                  </a:lnTo>
                  <a:lnTo>
                    <a:pt x="240208" y="152296"/>
                  </a:lnTo>
                  <a:lnTo>
                    <a:pt x="205480" y="191277"/>
                  </a:lnTo>
                  <a:lnTo>
                    <a:pt x="172094" y="231863"/>
                  </a:lnTo>
                  <a:lnTo>
                    <a:pt x="139966" y="273351"/>
                  </a:lnTo>
                  <a:lnTo>
                    <a:pt x="109013" y="315043"/>
                  </a:lnTo>
                  <a:lnTo>
                    <a:pt x="50304" y="396227"/>
                  </a:lnTo>
                  <a:lnTo>
                    <a:pt x="0" y="468579"/>
                  </a:lnTo>
                  <a:lnTo>
                    <a:pt x="0" y="1190967"/>
                  </a:lnTo>
                  <a:lnTo>
                    <a:pt x="1008913" y="1190967"/>
                  </a:lnTo>
                  <a:close/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51116" y="5536730"/>
              <a:ext cx="3027680" cy="1177925"/>
            </a:xfrm>
            <a:custGeom>
              <a:avLst/>
              <a:gdLst/>
              <a:ahLst/>
              <a:cxnLst/>
              <a:rect l="l" t="t" r="r" b="b"/>
              <a:pathLst>
                <a:path w="3027679" h="1177925">
                  <a:moveTo>
                    <a:pt x="0" y="1177404"/>
                  </a:moveTo>
                  <a:lnTo>
                    <a:pt x="50304" y="1172883"/>
                  </a:lnTo>
                  <a:lnTo>
                    <a:pt x="100609" y="1167231"/>
                  </a:lnTo>
                  <a:lnTo>
                    <a:pt x="155051" y="1159108"/>
                  </a:lnTo>
                  <a:lnTo>
                    <a:pt x="207446" y="1149008"/>
                  </a:lnTo>
                  <a:lnTo>
                    <a:pt x="257962" y="1136799"/>
                  </a:lnTo>
                  <a:lnTo>
                    <a:pt x="306767" y="1122346"/>
                  </a:lnTo>
                  <a:lnTo>
                    <a:pt x="354026" y="1105518"/>
                  </a:lnTo>
                  <a:lnTo>
                    <a:pt x="399908" y="1086181"/>
                  </a:lnTo>
                  <a:lnTo>
                    <a:pt x="444580" y="1064203"/>
                  </a:lnTo>
                  <a:lnTo>
                    <a:pt x="488210" y="1039451"/>
                  </a:lnTo>
                  <a:lnTo>
                    <a:pt x="530964" y="1011792"/>
                  </a:lnTo>
                  <a:lnTo>
                    <a:pt x="573011" y="981093"/>
                  </a:lnTo>
                  <a:lnTo>
                    <a:pt x="614517" y="947221"/>
                  </a:lnTo>
                  <a:lnTo>
                    <a:pt x="655650" y="910043"/>
                  </a:lnTo>
                  <a:lnTo>
                    <a:pt x="705954" y="859739"/>
                  </a:lnTo>
                  <a:lnTo>
                    <a:pt x="756818" y="803783"/>
                  </a:lnTo>
                  <a:lnTo>
                    <a:pt x="807123" y="743864"/>
                  </a:lnTo>
                  <a:lnTo>
                    <a:pt x="857427" y="678853"/>
                  </a:lnTo>
                  <a:lnTo>
                    <a:pt x="907732" y="611022"/>
                  </a:lnTo>
                  <a:lnTo>
                    <a:pt x="958608" y="540372"/>
                  </a:lnTo>
                  <a:lnTo>
                    <a:pt x="1008913" y="468591"/>
                  </a:lnTo>
                  <a:lnTo>
                    <a:pt x="1059218" y="396239"/>
                  </a:lnTo>
                  <a:lnTo>
                    <a:pt x="1109522" y="326148"/>
                  </a:lnTo>
                  <a:lnTo>
                    <a:pt x="1160386" y="258318"/>
                  </a:lnTo>
                  <a:lnTo>
                    <a:pt x="1210691" y="196138"/>
                  </a:lnTo>
                  <a:lnTo>
                    <a:pt x="1260995" y="139611"/>
                  </a:lnTo>
                  <a:lnTo>
                    <a:pt x="1311300" y="91567"/>
                  </a:lnTo>
                  <a:lnTo>
                    <a:pt x="1362176" y="51993"/>
                  </a:lnTo>
                  <a:lnTo>
                    <a:pt x="1412481" y="23177"/>
                  </a:lnTo>
                  <a:lnTo>
                    <a:pt x="1462786" y="5651"/>
                  </a:lnTo>
                  <a:lnTo>
                    <a:pt x="1513649" y="0"/>
                  </a:lnTo>
                  <a:lnTo>
                    <a:pt x="1563954" y="5651"/>
                  </a:lnTo>
                  <a:lnTo>
                    <a:pt x="1614258" y="23177"/>
                  </a:lnTo>
                  <a:lnTo>
                    <a:pt x="1664563" y="51993"/>
                  </a:lnTo>
                  <a:lnTo>
                    <a:pt x="1715427" y="91566"/>
                  </a:lnTo>
                  <a:lnTo>
                    <a:pt x="1765731" y="139611"/>
                  </a:lnTo>
                  <a:lnTo>
                    <a:pt x="1816036" y="196138"/>
                  </a:lnTo>
                  <a:lnTo>
                    <a:pt x="1866341" y="258317"/>
                  </a:lnTo>
                  <a:lnTo>
                    <a:pt x="1917217" y="326148"/>
                  </a:lnTo>
                  <a:lnTo>
                    <a:pt x="1967522" y="396239"/>
                  </a:lnTo>
                  <a:lnTo>
                    <a:pt x="2017826" y="468591"/>
                  </a:lnTo>
                  <a:lnTo>
                    <a:pt x="2068131" y="540372"/>
                  </a:lnTo>
                  <a:lnTo>
                    <a:pt x="2118995" y="611022"/>
                  </a:lnTo>
                  <a:lnTo>
                    <a:pt x="2169299" y="678853"/>
                  </a:lnTo>
                  <a:lnTo>
                    <a:pt x="2219604" y="743864"/>
                  </a:lnTo>
                  <a:lnTo>
                    <a:pt x="2270467" y="803782"/>
                  </a:lnTo>
                  <a:lnTo>
                    <a:pt x="2320772" y="859739"/>
                  </a:lnTo>
                  <a:lnTo>
                    <a:pt x="2371077" y="910043"/>
                  </a:lnTo>
                  <a:lnTo>
                    <a:pt x="2412210" y="947221"/>
                  </a:lnTo>
                  <a:lnTo>
                    <a:pt x="2453716" y="981093"/>
                  </a:lnTo>
                  <a:lnTo>
                    <a:pt x="2495762" y="1011792"/>
                  </a:lnTo>
                  <a:lnTo>
                    <a:pt x="2538516" y="1039451"/>
                  </a:lnTo>
                  <a:lnTo>
                    <a:pt x="2582146" y="1064203"/>
                  </a:lnTo>
                  <a:lnTo>
                    <a:pt x="2626818" y="1086181"/>
                  </a:lnTo>
                  <a:lnTo>
                    <a:pt x="2672700" y="1105518"/>
                  </a:lnTo>
                  <a:lnTo>
                    <a:pt x="2719960" y="1122346"/>
                  </a:lnTo>
                  <a:lnTo>
                    <a:pt x="2768764" y="1136799"/>
                  </a:lnTo>
                  <a:lnTo>
                    <a:pt x="2819280" y="1149008"/>
                  </a:lnTo>
                  <a:lnTo>
                    <a:pt x="2871676" y="1159108"/>
                  </a:lnTo>
                  <a:lnTo>
                    <a:pt x="2926118" y="1167231"/>
                  </a:lnTo>
                  <a:lnTo>
                    <a:pt x="2976422" y="1172883"/>
                  </a:lnTo>
                  <a:lnTo>
                    <a:pt x="3027299" y="1177404"/>
                  </a:lnTo>
                </a:path>
              </a:pathLst>
            </a:custGeom>
            <a:ln w="13563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1786459" y="6012393"/>
            <a:ext cx="351155" cy="2209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50" spc="15" dirty="0">
                <a:latin typeface="Microsoft Sans Serif"/>
                <a:cs typeface="Microsoft Sans Serif"/>
              </a:rPr>
              <a:t>68%</a:t>
            </a:r>
            <a:endParaRPr sz="1250">
              <a:latin typeface="Microsoft Sans Serif"/>
              <a:cs typeface="Microsoft Sans Serif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447624" y="4336046"/>
            <a:ext cx="3034665" cy="2425700"/>
            <a:chOff x="447624" y="4336046"/>
            <a:chExt cx="3034665" cy="2425700"/>
          </a:xfrm>
        </p:grpSpPr>
        <p:sp>
          <p:nvSpPr>
            <p:cNvPr id="29" name="object 29"/>
            <p:cNvSpPr/>
            <p:nvPr/>
          </p:nvSpPr>
          <p:spPr>
            <a:xfrm>
              <a:off x="451116" y="6727697"/>
              <a:ext cx="3027680" cy="0"/>
            </a:xfrm>
            <a:custGeom>
              <a:avLst/>
              <a:gdLst/>
              <a:ahLst/>
              <a:cxnLst/>
              <a:rect l="l" t="t" r="r" b="b"/>
              <a:pathLst>
                <a:path w="3027679">
                  <a:moveTo>
                    <a:pt x="0" y="0"/>
                  </a:moveTo>
                  <a:lnTo>
                    <a:pt x="3027299" y="0"/>
                  </a:lnTo>
                </a:path>
              </a:pathLst>
            </a:custGeom>
            <a:ln w="678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51116" y="4339539"/>
              <a:ext cx="0" cy="2388235"/>
            </a:xfrm>
            <a:custGeom>
              <a:avLst/>
              <a:gdLst/>
              <a:ahLst/>
              <a:cxnLst/>
              <a:rect l="l" t="t" r="r" b="b"/>
              <a:pathLst>
                <a:path h="2388234">
                  <a:moveTo>
                    <a:pt x="0" y="2388158"/>
                  </a:moveTo>
                  <a:lnTo>
                    <a:pt x="0" y="0"/>
                  </a:lnTo>
                </a:path>
              </a:pathLst>
            </a:custGeom>
            <a:ln w="678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51116" y="6727697"/>
              <a:ext cx="0" cy="30480"/>
            </a:xfrm>
            <a:custGeom>
              <a:avLst/>
              <a:gdLst/>
              <a:ahLst/>
              <a:cxnLst/>
              <a:rect l="l" t="t" r="r" b="b"/>
              <a:pathLst>
                <a:path h="30479">
                  <a:moveTo>
                    <a:pt x="0" y="0"/>
                  </a:moveTo>
                  <a:lnTo>
                    <a:pt x="0" y="29959"/>
                  </a:lnTo>
                </a:path>
              </a:pathLst>
            </a:custGeom>
            <a:ln w="678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955293" y="6727697"/>
              <a:ext cx="0" cy="30480"/>
            </a:xfrm>
            <a:custGeom>
              <a:avLst/>
              <a:gdLst/>
              <a:ahLst/>
              <a:cxnLst/>
              <a:rect l="l" t="t" r="r" b="b"/>
              <a:pathLst>
                <a:path h="30479">
                  <a:moveTo>
                    <a:pt x="0" y="0"/>
                  </a:moveTo>
                  <a:lnTo>
                    <a:pt x="0" y="29959"/>
                  </a:lnTo>
                </a:path>
              </a:pathLst>
            </a:custGeom>
            <a:ln w="678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460030" y="6727697"/>
              <a:ext cx="0" cy="30480"/>
            </a:xfrm>
            <a:custGeom>
              <a:avLst/>
              <a:gdLst/>
              <a:ahLst/>
              <a:cxnLst/>
              <a:rect l="l" t="t" r="r" b="b"/>
              <a:pathLst>
                <a:path h="30479">
                  <a:moveTo>
                    <a:pt x="0" y="0"/>
                  </a:moveTo>
                  <a:lnTo>
                    <a:pt x="0" y="29959"/>
                  </a:lnTo>
                </a:path>
              </a:pathLst>
            </a:custGeom>
            <a:ln w="678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298246" y="6753431"/>
            <a:ext cx="1220470" cy="2209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516255" algn="l"/>
                <a:tab pos="1021080" algn="l"/>
              </a:tabLst>
            </a:pPr>
            <a:r>
              <a:rPr sz="1250" spc="15" dirty="0">
                <a:latin typeface="Microsoft Sans Serif"/>
                <a:cs typeface="Microsoft Sans Serif"/>
              </a:rPr>
              <a:t>−3	−2	−1</a:t>
            </a:r>
            <a:endParaRPr sz="1250">
              <a:latin typeface="Microsoft Sans Serif"/>
              <a:cs typeface="Microsoft Sans Serif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1964766" y="6727697"/>
            <a:ext cx="0" cy="30480"/>
          </a:xfrm>
          <a:custGeom>
            <a:avLst/>
            <a:gdLst/>
            <a:ahLst/>
            <a:cxnLst/>
            <a:rect l="l" t="t" r="r" b="b"/>
            <a:pathLst>
              <a:path h="30479">
                <a:moveTo>
                  <a:pt x="0" y="0"/>
                </a:moveTo>
                <a:lnTo>
                  <a:pt x="0" y="29959"/>
                </a:lnTo>
              </a:path>
            </a:pathLst>
          </a:custGeom>
          <a:ln w="67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1906850" y="6753431"/>
            <a:ext cx="116205" cy="2209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50" spc="15" dirty="0">
                <a:latin typeface="Microsoft Sans Serif"/>
                <a:cs typeface="Microsoft Sans Serif"/>
              </a:rPr>
              <a:t>0</a:t>
            </a:r>
            <a:endParaRPr sz="1250">
              <a:latin typeface="Microsoft Sans Serif"/>
              <a:cs typeface="Microsoft Sans Serif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2465552" y="6727697"/>
            <a:ext cx="1016635" cy="30480"/>
            <a:chOff x="2465552" y="6727697"/>
            <a:chExt cx="1016635" cy="30480"/>
          </a:xfrm>
        </p:grpSpPr>
        <p:sp>
          <p:nvSpPr>
            <p:cNvPr id="38" name="object 38"/>
            <p:cNvSpPr/>
            <p:nvPr/>
          </p:nvSpPr>
          <p:spPr>
            <a:xfrm>
              <a:off x="2468943" y="6727697"/>
              <a:ext cx="0" cy="30480"/>
            </a:xfrm>
            <a:custGeom>
              <a:avLst/>
              <a:gdLst/>
              <a:ahLst/>
              <a:cxnLst/>
              <a:rect l="l" t="t" r="r" b="b"/>
              <a:pathLst>
                <a:path h="30479">
                  <a:moveTo>
                    <a:pt x="0" y="0"/>
                  </a:moveTo>
                  <a:lnTo>
                    <a:pt x="0" y="29959"/>
                  </a:lnTo>
                </a:path>
              </a:pathLst>
            </a:custGeom>
            <a:ln w="678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973679" y="6727697"/>
              <a:ext cx="0" cy="30480"/>
            </a:xfrm>
            <a:custGeom>
              <a:avLst/>
              <a:gdLst/>
              <a:ahLst/>
              <a:cxnLst/>
              <a:rect l="l" t="t" r="r" b="b"/>
              <a:pathLst>
                <a:path h="30479">
                  <a:moveTo>
                    <a:pt x="0" y="0"/>
                  </a:moveTo>
                  <a:lnTo>
                    <a:pt x="0" y="29959"/>
                  </a:lnTo>
                </a:path>
              </a:pathLst>
            </a:custGeom>
            <a:ln w="678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478415" y="6727697"/>
              <a:ext cx="0" cy="30480"/>
            </a:xfrm>
            <a:custGeom>
              <a:avLst/>
              <a:gdLst/>
              <a:ahLst/>
              <a:cxnLst/>
              <a:rect l="l" t="t" r="r" b="b"/>
              <a:pathLst>
                <a:path h="30479">
                  <a:moveTo>
                    <a:pt x="0" y="0"/>
                  </a:moveTo>
                  <a:lnTo>
                    <a:pt x="0" y="29959"/>
                  </a:lnTo>
                </a:path>
              </a:pathLst>
            </a:custGeom>
            <a:ln w="678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2363544" y="6753431"/>
            <a:ext cx="1220470" cy="2209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516890" algn="l"/>
                <a:tab pos="1021715" algn="l"/>
              </a:tabLst>
            </a:pPr>
            <a:r>
              <a:rPr sz="1250" spc="15" dirty="0">
                <a:latin typeface="Microsoft Sans Serif"/>
                <a:cs typeface="Microsoft Sans Serif"/>
              </a:rPr>
              <a:t>+1	+2	+3</a:t>
            </a:r>
            <a:endParaRPr sz="1250">
              <a:latin typeface="Microsoft Sans Serif"/>
              <a:cs typeface="Microsoft Sans Serif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7229778" y="5484996"/>
            <a:ext cx="3041650" cy="1235710"/>
            <a:chOff x="7229778" y="5484996"/>
            <a:chExt cx="3041650" cy="1235710"/>
          </a:xfrm>
        </p:grpSpPr>
        <p:sp>
          <p:nvSpPr>
            <p:cNvPr id="43" name="object 43"/>
            <p:cNvSpPr/>
            <p:nvPr/>
          </p:nvSpPr>
          <p:spPr>
            <a:xfrm>
              <a:off x="7236763" y="5491981"/>
              <a:ext cx="3027680" cy="1214755"/>
            </a:xfrm>
            <a:custGeom>
              <a:avLst/>
              <a:gdLst/>
              <a:ahLst/>
              <a:cxnLst/>
              <a:rect l="l" t="t" r="r" b="b"/>
              <a:pathLst>
                <a:path w="3027679" h="1214754">
                  <a:moveTo>
                    <a:pt x="0" y="1214135"/>
                  </a:moveTo>
                  <a:lnTo>
                    <a:pt x="50299" y="1209466"/>
                  </a:lnTo>
                  <a:lnTo>
                    <a:pt x="100611" y="1203637"/>
                  </a:lnTo>
                  <a:lnTo>
                    <a:pt x="150940" y="1195978"/>
                  </a:lnTo>
                  <a:lnTo>
                    <a:pt x="199514" y="1186591"/>
                  </a:lnTo>
                  <a:lnTo>
                    <a:pt x="246465" y="1175367"/>
                  </a:lnTo>
                  <a:lnTo>
                    <a:pt x="291925" y="1162199"/>
                  </a:lnTo>
                  <a:lnTo>
                    <a:pt x="336025" y="1146980"/>
                  </a:lnTo>
                  <a:lnTo>
                    <a:pt x="378896" y="1129601"/>
                  </a:lnTo>
                  <a:lnTo>
                    <a:pt x="420671" y="1109955"/>
                  </a:lnTo>
                  <a:lnTo>
                    <a:pt x="461481" y="1087935"/>
                  </a:lnTo>
                  <a:lnTo>
                    <a:pt x="501456" y="1063431"/>
                  </a:lnTo>
                  <a:lnTo>
                    <a:pt x="540730" y="1036338"/>
                  </a:lnTo>
                  <a:lnTo>
                    <a:pt x="579434" y="1006546"/>
                  </a:lnTo>
                  <a:lnTo>
                    <a:pt x="617698" y="973949"/>
                  </a:lnTo>
                  <a:lnTo>
                    <a:pt x="655655" y="938439"/>
                  </a:lnTo>
                  <a:lnTo>
                    <a:pt x="705955" y="886555"/>
                  </a:lnTo>
                  <a:lnTo>
                    <a:pt x="756829" y="828854"/>
                  </a:lnTo>
                  <a:lnTo>
                    <a:pt x="807129" y="767065"/>
                  </a:lnTo>
                  <a:lnTo>
                    <a:pt x="857428" y="700040"/>
                  </a:lnTo>
                  <a:lnTo>
                    <a:pt x="907740" y="630088"/>
                  </a:lnTo>
                  <a:lnTo>
                    <a:pt x="958602" y="557234"/>
                  </a:lnTo>
                  <a:lnTo>
                    <a:pt x="1008914" y="483206"/>
                  </a:lnTo>
                  <a:lnTo>
                    <a:pt x="1059214" y="408597"/>
                  </a:lnTo>
                  <a:lnTo>
                    <a:pt x="1109526" y="336324"/>
                  </a:lnTo>
                  <a:lnTo>
                    <a:pt x="1160388" y="266371"/>
                  </a:lnTo>
                  <a:lnTo>
                    <a:pt x="1210700" y="202261"/>
                  </a:lnTo>
                  <a:lnTo>
                    <a:pt x="1260999" y="143967"/>
                  </a:lnTo>
                  <a:lnTo>
                    <a:pt x="1311299" y="94430"/>
                  </a:lnTo>
                  <a:lnTo>
                    <a:pt x="1362173" y="53625"/>
                  </a:lnTo>
                  <a:lnTo>
                    <a:pt x="1412473" y="23897"/>
                  </a:lnTo>
                  <a:lnTo>
                    <a:pt x="1462785" y="5829"/>
                  </a:lnTo>
                  <a:lnTo>
                    <a:pt x="1513647" y="0"/>
                  </a:lnTo>
                  <a:lnTo>
                    <a:pt x="1563959" y="5829"/>
                  </a:lnTo>
                  <a:lnTo>
                    <a:pt x="1614258" y="23897"/>
                  </a:lnTo>
                  <a:lnTo>
                    <a:pt x="1664570" y="53625"/>
                  </a:lnTo>
                  <a:lnTo>
                    <a:pt x="1715432" y="94430"/>
                  </a:lnTo>
                  <a:lnTo>
                    <a:pt x="1765744" y="143967"/>
                  </a:lnTo>
                  <a:lnTo>
                    <a:pt x="1816044" y="202261"/>
                  </a:lnTo>
                  <a:lnTo>
                    <a:pt x="1866343" y="266371"/>
                  </a:lnTo>
                  <a:lnTo>
                    <a:pt x="1917218" y="336324"/>
                  </a:lnTo>
                  <a:lnTo>
                    <a:pt x="1967517" y="408597"/>
                  </a:lnTo>
                  <a:lnTo>
                    <a:pt x="2017829" y="483206"/>
                  </a:lnTo>
                  <a:lnTo>
                    <a:pt x="2068128" y="557234"/>
                  </a:lnTo>
                  <a:lnTo>
                    <a:pt x="2119003" y="630088"/>
                  </a:lnTo>
                  <a:lnTo>
                    <a:pt x="2169303" y="700040"/>
                  </a:lnTo>
                  <a:lnTo>
                    <a:pt x="2219615" y="767065"/>
                  </a:lnTo>
                  <a:lnTo>
                    <a:pt x="2270477" y="828854"/>
                  </a:lnTo>
                  <a:lnTo>
                    <a:pt x="2320789" y="886555"/>
                  </a:lnTo>
                  <a:lnTo>
                    <a:pt x="2371088" y="938439"/>
                  </a:lnTo>
                  <a:lnTo>
                    <a:pt x="2409047" y="973949"/>
                  </a:lnTo>
                  <a:lnTo>
                    <a:pt x="2447313" y="1006546"/>
                  </a:lnTo>
                  <a:lnTo>
                    <a:pt x="2486017" y="1036338"/>
                  </a:lnTo>
                  <a:lnTo>
                    <a:pt x="2525290" y="1063432"/>
                  </a:lnTo>
                  <a:lnTo>
                    <a:pt x="2565265" y="1087935"/>
                  </a:lnTo>
                  <a:lnTo>
                    <a:pt x="2606073" y="1109956"/>
                  </a:lnTo>
                  <a:lnTo>
                    <a:pt x="2647846" y="1129603"/>
                  </a:lnTo>
                  <a:lnTo>
                    <a:pt x="2690717" y="1146983"/>
                  </a:lnTo>
                  <a:lnTo>
                    <a:pt x="2734816" y="1162204"/>
                  </a:lnTo>
                  <a:lnTo>
                    <a:pt x="2780275" y="1175373"/>
                  </a:lnTo>
                  <a:lnTo>
                    <a:pt x="2827226" y="1186598"/>
                  </a:lnTo>
                  <a:lnTo>
                    <a:pt x="2875801" y="1195988"/>
                  </a:lnTo>
                  <a:lnTo>
                    <a:pt x="2926132" y="1203650"/>
                  </a:lnTo>
                  <a:lnTo>
                    <a:pt x="2976432" y="1209466"/>
                  </a:lnTo>
                  <a:lnTo>
                    <a:pt x="3027307" y="1214135"/>
                  </a:lnTo>
                </a:path>
              </a:pathLst>
            </a:custGeom>
            <a:ln w="1393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236726" y="5492038"/>
              <a:ext cx="3027680" cy="1228725"/>
            </a:xfrm>
            <a:custGeom>
              <a:avLst/>
              <a:gdLst/>
              <a:ahLst/>
              <a:cxnLst/>
              <a:rect l="l" t="t" r="r" b="b"/>
              <a:pathLst>
                <a:path w="3027679" h="1228725">
                  <a:moveTo>
                    <a:pt x="3027299" y="1228140"/>
                  </a:moveTo>
                  <a:lnTo>
                    <a:pt x="3027299" y="1214145"/>
                  </a:lnTo>
                  <a:lnTo>
                    <a:pt x="2976422" y="1209484"/>
                  </a:lnTo>
                  <a:lnTo>
                    <a:pt x="2926118" y="1203655"/>
                  </a:lnTo>
                  <a:lnTo>
                    <a:pt x="2875397" y="1195927"/>
                  </a:lnTo>
                  <a:lnTo>
                    <a:pt x="2826524" y="1186456"/>
                  </a:lnTo>
                  <a:lnTo>
                    <a:pt x="2779358" y="1175143"/>
                  </a:lnTo>
                  <a:lnTo>
                    <a:pt x="2733762" y="1161885"/>
                  </a:lnTo>
                  <a:lnTo>
                    <a:pt x="2689595" y="1146582"/>
                  </a:lnTo>
                  <a:lnTo>
                    <a:pt x="2646720" y="1129133"/>
                  </a:lnTo>
                  <a:lnTo>
                    <a:pt x="2604997" y="1109438"/>
                  </a:lnTo>
                  <a:lnTo>
                    <a:pt x="2564287" y="1087395"/>
                  </a:lnTo>
                  <a:lnTo>
                    <a:pt x="2524452" y="1062904"/>
                  </a:lnTo>
                  <a:lnTo>
                    <a:pt x="2485352" y="1035864"/>
                  </a:lnTo>
                  <a:lnTo>
                    <a:pt x="2446849" y="1006174"/>
                  </a:lnTo>
                  <a:lnTo>
                    <a:pt x="2408803" y="973733"/>
                  </a:lnTo>
                  <a:lnTo>
                    <a:pt x="2371077" y="938441"/>
                  </a:lnTo>
                  <a:lnTo>
                    <a:pt x="2320772" y="886574"/>
                  </a:lnTo>
                  <a:lnTo>
                    <a:pt x="2270467" y="828865"/>
                  </a:lnTo>
                  <a:lnTo>
                    <a:pt x="2219604" y="767079"/>
                  </a:lnTo>
                  <a:lnTo>
                    <a:pt x="2169299" y="700049"/>
                  </a:lnTo>
                  <a:lnTo>
                    <a:pt x="2118995" y="630097"/>
                  </a:lnTo>
                  <a:lnTo>
                    <a:pt x="2068118" y="557237"/>
                  </a:lnTo>
                  <a:lnTo>
                    <a:pt x="2017814" y="483209"/>
                  </a:lnTo>
                  <a:lnTo>
                    <a:pt x="1967509" y="408609"/>
                  </a:lnTo>
                  <a:lnTo>
                    <a:pt x="1917204" y="336321"/>
                  </a:lnTo>
                  <a:lnTo>
                    <a:pt x="1866341" y="266382"/>
                  </a:lnTo>
                  <a:lnTo>
                    <a:pt x="1816036" y="202260"/>
                  </a:lnTo>
                  <a:lnTo>
                    <a:pt x="1765731" y="143979"/>
                  </a:lnTo>
                  <a:lnTo>
                    <a:pt x="1715427" y="94424"/>
                  </a:lnTo>
                  <a:lnTo>
                    <a:pt x="1664563" y="53632"/>
                  </a:lnTo>
                  <a:lnTo>
                    <a:pt x="1614258" y="23901"/>
                  </a:lnTo>
                  <a:lnTo>
                    <a:pt x="1563954" y="5829"/>
                  </a:lnTo>
                  <a:lnTo>
                    <a:pt x="1513649" y="0"/>
                  </a:lnTo>
                  <a:lnTo>
                    <a:pt x="1462773" y="5829"/>
                  </a:lnTo>
                  <a:lnTo>
                    <a:pt x="1412468" y="23901"/>
                  </a:lnTo>
                  <a:lnTo>
                    <a:pt x="1362163" y="53632"/>
                  </a:lnTo>
                  <a:lnTo>
                    <a:pt x="1311300" y="94424"/>
                  </a:lnTo>
                  <a:lnTo>
                    <a:pt x="1260995" y="143979"/>
                  </a:lnTo>
                  <a:lnTo>
                    <a:pt x="1210691" y="202260"/>
                  </a:lnTo>
                  <a:lnTo>
                    <a:pt x="1160386" y="266382"/>
                  </a:lnTo>
                  <a:lnTo>
                    <a:pt x="1109522" y="336321"/>
                  </a:lnTo>
                  <a:lnTo>
                    <a:pt x="1059218" y="408609"/>
                  </a:lnTo>
                  <a:lnTo>
                    <a:pt x="1008913" y="483209"/>
                  </a:lnTo>
                  <a:lnTo>
                    <a:pt x="958608" y="557237"/>
                  </a:lnTo>
                  <a:lnTo>
                    <a:pt x="907732" y="630097"/>
                  </a:lnTo>
                  <a:lnTo>
                    <a:pt x="857427" y="700049"/>
                  </a:lnTo>
                  <a:lnTo>
                    <a:pt x="807123" y="767080"/>
                  </a:lnTo>
                  <a:lnTo>
                    <a:pt x="756818" y="828865"/>
                  </a:lnTo>
                  <a:lnTo>
                    <a:pt x="705954" y="886574"/>
                  </a:lnTo>
                  <a:lnTo>
                    <a:pt x="655650" y="938441"/>
                  </a:lnTo>
                  <a:lnTo>
                    <a:pt x="617923" y="973736"/>
                  </a:lnTo>
                  <a:lnTo>
                    <a:pt x="579878" y="1006178"/>
                  </a:lnTo>
                  <a:lnTo>
                    <a:pt x="541375" y="1035869"/>
                  </a:lnTo>
                  <a:lnTo>
                    <a:pt x="502275" y="1062910"/>
                  </a:lnTo>
                  <a:lnTo>
                    <a:pt x="462440" y="1087401"/>
                  </a:lnTo>
                  <a:lnTo>
                    <a:pt x="421730" y="1109443"/>
                  </a:lnTo>
                  <a:lnTo>
                    <a:pt x="380007" y="1129138"/>
                  </a:lnTo>
                  <a:lnTo>
                    <a:pt x="337131" y="1146585"/>
                  </a:lnTo>
                  <a:lnTo>
                    <a:pt x="292965" y="1161887"/>
                  </a:lnTo>
                  <a:lnTo>
                    <a:pt x="247368" y="1175144"/>
                  </a:lnTo>
                  <a:lnTo>
                    <a:pt x="200203" y="1186457"/>
                  </a:lnTo>
                  <a:lnTo>
                    <a:pt x="151329" y="1195927"/>
                  </a:lnTo>
                  <a:lnTo>
                    <a:pt x="100609" y="1203655"/>
                  </a:lnTo>
                  <a:lnTo>
                    <a:pt x="50304" y="1209484"/>
                  </a:lnTo>
                  <a:lnTo>
                    <a:pt x="0" y="1214145"/>
                  </a:lnTo>
                  <a:lnTo>
                    <a:pt x="0" y="1228140"/>
                  </a:lnTo>
                  <a:lnTo>
                    <a:pt x="3027299" y="1228140"/>
                  </a:lnTo>
                  <a:close/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236763" y="5491981"/>
              <a:ext cx="3027680" cy="1214755"/>
            </a:xfrm>
            <a:custGeom>
              <a:avLst/>
              <a:gdLst/>
              <a:ahLst/>
              <a:cxnLst/>
              <a:rect l="l" t="t" r="r" b="b"/>
              <a:pathLst>
                <a:path w="3027679" h="1214754">
                  <a:moveTo>
                    <a:pt x="0" y="1214135"/>
                  </a:moveTo>
                  <a:lnTo>
                    <a:pt x="50299" y="1209466"/>
                  </a:lnTo>
                  <a:lnTo>
                    <a:pt x="100611" y="1203637"/>
                  </a:lnTo>
                  <a:lnTo>
                    <a:pt x="150940" y="1195978"/>
                  </a:lnTo>
                  <a:lnTo>
                    <a:pt x="199514" y="1186591"/>
                  </a:lnTo>
                  <a:lnTo>
                    <a:pt x="246465" y="1175367"/>
                  </a:lnTo>
                  <a:lnTo>
                    <a:pt x="291925" y="1162199"/>
                  </a:lnTo>
                  <a:lnTo>
                    <a:pt x="336025" y="1146980"/>
                  </a:lnTo>
                  <a:lnTo>
                    <a:pt x="378896" y="1129601"/>
                  </a:lnTo>
                  <a:lnTo>
                    <a:pt x="420671" y="1109955"/>
                  </a:lnTo>
                  <a:lnTo>
                    <a:pt x="461481" y="1087935"/>
                  </a:lnTo>
                  <a:lnTo>
                    <a:pt x="501456" y="1063431"/>
                  </a:lnTo>
                  <a:lnTo>
                    <a:pt x="540730" y="1036338"/>
                  </a:lnTo>
                  <a:lnTo>
                    <a:pt x="579434" y="1006546"/>
                  </a:lnTo>
                  <a:lnTo>
                    <a:pt x="617698" y="973949"/>
                  </a:lnTo>
                  <a:lnTo>
                    <a:pt x="655655" y="938439"/>
                  </a:lnTo>
                  <a:lnTo>
                    <a:pt x="705955" y="886555"/>
                  </a:lnTo>
                  <a:lnTo>
                    <a:pt x="756829" y="828854"/>
                  </a:lnTo>
                  <a:lnTo>
                    <a:pt x="807129" y="767065"/>
                  </a:lnTo>
                  <a:lnTo>
                    <a:pt x="857428" y="700040"/>
                  </a:lnTo>
                  <a:lnTo>
                    <a:pt x="907740" y="630088"/>
                  </a:lnTo>
                  <a:lnTo>
                    <a:pt x="958602" y="557234"/>
                  </a:lnTo>
                  <a:lnTo>
                    <a:pt x="1008914" y="483206"/>
                  </a:lnTo>
                  <a:lnTo>
                    <a:pt x="1059214" y="408597"/>
                  </a:lnTo>
                  <a:lnTo>
                    <a:pt x="1109526" y="336324"/>
                  </a:lnTo>
                  <a:lnTo>
                    <a:pt x="1160388" y="266371"/>
                  </a:lnTo>
                  <a:lnTo>
                    <a:pt x="1210700" y="202261"/>
                  </a:lnTo>
                  <a:lnTo>
                    <a:pt x="1260999" y="143967"/>
                  </a:lnTo>
                  <a:lnTo>
                    <a:pt x="1311299" y="94430"/>
                  </a:lnTo>
                  <a:lnTo>
                    <a:pt x="1362173" y="53625"/>
                  </a:lnTo>
                  <a:lnTo>
                    <a:pt x="1412473" y="23897"/>
                  </a:lnTo>
                  <a:lnTo>
                    <a:pt x="1462785" y="5829"/>
                  </a:lnTo>
                  <a:lnTo>
                    <a:pt x="1513647" y="0"/>
                  </a:lnTo>
                  <a:lnTo>
                    <a:pt x="1563959" y="5829"/>
                  </a:lnTo>
                  <a:lnTo>
                    <a:pt x="1614258" y="23897"/>
                  </a:lnTo>
                  <a:lnTo>
                    <a:pt x="1664570" y="53625"/>
                  </a:lnTo>
                  <a:lnTo>
                    <a:pt x="1715432" y="94430"/>
                  </a:lnTo>
                  <a:lnTo>
                    <a:pt x="1765744" y="143967"/>
                  </a:lnTo>
                  <a:lnTo>
                    <a:pt x="1816044" y="202261"/>
                  </a:lnTo>
                  <a:lnTo>
                    <a:pt x="1866343" y="266371"/>
                  </a:lnTo>
                  <a:lnTo>
                    <a:pt x="1917218" y="336324"/>
                  </a:lnTo>
                  <a:lnTo>
                    <a:pt x="1967517" y="408597"/>
                  </a:lnTo>
                  <a:lnTo>
                    <a:pt x="2017829" y="483206"/>
                  </a:lnTo>
                  <a:lnTo>
                    <a:pt x="2068128" y="557234"/>
                  </a:lnTo>
                  <a:lnTo>
                    <a:pt x="2119003" y="630088"/>
                  </a:lnTo>
                  <a:lnTo>
                    <a:pt x="2169303" y="700040"/>
                  </a:lnTo>
                  <a:lnTo>
                    <a:pt x="2219615" y="767065"/>
                  </a:lnTo>
                  <a:lnTo>
                    <a:pt x="2270477" y="828854"/>
                  </a:lnTo>
                  <a:lnTo>
                    <a:pt x="2320789" y="886555"/>
                  </a:lnTo>
                  <a:lnTo>
                    <a:pt x="2371088" y="938439"/>
                  </a:lnTo>
                  <a:lnTo>
                    <a:pt x="2409047" y="973949"/>
                  </a:lnTo>
                  <a:lnTo>
                    <a:pt x="2447313" y="1006546"/>
                  </a:lnTo>
                  <a:lnTo>
                    <a:pt x="2486017" y="1036338"/>
                  </a:lnTo>
                  <a:lnTo>
                    <a:pt x="2525290" y="1063432"/>
                  </a:lnTo>
                  <a:lnTo>
                    <a:pt x="2565265" y="1087935"/>
                  </a:lnTo>
                  <a:lnTo>
                    <a:pt x="2606073" y="1109956"/>
                  </a:lnTo>
                  <a:lnTo>
                    <a:pt x="2647846" y="1129603"/>
                  </a:lnTo>
                  <a:lnTo>
                    <a:pt x="2690717" y="1146983"/>
                  </a:lnTo>
                  <a:lnTo>
                    <a:pt x="2734816" y="1162204"/>
                  </a:lnTo>
                  <a:lnTo>
                    <a:pt x="2780275" y="1175373"/>
                  </a:lnTo>
                  <a:lnTo>
                    <a:pt x="2827226" y="1186598"/>
                  </a:lnTo>
                  <a:lnTo>
                    <a:pt x="2875801" y="1195988"/>
                  </a:lnTo>
                  <a:lnTo>
                    <a:pt x="2926132" y="1203650"/>
                  </a:lnTo>
                  <a:lnTo>
                    <a:pt x="2976432" y="1209466"/>
                  </a:lnTo>
                  <a:lnTo>
                    <a:pt x="3027307" y="1214135"/>
                  </a:lnTo>
                </a:path>
              </a:pathLst>
            </a:custGeom>
            <a:ln w="1393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8523461" y="5975959"/>
            <a:ext cx="487045" cy="22732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-20" dirty="0">
                <a:latin typeface="Microsoft Sans Serif"/>
                <a:cs typeface="Microsoft Sans Serif"/>
              </a:rPr>
              <a:t>99.7%</a:t>
            </a:r>
            <a:endParaRPr sz="1300">
              <a:latin typeface="Microsoft Sans Serif"/>
              <a:cs typeface="Microsoft Sans Serif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7233270" y="4253951"/>
            <a:ext cx="3034665" cy="2500630"/>
            <a:chOff x="7233270" y="4253951"/>
            <a:chExt cx="3034665" cy="2500630"/>
          </a:xfrm>
        </p:grpSpPr>
        <p:sp>
          <p:nvSpPr>
            <p:cNvPr id="48" name="object 48"/>
            <p:cNvSpPr/>
            <p:nvPr/>
          </p:nvSpPr>
          <p:spPr>
            <a:xfrm>
              <a:off x="7236763" y="6720109"/>
              <a:ext cx="3027680" cy="0"/>
            </a:xfrm>
            <a:custGeom>
              <a:avLst/>
              <a:gdLst/>
              <a:ahLst/>
              <a:cxnLst/>
              <a:rect l="l" t="t" r="r" b="b"/>
              <a:pathLst>
                <a:path w="3027679">
                  <a:moveTo>
                    <a:pt x="0" y="0"/>
                  </a:moveTo>
                  <a:lnTo>
                    <a:pt x="3027307" y="0"/>
                  </a:lnTo>
                </a:path>
              </a:pathLst>
            </a:custGeom>
            <a:ln w="69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7236763" y="4257443"/>
              <a:ext cx="0" cy="2463165"/>
            </a:xfrm>
            <a:custGeom>
              <a:avLst/>
              <a:gdLst/>
              <a:ahLst/>
              <a:cxnLst/>
              <a:rect l="l" t="t" r="r" b="b"/>
              <a:pathLst>
                <a:path h="2463165">
                  <a:moveTo>
                    <a:pt x="0" y="2462666"/>
                  </a:moveTo>
                  <a:lnTo>
                    <a:pt x="0" y="0"/>
                  </a:lnTo>
                </a:path>
              </a:pathLst>
            </a:custGeom>
            <a:ln w="677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7236763" y="6720109"/>
              <a:ext cx="0" cy="31115"/>
            </a:xfrm>
            <a:custGeom>
              <a:avLst/>
              <a:gdLst/>
              <a:ahLst/>
              <a:cxnLst/>
              <a:rect l="l" t="t" r="r" b="b"/>
              <a:pathLst>
                <a:path h="31115">
                  <a:moveTo>
                    <a:pt x="0" y="0"/>
                  </a:moveTo>
                  <a:lnTo>
                    <a:pt x="0" y="30887"/>
                  </a:lnTo>
                </a:path>
              </a:pathLst>
            </a:custGeom>
            <a:ln w="67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7740933" y="6720109"/>
              <a:ext cx="0" cy="31115"/>
            </a:xfrm>
            <a:custGeom>
              <a:avLst/>
              <a:gdLst/>
              <a:ahLst/>
              <a:cxnLst/>
              <a:rect l="l" t="t" r="r" b="b"/>
              <a:pathLst>
                <a:path h="31115">
                  <a:moveTo>
                    <a:pt x="0" y="0"/>
                  </a:moveTo>
                  <a:lnTo>
                    <a:pt x="0" y="30887"/>
                  </a:lnTo>
                </a:path>
              </a:pathLst>
            </a:custGeom>
            <a:ln w="67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245665" y="6720109"/>
              <a:ext cx="0" cy="31115"/>
            </a:xfrm>
            <a:custGeom>
              <a:avLst/>
              <a:gdLst/>
              <a:ahLst/>
              <a:cxnLst/>
              <a:rect l="l" t="t" r="r" b="b"/>
              <a:pathLst>
                <a:path h="31115">
                  <a:moveTo>
                    <a:pt x="0" y="0"/>
                  </a:moveTo>
                  <a:lnTo>
                    <a:pt x="0" y="30887"/>
                  </a:lnTo>
                </a:path>
              </a:pathLst>
            </a:custGeom>
            <a:ln w="67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7083858" y="6747116"/>
            <a:ext cx="1220470" cy="22732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516255" algn="l"/>
                <a:tab pos="1021080" algn="l"/>
              </a:tabLst>
            </a:pPr>
            <a:r>
              <a:rPr sz="1300" spc="-15" dirty="0">
                <a:latin typeface="Microsoft Sans Serif"/>
                <a:cs typeface="Microsoft Sans Serif"/>
              </a:rPr>
              <a:t>−3	−2	−1</a:t>
            </a:r>
            <a:endParaRPr sz="1300">
              <a:latin typeface="Microsoft Sans Serif"/>
              <a:cs typeface="Microsoft Sans Serif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8750410" y="6720109"/>
            <a:ext cx="0" cy="31115"/>
          </a:xfrm>
          <a:custGeom>
            <a:avLst/>
            <a:gdLst/>
            <a:ahLst/>
            <a:cxnLst/>
            <a:rect l="l" t="t" r="r" b="b"/>
            <a:pathLst>
              <a:path h="31115">
                <a:moveTo>
                  <a:pt x="0" y="0"/>
                </a:moveTo>
                <a:lnTo>
                  <a:pt x="0" y="30887"/>
                </a:lnTo>
              </a:path>
            </a:pathLst>
          </a:custGeom>
          <a:ln w="67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8692460" y="6747116"/>
            <a:ext cx="116205" cy="22732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-15" dirty="0">
                <a:latin typeface="Microsoft Sans Serif"/>
                <a:cs typeface="Microsoft Sans Serif"/>
              </a:rPr>
              <a:t>0</a:t>
            </a:r>
            <a:endParaRPr sz="1300">
              <a:latin typeface="Microsoft Sans Serif"/>
              <a:cs typeface="Microsoft Sans Serif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9251191" y="6720109"/>
            <a:ext cx="1016635" cy="31115"/>
            <a:chOff x="9251191" y="6720109"/>
            <a:chExt cx="1016635" cy="31115"/>
          </a:xfrm>
        </p:grpSpPr>
        <p:sp>
          <p:nvSpPr>
            <p:cNvPr id="57" name="object 57"/>
            <p:cNvSpPr/>
            <p:nvPr/>
          </p:nvSpPr>
          <p:spPr>
            <a:xfrm>
              <a:off x="9254580" y="6720109"/>
              <a:ext cx="0" cy="31115"/>
            </a:xfrm>
            <a:custGeom>
              <a:avLst/>
              <a:gdLst/>
              <a:ahLst/>
              <a:cxnLst/>
              <a:rect l="l" t="t" r="r" b="b"/>
              <a:pathLst>
                <a:path h="31115">
                  <a:moveTo>
                    <a:pt x="0" y="0"/>
                  </a:moveTo>
                  <a:lnTo>
                    <a:pt x="0" y="30887"/>
                  </a:lnTo>
                </a:path>
              </a:pathLst>
            </a:custGeom>
            <a:ln w="67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9759325" y="6720109"/>
              <a:ext cx="0" cy="31115"/>
            </a:xfrm>
            <a:custGeom>
              <a:avLst/>
              <a:gdLst/>
              <a:ahLst/>
              <a:cxnLst/>
              <a:rect l="l" t="t" r="r" b="b"/>
              <a:pathLst>
                <a:path h="31115">
                  <a:moveTo>
                    <a:pt x="0" y="0"/>
                  </a:moveTo>
                  <a:lnTo>
                    <a:pt x="0" y="30887"/>
                  </a:lnTo>
                </a:path>
              </a:pathLst>
            </a:custGeom>
            <a:ln w="67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10264070" y="6720109"/>
              <a:ext cx="0" cy="31115"/>
            </a:xfrm>
            <a:custGeom>
              <a:avLst/>
              <a:gdLst/>
              <a:ahLst/>
              <a:cxnLst/>
              <a:rect l="l" t="t" r="r" b="b"/>
              <a:pathLst>
                <a:path h="31115">
                  <a:moveTo>
                    <a:pt x="0" y="0"/>
                  </a:moveTo>
                  <a:lnTo>
                    <a:pt x="0" y="30887"/>
                  </a:lnTo>
                </a:path>
              </a:pathLst>
            </a:custGeom>
            <a:ln w="67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object 60"/>
          <p:cNvSpPr txBox="1"/>
          <p:nvPr/>
        </p:nvSpPr>
        <p:spPr>
          <a:xfrm>
            <a:off x="9149154" y="6747116"/>
            <a:ext cx="1220470" cy="22732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516890" algn="l"/>
                <a:tab pos="1021715" algn="l"/>
              </a:tabLst>
            </a:pPr>
            <a:r>
              <a:rPr sz="1300" spc="-15" dirty="0">
                <a:latin typeface="Microsoft Sans Serif"/>
                <a:cs typeface="Microsoft Sans Serif"/>
              </a:rPr>
              <a:t>+1	+2	+3</a:t>
            </a:r>
            <a:endParaRPr sz="13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6997" y="746254"/>
            <a:ext cx="8923655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dirty="0"/>
              <a:t>Graphic</a:t>
            </a:r>
            <a:r>
              <a:rPr sz="3500" spc="-15" dirty="0"/>
              <a:t> </a:t>
            </a:r>
            <a:r>
              <a:rPr sz="3500" spc="-5" dirty="0"/>
              <a:t>Displays</a:t>
            </a:r>
            <a:r>
              <a:rPr sz="3500" spc="-20" dirty="0"/>
              <a:t> </a:t>
            </a:r>
            <a:r>
              <a:rPr sz="3500" spc="10" dirty="0"/>
              <a:t>of</a:t>
            </a:r>
            <a:r>
              <a:rPr sz="3500" dirty="0"/>
              <a:t> </a:t>
            </a:r>
            <a:r>
              <a:rPr sz="3500" spc="10" dirty="0"/>
              <a:t>Basic</a:t>
            </a:r>
            <a:r>
              <a:rPr sz="3500" dirty="0"/>
              <a:t> </a:t>
            </a:r>
            <a:r>
              <a:rPr sz="3500" spc="-5" dirty="0"/>
              <a:t>Statistical</a:t>
            </a:r>
            <a:r>
              <a:rPr sz="3500" spc="5" dirty="0"/>
              <a:t> Descriptions</a:t>
            </a:r>
            <a:endParaRPr sz="3500"/>
          </a:p>
        </p:txBody>
      </p:sp>
      <p:sp>
        <p:nvSpPr>
          <p:cNvPr id="3" name="object 3"/>
          <p:cNvSpPr txBox="1"/>
          <p:nvPr/>
        </p:nvSpPr>
        <p:spPr>
          <a:xfrm>
            <a:off x="900817" y="1735330"/>
            <a:ext cx="4896485" cy="350392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90525" indent="-378460">
              <a:lnSpc>
                <a:spcPct val="100000"/>
              </a:lnSpc>
              <a:spcBef>
                <a:spcPts val="130"/>
              </a:spcBef>
              <a:buClr>
                <a:srgbClr val="CC0000"/>
              </a:buClr>
              <a:buSzPct val="80327"/>
              <a:buFont typeface="Arial MT"/>
              <a:buChar char="•"/>
              <a:tabLst>
                <a:tab pos="390525" algn="l"/>
                <a:tab pos="391160" algn="l"/>
              </a:tabLst>
            </a:pPr>
            <a:r>
              <a:rPr sz="3050" b="1" dirty="0">
                <a:latin typeface="Calibri"/>
                <a:cs typeface="Calibri"/>
              </a:rPr>
              <a:t>Boxplot</a:t>
            </a:r>
            <a:endParaRPr sz="3050">
              <a:latin typeface="Calibri"/>
              <a:cs typeface="Calibri"/>
            </a:endParaRPr>
          </a:p>
          <a:p>
            <a:pPr marL="390525" indent="-378460">
              <a:lnSpc>
                <a:spcPct val="100000"/>
              </a:lnSpc>
              <a:spcBef>
                <a:spcPts val="2265"/>
              </a:spcBef>
              <a:buClr>
                <a:srgbClr val="CC0000"/>
              </a:buClr>
              <a:buSzPct val="80327"/>
              <a:buFont typeface="Arial MT"/>
              <a:buChar char="•"/>
              <a:tabLst>
                <a:tab pos="390525" algn="l"/>
                <a:tab pos="391160" algn="l"/>
              </a:tabLst>
            </a:pPr>
            <a:r>
              <a:rPr sz="3050" b="1" spc="-5" dirty="0">
                <a:latin typeface="Calibri"/>
                <a:cs typeface="Calibri"/>
              </a:rPr>
              <a:t>Histogram</a:t>
            </a:r>
            <a:endParaRPr sz="3050">
              <a:latin typeface="Calibri"/>
              <a:cs typeface="Calibri"/>
            </a:endParaRPr>
          </a:p>
          <a:p>
            <a:pPr marL="390525" indent="-378460">
              <a:lnSpc>
                <a:spcPct val="100000"/>
              </a:lnSpc>
              <a:spcBef>
                <a:spcPts val="2260"/>
              </a:spcBef>
              <a:buClr>
                <a:srgbClr val="CC0000"/>
              </a:buClr>
              <a:buSzPct val="80327"/>
              <a:buFont typeface="Arial MT"/>
              <a:buChar char="•"/>
              <a:tabLst>
                <a:tab pos="390525" algn="l"/>
                <a:tab pos="391160" algn="l"/>
              </a:tabLst>
            </a:pPr>
            <a:r>
              <a:rPr sz="3050" b="1" spc="5" dirty="0">
                <a:latin typeface="Calibri"/>
                <a:cs typeface="Calibri"/>
              </a:rPr>
              <a:t>Quantile </a:t>
            </a:r>
            <a:r>
              <a:rPr sz="3050" b="1" spc="10" dirty="0">
                <a:latin typeface="Calibri"/>
                <a:cs typeface="Calibri"/>
              </a:rPr>
              <a:t>plot</a:t>
            </a:r>
            <a:endParaRPr sz="3050">
              <a:latin typeface="Calibri"/>
              <a:cs typeface="Calibri"/>
            </a:endParaRPr>
          </a:p>
          <a:p>
            <a:pPr marL="390525" indent="-378460">
              <a:lnSpc>
                <a:spcPct val="100000"/>
              </a:lnSpc>
              <a:spcBef>
                <a:spcPts val="2265"/>
              </a:spcBef>
              <a:buClr>
                <a:srgbClr val="CC0000"/>
              </a:buClr>
              <a:buSzPct val="80327"/>
              <a:buFont typeface="Arial MT"/>
              <a:buChar char="•"/>
              <a:tabLst>
                <a:tab pos="390525" algn="l"/>
                <a:tab pos="391160" algn="l"/>
              </a:tabLst>
            </a:pPr>
            <a:r>
              <a:rPr sz="3050" b="1" spc="10" dirty="0">
                <a:latin typeface="Calibri"/>
                <a:cs typeface="Calibri"/>
              </a:rPr>
              <a:t>Quantile‐quantile</a:t>
            </a:r>
            <a:r>
              <a:rPr sz="3050" b="1" spc="20" dirty="0">
                <a:latin typeface="Calibri"/>
                <a:cs typeface="Calibri"/>
              </a:rPr>
              <a:t> </a:t>
            </a:r>
            <a:r>
              <a:rPr sz="3050" b="1" spc="10" dirty="0">
                <a:latin typeface="Calibri"/>
                <a:cs typeface="Calibri"/>
              </a:rPr>
              <a:t>(q‐q)</a:t>
            </a:r>
            <a:r>
              <a:rPr sz="3050" b="1" spc="-15" dirty="0">
                <a:latin typeface="Calibri"/>
                <a:cs typeface="Calibri"/>
              </a:rPr>
              <a:t> </a:t>
            </a:r>
            <a:r>
              <a:rPr sz="3050" b="1" spc="10" dirty="0">
                <a:latin typeface="Calibri"/>
                <a:cs typeface="Calibri"/>
              </a:rPr>
              <a:t>plot</a:t>
            </a:r>
            <a:endParaRPr sz="3050">
              <a:latin typeface="Calibri"/>
              <a:cs typeface="Calibri"/>
            </a:endParaRPr>
          </a:p>
          <a:p>
            <a:pPr marL="390525" indent="-378460">
              <a:lnSpc>
                <a:spcPct val="100000"/>
              </a:lnSpc>
              <a:spcBef>
                <a:spcPts val="2260"/>
              </a:spcBef>
              <a:buClr>
                <a:srgbClr val="CC0000"/>
              </a:buClr>
              <a:buSzPct val="80327"/>
              <a:buFont typeface="Arial MT"/>
              <a:buChar char="•"/>
              <a:tabLst>
                <a:tab pos="390525" algn="l"/>
                <a:tab pos="391160" algn="l"/>
              </a:tabLst>
            </a:pPr>
            <a:r>
              <a:rPr sz="3050" b="1" spc="-5" dirty="0">
                <a:latin typeface="Calibri"/>
                <a:cs typeface="Calibri"/>
              </a:rPr>
              <a:t>Scatter</a:t>
            </a:r>
            <a:r>
              <a:rPr sz="3050" b="1" spc="5" dirty="0">
                <a:latin typeface="Calibri"/>
                <a:cs typeface="Calibri"/>
              </a:rPr>
              <a:t> </a:t>
            </a:r>
            <a:r>
              <a:rPr sz="3050" b="1" spc="10" dirty="0">
                <a:latin typeface="Calibri"/>
                <a:cs typeface="Calibri"/>
              </a:rPr>
              <a:t>plot</a:t>
            </a:r>
            <a:endParaRPr sz="30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1496" y="622810"/>
            <a:ext cx="3845560" cy="6978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15" dirty="0">
                <a:solidFill>
                  <a:srgbClr val="00009A"/>
                </a:solidFill>
              </a:rPr>
              <a:t>Boxplot</a:t>
            </a:r>
            <a:r>
              <a:rPr spc="-45" dirty="0">
                <a:solidFill>
                  <a:srgbClr val="00009A"/>
                </a:solidFill>
              </a:rPr>
              <a:t> </a:t>
            </a:r>
            <a:r>
              <a:rPr spc="-5" dirty="0">
                <a:solidFill>
                  <a:srgbClr val="00009A"/>
                </a:solidFill>
              </a:rPr>
              <a:t>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6997" y="1381646"/>
            <a:ext cx="6704965" cy="1267460"/>
          </a:xfrm>
          <a:prstGeom prst="rect">
            <a:avLst/>
          </a:prstGeom>
        </p:spPr>
        <p:txBody>
          <a:bodyPr vert="horz" wrap="square" lIns="0" tIns="215265" rIns="0" bIns="0" rtlCol="0">
            <a:spAutoFit/>
          </a:bodyPr>
          <a:lstStyle/>
          <a:p>
            <a:pPr marL="390525" indent="-378460">
              <a:lnSpc>
                <a:spcPct val="100000"/>
              </a:lnSpc>
              <a:spcBef>
                <a:spcPts val="1695"/>
              </a:spcBef>
              <a:buClr>
                <a:srgbClr val="C00000"/>
              </a:buClr>
              <a:buFont typeface="Wingdings"/>
              <a:buChar char=""/>
              <a:tabLst>
                <a:tab pos="390525" algn="l"/>
                <a:tab pos="391160" algn="l"/>
              </a:tabLst>
            </a:pPr>
            <a:r>
              <a:rPr sz="3050" b="1" spc="10" dirty="0">
                <a:latin typeface="Calibri"/>
                <a:cs typeface="Calibri"/>
              </a:rPr>
              <a:t>Five‐number</a:t>
            </a:r>
            <a:r>
              <a:rPr sz="3050" b="1" spc="25" dirty="0">
                <a:latin typeface="Calibri"/>
                <a:cs typeface="Calibri"/>
              </a:rPr>
              <a:t> </a:t>
            </a:r>
            <a:r>
              <a:rPr sz="3050" b="1" spc="15" dirty="0">
                <a:latin typeface="Calibri"/>
                <a:cs typeface="Calibri"/>
              </a:rPr>
              <a:t>summary</a:t>
            </a:r>
            <a:r>
              <a:rPr sz="3050" b="1" spc="10" dirty="0">
                <a:latin typeface="Calibri"/>
                <a:cs typeface="Calibri"/>
              </a:rPr>
              <a:t> </a:t>
            </a:r>
            <a:r>
              <a:rPr sz="3050" spc="10" dirty="0">
                <a:latin typeface="Calibri"/>
                <a:cs typeface="Calibri"/>
              </a:rPr>
              <a:t>of</a:t>
            </a:r>
            <a:r>
              <a:rPr sz="3050" spc="5" dirty="0">
                <a:latin typeface="Calibri"/>
                <a:cs typeface="Calibri"/>
              </a:rPr>
              <a:t> </a:t>
            </a:r>
            <a:r>
              <a:rPr sz="3050" spc="15" dirty="0">
                <a:latin typeface="Calibri"/>
                <a:cs typeface="Calibri"/>
              </a:rPr>
              <a:t>a</a:t>
            </a:r>
            <a:r>
              <a:rPr sz="3050" spc="10" dirty="0">
                <a:latin typeface="Calibri"/>
                <a:cs typeface="Calibri"/>
              </a:rPr>
              <a:t> </a:t>
            </a:r>
            <a:r>
              <a:rPr sz="3050" spc="5" dirty="0">
                <a:latin typeface="Calibri"/>
                <a:cs typeface="Calibri"/>
              </a:rPr>
              <a:t>distribution</a:t>
            </a:r>
            <a:endParaRPr sz="3050">
              <a:latin typeface="Calibri"/>
              <a:cs typeface="Calibri"/>
            </a:endParaRPr>
          </a:p>
          <a:p>
            <a:pPr marL="516255">
              <a:lnSpc>
                <a:spcPct val="100000"/>
              </a:lnSpc>
              <a:spcBef>
                <a:spcPts val="1340"/>
              </a:spcBef>
            </a:pPr>
            <a:r>
              <a:rPr sz="2650" spc="-5" dirty="0">
                <a:solidFill>
                  <a:srgbClr val="C00000"/>
                </a:solidFill>
                <a:latin typeface="Arial MT"/>
                <a:cs typeface="Arial MT"/>
              </a:rPr>
              <a:t>–</a:t>
            </a:r>
            <a:r>
              <a:rPr sz="2650" spc="265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650" spc="-10" dirty="0">
                <a:latin typeface="Calibri"/>
                <a:cs typeface="Calibri"/>
              </a:rPr>
              <a:t>Minimum,</a:t>
            </a:r>
            <a:r>
              <a:rPr sz="2650" spc="-25" dirty="0">
                <a:latin typeface="Calibri"/>
                <a:cs typeface="Calibri"/>
              </a:rPr>
              <a:t> </a:t>
            </a:r>
            <a:r>
              <a:rPr sz="2650" spc="-5" dirty="0">
                <a:latin typeface="Calibri"/>
                <a:cs typeface="Calibri"/>
              </a:rPr>
              <a:t>Q1,</a:t>
            </a:r>
            <a:r>
              <a:rPr sz="2650" spc="-20" dirty="0">
                <a:latin typeface="Calibri"/>
                <a:cs typeface="Calibri"/>
              </a:rPr>
              <a:t> </a:t>
            </a:r>
            <a:r>
              <a:rPr sz="2650" spc="-5" dirty="0">
                <a:latin typeface="Calibri"/>
                <a:cs typeface="Calibri"/>
              </a:rPr>
              <a:t>Median,</a:t>
            </a:r>
            <a:r>
              <a:rPr sz="2650" dirty="0">
                <a:latin typeface="Calibri"/>
                <a:cs typeface="Calibri"/>
              </a:rPr>
              <a:t> </a:t>
            </a:r>
            <a:r>
              <a:rPr sz="2650" spc="-5" dirty="0">
                <a:latin typeface="Calibri"/>
                <a:cs typeface="Calibri"/>
              </a:rPr>
              <a:t>Q3,</a:t>
            </a:r>
            <a:r>
              <a:rPr sz="2650" spc="-20" dirty="0">
                <a:latin typeface="Calibri"/>
                <a:cs typeface="Calibri"/>
              </a:rPr>
              <a:t> </a:t>
            </a:r>
            <a:r>
              <a:rPr sz="2650" spc="-15" dirty="0">
                <a:latin typeface="Calibri"/>
                <a:cs typeface="Calibri"/>
              </a:rPr>
              <a:t>Maximum</a:t>
            </a:r>
            <a:endParaRPr sz="265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1395" y="3568446"/>
            <a:ext cx="4334255" cy="155371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95379" y="2602992"/>
            <a:ext cx="5121401" cy="4869941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2319" y="721275"/>
            <a:ext cx="8605543" cy="804811"/>
          </a:xfrm>
          <a:prstGeom prst="rect">
            <a:avLst/>
          </a:prstGeom>
        </p:spPr>
        <p:txBody>
          <a:bodyPr vert="horz" wrap="square" lIns="0" tIns="126468" rIns="0" bIns="0" rtlCol="0">
            <a:spAutoFit/>
          </a:bodyPr>
          <a:lstStyle/>
          <a:p>
            <a:pPr marL="220588">
              <a:spcBef>
                <a:spcPts val="116"/>
              </a:spcBef>
            </a:pPr>
            <a:r>
              <a:rPr dirty="0"/>
              <a:t>Boxplot</a:t>
            </a:r>
            <a:r>
              <a:rPr spc="-215" dirty="0"/>
              <a:t> </a:t>
            </a:r>
            <a:r>
              <a:rPr spc="-11" dirty="0"/>
              <a:t>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7760" y="1534978"/>
            <a:ext cx="4329031" cy="2831580"/>
          </a:xfrm>
          <a:prstGeom prst="rect">
            <a:avLst/>
          </a:prstGeom>
        </p:spPr>
        <p:txBody>
          <a:bodyPr vert="horz" wrap="square" lIns="0" tIns="14005" rIns="0" bIns="0" rtlCol="0">
            <a:spAutoFit/>
          </a:bodyPr>
          <a:lstStyle/>
          <a:p>
            <a:pPr marL="392156" marR="5602" indent="-378150">
              <a:spcBef>
                <a:spcPts val="110"/>
              </a:spcBef>
              <a:buFont typeface="Arial MT"/>
              <a:buChar char="•"/>
              <a:tabLst>
                <a:tab pos="392156" algn="l"/>
              </a:tabLst>
            </a:pPr>
            <a:r>
              <a:rPr sz="1764" dirty="0">
                <a:latin typeface="Calibri"/>
                <a:cs typeface="Calibri"/>
              </a:rPr>
              <a:t>Box</a:t>
            </a:r>
            <a:r>
              <a:rPr sz="1764" spc="-55" dirty="0">
                <a:latin typeface="Calibri"/>
                <a:cs typeface="Calibri"/>
              </a:rPr>
              <a:t> </a:t>
            </a:r>
            <a:r>
              <a:rPr sz="1764" dirty="0">
                <a:latin typeface="Calibri"/>
                <a:cs typeface="Calibri"/>
              </a:rPr>
              <a:t>plots</a:t>
            </a:r>
            <a:r>
              <a:rPr sz="1764" spc="-66" dirty="0">
                <a:latin typeface="Calibri"/>
                <a:cs typeface="Calibri"/>
              </a:rPr>
              <a:t> </a:t>
            </a:r>
            <a:r>
              <a:rPr sz="1764" dirty="0">
                <a:latin typeface="Calibri"/>
                <a:cs typeface="Calibri"/>
              </a:rPr>
              <a:t>show</a:t>
            </a:r>
            <a:r>
              <a:rPr sz="1764" spc="-44" dirty="0">
                <a:latin typeface="Calibri"/>
                <a:cs typeface="Calibri"/>
              </a:rPr>
              <a:t> </a:t>
            </a:r>
            <a:r>
              <a:rPr sz="1764" dirty="0">
                <a:latin typeface="Calibri"/>
                <a:cs typeface="Calibri"/>
              </a:rPr>
              <a:t>overall</a:t>
            </a:r>
            <a:r>
              <a:rPr sz="1764" spc="-66" dirty="0">
                <a:latin typeface="Calibri"/>
                <a:cs typeface="Calibri"/>
              </a:rPr>
              <a:t> </a:t>
            </a:r>
            <a:r>
              <a:rPr sz="1764" spc="-11" dirty="0">
                <a:latin typeface="Calibri"/>
                <a:cs typeface="Calibri"/>
              </a:rPr>
              <a:t>patterns</a:t>
            </a:r>
            <a:r>
              <a:rPr sz="1764" spc="-50" dirty="0">
                <a:latin typeface="Calibri"/>
                <a:cs typeface="Calibri"/>
              </a:rPr>
              <a:t> </a:t>
            </a:r>
            <a:r>
              <a:rPr sz="1764" spc="-28" dirty="0">
                <a:latin typeface="Calibri"/>
                <a:cs typeface="Calibri"/>
              </a:rPr>
              <a:t>of</a:t>
            </a:r>
            <a:r>
              <a:rPr sz="1764" spc="551" dirty="0">
                <a:latin typeface="Calibri"/>
                <a:cs typeface="Calibri"/>
              </a:rPr>
              <a:t> </a:t>
            </a:r>
            <a:r>
              <a:rPr sz="1764" dirty="0">
                <a:latin typeface="Calibri"/>
                <a:cs typeface="Calibri"/>
              </a:rPr>
              <a:t>response</a:t>
            </a:r>
            <a:r>
              <a:rPr sz="1764" spc="-22" dirty="0">
                <a:latin typeface="Calibri"/>
                <a:cs typeface="Calibri"/>
              </a:rPr>
              <a:t> </a:t>
            </a:r>
            <a:r>
              <a:rPr sz="1764" dirty="0">
                <a:latin typeface="Calibri"/>
                <a:cs typeface="Calibri"/>
              </a:rPr>
              <a:t>for</a:t>
            </a:r>
            <a:r>
              <a:rPr sz="1764" spc="-28" dirty="0">
                <a:latin typeface="Calibri"/>
                <a:cs typeface="Calibri"/>
              </a:rPr>
              <a:t> </a:t>
            </a:r>
            <a:r>
              <a:rPr sz="1764" dirty="0">
                <a:latin typeface="Calibri"/>
                <a:cs typeface="Calibri"/>
              </a:rPr>
              <a:t>a</a:t>
            </a:r>
            <a:r>
              <a:rPr sz="1764" spc="-39" dirty="0">
                <a:latin typeface="Calibri"/>
                <a:cs typeface="Calibri"/>
              </a:rPr>
              <a:t> </a:t>
            </a:r>
            <a:r>
              <a:rPr sz="1764" dirty="0">
                <a:latin typeface="Calibri"/>
                <a:cs typeface="Calibri"/>
              </a:rPr>
              <a:t>group.</a:t>
            </a:r>
            <a:r>
              <a:rPr sz="1764" spc="-50" dirty="0">
                <a:latin typeface="Calibri"/>
                <a:cs typeface="Calibri"/>
              </a:rPr>
              <a:t> </a:t>
            </a:r>
            <a:r>
              <a:rPr sz="1764" dirty="0">
                <a:latin typeface="Calibri"/>
                <a:cs typeface="Calibri"/>
              </a:rPr>
              <a:t>Visualise</a:t>
            </a:r>
            <a:r>
              <a:rPr sz="1764" spc="-44" dirty="0">
                <a:latin typeface="Calibri"/>
                <a:cs typeface="Calibri"/>
              </a:rPr>
              <a:t> </a:t>
            </a:r>
            <a:r>
              <a:rPr sz="1764" dirty="0">
                <a:latin typeface="Calibri"/>
                <a:cs typeface="Calibri"/>
              </a:rPr>
              <a:t>the</a:t>
            </a:r>
            <a:r>
              <a:rPr sz="1764" spc="-39" dirty="0">
                <a:latin typeface="Calibri"/>
                <a:cs typeface="Calibri"/>
              </a:rPr>
              <a:t> </a:t>
            </a:r>
            <a:r>
              <a:rPr sz="1764" spc="-22" dirty="0">
                <a:latin typeface="Calibri"/>
                <a:cs typeface="Calibri"/>
              </a:rPr>
              <a:t>range </a:t>
            </a:r>
            <a:r>
              <a:rPr sz="1764" dirty="0">
                <a:latin typeface="Calibri"/>
                <a:cs typeface="Calibri"/>
              </a:rPr>
              <a:t>and</a:t>
            </a:r>
            <a:r>
              <a:rPr sz="1764" spc="-44" dirty="0">
                <a:latin typeface="Calibri"/>
                <a:cs typeface="Calibri"/>
              </a:rPr>
              <a:t> </a:t>
            </a:r>
            <a:r>
              <a:rPr sz="1764" dirty="0">
                <a:latin typeface="Calibri"/>
                <a:cs typeface="Calibri"/>
              </a:rPr>
              <a:t>other</a:t>
            </a:r>
            <a:r>
              <a:rPr sz="1764" spc="-28" dirty="0">
                <a:latin typeface="Calibri"/>
                <a:cs typeface="Calibri"/>
              </a:rPr>
              <a:t> </a:t>
            </a:r>
            <a:r>
              <a:rPr sz="1764" spc="-11" dirty="0">
                <a:latin typeface="Calibri"/>
                <a:cs typeface="Calibri"/>
              </a:rPr>
              <a:t>characteristics</a:t>
            </a:r>
            <a:r>
              <a:rPr sz="1764" spc="-33" dirty="0">
                <a:latin typeface="Calibri"/>
                <a:cs typeface="Calibri"/>
              </a:rPr>
              <a:t> </a:t>
            </a:r>
            <a:r>
              <a:rPr sz="1764" dirty="0">
                <a:latin typeface="Calibri"/>
                <a:cs typeface="Calibri"/>
              </a:rPr>
              <a:t>of</a:t>
            </a:r>
            <a:r>
              <a:rPr sz="1764" spc="-39" dirty="0">
                <a:latin typeface="Calibri"/>
                <a:cs typeface="Calibri"/>
              </a:rPr>
              <a:t> </a:t>
            </a:r>
            <a:r>
              <a:rPr sz="1764" dirty="0">
                <a:latin typeface="Calibri"/>
                <a:cs typeface="Calibri"/>
              </a:rPr>
              <a:t>responses</a:t>
            </a:r>
            <a:r>
              <a:rPr sz="1764" spc="-28" dirty="0">
                <a:latin typeface="Calibri"/>
                <a:cs typeface="Calibri"/>
              </a:rPr>
              <a:t> </a:t>
            </a:r>
            <a:r>
              <a:rPr sz="1764" dirty="0">
                <a:latin typeface="Calibri"/>
                <a:cs typeface="Calibri"/>
              </a:rPr>
              <a:t>for</a:t>
            </a:r>
            <a:r>
              <a:rPr sz="1764" spc="-22" dirty="0">
                <a:latin typeface="Calibri"/>
                <a:cs typeface="Calibri"/>
              </a:rPr>
              <a:t> </a:t>
            </a:r>
            <a:r>
              <a:rPr sz="1764" spc="-55" dirty="0">
                <a:latin typeface="Calibri"/>
                <a:cs typeface="Calibri"/>
              </a:rPr>
              <a:t>a </a:t>
            </a:r>
            <a:r>
              <a:rPr sz="1764" dirty="0">
                <a:latin typeface="Calibri"/>
                <a:cs typeface="Calibri"/>
              </a:rPr>
              <a:t>large</a:t>
            </a:r>
            <a:r>
              <a:rPr sz="1764" spc="-72" dirty="0">
                <a:latin typeface="Calibri"/>
                <a:cs typeface="Calibri"/>
              </a:rPr>
              <a:t> </a:t>
            </a:r>
            <a:r>
              <a:rPr sz="1764" spc="-11" dirty="0">
                <a:latin typeface="Calibri"/>
                <a:cs typeface="Calibri"/>
              </a:rPr>
              <a:t>group.</a:t>
            </a:r>
            <a:endParaRPr sz="1764">
              <a:latin typeface="Calibri"/>
              <a:cs typeface="Calibri"/>
            </a:endParaRPr>
          </a:p>
          <a:p>
            <a:pPr marL="392156" marR="534312" indent="-378150">
              <a:spcBef>
                <a:spcPts val="425"/>
              </a:spcBef>
              <a:buFont typeface="Arial MT"/>
              <a:buChar char="•"/>
              <a:tabLst>
                <a:tab pos="392156" algn="l"/>
              </a:tabLst>
            </a:pPr>
            <a:r>
              <a:rPr sz="1764" b="1" dirty="0">
                <a:latin typeface="Calibri"/>
                <a:cs typeface="Calibri"/>
              </a:rPr>
              <a:t>Box</a:t>
            </a:r>
            <a:r>
              <a:rPr sz="1764" b="1" spc="-33" dirty="0">
                <a:latin typeface="Calibri"/>
                <a:cs typeface="Calibri"/>
              </a:rPr>
              <a:t> </a:t>
            </a:r>
            <a:r>
              <a:rPr sz="1764" b="1" dirty="0">
                <a:latin typeface="Calibri"/>
                <a:cs typeface="Calibri"/>
              </a:rPr>
              <a:t>plot</a:t>
            </a:r>
            <a:r>
              <a:rPr sz="1764" b="1" spc="-33" dirty="0">
                <a:latin typeface="Calibri"/>
                <a:cs typeface="Calibri"/>
              </a:rPr>
              <a:t> </a:t>
            </a:r>
            <a:r>
              <a:rPr sz="1764" b="1" dirty="0">
                <a:latin typeface="Calibri"/>
                <a:cs typeface="Calibri"/>
              </a:rPr>
              <a:t>is</a:t>
            </a:r>
            <a:r>
              <a:rPr sz="1764" b="1" spc="-39" dirty="0">
                <a:latin typeface="Calibri"/>
                <a:cs typeface="Calibri"/>
              </a:rPr>
              <a:t> </a:t>
            </a:r>
            <a:r>
              <a:rPr sz="1764" b="1" spc="-11" dirty="0">
                <a:latin typeface="Calibri"/>
                <a:cs typeface="Calibri"/>
              </a:rPr>
              <a:t>comparatively</a:t>
            </a:r>
            <a:r>
              <a:rPr sz="1764" b="1" spc="-39" dirty="0">
                <a:latin typeface="Calibri"/>
                <a:cs typeface="Calibri"/>
              </a:rPr>
              <a:t> </a:t>
            </a:r>
            <a:r>
              <a:rPr sz="1764" b="1" dirty="0">
                <a:latin typeface="Calibri"/>
                <a:cs typeface="Calibri"/>
              </a:rPr>
              <a:t>short</a:t>
            </a:r>
            <a:r>
              <a:rPr sz="1764" b="1" spc="-22" dirty="0">
                <a:latin typeface="Calibri"/>
                <a:cs typeface="Calibri"/>
              </a:rPr>
              <a:t> </a:t>
            </a:r>
            <a:r>
              <a:rPr sz="1764" dirty="0">
                <a:latin typeface="Calibri"/>
                <a:cs typeface="Calibri"/>
              </a:rPr>
              <a:t>–</a:t>
            </a:r>
            <a:r>
              <a:rPr sz="1764" spc="-22" dirty="0">
                <a:latin typeface="Calibri"/>
                <a:cs typeface="Calibri"/>
              </a:rPr>
              <a:t> (2). </a:t>
            </a:r>
            <a:r>
              <a:rPr sz="1764" dirty="0">
                <a:latin typeface="Calibri"/>
                <a:cs typeface="Calibri"/>
              </a:rPr>
              <a:t>Overall</a:t>
            </a:r>
            <a:r>
              <a:rPr sz="1764" spc="-61" dirty="0">
                <a:latin typeface="Calibri"/>
                <a:cs typeface="Calibri"/>
              </a:rPr>
              <a:t> </a:t>
            </a:r>
            <a:r>
              <a:rPr sz="1764" dirty="0">
                <a:latin typeface="Calibri"/>
                <a:cs typeface="Calibri"/>
              </a:rPr>
              <a:t>students</a:t>
            </a:r>
            <a:r>
              <a:rPr sz="1764" spc="-50" dirty="0">
                <a:latin typeface="Calibri"/>
                <a:cs typeface="Calibri"/>
              </a:rPr>
              <a:t> </a:t>
            </a:r>
            <a:r>
              <a:rPr sz="1764" dirty="0">
                <a:latin typeface="Calibri"/>
                <a:cs typeface="Calibri"/>
              </a:rPr>
              <a:t>have</a:t>
            </a:r>
            <a:r>
              <a:rPr sz="1764" spc="-55" dirty="0">
                <a:latin typeface="Calibri"/>
                <a:cs typeface="Calibri"/>
              </a:rPr>
              <a:t> </a:t>
            </a:r>
            <a:r>
              <a:rPr sz="1764" dirty="0">
                <a:latin typeface="Calibri"/>
                <a:cs typeface="Calibri"/>
              </a:rPr>
              <a:t>a</a:t>
            </a:r>
            <a:r>
              <a:rPr sz="1764" spc="-50" dirty="0">
                <a:latin typeface="Calibri"/>
                <a:cs typeface="Calibri"/>
              </a:rPr>
              <a:t> </a:t>
            </a:r>
            <a:r>
              <a:rPr sz="1764" dirty="0">
                <a:latin typeface="Calibri"/>
                <a:cs typeface="Calibri"/>
              </a:rPr>
              <a:t>high</a:t>
            </a:r>
            <a:r>
              <a:rPr sz="1764" spc="-61" dirty="0">
                <a:latin typeface="Calibri"/>
                <a:cs typeface="Calibri"/>
              </a:rPr>
              <a:t> </a:t>
            </a:r>
            <a:r>
              <a:rPr sz="1764" dirty="0">
                <a:latin typeface="Calibri"/>
                <a:cs typeface="Calibri"/>
              </a:rPr>
              <a:t>level</a:t>
            </a:r>
            <a:r>
              <a:rPr sz="1764" spc="-55" dirty="0">
                <a:latin typeface="Calibri"/>
                <a:cs typeface="Calibri"/>
              </a:rPr>
              <a:t> </a:t>
            </a:r>
            <a:r>
              <a:rPr sz="1764" spc="-28" dirty="0">
                <a:latin typeface="Calibri"/>
                <a:cs typeface="Calibri"/>
              </a:rPr>
              <a:t>of </a:t>
            </a:r>
            <a:r>
              <a:rPr sz="1764" dirty="0">
                <a:latin typeface="Calibri"/>
                <a:cs typeface="Calibri"/>
              </a:rPr>
              <a:t>agreement</a:t>
            </a:r>
            <a:r>
              <a:rPr sz="1764" spc="-44" dirty="0">
                <a:latin typeface="Calibri"/>
                <a:cs typeface="Calibri"/>
              </a:rPr>
              <a:t> </a:t>
            </a:r>
            <a:r>
              <a:rPr sz="1764" dirty="0">
                <a:latin typeface="Calibri"/>
                <a:cs typeface="Calibri"/>
              </a:rPr>
              <a:t>with</a:t>
            </a:r>
            <a:r>
              <a:rPr sz="1764" spc="-44" dirty="0">
                <a:latin typeface="Calibri"/>
                <a:cs typeface="Calibri"/>
              </a:rPr>
              <a:t> </a:t>
            </a:r>
            <a:r>
              <a:rPr sz="1764" dirty="0">
                <a:latin typeface="Calibri"/>
                <a:cs typeface="Calibri"/>
              </a:rPr>
              <a:t>each</a:t>
            </a:r>
            <a:r>
              <a:rPr sz="1764" spc="-50" dirty="0">
                <a:latin typeface="Calibri"/>
                <a:cs typeface="Calibri"/>
              </a:rPr>
              <a:t> </a:t>
            </a:r>
            <a:r>
              <a:rPr sz="1764" spc="-11" dirty="0">
                <a:latin typeface="Calibri"/>
                <a:cs typeface="Calibri"/>
              </a:rPr>
              <a:t>other.</a:t>
            </a:r>
            <a:endParaRPr sz="1764">
              <a:latin typeface="Calibri"/>
              <a:cs typeface="Calibri"/>
            </a:endParaRPr>
          </a:p>
          <a:p>
            <a:pPr marL="392156" marR="36414" indent="-378150">
              <a:spcBef>
                <a:spcPts val="425"/>
              </a:spcBef>
              <a:buFont typeface="Arial MT"/>
              <a:buChar char="•"/>
              <a:tabLst>
                <a:tab pos="392156" algn="l"/>
              </a:tabLst>
            </a:pPr>
            <a:r>
              <a:rPr sz="1764" b="1" dirty="0">
                <a:latin typeface="Calibri"/>
                <a:cs typeface="Calibri"/>
              </a:rPr>
              <a:t>Box</a:t>
            </a:r>
            <a:r>
              <a:rPr sz="1764" b="1" spc="-28" dirty="0">
                <a:latin typeface="Calibri"/>
                <a:cs typeface="Calibri"/>
              </a:rPr>
              <a:t> </a:t>
            </a:r>
            <a:r>
              <a:rPr sz="1764" b="1" dirty="0">
                <a:latin typeface="Calibri"/>
                <a:cs typeface="Calibri"/>
              </a:rPr>
              <a:t>plot</a:t>
            </a:r>
            <a:r>
              <a:rPr sz="1764" b="1" spc="-33" dirty="0">
                <a:latin typeface="Calibri"/>
                <a:cs typeface="Calibri"/>
              </a:rPr>
              <a:t> </a:t>
            </a:r>
            <a:r>
              <a:rPr sz="1764" b="1" dirty="0">
                <a:latin typeface="Calibri"/>
                <a:cs typeface="Calibri"/>
              </a:rPr>
              <a:t>is</a:t>
            </a:r>
            <a:r>
              <a:rPr sz="1764" b="1" spc="-33" dirty="0">
                <a:latin typeface="Calibri"/>
                <a:cs typeface="Calibri"/>
              </a:rPr>
              <a:t> </a:t>
            </a:r>
            <a:r>
              <a:rPr sz="1764" b="1" spc="-11" dirty="0">
                <a:latin typeface="Calibri"/>
                <a:cs typeface="Calibri"/>
              </a:rPr>
              <a:t>comparatively</a:t>
            </a:r>
            <a:r>
              <a:rPr sz="1764" b="1" spc="-39" dirty="0">
                <a:latin typeface="Calibri"/>
                <a:cs typeface="Calibri"/>
              </a:rPr>
              <a:t> </a:t>
            </a:r>
            <a:r>
              <a:rPr sz="1764" b="1" dirty="0">
                <a:latin typeface="Calibri"/>
                <a:cs typeface="Calibri"/>
              </a:rPr>
              <a:t>tall</a:t>
            </a:r>
            <a:r>
              <a:rPr sz="1764" b="1" spc="-22" dirty="0">
                <a:latin typeface="Calibri"/>
                <a:cs typeface="Calibri"/>
              </a:rPr>
              <a:t> </a:t>
            </a:r>
            <a:r>
              <a:rPr sz="1764" dirty="0">
                <a:latin typeface="Calibri"/>
                <a:cs typeface="Calibri"/>
              </a:rPr>
              <a:t>–</a:t>
            </a:r>
            <a:r>
              <a:rPr sz="1764" spc="-39" dirty="0">
                <a:latin typeface="Calibri"/>
                <a:cs typeface="Calibri"/>
              </a:rPr>
              <a:t> </a:t>
            </a:r>
            <a:r>
              <a:rPr sz="1764" dirty="0">
                <a:latin typeface="Calibri"/>
                <a:cs typeface="Calibri"/>
              </a:rPr>
              <a:t>(1)</a:t>
            </a:r>
            <a:r>
              <a:rPr sz="1764" spc="-17" dirty="0">
                <a:latin typeface="Calibri"/>
                <a:cs typeface="Calibri"/>
              </a:rPr>
              <a:t> </a:t>
            </a:r>
            <a:r>
              <a:rPr sz="1764" dirty="0">
                <a:latin typeface="Calibri"/>
                <a:cs typeface="Calibri"/>
              </a:rPr>
              <a:t>and</a:t>
            </a:r>
            <a:r>
              <a:rPr sz="1764" spc="-44" dirty="0">
                <a:latin typeface="Calibri"/>
                <a:cs typeface="Calibri"/>
              </a:rPr>
              <a:t> </a:t>
            </a:r>
            <a:r>
              <a:rPr sz="1764" spc="-22" dirty="0">
                <a:latin typeface="Calibri"/>
                <a:cs typeface="Calibri"/>
              </a:rPr>
              <a:t>(3). </a:t>
            </a:r>
            <a:r>
              <a:rPr sz="1764" dirty="0">
                <a:latin typeface="Calibri"/>
                <a:cs typeface="Calibri"/>
              </a:rPr>
              <a:t>Students</a:t>
            </a:r>
            <a:r>
              <a:rPr sz="1764" spc="-55" dirty="0">
                <a:latin typeface="Calibri"/>
                <a:cs typeface="Calibri"/>
              </a:rPr>
              <a:t> </a:t>
            </a:r>
            <a:r>
              <a:rPr sz="1764" dirty="0">
                <a:latin typeface="Calibri"/>
                <a:cs typeface="Calibri"/>
              </a:rPr>
              <a:t>hold</a:t>
            </a:r>
            <a:r>
              <a:rPr sz="1764" spc="-50" dirty="0">
                <a:latin typeface="Calibri"/>
                <a:cs typeface="Calibri"/>
              </a:rPr>
              <a:t> </a:t>
            </a:r>
            <a:r>
              <a:rPr sz="1764" dirty="0">
                <a:latin typeface="Calibri"/>
                <a:cs typeface="Calibri"/>
              </a:rPr>
              <a:t>quite</a:t>
            </a:r>
            <a:r>
              <a:rPr sz="1764" spc="-50" dirty="0">
                <a:latin typeface="Calibri"/>
                <a:cs typeface="Calibri"/>
              </a:rPr>
              <a:t> </a:t>
            </a:r>
            <a:r>
              <a:rPr sz="1764" spc="-11" dirty="0">
                <a:latin typeface="Calibri"/>
                <a:cs typeface="Calibri"/>
              </a:rPr>
              <a:t>different</a:t>
            </a:r>
            <a:r>
              <a:rPr sz="1764" spc="-39" dirty="0">
                <a:latin typeface="Calibri"/>
                <a:cs typeface="Calibri"/>
              </a:rPr>
              <a:t> </a:t>
            </a:r>
            <a:r>
              <a:rPr sz="1764" spc="-11" dirty="0">
                <a:latin typeface="Calibri"/>
                <a:cs typeface="Calibri"/>
              </a:rPr>
              <a:t>opinions </a:t>
            </a:r>
            <a:r>
              <a:rPr sz="1764" dirty="0">
                <a:latin typeface="Calibri"/>
                <a:cs typeface="Calibri"/>
              </a:rPr>
              <a:t>about</a:t>
            </a:r>
            <a:r>
              <a:rPr sz="1764" spc="-17" dirty="0">
                <a:latin typeface="Calibri"/>
                <a:cs typeface="Calibri"/>
              </a:rPr>
              <a:t> </a:t>
            </a:r>
            <a:r>
              <a:rPr sz="1764" dirty="0">
                <a:latin typeface="Calibri"/>
                <a:cs typeface="Calibri"/>
              </a:rPr>
              <a:t>this</a:t>
            </a:r>
            <a:r>
              <a:rPr sz="1764" spc="-28" dirty="0">
                <a:latin typeface="Calibri"/>
                <a:cs typeface="Calibri"/>
              </a:rPr>
              <a:t> </a:t>
            </a:r>
            <a:r>
              <a:rPr sz="1764" dirty="0">
                <a:latin typeface="Calibri"/>
                <a:cs typeface="Calibri"/>
              </a:rPr>
              <a:t>aspect</a:t>
            </a:r>
            <a:r>
              <a:rPr sz="1764" spc="-17" dirty="0">
                <a:latin typeface="Calibri"/>
                <a:cs typeface="Calibri"/>
              </a:rPr>
              <a:t> </a:t>
            </a:r>
            <a:r>
              <a:rPr sz="1764" dirty="0">
                <a:latin typeface="Calibri"/>
                <a:cs typeface="Calibri"/>
              </a:rPr>
              <a:t>or</a:t>
            </a:r>
            <a:r>
              <a:rPr sz="1764" spc="-6" dirty="0">
                <a:latin typeface="Calibri"/>
                <a:cs typeface="Calibri"/>
              </a:rPr>
              <a:t> </a:t>
            </a:r>
            <a:r>
              <a:rPr sz="1764" spc="-11" dirty="0">
                <a:latin typeface="Calibri"/>
                <a:cs typeface="Calibri"/>
              </a:rPr>
              <a:t>sub-aspect.</a:t>
            </a:r>
            <a:endParaRPr sz="1764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7760" y="4385052"/>
            <a:ext cx="4323429" cy="2186018"/>
          </a:xfrm>
          <a:prstGeom prst="rect">
            <a:avLst/>
          </a:prstGeom>
        </p:spPr>
        <p:txBody>
          <a:bodyPr vert="horz" wrap="square" lIns="0" tIns="14005" rIns="0" bIns="0" rtlCol="0">
            <a:spAutoFit/>
          </a:bodyPr>
          <a:lstStyle/>
          <a:p>
            <a:pPr marL="392156" marR="5602" indent="-378150">
              <a:spcBef>
                <a:spcPts val="110"/>
              </a:spcBef>
              <a:buFont typeface="Arial MT"/>
              <a:buChar char="•"/>
              <a:tabLst>
                <a:tab pos="392156" algn="l"/>
              </a:tabLst>
            </a:pPr>
            <a:r>
              <a:rPr sz="1764" b="1" dirty="0">
                <a:latin typeface="Calibri"/>
                <a:cs typeface="Calibri"/>
              </a:rPr>
              <a:t>Four</a:t>
            </a:r>
            <a:r>
              <a:rPr sz="1764" b="1" spc="-44" dirty="0">
                <a:latin typeface="Calibri"/>
                <a:cs typeface="Calibri"/>
              </a:rPr>
              <a:t> </a:t>
            </a:r>
            <a:r>
              <a:rPr sz="1764" b="1" dirty="0">
                <a:latin typeface="Calibri"/>
                <a:cs typeface="Calibri"/>
              </a:rPr>
              <a:t>sections</a:t>
            </a:r>
            <a:r>
              <a:rPr sz="1764" b="1" spc="-55" dirty="0">
                <a:latin typeface="Calibri"/>
                <a:cs typeface="Calibri"/>
              </a:rPr>
              <a:t> </a:t>
            </a:r>
            <a:r>
              <a:rPr sz="1764" b="1" dirty="0">
                <a:latin typeface="Calibri"/>
                <a:cs typeface="Calibri"/>
              </a:rPr>
              <a:t>of</a:t>
            </a:r>
            <a:r>
              <a:rPr sz="1764" b="1" spc="-39" dirty="0">
                <a:latin typeface="Calibri"/>
                <a:cs typeface="Calibri"/>
              </a:rPr>
              <a:t> </a:t>
            </a:r>
            <a:r>
              <a:rPr sz="1764" b="1" dirty="0">
                <a:latin typeface="Calibri"/>
                <a:cs typeface="Calibri"/>
              </a:rPr>
              <a:t>box</a:t>
            </a:r>
            <a:r>
              <a:rPr sz="1764" b="1" spc="-39" dirty="0">
                <a:latin typeface="Calibri"/>
                <a:cs typeface="Calibri"/>
              </a:rPr>
              <a:t> </a:t>
            </a:r>
            <a:r>
              <a:rPr sz="1764" b="1" dirty="0">
                <a:latin typeface="Calibri"/>
                <a:cs typeface="Calibri"/>
              </a:rPr>
              <a:t>plot</a:t>
            </a:r>
            <a:r>
              <a:rPr sz="1764" b="1" spc="-55" dirty="0">
                <a:latin typeface="Calibri"/>
                <a:cs typeface="Calibri"/>
              </a:rPr>
              <a:t> </a:t>
            </a:r>
            <a:r>
              <a:rPr sz="1764" b="1" dirty="0">
                <a:latin typeface="Calibri"/>
                <a:cs typeface="Calibri"/>
              </a:rPr>
              <a:t>are</a:t>
            </a:r>
            <a:r>
              <a:rPr sz="1764" b="1" spc="-44" dirty="0">
                <a:latin typeface="Calibri"/>
                <a:cs typeface="Calibri"/>
              </a:rPr>
              <a:t> </a:t>
            </a:r>
            <a:r>
              <a:rPr sz="1764" b="1" dirty="0">
                <a:latin typeface="Calibri"/>
                <a:cs typeface="Calibri"/>
              </a:rPr>
              <a:t>uneven</a:t>
            </a:r>
            <a:r>
              <a:rPr sz="1764" b="1" spc="-33" dirty="0">
                <a:latin typeface="Calibri"/>
                <a:cs typeface="Calibri"/>
              </a:rPr>
              <a:t> </a:t>
            </a:r>
            <a:r>
              <a:rPr sz="1764" b="1" spc="-28" dirty="0">
                <a:latin typeface="Calibri"/>
                <a:cs typeface="Calibri"/>
              </a:rPr>
              <a:t>in </a:t>
            </a:r>
            <a:r>
              <a:rPr sz="1764" b="1" dirty="0">
                <a:latin typeface="Calibri"/>
                <a:cs typeface="Calibri"/>
              </a:rPr>
              <a:t>size</a:t>
            </a:r>
            <a:r>
              <a:rPr sz="1764" b="1" spc="-61" dirty="0">
                <a:latin typeface="Calibri"/>
                <a:cs typeface="Calibri"/>
              </a:rPr>
              <a:t> </a:t>
            </a:r>
            <a:r>
              <a:rPr sz="1764" dirty="0">
                <a:latin typeface="Calibri"/>
                <a:cs typeface="Calibri"/>
              </a:rPr>
              <a:t>–</a:t>
            </a:r>
            <a:r>
              <a:rPr sz="1764" spc="-50" dirty="0">
                <a:latin typeface="Calibri"/>
                <a:cs typeface="Calibri"/>
              </a:rPr>
              <a:t> </a:t>
            </a:r>
            <a:r>
              <a:rPr sz="1764" dirty="0">
                <a:latin typeface="Calibri"/>
                <a:cs typeface="Calibri"/>
              </a:rPr>
              <a:t>(1).</a:t>
            </a:r>
            <a:r>
              <a:rPr sz="1764" spc="-50" dirty="0">
                <a:latin typeface="Calibri"/>
                <a:cs typeface="Calibri"/>
              </a:rPr>
              <a:t> </a:t>
            </a:r>
            <a:r>
              <a:rPr sz="1764" dirty="0">
                <a:latin typeface="Calibri"/>
                <a:cs typeface="Calibri"/>
              </a:rPr>
              <a:t>Many</a:t>
            </a:r>
            <a:r>
              <a:rPr sz="1764" spc="-61" dirty="0">
                <a:latin typeface="Calibri"/>
                <a:cs typeface="Calibri"/>
              </a:rPr>
              <a:t> </a:t>
            </a:r>
            <a:r>
              <a:rPr sz="1764" dirty="0">
                <a:latin typeface="Calibri"/>
                <a:cs typeface="Calibri"/>
              </a:rPr>
              <a:t>students</a:t>
            </a:r>
            <a:r>
              <a:rPr sz="1764" spc="-50" dirty="0">
                <a:latin typeface="Calibri"/>
                <a:cs typeface="Calibri"/>
              </a:rPr>
              <a:t> </a:t>
            </a:r>
            <a:r>
              <a:rPr sz="1764" dirty="0">
                <a:latin typeface="Calibri"/>
                <a:cs typeface="Calibri"/>
              </a:rPr>
              <a:t>have</a:t>
            </a:r>
            <a:r>
              <a:rPr sz="1764" spc="-44" dirty="0">
                <a:latin typeface="Calibri"/>
                <a:cs typeface="Calibri"/>
              </a:rPr>
              <a:t> </a:t>
            </a:r>
            <a:r>
              <a:rPr sz="1764" spc="-11" dirty="0">
                <a:latin typeface="Calibri"/>
                <a:cs typeface="Calibri"/>
              </a:rPr>
              <a:t>similar</a:t>
            </a:r>
            <a:r>
              <a:rPr sz="1764" spc="551" dirty="0">
                <a:latin typeface="Calibri"/>
                <a:cs typeface="Calibri"/>
              </a:rPr>
              <a:t> </a:t>
            </a:r>
            <a:r>
              <a:rPr sz="1764" dirty="0">
                <a:latin typeface="Calibri"/>
                <a:cs typeface="Calibri"/>
              </a:rPr>
              <a:t>views</a:t>
            </a:r>
            <a:r>
              <a:rPr sz="1764" spc="-28" dirty="0">
                <a:latin typeface="Calibri"/>
                <a:cs typeface="Calibri"/>
              </a:rPr>
              <a:t> </a:t>
            </a:r>
            <a:r>
              <a:rPr sz="1764" dirty="0">
                <a:latin typeface="Calibri"/>
                <a:cs typeface="Calibri"/>
              </a:rPr>
              <a:t>at</a:t>
            </a:r>
            <a:r>
              <a:rPr sz="1764" spc="-22" dirty="0">
                <a:latin typeface="Calibri"/>
                <a:cs typeface="Calibri"/>
              </a:rPr>
              <a:t> </a:t>
            </a:r>
            <a:r>
              <a:rPr sz="1764" dirty="0">
                <a:latin typeface="Calibri"/>
                <a:cs typeface="Calibri"/>
              </a:rPr>
              <a:t>certain</a:t>
            </a:r>
            <a:r>
              <a:rPr sz="1764" spc="-39" dirty="0">
                <a:latin typeface="Calibri"/>
                <a:cs typeface="Calibri"/>
              </a:rPr>
              <a:t> </a:t>
            </a:r>
            <a:r>
              <a:rPr sz="1764" dirty="0">
                <a:latin typeface="Calibri"/>
                <a:cs typeface="Calibri"/>
              </a:rPr>
              <a:t>parts</a:t>
            </a:r>
            <a:r>
              <a:rPr sz="1764" spc="-33" dirty="0">
                <a:latin typeface="Calibri"/>
                <a:cs typeface="Calibri"/>
              </a:rPr>
              <a:t> </a:t>
            </a:r>
            <a:r>
              <a:rPr sz="1764" dirty="0">
                <a:latin typeface="Calibri"/>
                <a:cs typeface="Calibri"/>
              </a:rPr>
              <a:t>of</a:t>
            </a:r>
            <a:r>
              <a:rPr sz="1764" spc="-22" dirty="0">
                <a:latin typeface="Calibri"/>
                <a:cs typeface="Calibri"/>
              </a:rPr>
              <a:t> </a:t>
            </a:r>
            <a:r>
              <a:rPr sz="1764" dirty="0">
                <a:latin typeface="Calibri"/>
                <a:cs typeface="Calibri"/>
              </a:rPr>
              <a:t>the</a:t>
            </a:r>
            <a:r>
              <a:rPr sz="1764" spc="-22" dirty="0">
                <a:latin typeface="Calibri"/>
                <a:cs typeface="Calibri"/>
              </a:rPr>
              <a:t> </a:t>
            </a:r>
            <a:r>
              <a:rPr sz="1764" dirty="0">
                <a:latin typeface="Calibri"/>
                <a:cs typeface="Calibri"/>
              </a:rPr>
              <a:t>scale,</a:t>
            </a:r>
            <a:r>
              <a:rPr sz="1764" spc="-44" dirty="0">
                <a:latin typeface="Calibri"/>
                <a:cs typeface="Calibri"/>
              </a:rPr>
              <a:t> </a:t>
            </a:r>
            <a:r>
              <a:rPr sz="1764" dirty="0">
                <a:latin typeface="Calibri"/>
                <a:cs typeface="Calibri"/>
              </a:rPr>
              <a:t>but</a:t>
            </a:r>
            <a:r>
              <a:rPr sz="1764" spc="-22" dirty="0">
                <a:latin typeface="Calibri"/>
                <a:cs typeface="Calibri"/>
              </a:rPr>
              <a:t> </a:t>
            </a:r>
            <a:r>
              <a:rPr sz="1764" spc="-28" dirty="0">
                <a:latin typeface="Calibri"/>
                <a:cs typeface="Calibri"/>
              </a:rPr>
              <a:t>in </a:t>
            </a:r>
            <a:r>
              <a:rPr sz="1764" dirty="0">
                <a:latin typeface="Calibri"/>
                <a:cs typeface="Calibri"/>
              </a:rPr>
              <a:t>other</a:t>
            </a:r>
            <a:r>
              <a:rPr sz="1764" spc="-28" dirty="0">
                <a:latin typeface="Calibri"/>
                <a:cs typeface="Calibri"/>
              </a:rPr>
              <a:t> </a:t>
            </a:r>
            <a:r>
              <a:rPr sz="1764" dirty="0">
                <a:latin typeface="Calibri"/>
                <a:cs typeface="Calibri"/>
              </a:rPr>
              <a:t>parts</a:t>
            </a:r>
            <a:r>
              <a:rPr sz="1764" spc="-39" dirty="0">
                <a:latin typeface="Calibri"/>
                <a:cs typeface="Calibri"/>
              </a:rPr>
              <a:t> </a:t>
            </a:r>
            <a:r>
              <a:rPr sz="1764" dirty="0">
                <a:latin typeface="Calibri"/>
                <a:cs typeface="Calibri"/>
              </a:rPr>
              <a:t>of</a:t>
            </a:r>
            <a:r>
              <a:rPr sz="1764" spc="-33" dirty="0">
                <a:latin typeface="Calibri"/>
                <a:cs typeface="Calibri"/>
              </a:rPr>
              <a:t> </a:t>
            </a:r>
            <a:r>
              <a:rPr sz="1764" dirty="0">
                <a:latin typeface="Calibri"/>
                <a:cs typeface="Calibri"/>
              </a:rPr>
              <a:t>the</a:t>
            </a:r>
            <a:r>
              <a:rPr sz="1764" spc="-28" dirty="0">
                <a:latin typeface="Calibri"/>
                <a:cs typeface="Calibri"/>
              </a:rPr>
              <a:t> </a:t>
            </a:r>
            <a:r>
              <a:rPr sz="1764" dirty="0">
                <a:latin typeface="Calibri"/>
                <a:cs typeface="Calibri"/>
              </a:rPr>
              <a:t>scale</a:t>
            </a:r>
            <a:r>
              <a:rPr sz="1764" spc="-39" dirty="0">
                <a:latin typeface="Calibri"/>
                <a:cs typeface="Calibri"/>
              </a:rPr>
              <a:t> </a:t>
            </a:r>
            <a:r>
              <a:rPr sz="1764" dirty="0">
                <a:latin typeface="Calibri"/>
                <a:cs typeface="Calibri"/>
              </a:rPr>
              <a:t>students</a:t>
            </a:r>
            <a:r>
              <a:rPr sz="1764" spc="-39" dirty="0">
                <a:latin typeface="Calibri"/>
                <a:cs typeface="Calibri"/>
              </a:rPr>
              <a:t> </a:t>
            </a:r>
            <a:r>
              <a:rPr sz="1764" dirty="0">
                <a:latin typeface="Calibri"/>
                <a:cs typeface="Calibri"/>
              </a:rPr>
              <a:t>are</a:t>
            </a:r>
            <a:r>
              <a:rPr sz="1764" spc="-28" dirty="0">
                <a:latin typeface="Calibri"/>
                <a:cs typeface="Calibri"/>
              </a:rPr>
              <a:t> </a:t>
            </a:r>
            <a:r>
              <a:rPr sz="1764" spc="-22" dirty="0">
                <a:latin typeface="Calibri"/>
                <a:cs typeface="Calibri"/>
              </a:rPr>
              <a:t>more </a:t>
            </a:r>
            <a:r>
              <a:rPr sz="1764" dirty="0">
                <a:latin typeface="Calibri"/>
                <a:cs typeface="Calibri"/>
              </a:rPr>
              <a:t>variable</a:t>
            </a:r>
            <a:r>
              <a:rPr sz="1764" spc="-39" dirty="0">
                <a:latin typeface="Calibri"/>
                <a:cs typeface="Calibri"/>
              </a:rPr>
              <a:t> </a:t>
            </a:r>
            <a:r>
              <a:rPr sz="1764" dirty="0">
                <a:latin typeface="Calibri"/>
                <a:cs typeface="Calibri"/>
              </a:rPr>
              <a:t>in</a:t>
            </a:r>
            <a:r>
              <a:rPr sz="1764" spc="-39" dirty="0">
                <a:latin typeface="Calibri"/>
                <a:cs typeface="Calibri"/>
              </a:rPr>
              <a:t> </a:t>
            </a:r>
            <a:r>
              <a:rPr sz="1764" dirty="0">
                <a:latin typeface="Calibri"/>
                <a:cs typeface="Calibri"/>
              </a:rPr>
              <a:t>their</a:t>
            </a:r>
            <a:r>
              <a:rPr sz="1764" spc="-17" dirty="0">
                <a:latin typeface="Calibri"/>
                <a:cs typeface="Calibri"/>
              </a:rPr>
              <a:t> </a:t>
            </a:r>
            <a:r>
              <a:rPr sz="1764" dirty="0">
                <a:latin typeface="Calibri"/>
                <a:cs typeface="Calibri"/>
              </a:rPr>
              <a:t>views.</a:t>
            </a:r>
            <a:r>
              <a:rPr sz="1764" spc="-33" dirty="0">
                <a:latin typeface="Calibri"/>
                <a:cs typeface="Calibri"/>
              </a:rPr>
              <a:t> </a:t>
            </a:r>
            <a:r>
              <a:rPr sz="1764" dirty="0">
                <a:latin typeface="Calibri"/>
                <a:cs typeface="Calibri"/>
              </a:rPr>
              <a:t>Long</a:t>
            </a:r>
            <a:r>
              <a:rPr sz="1764" spc="-22" dirty="0">
                <a:latin typeface="Calibri"/>
                <a:cs typeface="Calibri"/>
              </a:rPr>
              <a:t> </a:t>
            </a:r>
            <a:r>
              <a:rPr sz="1764" dirty="0">
                <a:latin typeface="Calibri"/>
                <a:cs typeface="Calibri"/>
              </a:rPr>
              <a:t>upper</a:t>
            </a:r>
            <a:r>
              <a:rPr sz="1764" spc="-33" dirty="0">
                <a:latin typeface="Calibri"/>
                <a:cs typeface="Calibri"/>
              </a:rPr>
              <a:t> </a:t>
            </a:r>
            <a:r>
              <a:rPr sz="1764" spc="-11" dirty="0">
                <a:latin typeface="Calibri"/>
                <a:cs typeface="Calibri"/>
              </a:rPr>
              <a:t>whisker </a:t>
            </a:r>
            <a:r>
              <a:rPr sz="1764" dirty="0">
                <a:latin typeface="Calibri"/>
                <a:cs typeface="Calibri"/>
              </a:rPr>
              <a:t>implies</a:t>
            </a:r>
            <a:r>
              <a:rPr sz="1764" spc="-77" dirty="0">
                <a:latin typeface="Calibri"/>
                <a:cs typeface="Calibri"/>
              </a:rPr>
              <a:t> </a:t>
            </a:r>
            <a:r>
              <a:rPr sz="1764" dirty="0">
                <a:latin typeface="Calibri"/>
                <a:cs typeface="Calibri"/>
              </a:rPr>
              <a:t>students'</a:t>
            </a:r>
            <a:r>
              <a:rPr sz="1764" spc="-50" dirty="0">
                <a:latin typeface="Calibri"/>
                <a:cs typeface="Calibri"/>
              </a:rPr>
              <a:t> </a:t>
            </a:r>
            <a:r>
              <a:rPr sz="1764" dirty="0">
                <a:latin typeface="Calibri"/>
                <a:cs typeface="Calibri"/>
              </a:rPr>
              <a:t>views</a:t>
            </a:r>
            <a:r>
              <a:rPr sz="1764" spc="-55" dirty="0">
                <a:latin typeface="Calibri"/>
                <a:cs typeface="Calibri"/>
              </a:rPr>
              <a:t> </a:t>
            </a:r>
            <a:r>
              <a:rPr sz="1764" dirty="0">
                <a:latin typeface="Calibri"/>
                <a:cs typeface="Calibri"/>
              </a:rPr>
              <a:t>are</a:t>
            </a:r>
            <a:r>
              <a:rPr sz="1764" spc="-55" dirty="0">
                <a:latin typeface="Calibri"/>
                <a:cs typeface="Calibri"/>
              </a:rPr>
              <a:t> </a:t>
            </a:r>
            <a:r>
              <a:rPr sz="1764" dirty="0">
                <a:latin typeface="Calibri"/>
                <a:cs typeface="Calibri"/>
              </a:rPr>
              <a:t>varied</a:t>
            </a:r>
            <a:r>
              <a:rPr sz="1764" spc="-61" dirty="0">
                <a:latin typeface="Calibri"/>
                <a:cs typeface="Calibri"/>
              </a:rPr>
              <a:t> </a:t>
            </a:r>
            <a:r>
              <a:rPr sz="1764" spc="-11" dirty="0">
                <a:latin typeface="Calibri"/>
                <a:cs typeface="Calibri"/>
              </a:rPr>
              <a:t>amongst </a:t>
            </a:r>
            <a:r>
              <a:rPr sz="1764" dirty="0">
                <a:latin typeface="Calibri"/>
                <a:cs typeface="Calibri"/>
              </a:rPr>
              <a:t>the</a:t>
            </a:r>
            <a:r>
              <a:rPr sz="1764" spc="-28" dirty="0">
                <a:latin typeface="Calibri"/>
                <a:cs typeface="Calibri"/>
              </a:rPr>
              <a:t> </a:t>
            </a:r>
            <a:r>
              <a:rPr sz="1764" dirty="0">
                <a:latin typeface="Calibri"/>
                <a:cs typeface="Calibri"/>
              </a:rPr>
              <a:t>most</a:t>
            </a:r>
            <a:r>
              <a:rPr sz="1764" spc="-22" dirty="0">
                <a:latin typeface="Calibri"/>
                <a:cs typeface="Calibri"/>
              </a:rPr>
              <a:t> </a:t>
            </a:r>
            <a:r>
              <a:rPr sz="1764" dirty="0">
                <a:latin typeface="Calibri"/>
                <a:cs typeface="Calibri"/>
              </a:rPr>
              <a:t>positive</a:t>
            </a:r>
            <a:r>
              <a:rPr sz="1764" spc="-22" dirty="0">
                <a:latin typeface="Calibri"/>
                <a:cs typeface="Calibri"/>
              </a:rPr>
              <a:t> </a:t>
            </a:r>
            <a:r>
              <a:rPr sz="1764" dirty="0">
                <a:latin typeface="Calibri"/>
                <a:cs typeface="Calibri"/>
              </a:rPr>
              <a:t>quartile</a:t>
            </a:r>
            <a:r>
              <a:rPr sz="1764" spc="-33" dirty="0">
                <a:latin typeface="Calibri"/>
                <a:cs typeface="Calibri"/>
              </a:rPr>
              <a:t> </a:t>
            </a:r>
            <a:r>
              <a:rPr sz="1764" dirty="0">
                <a:latin typeface="Calibri"/>
                <a:cs typeface="Calibri"/>
              </a:rPr>
              <a:t>group,</a:t>
            </a:r>
            <a:r>
              <a:rPr sz="1764" spc="-28" dirty="0">
                <a:latin typeface="Calibri"/>
                <a:cs typeface="Calibri"/>
              </a:rPr>
              <a:t> </a:t>
            </a:r>
            <a:r>
              <a:rPr sz="1764" dirty="0">
                <a:latin typeface="Calibri"/>
                <a:cs typeface="Calibri"/>
              </a:rPr>
              <a:t>and</a:t>
            </a:r>
            <a:r>
              <a:rPr sz="1764" spc="-44" dirty="0">
                <a:latin typeface="Calibri"/>
                <a:cs typeface="Calibri"/>
              </a:rPr>
              <a:t> </a:t>
            </a:r>
            <a:r>
              <a:rPr sz="1764" spc="-22" dirty="0">
                <a:latin typeface="Calibri"/>
                <a:cs typeface="Calibri"/>
              </a:rPr>
              <a:t>very </a:t>
            </a:r>
            <a:r>
              <a:rPr sz="1764" dirty="0">
                <a:latin typeface="Calibri"/>
                <a:cs typeface="Calibri"/>
              </a:rPr>
              <a:t>similar</a:t>
            </a:r>
            <a:r>
              <a:rPr sz="1764" spc="-50" dirty="0">
                <a:latin typeface="Calibri"/>
                <a:cs typeface="Calibri"/>
              </a:rPr>
              <a:t> </a:t>
            </a:r>
            <a:r>
              <a:rPr sz="1764" dirty="0">
                <a:latin typeface="Calibri"/>
                <a:cs typeface="Calibri"/>
              </a:rPr>
              <a:t>for</a:t>
            </a:r>
            <a:r>
              <a:rPr sz="1764" spc="-17" dirty="0">
                <a:latin typeface="Calibri"/>
                <a:cs typeface="Calibri"/>
              </a:rPr>
              <a:t> </a:t>
            </a:r>
            <a:r>
              <a:rPr sz="1764" dirty="0">
                <a:latin typeface="Calibri"/>
                <a:cs typeface="Calibri"/>
              </a:rPr>
              <a:t>the</a:t>
            </a:r>
            <a:r>
              <a:rPr sz="1764" spc="-33" dirty="0">
                <a:latin typeface="Calibri"/>
                <a:cs typeface="Calibri"/>
              </a:rPr>
              <a:t> </a:t>
            </a:r>
            <a:r>
              <a:rPr sz="1764" dirty="0">
                <a:latin typeface="Calibri"/>
                <a:cs typeface="Calibri"/>
              </a:rPr>
              <a:t>least</a:t>
            </a:r>
            <a:r>
              <a:rPr sz="1764" spc="-33" dirty="0">
                <a:latin typeface="Calibri"/>
                <a:cs typeface="Calibri"/>
              </a:rPr>
              <a:t> </a:t>
            </a:r>
            <a:r>
              <a:rPr sz="1764" dirty="0">
                <a:latin typeface="Calibri"/>
                <a:cs typeface="Calibri"/>
              </a:rPr>
              <a:t>positive</a:t>
            </a:r>
            <a:r>
              <a:rPr sz="1764" spc="-33" dirty="0">
                <a:latin typeface="Calibri"/>
                <a:cs typeface="Calibri"/>
              </a:rPr>
              <a:t> </a:t>
            </a:r>
            <a:r>
              <a:rPr sz="1764" dirty="0">
                <a:latin typeface="Calibri"/>
                <a:cs typeface="Calibri"/>
              </a:rPr>
              <a:t>quartile</a:t>
            </a:r>
            <a:r>
              <a:rPr sz="1764" spc="-33" dirty="0">
                <a:latin typeface="Calibri"/>
                <a:cs typeface="Calibri"/>
              </a:rPr>
              <a:t> </a:t>
            </a:r>
            <a:r>
              <a:rPr sz="1764" spc="-11" dirty="0">
                <a:latin typeface="Calibri"/>
                <a:cs typeface="Calibri"/>
              </a:rPr>
              <a:t>group.</a:t>
            </a:r>
            <a:endParaRPr sz="1764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33813" y="4560397"/>
            <a:ext cx="4329731" cy="828595"/>
          </a:xfrm>
          <a:prstGeom prst="rect">
            <a:avLst/>
          </a:prstGeom>
        </p:spPr>
        <p:txBody>
          <a:bodyPr vert="horz" wrap="square" lIns="0" tIns="14005" rIns="0" bIns="0" rtlCol="0">
            <a:spAutoFit/>
          </a:bodyPr>
          <a:lstStyle/>
          <a:p>
            <a:pPr marL="392156" marR="5602" indent="-378850" algn="just">
              <a:spcBef>
                <a:spcPts val="110"/>
              </a:spcBef>
              <a:buFont typeface="Arial MT"/>
              <a:buChar char="•"/>
              <a:tabLst>
                <a:tab pos="392156" algn="l"/>
                <a:tab pos="394957" algn="l"/>
              </a:tabLst>
            </a:pPr>
            <a:r>
              <a:rPr sz="1764" dirty="0">
                <a:latin typeface="Calibri"/>
                <a:cs typeface="Calibri"/>
              </a:rPr>
              <a:t>	</a:t>
            </a:r>
            <a:r>
              <a:rPr sz="1764" b="1" dirty="0">
                <a:latin typeface="Calibri"/>
                <a:cs typeface="Calibri"/>
              </a:rPr>
              <a:t>One</a:t>
            </a:r>
            <a:r>
              <a:rPr sz="1764" b="1" spc="-39" dirty="0">
                <a:latin typeface="Calibri"/>
                <a:cs typeface="Calibri"/>
              </a:rPr>
              <a:t> </a:t>
            </a:r>
            <a:r>
              <a:rPr sz="1764" b="1" dirty="0">
                <a:latin typeface="Calibri"/>
                <a:cs typeface="Calibri"/>
              </a:rPr>
              <a:t>box</a:t>
            </a:r>
            <a:r>
              <a:rPr sz="1764" b="1" spc="-39" dirty="0">
                <a:latin typeface="Calibri"/>
                <a:cs typeface="Calibri"/>
              </a:rPr>
              <a:t> </a:t>
            </a:r>
            <a:r>
              <a:rPr sz="1764" b="1" dirty="0">
                <a:latin typeface="Calibri"/>
                <a:cs typeface="Calibri"/>
              </a:rPr>
              <a:t>plot</a:t>
            </a:r>
            <a:r>
              <a:rPr sz="1764" b="1" spc="-44" dirty="0">
                <a:latin typeface="Calibri"/>
                <a:cs typeface="Calibri"/>
              </a:rPr>
              <a:t> </a:t>
            </a:r>
            <a:r>
              <a:rPr sz="1764" b="1" dirty="0">
                <a:latin typeface="Calibri"/>
                <a:cs typeface="Calibri"/>
              </a:rPr>
              <a:t>is</a:t>
            </a:r>
            <a:r>
              <a:rPr sz="1764" b="1" spc="-28" dirty="0">
                <a:latin typeface="Calibri"/>
                <a:cs typeface="Calibri"/>
              </a:rPr>
              <a:t> </a:t>
            </a:r>
            <a:r>
              <a:rPr sz="1764" b="1" dirty="0">
                <a:latin typeface="Calibri"/>
                <a:cs typeface="Calibri"/>
              </a:rPr>
              <a:t>much</a:t>
            </a:r>
            <a:r>
              <a:rPr sz="1764" b="1" spc="-28" dirty="0">
                <a:latin typeface="Calibri"/>
                <a:cs typeface="Calibri"/>
              </a:rPr>
              <a:t> </a:t>
            </a:r>
            <a:r>
              <a:rPr sz="1764" b="1" dirty="0">
                <a:latin typeface="Calibri"/>
                <a:cs typeface="Calibri"/>
              </a:rPr>
              <a:t>higher</a:t>
            </a:r>
            <a:r>
              <a:rPr sz="1764" b="1" spc="-39" dirty="0">
                <a:latin typeface="Calibri"/>
                <a:cs typeface="Calibri"/>
              </a:rPr>
              <a:t> </a:t>
            </a:r>
            <a:r>
              <a:rPr sz="1764" b="1" dirty="0">
                <a:latin typeface="Calibri"/>
                <a:cs typeface="Calibri"/>
              </a:rPr>
              <a:t>or</a:t>
            </a:r>
            <a:r>
              <a:rPr sz="1764" b="1" spc="-33" dirty="0">
                <a:latin typeface="Calibri"/>
                <a:cs typeface="Calibri"/>
              </a:rPr>
              <a:t> </a:t>
            </a:r>
            <a:r>
              <a:rPr sz="1764" b="1" dirty="0">
                <a:latin typeface="Calibri"/>
                <a:cs typeface="Calibri"/>
              </a:rPr>
              <a:t>lower</a:t>
            </a:r>
            <a:r>
              <a:rPr sz="1764" b="1" spc="-44" dirty="0">
                <a:latin typeface="Calibri"/>
                <a:cs typeface="Calibri"/>
              </a:rPr>
              <a:t> </a:t>
            </a:r>
            <a:r>
              <a:rPr sz="1764" b="1" spc="-22" dirty="0">
                <a:latin typeface="Calibri"/>
                <a:cs typeface="Calibri"/>
              </a:rPr>
              <a:t>than </a:t>
            </a:r>
            <a:r>
              <a:rPr sz="1764" b="1" dirty="0">
                <a:latin typeface="Calibri"/>
                <a:cs typeface="Calibri"/>
              </a:rPr>
              <a:t>another</a:t>
            </a:r>
            <a:r>
              <a:rPr sz="1764" b="1" spc="-33" dirty="0">
                <a:latin typeface="Calibri"/>
                <a:cs typeface="Calibri"/>
              </a:rPr>
              <a:t> </a:t>
            </a:r>
            <a:r>
              <a:rPr sz="1764" dirty="0">
                <a:latin typeface="Calibri"/>
                <a:cs typeface="Calibri"/>
              </a:rPr>
              <a:t>–</a:t>
            </a:r>
            <a:r>
              <a:rPr sz="1764" spc="-28" dirty="0">
                <a:latin typeface="Calibri"/>
                <a:cs typeface="Calibri"/>
              </a:rPr>
              <a:t> </a:t>
            </a:r>
            <a:r>
              <a:rPr sz="1764" dirty="0">
                <a:latin typeface="Calibri"/>
                <a:cs typeface="Calibri"/>
              </a:rPr>
              <a:t>compare</a:t>
            </a:r>
            <a:r>
              <a:rPr sz="1764" spc="-33" dirty="0">
                <a:latin typeface="Calibri"/>
                <a:cs typeface="Calibri"/>
              </a:rPr>
              <a:t> </a:t>
            </a:r>
            <a:r>
              <a:rPr sz="1764" dirty="0">
                <a:latin typeface="Calibri"/>
                <a:cs typeface="Calibri"/>
              </a:rPr>
              <a:t>(3)</a:t>
            </a:r>
            <a:r>
              <a:rPr sz="1764" spc="-28" dirty="0">
                <a:latin typeface="Calibri"/>
                <a:cs typeface="Calibri"/>
              </a:rPr>
              <a:t> </a:t>
            </a:r>
            <a:r>
              <a:rPr sz="1764" dirty="0">
                <a:latin typeface="Calibri"/>
                <a:cs typeface="Calibri"/>
              </a:rPr>
              <a:t>and</a:t>
            </a:r>
            <a:r>
              <a:rPr sz="1764" spc="-39" dirty="0">
                <a:latin typeface="Calibri"/>
                <a:cs typeface="Calibri"/>
              </a:rPr>
              <a:t> </a:t>
            </a:r>
            <a:r>
              <a:rPr sz="1764" dirty="0">
                <a:latin typeface="Calibri"/>
                <a:cs typeface="Calibri"/>
              </a:rPr>
              <a:t>(4)</a:t>
            </a:r>
            <a:r>
              <a:rPr sz="1764" spc="-33" dirty="0">
                <a:latin typeface="Calibri"/>
                <a:cs typeface="Calibri"/>
              </a:rPr>
              <a:t> </a:t>
            </a:r>
            <a:r>
              <a:rPr sz="1764" dirty="0">
                <a:latin typeface="Calibri"/>
                <a:cs typeface="Calibri"/>
              </a:rPr>
              <a:t>–</a:t>
            </a:r>
            <a:r>
              <a:rPr sz="1764" spc="-28" dirty="0">
                <a:latin typeface="Calibri"/>
                <a:cs typeface="Calibri"/>
              </a:rPr>
              <a:t> </a:t>
            </a:r>
            <a:r>
              <a:rPr sz="1764" dirty="0">
                <a:latin typeface="Calibri"/>
                <a:cs typeface="Calibri"/>
              </a:rPr>
              <a:t>Suggests</a:t>
            </a:r>
            <a:r>
              <a:rPr sz="1764" spc="-44" dirty="0">
                <a:latin typeface="Calibri"/>
                <a:cs typeface="Calibri"/>
              </a:rPr>
              <a:t> </a:t>
            </a:r>
            <a:r>
              <a:rPr sz="1764" spc="-55" dirty="0">
                <a:latin typeface="Calibri"/>
                <a:cs typeface="Calibri"/>
              </a:rPr>
              <a:t>a </a:t>
            </a:r>
            <a:r>
              <a:rPr sz="1764" spc="-11" dirty="0">
                <a:latin typeface="Calibri"/>
                <a:cs typeface="Calibri"/>
              </a:rPr>
              <a:t>difference</a:t>
            </a:r>
            <a:r>
              <a:rPr sz="1764" spc="-55" dirty="0">
                <a:latin typeface="Calibri"/>
                <a:cs typeface="Calibri"/>
              </a:rPr>
              <a:t> </a:t>
            </a:r>
            <a:r>
              <a:rPr sz="1764" dirty="0">
                <a:latin typeface="Calibri"/>
                <a:cs typeface="Calibri"/>
              </a:rPr>
              <a:t>between</a:t>
            </a:r>
            <a:r>
              <a:rPr sz="1764" spc="-55" dirty="0">
                <a:latin typeface="Calibri"/>
                <a:cs typeface="Calibri"/>
              </a:rPr>
              <a:t> </a:t>
            </a:r>
            <a:r>
              <a:rPr sz="1764" spc="-11" dirty="0">
                <a:latin typeface="Calibri"/>
                <a:cs typeface="Calibri"/>
              </a:rPr>
              <a:t>groups.</a:t>
            </a:r>
            <a:endParaRPr sz="1764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33813" y="5743565"/>
            <a:ext cx="4249200" cy="1100080"/>
          </a:xfrm>
          <a:prstGeom prst="rect">
            <a:avLst/>
          </a:prstGeom>
        </p:spPr>
        <p:txBody>
          <a:bodyPr vert="horz" wrap="square" lIns="0" tIns="14005" rIns="0" bIns="0" rtlCol="0">
            <a:spAutoFit/>
          </a:bodyPr>
          <a:lstStyle/>
          <a:p>
            <a:pPr marL="392156" marR="5602" indent="-378850">
              <a:spcBef>
                <a:spcPts val="110"/>
              </a:spcBef>
              <a:buFont typeface="Arial MT"/>
              <a:buChar char="•"/>
              <a:tabLst>
                <a:tab pos="392156" algn="l"/>
              </a:tabLst>
            </a:pPr>
            <a:r>
              <a:rPr sz="1764" b="1" dirty="0">
                <a:latin typeface="Calibri"/>
                <a:cs typeface="Calibri"/>
              </a:rPr>
              <a:t>Same</a:t>
            </a:r>
            <a:r>
              <a:rPr sz="1764" b="1" spc="-33" dirty="0">
                <a:latin typeface="Calibri"/>
                <a:cs typeface="Calibri"/>
              </a:rPr>
              <a:t> </a:t>
            </a:r>
            <a:r>
              <a:rPr sz="1764" b="1" dirty="0">
                <a:latin typeface="Calibri"/>
                <a:cs typeface="Calibri"/>
              </a:rPr>
              <a:t>median,</a:t>
            </a:r>
            <a:r>
              <a:rPr sz="1764" b="1" spc="-39" dirty="0">
                <a:latin typeface="Calibri"/>
                <a:cs typeface="Calibri"/>
              </a:rPr>
              <a:t> </a:t>
            </a:r>
            <a:r>
              <a:rPr sz="1764" b="1" spc="-11" dirty="0">
                <a:latin typeface="Calibri"/>
                <a:cs typeface="Calibri"/>
              </a:rPr>
              <a:t>different</a:t>
            </a:r>
            <a:r>
              <a:rPr sz="1764" b="1" spc="-6" dirty="0">
                <a:latin typeface="Calibri"/>
                <a:cs typeface="Calibri"/>
              </a:rPr>
              <a:t> </a:t>
            </a:r>
            <a:r>
              <a:rPr sz="1764" b="1" dirty="0">
                <a:latin typeface="Calibri"/>
                <a:cs typeface="Calibri"/>
              </a:rPr>
              <a:t>distribution</a:t>
            </a:r>
            <a:r>
              <a:rPr sz="1764" b="1" spc="-28" dirty="0">
                <a:latin typeface="Calibri"/>
                <a:cs typeface="Calibri"/>
              </a:rPr>
              <a:t> </a:t>
            </a:r>
            <a:r>
              <a:rPr sz="1764" dirty="0">
                <a:latin typeface="Calibri"/>
                <a:cs typeface="Calibri"/>
              </a:rPr>
              <a:t>–</a:t>
            </a:r>
            <a:r>
              <a:rPr sz="1764" spc="-22" dirty="0">
                <a:latin typeface="Calibri"/>
                <a:cs typeface="Calibri"/>
              </a:rPr>
              <a:t> (1), </a:t>
            </a:r>
            <a:r>
              <a:rPr sz="1764" dirty="0">
                <a:latin typeface="Calibri"/>
                <a:cs typeface="Calibri"/>
              </a:rPr>
              <a:t>(2),</a:t>
            </a:r>
            <a:r>
              <a:rPr sz="1764" spc="-22" dirty="0">
                <a:latin typeface="Calibri"/>
                <a:cs typeface="Calibri"/>
              </a:rPr>
              <a:t> </a:t>
            </a:r>
            <a:r>
              <a:rPr sz="1764" dirty="0">
                <a:latin typeface="Calibri"/>
                <a:cs typeface="Calibri"/>
              </a:rPr>
              <a:t>and</a:t>
            </a:r>
            <a:r>
              <a:rPr sz="1764" spc="-28" dirty="0">
                <a:latin typeface="Calibri"/>
                <a:cs typeface="Calibri"/>
              </a:rPr>
              <a:t> </a:t>
            </a:r>
            <a:r>
              <a:rPr sz="1764" dirty="0">
                <a:latin typeface="Calibri"/>
                <a:cs typeface="Calibri"/>
              </a:rPr>
              <a:t>(3).</a:t>
            </a:r>
            <a:r>
              <a:rPr sz="1764" spc="-22" dirty="0">
                <a:latin typeface="Calibri"/>
                <a:cs typeface="Calibri"/>
              </a:rPr>
              <a:t> </a:t>
            </a:r>
            <a:r>
              <a:rPr sz="1764" dirty="0">
                <a:latin typeface="Calibri"/>
                <a:cs typeface="Calibri"/>
              </a:rPr>
              <a:t>Medians</a:t>
            </a:r>
            <a:r>
              <a:rPr sz="1764" spc="-50" dirty="0">
                <a:latin typeface="Calibri"/>
                <a:cs typeface="Calibri"/>
              </a:rPr>
              <a:t> </a:t>
            </a:r>
            <a:r>
              <a:rPr sz="1764" dirty="0">
                <a:latin typeface="Calibri"/>
                <a:cs typeface="Calibri"/>
              </a:rPr>
              <a:t>are</a:t>
            </a:r>
            <a:r>
              <a:rPr sz="1764" spc="-22" dirty="0">
                <a:latin typeface="Calibri"/>
                <a:cs typeface="Calibri"/>
              </a:rPr>
              <a:t> </a:t>
            </a:r>
            <a:r>
              <a:rPr sz="1764" dirty="0">
                <a:latin typeface="Calibri"/>
                <a:cs typeface="Calibri"/>
              </a:rPr>
              <a:t>all</a:t>
            </a:r>
            <a:r>
              <a:rPr sz="1764" spc="-28" dirty="0">
                <a:latin typeface="Calibri"/>
                <a:cs typeface="Calibri"/>
              </a:rPr>
              <a:t> </a:t>
            </a:r>
            <a:r>
              <a:rPr sz="1764" dirty="0">
                <a:latin typeface="Calibri"/>
                <a:cs typeface="Calibri"/>
              </a:rPr>
              <a:t>at</a:t>
            </a:r>
            <a:r>
              <a:rPr sz="1764" spc="-17" dirty="0">
                <a:latin typeface="Calibri"/>
                <a:cs typeface="Calibri"/>
              </a:rPr>
              <a:t> </a:t>
            </a:r>
            <a:r>
              <a:rPr sz="1764" dirty="0">
                <a:latin typeface="Calibri"/>
                <a:cs typeface="Calibri"/>
              </a:rPr>
              <a:t>the</a:t>
            </a:r>
            <a:r>
              <a:rPr sz="1764" spc="-22" dirty="0">
                <a:latin typeface="Calibri"/>
                <a:cs typeface="Calibri"/>
              </a:rPr>
              <a:t> same </a:t>
            </a:r>
            <a:r>
              <a:rPr sz="1764" dirty="0">
                <a:latin typeface="Calibri"/>
                <a:cs typeface="Calibri"/>
              </a:rPr>
              <a:t>level.</a:t>
            </a:r>
            <a:r>
              <a:rPr sz="1764" spc="-61" dirty="0">
                <a:latin typeface="Calibri"/>
                <a:cs typeface="Calibri"/>
              </a:rPr>
              <a:t> </a:t>
            </a:r>
            <a:r>
              <a:rPr sz="1764" spc="-28" dirty="0">
                <a:latin typeface="Calibri"/>
                <a:cs typeface="Calibri"/>
              </a:rPr>
              <a:t>However,</a:t>
            </a:r>
            <a:r>
              <a:rPr sz="1764" spc="-33" dirty="0">
                <a:latin typeface="Calibri"/>
                <a:cs typeface="Calibri"/>
              </a:rPr>
              <a:t> </a:t>
            </a:r>
            <a:r>
              <a:rPr sz="1764" dirty="0">
                <a:latin typeface="Calibri"/>
                <a:cs typeface="Calibri"/>
              </a:rPr>
              <a:t>box</a:t>
            </a:r>
            <a:r>
              <a:rPr sz="1764" spc="-61" dirty="0">
                <a:latin typeface="Calibri"/>
                <a:cs typeface="Calibri"/>
              </a:rPr>
              <a:t> </a:t>
            </a:r>
            <a:r>
              <a:rPr sz="1764" dirty="0">
                <a:latin typeface="Calibri"/>
                <a:cs typeface="Calibri"/>
              </a:rPr>
              <a:t>plots</a:t>
            </a:r>
            <a:r>
              <a:rPr sz="1764" spc="-55" dirty="0">
                <a:latin typeface="Calibri"/>
                <a:cs typeface="Calibri"/>
              </a:rPr>
              <a:t> </a:t>
            </a:r>
            <a:r>
              <a:rPr sz="1764" dirty="0">
                <a:latin typeface="Calibri"/>
                <a:cs typeface="Calibri"/>
              </a:rPr>
              <a:t>show</a:t>
            </a:r>
            <a:r>
              <a:rPr sz="1764" spc="-44" dirty="0">
                <a:latin typeface="Calibri"/>
                <a:cs typeface="Calibri"/>
              </a:rPr>
              <a:t> </a:t>
            </a:r>
            <a:r>
              <a:rPr sz="1764" spc="-22" dirty="0">
                <a:latin typeface="Calibri"/>
                <a:cs typeface="Calibri"/>
              </a:rPr>
              <a:t>very </a:t>
            </a:r>
            <a:r>
              <a:rPr sz="1764" spc="-11" dirty="0">
                <a:latin typeface="Calibri"/>
                <a:cs typeface="Calibri"/>
              </a:rPr>
              <a:t>different</a:t>
            </a:r>
            <a:r>
              <a:rPr sz="1764" spc="-44" dirty="0">
                <a:latin typeface="Calibri"/>
                <a:cs typeface="Calibri"/>
              </a:rPr>
              <a:t> </a:t>
            </a:r>
            <a:r>
              <a:rPr sz="1764" dirty="0">
                <a:latin typeface="Calibri"/>
                <a:cs typeface="Calibri"/>
              </a:rPr>
              <a:t>distributions</a:t>
            </a:r>
            <a:r>
              <a:rPr sz="1764" spc="-55" dirty="0">
                <a:latin typeface="Calibri"/>
                <a:cs typeface="Calibri"/>
              </a:rPr>
              <a:t> </a:t>
            </a:r>
            <a:r>
              <a:rPr sz="1764" dirty="0">
                <a:latin typeface="Calibri"/>
                <a:cs typeface="Calibri"/>
              </a:rPr>
              <a:t>of</a:t>
            </a:r>
            <a:r>
              <a:rPr sz="1764" spc="-55" dirty="0">
                <a:latin typeface="Calibri"/>
                <a:cs typeface="Calibri"/>
              </a:rPr>
              <a:t> </a:t>
            </a:r>
            <a:r>
              <a:rPr sz="1764" spc="-11" dirty="0">
                <a:latin typeface="Calibri"/>
                <a:cs typeface="Calibri"/>
              </a:rPr>
              <a:t>views.</a:t>
            </a:r>
            <a:endParaRPr sz="1764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49528" y="1537632"/>
            <a:ext cx="4648853" cy="2806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697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0817" y="510796"/>
            <a:ext cx="7963534" cy="7645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850" spc="-20" dirty="0">
                <a:solidFill>
                  <a:srgbClr val="00009A"/>
                </a:solidFill>
              </a:rPr>
              <a:t>What</a:t>
            </a:r>
            <a:r>
              <a:rPr sz="4850" spc="-10" dirty="0">
                <a:solidFill>
                  <a:srgbClr val="00009A"/>
                </a:solidFill>
              </a:rPr>
              <a:t> </a:t>
            </a:r>
            <a:r>
              <a:rPr sz="4850" spc="-30" dirty="0">
                <a:solidFill>
                  <a:srgbClr val="00009A"/>
                </a:solidFill>
              </a:rPr>
              <a:t>to</a:t>
            </a:r>
            <a:r>
              <a:rPr sz="4850" dirty="0">
                <a:solidFill>
                  <a:srgbClr val="00009A"/>
                </a:solidFill>
              </a:rPr>
              <a:t> </a:t>
            </a:r>
            <a:r>
              <a:rPr sz="4850" spc="-15" dirty="0">
                <a:solidFill>
                  <a:srgbClr val="00009A"/>
                </a:solidFill>
              </a:rPr>
              <a:t>Know</a:t>
            </a:r>
            <a:r>
              <a:rPr sz="4850" dirty="0">
                <a:solidFill>
                  <a:srgbClr val="00009A"/>
                </a:solidFill>
              </a:rPr>
              <a:t> </a:t>
            </a:r>
            <a:r>
              <a:rPr sz="4850" spc="-5" dirty="0">
                <a:solidFill>
                  <a:srgbClr val="00009A"/>
                </a:solidFill>
              </a:rPr>
              <a:t>about the </a:t>
            </a:r>
            <a:r>
              <a:rPr sz="4850" spc="-25" dirty="0">
                <a:solidFill>
                  <a:srgbClr val="00009A"/>
                </a:solidFill>
              </a:rPr>
              <a:t>Data?</a:t>
            </a:r>
            <a:endParaRPr sz="4850"/>
          </a:p>
        </p:txBody>
      </p:sp>
      <p:sp>
        <p:nvSpPr>
          <p:cNvPr id="3" name="object 3"/>
          <p:cNvSpPr txBox="1"/>
          <p:nvPr/>
        </p:nvSpPr>
        <p:spPr>
          <a:xfrm>
            <a:off x="900817" y="1526542"/>
            <a:ext cx="8771255" cy="44583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0525" marR="417195" indent="-378460">
              <a:lnSpc>
                <a:spcPct val="100000"/>
              </a:lnSpc>
              <a:spcBef>
                <a:spcPts val="95"/>
              </a:spcBef>
              <a:buClr>
                <a:srgbClr val="CC0000"/>
              </a:buClr>
              <a:buFont typeface="Arial MT"/>
              <a:buChar char="•"/>
              <a:tabLst>
                <a:tab pos="390525" algn="l"/>
                <a:tab pos="391160" algn="l"/>
              </a:tabLst>
            </a:pPr>
            <a:r>
              <a:rPr sz="2650" spc="-10" dirty="0">
                <a:latin typeface="Calibri"/>
                <a:cs typeface="Calibri"/>
              </a:rPr>
              <a:t>What</a:t>
            </a:r>
            <a:r>
              <a:rPr sz="2650" spc="-5" dirty="0">
                <a:latin typeface="Calibri"/>
                <a:cs typeface="Calibri"/>
              </a:rPr>
              <a:t> </a:t>
            </a:r>
            <a:r>
              <a:rPr sz="2650" spc="-20" dirty="0">
                <a:latin typeface="Calibri"/>
                <a:cs typeface="Calibri"/>
              </a:rPr>
              <a:t>are</a:t>
            </a:r>
            <a:r>
              <a:rPr sz="2650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the</a:t>
            </a:r>
            <a:r>
              <a:rPr sz="2650" spc="-5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types</a:t>
            </a:r>
            <a:r>
              <a:rPr sz="2650" dirty="0">
                <a:latin typeface="Calibri"/>
                <a:cs typeface="Calibri"/>
              </a:rPr>
              <a:t> </a:t>
            </a:r>
            <a:r>
              <a:rPr sz="2650" spc="-5" dirty="0">
                <a:latin typeface="Calibri"/>
                <a:cs typeface="Calibri"/>
              </a:rPr>
              <a:t>of</a:t>
            </a:r>
            <a:r>
              <a:rPr sz="2650" dirty="0">
                <a:latin typeface="Calibri"/>
                <a:cs typeface="Calibri"/>
              </a:rPr>
              <a:t> </a:t>
            </a:r>
            <a:r>
              <a:rPr sz="2650" spc="-15" dirty="0">
                <a:latin typeface="Calibri"/>
                <a:cs typeface="Calibri"/>
              </a:rPr>
              <a:t>attributes</a:t>
            </a:r>
            <a:r>
              <a:rPr sz="2650" spc="-20" dirty="0">
                <a:latin typeface="Calibri"/>
                <a:cs typeface="Calibri"/>
              </a:rPr>
              <a:t> </a:t>
            </a:r>
            <a:r>
              <a:rPr sz="2650" spc="-5" dirty="0">
                <a:latin typeface="Calibri"/>
                <a:cs typeface="Calibri"/>
              </a:rPr>
              <a:t>or</a:t>
            </a:r>
            <a:r>
              <a:rPr sz="2650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fields</a:t>
            </a:r>
            <a:r>
              <a:rPr sz="2650" spc="-5" dirty="0">
                <a:latin typeface="Calibri"/>
                <a:cs typeface="Calibri"/>
              </a:rPr>
              <a:t> </a:t>
            </a:r>
            <a:r>
              <a:rPr sz="2650" spc="-15" dirty="0">
                <a:latin typeface="Calibri"/>
                <a:cs typeface="Calibri"/>
              </a:rPr>
              <a:t>that</a:t>
            </a:r>
            <a:r>
              <a:rPr sz="2650" spc="-20" dirty="0">
                <a:latin typeface="Calibri"/>
                <a:cs typeface="Calibri"/>
              </a:rPr>
              <a:t> </a:t>
            </a:r>
            <a:r>
              <a:rPr sz="2650" spc="-30" dirty="0">
                <a:latin typeface="Calibri"/>
                <a:cs typeface="Calibri"/>
              </a:rPr>
              <a:t>make</a:t>
            </a:r>
            <a:r>
              <a:rPr sz="2650" dirty="0">
                <a:latin typeface="Calibri"/>
                <a:cs typeface="Calibri"/>
              </a:rPr>
              <a:t> </a:t>
            </a:r>
            <a:r>
              <a:rPr sz="2650" spc="-5" dirty="0">
                <a:latin typeface="Calibri"/>
                <a:cs typeface="Calibri"/>
              </a:rPr>
              <a:t>up </a:t>
            </a:r>
            <a:r>
              <a:rPr sz="2650" spc="-10" dirty="0">
                <a:latin typeface="Calibri"/>
                <a:cs typeface="Calibri"/>
              </a:rPr>
              <a:t>the </a:t>
            </a:r>
            <a:r>
              <a:rPr sz="2650" spc="-585" dirty="0">
                <a:latin typeface="Calibri"/>
                <a:cs typeface="Calibri"/>
              </a:rPr>
              <a:t> </a:t>
            </a:r>
            <a:r>
              <a:rPr sz="2650" spc="-20" dirty="0">
                <a:latin typeface="Calibri"/>
                <a:cs typeface="Calibri"/>
              </a:rPr>
              <a:t>data?</a:t>
            </a:r>
            <a:endParaRPr sz="2650">
              <a:latin typeface="Calibri"/>
              <a:cs typeface="Calibri"/>
            </a:endParaRPr>
          </a:p>
          <a:p>
            <a:pPr marL="390525" marR="647065" indent="-378460">
              <a:lnSpc>
                <a:spcPct val="100000"/>
              </a:lnSpc>
              <a:spcBef>
                <a:spcPts val="625"/>
              </a:spcBef>
              <a:buClr>
                <a:srgbClr val="CC0000"/>
              </a:buClr>
              <a:buFont typeface="Arial MT"/>
              <a:buChar char="•"/>
              <a:tabLst>
                <a:tab pos="390525" algn="l"/>
                <a:tab pos="391160" algn="l"/>
              </a:tabLst>
            </a:pPr>
            <a:r>
              <a:rPr sz="2650" spc="-5" dirty="0">
                <a:latin typeface="Calibri"/>
                <a:cs typeface="Calibri"/>
              </a:rPr>
              <a:t>Which</a:t>
            </a:r>
            <a:r>
              <a:rPr sz="2650" spc="-10" dirty="0">
                <a:latin typeface="Calibri"/>
                <a:cs typeface="Calibri"/>
              </a:rPr>
              <a:t> </a:t>
            </a:r>
            <a:r>
              <a:rPr sz="2650" spc="-15" dirty="0">
                <a:latin typeface="Calibri"/>
                <a:cs typeface="Calibri"/>
              </a:rPr>
              <a:t>attributes</a:t>
            </a:r>
            <a:r>
              <a:rPr sz="2650" spc="-20" dirty="0">
                <a:latin typeface="Calibri"/>
                <a:cs typeface="Calibri"/>
              </a:rPr>
              <a:t> are</a:t>
            </a:r>
            <a:r>
              <a:rPr sz="2650" spc="-5" dirty="0">
                <a:latin typeface="Calibri"/>
                <a:cs typeface="Calibri"/>
              </a:rPr>
              <a:t> </a:t>
            </a:r>
            <a:r>
              <a:rPr sz="2650" spc="-15" dirty="0">
                <a:latin typeface="Calibri"/>
                <a:cs typeface="Calibri"/>
              </a:rPr>
              <a:t>discrete,</a:t>
            </a:r>
            <a:r>
              <a:rPr sz="2650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and</a:t>
            </a:r>
            <a:r>
              <a:rPr sz="2650" spc="-5" dirty="0">
                <a:latin typeface="Calibri"/>
                <a:cs typeface="Calibri"/>
              </a:rPr>
              <a:t> which</a:t>
            </a:r>
            <a:r>
              <a:rPr sz="2650" spc="-20" dirty="0">
                <a:latin typeface="Calibri"/>
                <a:cs typeface="Calibri"/>
              </a:rPr>
              <a:t> are</a:t>
            </a:r>
            <a:r>
              <a:rPr sz="2650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continuous‐ </a:t>
            </a:r>
            <a:r>
              <a:rPr sz="2650" spc="-585" dirty="0">
                <a:latin typeface="Calibri"/>
                <a:cs typeface="Calibri"/>
              </a:rPr>
              <a:t> </a:t>
            </a:r>
            <a:r>
              <a:rPr sz="2650" spc="-15" dirty="0">
                <a:latin typeface="Calibri"/>
                <a:cs typeface="Calibri"/>
              </a:rPr>
              <a:t>valued?</a:t>
            </a:r>
            <a:endParaRPr sz="2650">
              <a:latin typeface="Calibri"/>
              <a:cs typeface="Calibri"/>
            </a:endParaRPr>
          </a:p>
          <a:p>
            <a:pPr marL="390525" indent="-378460">
              <a:lnSpc>
                <a:spcPct val="100000"/>
              </a:lnSpc>
              <a:spcBef>
                <a:spcPts val="615"/>
              </a:spcBef>
              <a:buClr>
                <a:srgbClr val="CC0000"/>
              </a:buClr>
              <a:buFont typeface="Arial MT"/>
              <a:buChar char="•"/>
              <a:tabLst>
                <a:tab pos="390525" algn="l"/>
                <a:tab pos="391160" algn="l"/>
              </a:tabLst>
            </a:pPr>
            <a:r>
              <a:rPr sz="2650" spc="-10" dirty="0">
                <a:latin typeface="Calibri"/>
                <a:cs typeface="Calibri"/>
              </a:rPr>
              <a:t>How</a:t>
            </a:r>
            <a:r>
              <a:rPr sz="2650" spc="-15" dirty="0">
                <a:latin typeface="Calibri"/>
                <a:cs typeface="Calibri"/>
              </a:rPr>
              <a:t> </a:t>
            </a:r>
            <a:r>
              <a:rPr sz="2650" spc="-20" dirty="0">
                <a:latin typeface="Calibri"/>
                <a:cs typeface="Calibri"/>
              </a:rPr>
              <a:t>are</a:t>
            </a:r>
            <a:r>
              <a:rPr sz="2650" spc="-10" dirty="0">
                <a:latin typeface="Calibri"/>
                <a:cs typeface="Calibri"/>
              </a:rPr>
              <a:t> the</a:t>
            </a:r>
            <a:r>
              <a:rPr sz="2650" spc="-15" dirty="0">
                <a:latin typeface="Calibri"/>
                <a:cs typeface="Calibri"/>
              </a:rPr>
              <a:t> values</a:t>
            </a:r>
            <a:r>
              <a:rPr sz="2650" spc="-10" dirty="0">
                <a:latin typeface="Calibri"/>
                <a:cs typeface="Calibri"/>
              </a:rPr>
              <a:t> distributed?</a:t>
            </a:r>
            <a:endParaRPr sz="2650">
              <a:latin typeface="Calibri"/>
              <a:cs typeface="Calibri"/>
            </a:endParaRPr>
          </a:p>
          <a:p>
            <a:pPr marL="390525" marR="5080" indent="-378460">
              <a:lnSpc>
                <a:spcPct val="100000"/>
              </a:lnSpc>
              <a:spcBef>
                <a:spcPts val="630"/>
              </a:spcBef>
              <a:buClr>
                <a:srgbClr val="CC0000"/>
              </a:buClr>
              <a:buFont typeface="Arial MT"/>
              <a:buChar char="•"/>
              <a:tabLst>
                <a:tab pos="390525" algn="l"/>
                <a:tab pos="391160" algn="l"/>
              </a:tabLst>
            </a:pPr>
            <a:r>
              <a:rPr sz="2650" spc="-20" dirty="0">
                <a:latin typeface="Calibri"/>
                <a:cs typeface="Calibri"/>
              </a:rPr>
              <a:t>Are</a:t>
            </a:r>
            <a:r>
              <a:rPr sz="2650" spc="-5" dirty="0">
                <a:latin typeface="Calibri"/>
                <a:cs typeface="Calibri"/>
              </a:rPr>
              <a:t> </a:t>
            </a:r>
            <a:r>
              <a:rPr sz="2650" spc="-15" dirty="0">
                <a:latin typeface="Calibri"/>
                <a:cs typeface="Calibri"/>
              </a:rPr>
              <a:t>there</a:t>
            </a:r>
            <a:r>
              <a:rPr sz="2650" spc="-5" dirty="0">
                <a:latin typeface="Calibri"/>
                <a:cs typeface="Calibri"/>
              </a:rPr>
              <a:t> </a:t>
            </a:r>
            <a:r>
              <a:rPr sz="2650" spc="-30" dirty="0">
                <a:latin typeface="Calibri"/>
                <a:cs typeface="Calibri"/>
              </a:rPr>
              <a:t>ways</a:t>
            </a:r>
            <a:r>
              <a:rPr sz="2650" spc="-10" dirty="0">
                <a:latin typeface="Calibri"/>
                <a:cs typeface="Calibri"/>
              </a:rPr>
              <a:t> </a:t>
            </a:r>
            <a:r>
              <a:rPr sz="2650" spc="-15" dirty="0">
                <a:latin typeface="Calibri"/>
                <a:cs typeface="Calibri"/>
              </a:rPr>
              <a:t>we</a:t>
            </a:r>
            <a:r>
              <a:rPr sz="2650" spc="-5" dirty="0">
                <a:latin typeface="Calibri"/>
                <a:cs typeface="Calibri"/>
              </a:rPr>
              <a:t> </a:t>
            </a:r>
            <a:r>
              <a:rPr sz="2650" spc="-15" dirty="0">
                <a:latin typeface="Calibri"/>
                <a:cs typeface="Calibri"/>
              </a:rPr>
              <a:t>can</a:t>
            </a:r>
            <a:r>
              <a:rPr sz="2650" spc="-5" dirty="0">
                <a:latin typeface="Calibri"/>
                <a:cs typeface="Calibri"/>
              </a:rPr>
              <a:t> </a:t>
            </a:r>
            <a:r>
              <a:rPr sz="2650" spc="-15" dirty="0">
                <a:latin typeface="Calibri"/>
                <a:cs typeface="Calibri"/>
              </a:rPr>
              <a:t>visualize</a:t>
            </a:r>
            <a:r>
              <a:rPr sz="2650" spc="-5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the</a:t>
            </a:r>
            <a:r>
              <a:rPr sz="2650" spc="-5" dirty="0">
                <a:latin typeface="Calibri"/>
                <a:cs typeface="Calibri"/>
              </a:rPr>
              <a:t> </a:t>
            </a:r>
            <a:r>
              <a:rPr sz="2650" spc="-20" dirty="0">
                <a:latin typeface="Calibri"/>
                <a:cs typeface="Calibri"/>
              </a:rPr>
              <a:t>data </a:t>
            </a:r>
            <a:r>
              <a:rPr sz="2650" spc="-15" dirty="0">
                <a:latin typeface="Calibri"/>
                <a:cs typeface="Calibri"/>
              </a:rPr>
              <a:t>to</a:t>
            </a:r>
            <a:r>
              <a:rPr sz="2650" spc="-25" dirty="0">
                <a:latin typeface="Calibri"/>
                <a:cs typeface="Calibri"/>
              </a:rPr>
              <a:t> </a:t>
            </a:r>
            <a:r>
              <a:rPr sz="2650" spc="-20" dirty="0">
                <a:latin typeface="Calibri"/>
                <a:cs typeface="Calibri"/>
              </a:rPr>
              <a:t>get</a:t>
            </a:r>
            <a:r>
              <a:rPr sz="2650" spc="-5" dirty="0">
                <a:latin typeface="Calibri"/>
                <a:cs typeface="Calibri"/>
              </a:rPr>
              <a:t> a </a:t>
            </a:r>
            <a:r>
              <a:rPr sz="2650" spc="-15" dirty="0">
                <a:latin typeface="Calibri"/>
                <a:cs typeface="Calibri"/>
              </a:rPr>
              <a:t>better</a:t>
            </a:r>
            <a:r>
              <a:rPr sz="2650" spc="-5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sense </a:t>
            </a:r>
            <a:r>
              <a:rPr sz="2650" spc="-580" dirty="0">
                <a:latin typeface="Calibri"/>
                <a:cs typeface="Calibri"/>
              </a:rPr>
              <a:t> </a:t>
            </a:r>
            <a:r>
              <a:rPr sz="2650" spc="-5" dirty="0">
                <a:latin typeface="Calibri"/>
                <a:cs typeface="Calibri"/>
              </a:rPr>
              <a:t>of</a:t>
            </a:r>
            <a:r>
              <a:rPr sz="2650" spc="-10" dirty="0">
                <a:latin typeface="Calibri"/>
                <a:cs typeface="Calibri"/>
              </a:rPr>
              <a:t> </a:t>
            </a:r>
            <a:r>
              <a:rPr sz="2650" spc="-5" dirty="0">
                <a:latin typeface="Calibri"/>
                <a:cs typeface="Calibri"/>
              </a:rPr>
              <a:t>it</a:t>
            </a:r>
            <a:r>
              <a:rPr sz="2650" spc="-25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all?</a:t>
            </a:r>
            <a:endParaRPr sz="2650">
              <a:latin typeface="Calibri"/>
              <a:cs typeface="Calibri"/>
            </a:endParaRPr>
          </a:p>
          <a:p>
            <a:pPr marL="390525" indent="-378460">
              <a:lnSpc>
                <a:spcPct val="100000"/>
              </a:lnSpc>
              <a:spcBef>
                <a:spcPts val="620"/>
              </a:spcBef>
              <a:buClr>
                <a:srgbClr val="CC0000"/>
              </a:buClr>
              <a:buFont typeface="Arial MT"/>
              <a:buChar char="•"/>
              <a:tabLst>
                <a:tab pos="390525" algn="l"/>
                <a:tab pos="391160" algn="l"/>
              </a:tabLst>
            </a:pPr>
            <a:r>
              <a:rPr sz="2650" spc="-10" dirty="0">
                <a:latin typeface="Calibri"/>
                <a:cs typeface="Calibri"/>
              </a:rPr>
              <a:t>Can </a:t>
            </a:r>
            <a:r>
              <a:rPr sz="2650" spc="-15" dirty="0">
                <a:latin typeface="Calibri"/>
                <a:cs typeface="Calibri"/>
              </a:rPr>
              <a:t>we</a:t>
            </a:r>
            <a:r>
              <a:rPr sz="2650" spc="-10" dirty="0">
                <a:latin typeface="Calibri"/>
                <a:cs typeface="Calibri"/>
              </a:rPr>
              <a:t> spot</a:t>
            </a:r>
            <a:r>
              <a:rPr sz="2650" spc="-20" dirty="0">
                <a:latin typeface="Calibri"/>
                <a:cs typeface="Calibri"/>
              </a:rPr>
              <a:t> </a:t>
            </a:r>
            <a:r>
              <a:rPr sz="2650" spc="-25" dirty="0">
                <a:latin typeface="Calibri"/>
                <a:cs typeface="Calibri"/>
              </a:rPr>
              <a:t>any</a:t>
            </a:r>
            <a:r>
              <a:rPr sz="2650" spc="-10" dirty="0">
                <a:latin typeface="Calibri"/>
                <a:cs typeface="Calibri"/>
              </a:rPr>
              <a:t> </a:t>
            </a:r>
            <a:r>
              <a:rPr sz="2650" spc="-15" dirty="0">
                <a:latin typeface="Calibri"/>
                <a:cs typeface="Calibri"/>
              </a:rPr>
              <a:t>outliers?</a:t>
            </a:r>
            <a:endParaRPr sz="2650">
              <a:latin typeface="Calibri"/>
              <a:cs typeface="Calibri"/>
            </a:endParaRPr>
          </a:p>
          <a:p>
            <a:pPr marL="390525" marR="669290" indent="-378460">
              <a:lnSpc>
                <a:spcPts val="3170"/>
              </a:lnSpc>
              <a:spcBef>
                <a:spcPts val="735"/>
              </a:spcBef>
              <a:buClr>
                <a:srgbClr val="CC0000"/>
              </a:buClr>
              <a:buFont typeface="Arial MT"/>
              <a:buChar char="•"/>
              <a:tabLst>
                <a:tab pos="390525" algn="l"/>
                <a:tab pos="391160" algn="l"/>
              </a:tabLst>
            </a:pPr>
            <a:r>
              <a:rPr sz="2650" spc="-10" dirty="0">
                <a:latin typeface="Calibri"/>
                <a:cs typeface="Calibri"/>
              </a:rPr>
              <a:t>Can</a:t>
            </a:r>
            <a:r>
              <a:rPr sz="2650" dirty="0">
                <a:latin typeface="Calibri"/>
                <a:cs typeface="Calibri"/>
              </a:rPr>
              <a:t> </a:t>
            </a:r>
            <a:r>
              <a:rPr sz="2650" spc="-15" dirty="0">
                <a:latin typeface="Calibri"/>
                <a:cs typeface="Calibri"/>
              </a:rPr>
              <a:t>we</a:t>
            </a:r>
            <a:r>
              <a:rPr sz="2650" spc="5" dirty="0">
                <a:latin typeface="Calibri"/>
                <a:cs typeface="Calibri"/>
              </a:rPr>
              <a:t> </a:t>
            </a:r>
            <a:r>
              <a:rPr sz="2650" spc="-15" dirty="0">
                <a:latin typeface="Calibri"/>
                <a:cs typeface="Calibri"/>
              </a:rPr>
              <a:t>measure</a:t>
            </a:r>
            <a:r>
              <a:rPr sz="2650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the</a:t>
            </a:r>
            <a:r>
              <a:rPr sz="2650" spc="5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similarity</a:t>
            </a:r>
            <a:r>
              <a:rPr sz="2650" spc="-20" dirty="0">
                <a:latin typeface="Calibri"/>
                <a:cs typeface="Calibri"/>
              </a:rPr>
              <a:t> </a:t>
            </a:r>
            <a:r>
              <a:rPr sz="2650" spc="-5" dirty="0">
                <a:latin typeface="Calibri"/>
                <a:cs typeface="Calibri"/>
              </a:rPr>
              <a:t>of</a:t>
            </a:r>
            <a:r>
              <a:rPr sz="2650" spc="5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some</a:t>
            </a:r>
            <a:r>
              <a:rPr sz="2650" dirty="0">
                <a:latin typeface="Calibri"/>
                <a:cs typeface="Calibri"/>
              </a:rPr>
              <a:t> </a:t>
            </a:r>
            <a:r>
              <a:rPr sz="2650" spc="-20" dirty="0">
                <a:latin typeface="Calibri"/>
                <a:cs typeface="Calibri"/>
              </a:rPr>
              <a:t>data</a:t>
            </a:r>
            <a:r>
              <a:rPr sz="2650" spc="-10" dirty="0">
                <a:latin typeface="Calibri"/>
                <a:cs typeface="Calibri"/>
              </a:rPr>
              <a:t> objects</a:t>
            </a:r>
            <a:r>
              <a:rPr sz="2650" spc="-20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with </a:t>
            </a:r>
            <a:r>
              <a:rPr sz="2650" spc="-585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respect</a:t>
            </a:r>
            <a:r>
              <a:rPr sz="2650" spc="-5" dirty="0">
                <a:latin typeface="Calibri"/>
                <a:cs typeface="Calibri"/>
              </a:rPr>
              <a:t> </a:t>
            </a:r>
            <a:r>
              <a:rPr sz="2650" spc="-20" dirty="0">
                <a:latin typeface="Calibri"/>
                <a:cs typeface="Calibri"/>
              </a:rPr>
              <a:t>to</a:t>
            </a:r>
            <a:r>
              <a:rPr sz="2650" spc="-25" dirty="0">
                <a:latin typeface="Calibri"/>
                <a:cs typeface="Calibri"/>
              </a:rPr>
              <a:t> </a:t>
            </a:r>
            <a:r>
              <a:rPr sz="2650" spc="-15" dirty="0">
                <a:latin typeface="Calibri"/>
                <a:cs typeface="Calibri"/>
              </a:rPr>
              <a:t>others?</a:t>
            </a:r>
            <a:endParaRPr sz="26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79855" y="621834"/>
            <a:ext cx="4440373" cy="691958"/>
          </a:xfrm>
          <a:prstGeom prst="rect">
            <a:avLst/>
          </a:prstGeom>
        </p:spPr>
        <p:txBody>
          <a:bodyPr vert="horz" wrap="square" lIns="0" tIns="14706" rIns="0" bIns="0" rtlCol="0">
            <a:spAutoFit/>
          </a:bodyPr>
          <a:lstStyle/>
          <a:p>
            <a:pPr marL="14006">
              <a:spcBef>
                <a:spcPts val="116"/>
              </a:spcBef>
            </a:pPr>
            <a:r>
              <a:rPr spc="-22" dirty="0"/>
              <a:t>Histogram</a:t>
            </a:r>
            <a:r>
              <a:rPr spc="-160" dirty="0"/>
              <a:t> </a:t>
            </a:r>
            <a:r>
              <a:rPr spc="-11" dirty="0"/>
              <a:t>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3728" y="1351284"/>
            <a:ext cx="8700079" cy="987895"/>
          </a:xfrm>
          <a:prstGeom prst="rect">
            <a:avLst/>
          </a:prstGeom>
        </p:spPr>
        <p:txBody>
          <a:bodyPr vert="horz" wrap="square" lIns="0" tIns="124647" rIns="0" bIns="0" rtlCol="0">
            <a:spAutoFit/>
          </a:bodyPr>
          <a:lstStyle/>
          <a:p>
            <a:pPr marL="391455" indent="-377450">
              <a:spcBef>
                <a:spcPts val="981"/>
              </a:spcBef>
              <a:buClr>
                <a:srgbClr val="C00000"/>
              </a:buClr>
              <a:buFont typeface="Wingdings"/>
              <a:buChar char=""/>
              <a:tabLst>
                <a:tab pos="391455" algn="l"/>
              </a:tabLst>
            </a:pPr>
            <a:r>
              <a:rPr sz="2426" spc="-11" dirty="0">
                <a:latin typeface="Calibri"/>
                <a:cs typeface="Calibri"/>
              </a:rPr>
              <a:t>Graphical</a:t>
            </a:r>
            <a:r>
              <a:rPr sz="2426" spc="-83" dirty="0">
                <a:latin typeface="Calibri"/>
                <a:cs typeface="Calibri"/>
              </a:rPr>
              <a:t> </a:t>
            </a:r>
            <a:r>
              <a:rPr sz="2426" dirty="0">
                <a:latin typeface="Calibri"/>
                <a:cs typeface="Calibri"/>
              </a:rPr>
              <a:t>display</a:t>
            </a:r>
            <a:r>
              <a:rPr sz="2426" spc="-66" dirty="0">
                <a:latin typeface="Calibri"/>
                <a:cs typeface="Calibri"/>
              </a:rPr>
              <a:t> </a:t>
            </a:r>
            <a:r>
              <a:rPr sz="2426" dirty="0">
                <a:latin typeface="Calibri"/>
                <a:cs typeface="Calibri"/>
              </a:rPr>
              <a:t>of</a:t>
            </a:r>
            <a:r>
              <a:rPr sz="2426" spc="-44" dirty="0">
                <a:latin typeface="Calibri"/>
                <a:cs typeface="Calibri"/>
              </a:rPr>
              <a:t> </a:t>
            </a:r>
            <a:r>
              <a:rPr sz="2426" dirty="0">
                <a:latin typeface="Calibri"/>
                <a:cs typeface="Calibri"/>
              </a:rPr>
              <a:t>tabulated</a:t>
            </a:r>
            <a:r>
              <a:rPr sz="2426" spc="-55" dirty="0">
                <a:latin typeface="Calibri"/>
                <a:cs typeface="Calibri"/>
              </a:rPr>
              <a:t> </a:t>
            </a:r>
            <a:r>
              <a:rPr sz="2426" dirty="0">
                <a:latin typeface="Calibri"/>
                <a:cs typeface="Calibri"/>
              </a:rPr>
              <a:t>frequencies,</a:t>
            </a:r>
            <a:r>
              <a:rPr sz="2426" spc="-50" dirty="0">
                <a:latin typeface="Calibri"/>
                <a:cs typeface="Calibri"/>
              </a:rPr>
              <a:t> </a:t>
            </a:r>
            <a:r>
              <a:rPr sz="2426" dirty="0">
                <a:latin typeface="Calibri"/>
                <a:cs typeface="Calibri"/>
              </a:rPr>
              <a:t>shown</a:t>
            </a:r>
            <a:r>
              <a:rPr sz="2426" spc="-72" dirty="0">
                <a:latin typeface="Calibri"/>
                <a:cs typeface="Calibri"/>
              </a:rPr>
              <a:t> </a:t>
            </a:r>
            <a:r>
              <a:rPr sz="2426" dirty="0">
                <a:latin typeface="Calibri"/>
                <a:cs typeface="Calibri"/>
              </a:rPr>
              <a:t>as</a:t>
            </a:r>
            <a:r>
              <a:rPr sz="2426" spc="-50" dirty="0">
                <a:latin typeface="Calibri"/>
                <a:cs typeface="Calibri"/>
              </a:rPr>
              <a:t> </a:t>
            </a:r>
            <a:r>
              <a:rPr sz="2426" spc="-22" dirty="0">
                <a:latin typeface="Calibri"/>
                <a:cs typeface="Calibri"/>
              </a:rPr>
              <a:t>bars</a:t>
            </a:r>
            <a:endParaRPr sz="2426">
              <a:latin typeface="Calibri"/>
              <a:cs typeface="Calibri"/>
            </a:endParaRPr>
          </a:p>
          <a:p>
            <a:pPr marL="391455" indent="-377450">
              <a:spcBef>
                <a:spcPts val="871"/>
              </a:spcBef>
              <a:buClr>
                <a:srgbClr val="C00000"/>
              </a:buClr>
              <a:buFont typeface="Wingdings"/>
              <a:buChar char=""/>
              <a:tabLst>
                <a:tab pos="391455" algn="l"/>
              </a:tabLst>
            </a:pPr>
            <a:r>
              <a:rPr sz="2426" dirty="0">
                <a:latin typeface="Calibri"/>
                <a:cs typeface="Calibri"/>
              </a:rPr>
              <a:t>Shows</a:t>
            </a:r>
            <a:r>
              <a:rPr sz="2426" spc="-66" dirty="0">
                <a:latin typeface="Calibri"/>
                <a:cs typeface="Calibri"/>
              </a:rPr>
              <a:t> </a:t>
            </a:r>
            <a:r>
              <a:rPr sz="2426" dirty="0">
                <a:latin typeface="Calibri"/>
                <a:cs typeface="Calibri"/>
              </a:rPr>
              <a:t>what</a:t>
            </a:r>
            <a:r>
              <a:rPr sz="2426" spc="-61" dirty="0">
                <a:latin typeface="Calibri"/>
                <a:cs typeface="Calibri"/>
              </a:rPr>
              <a:t> </a:t>
            </a:r>
            <a:r>
              <a:rPr sz="2426" dirty="0">
                <a:latin typeface="Calibri"/>
                <a:cs typeface="Calibri"/>
              </a:rPr>
              <a:t>proportion</a:t>
            </a:r>
            <a:r>
              <a:rPr sz="2426" spc="-72" dirty="0">
                <a:latin typeface="Calibri"/>
                <a:cs typeface="Calibri"/>
              </a:rPr>
              <a:t> </a:t>
            </a:r>
            <a:r>
              <a:rPr sz="2426" dirty="0">
                <a:latin typeface="Calibri"/>
                <a:cs typeface="Calibri"/>
              </a:rPr>
              <a:t>of</a:t>
            </a:r>
            <a:r>
              <a:rPr sz="2426" spc="-50" dirty="0">
                <a:latin typeface="Calibri"/>
                <a:cs typeface="Calibri"/>
              </a:rPr>
              <a:t> </a:t>
            </a:r>
            <a:r>
              <a:rPr sz="2426" dirty="0">
                <a:latin typeface="Calibri"/>
                <a:cs typeface="Calibri"/>
              </a:rPr>
              <a:t>cases</a:t>
            </a:r>
            <a:r>
              <a:rPr sz="2426" spc="-55" dirty="0">
                <a:latin typeface="Calibri"/>
                <a:cs typeface="Calibri"/>
              </a:rPr>
              <a:t> </a:t>
            </a:r>
            <a:r>
              <a:rPr sz="2426" dirty="0">
                <a:latin typeface="Calibri"/>
                <a:cs typeface="Calibri"/>
              </a:rPr>
              <a:t>fall</a:t>
            </a:r>
            <a:r>
              <a:rPr sz="2426" spc="-66" dirty="0">
                <a:latin typeface="Calibri"/>
                <a:cs typeface="Calibri"/>
              </a:rPr>
              <a:t> </a:t>
            </a:r>
            <a:r>
              <a:rPr sz="2426" dirty="0">
                <a:latin typeface="Calibri"/>
                <a:cs typeface="Calibri"/>
              </a:rPr>
              <a:t>into</a:t>
            </a:r>
            <a:r>
              <a:rPr sz="2426" spc="-61" dirty="0">
                <a:latin typeface="Calibri"/>
                <a:cs typeface="Calibri"/>
              </a:rPr>
              <a:t> </a:t>
            </a:r>
            <a:r>
              <a:rPr sz="2426" dirty="0">
                <a:latin typeface="Calibri"/>
                <a:cs typeface="Calibri"/>
              </a:rPr>
              <a:t>each</a:t>
            </a:r>
            <a:r>
              <a:rPr sz="2426" spc="-61" dirty="0">
                <a:latin typeface="Calibri"/>
                <a:cs typeface="Calibri"/>
              </a:rPr>
              <a:t> </a:t>
            </a:r>
            <a:r>
              <a:rPr sz="2426" dirty="0">
                <a:latin typeface="Calibri"/>
                <a:cs typeface="Calibri"/>
              </a:rPr>
              <a:t>of</a:t>
            </a:r>
            <a:r>
              <a:rPr sz="2426" spc="-55" dirty="0">
                <a:latin typeface="Calibri"/>
                <a:cs typeface="Calibri"/>
              </a:rPr>
              <a:t> </a:t>
            </a:r>
            <a:r>
              <a:rPr sz="2426" dirty="0">
                <a:latin typeface="Calibri"/>
                <a:cs typeface="Calibri"/>
              </a:rPr>
              <a:t>several</a:t>
            </a:r>
            <a:r>
              <a:rPr sz="2426" spc="-66" dirty="0">
                <a:latin typeface="Calibri"/>
                <a:cs typeface="Calibri"/>
              </a:rPr>
              <a:t> </a:t>
            </a:r>
            <a:r>
              <a:rPr sz="2426" spc="-11" dirty="0">
                <a:latin typeface="Calibri"/>
                <a:cs typeface="Calibri"/>
              </a:rPr>
              <a:t>categories</a:t>
            </a:r>
            <a:endParaRPr sz="2426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3728" y="6148899"/>
            <a:ext cx="7111880" cy="916424"/>
          </a:xfrm>
          <a:prstGeom prst="rect">
            <a:avLst/>
          </a:prstGeom>
        </p:spPr>
        <p:txBody>
          <a:bodyPr vert="horz" wrap="square" lIns="0" tIns="133750" rIns="0" bIns="0" rtlCol="0">
            <a:spAutoFit/>
          </a:bodyPr>
          <a:lstStyle/>
          <a:p>
            <a:pPr marL="391455" indent="-377450">
              <a:spcBef>
                <a:spcPts val="1053"/>
              </a:spcBef>
              <a:buClr>
                <a:srgbClr val="C00000"/>
              </a:buClr>
              <a:buFont typeface="Wingdings"/>
              <a:buChar char=""/>
              <a:tabLst>
                <a:tab pos="391455" algn="l"/>
              </a:tabLst>
            </a:pPr>
            <a:r>
              <a:rPr sz="2426" spc="-11" dirty="0">
                <a:latin typeface="Calibri"/>
                <a:cs typeface="Calibri"/>
              </a:rPr>
              <a:t>Differs</a:t>
            </a:r>
            <a:r>
              <a:rPr sz="2426" spc="-55" dirty="0">
                <a:latin typeface="Calibri"/>
                <a:cs typeface="Calibri"/>
              </a:rPr>
              <a:t> </a:t>
            </a:r>
            <a:r>
              <a:rPr sz="2426" dirty="0">
                <a:latin typeface="Calibri"/>
                <a:cs typeface="Calibri"/>
              </a:rPr>
              <a:t>from</a:t>
            </a:r>
            <a:r>
              <a:rPr sz="2426" spc="-50" dirty="0">
                <a:latin typeface="Calibri"/>
                <a:cs typeface="Calibri"/>
              </a:rPr>
              <a:t> </a:t>
            </a:r>
            <a:r>
              <a:rPr sz="2426" dirty="0">
                <a:latin typeface="Calibri"/>
                <a:cs typeface="Calibri"/>
              </a:rPr>
              <a:t>bar</a:t>
            </a:r>
            <a:r>
              <a:rPr sz="2426" spc="-66" dirty="0">
                <a:latin typeface="Calibri"/>
                <a:cs typeface="Calibri"/>
              </a:rPr>
              <a:t> </a:t>
            </a:r>
            <a:r>
              <a:rPr sz="2426" spc="-11" dirty="0">
                <a:latin typeface="Calibri"/>
                <a:cs typeface="Calibri"/>
              </a:rPr>
              <a:t>chart</a:t>
            </a:r>
            <a:endParaRPr sz="2426">
              <a:latin typeface="Calibri"/>
              <a:cs typeface="Calibri"/>
            </a:endParaRPr>
          </a:p>
          <a:p>
            <a:pPr marL="832631" lvl="1" indent="-314425">
              <a:spcBef>
                <a:spcPts val="772"/>
              </a:spcBef>
              <a:buClr>
                <a:srgbClr val="C00000"/>
              </a:buClr>
              <a:buFont typeface="Wingdings"/>
              <a:buChar char=""/>
              <a:tabLst>
                <a:tab pos="832631" algn="l"/>
              </a:tabLst>
            </a:pPr>
            <a:r>
              <a:rPr sz="1985" dirty="0">
                <a:latin typeface="Calibri"/>
                <a:cs typeface="Calibri"/>
              </a:rPr>
              <a:t>Bar</a:t>
            </a:r>
            <a:r>
              <a:rPr sz="1985" spc="-33" dirty="0">
                <a:latin typeface="Calibri"/>
                <a:cs typeface="Calibri"/>
              </a:rPr>
              <a:t> </a:t>
            </a:r>
            <a:r>
              <a:rPr sz="1985" dirty="0">
                <a:latin typeface="Calibri"/>
                <a:cs typeface="Calibri"/>
              </a:rPr>
              <a:t>chart</a:t>
            </a:r>
            <a:r>
              <a:rPr sz="1985" spc="-33" dirty="0">
                <a:latin typeface="Calibri"/>
                <a:cs typeface="Calibri"/>
              </a:rPr>
              <a:t> </a:t>
            </a:r>
            <a:r>
              <a:rPr sz="1985" dirty="0">
                <a:latin typeface="Calibri"/>
                <a:cs typeface="Calibri"/>
              </a:rPr>
              <a:t>-&gt;</a:t>
            </a:r>
            <a:r>
              <a:rPr sz="1985" spc="-22" dirty="0">
                <a:latin typeface="Calibri"/>
                <a:cs typeface="Calibri"/>
              </a:rPr>
              <a:t> </a:t>
            </a:r>
            <a:r>
              <a:rPr sz="1985" spc="-11" dirty="0">
                <a:latin typeface="Calibri"/>
                <a:cs typeface="Calibri"/>
              </a:rPr>
              <a:t>categoric</a:t>
            </a:r>
            <a:r>
              <a:rPr sz="1985" spc="-17" dirty="0">
                <a:latin typeface="Calibri"/>
                <a:cs typeface="Calibri"/>
              </a:rPr>
              <a:t> </a:t>
            </a:r>
            <a:r>
              <a:rPr sz="1985" dirty="0">
                <a:latin typeface="Calibri"/>
                <a:cs typeface="Calibri"/>
              </a:rPr>
              <a:t>variable,</a:t>
            </a:r>
            <a:r>
              <a:rPr sz="1985" spc="-28" dirty="0">
                <a:latin typeface="Calibri"/>
                <a:cs typeface="Calibri"/>
              </a:rPr>
              <a:t> </a:t>
            </a:r>
            <a:r>
              <a:rPr sz="1985" spc="-11" dirty="0">
                <a:latin typeface="Calibri"/>
                <a:cs typeface="Calibri"/>
              </a:rPr>
              <a:t>Histogram</a:t>
            </a:r>
            <a:r>
              <a:rPr sz="1985" spc="-28" dirty="0">
                <a:latin typeface="Calibri"/>
                <a:cs typeface="Calibri"/>
              </a:rPr>
              <a:t> </a:t>
            </a:r>
            <a:r>
              <a:rPr sz="1985" dirty="0">
                <a:latin typeface="Calibri"/>
                <a:cs typeface="Calibri"/>
              </a:rPr>
              <a:t>-&gt;</a:t>
            </a:r>
            <a:r>
              <a:rPr sz="1985" spc="-39" dirty="0">
                <a:latin typeface="Calibri"/>
                <a:cs typeface="Calibri"/>
              </a:rPr>
              <a:t> </a:t>
            </a:r>
            <a:r>
              <a:rPr sz="1985" dirty="0">
                <a:latin typeface="Calibri"/>
                <a:cs typeface="Calibri"/>
              </a:rPr>
              <a:t>numeric</a:t>
            </a:r>
            <a:r>
              <a:rPr sz="1985" spc="-22" dirty="0">
                <a:latin typeface="Calibri"/>
                <a:cs typeface="Calibri"/>
              </a:rPr>
              <a:t> </a:t>
            </a:r>
            <a:r>
              <a:rPr sz="1985" spc="-11" dirty="0">
                <a:latin typeface="Calibri"/>
                <a:cs typeface="Calibri"/>
              </a:rPr>
              <a:t>variable</a:t>
            </a:r>
            <a:endParaRPr sz="1985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12331" y="2594878"/>
            <a:ext cx="7006140" cy="3560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4049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5823" y="579537"/>
            <a:ext cx="3399081" cy="760114"/>
          </a:xfrm>
          <a:prstGeom prst="rect">
            <a:avLst/>
          </a:prstGeom>
        </p:spPr>
        <p:txBody>
          <a:bodyPr vert="horz" wrap="square" lIns="0" tIns="13305" rIns="0" bIns="0" rtlCol="0">
            <a:spAutoFit/>
          </a:bodyPr>
          <a:lstStyle/>
          <a:p>
            <a:pPr marL="14006">
              <a:spcBef>
                <a:spcPts val="105"/>
              </a:spcBef>
            </a:pPr>
            <a:r>
              <a:rPr sz="4852" dirty="0"/>
              <a:t>Quantile</a:t>
            </a:r>
            <a:r>
              <a:rPr sz="4852" spc="-187" dirty="0"/>
              <a:t> </a:t>
            </a:r>
            <a:r>
              <a:rPr sz="4852" spc="-22" dirty="0"/>
              <a:t>Plot</a:t>
            </a:r>
            <a:endParaRPr sz="4852"/>
          </a:p>
        </p:txBody>
      </p:sp>
      <p:sp>
        <p:nvSpPr>
          <p:cNvPr id="3" name="object 3"/>
          <p:cNvSpPr txBox="1"/>
          <p:nvPr/>
        </p:nvSpPr>
        <p:spPr>
          <a:xfrm>
            <a:off x="685744" y="1403082"/>
            <a:ext cx="9019399" cy="2558915"/>
          </a:xfrm>
          <a:prstGeom prst="rect">
            <a:avLst/>
          </a:prstGeom>
        </p:spPr>
        <p:txBody>
          <a:bodyPr vert="horz" wrap="square" lIns="0" tIns="53920" rIns="0" bIns="0" rtlCol="0">
            <a:spAutoFit/>
          </a:bodyPr>
          <a:lstStyle/>
          <a:p>
            <a:pPr marL="433472" indent="-377450">
              <a:spcBef>
                <a:spcPts val="425"/>
              </a:spcBef>
              <a:buClr>
                <a:srgbClr val="CC0000"/>
              </a:buClr>
              <a:buFont typeface="Arial MT"/>
              <a:buChar char="•"/>
              <a:tabLst>
                <a:tab pos="433472" algn="l"/>
              </a:tabLst>
            </a:pPr>
            <a:r>
              <a:rPr sz="2647" dirty="0">
                <a:latin typeface="Calibri"/>
                <a:cs typeface="Calibri"/>
              </a:rPr>
              <a:t>Displays</a:t>
            </a:r>
            <a:r>
              <a:rPr sz="2647" spc="-72" dirty="0">
                <a:latin typeface="Calibri"/>
                <a:cs typeface="Calibri"/>
              </a:rPr>
              <a:t> </a:t>
            </a:r>
            <a:r>
              <a:rPr sz="2647" dirty="0">
                <a:latin typeface="Calibri"/>
                <a:cs typeface="Calibri"/>
              </a:rPr>
              <a:t>all</a:t>
            </a:r>
            <a:r>
              <a:rPr sz="2647" spc="-50" dirty="0">
                <a:latin typeface="Calibri"/>
                <a:cs typeface="Calibri"/>
              </a:rPr>
              <a:t> </a:t>
            </a:r>
            <a:r>
              <a:rPr sz="2647" dirty="0">
                <a:latin typeface="Calibri"/>
                <a:cs typeface="Calibri"/>
              </a:rPr>
              <a:t>of</a:t>
            </a:r>
            <a:r>
              <a:rPr sz="2647" spc="-61" dirty="0">
                <a:latin typeface="Calibri"/>
                <a:cs typeface="Calibri"/>
              </a:rPr>
              <a:t> </a:t>
            </a:r>
            <a:r>
              <a:rPr sz="2647" dirty="0">
                <a:latin typeface="Calibri"/>
                <a:cs typeface="Calibri"/>
              </a:rPr>
              <a:t>the</a:t>
            </a:r>
            <a:r>
              <a:rPr sz="2647" spc="-55" dirty="0">
                <a:latin typeface="Calibri"/>
                <a:cs typeface="Calibri"/>
              </a:rPr>
              <a:t> </a:t>
            </a:r>
            <a:r>
              <a:rPr sz="2647" dirty="0">
                <a:latin typeface="Calibri"/>
                <a:cs typeface="Calibri"/>
              </a:rPr>
              <a:t>data</a:t>
            </a:r>
            <a:r>
              <a:rPr sz="2647" spc="-55" dirty="0">
                <a:latin typeface="Calibri"/>
                <a:cs typeface="Calibri"/>
              </a:rPr>
              <a:t> </a:t>
            </a:r>
            <a:r>
              <a:rPr sz="2647" dirty="0">
                <a:latin typeface="Calibri"/>
                <a:cs typeface="Calibri"/>
              </a:rPr>
              <a:t>for</a:t>
            </a:r>
            <a:r>
              <a:rPr sz="2647" spc="-61" dirty="0">
                <a:latin typeface="Calibri"/>
                <a:cs typeface="Calibri"/>
              </a:rPr>
              <a:t> </a:t>
            </a:r>
            <a:r>
              <a:rPr sz="2647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</a:t>
            </a:r>
            <a:r>
              <a:rPr sz="2647" u="sng" spc="-61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647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given</a:t>
            </a:r>
            <a:r>
              <a:rPr sz="2647" u="sng" spc="-5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647" u="sng" spc="-11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attribute</a:t>
            </a:r>
            <a:endParaRPr sz="2647">
              <a:latin typeface="Calibri"/>
              <a:cs typeface="Calibri"/>
            </a:endParaRPr>
          </a:p>
          <a:p>
            <a:pPr marL="873947" lvl="1" indent="-313725">
              <a:spcBef>
                <a:spcPts val="314"/>
              </a:spcBef>
              <a:buClr>
                <a:srgbClr val="CC0000"/>
              </a:buClr>
              <a:buFont typeface="Arial MT"/>
              <a:buChar char="–"/>
              <a:tabLst>
                <a:tab pos="873947" algn="l"/>
              </a:tabLst>
            </a:pPr>
            <a:r>
              <a:rPr sz="2647" dirty="0">
                <a:latin typeface="Calibri"/>
                <a:cs typeface="Calibri"/>
              </a:rPr>
              <a:t>Assess</a:t>
            </a:r>
            <a:r>
              <a:rPr sz="2647" spc="-83" dirty="0">
                <a:latin typeface="Calibri"/>
                <a:cs typeface="Calibri"/>
              </a:rPr>
              <a:t> </a:t>
            </a:r>
            <a:r>
              <a:rPr sz="2647" dirty="0">
                <a:latin typeface="Calibri"/>
                <a:cs typeface="Calibri"/>
              </a:rPr>
              <a:t>overall</a:t>
            </a:r>
            <a:r>
              <a:rPr sz="2647" spc="-88" dirty="0">
                <a:latin typeface="Calibri"/>
                <a:cs typeface="Calibri"/>
              </a:rPr>
              <a:t> </a:t>
            </a:r>
            <a:r>
              <a:rPr sz="2647" dirty="0">
                <a:latin typeface="Calibri"/>
                <a:cs typeface="Calibri"/>
              </a:rPr>
              <a:t>behavior</a:t>
            </a:r>
            <a:r>
              <a:rPr sz="2647" spc="-83" dirty="0">
                <a:latin typeface="Calibri"/>
                <a:cs typeface="Calibri"/>
              </a:rPr>
              <a:t> </a:t>
            </a:r>
            <a:r>
              <a:rPr sz="2647" dirty="0">
                <a:latin typeface="Calibri"/>
                <a:cs typeface="Calibri"/>
              </a:rPr>
              <a:t>and</a:t>
            </a:r>
            <a:r>
              <a:rPr sz="2647" spc="-83" dirty="0">
                <a:latin typeface="Calibri"/>
                <a:cs typeface="Calibri"/>
              </a:rPr>
              <a:t> </a:t>
            </a:r>
            <a:r>
              <a:rPr sz="2647" dirty="0">
                <a:latin typeface="Calibri"/>
                <a:cs typeface="Calibri"/>
              </a:rPr>
              <a:t>unusual</a:t>
            </a:r>
            <a:r>
              <a:rPr sz="2647" spc="-83" dirty="0">
                <a:latin typeface="Calibri"/>
                <a:cs typeface="Calibri"/>
              </a:rPr>
              <a:t> </a:t>
            </a:r>
            <a:r>
              <a:rPr sz="2647" spc="-11" dirty="0">
                <a:latin typeface="Calibri"/>
                <a:cs typeface="Calibri"/>
              </a:rPr>
              <a:t>occurrences</a:t>
            </a:r>
            <a:endParaRPr sz="2647">
              <a:latin typeface="Calibri"/>
              <a:cs typeface="Calibri"/>
            </a:endParaRPr>
          </a:p>
          <a:p>
            <a:pPr marL="433472" indent="-377450">
              <a:spcBef>
                <a:spcPts val="320"/>
              </a:spcBef>
              <a:buClr>
                <a:srgbClr val="CC0000"/>
              </a:buClr>
              <a:buFont typeface="Arial MT"/>
              <a:buChar char="•"/>
              <a:tabLst>
                <a:tab pos="433472" algn="l"/>
              </a:tabLst>
            </a:pPr>
            <a:r>
              <a:rPr sz="2647" dirty="0">
                <a:latin typeface="Calibri"/>
                <a:cs typeface="Calibri"/>
              </a:rPr>
              <a:t>Plots</a:t>
            </a:r>
            <a:r>
              <a:rPr sz="2647" spc="-94" dirty="0">
                <a:latin typeface="Calibri"/>
                <a:cs typeface="Calibri"/>
              </a:rPr>
              <a:t> </a:t>
            </a:r>
            <a:r>
              <a:rPr sz="2647" b="1" dirty="0">
                <a:latin typeface="Calibri"/>
                <a:cs typeface="Calibri"/>
              </a:rPr>
              <a:t>quantile</a:t>
            </a:r>
            <a:r>
              <a:rPr sz="2647" b="1" spc="-83" dirty="0">
                <a:latin typeface="Calibri"/>
                <a:cs typeface="Calibri"/>
              </a:rPr>
              <a:t> </a:t>
            </a:r>
            <a:r>
              <a:rPr sz="2647" spc="-11" dirty="0">
                <a:latin typeface="Calibri"/>
                <a:cs typeface="Calibri"/>
              </a:rPr>
              <a:t>information</a:t>
            </a:r>
            <a:endParaRPr sz="2647">
              <a:latin typeface="Calibri"/>
              <a:cs typeface="Calibri"/>
            </a:endParaRPr>
          </a:p>
          <a:p>
            <a:pPr marL="873947" marR="61624" lvl="1" indent="-313725">
              <a:lnSpc>
                <a:spcPts val="2856"/>
              </a:lnSpc>
              <a:spcBef>
                <a:spcPts val="684"/>
              </a:spcBef>
              <a:buClr>
                <a:srgbClr val="CC0000"/>
              </a:buClr>
              <a:buFont typeface="Arial MT"/>
              <a:buChar char="–"/>
              <a:tabLst>
                <a:tab pos="875348" algn="l"/>
              </a:tabLst>
            </a:pPr>
            <a:r>
              <a:rPr sz="2647" dirty="0">
                <a:latin typeface="Calibri"/>
                <a:cs typeface="Calibri"/>
              </a:rPr>
              <a:t>Data</a:t>
            </a:r>
            <a:r>
              <a:rPr sz="2647" spc="-77" dirty="0">
                <a:latin typeface="Calibri"/>
                <a:cs typeface="Calibri"/>
              </a:rPr>
              <a:t> </a:t>
            </a:r>
            <a:r>
              <a:rPr sz="2647" i="1" dirty="0">
                <a:latin typeface="Calibri"/>
                <a:cs typeface="Calibri"/>
              </a:rPr>
              <a:t>x</a:t>
            </a:r>
            <a:r>
              <a:rPr sz="2647" i="1" baseline="-20833" dirty="0">
                <a:latin typeface="Calibri"/>
                <a:cs typeface="Calibri"/>
              </a:rPr>
              <a:t>i</a:t>
            </a:r>
            <a:r>
              <a:rPr sz="2647" i="1" spc="190" baseline="-20833" dirty="0">
                <a:latin typeface="Calibri"/>
                <a:cs typeface="Calibri"/>
              </a:rPr>
              <a:t> </a:t>
            </a:r>
            <a:r>
              <a:rPr sz="2647" spc="-22" dirty="0">
                <a:latin typeface="Calibri"/>
                <a:cs typeface="Calibri"/>
              </a:rPr>
              <a:t>’s</a:t>
            </a:r>
            <a:r>
              <a:rPr sz="2647" spc="-66" dirty="0">
                <a:latin typeface="Calibri"/>
                <a:cs typeface="Calibri"/>
              </a:rPr>
              <a:t> </a:t>
            </a:r>
            <a:r>
              <a:rPr sz="2647" dirty="0">
                <a:latin typeface="Calibri"/>
                <a:cs typeface="Calibri"/>
              </a:rPr>
              <a:t>are</a:t>
            </a:r>
            <a:r>
              <a:rPr sz="2647" spc="-61" dirty="0">
                <a:latin typeface="Calibri"/>
                <a:cs typeface="Calibri"/>
              </a:rPr>
              <a:t> </a:t>
            </a:r>
            <a:r>
              <a:rPr sz="2647" dirty="0">
                <a:latin typeface="Calibri"/>
                <a:cs typeface="Calibri"/>
              </a:rPr>
              <a:t>sorted</a:t>
            </a:r>
            <a:r>
              <a:rPr sz="2647" spc="-66" dirty="0">
                <a:latin typeface="Calibri"/>
                <a:cs typeface="Calibri"/>
              </a:rPr>
              <a:t> </a:t>
            </a:r>
            <a:r>
              <a:rPr sz="2647" dirty="0">
                <a:latin typeface="Calibri"/>
                <a:cs typeface="Calibri"/>
              </a:rPr>
              <a:t>in</a:t>
            </a:r>
            <a:r>
              <a:rPr sz="2647" spc="-66" dirty="0">
                <a:latin typeface="Calibri"/>
                <a:cs typeface="Calibri"/>
              </a:rPr>
              <a:t> </a:t>
            </a:r>
            <a:r>
              <a:rPr sz="2647" dirty="0">
                <a:latin typeface="Calibri"/>
                <a:cs typeface="Calibri"/>
              </a:rPr>
              <a:t>increasing</a:t>
            </a:r>
            <a:r>
              <a:rPr sz="2647" spc="-61" dirty="0">
                <a:latin typeface="Calibri"/>
                <a:cs typeface="Calibri"/>
              </a:rPr>
              <a:t> </a:t>
            </a:r>
            <a:r>
              <a:rPr sz="2647" spc="-39" dirty="0">
                <a:latin typeface="Calibri"/>
                <a:cs typeface="Calibri"/>
              </a:rPr>
              <a:t>order,</a:t>
            </a:r>
            <a:r>
              <a:rPr sz="2647" spc="-61" dirty="0">
                <a:latin typeface="Calibri"/>
                <a:cs typeface="Calibri"/>
              </a:rPr>
              <a:t> </a:t>
            </a:r>
            <a:r>
              <a:rPr sz="2647" dirty="0">
                <a:latin typeface="Calibri"/>
                <a:cs typeface="Calibri"/>
              </a:rPr>
              <a:t>(</a:t>
            </a:r>
            <a:r>
              <a:rPr sz="2647" i="1" dirty="0">
                <a:latin typeface="Calibri"/>
                <a:cs typeface="Calibri"/>
              </a:rPr>
              <a:t>x</a:t>
            </a:r>
            <a:r>
              <a:rPr sz="2647" i="1" baseline="-20833" dirty="0">
                <a:latin typeface="Calibri"/>
                <a:cs typeface="Calibri"/>
              </a:rPr>
              <a:t>i</a:t>
            </a:r>
            <a:r>
              <a:rPr sz="2647" dirty="0">
                <a:latin typeface="Calibri"/>
                <a:cs typeface="Calibri"/>
              </a:rPr>
              <a:t>,</a:t>
            </a:r>
            <a:r>
              <a:rPr sz="2647" spc="-66" dirty="0">
                <a:latin typeface="Calibri"/>
                <a:cs typeface="Calibri"/>
              </a:rPr>
              <a:t> </a:t>
            </a:r>
            <a:r>
              <a:rPr sz="2647" i="1" dirty="0">
                <a:latin typeface="Calibri"/>
                <a:cs typeface="Calibri"/>
              </a:rPr>
              <a:t>f</a:t>
            </a:r>
            <a:r>
              <a:rPr sz="2647" i="1" baseline="-20833" dirty="0">
                <a:latin typeface="Calibri"/>
                <a:cs typeface="Calibri"/>
              </a:rPr>
              <a:t>i</a:t>
            </a:r>
            <a:r>
              <a:rPr sz="2647" i="1" spc="197" baseline="-20833" dirty="0">
                <a:latin typeface="Calibri"/>
                <a:cs typeface="Calibri"/>
              </a:rPr>
              <a:t> </a:t>
            </a:r>
            <a:r>
              <a:rPr sz="2647" i="1" dirty="0">
                <a:latin typeface="Calibri"/>
                <a:cs typeface="Calibri"/>
              </a:rPr>
              <a:t>)</a:t>
            </a:r>
            <a:r>
              <a:rPr sz="2647" i="1" spc="-77" dirty="0">
                <a:latin typeface="Calibri"/>
                <a:cs typeface="Calibri"/>
              </a:rPr>
              <a:t> </a:t>
            </a:r>
            <a:r>
              <a:rPr sz="2647" dirty="0">
                <a:latin typeface="Calibri"/>
                <a:cs typeface="Calibri"/>
              </a:rPr>
              <a:t>are</a:t>
            </a:r>
            <a:r>
              <a:rPr sz="2647" spc="-61" dirty="0">
                <a:latin typeface="Calibri"/>
                <a:cs typeface="Calibri"/>
              </a:rPr>
              <a:t> </a:t>
            </a:r>
            <a:r>
              <a:rPr sz="2647" dirty="0">
                <a:latin typeface="Calibri"/>
                <a:cs typeface="Calibri"/>
              </a:rPr>
              <a:t>plotted,</a:t>
            </a:r>
            <a:r>
              <a:rPr sz="2647" spc="-77" dirty="0">
                <a:latin typeface="Calibri"/>
                <a:cs typeface="Calibri"/>
              </a:rPr>
              <a:t> </a:t>
            </a:r>
            <a:r>
              <a:rPr sz="2647" i="1" spc="-28" dirty="0">
                <a:latin typeface="Calibri"/>
                <a:cs typeface="Calibri"/>
              </a:rPr>
              <a:t>f</a:t>
            </a:r>
            <a:r>
              <a:rPr sz="2647" i="1" spc="-41" baseline="-20833" dirty="0">
                <a:latin typeface="Calibri"/>
                <a:cs typeface="Calibri"/>
              </a:rPr>
              <a:t>i 	</a:t>
            </a:r>
            <a:r>
              <a:rPr sz="2647" dirty="0">
                <a:latin typeface="Calibri"/>
                <a:cs typeface="Calibri"/>
              </a:rPr>
              <a:t>indicates</a:t>
            </a:r>
            <a:r>
              <a:rPr sz="2647" spc="-77" dirty="0">
                <a:latin typeface="Calibri"/>
                <a:cs typeface="Calibri"/>
              </a:rPr>
              <a:t> </a:t>
            </a:r>
            <a:r>
              <a:rPr sz="2647" spc="-11" dirty="0">
                <a:latin typeface="Calibri"/>
                <a:cs typeface="Calibri"/>
              </a:rPr>
              <a:t>approximately</a:t>
            </a:r>
            <a:r>
              <a:rPr sz="2647" spc="-77" dirty="0">
                <a:latin typeface="Calibri"/>
                <a:cs typeface="Calibri"/>
              </a:rPr>
              <a:t> </a:t>
            </a:r>
            <a:r>
              <a:rPr sz="2647" dirty="0">
                <a:latin typeface="Calibri"/>
                <a:cs typeface="Calibri"/>
              </a:rPr>
              <a:t>100</a:t>
            </a:r>
            <a:r>
              <a:rPr sz="2647" spc="-83" dirty="0">
                <a:latin typeface="Calibri"/>
                <a:cs typeface="Calibri"/>
              </a:rPr>
              <a:t> </a:t>
            </a:r>
            <a:r>
              <a:rPr sz="2647" i="1" dirty="0">
                <a:latin typeface="Calibri"/>
                <a:cs typeface="Calibri"/>
              </a:rPr>
              <a:t>f</a:t>
            </a:r>
            <a:r>
              <a:rPr sz="2647" i="1" baseline="-20833" dirty="0">
                <a:latin typeface="Calibri"/>
                <a:cs typeface="Calibri"/>
              </a:rPr>
              <a:t>i</a:t>
            </a:r>
            <a:r>
              <a:rPr sz="2647" dirty="0">
                <a:latin typeface="Calibri"/>
                <a:cs typeface="Calibri"/>
              </a:rPr>
              <a:t>%</a:t>
            </a:r>
            <a:r>
              <a:rPr sz="2647" spc="-55" dirty="0">
                <a:latin typeface="Calibri"/>
                <a:cs typeface="Calibri"/>
              </a:rPr>
              <a:t> </a:t>
            </a:r>
            <a:r>
              <a:rPr sz="2647" dirty="0">
                <a:latin typeface="Calibri"/>
                <a:cs typeface="Calibri"/>
              </a:rPr>
              <a:t>of</a:t>
            </a:r>
            <a:r>
              <a:rPr sz="2647" spc="-66" dirty="0">
                <a:latin typeface="Calibri"/>
                <a:cs typeface="Calibri"/>
              </a:rPr>
              <a:t> </a:t>
            </a:r>
            <a:r>
              <a:rPr sz="2647" dirty="0">
                <a:latin typeface="Calibri"/>
                <a:cs typeface="Calibri"/>
              </a:rPr>
              <a:t>the</a:t>
            </a:r>
            <a:r>
              <a:rPr sz="2647" spc="-61" dirty="0">
                <a:latin typeface="Calibri"/>
                <a:cs typeface="Calibri"/>
              </a:rPr>
              <a:t> </a:t>
            </a:r>
            <a:r>
              <a:rPr sz="2647" dirty="0">
                <a:latin typeface="Calibri"/>
                <a:cs typeface="Calibri"/>
              </a:rPr>
              <a:t>data</a:t>
            </a:r>
            <a:r>
              <a:rPr sz="2647" spc="-66" dirty="0">
                <a:latin typeface="Calibri"/>
                <a:cs typeface="Calibri"/>
              </a:rPr>
              <a:t> </a:t>
            </a:r>
            <a:r>
              <a:rPr sz="2647" dirty="0">
                <a:latin typeface="Calibri"/>
                <a:cs typeface="Calibri"/>
              </a:rPr>
              <a:t>are</a:t>
            </a:r>
            <a:r>
              <a:rPr sz="2647" spc="-55" dirty="0">
                <a:latin typeface="Calibri"/>
                <a:cs typeface="Calibri"/>
              </a:rPr>
              <a:t> </a:t>
            </a:r>
            <a:r>
              <a:rPr sz="2647" dirty="0">
                <a:latin typeface="Calibri"/>
                <a:cs typeface="Calibri"/>
              </a:rPr>
              <a:t>below</a:t>
            </a:r>
            <a:r>
              <a:rPr sz="2647" spc="-61" dirty="0">
                <a:latin typeface="Calibri"/>
                <a:cs typeface="Calibri"/>
              </a:rPr>
              <a:t> </a:t>
            </a:r>
            <a:r>
              <a:rPr sz="2647" spc="-28" dirty="0">
                <a:latin typeface="Calibri"/>
                <a:cs typeface="Calibri"/>
              </a:rPr>
              <a:t>or 	</a:t>
            </a:r>
            <a:r>
              <a:rPr sz="2647" dirty="0">
                <a:latin typeface="Calibri"/>
                <a:cs typeface="Calibri"/>
              </a:rPr>
              <a:t>equal</a:t>
            </a:r>
            <a:r>
              <a:rPr sz="2647" spc="-55" dirty="0">
                <a:latin typeface="Calibri"/>
                <a:cs typeface="Calibri"/>
              </a:rPr>
              <a:t> </a:t>
            </a:r>
            <a:r>
              <a:rPr sz="2647" dirty="0">
                <a:latin typeface="Calibri"/>
                <a:cs typeface="Calibri"/>
              </a:rPr>
              <a:t>to</a:t>
            </a:r>
            <a:r>
              <a:rPr sz="2647" spc="-77" dirty="0">
                <a:latin typeface="Calibri"/>
                <a:cs typeface="Calibri"/>
              </a:rPr>
              <a:t> </a:t>
            </a:r>
            <a:r>
              <a:rPr sz="2647" dirty="0">
                <a:latin typeface="Calibri"/>
                <a:cs typeface="Calibri"/>
              </a:rPr>
              <a:t>the</a:t>
            </a:r>
            <a:r>
              <a:rPr sz="2647" spc="-55" dirty="0">
                <a:latin typeface="Calibri"/>
                <a:cs typeface="Calibri"/>
              </a:rPr>
              <a:t> </a:t>
            </a:r>
            <a:r>
              <a:rPr sz="2647" dirty="0">
                <a:latin typeface="Calibri"/>
                <a:cs typeface="Calibri"/>
              </a:rPr>
              <a:t>value</a:t>
            </a:r>
            <a:r>
              <a:rPr sz="2647" spc="-61" dirty="0">
                <a:latin typeface="Calibri"/>
                <a:cs typeface="Calibri"/>
              </a:rPr>
              <a:t> </a:t>
            </a:r>
            <a:r>
              <a:rPr sz="2647" i="1" spc="-28" dirty="0">
                <a:latin typeface="Calibri"/>
                <a:cs typeface="Calibri"/>
              </a:rPr>
              <a:t>x</a:t>
            </a:r>
            <a:r>
              <a:rPr sz="2647" i="1" spc="-41" baseline="-20833" dirty="0">
                <a:latin typeface="Calibri"/>
                <a:cs typeface="Calibri"/>
              </a:rPr>
              <a:t>i</a:t>
            </a:r>
            <a:endParaRPr sz="2647" baseline="-20833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25543" y="4352547"/>
            <a:ext cx="7503561" cy="2985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488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2319" y="721275"/>
            <a:ext cx="8605543" cy="812723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64565">
              <a:spcBef>
                <a:spcPts val="105"/>
              </a:spcBef>
            </a:pPr>
            <a:r>
              <a:rPr sz="4852" spc="-33" dirty="0"/>
              <a:t>Quantile-</a:t>
            </a:r>
            <a:r>
              <a:rPr sz="4852" dirty="0"/>
              <a:t>Quantile</a:t>
            </a:r>
            <a:r>
              <a:rPr sz="4852" spc="-6" dirty="0"/>
              <a:t> </a:t>
            </a:r>
            <a:r>
              <a:rPr sz="4852" spc="-11" dirty="0"/>
              <a:t>(Q-</a:t>
            </a:r>
            <a:r>
              <a:rPr sz="4852" dirty="0"/>
              <a:t>Q)</a:t>
            </a:r>
            <a:r>
              <a:rPr sz="4852" spc="-11" dirty="0"/>
              <a:t> </a:t>
            </a:r>
            <a:r>
              <a:rPr sz="4852" spc="-22" dirty="0"/>
              <a:t>Plot</a:t>
            </a:r>
            <a:endParaRPr sz="4852"/>
          </a:p>
        </p:txBody>
      </p:sp>
      <p:sp>
        <p:nvSpPr>
          <p:cNvPr id="3" name="object 3"/>
          <p:cNvSpPr txBox="1"/>
          <p:nvPr/>
        </p:nvSpPr>
        <p:spPr>
          <a:xfrm>
            <a:off x="727759" y="1445624"/>
            <a:ext cx="9125839" cy="2198884"/>
          </a:xfrm>
          <a:prstGeom prst="rect">
            <a:avLst/>
          </a:prstGeom>
        </p:spPr>
        <p:txBody>
          <a:bodyPr vert="horz" wrap="square" lIns="0" tIns="55321" rIns="0" bIns="0" rtlCol="0">
            <a:spAutoFit/>
          </a:bodyPr>
          <a:lstStyle/>
          <a:p>
            <a:pPr marL="392156" marR="978287" indent="-378150">
              <a:lnSpc>
                <a:spcPts val="2625"/>
              </a:lnSpc>
              <a:spcBef>
                <a:spcPts val="436"/>
              </a:spcBef>
              <a:buClr>
                <a:srgbClr val="CC0000"/>
              </a:buClr>
              <a:buFont typeface="Arial MT"/>
              <a:buChar char="•"/>
              <a:tabLst>
                <a:tab pos="392156" algn="l"/>
              </a:tabLst>
            </a:pPr>
            <a:r>
              <a:rPr sz="2426" dirty="0">
                <a:latin typeface="Calibri"/>
                <a:cs typeface="Calibri"/>
              </a:rPr>
              <a:t>Graphs</a:t>
            </a:r>
            <a:r>
              <a:rPr sz="2426" spc="-77" dirty="0">
                <a:latin typeface="Calibri"/>
                <a:cs typeface="Calibri"/>
              </a:rPr>
              <a:t> </a:t>
            </a:r>
            <a:r>
              <a:rPr sz="2426" dirty="0">
                <a:latin typeface="Calibri"/>
                <a:cs typeface="Calibri"/>
              </a:rPr>
              <a:t>the</a:t>
            </a:r>
            <a:r>
              <a:rPr sz="2426" spc="-55" dirty="0">
                <a:latin typeface="Calibri"/>
                <a:cs typeface="Calibri"/>
              </a:rPr>
              <a:t> </a:t>
            </a:r>
            <a:r>
              <a:rPr sz="2426" dirty="0">
                <a:latin typeface="Calibri"/>
                <a:cs typeface="Calibri"/>
              </a:rPr>
              <a:t>quantiles</a:t>
            </a:r>
            <a:r>
              <a:rPr sz="2426" spc="-72" dirty="0">
                <a:latin typeface="Calibri"/>
                <a:cs typeface="Calibri"/>
              </a:rPr>
              <a:t> </a:t>
            </a:r>
            <a:r>
              <a:rPr sz="2426" dirty="0">
                <a:latin typeface="Calibri"/>
                <a:cs typeface="Calibri"/>
              </a:rPr>
              <a:t>of</a:t>
            </a:r>
            <a:r>
              <a:rPr sz="2426" spc="-50" dirty="0">
                <a:latin typeface="Calibri"/>
                <a:cs typeface="Calibri"/>
              </a:rPr>
              <a:t> </a:t>
            </a:r>
            <a:r>
              <a:rPr sz="2426" dirty="0">
                <a:latin typeface="Calibri"/>
                <a:cs typeface="Calibri"/>
              </a:rPr>
              <a:t>one</a:t>
            </a:r>
            <a:r>
              <a:rPr sz="2426" spc="-55" dirty="0">
                <a:latin typeface="Calibri"/>
                <a:cs typeface="Calibri"/>
              </a:rPr>
              <a:t> </a:t>
            </a:r>
            <a:r>
              <a:rPr sz="2426" spc="-11" dirty="0">
                <a:latin typeface="Calibri"/>
                <a:cs typeface="Calibri"/>
              </a:rPr>
              <a:t>univariate</a:t>
            </a:r>
            <a:r>
              <a:rPr sz="2426" spc="-77" dirty="0">
                <a:latin typeface="Calibri"/>
                <a:cs typeface="Calibri"/>
              </a:rPr>
              <a:t> </a:t>
            </a:r>
            <a:r>
              <a:rPr sz="2426" dirty="0">
                <a:latin typeface="Calibri"/>
                <a:cs typeface="Calibri"/>
              </a:rPr>
              <a:t>distribution</a:t>
            </a:r>
            <a:r>
              <a:rPr sz="2426" spc="-55" dirty="0">
                <a:latin typeface="Calibri"/>
                <a:cs typeface="Calibri"/>
              </a:rPr>
              <a:t> </a:t>
            </a:r>
            <a:r>
              <a:rPr sz="2426" dirty="0">
                <a:latin typeface="Calibri"/>
                <a:cs typeface="Calibri"/>
              </a:rPr>
              <a:t>against</a:t>
            </a:r>
            <a:r>
              <a:rPr sz="2426" spc="-72" dirty="0">
                <a:latin typeface="Calibri"/>
                <a:cs typeface="Calibri"/>
              </a:rPr>
              <a:t> </a:t>
            </a:r>
            <a:r>
              <a:rPr sz="2426" spc="-28" dirty="0">
                <a:latin typeface="Calibri"/>
                <a:cs typeface="Calibri"/>
              </a:rPr>
              <a:t>the </a:t>
            </a:r>
            <a:r>
              <a:rPr sz="2426" dirty="0">
                <a:latin typeface="Calibri"/>
                <a:cs typeface="Calibri"/>
              </a:rPr>
              <a:t>corresponding</a:t>
            </a:r>
            <a:r>
              <a:rPr sz="2426" spc="-94" dirty="0">
                <a:latin typeface="Calibri"/>
                <a:cs typeface="Calibri"/>
              </a:rPr>
              <a:t> </a:t>
            </a:r>
            <a:r>
              <a:rPr sz="2426" dirty="0">
                <a:latin typeface="Calibri"/>
                <a:cs typeface="Calibri"/>
              </a:rPr>
              <a:t>quantiles</a:t>
            </a:r>
            <a:r>
              <a:rPr sz="2426" spc="-88" dirty="0">
                <a:latin typeface="Calibri"/>
                <a:cs typeface="Calibri"/>
              </a:rPr>
              <a:t> </a:t>
            </a:r>
            <a:r>
              <a:rPr sz="2426" dirty="0">
                <a:latin typeface="Calibri"/>
                <a:cs typeface="Calibri"/>
              </a:rPr>
              <a:t>of</a:t>
            </a:r>
            <a:r>
              <a:rPr sz="2426" spc="-77" dirty="0">
                <a:latin typeface="Calibri"/>
                <a:cs typeface="Calibri"/>
              </a:rPr>
              <a:t> </a:t>
            </a:r>
            <a:r>
              <a:rPr sz="2426" spc="-11" dirty="0">
                <a:latin typeface="Calibri"/>
                <a:cs typeface="Calibri"/>
              </a:rPr>
              <a:t>another</a:t>
            </a:r>
            <a:endParaRPr sz="2426">
              <a:latin typeface="Calibri"/>
              <a:cs typeface="Calibri"/>
            </a:endParaRPr>
          </a:p>
          <a:p>
            <a:pPr marL="391455" indent="-377450">
              <a:spcBef>
                <a:spcPts val="248"/>
              </a:spcBef>
              <a:buClr>
                <a:srgbClr val="CC0000"/>
              </a:buClr>
              <a:buFont typeface="Arial MT"/>
              <a:buChar char="•"/>
              <a:tabLst>
                <a:tab pos="391455" algn="l"/>
              </a:tabLst>
            </a:pPr>
            <a:r>
              <a:rPr sz="2426" dirty="0">
                <a:latin typeface="Calibri"/>
                <a:cs typeface="Calibri"/>
              </a:rPr>
              <a:t>Objective:</a:t>
            </a:r>
            <a:r>
              <a:rPr sz="2426" spc="-55" dirty="0">
                <a:latin typeface="Calibri"/>
                <a:cs typeface="Calibri"/>
              </a:rPr>
              <a:t> </a:t>
            </a:r>
            <a:r>
              <a:rPr sz="2426" dirty="0">
                <a:latin typeface="Calibri"/>
                <a:cs typeface="Calibri"/>
              </a:rPr>
              <a:t>Is</a:t>
            </a:r>
            <a:r>
              <a:rPr sz="2426" spc="-33" dirty="0">
                <a:latin typeface="Calibri"/>
                <a:cs typeface="Calibri"/>
              </a:rPr>
              <a:t> </a:t>
            </a:r>
            <a:r>
              <a:rPr sz="2426" dirty="0">
                <a:latin typeface="Calibri"/>
                <a:cs typeface="Calibri"/>
              </a:rPr>
              <a:t>there</a:t>
            </a:r>
            <a:r>
              <a:rPr sz="2426" spc="-33" dirty="0">
                <a:latin typeface="Calibri"/>
                <a:cs typeface="Calibri"/>
              </a:rPr>
              <a:t> </a:t>
            </a:r>
            <a:r>
              <a:rPr sz="2426" dirty="0">
                <a:latin typeface="Calibri"/>
                <a:cs typeface="Calibri"/>
              </a:rPr>
              <a:t>is</a:t>
            </a:r>
            <a:r>
              <a:rPr sz="2426" spc="-28" dirty="0">
                <a:latin typeface="Calibri"/>
                <a:cs typeface="Calibri"/>
              </a:rPr>
              <a:t> </a:t>
            </a:r>
            <a:r>
              <a:rPr sz="2426" dirty="0">
                <a:latin typeface="Calibri"/>
                <a:cs typeface="Calibri"/>
              </a:rPr>
              <a:t>a</a:t>
            </a:r>
            <a:r>
              <a:rPr sz="2426" spc="-33" dirty="0">
                <a:latin typeface="Calibri"/>
                <a:cs typeface="Calibri"/>
              </a:rPr>
              <a:t> </a:t>
            </a:r>
            <a:r>
              <a:rPr sz="2426" dirty="0">
                <a:latin typeface="Calibri"/>
                <a:cs typeface="Calibri"/>
              </a:rPr>
              <a:t>shift</a:t>
            </a:r>
            <a:r>
              <a:rPr sz="2426" spc="-44" dirty="0">
                <a:latin typeface="Calibri"/>
                <a:cs typeface="Calibri"/>
              </a:rPr>
              <a:t> </a:t>
            </a:r>
            <a:r>
              <a:rPr sz="2426" dirty="0">
                <a:latin typeface="Calibri"/>
                <a:cs typeface="Calibri"/>
              </a:rPr>
              <a:t>in</a:t>
            </a:r>
            <a:r>
              <a:rPr sz="2426" spc="-44" dirty="0">
                <a:latin typeface="Calibri"/>
                <a:cs typeface="Calibri"/>
              </a:rPr>
              <a:t> </a:t>
            </a:r>
            <a:r>
              <a:rPr sz="2426" dirty="0">
                <a:latin typeface="Calibri"/>
                <a:cs typeface="Calibri"/>
              </a:rPr>
              <a:t>going</a:t>
            </a:r>
            <a:r>
              <a:rPr sz="2426" spc="-33" dirty="0">
                <a:latin typeface="Calibri"/>
                <a:cs typeface="Calibri"/>
              </a:rPr>
              <a:t> </a:t>
            </a:r>
            <a:r>
              <a:rPr sz="2426" dirty="0">
                <a:latin typeface="Calibri"/>
                <a:cs typeface="Calibri"/>
              </a:rPr>
              <a:t>from</a:t>
            </a:r>
            <a:r>
              <a:rPr sz="2426" spc="-33" dirty="0">
                <a:latin typeface="Calibri"/>
                <a:cs typeface="Calibri"/>
              </a:rPr>
              <a:t> </a:t>
            </a:r>
            <a:r>
              <a:rPr sz="2426" dirty="0">
                <a:latin typeface="Calibri"/>
                <a:cs typeface="Calibri"/>
              </a:rPr>
              <a:t>one</a:t>
            </a:r>
            <a:r>
              <a:rPr sz="2426" spc="-33" dirty="0">
                <a:latin typeface="Calibri"/>
                <a:cs typeface="Calibri"/>
              </a:rPr>
              <a:t> </a:t>
            </a:r>
            <a:r>
              <a:rPr sz="2426" dirty="0">
                <a:latin typeface="Calibri"/>
                <a:cs typeface="Calibri"/>
              </a:rPr>
              <a:t>distribution</a:t>
            </a:r>
            <a:r>
              <a:rPr sz="2426" spc="-39" dirty="0">
                <a:latin typeface="Calibri"/>
                <a:cs typeface="Calibri"/>
              </a:rPr>
              <a:t> </a:t>
            </a:r>
            <a:r>
              <a:rPr sz="2426" dirty="0">
                <a:latin typeface="Calibri"/>
                <a:cs typeface="Calibri"/>
              </a:rPr>
              <a:t>to</a:t>
            </a:r>
            <a:r>
              <a:rPr sz="2426" spc="-39" dirty="0">
                <a:latin typeface="Calibri"/>
                <a:cs typeface="Calibri"/>
              </a:rPr>
              <a:t> </a:t>
            </a:r>
            <a:r>
              <a:rPr sz="2426" spc="-11" dirty="0">
                <a:latin typeface="Calibri"/>
                <a:cs typeface="Calibri"/>
              </a:rPr>
              <a:t>another?</a:t>
            </a:r>
            <a:endParaRPr sz="2426">
              <a:latin typeface="Calibri"/>
              <a:cs typeface="Calibri"/>
            </a:endParaRPr>
          </a:p>
          <a:p>
            <a:pPr marL="392156" marR="179271" indent="-378150">
              <a:lnSpc>
                <a:spcPts val="2625"/>
              </a:lnSpc>
              <a:spcBef>
                <a:spcPts val="618"/>
              </a:spcBef>
              <a:buClr>
                <a:srgbClr val="CC0000"/>
              </a:buClr>
              <a:buFont typeface="Arial MT"/>
              <a:buChar char="•"/>
              <a:tabLst>
                <a:tab pos="392156" algn="l"/>
              </a:tabLst>
            </a:pPr>
            <a:r>
              <a:rPr sz="2426" dirty="0">
                <a:latin typeface="Calibri"/>
                <a:cs typeface="Calibri"/>
              </a:rPr>
              <a:t>Example</a:t>
            </a:r>
            <a:r>
              <a:rPr sz="2426" spc="-50" dirty="0">
                <a:latin typeface="Calibri"/>
                <a:cs typeface="Calibri"/>
              </a:rPr>
              <a:t> </a:t>
            </a:r>
            <a:r>
              <a:rPr sz="2426" dirty="0">
                <a:latin typeface="Calibri"/>
                <a:cs typeface="Calibri"/>
              </a:rPr>
              <a:t>shows</a:t>
            </a:r>
            <a:r>
              <a:rPr sz="2426" spc="-44" dirty="0">
                <a:latin typeface="Calibri"/>
                <a:cs typeface="Calibri"/>
              </a:rPr>
              <a:t> </a:t>
            </a:r>
            <a:r>
              <a:rPr sz="2426" dirty="0">
                <a:latin typeface="Calibri"/>
                <a:cs typeface="Calibri"/>
              </a:rPr>
              <a:t>unit</a:t>
            </a:r>
            <a:r>
              <a:rPr sz="2426" spc="-50" dirty="0">
                <a:latin typeface="Calibri"/>
                <a:cs typeface="Calibri"/>
              </a:rPr>
              <a:t> </a:t>
            </a:r>
            <a:r>
              <a:rPr sz="2426" dirty="0">
                <a:latin typeface="Calibri"/>
                <a:cs typeface="Calibri"/>
              </a:rPr>
              <a:t>price</a:t>
            </a:r>
            <a:r>
              <a:rPr sz="2426" spc="-61" dirty="0">
                <a:latin typeface="Calibri"/>
                <a:cs typeface="Calibri"/>
              </a:rPr>
              <a:t> </a:t>
            </a:r>
            <a:r>
              <a:rPr sz="2426" dirty="0">
                <a:latin typeface="Calibri"/>
                <a:cs typeface="Calibri"/>
              </a:rPr>
              <a:t>of</a:t>
            </a:r>
            <a:r>
              <a:rPr sz="2426" spc="-22" dirty="0">
                <a:latin typeface="Calibri"/>
                <a:cs typeface="Calibri"/>
              </a:rPr>
              <a:t> </a:t>
            </a:r>
            <a:r>
              <a:rPr sz="2426" dirty="0">
                <a:latin typeface="Calibri"/>
                <a:cs typeface="Calibri"/>
              </a:rPr>
              <a:t>items</a:t>
            </a:r>
            <a:r>
              <a:rPr sz="2426" spc="-33" dirty="0">
                <a:latin typeface="Calibri"/>
                <a:cs typeface="Calibri"/>
              </a:rPr>
              <a:t> </a:t>
            </a:r>
            <a:r>
              <a:rPr sz="2426" dirty="0">
                <a:latin typeface="Calibri"/>
                <a:cs typeface="Calibri"/>
              </a:rPr>
              <a:t>sold</a:t>
            </a:r>
            <a:r>
              <a:rPr sz="2426" spc="-44" dirty="0">
                <a:latin typeface="Calibri"/>
                <a:cs typeface="Calibri"/>
              </a:rPr>
              <a:t> </a:t>
            </a:r>
            <a:r>
              <a:rPr sz="2426" dirty="0">
                <a:latin typeface="Calibri"/>
                <a:cs typeface="Calibri"/>
              </a:rPr>
              <a:t>at</a:t>
            </a:r>
            <a:r>
              <a:rPr sz="2426" spc="-28" dirty="0">
                <a:latin typeface="Calibri"/>
                <a:cs typeface="Calibri"/>
              </a:rPr>
              <a:t> </a:t>
            </a:r>
            <a:r>
              <a:rPr sz="2426" dirty="0">
                <a:latin typeface="Calibri"/>
                <a:cs typeface="Calibri"/>
              </a:rPr>
              <a:t>Branch</a:t>
            </a:r>
            <a:r>
              <a:rPr sz="2426" spc="-61" dirty="0">
                <a:latin typeface="Calibri"/>
                <a:cs typeface="Calibri"/>
              </a:rPr>
              <a:t> </a:t>
            </a:r>
            <a:r>
              <a:rPr sz="2426" dirty="0">
                <a:latin typeface="Calibri"/>
                <a:cs typeface="Calibri"/>
              </a:rPr>
              <a:t>1</a:t>
            </a:r>
            <a:r>
              <a:rPr sz="2426" spc="-33" dirty="0">
                <a:latin typeface="Calibri"/>
                <a:cs typeface="Calibri"/>
              </a:rPr>
              <a:t> </a:t>
            </a:r>
            <a:r>
              <a:rPr sz="2426" dirty="0">
                <a:latin typeface="Calibri"/>
                <a:cs typeface="Calibri"/>
              </a:rPr>
              <a:t>vs.</a:t>
            </a:r>
            <a:r>
              <a:rPr sz="2426" spc="-39" dirty="0">
                <a:latin typeface="Calibri"/>
                <a:cs typeface="Calibri"/>
              </a:rPr>
              <a:t> </a:t>
            </a:r>
            <a:r>
              <a:rPr sz="2426" dirty="0">
                <a:latin typeface="Calibri"/>
                <a:cs typeface="Calibri"/>
              </a:rPr>
              <a:t>Branch</a:t>
            </a:r>
            <a:r>
              <a:rPr sz="2426" spc="-61" dirty="0">
                <a:latin typeface="Calibri"/>
                <a:cs typeface="Calibri"/>
              </a:rPr>
              <a:t> </a:t>
            </a:r>
            <a:r>
              <a:rPr sz="2426" dirty="0">
                <a:latin typeface="Calibri"/>
                <a:cs typeface="Calibri"/>
              </a:rPr>
              <a:t>2</a:t>
            </a:r>
            <a:r>
              <a:rPr sz="2426" spc="-28" dirty="0">
                <a:latin typeface="Calibri"/>
                <a:cs typeface="Calibri"/>
              </a:rPr>
              <a:t> for </a:t>
            </a:r>
            <a:r>
              <a:rPr sz="2426" dirty="0">
                <a:latin typeface="Calibri"/>
                <a:cs typeface="Calibri"/>
              </a:rPr>
              <a:t>each</a:t>
            </a:r>
            <a:r>
              <a:rPr sz="2426" spc="-44" dirty="0">
                <a:latin typeface="Calibri"/>
                <a:cs typeface="Calibri"/>
              </a:rPr>
              <a:t> </a:t>
            </a:r>
            <a:r>
              <a:rPr sz="2426" dirty="0">
                <a:latin typeface="Calibri"/>
                <a:cs typeface="Calibri"/>
              </a:rPr>
              <a:t>quantile.</a:t>
            </a:r>
            <a:r>
              <a:rPr sz="2426" spc="463" dirty="0">
                <a:latin typeface="Calibri"/>
                <a:cs typeface="Calibri"/>
              </a:rPr>
              <a:t> </a:t>
            </a:r>
            <a:r>
              <a:rPr sz="2426" dirty="0">
                <a:latin typeface="Calibri"/>
                <a:cs typeface="Calibri"/>
              </a:rPr>
              <a:t>Unit</a:t>
            </a:r>
            <a:r>
              <a:rPr sz="2426" spc="-44" dirty="0">
                <a:latin typeface="Calibri"/>
                <a:cs typeface="Calibri"/>
              </a:rPr>
              <a:t> </a:t>
            </a:r>
            <a:r>
              <a:rPr sz="2426" dirty="0">
                <a:latin typeface="Calibri"/>
                <a:cs typeface="Calibri"/>
              </a:rPr>
              <a:t>prices</a:t>
            </a:r>
            <a:r>
              <a:rPr sz="2426" spc="-44" dirty="0">
                <a:latin typeface="Calibri"/>
                <a:cs typeface="Calibri"/>
              </a:rPr>
              <a:t> </a:t>
            </a:r>
            <a:r>
              <a:rPr sz="2426" dirty="0">
                <a:latin typeface="Calibri"/>
                <a:cs typeface="Calibri"/>
              </a:rPr>
              <a:t>of</a:t>
            </a:r>
            <a:r>
              <a:rPr sz="2426" spc="-33" dirty="0">
                <a:latin typeface="Calibri"/>
                <a:cs typeface="Calibri"/>
              </a:rPr>
              <a:t> </a:t>
            </a:r>
            <a:r>
              <a:rPr sz="2426" dirty="0">
                <a:latin typeface="Calibri"/>
                <a:cs typeface="Calibri"/>
              </a:rPr>
              <a:t>items</a:t>
            </a:r>
            <a:r>
              <a:rPr sz="2426" spc="-28" dirty="0">
                <a:latin typeface="Calibri"/>
                <a:cs typeface="Calibri"/>
              </a:rPr>
              <a:t> </a:t>
            </a:r>
            <a:r>
              <a:rPr sz="2426" dirty="0">
                <a:latin typeface="Calibri"/>
                <a:cs typeface="Calibri"/>
              </a:rPr>
              <a:t>sold</a:t>
            </a:r>
            <a:r>
              <a:rPr sz="2426" spc="-39" dirty="0">
                <a:latin typeface="Calibri"/>
                <a:cs typeface="Calibri"/>
              </a:rPr>
              <a:t> </a:t>
            </a:r>
            <a:r>
              <a:rPr sz="2426" dirty="0">
                <a:latin typeface="Calibri"/>
                <a:cs typeface="Calibri"/>
              </a:rPr>
              <a:t>at</a:t>
            </a:r>
            <a:r>
              <a:rPr sz="2426" spc="-44" dirty="0">
                <a:latin typeface="Calibri"/>
                <a:cs typeface="Calibri"/>
              </a:rPr>
              <a:t> </a:t>
            </a:r>
            <a:r>
              <a:rPr sz="2426" dirty="0">
                <a:latin typeface="Calibri"/>
                <a:cs typeface="Calibri"/>
              </a:rPr>
              <a:t>Branch</a:t>
            </a:r>
            <a:r>
              <a:rPr sz="2426" spc="-61" dirty="0">
                <a:latin typeface="Calibri"/>
                <a:cs typeface="Calibri"/>
              </a:rPr>
              <a:t> </a:t>
            </a:r>
            <a:r>
              <a:rPr sz="2426" dirty="0">
                <a:latin typeface="Calibri"/>
                <a:cs typeface="Calibri"/>
              </a:rPr>
              <a:t>1</a:t>
            </a:r>
            <a:r>
              <a:rPr sz="2426" spc="-33" dirty="0">
                <a:latin typeface="Calibri"/>
                <a:cs typeface="Calibri"/>
              </a:rPr>
              <a:t> </a:t>
            </a:r>
            <a:r>
              <a:rPr sz="2426" dirty="0">
                <a:latin typeface="Calibri"/>
                <a:cs typeface="Calibri"/>
              </a:rPr>
              <a:t>tend</a:t>
            </a:r>
            <a:r>
              <a:rPr sz="2426" spc="-33" dirty="0">
                <a:latin typeface="Calibri"/>
                <a:cs typeface="Calibri"/>
              </a:rPr>
              <a:t> </a:t>
            </a:r>
            <a:r>
              <a:rPr sz="2426" dirty="0">
                <a:latin typeface="Calibri"/>
                <a:cs typeface="Calibri"/>
              </a:rPr>
              <a:t>to</a:t>
            </a:r>
            <a:r>
              <a:rPr sz="2426" spc="-39" dirty="0">
                <a:latin typeface="Calibri"/>
                <a:cs typeface="Calibri"/>
              </a:rPr>
              <a:t> </a:t>
            </a:r>
            <a:r>
              <a:rPr sz="2426" dirty="0">
                <a:latin typeface="Calibri"/>
                <a:cs typeface="Calibri"/>
              </a:rPr>
              <a:t>be</a:t>
            </a:r>
            <a:r>
              <a:rPr sz="2426" spc="-28" dirty="0">
                <a:latin typeface="Calibri"/>
                <a:cs typeface="Calibri"/>
              </a:rPr>
              <a:t> </a:t>
            </a:r>
            <a:r>
              <a:rPr sz="2426" spc="-11" dirty="0">
                <a:latin typeface="Calibri"/>
                <a:cs typeface="Calibri"/>
              </a:rPr>
              <a:t>lower </a:t>
            </a:r>
            <a:r>
              <a:rPr sz="2426" dirty="0">
                <a:latin typeface="Calibri"/>
                <a:cs typeface="Calibri"/>
              </a:rPr>
              <a:t>than</a:t>
            </a:r>
            <a:r>
              <a:rPr sz="2426" spc="-39" dirty="0">
                <a:latin typeface="Calibri"/>
                <a:cs typeface="Calibri"/>
              </a:rPr>
              <a:t> </a:t>
            </a:r>
            <a:r>
              <a:rPr sz="2426" dirty="0">
                <a:latin typeface="Calibri"/>
                <a:cs typeface="Calibri"/>
              </a:rPr>
              <a:t>those</a:t>
            </a:r>
            <a:r>
              <a:rPr sz="2426" spc="-39" dirty="0">
                <a:latin typeface="Calibri"/>
                <a:cs typeface="Calibri"/>
              </a:rPr>
              <a:t> </a:t>
            </a:r>
            <a:r>
              <a:rPr sz="2426" dirty="0">
                <a:latin typeface="Calibri"/>
                <a:cs typeface="Calibri"/>
              </a:rPr>
              <a:t>at</a:t>
            </a:r>
            <a:r>
              <a:rPr sz="2426" spc="-33" dirty="0">
                <a:latin typeface="Calibri"/>
                <a:cs typeface="Calibri"/>
              </a:rPr>
              <a:t> </a:t>
            </a:r>
            <a:r>
              <a:rPr sz="2426" dirty="0">
                <a:latin typeface="Calibri"/>
                <a:cs typeface="Calibri"/>
              </a:rPr>
              <a:t>Branch</a:t>
            </a:r>
            <a:r>
              <a:rPr sz="2426" spc="-33" dirty="0">
                <a:latin typeface="Calibri"/>
                <a:cs typeface="Calibri"/>
              </a:rPr>
              <a:t> </a:t>
            </a:r>
            <a:r>
              <a:rPr sz="2426" spc="-28" dirty="0">
                <a:latin typeface="Calibri"/>
                <a:cs typeface="Calibri"/>
              </a:rPr>
              <a:t>2.</a:t>
            </a:r>
            <a:endParaRPr sz="2426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3276" y="4009124"/>
            <a:ext cx="7698263" cy="3252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6055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5823" y="626876"/>
            <a:ext cx="2978923" cy="760821"/>
          </a:xfrm>
          <a:prstGeom prst="rect">
            <a:avLst/>
          </a:prstGeom>
        </p:spPr>
        <p:txBody>
          <a:bodyPr vert="horz" wrap="square" lIns="0" tIns="14005" rIns="0" bIns="0" rtlCol="0">
            <a:spAutoFit/>
          </a:bodyPr>
          <a:lstStyle/>
          <a:p>
            <a:pPr marL="14006">
              <a:spcBef>
                <a:spcPts val="110"/>
              </a:spcBef>
            </a:pPr>
            <a:r>
              <a:rPr sz="4852" dirty="0"/>
              <a:t>Scatter</a:t>
            </a:r>
            <a:r>
              <a:rPr sz="4852" spc="-259" dirty="0"/>
              <a:t> </a:t>
            </a:r>
            <a:r>
              <a:rPr sz="4852" spc="-22" dirty="0"/>
              <a:t>plot</a:t>
            </a:r>
            <a:endParaRPr sz="4852"/>
          </a:p>
        </p:txBody>
      </p:sp>
      <p:sp>
        <p:nvSpPr>
          <p:cNvPr id="3" name="object 3"/>
          <p:cNvSpPr txBox="1"/>
          <p:nvPr/>
        </p:nvSpPr>
        <p:spPr>
          <a:xfrm>
            <a:off x="727760" y="1403048"/>
            <a:ext cx="8141968" cy="1996531"/>
          </a:xfrm>
          <a:prstGeom prst="rect">
            <a:avLst/>
          </a:prstGeom>
        </p:spPr>
        <p:txBody>
          <a:bodyPr vert="horz" wrap="square" lIns="0" tIns="59522" rIns="0" bIns="0" rtlCol="0">
            <a:spAutoFit/>
          </a:bodyPr>
          <a:lstStyle/>
          <a:p>
            <a:pPr marL="392156" marR="53921" indent="-378150">
              <a:lnSpc>
                <a:spcPts val="2856"/>
              </a:lnSpc>
              <a:spcBef>
                <a:spcPts val="469"/>
              </a:spcBef>
              <a:buClr>
                <a:srgbClr val="CC0000"/>
              </a:buClr>
              <a:buFont typeface="Arial MT"/>
              <a:buChar char="•"/>
              <a:tabLst>
                <a:tab pos="392156" algn="l"/>
              </a:tabLst>
            </a:pPr>
            <a:r>
              <a:rPr sz="2647" dirty="0">
                <a:latin typeface="Calibri"/>
                <a:cs typeface="Calibri"/>
              </a:rPr>
              <a:t>Graphical</a:t>
            </a:r>
            <a:r>
              <a:rPr sz="2647" spc="-83" dirty="0">
                <a:latin typeface="Calibri"/>
                <a:cs typeface="Calibri"/>
              </a:rPr>
              <a:t> </a:t>
            </a:r>
            <a:r>
              <a:rPr sz="2647" dirty="0">
                <a:latin typeface="Calibri"/>
                <a:cs typeface="Calibri"/>
              </a:rPr>
              <a:t>methods</a:t>
            </a:r>
            <a:r>
              <a:rPr sz="2647" spc="-88" dirty="0">
                <a:latin typeface="Calibri"/>
                <a:cs typeface="Calibri"/>
              </a:rPr>
              <a:t> </a:t>
            </a:r>
            <a:r>
              <a:rPr sz="2647" dirty="0">
                <a:latin typeface="Calibri"/>
                <a:cs typeface="Calibri"/>
              </a:rPr>
              <a:t>to</a:t>
            </a:r>
            <a:r>
              <a:rPr sz="2647" spc="-99" dirty="0">
                <a:latin typeface="Calibri"/>
                <a:cs typeface="Calibri"/>
              </a:rPr>
              <a:t> </a:t>
            </a:r>
            <a:r>
              <a:rPr sz="2647" dirty="0">
                <a:latin typeface="Calibri"/>
                <a:cs typeface="Calibri"/>
              </a:rPr>
              <a:t>determine</a:t>
            </a:r>
            <a:r>
              <a:rPr sz="2647" spc="-77" dirty="0">
                <a:latin typeface="Calibri"/>
                <a:cs typeface="Calibri"/>
              </a:rPr>
              <a:t> </a:t>
            </a:r>
            <a:r>
              <a:rPr sz="2647" dirty="0">
                <a:latin typeface="Calibri"/>
                <a:cs typeface="Calibri"/>
              </a:rPr>
              <a:t>if</a:t>
            </a:r>
            <a:r>
              <a:rPr sz="2647" spc="-83" dirty="0">
                <a:latin typeface="Calibri"/>
                <a:cs typeface="Calibri"/>
              </a:rPr>
              <a:t> </a:t>
            </a:r>
            <a:r>
              <a:rPr sz="2647" dirty="0">
                <a:latin typeface="Calibri"/>
                <a:cs typeface="Calibri"/>
              </a:rPr>
              <a:t>there</a:t>
            </a:r>
            <a:r>
              <a:rPr sz="2647" spc="-72" dirty="0">
                <a:latin typeface="Calibri"/>
                <a:cs typeface="Calibri"/>
              </a:rPr>
              <a:t> </a:t>
            </a:r>
            <a:r>
              <a:rPr sz="2647" dirty="0">
                <a:latin typeface="Calibri"/>
                <a:cs typeface="Calibri"/>
              </a:rPr>
              <a:t>appears</a:t>
            </a:r>
            <a:r>
              <a:rPr sz="2647" spc="-83" dirty="0">
                <a:latin typeface="Calibri"/>
                <a:cs typeface="Calibri"/>
              </a:rPr>
              <a:t> </a:t>
            </a:r>
            <a:r>
              <a:rPr sz="2647" dirty="0">
                <a:latin typeface="Calibri"/>
                <a:cs typeface="Calibri"/>
              </a:rPr>
              <a:t>to</a:t>
            </a:r>
            <a:r>
              <a:rPr sz="2647" spc="-88" dirty="0">
                <a:latin typeface="Calibri"/>
                <a:cs typeface="Calibri"/>
              </a:rPr>
              <a:t> </a:t>
            </a:r>
            <a:r>
              <a:rPr sz="2647" dirty="0">
                <a:latin typeface="Calibri"/>
                <a:cs typeface="Calibri"/>
              </a:rPr>
              <a:t>be</a:t>
            </a:r>
            <a:r>
              <a:rPr sz="2647" spc="-77" dirty="0">
                <a:latin typeface="Calibri"/>
                <a:cs typeface="Calibri"/>
              </a:rPr>
              <a:t> </a:t>
            </a:r>
            <a:r>
              <a:rPr sz="2647" spc="-55" dirty="0">
                <a:latin typeface="Calibri"/>
                <a:cs typeface="Calibri"/>
              </a:rPr>
              <a:t>a </a:t>
            </a:r>
            <a:r>
              <a:rPr sz="2647" dirty="0">
                <a:latin typeface="Calibri"/>
                <a:cs typeface="Calibri"/>
              </a:rPr>
              <a:t>relationship,</a:t>
            </a:r>
            <a:r>
              <a:rPr sz="2647" spc="-77" dirty="0">
                <a:latin typeface="Calibri"/>
                <a:cs typeface="Calibri"/>
              </a:rPr>
              <a:t> </a:t>
            </a:r>
            <a:r>
              <a:rPr sz="2647" spc="-11" dirty="0">
                <a:latin typeface="Calibri"/>
                <a:cs typeface="Calibri"/>
              </a:rPr>
              <a:t>pattern,</a:t>
            </a:r>
            <a:r>
              <a:rPr sz="2647" spc="-72" dirty="0">
                <a:latin typeface="Calibri"/>
                <a:cs typeface="Calibri"/>
              </a:rPr>
              <a:t> </a:t>
            </a:r>
            <a:r>
              <a:rPr sz="2647" dirty="0">
                <a:latin typeface="Calibri"/>
                <a:cs typeface="Calibri"/>
              </a:rPr>
              <a:t>or</a:t>
            </a:r>
            <a:r>
              <a:rPr sz="2647" spc="-83" dirty="0">
                <a:latin typeface="Calibri"/>
                <a:cs typeface="Calibri"/>
              </a:rPr>
              <a:t> </a:t>
            </a:r>
            <a:r>
              <a:rPr sz="2647" dirty="0">
                <a:latin typeface="Calibri"/>
                <a:cs typeface="Calibri"/>
              </a:rPr>
              <a:t>trend</a:t>
            </a:r>
            <a:r>
              <a:rPr sz="2647" spc="-77" dirty="0">
                <a:latin typeface="Calibri"/>
                <a:cs typeface="Calibri"/>
              </a:rPr>
              <a:t> </a:t>
            </a:r>
            <a:r>
              <a:rPr sz="2647" dirty="0">
                <a:latin typeface="Calibri"/>
                <a:cs typeface="Calibri"/>
              </a:rPr>
              <a:t>between</a:t>
            </a:r>
            <a:r>
              <a:rPr sz="2647" spc="-72" dirty="0">
                <a:latin typeface="Calibri"/>
                <a:cs typeface="Calibri"/>
              </a:rPr>
              <a:t> </a:t>
            </a:r>
            <a:r>
              <a:rPr sz="2647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two</a:t>
            </a:r>
            <a:r>
              <a:rPr sz="2647" u="sng" spc="-88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647" u="sng" spc="-11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numerical</a:t>
            </a:r>
            <a:r>
              <a:rPr sz="2647" spc="-11" dirty="0">
                <a:latin typeface="Calibri"/>
                <a:cs typeface="Calibri"/>
              </a:rPr>
              <a:t> </a:t>
            </a:r>
            <a:r>
              <a:rPr sz="2647" u="sng" spc="-11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attributes</a:t>
            </a:r>
            <a:endParaRPr sz="2647">
              <a:latin typeface="Calibri"/>
              <a:cs typeface="Calibri"/>
            </a:endParaRPr>
          </a:p>
          <a:p>
            <a:pPr marL="392156" marR="5602" indent="-378150">
              <a:lnSpc>
                <a:spcPts val="2856"/>
              </a:lnSpc>
              <a:spcBef>
                <a:spcPts val="645"/>
              </a:spcBef>
              <a:buClr>
                <a:srgbClr val="CC0000"/>
              </a:buClr>
              <a:buFont typeface="Arial MT"/>
              <a:buChar char="•"/>
              <a:tabLst>
                <a:tab pos="392156" algn="l"/>
              </a:tabLst>
            </a:pPr>
            <a:r>
              <a:rPr sz="2647" dirty="0">
                <a:latin typeface="Calibri"/>
                <a:cs typeface="Calibri"/>
              </a:rPr>
              <a:t>Each</a:t>
            </a:r>
            <a:r>
              <a:rPr sz="2647" spc="-55" dirty="0">
                <a:latin typeface="Calibri"/>
                <a:cs typeface="Calibri"/>
              </a:rPr>
              <a:t> </a:t>
            </a:r>
            <a:r>
              <a:rPr sz="2647" dirty="0">
                <a:latin typeface="Calibri"/>
                <a:cs typeface="Calibri"/>
              </a:rPr>
              <a:t>pair</a:t>
            </a:r>
            <a:r>
              <a:rPr sz="2647" spc="-50" dirty="0">
                <a:latin typeface="Calibri"/>
                <a:cs typeface="Calibri"/>
              </a:rPr>
              <a:t> </a:t>
            </a:r>
            <a:r>
              <a:rPr sz="2647" dirty="0">
                <a:latin typeface="Calibri"/>
                <a:cs typeface="Calibri"/>
              </a:rPr>
              <a:t>of</a:t>
            </a:r>
            <a:r>
              <a:rPr sz="2647" spc="-55" dirty="0">
                <a:latin typeface="Calibri"/>
                <a:cs typeface="Calibri"/>
              </a:rPr>
              <a:t> </a:t>
            </a:r>
            <a:r>
              <a:rPr sz="2647" dirty="0">
                <a:latin typeface="Calibri"/>
                <a:cs typeface="Calibri"/>
              </a:rPr>
              <a:t>values</a:t>
            </a:r>
            <a:r>
              <a:rPr sz="2647" spc="-55" dirty="0">
                <a:latin typeface="Calibri"/>
                <a:cs typeface="Calibri"/>
              </a:rPr>
              <a:t> </a:t>
            </a:r>
            <a:r>
              <a:rPr sz="2647" dirty="0">
                <a:latin typeface="Calibri"/>
                <a:cs typeface="Calibri"/>
              </a:rPr>
              <a:t>is</a:t>
            </a:r>
            <a:r>
              <a:rPr sz="2647" spc="-50" dirty="0">
                <a:latin typeface="Calibri"/>
                <a:cs typeface="Calibri"/>
              </a:rPr>
              <a:t> </a:t>
            </a:r>
            <a:r>
              <a:rPr sz="2647" spc="-11" dirty="0">
                <a:latin typeface="Calibri"/>
                <a:cs typeface="Calibri"/>
              </a:rPr>
              <a:t>treated</a:t>
            </a:r>
            <a:r>
              <a:rPr sz="2647" spc="-55" dirty="0">
                <a:latin typeface="Calibri"/>
                <a:cs typeface="Calibri"/>
              </a:rPr>
              <a:t> </a:t>
            </a:r>
            <a:r>
              <a:rPr sz="2647" dirty="0">
                <a:latin typeface="Calibri"/>
                <a:cs typeface="Calibri"/>
              </a:rPr>
              <a:t>as</a:t>
            </a:r>
            <a:r>
              <a:rPr sz="2647" spc="-55" dirty="0">
                <a:latin typeface="Calibri"/>
                <a:cs typeface="Calibri"/>
              </a:rPr>
              <a:t> </a:t>
            </a:r>
            <a:r>
              <a:rPr sz="2647" dirty="0">
                <a:latin typeface="Calibri"/>
                <a:cs typeface="Calibri"/>
              </a:rPr>
              <a:t>a</a:t>
            </a:r>
            <a:r>
              <a:rPr sz="2647" spc="-66" dirty="0">
                <a:latin typeface="Calibri"/>
                <a:cs typeface="Calibri"/>
              </a:rPr>
              <a:t> </a:t>
            </a:r>
            <a:r>
              <a:rPr sz="2647" dirty="0">
                <a:latin typeface="Calibri"/>
                <a:cs typeface="Calibri"/>
              </a:rPr>
              <a:t>pair</a:t>
            </a:r>
            <a:r>
              <a:rPr sz="2647" spc="-50" dirty="0">
                <a:latin typeface="Calibri"/>
                <a:cs typeface="Calibri"/>
              </a:rPr>
              <a:t> </a:t>
            </a:r>
            <a:r>
              <a:rPr sz="2647" dirty="0">
                <a:latin typeface="Calibri"/>
                <a:cs typeface="Calibri"/>
              </a:rPr>
              <a:t>of</a:t>
            </a:r>
            <a:r>
              <a:rPr sz="2647" spc="-50" dirty="0">
                <a:latin typeface="Calibri"/>
                <a:cs typeface="Calibri"/>
              </a:rPr>
              <a:t> </a:t>
            </a:r>
            <a:r>
              <a:rPr sz="2647" spc="-11" dirty="0">
                <a:latin typeface="Calibri"/>
                <a:cs typeface="Calibri"/>
              </a:rPr>
              <a:t>coordinates</a:t>
            </a:r>
            <a:r>
              <a:rPr sz="2647" spc="-55" dirty="0">
                <a:latin typeface="Calibri"/>
                <a:cs typeface="Calibri"/>
              </a:rPr>
              <a:t> </a:t>
            </a:r>
            <a:r>
              <a:rPr sz="2647" spc="-28" dirty="0">
                <a:latin typeface="Calibri"/>
                <a:cs typeface="Calibri"/>
              </a:rPr>
              <a:t>and </a:t>
            </a:r>
            <a:r>
              <a:rPr sz="2647" dirty="0">
                <a:latin typeface="Calibri"/>
                <a:cs typeface="Calibri"/>
              </a:rPr>
              <a:t>plotted</a:t>
            </a:r>
            <a:r>
              <a:rPr sz="2647" spc="-61" dirty="0">
                <a:latin typeface="Calibri"/>
                <a:cs typeface="Calibri"/>
              </a:rPr>
              <a:t> </a:t>
            </a:r>
            <a:r>
              <a:rPr sz="2647" dirty="0">
                <a:latin typeface="Calibri"/>
                <a:cs typeface="Calibri"/>
              </a:rPr>
              <a:t>as</a:t>
            </a:r>
            <a:r>
              <a:rPr sz="2647" spc="-50" dirty="0">
                <a:latin typeface="Calibri"/>
                <a:cs typeface="Calibri"/>
              </a:rPr>
              <a:t> </a:t>
            </a:r>
            <a:r>
              <a:rPr sz="2647" dirty="0">
                <a:latin typeface="Calibri"/>
                <a:cs typeface="Calibri"/>
              </a:rPr>
              <a:t>points</a:t>
            </a:r>
            <a:r>
              <a:rPr sz="2647" spc="-61" dirty="0">
                <a:latin typeface="Calibri"/>
                <a:cs typeface="Calibri"/>
              </a:rPr>
              <a:t> </a:t>
            </a:r>
            <a:r>
              <a:rPr sz="2647" dirty="0">
                <a:latin typeface="Calibri"/>
                <a:cs typeface="Calibri"/>
              </a:rPr>
              <a:t>in</a:t>
            </a:r>
            <a:r>
              <a:rPr sz="2647" spc="-50" dirty="0">
                <a:latin typeface="Calibri"/>
                <a:cs typeface="Calibri"/>
              </a:rPr>
              <a:t> </a:t>
            </a:r>
            <a:r>
              <a:rPr sz="2647" dirty="0">
                <a:latin typeface="Calibri"/>
                <a:cs typeface="Calibri"/>
              </a:rPr>
              <a:t>the</a:t>
            </a:r>
            <a:r>
              <a:rPr sz="2647" spc="-50" dirty="0">
                <a:latin typeface="Calibri"/>
                <a:cs typeface="Calibri"/>
              </a:rPr>
              <a:t> </a:t>
            </a:r>
            <a:r>
              <a:rPr sz="2647" spc="-11" dirty="0">
                <a:latin typeface="Calibri"/>
                <a:cs typeface="Calibri"/>
              </a:rPr>
              <a:t>plane</a:t>
            </a:r>
            <a:endParaRPr sz="2647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5117" y="3754748"/>
            <a:ext cx="8129918" cy="3722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2938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89732" y="1406746"/>
            <a:ext cx="9284099" cy="3086763"/>
            <a:chOff x="439737" y="1275639"/>
            <a:chExt cx="8418830" cy="2799080"/>
          </a:xfrm>
        </p:grpSpPr>
        <p:sp>
          <p:nvSpPr>
            <p:cNvPr id="3" name="object 3"/>
            <p:cNvSpPr/>
            <p:nvPr/>
          </p:nvSpPr>
          <p:spPr>
            <a:xfrm>
              <a:off x="730270" y="1349372"/>
              <a:ext cx="3270885" cy="2667000"/>
            </a:xfrm>
            <a:custGeom>
              <a:avLst/>
              <a:gdLst/>
              <a:ahLst/>
              <a:cxnLst/>
              <a:rect l="l" t="t" r="r" b="b"/>
              <a:pathLst>
                <a:path w="3270885" h="2667000">
                  <a:moveTo>
                    <a:pt x="0" y="2666442"/>
                  </a:moveTo>
                  <a:lnTo>
                    <a:pt x="3270535" y="2666442"/>
                  </a:lnTo>
                </a:path>
                <a:path w="3270885" h="2667000">
                  <a:moveTo>
                    <a:pt x="0" y="0"/>
                  </a:moveTo>
                  <a:lnTo>
                    <a:pt x="0" y="2666442"/>
                  </a:lnTo>
                </a:path>
              </a:pathLst>
            </a:custGeom>
            <a:ln w="1901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985"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0407" y="3020202"/>
              <a:ext cx="111018" cy="9205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08583" y="2791871"/>
              <a:ext cx="110916" cy="9205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80370" y="2563463"/>
              <a:ext cx="111018" cy="9214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07379" y="2864914"/>
              <a:ext cx="111018" cy="9205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922171" y="2179933"/>
              <a:ext cx="111043" cy="9201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94919" y="3476890"/>
              <a:ext cx="111018" cy="9205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05896" y="3321589"/>
              <a:ext cx="111030" cy="91751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49241" y="3321589"/>
              <a:ext cx="111018" cy="91751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319535" y="2408201"/>
              <a:ext cx="111043" cy="9214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090979" y="2107181"/>
              <a:ext cx="111043" cy="9176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620980" y="2408201"/>
              <a:ext cx="111043" cy="9214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547964" y="1951792"/>
              <a:ext cx="111043" cy="9176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906579" y="1831257"/>
              <a:ext cx="110916" cy="92018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319535" y="2107181"/>
              <a:ext cx="111043" cy="91764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150600" y="1878786"/>
              <a:ext cx="111043" cy="92018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077711" y="1520605"/>
              <a:ext cx="110916" cy="91764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392551" y="2709601"/>
              <a:ext cx="111043" cy="91764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5155743" y="1275639"/>
              <a:ext cx="3702685" cy="2788920"/>
            </a:xfrm>
            <a:custGeom>
              <a:avLst/>
              <a:gdLst/>
              <a:ahLst/>
              <a:cxnLst/>
              <a:rect l="l" t="t" r="r" b="b"/>
              <a:pathLst>
                <a:path w="3702684" h="2788920">
                  <a:moveTo>
                    <a:pt x="0" y="2788765"/>
                  </a:moveTo>
                  <a:lnTo>
                    <a:pt x="3702478" y="2788765"/>
                  </a:lnTo>
                </a:path>
                <a:path w="3702684" h="2788920">
                  <a:moveTo>
                    <a:pt x="0" y="0"/>
                  </a:moveTo>
                  <a:lnTo>
                    <a:pt x="0" y="2788765"/>
                  </a:lnTo>
                </a:path>
              </a:pathLst>
            </a:custGeom>
            <a:ln w="207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985"/>
            </a:p>
          </p:txBody>
        </p:sp>
        <p:pic>
          <p:nvPicPr>
            <p:cNvPr id="22" name="object 22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662447" y="2143985"/>
              <a:ext cx="124674" cy="96872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603386" y="2734272"/>
              <a:ext cx="124561" cy="96873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6449191" y="2515683"/>
              <a:ext cx="124629" cy="96605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6262402" y="2860389"/>
              <a:ext cx="124675" cy="96912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7637635" y="3318119"/>
              <a:ext cx="124700" cy="96591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5569054" y="2399427"/>
              <a:ext cx="124674" cy="96872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5903037" y="2008099"/>
              <a:ext cx="121240" cy="96631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5310745" y="2246985"/>
              <a:ext cx="124672" cy="96604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6955407" y="2734273"/>
              <a:ext cx="124703" cy="96872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6696666" y="3002904"/>
              <a:ext cx="124703" cy="96912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7339715" y="3460632"/>
              <a:ext cx="124703" cy="96912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7537308" y="3022787"/>
              <a:ext cx="120858" cy="96942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7038066" y="3175271"/>
              <a:ext cx="124703" cy="96912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7989653" y="3175271"/>
              <a:ext cx="124703" cy="96912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8072312" y="3500440"/>
              <a:ext cx="124703" cy="96912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5985668" y="2697939"/>
              <a:ext cx="121240" cy="96631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8248394" y="3145418"/>
              <a:ext cx="124561" cy="96927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7235530" y="2790729"/>
              <a:ext cx="124703" cy="96912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7813714" y="2963096"/>
              <a:ext cx="124561" cy="96927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6179771" y="2449136"/>
              <a:ext cx="124676" cy="97006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8560806" y="3384238"/>
              <a:ext cx="124703" cy="96912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8330910" y="3642955"/>
              <a:ext cx="124703" cy="96912"/>
            </a:xfrm>
            <a:prstGeom prst="rect">
              <a:avLst/>
            </a:prstGeom>
          </p:spPr>
        </p:pic>
      </p:grpSp>
      <p:sp>
        <p:nvSpPr>
          <p:cNvPr id="44" name="object 44"/>
          <p:cNvSpPr txBox="1">
            <a:spLocks noGrp="1"/>
          </p:cNvSpPr>
          <p:nvPr>
            <p:ph type="title"/>
          </p:nvPr>
        </p:nvSpPr>
        <p:spPr>
          <a:xfrm>
            <a:off x="1292319" y="721274"/>
            <a:ext cx="8605543" cy="745610"/>
          </a:xfrm>
          <a:prstGeom prst="rect">
            <a:avLst/>
          </a:prstGeom>
        </p:spPr>
        <p:txBody>
          <a:bodyPr vert="horz" wrap="square" lIns="0" tIns="200554" rIns="0" bIns="0" rtlCol="0">
            <a:spAutoFit/>
          </a:bodyPr>
          <a:lstStyle/>
          <a:p>
            <a:pPr marL="208683">
              <a:spcBef>
                <a:spcPts val="110"/>
              </a:spcBef>
            </a:pPr>
            <a:r>
              <a:rPr sz="3529" spc="-11" dirty="0"/>
              <a:t>Positively</a:t>
            </a:r>
            <a:r>
              <a:rPr sz="3529" spc="-110" dirty="0"/>
              <a:t> </a:t>
            </a:r>
            <a:r>
              <a:rPr sz="3529" dirty="0"/>
              <a:t>and</a:t>
            </a:r>
            <a:r>
              <a:rPr sz="3529" spc="-110" dirty="0"/>
              <a:t> </a:t>
            </a:r>
            <a:r>
              <a:rPr sz="3529" spc="-11" dirty="0"/>
              <a:t>Negatively</a:t>
            </a:r>
            <a:r>
              <a:rPr sz="3529" spc="-105" dirty="0"/>
              <a:t> </a:t>
            </a:r>
            <a:r>
              <a:rPr sz="3529" dirty="0"/>
              <a:t>Correlated</a:t>
            </a:r>
            <a:r>
              <a:rPr sz="3529" spc="-88" dirty="0"/>
              <a:t> </a:t>
            </a:r>
            <a:r>
              <a:rPr sz="3529" spc="-22" dirty="0"/>
              <a:t>Data</a:t>
            </a:r>
            <a:endParaRPr sz="3529"/>
          </a:p>
        </p:txBody>
      </p:sp>
      <p:sp>
        <p:nvSpPr>
          <p:cNvPr id="45" name="object 45"/>
          <p:cNvSpPr txBox="1"/>
          <p:nvPr/>
        </p:nvSpPr>
        <p:spPr>
          <a:xfrm>
            <a:off x="5014494" y="5308225"/>
            <a:ext cx="4610537" cy="1509295"/>
          </a:xfrm>
          <a:prstGeom prst="rect">
            <a:avLst/>
          </a:prstGeom>
        </p:spPr>
        <p:txBody>
          <a:bodyPr vert="horz" wrap="square" lIns="0" tIns="14005" rIns="0" bIns="0" rtlCol="0">
            <a:spAutoFit/>
          </a:bodyPr>
          <a:lstStyle/>
          <a:p>
            <a:pPr marL="392156" marR="353640" indent="-378150">
              <a:lnSpc>
                <a:spcPct val="140000"/>
              </a:lnSpc>
              <a:spcBef>
                <a:spcPts val="110"/>
              </a:spcBef>
              <a:buClr>
                <a:srgbClr val="CC0000"/>
              </a:buClr>
              <a:buFont typeface="Arial MT"/>
              <a:buChar char="•"/>
              <a:tabLst>
                <a:tab pos="392156" algn="l"/>
              </a:tabLst>
            </a:pPr>
            <a:r>
              <a:rPr sz="2206" dirty="0">
                <a:latin typeface="Calibri"/>
                <a:cs typeface="Calibri"/>
              </a:rPr>
              <a:t>The</a:t>
            </a:r>
            <a:r>
              <a:rPr sz="2206" spc="-50" dirty="0">
                <a:latin typeface="Calibri"/>
                <a:cs typeface="Calibri"/>
              </a:rPr>
              <a:t> </a:t>
            </a:r>
            <a:r>
              <a:rPr sz="2206" dirty="0">
                <a:latin typeface="Calibri"/>
                <a:cs typeface="Calibri"/>
              </a:rPr>
              <a:t>left</a:t>
            </a:r>
            <a:r>
              <a:rPr sz="2206" spc="-28" dirty="0">
                <a:latin typeface="Calibri"/>
                <a:cs typeface="Calibri"/>
              </a:rPr>
              <a:t> </a:t>
            </a:r>
            <a:r>
              <a:rPr sz="2206" dirty="0">
                <a:latin typeface="Calibri"/>
                <a:cs typeface="Calibri"/>
              </a:rPr>
              <a:t>half</a:t>
            </a:r>
            <a:r>
              <a:rPr sz="2206" spc="-44" dirty="0">
                <a:latin typeface="Calibri"/>
                <a:cs typeface="Calibri"/>
              </a:rPr>
              <a:t> </a:t>
            </a:r>
            <a:r>
              <a:rPr sz="2206" spc="-11" dirty="0">
                <a:latin typeface="Calibri"/>
                <a:cs typeface="Calibri"/>
              </a:rPr>
              <a:t>fragment</a:t>
            </a:r>
            <a:r>
              <a:rPr sz="2206" spc="-33" dirty="0">
                <a:latin typeface="Calibri"/>
                <a:cs typeface="Calibri"/>
              </a:rPr>
              <a:t> </a:t>
            </a:r>
            <a:r>
              <a:rPr sz="2206" dirty="0">
                <a:latin typeface="Calibri"/>
                <a:cs typeface="Calibri"/>
              </a:rPr>
              <a:t>is</a:t>
            </a:r>
            <a:r>
              <a:rPr sz="2206" spc="-50" dirty="0">
                <a:latin typeface="Calibri"/>
                <a:cs typeface="Calibri"/>
              </a:rPr>
              <a:t> </a:t>
            </a:r>
            <a:r>
              <a:rPr sz="2206" spc="-11" dirty="0">
                <a:latin typeface="Calibri"/>
                <a:cs typeface="Calibri"/>
              </a:rPr>
              <a:t>positively correlated</a:t>
            </a:r>
            <a:endParaRPr sz="2206">
              <a:latin typeface="Calibri"/>
              <a:cs typeface="Calibri"/>
            </a:endParaRPr>
          </a:p>
          <a:p>
            <a:pPr marL="391455" indent="-377450">
              <a:spcBef>
                <a:spcPts val="1588"/>
              </a:spcBef>
              <a:buClr>
                <a:srgbClr val="CC0000"/>
              </a:buClr>
              <a:buFont typeface="Arial MT"/>
              <a:buChar char="•"/>
              <a:tabLst>
                <a:tab pos="391455" algn="l"/>
              </a:tabLst>
            </a:pPr>
            <a:r>
              <a:rPr sz="2206" dirty="0">
                <a:latin typeface="Calibri"/>
                <a:cs typeface="Calibri"/>
              </a:rPr>
              <a:t>The</a:t>
            </a:r>
            <a:r>
              <a:rPr sz="2206" spc="-55" dirty="0">
                <a:latin typeface="Calibri"/>
                <a:cs typeface="Calibri"/>
              </a:rPr>
              <a:t> </a:t>
            </a:r>
            <a:r>
              <a:rPr sz="2206" dirty="0">
                <a:latin typeface="Calibri"/>
                <a:cs typeface="Calibri"/>
              </a:rPr>
              <a:t>right</a:t>
            </a:r>
            <a:r>
              <a:rPr sz="2206" spc="-39" dirty="0">
                <a:latin typeface="Calibri"/>
                <a:cs typeface="Calibri"/>
              </a:rPr>
              <a:t> </a:t>
            </a:r>
            <a:r>
              <a:rPr sz="2206" dirty="0">
                <a:latin typeface="Calibri"/>
                <a:cs typeface="Calibri"/>
              </a:rPr>
              <a:t>half</a:t>
            </a:r>
            <a:r>
              <a:rPr sz="2206" spc="-44" dirty="0">
                <a:latin typeface="Calibri"/>
                <a:cs typeface="Calibri"/>
              </a:rPr>
              <a:t> </a:t>
            </a:r>
            <a:r>
              <a:rPr sz="2206" dirty="0">
                <a:latin typeface="Calibri"/>
                <a:cs typeface="Calibri"/>
              </a:rPr>
              <a:t>is</a:t>
            </a:r>
            <a:r>
              <a:rPr sz="2206" spc="-44" dirty="0">
                <a:latin typeface="Calibri"/>
                <a:cs typeface="Calibri"/>
              </a:rPr>
              <a:t> </a:t>
            </a:r>
            <a:r>
              <a:rPr sz="2206" spc="-11" dirty="0">
                <a:latin typeface="Calibri"/>
                <a:cs typeface="Calibri"/>
              </a:rPr>
              <a:t>negatively</a:t>
            </a:r>
            <a:r>
              <a:rPr sz="2206" spc="-50" dirty="0">
                <a:latin typeface="Calibri"/>
                <a:cs typeface="Calibri"/>
              </a:rPr>
              <a:t> </a:t>
            </a:r>
            <a:r>
              <a:rPr sz="2206" spc="-11" dirty="0">
                <a:latin typeface="Calibri"/>
                <a:cs typeface="Calibri"/>
              </a:rPr>
              <a:t>correlated</a:t>
            </a:r>
            <a:endParaRPr sz="2206">
              <a:latin typeface="Calibri"/>
              <a:cs typeface="Calibri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1101240" y="4590117"/>
            <a:ext cx="3767420" cy="2599380"/>
            <a:chOff x="722213" y="4162323"/>
            <a:chExt cx="3416300" cy="2357120"/>
          </a:xfrm>
        </p:grpSpPr>
        <p:sp>
          <p:nvSpPr>
            <p:cNvPr id="47" name="object 47"/>
            <p:cNvSpPr/>
            <p:nvPr/>
          </p:nvSpPr>
          <p:spPr>
            <a:xfrm>
              <a:off x="732115" y="4162323"/>
              <a:ext cx="3406775" cy="2348865"/>
            </a:xfrm>
            <a:custGeom>
              <a:avLst/>
              <a:gdLst/>
              <a:ahLst/>
              <a:cxnLst/>
              <a:rect l="l" t="t" r="r" b="b"/>
              <a:pathLst>
                <a:path w="3406775" h="2348865">
                  <a:moveTo>
                    <a:pt x="0" y="2348438"/>
                  </a:moveTo>
                  <a:lnTo>
                    <a:pt x="3406223" y="2348438"/>
                  </a:lnTo>
                </a:path>
                <a:path w="3406775" h="2348865">
                  <a:moveTo>
                    <a:pt x="0" y="0"/>
                  </a:moveTo>
                  <a:lnTo>
                    <a:pt x="0" y="2348438"/>
                  </a:lnTo>
                </a:path>
              </a:pathLst>
            </a:custGeom>
            <a:ln w="182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985"/>
            </a:p>
          </p:txBody>
        </p:sp>
        <p:pic>
          <p:nvPicPr>
            <p:cNvPr id="48" name="object 48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1988342" y="4957538"/>
              <a:ext cx="113787" cy="82224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1512741" y="5633296"/>
              <a:ext cx="113749" cy="82259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1674680" y="5761692"/>
              <a:ext cx="113749" cy="82259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2626158" y="5834408"/>
              <a:ext cx="113775" cy="82258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3415789" y="6163915"/>
              <a:ext cx="113775" cy="82258"/>
            </a:xfrm>
            <a:prstGeom prst="rect">
              <a:avLst/>
            </a:prstGeom>
          </p:spPr>
        </p:pic>
        <p:sp>
          <p:nvSpPr>
            <p:cNvPr id="53" name="object 53"/>
            <p:cNvSpPr/>
            <p:nvPr/>
          </p:nvSpPr>
          <p:spPr>
            <a:xfrm>
              <a:off x="3353724" y="5975953"/>
              <a:ext cx="95885" cy="64769"/>
            </a:xfrm>
            <a:custGeom>
              <a:avLst/>
              <a:gdLst/>
              <a:ahLst/>
              <a:cxnLst/>
              <a:rect l="l" t="t" r="r" b="b"/>
              <a:pathLst>
                <a:path w="95885" h="64770">
                  <a:moveTo>
                    <a:pt x="49508" y="0"/>
                  </a:moveTo>
                  <a:lnTo>
                    <a:pt x="26404" y="2980"/>
                  </a:lnTo>
                  <a:lnTo>
                    <a:pt x="6601" y="16766"/>
                  </a:lnTo>
                  <a:lnTo>
                    <a:pt x="0" y="30820"/>
                  </a:lnTo>
                  <a:lnTo>
                    <a:pt x="6601" y="47576"/>
                  </a:lnTo>
                  <a:lnTo>
                    <a:pt x="26404" y="58661"/>
                  </a:lnTo>
                  <a:lnTo>
                    <a:pt x="49508" y="64343"/>
                  </a:lnTo>
                  <a:lnTo>
                    <a:pt x="72744" y="58661"/>
                  </a:lnTo>
                  <a:lnTo>
                    <a:pt x="89115" y="47576"/>
                  </a:lnTo>
                  <a:lnTo>
                    <a:pt x="95716" y="30820"/>
                  </a:lnTo>
                  <a:lnTo>
                    <a:pt x="89115" y="14065"/>
                  </a:lnTo>
                  <a:lnTo>
                    <a:pt x="72744" y="2980"/>
                  </a:lnTo>
                  <a:lnTo>
                    <a:pt x="495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985"/>
            </a:p>
          </p:txBody>
        </p:sp>
        <p:sp>
          <p:nvSpPr>
            <p:cNvPr id="54" name="object 54"/>
            <p:cNvSpPr/>
            <p:nvPr/>
          </p:nvSpPr>
          <p:spPr>
            <a:xfrm>
              <a:off x="3353724" y="5975953"/>
              <a:ext cx="95885" cy="64769"/>
            </a:xfrm>
            <a:custGeom>
              <a:avLst/>
              <a:gdLst/>
              <a:ahLst/>
              <a:cxnLst/>
              <a:rect l="l" t="t" r="r" b="b"/>
              <a:pathLst>
                <a:path w="95885" h="64770">
                  <a:moveTo>
                    <a:pt x="95716" y="30820"/>
                  </a:moveTo>
                  <a:lnTo>
                    <a:pt x="89115" y="14065"/>
                  </a:lnTo>
                  <a:lnTo>
                    <a:pt x="72744" y="2980"/>
                  </a:lnTo>
                  <a:lnTo>
                    <a:pt x="49508" y="0"/>
                  </a:lnTo>
                  <a:lnTo>
                    <a:pt x="26404" y="2980"/>
                  </a:lnTo>
                  <a:lnTo>
                    <a:pt x="6601" y="16766"/>
                  </a:lnTo>
                  <a:lnTo>
                    <a:pt x="0" y="30820"/>
                  </a:lnTo>
                  <a:lnTo>
                    <a:pt x="6601" y="47576"/>
                  </a:lnTo>
                  <a:lnTo>
                    <a:pt x="26404" y="58661"/>
                  </a:lnTo>
                  <a:lnTo>
                    <a:pt x="49508" y="64343"/>
                  </a:lnTo>
                  <a:lnTo>
                    <a:pt x="72744" y="58661"/>
                  </a:lnTo>
                  <a:lnTo>
                    <a:pt x="89115" y="47576"/>
                  </a:lnTo>
                  <a:lnTo>
                    <a:pt x="95716" y="3082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985"/>
            </a:p>
          </p:txBody>
        </p:sp>
        <p:sp>
          <p:nvSpPr>
            <p:cNvPr id="55" name="object 55"/>
            <p:cNvSpPr/>
            <p:nvPr/>
          </p:nvSpPr>
          <p:spPr>
            <a:xfrm>
              <a:off x="3348707" y="5971767"/>
              <a:ext cx="95885" cy="64769"/>
            </a:xfrm>
            <a:custGeom>
              <a:avLst/>
              <a:gdLst/>
              <a:ahLst/>
              <a:cxnLst/>
              <a:rect l="l" t="t" r="r" b="b"/>
              <a:pathLst>
                <a:path w="95885" h="64770">
                  <a:moveTo>
                    <a:pt x="95848" y="30820"/>
                  </a:moveTo>
                  <a:lnTo>
                    <a:pt x="89115" y="14054"/>
                  </a:lnTo>
                  <a:lnTo>
                    <a:pt x="72876" y="2969"/>
                  </a:lnTo>
                  <a:lnTo>
                    <a:pt x="49508" y="0"/>
                  </a:lnTo>
                  <a:lnTo>
                    <a:pt x="26536" y="2969"/>
                  </a:lnTo>
                  <a:lnTo>
                    <a:pt x="6733" y="16755"/>
                  </a:lnTo>
                  <a:lnTo>
                    <a:pt x="0" y="30820"/>
                  </a:lnTo>
                  <a:lnTo>
                    <a:pt x="6733" y="47576"/>
                  </a:lnTo>
                  <a:lnTo>
                    <a:pt x="26536" y="58661"/>
                  </a:lnTo>
                  <a:lnTo>
                    <a:pt x="49508" y="64331"/>
                  </a:lnTo>
                  <a:lnTo>
                    <a:pt x="72876" y="58661"/>
                  </a:lnTo>
                  <a:lnTo>
                    <a:pt x="89115" y="47576"/>
                  </a:lnTo>
                  <a:lnTo>
                    <a:pt x="95848" y="30820"/>
                  </a:lnTo>
                </a:path>
              </a:pathLst>
            </a:custGeom>
            <a:ln w="176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985"/>
            </a:p>
          </p:txBody>
        </p:sp>
        <p:pic>
          <p:nvPicPr>
            <p:cNvPr id="56" name="object 56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3015891" y="5432196"/>
              <a:ext cx="113775" cy="82258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2702204" y="5158694"/>
              <a:ext cx="113774" cy="82224"/>
            </a:xfrm>
            <a:prstGeom prst="rect">
              <a:avLst/>
            </a:prstGeom>
          </p:spPr>
        </p:pic>
        <p:sp>
          <p:nvSpPr>
            <p:cNvPr id="58" name="object 58"/>
            <p:cNvSpPr/>
            <p:nvPr/>
          </p:nvSpPr>
          <p:spPr>
            <a:xfrm>
              <a:off x="1602674" y="5509678"/>
              <a:ext cx="95885" cy="64769"/>
            </a:xfrm>
            <a:custGeom>
              <a:avLst/>
              <a:gdLst/>
              <a:ahLst/>
              <a:cxnLst/>
              <a:rect l="l" t="t" r="r" b="b"/>
              <a:pathLst>
                <a:path w="95885" h="64770">
                  <a:moveTo>
                    <a:pt x="49508" y="0"/>
                  </a:moveTo>
                  <a:lnTo>
                    <a:pt x="26510" y="2701"/>
                  </a:lnTo>
                  <a:lnTo>
                    <a:pt x="6706" y="16755"/>
                  </a:lnTo>
                  <a:lnTo>
                    <a:pt x="0" y="30820"/>
                  </a:lnTo>
                  <a:lnTo>
                    <a:pt x="6706" y="47576"/>
                  </a:lnTo>
                  <a:lnTo>
                    <a:pt x="26510" y="58661"/>
                  </a:lnTo>
                  <a:lnTo>
                    <a:pt x="49508" y="64331"/>
                  </a:lnTo>
                  <a:lnTo>
                    <a:pt x="72507" y="58661"/>
                  </a:lnTo>
                  <a:lnTo>
                    <a:pt x="89115" y="47576"/>
                  </a:lnTo>
                  <a:lnTo>
                    <a:pt x="95822" y="30820"/>
                  </a:lnTo>
                  <a:lnTo>
                    <a:pt x="89115" y="14054"/>
                  </a:lnTo>
                  <a:lnTo>
                    <a:pt x="72507" y="2701"/>
                  </a:lnTo>
                  <a:lnTo>
                    <a:pt x="495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985"/>
            </a:p>
          </p:txBody>
        </p:sp>
        <p:sp>
          <p:nvSpPr>
            <p:cNvPr id="59" name="object 59"/>
            <p:cNvSpPr/>
            <p:nvPr/>
          </p:nvSpPr>
          <p:spPr>
            <a:xfrm>
              <a:off x="1602674" y="5509678"/>
              <a:ext cx="95885" cy="64769"/>
            </a:xfrm>
            <a:custGeom>
              <a:avLst/>
              <a:gdLst/>
              <a:ahLst/>
              <a:cxnLst/>
              <a:rect l="l" t="t" r="r" b="b"/>
              <a:pathLst>
                <a:path w="95885" h="64770">
                  <a:moveTo>
                    <a:pt x="95822" y="30820"/>
                  </a:moveTo>
                  <a:lnTo>
                    <a:pt x="89115" y="14054"/>
                  </a:lnTo>
                  <a:lnTo>
                    <a:pt x="72507" y="2701"/>
                  </a:lnTo>
                  <a:lnTo>
                    <a:pt x="49508" y="0"/>
                  </a:lnTo>
                  <a:lnTo>
                    <a:pt x="26510" y="2701"/>
                  </a:lnTo>
                  <a:lnTo>
                    <a:pt x="6706" y="16755"/>
                  </a:lnTo>
                  <a:lnTo>
                    <a:pt x="0" y="30820"/>
                  </a:lnTo>
                  <a:lnTo>
                    <a:pt x="6706" y="47576"/>
                  </a:lnTo>
                  <a:lnTo>
                    <a:pt x="26510" y="58661"/>
                  </a:lnTo>
                  <a:lnTo>
                    <a:pt x="49508" y="64331"/>
                  </a:lnTo>
                  <a:lnTo>
                    <a:pt x="72507" y="58661"/>
                  </a:lnTo>
                  <a:lnTo>
                    <a:pt x="89115" y="47576"/>
                  </a:lnTo>
                  <a:lnTo>
                    <a:pt x="95822" y="3082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985"/>
            </a:p>
          </p:txBody>
        </p:sp>
        <p:sp>
          <p:nvSpPr>
            <p:cNvPr id="60" name="object 60"/>
            <p:cNvSpPr/>
            <p:nvPr/>
          </p:nvSpPr>
          <p:spPr>
            <a:xfrm>
              <a:off x="1597723" y="5505492"/>
              <a:ext cx="95885" cy="64769"/>
            </a:xfrm>
            <a:custGeom>
              <a:avLst/>
              <a:gdLst/>
              <a:ahLst/>
              <a:cxnLst/>
              <a:rect l="l" t="t" r="r" b="b"/>
              <a:pathLst>
                <a:path w="95885" h="64770">
                  <a:moveTo>
                    <a:pt x="95822" y="30809"/>
                  </a:moveTo>
                  <a:lnTo>
                    <a:pt x="89115" y="14054"/>
                  </a:lnTo>
                  <a:lnTo>
                    <a:pt x="72507" y="2701"/>
                  </a:lnTo>
                  <a:lnTo>
                    <a:pt x="49508" y="0"/>
                  </a:lnTo>
                  <a:lnTo>
                    <a:pt x="26510" y="2701"/>
                  </a:lnTo>
                  <a:lnTo>
                    <a:pt x="6706" y="16755"/>
                  </a:lnTo>
                  <a:lnTo>
                    <a:pt x="0" y="30809"/>
                  </a:lnTo>
                  <a:lnTo>
                    <a:pt x="6706" y="47576"/>
                  </a:lnTo>
                  <a:lnTo>
                    <a:pt x="26510" y="58650"/>
                  </a:lnTo>
                  <a:lnTo>
                    <a:pt x="49508" y="64331"/>
                  </a:lnTo>
                  <a:lnTo>
                    <a:pt x="72507" y="58650"/>
                  </a:lnTo>
                  <a:lnTo>
                    <a:pt x="89115" y="47576"/>
                  </a:lnTo>
                  <a:lnTo>
                    <a:pt x="95822" y="30809"/>
                  </a:lnTo>
                </a:path>
              </a:pathLst>
            </a:custGeom>
            <a:ln w="176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985"/>
            </a:p>
          </p:txBody>
        </p:sp>
        <p:pic>
          <p:nvPicPr>
            <p:cNvPr id="61" name="object 61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1036810" y="5761692"/>
              <a:ext cx="113749" cy="82259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1274772" y="5560863"/>
              <a:ext cx="113743" cy="81985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1512744" y="5359740"/>
              <a:ext cx="113743" cy="81996"/>
            </a:xfrm>
            <a:prstGeom prst="rect">
              <a:avLst/>
            </a:prstGeom>
          </p:spPr>
        </p:pic>
        <p:pic>
          <p:nvPicPr>
            <p:cNvPr id="64" name="object 64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3339747" y="5560863"/>
              <a:ext cx="113769" cy="81984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2464301" y="5359740"/>
              <a:ext cx="113769" cy="81996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2388255" y="5030211"/>
              <a:ext cx="113769" cy="81996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54" cstate="print"/>
            <a:stretch>
              <a:fillRect/>
            </a:stretch>
          </p:blipFill>
          <p:spPr>
            <a:xfrm>
              <a:off x="2388253" y="4893239"/>
              <a:ext cx="113774" cy="82224"/>
            </a:xfrm>
            <a:prstGeom prst="rect">
              <a:avLst/>
            </a:prstGeom>
          </p:spPr>
        </p:pic>
        <p:pic>
          <p:nvPicPr>
            <p:cNvPr id="68" name="object 68"/>
            <p:cNvPicPr/>
            <p:nvPr/>
          </p:nvPicPr>
          <p:blipFill>
            <a:blip r:embed="rId55" cstate="print"/>
            <a:stretch>
              <a:fillRect/>
            </a:stretch>
          </p:blipFill>
          <p:spPr>
            <a:xfrm>
              <a:off x="2864199" y="5633296"/>
              <a:ext cx="189421" cy="146319"/>
            </a:xfrm>
            <a:prstGeom prst="rect">
              <a:avLst/>
            </a:prstGeom>
          </p:spPr>
        </p:pic>
        <p:pic>
          <p:nvPicPr>
            <p:cNvPr id="69" name="object 69"/>
            <p:cNvPicPr/>
            <p:nvPr/>
          </p:nvPicPr>
          <p:blipFill>
            <a:blip r:embed="rId56" cstate="print"/>
            <a:stretch>
              <a:fillRect/>
            </a:stretch>
          </p:blipFill>
          <p:spPr>
            <a:xfrm>
              <a:off x="2626159" y="4957537"/>
              <a:ext cx="113774" cy="82224"/>
            </a:xfrm>
            <a:prstGeom prst="rect">
              <a:avLst/>
            </a:prstGeom>
          </p:spPr>
        </p:pic>
        <p:sp>
          <p:nvSpPr>
            <p:cNvPr id="70" name="object 70"/>
            <p:cNvSpPr/>
            <p:nvPr/>
          </p:nvSpPr>
          <p:spPr>
            <a:xfrm>
              <a:off x="3267777" y="6048669"/>
              <a:ext cx="95885" cy="64769"/>
            </a:xfrm>
            <a:custGeom>
              <a:avLst/>
              <a:gdLst/>
              <a:ahLst/>
              <a:cxnLst/>
              <a:rect l="l" t="t" r="r" b="b"/>
              <a:pathLst>
                <a:path w="95885" h="64770">
                  <a:moveTo>
                    <a:pt x="49508" y="0"/>
                  </a:moveTo>
                  <a:lnTo>
                    <a:pt x="26536" y="2701"/>
                  </a:lnTo>
                  <a:lnTo>
                    <a:pt x="6733" y="14054"/>
                  </a:lnTo>
                  <a:lnTo>
                    <a:pt x="0" y="30820"/>
                  </a:lnTo>
                  <a:lnTo>
                    <a:pt x="6733" y="47576"/>
                  </a:lnTo>
                  <a:lnTo>
                    <a:pt x="26536" y="58661"/>
                  </a:lnTo>
                  <a:lnTo>
                    <a:pt x="49508" y="64331"/>
                  </a:lnTo>
                  <a:lnTo>
                    <a:pt x="72744" y="58661"/>
                  </a:lnTo>
                  <a:lnTo>
                    <a:pt x="89115" y="47576"/>
                  </a:lnTo>
                  <a:lnTo>
                    <a:pt x="95848" y="30820"/>
                  </a:lnTo>
                  <a:lnTo>
                    <a:pt x="89115" y="14054"/>
                  </a:lnTo>
                  <a:lnTo>
                    <a:pt x="72744" y="2701"/>
                  </a:lnTo>
                  <a:lnTo>
                    <a:pt x="495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985"/>
            </a:p>
          </p:txBody>
        </p:sp>
        <p:sp>
          <p:nvSpPr>
            <p:cNvPr id="71" name="object 71"/>
            <p:cNvSpPr/>
            <p:nvPr/>
          </p:nvSpPr>
          <p:spPr>
            <a:xfrm>
              <a:off x="3267777" y="6048669"/>
              <a:ext cx="95885" cy="64769"/>
            </a:xfrm>
            <a:custGeom>
              <a:avLst/>
              <a:gdLst/>
              <a:ahLst/>
              <a:cxnLst/>
              <a:rect l="l" t="t" r="r" b="b"/>
              <a:pathLst>
                <a:path w="95885" h="64770">
                  <a:moveTo>
                    <a:pt x="95848" y="30820"/>
                  </a:moveTo>
                  <a:lnTo>
                    <a:pt x="89115" y="14054"/>
                  </a:lnTo>
                  <a:lnTo>
                    <a:pt x="72744" y="2701"/>
                  </a:lnTo>
                  <a:lnTo>
                    <a:pt x="49508" y="0"/>
                  </a:lnTo>
                  <a:lnTo>
                    <a:pt x="26536" y="2701"/>
                  </a:lnTo>
                  <a:lnTo>
                    <a:pt x="6733" y="14054"/>
                  </a:lnTo>
                  <a:lnTo>
                    <a:pt x="0" y="30820"/>
                  </a:lnTo>
                  <a:lnTo>
                    <a:pt x="6733" y="47576"/>
                  </a:lnTo>
                  <a:lnTo>
                    <a:pt x="26536" y="58661"/>
                  </a:lnTo>
                  <a:lnTo>
                    <a:pt x="49508" y="64331"/>
                  </a:lnTo>
                  <a:lnTo>
                    <a:pt x="72744" y="58661"/>
                  </a:lnTo>
                  <a:lnTo>
                    <a:pt x="89115" y="47576"/>
                  </a:lnTo>
                  <a:lnTo>
                    <a:pt x="95848" y="3082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985"/>
            </a:p>
          </p:txBody>
        </p:sp>
        <p:sp>
          <p:nvSpPr>
            <p:cNvPr id="72" name="object 72"/>
            <p:cNvSpPr/>
            <p:nvPr/>
          </p:nvSpPr>
          <p:spPr>
            <a:xfrm>
              <a:off x="3262760" y="6044482"/>
              <a:ext cx="95885" cy="64769"/>
            </a:xfrm>
            <a:custGeom>
              <a:avLst/>
              <a:gdLst/>
              <a:ahLst/>
              <a:cxnLst/>
              <a:rect l="l" t="t" r="r" b="b"/>
              <a:pathLst>
                <a:path w="95885" h="64770">
                  <a:moveTo>
                    <a:pt x="95848" y="30809"/>
                  </a:moveTo>
                  <a:lnTo>
                    <a:pt x="89115" y="14054"/>
                  </a:lnTo>
                  <a:lnTo>
                    <a:pt x="72876" y="2701"/>
                  </a:lnTo>
                  <a:lnTo>
                    <a:pt x="49508" y="0"/>
                  </a:lnTo>
                  <a:lnTo>
                    <a:pt x="26536" y="2701"/>
                  </a:lnTo>
                  <a:lnTo>
                    <a:pt x="6733" y="14054"/>
                  </a:lnTo>
                  <a:lnTo>
                    <a:pt x="0" y="30809"/>
                  </a:lnTo>
                  <a:lnTo>
                    <a:pt x="6733" y="47576"/>
                  </a:lnTo>
                  <a:lnTo>
                    <a:pt x="26536" y="58650"/>
                  </a:lnTo>
                  <a:lnTo>
                    <a:pt x="49508" y="64331"/>
                  </a:lnTo>
                  <a:lnTo>
                    <a:pt x="72876" y="58650"/>
                  </a:lnTo>
                  <a:lnTo>
                    <a:pt x="89115" y="47576"/>
                  </a:lnTo>
                  <a:lnTo>
                    <a:pt x="95848" y="30809"/>
                  </a:lnTo>
                </a:path>
              </a:pathLst>
            </a:custGeom>
            <a:ln w="176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985"/>
            </a:p>
          </p:txBody>
        </p:sp>
        <p:pic>
          <p:nvPicPr>
            <p:cNvPr id="73" name="object 73"/>
            <p:cNvPicPr/>
            <p:nvPr/>
          </p:nvPicPr>
          <p:blipFill>
            <a:blip r:embed="rId57" cstate="print"/>
            <a:stretch>
              <a:fillRect/>
            </a:stretch>
          </p:blipFill>
          <p:spPr>
            <a:xfrm>
              <a:off x="3101808" y="5904124"/>
              <a:ext cx="113835" cy="85020"/>
            </a:xfrm>
            <a:prstGeom prst="rect">
              <a:avLst/>
            </a:prstGeom>
          </p:spPr>
        </p:pic>
        <p:pic>
          <p:nvPicPr>
            <p:cNvPr id="74" name="object 74"/>
            <p:cNvPicPr/>
            <p:nvPr/>
          </p:nvPicPr>
          <p:blipFill>
            <a:blip r:embed="rId58" cstate="print"/>
            <a:stretch>
              <a:fillRect/>
            </a:stretch>
          </p:blipFill>
          <p:spPr>
            <a:xfrm>
              <a:off x="2464298" y="5633296"/>
              <a:ext cx="113775" cy="82258"/>
            </a:xfrm>
            <a:prstGeom prst="rect">
              <a:avLst/>
            </a:prstGeom>
          </p:spPr>
        </p:pic>
        <p:sp>
          <p:nvSpPr>
            <p:cNvPr id="75" name="object 75"/>
            <p:cNvSpPr/>
            <p:nvPr/>
          </p:nvSpPr>
          <p:spPr>
            <a:xfrm>
              <a:off x="2078248" y="5445346"/>
              <a:ext cx="95885" cy="64769"/>
            </a:xfrm>
            <a:custGeom>
              <a:avLst/>
              <a:gdLst/>
              <a:ahLst/>
              <a:cxnLst/>
              <a:rect l="l" t="t" r="r" b="b"/>
              <a:pathLst>
                <a:path w="95885" h="64770">
                  <a:moveTo>
                    <a:pt x="49904" y="0"/>
                  </a:moveTo>
                  <a:lnTo>
                    <a:pt x="26536" y="2969"/>
                  </a:lnTo>
                  <a:lnTo>
                    <a:pt x="6733" y="14054"/>
                  </a:lnTo>
                  <a:lnTo>
                    <a:pt x="0" y="30809"/>
                  </a:lnTo>
                  <a:lnTo>
                    <a:pt x="6733" y="47576"/>
                  </a:lnTo>
                  <a:lnTo>
                    <a:pt x="26536" y="58661"/>
                  </a:lnTo>
                  <a:lnTo>
                    <a:pt x="49904" y="64331"/>
                  </a:lnTo>
                  <a:lnTo>
                    <a:pt x="72876" y="58661"/>
                  </a:lnTo>
                  <a:lnTo>
                    <a:pt x="89511" y="47576"/>
                  </a:lnTo>
                  <a:lnTo>
                    <a:pt x="95848" y="30809"/>
                  </a:lnTo>
                  <a:lnTo>
                    <a:pt x="89511" y="14054"/>
                  </a:lnTo>
                  <a:lnTo>
                    <a:pt x="72876" y="2969"/>
                  </a:lnTo>
                  <a:lnTo>
                    <a:pt x="4990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985"/>
            </a:p>
          </p:txBody>
        </p:sp>
        <p:sp>
          <p:nvSpPr>
            <p:cNvPr id="76" name="object 76"/>
            <p:cNvSpPr/>
            <p:nvPr/>
          </p:nvSpPr>
          <p:spPr>
            <a:xfrm>
              <a:off x="2078248" y="5445346"/>
              <a:ext cx="95885" cy="64769"/>
            </a:xfrm>
            <a:custGeom>
              <a:avLst/>
              <a:gdLst/>
              <a:ahLst/>
              <a:cxnLst/>
              <a:rect l="l" t="t" r="r" b="b"/>
              <a:pathLst>
                <a:path w="95885" h="64770">
                  <a:moveTo>
                    <a:pt x="95848" y="30809"/>
                  </a:moveTo>
                  <a:lnTo>
                    <a:pt x="89511" y="14054"/>
                  </a:lnTo>
                  <a:lnTo>
                    <a:pt x="72876" y="2969"/>
                  </a:lnTo>
                  <a:lnTo>
                    <a:pt x="49904" y="0"/>
                  </a:lnTo>
                  <a:lnTo>
                    <a:pt x="26536" y="2969"/>
                  </a:lnTo>
                  <a:lnTo>
                    <a:pt x="6733" y="14054"/>
                  </a:lnTo>
                  <a:lnTo>
                    <a:pt x="0" y="30809"/>
                  </a:lnTo>
                  <a:lnTo>
                    <a:pt x="6733" y="47576"/>
                  </a:lnTo>
                  <a:lnTo>
                    <a:pt x="26536" y="58661"/>
                  </a:lnTo>
                  <a:lnTo>
                    <a:pt x="49904" y="64331"/>
                  </a:lnTo>
                  <a:lnTo>
                    <a:pt x="72876" y="58661"/>
                  </a:lnTo>
                  <a:lnTo>
                    <a:pt x="89511" y="47576"/>
                  </a:lnTo>
                  <a:lnTo>
                    <a:pt x="95848" y="3080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985"/>
            </a:p>
          </p:txBody>
        </p:sp>
        <p:sp>
          <p:nvSpPr>
            <p:cNvPr id="77" name="object 77"/>
            <p:cNvSpPr/>
            <p:nvPr/>
          </p:nvSpPr>
          <p:spPr>
            <a:xfrm>
              <a:off x="2073363" y="5441160"/>
              <a:ext cx="95885" cy="64769"/>
            </a:xfrm>
            <a:custGeom>
              <a:avLst/>
              <a:gdLst/>
              <a:ahLst/>
              <a:cxnLst/>
              <a:rect l="l" t="t" r="r" b="b"/>
              <a:pathLst>
                <a:path w="95885" h="64770">
                  <a:moveTo>
                    <a:pt x="95716" y="30809"/>
                  </a:moveTo>
                  <a:lnTo>
                    <a:pt x="89379" y="14054"/>
                  </a:lnTo>
                  <a:lnTo>
                    <a:pt x="72744" y="2969"/>
                  </a:lnTo>
                  <a:lnTo>
                    <a:pt x="49772" y="0"/>
                  </a:lnTo>
                  <a:lnTo>
                    <a:pt x="26404" y="2969"/>
                  </a:lnTo>
                  <a:lnTo>
                    <a:pt x="6601" y="14054"/>
                  </a:lnTo>
                  <a:lnTo>
                    <a:pt x="0" y="30809"/>
                  </a:lnTo>
                  <a:lnTo>
                    <a:pt x="6601" y="47565"/>
                  </a:lnTo>
                  <a:lnTo>
                    <a:pt x="26404" y="58650"/>
                  </a:lnTo>
                  <a:lnTo>
                    <a:pt x="49772" y="64331"/>
                  </a:lnTo>
                  <a:lnTo>
                    <a:pt x="72744" y="58650"/>
                  </a:lnTo>
                  <a:lnTo>
                    <a:pt x="89379" y="47565"/>
                  </a:lnTo>
                  <a:lnTo>
                    <a:pt x="95716" y="30809"/>
                  </a:lnTo>
                </a:path>
              </a:pathLst>
            </a:custGeom>
            <a:ln w="176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985"/>
            </a:p>
          </p:txBody>
        </p:sp>
        <p:pic>
          <p:nvPicPr>
            <p:cNvPr id="78" name="object 78"/>
            <p:cNvPicPr/>
            <p:nvPr/>
          </p:nvPicPr>
          <p:blipFill>
            <a:blip r:embed="rId59" cstate="print"/>
            <a:stretch>
              <a:fillRect/>
            </a:stretch>
          </p:blipFill>
          <p:spPr>
            <a:xfrm>
              <a:off x="1826721" y="5030210"/>
              <a:ext cx="113743" cy="81996"/>
            </a:xfrm>
            <a:prstGeom prst="rect">
              <a:avLst/>
            </a:prstGeom>
          </p:spPr>
        </p:pic>
        <p:pic>
          <p:nvPicPr>
            <p:cNvPr id="79" name="object 79"/>
            <p:cNvPicPr/>
            <p:nvPr/>
          </p:nvPicPr>
          <p:blipFill>
            <a:blip r:embed="rId60" cstate="print"/>
            <a:stretch>
              <a:fillRect/>
            </a:stretch>
          </p:blipFill>
          <p:spPr>
            <a:xfrm>
              <a:off x="2150218" y="5030211"/>
              <a:ext cx="113769" cy="81996"/>
            </a:xfrm>
            <a:prstGeom prst="rect">
              <a:avLst/>
            </a:prstGeom>
          </p:spPr>
        </p:pic>
        <p:pic>
          <p:nvPicPr>
            <p:cNvPr id="80" name="object 80"/>
            <p:cNvPicPr/>
            <p:nvPr/>
          </p:nvPicPr>
          <p:blipFill>
            <a:blip r:embed="rId61" cstate="print"/>
            <a:stretch>
              <a:fillRect/>
            </a:stretch>
          </p:blipFill>
          <p:spPr>
            <a:xfrm>
              <a:off x="961108" y="5962804"/>
              <a:ext cx="113749" cy="82259"/>
            </a:xfrm>
            <a:prstGeom prst="rect">
              <a:avLst/>
            </a:prstGeom>
          </p:spPr>
        </p:pic>
        <p:pic>
          <p:nvPicPr>
            <p:cNvPr id="81" name="object 81"/>
            <p:cNvPicPr/>
            <p:nvPr/>
          </p:nvPicPr>
          <p:blipFill>
            <a:blip r:embed="rId62" cstate="print"/>
            <a:stretch>
              <a:fillRect/>
            </a:stretch>
          </p:blipFill>
          <p:spPr>
            <a:xfrm>
              <a:off x="1198750" y="5834408"/>
              <a:ext cx="113749" cy="82259"/>
            </a:xfrm>
            <a:prstGeom prst="rect">
              <a:avLst/>
            </a:prstGeom>
          </p:spPr>
        </p:pic>
        <p:pic>
          <p:nvPicPr>
            <p:cNvPr id="82" name="object 82"/>
            <p:cNvPicPr/>
            <p:nvPr/>
          </p:nvPicPr>
          <p:blipFill>
            <a:blip r:embed="rId63" cstate="print"/>
            <a:stretch>
              <a:fillRect/>
            </a:stretch>
          </p:blipFill>
          <p:spPr>
            <a:xfrm>
              <a:off x="2939845" y="5834408"/>
              <a:ext cx="113775" cy="82258"/>
            </a:xfrm>
            <a:prstGeom prst="rect">
              <a:avLst/>
            </a:prstGeom>
          </p:spPr>
        </p:pic>
        <p:pic>
          <p:nvPicPr>
            <p:cNvPr id="83" name="object 83"/>
            <p:cNvPicPr/>
            <p:nvPr/>
          </p:nvPicPr>
          <p:blipFill>
            <a:blip r:embed="rId64" cstate="print"/>
            <a:stretch>
              <a:fillRect/>
            </a:stretch>
          </p:blipFill>
          <p:spPr>
            <a:xfrm>
              <a:off x="2702204" y="5432196"/>
              <a:ext cx="113775" cy="82258"/>
            </a:xfrm>
            <a:prstGeom prst="rect">
              <a:avLst/>
            </a:prstGeom>
          </p:spPr>
        </p:pic>
        <p:pic>
          <p:nvPicPr>
            <p:cNvPr id="84" name="object 84"/>
            <p:cNvPicPr/>
            <p:nvPr/>
          </p:nvPicPr>
          <p:blipFill>
            <a:blip r:embed="rId65" cstate="print"/>
            <a:stretch>
              <a:fillRect/>
            </a:stretch>
          </p:blipFill>
          <p:spPr>
            <a:xfrm>
              <a:off x="3101841" y="5697631"/>
              <a:ext cx="113769" cy="81984"/>
            </a:xfrm>
            <a:prstGeom prst="rect">
              <a:avLst/>
            </a:prstGeom>
          </p:spPr>
        </p:pic>
        <p:sp>
          <p:nvSpPr>
            <p:cNvPr id="85" name="object 85"/>
            <p:cNvSpPr/>
            <p:nvPr/>
          </p:nvSpPr>
          <p:spPr>
            <a:xfrm>
              <a:off x="1688595" y="5574010"/>
              <a:ext cx="95885" cy="64135"/>
            </a:xfrm>
            <a:custGeom>
              <a:avLst/>
              <a:gdLst/>
              <a:ahLst/>
              <a:cxnLst/>
              <a:rect l="l" t="t" r="r" b="b"/>
              <a:pathLst>
                <a:path w="95885" h="64135">
                  <a:moveTo>
                    <a:pt x="49508" y="0"/>
                  </a:moveTo>
                  <a:lnTo>
                    <a:pt x="26510" y="2701"/>
                  </a:lnTo>
                  <a:lnTo>
                    <a:pt x="6706" y="16766"/>
                  </a:lnTo>
                  <a:lnTo>
                    <a:pt x="0" y="30541"/>
                  </a:lnTo>
                  <a:lnTo>
                    <a:pt x="6706" y="47308"/>
                  </a:lnTo>
                  <a:lnTo>
                    <a:pt x="26510" y="58661"/>
                  </a:lnTo>
                  <a:lnTo>
                    <a:pt x="49508" y="64064"/>
                  </a:lnTo>
                  <a:lnTo>
                    <a:pt x="72507" y="58661"/>
                  </a:lnTo>
                  <a:lnTo>
                    <a:pt x="89115" y="47308"/>
                  </a:lnTo>
                  <a:lnTo>
                    <a:pt x="95822" y="30541"/>
                  </a:lnTo>
                  <a:lnTo>
                    <a:pt x="89115" y="13786"/>
                  </a:lnTo>
                  <a:lnTo>
                    <a:pt x="72507" y="2701"/>
                  </a:lnTo>
                  <a:lnTo>
                    <a:pt x="495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985"/>
            </a:p>
          </p:txBody>
        </p:sp>
        <p:sp>
          <p:nvSpPr>
            <p:cNvPr id="86" name="object 86"/>
            <p:cNvSpPr/>
            <p:nvPr/>
          </p:nvSpPr>
          <p:spPr>
            <a:xfrm>
              <a:off x="1688595" y="5574010"/>
              <a:ext cx="95885" cy="64135"/>
            </a:xfrm>
            <a:custGeom>
              <a:avLst/>
              <a:gdLst/>
              <a:ahLst/>
              <a:cxnLst/>
              <a:rect l="l" t="t" r="r" b="b"/>
              <a:pathLst>
                <a:path w="95885" h="64135">
                  <a:moveTo>
                    <a:pt x="95822" y="30541"/>
                  </a:moveTo>
                  <a:lnTo>
                    <a:pt x="89115" y="13786"/>
                  </a:lnTo>
                  <a:lnTo>
                    <a:pt x="72507" y="2701"/>
                  </a:lnTo>
                  <a:lnTo>
                    <a:pt x="49508" y="0"/>
                  </a:lnTo>
                  <a:lnTo>
                    <a:pt x="26510" y="2701"/>
                  </a:lnTo>
                  <a:lnTo>
                    <a:pt x="6706" y="16766"/>
                  </a:lnTo>
                  <a:lnTo>
                    <a:pt x="0" y="30541"/>
                  </a:lnTo>
                  <a:lnTo>
                    <a:pt x="6706" y="47308"/>
                  </a:lnTo>
                  <a:lnTo>
                    <a:pt x="26510" y="58661"/>
                  </a:lnTo>
                  <a:lnTo>
                    <a:pt x="49508" y="64064"/>
                  </a:lnTo>
                  <a:lnTo>
                    <a:pt x="72507" y="58661"/>
                  </a:lnTo>
                  <a:lnTo>
                    <a:pt x="89115" y="47308"/>
                  </a:lnTo>
                  <a:lnTo>
                    <a:pt x="95822" y="3054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985"/>
            </a:p>
          </p:txBody>
        </p:sp>
        <p:sp>
          <p:nvSpPr>
            <p:cNvPr id="87" name="object 87"/>
            <p:cNvSpPr/>
            <p:nvPr/>
          </p:nvSpPr>
          <p:spPr>
            <a:xfrm>
              <a:off x="1683644" y="5569823"/>
              <a:ext cx="95885" cy="64135"/>
            </a:xfrm>
            <a:custGeom>
              <a:avLst/>
              <a:gdLst/>
              <a:ahLst/>
              <a:cxnLst/>
              <a:rect l="l" t="t" r="r" b="b"/>
              <a:pathLst>
                <a:path w="95885" h="64135">
                  <a:moveTo>
                    <a:pt x="95822" y="30541"/>
                  </a:moveTo>
                  <a:lnTo>
                    <a:pt x="89115" y="13786"/>
                  </a:lnTo>
                  <a:lnTo>
                    <a:pt x="72507" y="2701"/>
                  </a:lnTo>
                  <a:lnTo>
                    <a:pt x="49508" y="0"/>
                  </a:lnTo>
                  <a:lnTo>
                    <a:pt x="26510" y="2701"/>
                  </a:lnTo>
                  <a:lnTo>
                    <a:pt x="6706" y="16755"/>
                  </a:lnTo>
                  <a:lnTo>
                    <a:pt x="0" y="30541"/>
                  </a:lnTo>
                  <a:lnTo>
                    <a:pt x="6706" y="47297"/>
                  </a:lnTo>
                  <a:lnTo>
                    <a:pt x="26510" y="58650"/>
                  </a:lnTo>
                  <a:lnTo>
                    <a:pt x="49508" y="64064"/>
                  </a:lnTo>
                  <a:lnTo>
                    <a:pt x="72507" y="58650"/>
                  </a:lnTo>
                  <a:lnTo>
                    <a:pt x="89115" y="47297"/>
                  </a:lnTo>
                  <a:lnTo>
                    <a:pt x="95822" y="30541"/>
                  </a:lnTo>
                </a:path>
              </a:pathLst>
            </a:custGeom>
            <a:ln w="176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985"/>
            </a:p>
          </p:txBody>
        </p:sp>
        <p:pic>
          <p:nvPicPr>
            <p:cNvPr id="88" name="object 88"/>
            <p:cNvPicPr/>
            <p:nvPr/>
          </p:nvPicPr>
          <p:blipFill>
            <a:blip r:embed="rId66" cstate="print"/>
            <a:stretch>
              <a:fillRect/>
            </a:stretch>
          </p:blipFill>
          <p:spPr>
            <a:xfrm>
              <a:off x="961108" y="6163915"/>
              <a:ext cx="113749" cy="82259"/>
            </a:xfrm>
            <a:prstGeom prst="rect">
              <a:avLst/>
            </a:prstGeom>
          </p:spPr>
        </p:pic>
        <p:pic>
          <p:nvPicPr>
            <p:cNvPr id="89" name="object 89"/>
            <p:cNvPicPr/>
            <p:nvPr/>
          </p:nvPicPr>
          <p:blipFill>
            <a:blip r:embed="rId67" cstate="print"/>
            <a:stretch>
              <a:fillRect/>
            </a:stretch>
          </p:blipFill>
          <p:spPr>
            <a:xfrm>
              <a:off x="3339744" y="5834408"/>
              <a:ext cx="113775" cy="82258"/>
            </a:xfrm>
            <a:prstGeom prst="rect">
              <a:avLst/>
            </a:prstGeom>
          </p:spPr>
        </p:pic>
        <p:pic>
          <p:nvPicPr>
            <p:cNvPr id="90" name="object 90"/>
            <p:cNvPicPr/>
            <p:nvPr/>
          </p:nvPicPr>
          <p:blipFill>
            <a:blip r:embed="rId68" cstate="print"/>
            <a:stretch>
              <a:fillRect/>
            </a:stretch>
          </p:blipFill>
          <p:spPr>
            <a:xfrm>
              <a:off x="1588760" y="5962804"/>
              <a:ext cx="113749" cy="82259"/>
            </a:xfrm>
            <a:prstGeom prst="rect">
              <a:avLst/>
            </a:prstGeom>
          </p:spPr>
        </p:pic>
        <p:pic>
          <p:nvPicPr>
            <p:cNvPr id="91" name="object 91"/>
            <p:cNvPicPr/>
            <p:nvPr/>
          </p:nvPicPr>
          <p:blipFill>
            <a:blip r:embed="rId69" cstate="print"/>
            <a:stretch>
              <a:fillRect/>
            </a:stretch>
          </p:blipFill>
          <p:spPr>
            <a:xfrm>
              <a:off x="2626161" y="5560863"/>
              <a:ext cx="113769" cy="81984"/>
            </a:xfrm>
            <a:prstGeom prst="rect">
              <a:avLst/>
            </a:prstGeom>
          </p:spPr>
        </p:pic>
        <p:pic>
          <p:nvPicPr>
            <p:cNvPr id="92" name="object 92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2302308" y="5560863"/>
              <a:ext cx="113769" cy="81984"/>
            </a:xfrm>
            <a:prstGeom prst="rect">
              <a:avLst/>
            </a:prstGeom>
          </p:spPr>
        </p:pic>
        <p:sp>
          <p:nvSpPr>
            <p:cNvPr id="93" name="object 93"/>
            <p:cNvSpPr/>
            <p:nvPr/>
          </p:nvSpPr>
          <p:spPr>
            <a:xfrm>
              <a:off x="2164195" y="5372943"/>
              <a:ext cx="95885" cy="64135"/>
            </a:xfrm>
            <a:custGeom>
              <a:avLst/>
              <a:gdLst/>
              <a:ahLst/>
              <a:cxnLst/>
              <a:rect l="l" t="t" r="r" b="b"/>
              <a:pathLst>
                <a:path w="95885" h="64135">
                  <a:moveTo>
                    <a:pt x="49508" y="0"/>
                  </a:moveTo>
                  <a:lnTo>
                    <a:pt x="26536" y="2679"/>
                  </a:lnTo>
                  <a:lnTo>
                    <a:pt x="6733" y="16744"/>
                  </a:lnTo>
                  <a:lnTo>
                    <a:pt x="0" y="30474"/>
                  </a:lnTo>
                  <a:lnTo>
                    <a:pt x="6733" y="47219"/>
                  </a:lnTo>
                  <a:lnTo>
                    <a:pt x="26536" y="58605"/>
                  </a:lnTo>
                  <a:lnTo>
                    <a:pt x="49508" y="64019"/>
                  </a:lnTo>
                  <a:lnTo>
                    <a:pt x="72876" y="58605"/>
                  </a:lnTo>
                  <a:lnTo>
                    <a:pt x="89379" y="47219"/>
                  </a:lnTo>
                  <a:lnTo>
                    <a:pt x="95848" y="30474"/>
                  </a:lnTo>
                  <a:lnTo>
                    <a:pt x="89379" y="13730"/>
                  </a:lnTo>
                  <a:lnTo>
                    <a:pt x="72876" y="2679"/>
                  </a:lnTo>
                  <a:lnTo>
                    <a:pt x="495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985"/>
            </a:p>
          </p:txBody>
        </p:sp>
        <p:sp>
          <p:nvSpPr>
            <p:cNvPr id="94" name="object 94"/>
            <p:cNvSpPr/>
            <p:nvPr/>
          </p:nvSpPr>
          <p:spPr>
            <a:xfrm>
              <a:off x="2164195" y="5372943"/>
              <a:ext cx="95885" cy="64135"/>
            </a:xfrm>
            <a:custGeom>
              <a:avLst/>
              <a:gdLst/>
              <a:ahLst/>
              <a:cxnLst/>
              <a:rect l="l" t="t" r="r" b="b"/>
              <a:pathLst>
                <a:path w="95885" h="64135">
                  <a:moveTo>
                    <a:pt x="95848" y="30474"/>
                  </a:moveTo>
                  <a:lnTo>
                    <a:pt x="89379" y="13730"/>
                  </a:lnTo>
                  <a:lnTo>
                    <a:pt x="72876" y="2679"/>
                  </a:lnTo>
                  <a:lnTo>
                    <a:pt x="49508" y="0"/>
                  </a:lnTo>
                  <a:lnTo>
                    <a:pt x="26536" y="2679"/>
                  </a:lnTo>
                  <a:lnTo>
                    <a:pt x="6733" y="16744"/>
                  </a:lnTo>
                  <a:lnTo>
                    <a:pt x="0" y="30474"/>
                  </a:lnTo>
                  <a:lnTo>
                    <a:pt x="6733" y="47219"/>
                  </a:lnTo>
                  <a:lnTo>
                    <a:pt x="26536" y="58605"/>
                  </a:lnTo>
                  <a:lnTo>
                    <a:pt x="49508" y="64019"/>
                  </a:lnTo>
                  <a:lnTo>
                    <a:pt x="72876" y="58605"/>
                  </a:lnTo>
                  <a:lnTo>
                    <a:pt x="89379" y="47219"/>
                  </a:lnTo>
                  <a:lnTo>
                    <a:pt x="95848" y="30474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985"/>
            </a:p>
          </p:txBody>
        </p:sp>
        <p:sp>
          <p:nvSpPr>
            <p:cNvPr id="95" name="object 95"/>
            <p:cNvSpPr/>
            <p:nvPr/>
          </p:nvSpPr>
          <p:spPr>
            <a:xfrm>
              <a:off x="2159178" y="5368701"/>
              <a:ext cx="95885" cy="64135"/>
            </a:xfrm>
            <a:custGeom>
              <a:avLst/>
              <a:gdLst/>
              <a:ahLst/>
              <a:cxnLst/>
              <a:rect l="l" t="t" r="r" b="b"/>
              <a:pathLst>
                <a:path w="95885" h="64135">
                  <a:moveTo>
                    <a:pt x="95848" y="30586"/>
                  </a:moveTo>
                  <a:lnTo>
                    <a:pt x="89511" y="13842"/>
                  </a:lnTo>
                  <a:lnTo>
                    <a:pt x="72876" y="2679"/>
                  </a:lnTo>
                  <a:lnTo>
                    <a:pt x="49508" y="0"/>
                  </a:lnTo>
                  <a:lnTo>
                    <a:pt x="26536" y="2679"/>
                  </a:lnTo>
                  <a:lnTo>
                    <a:pt x="6733" y="16744"/>
                  </a:lnTo>
                  <a:lnTo>
                    <a:pt x="0" y="30586"/>
                  </a:lnTo>
                  <a:lnTo>
                    <a:pt x="6733" y="47330"/>
                  </a:lnTo>
                  <a:lnTo>
                    <a:pt x="26536" y="58717"/>
                  </a:lnTo>
                  <a:lnTo>
                    <a:pt x="49508" y="64075"/>
                  </a:lnTo>
                  <a:lnTo>
                    <a:pt x="72876" y="58717"/>
                  </a:lnTo>
                  <a:lnTo>
                    <a:pt x="89511" y="47330"/>
                  </a:lnTo>
                  <a:lnTo>
                    <a:pt x="95848" y="30586"/>
                  </a:lnTo>
                </a:path>
              </a:pathLst>
            </a:custGeom>
            <a:ln w="176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985"/>
            </a:p>
          </p:txBody>
        </p:sp>
        <p:pic>
          <p:nvPicPr>
            <p:cNvPr id="96" name="object 96"/>
            <p:cNvPicPr/>
            <p:nvPr/>
          </p:nvPicPr>
          <p:blipFill>
            <a:blip r:embed="rId70" cstate="print"/>
            <a:stretch>
              <a:fillRect/>
            </a:stretch>
          </p:blipFill>
          <p:spPr>
            <a:xfrm>
              <a:off x="1112829" y="6035519"/>
              <a:ext cx="113749" cy="82259"/>
            </a:xfrm>
            <a:prstGeom prst="rect">
              <a:avLst/>
            </a:prstGeom>
          </p:spPr>
        </p:pic>
        <p:pic>
          <p:nvPicPr>
            <p:cNvPr id="97" name="object 97"/>
            <p:cNvPicPr/>
            <p:nvPr/>
          </p:nvPicPr>
          <p:blipFill>
            <a:blip r:embed="rId71" cstate="print"/>
            <a:stretch>
              <a:fillRect/>
            </a:stretch>
          </p:blipFill>
          <p:spPr>
            <a:xfrm>
              <a:off x="2150215" y="4893239"/>
              <a:ext cx="113774" cy="82224"/>
            </a:xfrm>
            <a:prstGeom prst="rect">
              <a:avLst/>
            </a:prstGeom>
          </p:spPr>
        </p:pic>
        <p:pic>
          <p:nvPicPr>
            <p:cNvPr id="98" name="object 98"/>
            <p:cNvPicPr/>
            <p:nvPr/>
          </p:nvPicPr>
          <p:blipFill>
            <a:blip r:embed="rId72" cstate="print"/>
            <a:stretch>
              <a:fillRect/>
            </a:stretch>
          </p:blipFill>
          <p:spPr>
            <a:xfrm>
              <a:off x="1826718" y="5432196"/>
              <a:ext cx="113749" cy="8225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470470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697859" y="7141851"/>
            <a:ext cx="85432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57"/>
              </a:lnSpc>
            </a:pPr>
            <a:r>
              <a:rPr sz="1323" spc="-66" dirty="0">
                <a:solidFill>
                  <a:srgbClr val="888888"/>
                </a:solidFill>
                <a:latin typeface="Calibri"/>
                <a:cs typeface="Calibri"/>
              </a:rPr>
              <a:t>8</a:t>
            </a:r>
            <a:endParaRPr sz="1323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484107" y="0"/>
            <a:ext cx="8736491" cy="7562850"/>
            <a:chOff x="1069396" y="0"/>
            <a:chExt cx="7922259" cy="68580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00600" y="0"/>
              <a:ext cx="4038600" cy="37338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00600" y="3352799"/>
              <a:ext cx="4191000" cy="350519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69396" y="2246919"/>
              <a:ext cx="3348941" cy="297082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292319" y="721274"/>
            <a:ext cx="8605543" cy="792139"/>
          </a:xfrm>
          <a:prstGeom prst="rect">
            <a:avLst/>
          </a:prstGeom>
        </p:spPr>
        <p:txBody>
          <a:bodyPr vert="horz" wrap="square" lIns="0" tIns="246633" rIns="0" bIns="0" rtlCol="0">
            <a:spAutoFit/>
          </a:bodyPr>
          <a:lstStyle/>
          <a:p>
            <a:pPr marL="138655">
              <a:spcBef>
                <a:spcPts val="105"/>
              </a:spcBef>
            </a:pPr>
            <a:r>
              <a:rPr sz="3529" spc="-11" dirty="0"/>
              <a:t>Uncorrelated</a:t>
            </a:r>
            <a:r>
              <a:rPr sz="3529" spc="-138" dirty="0"/>
              <a:t> </a:t>
            </a:r>
            <a:r>
              <a:rPr sz="3529" spc="-22" dirty="0"/>
              <a:t>Data</a:t>
            </a:r>
            <a:endParaRPr sz="3529"/>
          </a:p>
        </p:txBody>
      </p:sp>
    </p:spTree>
    <p:extLst>
      <p:ext uri="{BB962C8B-B14F-4D97-AF65-F5344CB8AC3E}">
        <p14:creationId xmlns:p14="http://schemas.microsoft.com/office/powerpoint/2010/main" val="29518250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2319" y="721274"/>
            <a:ext cx="8605543" cy="760114"/>
          </a:xfrm>
          <a:prstGeom prst="rect">
            <a:avLst/>
          </a:prstGeom>
        </p:spPr>
        <p:txBody>
          <a:bodyPr vert="horz" wrap="square" lIns="0" tIns="13305" rIns="0" bIns="0" rtlCol="0">
            <a:spAutoFit/>
          </a:bodyPr>
          <a:lstStyle/>
          <a:p>
            <a:pPr marL="129551">
              <a:spcBef>
                <a:spcPts val="105"/>
              </a:spcBef>
            </a:pPr>
            <a:r>
              <a:rPr sz="4852" dirty="0"/>
              <a:t>Data</a:t>
            </a:r>
            <a:r>
              <a:rPr sz="4852" spc="-132" dirty="0"/>
              <a:t> </a:t>
            </a:r>
            <a:r>
              <a:rPr sz="4852" dirty="0"/>
              <a:t>Visualization</a:t>
            </a:r>
            <a:r>
              <a:rPr sz="4852" spc="-132" dirty="0"/>
              <a:t> </a:t>
            </a:r>
            <a:r>
              <a:rPr sz="4852" dirty="0"/>
              <a:t>using</a:t>
            </a:r>
            <a:r>
              <a:rPr sz="4852" spc="-126" dirty="0"/>
              <a:t> </a:t>
            </a:r>
            <a:r>
              <a:rPr sz="4852" i="1" spc="-11" dirty="0"/>
              <a:t>Python</a:t>
            </a:r>
            <a:endParaRPr sz="4852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5807" y="2418928"/>
            <a:ext cx="4103803" cy="315679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14867" y="2418827"/>
            <a:ext cx="4499040" cy="315194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463854" y="5903225"/>
            <a:ext cx="892136" cy="319610"/>
          </a:xfrm>
          <a:prstGeom prst="rect">
            <a:avLst/>
          </a:prstGeom>
        </p:spPr>
        <p:txBody>
          <a:bodyPr vert="horz" wrap="square" lIns="0" tIns="14005" rIns="0" bIns="0" rtlCol="0">
            <a:spAutoFit/>
          </a:bodyPr>
          <a:lstStyle/>
          <a:p>
            <a:pPr marL="14006">
              <a:spcBef>
                <a:spcPts val="110"/>
              </a:spcBef>
            </a:pPr>
            <a:r>
              <a:rPr sz="1985" b="1" dirty="0">
                <a:latin typeface="Calibri"/>
                <a:cs typeface="Calibri"/>
              </a:rPr>
              <a:t>Box</a:t>
            </a:r>
            <a:r>
              <a:rPr sz="1985" b="1" spc="-50" dirty="0">
                <a:latin typeface="Calibri"/>
                <a:cs typeface="Calibri"/>
              </a:rPr>
              <a:t> </a:t>
            </a:r>
            <a:r>
              <a:rPr sz="1985" b="1" spc="-22" dirty="0">
                <a:latin typeface="Calibri"/>
                <a:cs typeface="Calibri"/>
              </a:rPr>
              <a:t>Plot</a:t>
            </a:r>
            <a:endParaRPr sz="1985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230411" y="5903225"/>
            <a:ext cx="1107117" cy="319610"/>
          </a:xfrm>
          <a:prstGeom prst="rect">
            <a:avLst/>
          </a:prstGeom>
        </p:spPr>
        <p:txBody>
          <a:bodyPr vert="horz" wrap="square" lIns="0" tIns="14005" rIns="0" bIns="0" rtlCol="0">
            <a:spAutoFit/>
          </a:bodyPr>
          <a:lstStyle/>
          <a:p>
            <a:pPr marL="14006">
              <a:spcBef>
                <a:spcPts val="110"/>
              </a:spcBef>
            </a:pPr>
            <a:r>
              <a:rPr sz="1985" b="1" dirty="0">
                <a:latin typeface="Calibri"/>
                <a:cs typeface="Calibri"/>
              </a:rPr>
              <a:t>Violin</a:t>
            </a:r>
            <a:r>
              <a:rPr sz="1985" b="1" spc="-33" dirty="0">
                <a:latin typeface="Calibri"/>
                <a:cs typeface="Calibri"/>
              </a:rPr>
              <a:t> </a:t>
            </a:r>
            <a:r>
              <a:rPr sz="1985" b="1" spc="-22" dirty="0">
                <a:latin typeface="Calibri"/>
                <a:cs typeface="Calibri"/>
              </a:rPr>
              <a:t>Plot</a:t>
            </a:r>
            <a:endParaRPr sz="1985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929415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2319" y="721274"/>
            <a:ext cx="8605543" cy="760114"/>
          </a:xfrm>
          <a:prstGeom prst="rect">
            <a:avLst/>
          </a:prstGeom>
        </p:spPr>
        <p:txBody>
          <a:bodyPr vert="horz" wrap="square" lIns="0" tIns="13305" rIns="0" bIns="0" rtlCol="0">
            <a:spAutoFit/>
          </a:bodyPr>
          <a:lstStyle/>
          <a:p>
            <a:pPr marL="129551">
              <a:spcBef>
                <a:spcPts val="105"/>
              </a:spcBef>
            </a:pPr>
            <a:r>
              <a:rPr sz="4852" dirty="0"/>
              <a:t>Data</a:t>
            </a:r>
            <a:r>
              <a:rPr sz="4852" spc="-132" dirty="0"/>
              <a:t> </a:t>
            </a:r>
            <a:r>
              <a:rPr sz="4852" dirty="0"/>
              <a:t>Visualization</a:t>
            </a:r>
            <a:r>
              <a:rPr sz="4852" spc="-132" dirty="0"/>
              <a:t> </a:t>
            </a:r>
            <a:r>
              <a:rPr sz="4852" dirty="0"/>
              <a:t>using</a:t>
            </a:r>
            <a:r>
              <a:rPr sz="4852" spc="-126" dirty="0"/>
              <a:t> </a:t>
            </a:r>
            <a:r>
              <a:rPr sz="4852" i="1" spc="-11" dirty="0"/>
              <a:t>Python</a:t>
            </a:r>
            <a:endParaRPr sz="4852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78069" y="2137561"/>
            <a:ext cx="5063307" cy="35872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268294" y="6323383"/>
            <a:ext cx="2576971" cy="319610"/>
          </a:xfrm>
          <a:prstGeom prst="rect">
            <a:avLst/>
          </a:prstGeom>
        </p:spPr>
        <p:txBody>
          <a:bodyPr vert="horz" wrap="square" lIns="0" tIns="14005" rIns="0" bIns="0" rtlCol="0">
            <a:spAutoFit/>
          </a:bodyPr>
          <a:lstStyle/>
          <a:p>
            <a:pPr marL="14006">
              <a:spcBef>
                <a:spcPts val="110"/>
              </a:spcBef>
            </a:pPr>
            <a:r>
              <a:rPr sz="1985" b="1" dirty="0">
                <a:latin typeface="Calibri"/>
                <a:cs typeface="Calibri"/>
              </a:rPr>
              <a:t>Heatmap</a:t>
            </a:r>
            <a:r>
              <a:rPr sz="1985" b="1" spc="-44" dirty="0">
                <a:latin typeface="Calibri"/>
                <a:cs typeface="Calibri"/>
              </a:rPr>
              <a:t> </a:t>
            </a:r>
            <a:r>
              <a:rPr sz="1985" b="1" dirty="0">
                <a:latin typeface="Calibri"/>
                <a:cs typeface="Calibri"/>
              </a:rPr>
              <a:t>for</a:t>
            </a:r>
            <a:r>
              <a:rPr sz="1985" b="1" spc="-33" dirty="0">
                <a:latin typeface="Calibri"/>
                <a:cs typeface="Calibri"/>
              </a:rPr>
              <a:t> </a:t>
            </a:r>
            <a:r>
              <a:rPr sz="1985" b="1" spc="-11" dirty="0">
                <a:latin typeface="Calibri"/>
                <a:cs typeface="Calibri"/>
              </a:rPr>
              <a:t>Correlation</a:t>
            </a:r>
            <a:endParaRPr sz="1985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001010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2319" y="721274"/>
            <a:ext cx="8605543" cy="760114"/>
          </a:xfrm>
          <a:prstGeom prst="rect">
            <a:avLst/>
          </a:prstGeom>
        </p:spPr>
        <p:txBody>
          <a:bodyPr vert="horz" wrap="square" lIns="0" tIns="13305" rIns="0" bIns="0" rtlCol="0">
            <a:spAutoFit/>
          </a:bodyPr>
          <a:lstStyle/>
          <a:p>
            <a:pPr marL="129551">
              <a:spcBef>
                <a:spcPts val="105"/>
              </a:spcBef>
            </a:pPr>
            <a:r>
              <a:rPr sz="4852" dirty="0"/>
              <a:t>Data</a:t>
            </a:r>
            <a:r>
              <a:rPr sz="4852" spc="-132" dirty="0"/>
              <a:t> </a:t>
            </a:r>
            <a:r>
              <a:rPr sz="4852" dirty="0"/>
              <a:t>Visualization</a:t>
            </a:r>
            <a:r>
              <a:rPr sz="4852" spc="-132" dirty="0"/>
              <a:t> </a:t>
            </a:r>
            <a:r>
              <a:rPr sz="4852" dirty="0"/>
              <a:t>using</a:t>
            </a:r>
            <a:r>
              <a:rPr sz="4852" spc="-126" dirty="0"/>
              <a:t> </a:t>
            </a:r>
            <a:r>
              <a:rPr sz="4852" i="1" spc="-11" dirty="0"/>
              <a:t>Python</a:t>
            </a:r>
            <a:endParaRPr sz="4852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0197" y="1567161"/>
            <a:ext cx="6012840" cy="542010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631054" y="7079668"/>
            <a:ext cx="909643" cy="319610"/>
          </a:xfrm>
          <a:prstGeom prst="rect">
            <a:avLst/>
          </a:prstGeom>
        </p:spPr>
        <p:txBody>
          <a:bodyPr vert="horz" wrap="square" lIns="0" tIns="14005" rIns="0" bIns="0" rtlCol="0">
            <a:spAutoFit/>
          </a:bodyPr>
          <a:lstStyle/>
          <a:p>
            <a:pPr marL="14006">
              <a:spcBef>
                <a:spcPts val="110"/>
              </a:spcBef>
            </a:pPr>
            <a:r>
              <a:rPr sz="1985" b="1" dirty="0">
                <a:latin typeface="Calibri"/>
                <a:cs typeface="Calibri"/>
              </a:rPr>
              <a:t>Pair</a:t>
            </a:r>
            <a:r>
              <a:rPr sz="1985" b="1" spc="-66" dirty="0">
                <a:latin typeface="Calibri"/>
                <a:cs typeface="Calibri"/>
              </a:rPr>
              <a:t> </a:t>
            </a:r>
            <a:r>
              <a:rPr sz="1985" b="1" spc="-22" dirty="0">
                <a:latin typeface="Calibri"/>
                <a:cs typeface="Calibri"/>
              </a:rPr>
              <a:t>Plot</a:t>
            </a:r>
            <a:endParaRPr sz="1985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34883" y="3598517"/>
            <a:ext cx="2572770" cy="319610"/>
          </a:xfrm>
          <a:prstGeom prst="rect">
            <a:avLst/>
          </a:prstGeom>
        </p:spPr>
        <p:txBody>
          <a:bodyPr vert="horz" wrap="square" lIns="0" tIns="14005" rIns="0" bIns="0" rtlCol="0">
            <a:spAutoFit/>
          </a:bodyPr>
          <a:lstStyle/>
          <a:p>
            <a:pPr marL="14006">
              <a:spcBef>
                <a:spcPts val="110"/>
              </a:spcBef>
            </a:pPr>
            <a:r>
              <a:rPr sz="1985" dirty="0">
                <a:latin typeface="Calibri"/>
                <a:cs typeface="Calibri"/>
              </a:rPr>
              <a:t>colour</a:t>
            </a:r>
            <a:r>
              <a:rPr sz="1985" spc="-55" dirty="0">
                <a:latin typeface="Calibri"/>
                <a:cs typeface="Calibri"/>
              </a:rPr>
              <a:t> </a:t>
            </a:r>
            <a:r>
              <a:rPr sz="1985" dirty="0">
                <a:latin typeface="Calibri"/>
                <a:cs typeface="Calibri"/>
              </a:rPr>
              <a:t>coding</a:t>
            </a:r>
            <a:r>
              <a:rPr sz="1985" spc="-39" dirty="0">
                <a:latin typeface="Calibri"/>
                <a:cs typeface="Calibri"/>
              </a:rPr>
              <a:t> </a:t>
            </a:r>
            <a:r>
              <a:rPr sz="1985" dirty="0">
                <a:latin typeface="Calibri"/>
                <a:cs typeface="Calibri"/>
              </a:rPr>
              <a:t>the</a:t>
            </a:r>
            <a:r>
              <a:rPr sz="1985" spc="-50" dirty="0">
                <a:latin typeface="Calibri"/>
                <a:cs typeface="Calibri"/>
              </a:rPr>
              <a:t> </a:t>
            </a:r>
            <a:r>
              <a:rPr sz="1985" spc="-11" dirty="0">
                <a:latin typeface="Calibri"/>
                <a:cs typeface="Calibri"/>
              </a:rPr>
              <a:t>groups</a:t>
            </a:r>
            <a:endParaRPr sz="1985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81718" y="7081629"/>
            <a:ext cx="4921455" cy="386742"/>
          </a:xfrm>
          <a:prstGeom prst="rect">
            <a:avLst/>
          </a:prstGeom>
        </p:spPr>
        <p:txBody>
          <a:bodyPr vert="horz" wrap="square" lIns="0" tIns="13305" rIns="0" bIns="0" rtlCol="0">
            <a:spAutoFit/>
          </a:bodyPr>
          <a:lstStyle/>
          <a:p>
            <a:pPr marL="14006" marR="5602">
              <a:spcBef>
                <a:spcPts val="105"/>
              </a:spcBef>
            </a:pPr>
            <a:r>
              <a:rPr sz="1213" i="1" dirty="0">
                <a:latin typeface="Calibri"/>
                <a:cs typeface="Calibri"/>
              </a:rPr>
              <a:t>Source:</a:t>
            </a:r>
            <a:r>
              <a:rPr sz="1213" i="1" spc="215" dirty="0">
                <a:latin typeface="Calibri"/>
                <a:cs typeface="Calibri"/>
              </a:rPr>
              <a:t> </a:t>
            </a:r>
            <a:r>
              <a:rPr sz="1213" i="1" spc="-11" dirty="0">
                <a:latin typeface="Calibri"/>
                <a:cs typeface="Calibri"/>
                <a:hlinkClick r:id="rId3"/>
              </a:rPr>
              <a:t>http://www.caesaryang.com/2017-</a:t>
            </a:r>
            <a:r>
              <a:rPr sz="1213" i="1" spc="-22" dirty="0">
                <a:latin typeface="Calibri"/>
                <a:cs typeface="Calibri"/>
                <a:hlinkClick r:id="rId3"/>
              </a:rPr>
              <a:t>06-</a:t>
            </a:r>
            <a:r>
              <a:rPr sz="1213" i="1" spc="-11" dirty="0">
                <a:latin typeface="Calibri"/>
                <a:cs typeface="Calibri"/>
                <a:hlinkClick r:id="rId3"/>
              </a:rPr>
              <a:t>01/Machine-Learning-with-</a:t>
            </a:r>
            <a:r>
              <a:rPr sz="1213" i="1" spc="-22" dirty="0">
                <a:latin typeface="Calibri"/>
                <a:cs typeface="Calibri"/>
                <a:hlinkClick r:id="rId3"/>
              </a:rPr>
              <a:t>the-</a:t>
            </a:r>
            <a:r>
              <a:rPr sz="1213" i="1" spc="-22" dirty="0">
                <a:latin typeface="Calibri"/>
                <a:cs typeface="Calibri"/>
              </a:rPr>
              <a:t> </a:t>
            </a:r>
            <a:r>
              <a:rPr sz="1213" i="1" spc="-11" dirty="0">
                <a:latin typeface="Calibri"/>
                <a:cs typeface="Calibri"/>
              </a:rPr>
              <a:t>Famous-Iris-Dataset.html</a:t>
            </a:r>
            <a:endParaRPr sz="1213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066681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2319" y="721274"/>
            <a:ext cx="8605543" cy="760114"/>
          </a:xfrm>
          <a:prstGeom prst="rect">
            <a:avLst/>
          </a:prstGeom>
        </p:spPr>
        <p:txBody>
          <a:bodyPr vert="horz" wrap="square" lIns="0" tIns="13305" rIns="0" bIns="0" rtlCol="0">
            <a:spAutoFit/>
          </a:bodyPr>
          <a:lstStyle/>
          <a:p>
            <a:pPr marL="129551">
              <a:spcBef>
                <a:spcPts val="105"/>
              </a:spcBef>
            </a:pPr>
            <a:r>
              <a:rPr sz="4852" dirty="0"/>
              <a:t>Data</a:t>
            </a:r>
            <a:r>
              <a:rPr sz="4852" spc="-132" dirty="0"/>
              <a:t> </a:t>
            </a:r>
            <a:r>
              <a:rPr sz="4852" dirty="0"/>
              <a:t>Visualization</a:t>
            </a:r>
            <a:r>
              <a:rPr sz="4852" spc="-132" dirty="0"/>
              <a:t> </a:t>
            </a:r>
            <a:r>
              <a:rPr sz="4852" dirty="0"/>
              <a:t>using</a:t>
            </a:r>
            <a:r>
              <a:rPr sz="4852" spc="-126" dirty="0"/>
              <a:t> </a:t>
            </a:r>
            <a:r>
              <a:rPr sz="4852" i="1" spc="-11" dirty="0"/>
              <a:t>Python</a:t>
            </a:r>
            <a:endParaRPr sz="4852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8990" y="1512570"/>
            <a:ext cx="6218343" cy="453771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231949" y="6084172"/>
            <a:ext cx="5366122" cy="319610"/>
          </a:xfrm>
          <a:prstGeom prst="rect">
            <a:avLst/>
          </a:prstGeom>
        </p:spPr>
        <p:txBody>
          <a:bodyPr vert="horz" wrap="square" lIns="0" tIns="14005" rIns="0" bIns="0" rtlCol="0">
            <a:spAutoFit/>
          </a:bodyPr>
          <a:lstStyle/>
          <a:p>
            <a:pPr marL="14006">
              <a:spcBef>
                <a:spcPts val="110"/>
              </a:spcBef>
            </a:pPr>
            <a:r>
              <a:rPr sz="1985" spc="-11" dirty="0">
                <a:latin typeface="Calibri"/>
                <a:cs typeface="Calibri"/>
              </a:rPr>
              <a:t>Scatter</a:t>
            </a:r>
            <a:r>
              <a:rPr sz="1985" spc="-55" dirty="0">
                <a:latin typeface="Calibri"/>
                <a:cs typeface="Calibri"/>
              </a:rPr>
              <a:t> </a:t>
            </a:r>
            <a:r>
              <a:rPr sz="1985" dirty="0">
                <a:latin typeface="Calibri"/>
                <a:cs typeface="Calibri"/>
              </a:rPr>
              <a:t>plot</a:t>
            </a:r>
            <a:r>
              <a:rPr sz="1985" spc="-50" dirty="0">
                <a:latin typeface="Calibri"/>
                <a:cs typeface="Calibri"/>
              </a:rPr>
              <a:t> </a:t>
            </a:r>
            <a:r>
              <a:rPr sz="1985" dirty="0">
                <a:latin typeface="Calibri"/>
                <a:cs typeface="Calibri"/>
              </a:rPr>
              <a:t>with</a:t>
            </a:r>
            <a:r>
              <a:rPr sz="1985" spc="-55" dirty="0">
                <a:latin typeface="Calibri"/>
                <a:cs typeface="Calibri"/>
              </a:rPr>
              <a:t> </a:t>
            </a:r>
            <a:r>
              <a:rPr sz="1985" dirty="0">
                <a:latin typeface="Calibri"/>
                <a:cs typeface="Calibri"/>
              </a:rPr>
              <a:t>colour</a:t>
            </a:r>
            <a:r>
              <a:rPr sz="1985" spc="-50" dirty="0">
                <a:latin typeface="Calibri"/>
                <a:cs typeface="Calibri"/>
              </a:rPr>
              <a:t> </a:t>
            </a:r>
            <a:r>
              <a:rPr sz="1985" dirty="0">
                <a:latin typeface="Calibri"/>
                <a:cs typeface="Calibri"/>
              </a:rPr>
              <a:t>groupings</a:t>
            </a:r>
            <a:r>
              <a:rPr sz="1985" spc="-44" dirty="0">
                <a:latin typeface="Calibri"/>
                <a:cs typeface="Calibri"/>
              </a:rPr>
              <a:t> </a:t>
            </a:r>
            <a:r>
              <a:rPr sz="1985" dirty="0">
                <a:latin typeface="Calibri"/>
                <a:cs typeface="Calibri"/>
              </a:rPr>
              <a:t>and</a:t>
            </a:r>
            <a:r>
              <a:rPr sz="1985" spc="-50" dirty="0">
                <a:latin typeface="Calibri"/>
                <a:cs typeface="Calibri"/>
              </a:rPr>
              <a:t> </a:t>
            </a:r>
            <a:r>
              <a:rPr sz="1985" dirty="0">
                <a:latin typeface="Calibri"/>
                <a:cs typeface="Calibri"/>
              </a:rPr>
              <a:t>size</a:t>
            </a:r>
            <a:r>
              <a:rPr sz="1985" spc="-55" dirty="0">
                <a:latin typeface="Calibri"/>
                <a:cs typeface="Calibri"/>
              </a:rPr>
              <a:t> </a:t>
            </a:r>
            <a:r>
              <a:rPr sz="1985" spc="-11" dirty="0">
                <a:latin typeface="Calibri"/>
                <a:cs typeface="Calibri"/>
              </a:rPr>
              <a:t>encoding</a:t>
            </a:r>
            <a:endParaRPr sz="1985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338809" y="3047548"/>
            <a:ext cx="2634393" cy="828595"/>
          </a:xfrm>
          <a:prstGeom prst="rect">
            <a:avLst/>
          </a:prstGeom>
        </p:spPr>
        <p:txBody>
          <a:bodyPr vert="horz" wrap="square" lIns="0" tIns="14005" rIns="0" bIns="0" rtlCol="0">
            <a:spAutoFit/>
          </a:bodyPr>
          <a:lstStyle/>
          <a:p>
            <a:pPr marL="42017" marR="33613">
              <a:spcBef>
                <a:spcPts val="110"/>
              </a:spcBef>
            </a:pPr>
            <a:r>
              <a:rPr sz="1764" dirty="0">
                <a:latin typeface="Calibri"/>
                <a:cs typeface="Calibri"/>
              </a:rPr>
              <a:t>1</a:t>
            </a:r>
            <a:r>
              <a:rPr sz="1737" baseline="26455" dirty="0">
                <a:latin typeface="Calibri"/>
                <a:cs typeface="Calibri"/>
              </a:rPr>
              <a:t>st</a:t>
            </a:r>
            <a:r>
              <a:rPr sz="1737" spc="149" baseline="26455" dirty="0">
                <a:latin typeface="Calibri"/>
                <a:cs typeface="Calibri"/>
              </a:rPr>
              <a:t> </a:t>
            </a:r>
            <a:r>
              <a:rPr sz="1764" dirty="0">
                <a:latin typeface="Calibri"/>
                <a:cs typeface="Calibri"/>
              </a:rPr>
              <a:t>variable:</a:t>
            </a:r>
            <a:r>
              <a:rPr sz="1764" spc="-50" dirty="0">
                <a:latin typeface="Calibri"/>
                <a:cs typeface="Calibri"/>
              </a:rPr>
              <a:t> </a:t>
            </a:r>
            <a:r>
              <a:rPr sz="1764" dirty="0">
                <a:latin typeface="Calibri"/>
                <a:cs typeface="Calibri"/>
              </a:rPr>
              <a:t>GDP</a:t>
            </a:r>
            <a:r>
              <a:rPr sz="1764" spc="-33" dirty="0">
                <a:latin typeface="Calibri"/>
                <a:cs typeface="Calibri"/>
              </a:rPr>
              <a:t> </a:t>
            </a:r>
            <a:r>
              <a:rPr sz="1764" dirty="0">
                <a:latin typeface="Calibri"/>
                <a:cs typeface="Calibri"/>
              </a:rPr>
              <a:t>per</a:t>
            </a:r>
            <a:r>
              <a:rPr sz="1764" spc="-28" dirty="0">
                <a:latin typeface="Calibri"/>
                <a:cs typeface="Calibri"/>
              </a:rPr>
              <a:t> </a:t>
            </a:r>
            <a:r>
              <a:rPr sz="1764" spc="-11" dirty="0">
                <a:latin typeface="Calibri"/>
                <a:cs typeface="Calibri"/>
              </a:rPr>
              <a:t>capita </a:t>
            </a:r>
            <a:r>
              <a:rPr sz="1764" dirty="0">
                <a:latin typeface="Calibri"/>
                <a:cs typeface="Calibri"/>
              </a:rPr>
              <a:t>2</a:t>
            </a:r>
            <a:r>
              <a:rPr sz="1737" baseline="26455" dirty="0">
                <a:latin typeface="Calibri"/>
                <a:cs typeface="Calibri"/>
              </a:rPr>
              <a:t>nd</a:t>
            </a:r>
            <a:r>
              <a:rPr sz="1737" spc="140" baseline="26455" dirty="0">
                <a:latin typeface="Calibri"/>
                <a:cs typeface="Calibri"/>
              </a:rPr>
              <a:t> </a:t>
            </a:r>
            <a:r>
              <a:rPr sz="1764" dirty="0">
                <a:latin typeface="Calibri"/>
                <a:cs typeface="Calibri"/>
              </a:rPr>
              <a:t>variable:</a:t>
            </a:r>
            <a:r>
              <a:rPr sz="1764" spc="-61" dirty="0">
                <a:latin typeface="Calibri"/>
                <a:cs typeface="Calibri"/>
              </a:rPr>
              <a:t> </a:t>
            </a:r>
            <a:r>
              <a:rPr sz="1764" dirty="0">
                <a:latin typeface="Calibri"/>
                <a:cs typeface="Calibri"/>
              </a:rPr>
              <a:t>Life</a:t>
            </a:r>
            <a:r>
              <a:rPr sz="1764" spc="-39" dirty="0">
                <a:latin typeface="Calibri"/>
                <a:cs typeface="Calibri"/>
              </a:rPr>
              <a:t> </a:t>
            </a:r>
            <a:r>
              <a:rPr sz="1764" spc="-11" dirty="0">
                <a:latin typeface="Calibri"/>
                <a:cs typeface="Calibri"/>
              </a:rPr>
              <a:t>Expectancy </a:t>
            </a:r>
            <a:r>
              <a:rPr sz="1764" dirty="0">
                <a:latin typeface="Calibri"/>
                <a:cs typeface="Calibri"/>
              </a:rPr>
              <a:t>3</a:t>
            </a:r>
            <a:r>
              <a:rPr sz="1737" baseline="26455" dirty="0">
                <a:latin typeface="Calibri"/>
                <a:cs typeface="Calibri"/>
              </a:rPr>
              <a:t>rd</a:t>
            </a:r>
            <a:r>
              <a:rPr sz="1737" spc="140" baseline="26455" dirty="0">
                <a:latin typeface="Calibri"/>
                <a:cs typeface="Calibri"/>
              </a:rPr>
              <a:t> </a:t>
            </a:r>
            <a:r>
              <a:rPr sz="1764" dirty="0">
                <a:latin typeface="Calibri"/>
                <a:cs typeface="Calibri"/>
              </a:rPr>
              <a:t>variable:</a:t>
            </a:r>
            <a:r>
              <a:rPr sz="1764" spc="-66" dirty="0">
                <a:latin typeface="Calibri"/>
                <a:cs typeface="Calibri"/>
              </a:rPr>
              <a:t> </a:t>
            </a:r>
            <a:r>
              <a:rPr sz="1764" dirty="0">
                <a:latin typeface="Calibri"/>
                <a:cs typeface="Calibri"/>
              </a:rPr>
              <a:t>country</a:t>
            </a:r>
            <a:r>
              <a:rPr sz="1764" spc="-39" dirty="0">
                <a:latin typeface="Calibri"/>
                <a:cs typeface="Calibri"/>
              </a:rPr>
              <a:t> </a:t>
            </a:r>
            <a:r>
              <a:rPr sz="1764" spc="-22" dirty="0">
                <a:latin typeface="Calibri"/>
                <a:cs typeface="Calibri"/>
              </a:rPr>
              <a:t>size</a:t>
            </a:r>
            <a:endParaRPr sz="1764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02530" y="7115521"/>
            <a:ext cx="7772929" cy="217724"/>
          </a:xfrm>
          <a:prstGeom prst="rect">
            <a:avLst/>
          </a:prstGeom>
        </p:spPr>
        <p:txBody>
          <a:bodyPr vert="horz" wrap="square" lIns="0" tIns="14005" rIns="0" bIns="0" rtlCol="0">
            <a:spAutoFit/>
          </a:bodyPr>
          <a:lstStyle/>
          <a:p>
            <a:pPr marL="14006">
              <a:spcBef>
                <a:spcPts val="110"/>
              </a:spcBef>
            </a:pPr>
            <a:r>
              <a:rPr sz="1323" i="1" dirty="0">
                <a:latin typeface="Calibri"/>
                <a:cs typeface="Calibri"/>
              </a:rPr>
              <a:t>Source:</a:t>
            </a:r>
            <a:r>
              <a:rPr sz="1323" i="1" spc="397" dirty="0">
                <a:latin typeface="Calibri"/>
                <a:cs typeface="Calibri"/>
              </a:rPr>
              <a:t> </a:t>
            </a:r>
            <a:r>
              <a:rPr sz="1323" i="1" spc="-11" dirty="0">
                <a:latin typeface="Calibri"/>
                <a:cs typeface="Calibri"/>
              </a:rPr>
              <a:t>https://towardsdatascience.com/5-quick-and-</a:t>
            </a:r>
            <a:r>
              <a:rPr sz="1323" i="1" spc="-22" dirty="0">
                <a:latin typeface="Calibri"/>
                <a:cs typeface="Calibri"/>
              </a:rPr>
              <a:t>easy-</a:t>
            </a:r>
            <a:r>
              <a:rPr sz="1323" i="1" spc="-11" dirty="0">
                <a:latin typeface="Calibri"/>
                <a:cs typeface="Calibri"/>
              </a:rPr>
              <a:t>data-visualizations-in-python-with-code-a2284bae952f</a:t>
            </a:r>
            <a:endParaRPr sz="1323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05364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6997" y="592330"/>
            <a:ext cx="4264660" cy="6978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25" dirty="0">
                <a:solidFill>
                  <a:srgbClr val="00009A"/>
                </a:solidFill>
              </a:rPr>
              <a:t>Types </a:t>
            </a:r>
            <a:r>
              <a:rPr dirty="0">
                <a:solidFill>
                  <a:srgbClr val="00009A"/>
                </a:solidFill>
              </a:rPr>
              <a:t>of</a:t>
            </a:r>
            <a:r>
              <a:rPr spc="-25" dirty="0">
                <a:solidFill>
                  <a:srgbClr val="00009A"/>
                </a:solidFill>
              </a:rPr>
              <a:t> </a:t>
            </a:r>
            <a:r>
              <a:rPr spc="-20" dirty="0">
                <a:solidFill>
                  <a:srgbClr val="00009A"/>
                </a:solidFill>
              </a:rPr>
              <a:t>Data </a:t>
            </a:r>
            <a:r>
              <a:rPr spc="-5" dirty="0">
                <a:solidFill>
                  <a:srgbClr val="00009A"/>
                </a:solidFill>
              </a:rPr>
              <a:t>Sets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32415" y="1625752"/>
            <a:ext cx="5274310" cy="185420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327025" indent="-314960">
              <a:lnSpc>
                <a:spcPct val="100000"/>
              </a:lnSpc>
              <a:spcBef>
                <a:spcPts val="725"/>
              </a:spcBef>
              <a:buClr>
                <a:srgbClr val="C00000"/>
              </a:buClr>
              <a:buFont typeface="Wingdings"/>
              <a:buChar char=""/>
              <a:tabLst>
                <a:tab pos="327025" algn="l"/>
                <a:tab pos="327660" algn="l"/>
              </a:tabLst>
            </a:pPr>
            <a:r>
              <a:rPr sz="1950" b="1" spc="-5" dirty="0">
                <a:latin typeface="Calibri"/>
                <a:cs typeface="Calibri"/>
              </a:rPr>
              <a:t>Record</a:t>
            </a:r>
            <a:endParaRPr sz="1950">
              <a:latin typeface="Calibri"/>
              <a:cs typeface="Calibri"/>
            </a:endParaRPr>
          </a:p>
          <a:p>
            <a:pPr marL="894080" lvl="1" indent="-378460">
              <a:lnSpc>
                <a:spcPct val="100000"/>
              </a:lnSpc>
              <a:spcBef>
                <a:spcPts val="640"/>
              </a:spcBef>
              <a:buClr>
                <a:srgbClr val="C00000"/>
              </a:buClr>
              <a:buFont typeface="Wingdings"/>
              <a:buChar char=""/>
              <a:tabLst>
                <a:tab pos="894080" algn="l"/>
                <a:tab pos="894715" algn="l"/>
              </a:tabLst>
            </a:pPr>
            <a:r>
              <a:rPr sz="1950" spc="5" dirty="0">
                <a:latin typeface="Calibri"/>
                <a:cs typeface="Calibri"/>
              </a:rPr>
              <a:t>Relational</a:t>
            </a:r>
            <a:r>
              <a:rPr sz="1950" spc="-1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records</a:t>
            </a:r>
            <a:endParaRPr sz="1950">
              <a:latin typeface="Calibri"/>
              <a:cs typeface="Calibri"/>
            </a:endParaRPr>
          </a:p>
          <a:p>
            <a:pPr marL="894080" marR="1000125" lvl="1" indent="-378460">
              <a:lnSpc>
                <a:spcPct val="106700"/>
              </a:lnSpc>
              <a:spcBef>
                <a:spcPts val="475"/>
              </a:spcBef>
              <a:buClr>
                <a:srgbClr val="C00000"/>
              </a:buClr>
              <a:buFont typeface="Wingdings"/>
              <a:buChar char=""/>
              <a:tabLst>
                <a:tab pos="894080" algn="l"/>
                <a:tab pos="894715" algn="l"/>
              </a:tabLst>
            </a:pPr>
            <a:r>
              <a:rPr sz="1950" spc="10" dirty="0">
                <a:latin typeface="Calibri"/>
                <a:cs typeface="Calibri"/>
              </a:rPr>
              <a:t>Document </a:t>
            </a:r>
            <a:r>
              <a:rPr sz="1950" spc="5" dirty="0">
                <a:latin typeface="Calibri"/>
                <a:cs typeface="Calibri"/>
              </a:rPr>
              <a:t>data: </a:t>
            </a:r>
            <a:r>
              <a:rPr sz="1950" dirty="0">
                <a:latin typeface="Calibri"/>
                <a:cs typeface="Calibri"/>
              </a:rPr>
              <a:t>text </a:t>
            </a:r>
            <a:r>
              <a:rPr sz="1950" spc="10" dirty="0">
                <a:latin typeface="Calibri"/>
                <a:cs typeface="Calibri"/>
              </a:rPr>
              <a:t>documents: </a:t>
            </a:r>
            <a:r>
              <a:rPr sz="1950" spc="-430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term‐frequency</a:t>
            </a:r>
            <a:r>
              <a:rPr sz="1950" spc="5" dirty="0">
                <a:latin typeface="Calibri"/>
                <a:cs typeface="Calibri"/>
              </a:rPr>
              <a:t> vector</a:t>
            </a:r>
            <a:endParaRPr sz="1950">
              <a:latin typeface="Calibri"/>
              <a:cs typeface="Calibri"/>
            </a:endParaRPr>
          </a:p>
          <a:p>
            <a:pPr marL="894080" lvl="1" indent="-378460">
              <a:lnSpc>
                <a:spcPct val="100000"/>
              </a:lnSpc>
              <a:spcBef>
                <a:spcPts val="640"/>
              </a:spcBef>
              <a:buClr>
                <a:srgbClr val="C00000"/>
              </a:buClr>
              <a:buFont typeface="Wingdings"/>
              <a:buChar char=""/>
              <a:tabLst>
                <a:tab pos="894080" algn="l"/>
                <a:tab pos="894715" algn="l"/>
              </a:tabLst>
            </a:pPr>
            <a:r>
              <a:rPr sz="1950" dirty="0">
                <a:latin typeface="Calibri"/>
                <a:cs typeface="Calibri"/>
              </a:rPr>
              <a:t>Transaction</a:t>
            </a:r>
            <a:r>
              <a:rPr sz="1950" spc="-4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data</a:t>
            </a:r>
            <a:endParaRPr sz="195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776571" y="2031961"/>
            <a:ext cx="5339715" cy="2734945"/>
            <a:chOff x="4776571" y="2031961"/>
            <a:chExt cx="5339715" cy="2734945"/>
          </a:xfrm>
        </p:grpSpPr>
        <p:sp>
          <p:nvSpPr>
            <p:cNvPr id="5" name="object 5"/>
            <p:cNvSpPr/>
            <p:nvPr/>
          </p:nvSpPr>
          <p:spPr>
            <a:xfrm>
              <a:off x="4780673" y="3236975"/>
              <a:ext cx="1229995" cy="400050"/>
            </a:xfrm>
            <a:custGeom>
              <a:avLst/>
              <a:gdLst/>
              <a:ahLst/>
              <a:cxnLst/>
              <a:rect l="l" t="t" r="r" b="b"/>
              <a:pathLst>
                <a:path w="1229995" h="400050">
                  <a:moveTo>
                    <a:pt x="1229867" y="400049"/>
                  </a:moveTo>
                  <a:lnTo>
                    <a:pt x="1229867" y="0"/>
                  </a:lnTo>
                  <a:lnTo>
                    <a:pt x="0" y="0"/>
                  </a:lnTo>
                  <a:lnTo>
                    <a:pt x="0" y="400050"/>
                  </a:lnTo>
                  <a:lnTo>
                    <a:pt x="1229867" y="400049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780673" y="3236975"/>
              <a:ext cx="1229995" cy="400050"/>
            </a:xfrm>
            <a:custGeom>
              <a:avLst/>
              <a:gdLst/>
              <a:ahLst/>
              <a:cxnLst/>
              <a:rect l="l" t="t" r="r" b="b"/>
              <a:pathLst>
                <a:path w="1229995" h="400050">
                  <a:moveTo>
                    <a:pt x="0" y="400050"/>
                  </a:moveTo>
                  <a:lnTo>
                    <a:pt x="0" y="0"/>
                  </a:lnTo>
                  <a:lnTo>
                    <a:pt x="1229868" y="0"/>
                  </a:lnTo>
                  <a:lnTo>
                    <a:pt x="1229868" y="400049"/>
                  </a:lnTo>
                  <a:lnTo>
                    <a:pt x="0" y="40005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780673" y="3236975"/>
              <a:ext cx="1229995" cy="400050"/>
            </a:xfrm>
            <a:custGeom>
              <a:avLst/>
              <a:gdLst/>
              <a:ahLst/>
              <a:cxnLst/>
              <a:rect l="l" t="t" r="r" b="b"/>
              <a:pathLst>
                <a:path w="1229995" h="400050">
                  <a:moveTo>
                    <a:pt x="1229867" y="0"/>
                  </a:moveTo>
                  <a:lnTo>
                    <a:pt x="1229867" y="400049"/>
                  </a:lnTo>
                  <a:lnTo>
                    <a:pt x="0" y="400050"/>
                  </a:lnTo>
                  <a:lnTo>
                    <a:pt x="0" y="0"/>
                  </a:lnTo>
                  <a:lnTo>
                    <a:pt x="1229867" y="0"/>
                  </a:lnTo>
                  <a:close/>
                </a:path>
              </a:pathLst>
            </a:custGeom>
            <a:ln w="82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37467" y="3380993"/>
              <a:ext cx="701039" cy="146304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9701669" y="2036063"/>
              <a:ext cx="410209" cy="1201420"/>
            </a:xfrm>
            <a:custGeom>
              <a:avLst/>
              <a:gdLst/>
              <a:ahLst/>
              <a:cxnLst/>
              <a:rect l="l" t="t" r="r" b="b"/>
              <a:pathLst>
                <a:path w="410209" h="1201420">
                  <a:moveTo>
                    <a:pt x="409955" y="1200912"/>
                  </a:moveTo>
                  <a:lnTo>
                    <a:pt x="409955" y="0"/>
                  </a:lnTo>
                  <a:lnTo>
                    <a:pt x="0" y="0"/>
                  </a:lnTo>
                  <a:lnTo>
                    <a:pt x="0" y="1200912"/>
                  </a:lnTo>
                  <a:lnTo>
                    <a:pt x="409955" y="1200912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701669" y="2036063"/>
              <a:ext cx="410209" cy="1201420"/>
            </a:xfrm>
            <a:custGeom>
              <a:avLst/>
              <a:gdLst/>
              <a:ahLst/>
              <a:cxnLst/>
              <a:rect l="l" t="t" r="r" b="b"/>
              <a:pathLst>
                <a:path w="410209" h="1201420">
                  <a:moveTo>
                    <a:pt x="409955" y="0"/>
                  </a:moveTo>
                  <a:lnTo>
                    <a:pt x="409955" y="1200912"/>
                  </a:lnTo>
                  <a:lnTo>
                    <a:pt x="0" y="1200912"/>
                  </a:lnTo>
                  <a:lnTo>
                    <a:pt x="0" y="0"/>
                  </a:lnTo>
                  <a:lnTo>
                    <a:pt x="409955" y="0"/>
                  </a:lnTo>
                  <a:close/>
                </a:path>
              </a:pathLst>
            </a:custGeom>
            <a:ln w="82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701669" y="2036063"/>
              <a:ext cx="410209" cy="1201420"/>
            </a:xfrm>
            <a:custGeom>
              <a:avLst/>
              <a:gdLst/>
              <a:ahLst/>
              <a:cxnLst/>
              <a:rect l="l" t="t" r="r" b="b"/>
              <a:pathLst>
                <a:path w="410209" h="1201420">
                  <a:moveTo>
                    <a:pt x="409955" y="0"/>
                  </a:moveTo>
                  <a:lnTo>
                    <a:pt x="409955" y="1200912"/>
                  </a:lnTo>
                  <a:lnTo>
                    <a:pt x="0" y="1200912"/>
                  </a:lnTo>
                  <a:lnTo>
                    <a:pt x="0" y="0"/>
                  </a:lnTo>
                  <a:lnTo>
                    <a:pt x="409955" y="0"/>
                  </a:lnTo>
                  <a:close/>
                </a:path>
              </a:pathLst>
            </a:custGeom>
            <a:ln w="82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63201" y="2425445"/>
              <a:ext cx="79260" cy="1252727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9290939" y="2036063"/>
              <a:ext cx="410845" cy="1201420"/>
            </a:xfrm>
            <a:custGeom>
              <a:avLst/>
              <a:gdLst/>
              <a:ahLst/>
              <a:cxnLst/>
              <a:rect l="l" t="t" r="r" b="b"/>
              <a:pathLst>
                <a:path w="410845" h="1201420">
                  <a:moveTo>
                    <a:pt x="410718" y="1200912"/>
                  </a:moveTo>
                  <a:lnTo>
                    <a:pt x="410718" y="0"/>
                  </a:lnTo>
                  <a:lnTo>
                    <a:pt x="0" y="0"/>
                  </a:lnTo>
                  <a:lnTo>
                    <a:pt x="0" y="1200912"/>
                  </a:lnTo>
                  <a:lnTo>
                    <a:pt x="410718" y="1200912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290951" y="2036063"/>
              <a:ext cx="410845" cy="1201420"/>
            </a:xfrm>
            <a:custGeom>
              <a:avLst/>
              <a:gdLst/>
              <a:ahLst/>
              <a:cxnLst/>
              <a:rect l="l" t="t" r="r" b="b"/>
              <a:pathLst>
                <a:path w="410845" h="1201420">
                  <a:moveTo>
                    <a:pt x="410718" y="0"/>
                  </a:moveTo>
                  <a:lnTo>
                    <a:pt x="410718" y="1200912"/>
                  </a:lnTo>
                  <a:lnTo>
                    <a:pt x="0" y="1200912"/>
                  </a:lnTo>
                  <a:lnTo>
                    <a:pt x="0" y="0"/>
                  </a:lnTo>
                  <a:lnTo>
                    <a:pt x="410718" y="0"/>
                  </a:lnTo>
                  <a:close/>
                </a:path>
              </a:pathLst>
            </a:custGeom>
            <a:ln w="82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290951" y="2036063"/>
              <a:ext cx="410845" cy="1201420"/>
            </a:xfrm>
            <a:custGeom>
              <a:avLst/>
              <a:gdLst/>
              <a:ahLst/>
              <a:cxnLst/>
              <a:rect l="l" t="t" r="r" b="b"/>
              <a:pathLst>
                <a:path w="410845" h="1201420">
                  <a:moveTo>
                    <a:pt x="410718" y="0"/>
                  </a:moveTo>
                  <a:lnTo>
                    <a:pt x="410718" y="1200912"/>
                  </a:lnTo>
                  <a:lnTo>
                    <a:pt x="0" y="1200912"/>
                  </a:lnTo>
                  <a:lnTo>
                    <a:pt x="0" y="0"/>
                  </a:lnTo>
                  <a:lnTo>
                    <a:pt x="410718" y="0"/>
                  </a:lnTo>
                  <a:close/>
                </a:path>
              </a:pathLst>
            </a:custGeom>
            <a:ln w="82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453257" y="2420111"/>
              <a:ext cx="103619" cy="868680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8880995" y="2036063"/>
              <a:ext cx="410209" cy="1201420"/>
            </a:xfrm>
            <a:custGeom>
              <a:avLst/>
              <a:gdLst/>
              <a:ahLst/>
              <a:cxnLst/>
              <a:rect l="l" t="t" r="r" b="b"/>
              <a:pathLst>
                <a:path w="410209" h="1201420">
                  <a:moveTo>
                    <a:pt x="409955" y="1200912"/>
                  </a:moveTo>
                  <a:lnTo>
                    <a:pt x="409955" y="0"/>
                  </a:lnTo>
                  <a:lnTo>
                    <a:pt x="0" y="0"/>
                  </a:lnTo>
                  <a:lnTo>
                    <a:pt x="0" y="1200912"/>
                  </a:lnTo>
                  <a:lnTo>
                    <a:pt x="409955" y="1200912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880983" y="2036063"/>
              <a:ext cx="410209" cy="1201420"/>
            </a:xfrm>
            <a:custGeom>
              <a:avLst/>
              <a:gdLst/>
              <a:ahLst/>
              <a:cxnLst/>
              <a:rect l="l" t="t" r="r" b="b"/>
              <a:pathLst>
                <a:path w="410209" h="1201420">
                  <a:moveTo>
                    <a:pt x="409955" y="0"/>
                  </a:moveTo>
                  <a:lnTo>
                    <a:pt x="409955" y="1200912"/>
                  </a:lnTo>
                  <a:lnTo>
                    <a:pt x="0" y="1200912"/>
                  </a:lnTo>
                  <a:lnTo>
                    <a:pt x="0" y="0"/>
                  </a:lnTo>
                  <a:lnTo>
                    <a:pt x="409955" y="0"/>
                  </a:lnTo>
                  <a:close/>
                </a:path>
              </a:pathLst>
            </a:custGeom>
            <a:ln w="82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880983" y="2036063"/>
              <a:ext cx="410209" cy="1201420"/>
            </a:xfrm>
            <a:custGeom>
              <a:avLst/>
              <a:gdLst/>
              <a:ahLst/>
              <a:cxnLst/>
              <a:rect l="l" t="t" r="r" b="b"/>
              <a:pathLst>
                <a:path w="410209" h="1201420">
                  <a:moveTo>
                    <a:pt x="409955" y="0"/>
                  </a:moveTo>
                  <a:lnTo>
                    <a:pt x="409955" y="1200912"/>
                  </a:lnTo>
                  <a:lnTo>
                    <a:pt x="0" y="1200912"/>
                  </a:lnTo>
                  <a:lnTo>
                    <a:pt x="0" y="0"/>
                  </a:lnTo>
                  <a:lnTo>
                    <a:pt x="409955" y="0"/>
                  </a:lnTo>
                  <a:close/>
                </a:path>
              </a:pathLst>
            </a:custGeom>
            <a:ln w="82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043289" y="2541269"/>
              <a:ext cx="103631" cy="594359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8471027" y="2036063"/>
              <a:ext cx="410209" cy="1201420"/>
            </a:xfrm>
            <a:custGeom>
              <a:avLst/>
              <a:gdLst/>
              <a:ahLst/>
              <a:cxnLst/>
              <a:rect l="l" t="t" r="r" b="b"/>
              <a:pathLst>
                <a:path w="410209" h="1201420">
                  <a:moveTo>
                    <a:pt x="409955" y="1200912"/>
                  </a:moveTo>
                  <a:lnTo>
                    <a:pt x="409955" y="0"/>
                  </a:lnTo>
                  <a:lnTo>
                    <a:pt x="0" y="0"/>
                  </a:lnTo>
                  <a:lnTo>
                    <a:pt x="0" y="1200912"/>
                  </a:lnTo>
                  <a:lnTo>
                    <a:pt x="409955" y="1200912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471039" y="2036063"/>
              <a:ext cx="410209" cy="1201420"/>
            </a:xfrm>
            <a:custGeom>
              <a:avLst/>
              <a:gdLst/>
              <a:ahLst/>
              <a:cxnLst/>
              <a:rect l="l" t="t" r="r" b="b"/>
              <a:pathLst>
                <a:path w="410209" h="1201420">
                  <a:moveTo>
                    <a:pt x="409955" y="0"/>
                  </a:moveTo>
                  <a:lnTo>
                    <a:pt x="409955" y="1200912"/>
                  </a:lnTo>
                  <a:lnTo>
                    <a:pt x="0" y="1200912"/>
                  </a:lnTo>
                  <a:lnTo>
                    <a:pt x="0" y="0"/>
                  </a:lnTo>
                  <a:lnTo>
                    <a:pt x="409955" y="0"/>
                  </a:lnTo>
                  <a:close/>
                </a:path>
              </a:pathLst>
            </a:custGeom>
            <a:ln w="82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471039" y="2036063"/>
              <a:ext cx="410209" cy="1201420"/>
            </a:xfrm>
            <a:custGeom>
              <a:avLst/>
              <a:gdLst/>
              <a:ahLst/>
              <a:cxnLst/>
              <a:rect l="l" t="t" r="r" b="b"/>
              <a:pathLst>
                <a:path w="410209" h="1201420">
                  <a:moveTo>
                    <a:pt x="409955" y="0"/>
                  </a:moveTo>
                  <a:lnTo>
                    <a:pt x="409955" y="1200912"/>
                  </a:lnTo>
                  <a:lnTo>
                    <a:pt x="0" y="1200912"/>
                  </a:lnTo>
                  <a:lnTo>
                    <a:pt x="0" y="0"/>
                  </a:lnTo>
                  <a:lnTo>
                    <a:pt x="409955" y="0"/>
                  </a:lnTo>
                  <a:close/>
                </a:path>
              </a:pathLst>
            </a:custGeom>
            <a:ln w="82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716403" y="2572511"/>
              <a:ext cx="97535" cy="699516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553322" y="2607563"/>
              <a:ext cx="73152" cy="333756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8061071" y="2036063"/>
              <a:ext cx="410209" cy="1201420"/>
            </a:xfrm>
            <a:custGeom>
              <a:avLst/>
              <a:gdLst/>
              <a:ahLst/>
              <a:cxnLst/>
              <a:rect l="l" t="t" r="r" b="b"/>
              <a:pathLst>
                <a:path w="410209" h="1201420">
                  <a:moveTo>
                    <a:pt x="409955" y="1200912"/>
                  </a:moveTo>
                  <a:lnTo>
                    <a:pt x="409955" y="0"/>
                  </a:lnTo>
                  <a:lnTo>
                    <a:pt x="0" y="0"/>
                  </a:lnTo>
                  <a:lnTo>
                    <a:pt x="0" y="1200912"/>
                  </a:lnTo>
                  <a:lnTo>
                    <a:pt x="409955" y="1200912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8061071" y="2036063"/>
              <a:ext cx="410209" cy="1201420"/>
            </a:xfrm>
            <a:custGeom>
              <a:avLst/>
              <a:gdLst/>
              <a:ahLst/>
              <a:cxnLst/>
              <a:rect l="l" t="t" r="r" b="b"/>
              <a:pathLst>
                <a:path w="410209" h="1201420">
                  <a:moveTo>
                    <a:pt x="409955" y="0"/>
                  </a:moveTo>
                  <a:lnTo>
                    <a:pt x="409955" y="1200912"/>
                  </a:lnTo>
                  <a:lnTo>
                    <a:pt x="0" y="1200912"/>
                  </a:lnTo>
                  <a:lnTo>
                    <a:pt x="0" y="0"/>
                  </a:lnTo>
                  <a:lnTo>
                    <a:pt x="409955" y="0"/>
                  </a:lnTo>
                  <a:close/>
                </a:path>
              </a:pathLst>
            </a:custGeom>
            <a:ln w="82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8061071" y="2036063"/>
              <a:ext cx="410209" cy="1201420"/>
            </a:xfrm>
            <a:custGeom>
              <a:avLst/>
              <a:gdLst/>
              <a:ahLst/>
              <a:cxnLst/>
              <a:rect l="l" t="t" r="r" b="b"/>
              <a:pathLst>
                <a:path w="410209" h="1201420">
                  <a:moveTo>
                    <a:pt x="409955" y="0"/>
                  </a:moveTo>
                  <a:lnTo>
                    <a:pt x="409955" y="1200912"/>
                  </a:lnTo>
                  <a:lnTo>
                    <a:pt x="0" y="1200912"/>
                  </a:lnTo>
                  <a:lnTo>
                    <a:pt x="0" y="0"/>
                  </a:lnTo>
                  <a:lnTo>
                    <a:pt x="409955" y="0"/>
                  </a:lnTo>
                  <a:close/>
                </a:path>
              </a:pathLst>
            </a:custGeom>
            <a:ln w="82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195957" y="2473451"/>
              <a:ext cx="103632" cy="969263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7651127" y="2036063"/>
              <a:ext cx="410209" cy="1201420"/>
            </a:xfrm>
            <a:custGeom>
              <a:avLst/>
              <a:gdLst/>
              <a:ahLst/>
              <a:cxnLst/>
              <a:rect l="l" t="t" r="r" b="b"/>
              <a:pathLst>
                <a:path w="410209" h="1201420">
                  <a:moveTo>
                    <a:pt x="409955" y="1200912"/>
                  </a:moveTo>
                  <a:lnTo>
                    <a:pt x="409955" y="0"/>
                  </a:lnTo>
                  <a:lnTo>
                    <a:pt x="0" y="0"/>
                  </a:lnTo>
                  <a:lnTo>
                    <a:pt x="0" y="1200912"/>
                  </a:lnTo>
                  <a:lnTo>
                    <a:pt x="409955" y="1200912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651114" y="2036063"/>
              <a:ext cx="410209" cy="1201420"/>
            </a:xfrm>
            <a:custGeom>
              <a:avLst/>
              <a:gdLst/>
              <a:ahLst/>
              <a:cxnLst/>
              <a:rect l="l" t="t" r="r" b="b"/>
              <a:pathLst>
                <a:path w="410209" h="1201420">
                  <a:moveTo>
                    <a:pt x="409955" y="0"/>
                  </a:moveTo>
                  <a:lnTo>
                    <a:pt x="409955" y="1200912"/>
                  </a:lnTo>
                  <a:lnTo>
                    <a:pt x="0" y="1200912"/>
                  </a:lnTo>
                  <a:lnTo>
                    <a:pt x="0" y="0"/>
                  </a:lnTo>
                  <a:lnTo>
                    <a:pt x="409955" y="0"/>
                  </a:lnTo>
                  <a:close/>
                </a:path>
              </a:pathLst>
            </a:custGeom>
            <a:ln w="82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651114" y="2036063"/>
              <a:ext cx="410209" cy="1201420"/>
            </a:xfrm>
            <a:custGeom>
              <a:avLst/>
              <a:gdLst/>
              <a:ahLst/>
              <a:cxnLst/>
              <a:rect l="l" t="t" r="r" b="b"/>
              <a:pathLst>
                <a:path w="410209" h="1201420">
                  <a:moveTo>
                    <a:pt x="409955" y="0"/>
                  </a:moveTo>
                  <a:lnTo>
                    <a:pt x="409955" y="1200912"/>
                  </a:lnTo>
                  <a:lnTo>
                    <a:pt x="0" y="1200912"/>
                  </a:lnTo>
                  <a:lnTo>
                    <a:pt x="0" y="0"/>
                  </a:lnTo>
                  <a:lnTo>
                    <a:pt x="409955" y="0"/>
                  </a:lnTo>
                  <a:close/>
                </a:path>
              </a:pathLst>
            </a:custGeom>
            <a:ln w="82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813433" y="2477261"/>
              <a:ext cx="79247" cy="946403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7241171" y="2036063"/>
              <a:ext cx="410209" cy="1201420"/>
            </a:xfrm>
            <a:custGeom>
              <a:avLst/>
              <a:gdLst/>
              <a:ahLst/>
              <a:cxnLst/>
              <a:rect l="l" t="t" r="r" b="b"/>
              <a:pathLst>
                <a:path w="410209" h="1201420">
                  <a:moveTo>
                    <a:pt x="409955" y="1200912"/>
                  </a:moveTo>
                  <a:lnTo>
                    <a:pt x="409955" y="0"/>
                  </a:lnTo>
                  <a:lnTo>
                    <a:pt x="0" y="0"/>
                  </a:lnTo>
                  <a:lnTo>
                    <a:pt x="0" y="1200912"/>
                  </a:lnTo>
                  <a:lnTo>
                    <a:pt x="409955" y="1200912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241171" y="2036063"/>
              <a:ext cx="410209" cy="1201420"/>
            </a:xfrm>
            <a:custGeom>
              <a:avLst/>
              <a:gdLst/>
              <a:ahLst/>
              <a:cxnLst/>
              <a:rect l="l" t="t" r="r" b="b"/>
              <a:pathLst>
                <a:path w="410209" h="1201420">
                  <a:moveTo>
                    <a:pt x="409955" y="0"/>
                  </a:moveTo>
                  <a:lnTo>
                    <a:pt x="409955" y="1200912"/>
                  </a:lnTo>
                  <a:lnTo>
                    <a:pt x="0" y="1200912"/>
                  </a:lnTo>
                  <a:lnTo>
                    <a:pt x="0" y="0"/>
                  </a:lnTo>
                  <a:lnTo>
                    <a:pt x="409955" y="0"/>
                  </a:lnTo>
                  <a:close/>
                </a:path>
              </a:pathLst>
            </a:custGeom>
            <a:ln w="82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241171" y="2036063"/>
              <a:ext cx="410209" cy="1201420"/>
            </a:xfrm>
            <a:custGeom>
              <a:avLst/>
              <a:gdLst/>
              <a:ahLst/>
              <a:cxnLst/>
              <a:rect l="l" t="t" r="r" b="b"/>
              <a:pathLst>
                <a:path w="410209" h="1201420">
                  <a:moveTo>
                    <a:pt x="409955" y="0"/>
                  </a:moveTo>
                  <a:lnTo>
                    <a:pt x="409955" y="1200912"/>
                  </a:lnTo>
                  <a:lnTo>
                    <a:pt x="0" y="1200912"/>
                  </a:lnTo>
                  <a:lnTo>
                    <a:pt x="0" y="0"/>
                  </a:lnTo>
                  <a:lnTo>
                    <a:pt x="409955" y="0"/>
                  </a:lnTo>
                  <a:close/>
                </a:path>
              </a:pathLst>
            </a:custGeom>
            <a:ln w="82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402715" y="2540507"/>
              <a:ext cx="103631" cy="571500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6831215" y="2036063"/>
              <a:ext cx="410209" cy="1201420"/>
            </a:xfrm>
            <a:custGeom>
              <a:avLst/>
              <a:gdLst/>
              <a:ahLst/>
              <a:cxnLst/>
              <a:rect l="l" t="t" r="r" b="b"/>
              <a:pathLst>
                <a:path w="410209" h="1201420">
                  <a:moveTo>
                    <a:pt x="409955" y="1200912"/>
                  </a:moveTo>
                  <a:lnTo>
                    <a:pt x="409955" y="0"/>
                  </a:lnTo>
                  <a:lnTo>
                    <a:pt x="0" y="0"/>
                  </a:lnTo>
                  <a:lnTo>
                    <a:pt x="0" y="1200912"/>
                  </a:lnTo>
                  <a:lnTo>
                    <a:pt x="409955" y="1200912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831215" y="2036063"/>
              <a:ext cx="410209" cy="1201420"/>
            </a:xfrm>
            <a:custGeom>
              <a:avLst/>
              <a:gdLst/>
              <a:ahLst/>
              <a:cxnLst/>
              <a:rect l="l" t="t" r="r" b="b"/>
              <a:pathLst>
                <a:path w="410209" h="1201420">
                  <a:moveTo>
                    <a:pt x="409955" y="0"/>
                  </a:moveTo>
                  <a:lnTo>
                    <a:pt x="409955" y="1200912"/>
                  </a:lnTo>
                  <a:lnTo>
                    <a:pt x="0" y="1200912"/>
                  </a:lnTo>
                  <a:lnTo>
                    <a:pt x="0" y="0"/>
                  </a:lnTo>
                  <a:lnTo>
                    <a:pt x="409955" y="0"/>
                  </a:lnTo>
                  <a:close/>
                </a:path>
              </a:pathLst>
            </a:custGeom>
            <a:ln w="82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831215" y="2036063"/>
              <a:ext cx="410209" cy="1201420"/>
            </a:xfrm>
            <a:custGeom>
              <a:avLst/>
              <a:gdLst/>
              <a:ahLst/>
              <a:cxnLst/>
              <a:rect l="l" t="t" r="r" b="b"/>
              <a:pathLst>
                <a:path w="410209" h="1201420">
                  <a:moveTo>
                    <a:pt x="409955" y="0"/>
                  </a:moveTo>
                  <a:lnTo>
                    <a:pt x="409955" y="1200912"/>
                  </a:lnTo>
                  <a:lnTo>
                    <a:pt x="0" y="1200912"/>
                  </a:lnTo>
                  <a:lnTo>
                    <a:pt x="0" y="0"/>
                  </a:lnTo>
                  <a:lnTo>
                    <a:pt x="409955" y="0"/>
                  </a:lnTo>
                  <a:close/>
                </a:path>
              </a:pathLst>
            </a:custGeom>
            <a:ln w="82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049135" y="2554985"/>
              <a:ext cx="128015" cy="493776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883793" y="2606039"/>
              <a:ext cx="103631" cy="365759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6420497" y="2036063"/>
              <a:ext cx="410845" cy="1201420"/>
            </a:xfrm>
            <a:custGeom>
              <a:avLst/>
              <a:gdLst/>
              <a:ahLst/>
              <a:cxnLst/>
              <a:rect l="l" t="t" r="r" b="b"/>
              <a:pathLst>
                <a:path w="410845" h="1201420">
                  <a:moveTo>
                    <a:pt x="410717" y="1200912"/>
                  </a:moveTo>
                  <a:lnTo>
                    <a:pt x="410717" y="0"/>
                  </a:lnTo>
                  <a:lnTo>
                    <a:pt x="0" y="0"/>
                  </a:lnTo>
                  <a:lnTo>
                    <a:pt x="0" y="1200912"/>
                  </a:lnTo>
                  <a:lnTo>
                    <a:pt x="410717" y="1200912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420497" y="2036063"/>
              <a:ext cx="410845" cy="1201420"/>
            </a:xfrm>
            <a:custGeom>
              <a:avLst/>
              <a:gdLst/>
              <a:ahLst/>
              <a:cxnLst/>
              <a:rect l="l" t="t" r="r" b="b"/>
              <a:pathLst>
                <a:path w="410845" h="1201420">
                  <a:moveTo>
                    <a:pt x="410718" y="0"/>
                  </a:moveTo>
                  <a:lnTo>
                    <a:pt x="410718" y="1200912"/>
                  </a:lnTo>
                  <a:lnTo>
                    <a:pt x="0" y="1200912"/>
                  </a:lnTo>
                  <a:lnTo>
                    <a:pt x="0" y="0"/>
                  </a:lnTo>
                  <a:lnTo>
                    <a:pt x="410718" y="0"/>
                  </a:lnTo>
                  <a:close/>
                </a:path>
              </a:pathLst>
            </a:custGeom>
            <a:ln w="82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420497" y="2036063"/>
              <a:ext cx="410845" cy="1201420"/>
            </a:xfrm>
            <a:custGeom>
              <a:avLst/>
              <a:gdLst/>
              <a:ahLst/>
              <a:cxnLst/>
              <a:rect l="l" t="t" r="r" b="b"/>
              <a:pathLst>
                <a:path w="410845" h="1201420">
                  <a:moveTo>
                    <a:pt x="410718" y="0"/>
                  </a:moveTo>
                  <a:lnTo>
                    <a:pt x="410718" y="1200912"/>
                  </a:lnTo>
                  <a:lnTo>
                    <a:pt x="0" y="1200912"/>
                  </a:lnTo>
                  <a:lnTo>
                    <a:pt x="0" y="0"/>
                  </a:lnTo>
                  <a:lnTo>
                    <a:pt x="410718" y="0"/>
                  </a:lnTo>
                  <a:close/>
                </a:path>
              </a:pathLst>
            </a:custGeom>
            <a:ln w="82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6" name="object 4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582803" y="2463545"/>
              <a:ext cx="103632" cy="1024127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6010541" y="2036063"/>
              <a:ext cx="410209" cy="1201420"/>
            </a:xfrm>
            <a:custGeom>
              <a:avLst/>
              <a:gdLst/>
              <a:ahLst/>
              <a:cxnLst/>
              <a:rect l="l" t="t" r="r" b="b"/>
              <a:pathLst>
                <a:path w="410210" h="1201420">
                  <a:moveTo>
                    <a:pt x="409956" y="1200912"/>
                  </a:moveTo>
                  <a:lnTo>
                    <a:pt x="409956" y="0"/>
                  </a:lnTo>
                  <a:lnTo>
                    <a:pt x="0" y="0"/>
                  </a:lnTo>
                  <a:lnTo>
                    <a:pt x="0" y="1200912"/>
                  </a:lnTo>
                  <a:lnTo>
                    <a:pt x="409956" y="1200912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010541" y="2036063"/>
              <a:ext cx="410209" cy="1201420"/>
            </a:xfrm>
            <a:custGeom>
              <a:avLst/>
              <a:gdLst/>
              <a:ahLst/>
              <a:cxnLst/>
              <a:rect l="l" t="t" r="r" b="b"/>
              <a:pathLst>
                <a:path w="410210" h="1201420">
                  <a:moveTo>
                    <a:pt x="409956" y="0"/>
                  </a:moveTo>
                  <a:lnTo>
                    <a:pt x="409956" y="1200912"/>
                  </a:lnTo>
                  <a:lnTo>
                    <a:pt x="0" y="1200912"/>
                  </a:lnTo>
                  <a:lnTo>
                    <a:pt x="0" y="0"/>
                  </a:lnTo>
                  <a:lnTo>
                    <a:pt x="409956" y="0"/>
                  </a:lnTo>
                  <a:close/>
                </a:path>
              </a:pathLst>
            </a:custGeom>
            <a:ln w="82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010541" y="2036063"/>
              <a:ext cx="410209" cy="1201420"/>
            </a:xfrm>
            <a:custGeom>
              <a:avLst/>
              <a:gdLst/>
              <a:ahLst/>
              <a:cxnLst/>
              <a:rect l="l" t="t" r="r" b="b"/>
              <a:pathLst>
                <a:path w="410210" h="1201420">
                  <a:moveTo>
                    <a:pt x="409956" y="0"/>
                  </a:moveTo>
                  <a:lnTo>
                    <a:pt x="409956" y="1200912"/>
                  </a:lnTo>
                  <a:lnTo>
                    <a:pt x="0" y="1200912"/>
                  </a:lnTo>
                  <a:lnTo>
                    <a:pt x="0" y="0"/>
                  </a:lnTo>
                  <a:lnTo>
                    <a:pt x="409956" y="0"/>
                  </a:lnTo>
                  <a:close/>
                </a:path>
              </a:pathLst>
            </a:custGeom>
            <a:ln w="82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0" name="object 5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172847" y="2490215"/>
              <a:ext cx="97535" cy="859536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4780673" y="3637025"/>
              <a:ext cx="1229995" cy="401320"/>
            </a:xfrm>
            <a:custGeom>
              <a:avLst/>
              <a:gdLst/>
              <a:ahLst/>
              <a:cxnLst/>
              <a:rect l="l" t="t" r="r" b="b"/>
              <a:pathLst>
                <a:path w="1229995" h="401320">
                  <a:moveTo>
                    <a:pt x="0" y="400812"/>
                  </a:moveTo>
                  <a:lnTo>
                    <a:pt x="0" y="0"/>
                  </a:lnTo>
                  <a:lnTo>
                    <a:pt x="1229868" y="0"/>
                  </a:lnTo>
                  <a:lnTo>
                    <a:pt x="1229868" y="400811"/>
                  </a:lnTo>
                  <a:lnTo>
                    <a:pt x="0" y="400812"/>
                  </a:lnTo>
                  <a:close/>
                </a:path>
              </a:pathLst>
            </a:custGeom>
            <a:ln w="82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4780673" y="3637025"/>
              <a:ext cx="1229995" cy="401320"/>
            </a:xfrm>
            <a:custGeom>
              <a:avLst/>
              <a:gdLst/>
              <a:ahLst/>
              <a:cxnLst/>
              <a:rect l="l" t="t" r="r" b="b"/>
              <a:pathLst>
                <a:path w="1229995" h="401320">
                  <a:moveTo>
                    <a:pt x="1229867" y="400812"/>
                  </a:moveTo>
                  <a:lnTo>
                    <a:pt x="1229867" y="0"/>
                  </a:lnTo>
                  <a:lnTo>
                    <a:pt x="0" y="0"/>
                  </a:lnTo>
                  <a:lnTo>
                    <a:pt x="0" y="400812"/>
                  </a:lnTo>
                  <a:lnTo>
                    <a:pt x="1229867" y="400812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4780673" y="3637025"/>
              <a:ext cx="1229995" cy="401320"/>
            </a:xfrm>
            <a:custGeom>
              <a:avLst/>
              <a:gdLst/>
              <a:ahLst/>
              <a:cxnLst/>
              <a:rect l="l" t="t" r="r" b="b"/>
              <a:pathLst>
                <a:path w="1229995" h="401320">
                  <a:moveTo>
                    <a:pt x="0" y="400812"/>
                  </a:moveTo>
                  <a:lnTo>
                    <a:pt x="0" y="0"/>
                  </a:lnTo>
                  <a:lnTo>
                    <a:pt x="1229868" y="0"/>
                  </a:lnTo>
                  <a:lnTo>
                    <a:pt x="1229868" y="400811"/>
                  </a:lnTo>
                  <a:lnTo>
                    <a:pt x="0" y="400812"/>
                  </a:lnTo>
                  <a:close/>
                </a:path>
              </a:pathLst>
            </a:custGeom>
            <a:ln w="82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4780673" y="3637025"/>
              <a:ext cx="1229995" cy="401320"/>
            </a:xfrm>
            <a:custGeom>
              <a:avLst/>
              <a:gdLst/>
              <a:ahLst/>
              <a:cxnLst/>
              <a:rect l="l" t="t" r="r" b="b"/>
              <a:pathLst>
                <a:path w="1229995" h="401320">
                  <a:moveTo>
                    <a:pt x="1229868" y="0"/>
                  </a:moveTo>
                  <a:lnTo>
                    <a:pt x="1229868" y="400812"/>
                  </a:lnTo>
                  <a:lnTo>
                    <a:pt x="0" y="400812"/>
                  </a:lnTo>
                  <a:lnTo>
                    <a:pt x="0" y="0"/>
                  </a:lnTo>
                  <a:lnTo>
                    <a:pt x="1229868" y="0"/>
                  </a:lnTo>
                  <a:close/>
                </a:path>
              </a:pathLst>
            </a:custGeom>
            <a:ln w="82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5" name="object 5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037467" y="3781044"/>
              <a:ext cx="719328" cy="146304"/>
            </a:xfrm>
            <a:prstGeom prst="rect">
              <a:avLst/>
            </a:prstGeom>
          </p:spPr>
        </p:pic>
        <p:sp>
          <p:nvSpPr>
            <p:cNvPr id="56" name="object 56"/>
            <p:cNvSpPr/>
            <p:nvPr/>
          </p:nvSpPr>
          <p:spPr>
            <a:xfrm>
              <a:off x="4780673" y="4037837"/>
              <a:ext cx="1229995" cy="400050"/>
            </a:xfrm>
            <a:custGeom>
              <a:avLst/>
              <a:gdLst/>
              <a:ahLst/>
              <a:cxnLst/>
              <a:rect l="l" t="t" r="r" b="b"/>
              <a:pathLst>
                <a:path w="1229995" h="400050">
                  <a:moveTo>
                    <a:pt x="0" y="400050"/>
                  </a:moveTo>
                  <a:lnTo>
                    <a:pt x="0" y="0"/>
                  </a:lnTo>
                  <a:lnTo>
                    <a:pt x="1229868" y="0"/>
                  </a:lnTo>
                  <a:lnTo>
                    <a:pt x="1229868" y="400049"/>
                  </a:lnTo>
                  <a:lnTo>
                    <a:pt x="0" y="400050"/>
                  </a:lnTo>
                  <a:close/>
                </a:path>
              </a:pathLst>
            </a:custGeom>
            <a:ln w="82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4780673" y="4037837"/>
              <a:ext cx="1229995" cy="400050"/>
            </a:xfrm>
            <a:custGeom>
              <a:avLst/>
              <a:gdLst/>
              <a:ahLst/>
              <a:cxnLst/>
              <a:rect l="l" t="t" r="r" b="b"/>
              <a:pathLst>
                <a:path w="1229995" h="400050">
                  <a:moveTo>
                    <a:pt x="1229867" y="400050"/>
                  </a:moveTo>
                  <a:lnTo>
                    <a:pt x="1229867" y="0"/>
                  </a:lnTo>
                  <a:lnTo>
                    <a:pt x="0" y="0"/>
                  </a:lnTo>
                  <a:lnTo>
                    <a:pt x="0" y="400050"/>
                  </a:lnTo>
                  <a:lnTo>
                    <a:pt x="1229867" y="40005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4780673" y="4037837"/>
              <a:ext cx="1229995" cy="400050"/>
            </a:xfrm>
            <a:custGeom>
              <a:avLst/>
              <a:gdLst/>
              <a:ahLst/>
              <a:cxnLst/>
              <a:rect l="l" t="t" r="r" b="b"/>
              <a:pathLst>
                <a:path w="1229995" h="400050">
                  <a:moveTo>
                    <a:pt x="0" y="400050"/>
                  </a:moveTo>
                  <a:lnTo>
                    <a:pt x="0" y="0"/>
                  </a:lnTo>
                  <a:lnTo>
                    <a:pt x="1229868" y="0"/>
                  </a:lnTo>
                  <a:lnTo>
                    <a:pt x="1229868" y="400049"/>
                  </a:lnTo>
                  <a:lnTo>
                    <a:pt x="0" y="400050"/>
                  </a:lnTo>
                  <a:close/>
                </a:path>
              </a:pathLst>
            </a:custGeom>
            <a:ln w="82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4780673" y="4037837"/>
              <a:ext cx="1229995" cy="400050"/>
            </a:xfrm>
            <a:custGeom>
              <a:avLst/>
              <a:gdLst/>
              <a:ahLst/>
              <a:cxnLst/>
              <a:rect l="l" t="t" r="r" b="b"/>
              <a:pathLst>
                <a:path w="1229995" h="400050">
                  <a:moveTo>
                    <a:pt x="1229868" y="0"/>
                  </a:moveTo>
                  <a:lnTo>
                    <a:pt x="1229868" y="400050"/>
                  </a:lnTo>
                  <a:lnTo>
                    <a:pt x="0" y="400050"/>
                  </a:lnTo>
                  <a:lnTo>
                    <a:pt x="0" y="0"/>
                  </a:lnTo>
                  <a:lnTo>
                    <a:pt x="1229868" y="0"/>
                  </a:lnTo>
                  <a:close/>
                </a:path>
              </a:pathLst>
            </a:custGeom>
            <a:ln w="82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0" name="object 6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037467" y="4181094"/>
              <a:ext cx="719328" cy="146304"/>
            </a:xfrm>
            <a:prstGeom prst="rect">
              <a:avLst/>
            </a:prstGeom>
          </p:spPr>
        </p:pic>
        <p:sp>
          <p:nvSpPr>
            <p:cNvPr id="61" name="object 61"/>
            <p:cNvSpPr/>
            <p:nvPr/>
          </p:nvSpPr>
          <p:spPr>
            <a:xfrm>
              <a:off x="6010541" y="3243833"/>
              <a:ext cx="410209" cy="401320"/>
            </a:xfrm>
            <a:custGeom>
              <a:avLst/>
              <a:gdLst/>
              <a:ahLst/>
              <a:cxnLst/>
              <a:rect l="l" t="t" r="r" b="b"/>
              <a:pathLst>
                <a:path w="410210" h="401320">
                  <a:moveTo>
                    <a:pt x="409956" y="400811"/>
                  </a:moveTo>
                  <a:lnTo>
                    <a:pt x="409956" y="0"/>
                  </a:lnTo>
                  <a:lnTo>
                    <a:pt x="0" y="0"/>
                  </a:lnTo>
                  <a:lnTo>
                    <a:pt x="0" y="400811"/>
                  </a:lnTo>
                  <a:lnTo>
                    <a:pt x="409956" y="400811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6010541" y="3243833"/>
              <a:ext cx="410209" cy="401320"/>
            </a:xfrm>
            <a:custGeom>
              <a:avLst/>
              <a:gdLst/>
              <a:ahLst/>
              <a:cxnLst/>
              <a:rect l="l" t="t" r="r" b="b"/>
              <a:pathLst>
                <a:path w="410210" h="401320">
                  <a:moveTo>
                    <a:pt x="0" y="0"/>
                  </a:moveTo>
                  <a:lnTo>
                    <a:pt x="0" y="400812"/>
                  </a:lnTo>
                  <a:lnTo>
                    <a:pt x="409956" y="400812"/>
                  </a:lnTo>
                  <a:lnTo>
                    <a:pt x="409956" y="0"/>
                  </a:lnTo>
                  <a:lnTo>
                    <a:pt x="0" y="0"/>
                  </a:lnTo>
                  <a:close/>
                </a:path>
              </a:pathLst>
            </a:custGeom>
            <a:ln w="82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3" name="object 6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183515" y="3380993"/>
              <a:ext cx="67056" cy="585216"/>
            </a:xfrm>
            <a:prstGeom prst="rect">
              <a:avLst/>
            </a:prstGeom>
          </p:spPr>
        </p:pic>
        <p:sp>
          <p:nvSpPr>
            <p:cNvPr id="64" name="object 64"/>
            <p:cNvSpPr/>
            <p:nvPr/>
          </p:nvSpPr>
          <p:spPr>
            <a:xfrm>
              <a:off x="6420497" y="3236975"/>
              <a:ext cx="410845" cy="400050"/>
            </a:xfrm>
            <a:custGeom>
              <a:avLst/>
              <a:gdLst/>
              <a:ahLst/>
              <a:cxnLst/>
              <a:rect l="l" t="t" r="r" b="b"/>
              <a:pathLst>
                <a:path w="410845" h="400050">
                  <a:moveTo>
                    <a:pt x="410717" y="400049"/>
                  </a:moveTo>
                  <a:lnTo>
                    <a:pt x="410717" y="0"/>
                  </a:lnTo>
                  <a:lnTo>
                    <a:pt x="0" y="0"/>
                  </a:lnTo>
                  <a:lnTo>
                    <a:pt x="0" y="400049"/>
                  </a:lnTo>
                  <a:lnTo>
                    <a:pt x="410717" y="400049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6420497" y="3236975"/>
              <a:ext cx="410845" cy="400050"/>
            </a:xfrm>
            <a:custGeom>
              <a:avLst/>
              <a:gdLst/>
              <a:ahLst/>
              <a:cxnLst/>
              <a:rect l="l" t="t" r="r" b="b"/>
              <a:pathLst>
                <a:path w="410845" h="400050">
                  <a:moveTo>
                    <a:pt x="0" y="0"/>
                  </a:moveTo>
                  <a:lnTo>
                    <a:pt x="0" y="400050"/>
                  </a:lnTo>
                  <a:lnTo>
                    <a:pt x="410718" y="400049"/>
                  </a:lnTo>
                  <a:lnTo>
                    <a:pt x="410718" y="0"/>
                  </a:lnTo>
                  <a:lnTo>
                    <a:pt x="0" y="0"/>
                  </a:lnTo>
                  <a:close/>
                </a:path>
              </a:pathLst>
            </a:custGeom>
            <a:ln w="82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6" name="object 6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593471" y="3380993"/>
              <a:ext cx="67056" cy="585216"/>
            </a:xfrm>
            <a:prstGeom prst="rect">
              <a:avLst/>
            </a:prstGeom>
          </p:spPr>
        </p:pic>
        <p:sp>
          <p:nvSpPr>
            <p:cNvPr id="67" name="object 67"/>
            <p:cNvSpPr/>
            <p:nvPr/>
          </p:nvSpPr>
          <p:spPr>
            <a:xfrm>
              <a:off x="6831215" y="3236975"/>
              <a:ext cx="410209" cy="400050"/>
            </a:xfrm>
            <a:custGeom>
              <a:avLst/>
              <a:gdLst/>
              <a:ahLst/>
              <a:cxnLst/>
              <a:rect l="l" t="t" r="r" b="b"/>
              <a:pathLst>
                <a:path w="410209" h="400050">
                  <a:moveTo>
                    <a:pt x="409955" y="400049"/>
                  </a:moveTo>
                  <a:lnTo>
                    <a:pt x="409955" y="0"/>
                  </a:lnTo>
                  <a:lnTo>
                    <a:pt x="0" y="0"/>
                  </a:lnTo>
                  <a:lnTo>
                    <a:pt x="0" y="400049"/>
                  </a:lnTo>
                  <a:lnTo>
                    <a:pt x="409955" y="400049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6831215" y="3236975"/>
              <a:ext cx="410209" cy="400050"/>
            </a:xfrm>
            <a:custGeom>
              <a:avLst/>
              <a:gdLst/>
              <a:ahLst/>
              <a:cxnLst/>
              <a:rect l="l" t="t" r="r" b="b"/>
              <a:pathLst>
                <a:path w="410209" h="400050">
                  <a:moveTo>
                    <a:pt x="0" y="0"/>
                  </a:moveTo>
                  <a:lnTo>
                    <a:pt x="0" y="400050"/>
                  </a:lnTo>
                  <a:lnTo>
                    <a:pt x="409956" y="400049"/>
                  </a:lnTo>
                  <a:lnTo>
                    <a:pt x="409956" y="0"/>
                  </a:lnTo>
                  <a:lnTo>
                    <a:pt x="0" y="0"/>
                  </a:lnTo>
                  <a:close/>
                </a:path>
              </a:pathLst>
            </a:custGeom>
            <a:ln w="82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9" name="object 6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003427" y="3382517"/>
              <a:ext cx="67056" cy="576072"/>
            </a:xfrm>
            <a:prstGeom prst="rect">
              <a:avLst/>
            </a:prstGeom>
          </p:spPr>
        </p:pic>
        <p:sp>
          <p:nvSpPr>
            <p:cNvPr id="70" name="object 70"/>
            <p:cNvSpPr/>
            <p:nvPr/>
          </p:nvSpPr>
          <p:spPr>
            <a:xfrm>
              <a:off x="7241171" y="3236975"/>
              <a:ext cx="410209" cy="400050"/>
            </a:xfrm>
            <a:custGeom>
              <a:avLst/>
              <a:gdLst/>
              <a:ahLst/>
              <a:cxnLst/>
              <a:rect l="l" t="t" r="r" b="b"/>
              <a:pathLst>
                <a:path w="410209" h="400050">
                  <a:moveTo>
                    <a:pt x="409955" y="400049"/>
                  </a:moveTo>
                  <a:lnTo>
                    <a:pt x="409955" y="0"/>
                  </a:lnTo>
                  <a:lnTo>
                    <a:pt x="0" y="0"/>
                  </a:lnTo>
                  <a:lnTo>
                    <a:pt x="0" y="400049"/>
                  </a:lnTo>
                  <a:lnTo>
                    <a:pt x="409955" y="400049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7241171" y="3236975"/>
              <a:ext cx="410209" cy="400050"/>
            </a:xfrm>
            <a:custGeom>
              <a:avLst/>
              <a:gdLst/>
              <a:ahLst/>
              <a:cxnLst/>
              <a:rect l="l" t="t" r="r" b="b"/>
              <a:pathLst>
                <a:path w="410209" h="400050">
                  <a:moveTo>
                    <a:pt x="0" y="0"/>
                  </a:moveTo>
                  <a:lnTo>
                    <a:pt x="0" y="400050"/>
                  </a:lnTo>
                  <a:lnTo>
                    <a:pt x="409956" y="400049"/>
                  </a:lnTo>
                  <a:lnTo>
                    <a:pt x="409956" y="0"/>
                  </a:lnTo>
                  <a:lnTo>
                    <a:pt x="0" y="0"/>
                  </a:lnTo>
                  <a:close/>
                </a:path>
              </a:pathLst>
            </a:custGeom>
            <a:ln w="82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2" name="object 72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413383" y="3380993"/>
              <a:ext cx="67056" cy="585216"/>
            </a:xfrm>
            <a:prstGeom prst="rect">
              <a:avLst/>
            </a:prstGeom>
          </p:spPr>
        </p:pic>
        <p:sp>
          <p:nvSpPr>
            <p:cNvPr id="73" name="object 73"/>
            <p:cNvSpPr/>
            <p:nvPr/>
          </p:nvSpPr>
          <p:spPr>
            <a:xfrm>
              <a:off x="7651127" y="3236975"/>
              <a:ext cx="410209" cy="400050"/>
            </a:xfrm>
            <a:custGeom>
              <a:avLst/>
              <a:gdLst/>
              <a:ahLst/>
              <a:cxnLst/>
              <a:rect l="l" t="t" r="r" b="b"/>
              <a:pathLst>
                <a:path w="410209" h="400050">
                  <a:moveTo>
                    <a:pt x="409955" y="400049"/>
                  </a:moveTo>
                  <a:lnTo>
                    <a:pt x="409955" y="0"/>
                  </a:lnTo>
                  <a:lnTo>
                    <a:pt x="0" y="0"/>
                  </a:lnTo>
                  <a:lnTo>
                    <a:pt x="0" y="400049"/>
                  </a:lnTo>
                  <a:lnTo>
                    <a:pt x="409955" y="400049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7651127" y="3236975"/>
              <a:ext cx="410209" cy="400050"/>
            </a:xfrm>
            <a:custGeom>
              <a:avLst/>
              <a:gdLst/>
              <a:ahLst/>
              <a:cxnLst/>
              <a:rect l="l" t="t" r="r" b="b"/>
              <a:pathLst>
                <a:path w="410209" h="400050">
                  <a:moveTo>
                    <a:pt x="0" y="0"/>
                  </a:moveTo>
                  <a:lnTo>
                    <a:pt x="0" y="400050"/>
                  </a:lnTo>
                  <a:lnTo>
                    <a:pt x="409956" y="400049"/>
                  </a:lnTo>
                  <a:lnTo>
                    <a:pt x="409956" y="0"/>
                  </a:lnTo>
                  <a:lnTo>
                    <a:pt x="0" y="0"/>
                  </a:lnTo>
                  <a:close/>
                </a:path>
              </a:pathLst>
            </a:custGeom>
            <a:ln w="82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5" name="object 75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7821815" y="3380993"/>
              <a:ext cx="67056" cy="576072"/>
            </a:xfrm>
            <a:prstGeom prst="rect">
              <a:avLst/>
            </a:prstGeom>
          </p:spPr>
        </p:pic>
        <p:sp>
          <p:nvSpPr>
            <p:cNvPr id="76" name="object 76"/>
            <p:cNvSpPr/>
            <p:nvPr/>
          </p:nvSpPr>
          <p:spPr>
            <a:xfrm>
              <a:off x="8061071" y="3236975"/>
              <a:ext cx="410209" cy="400050"/>
            </a:xfrm>
            <a:custGeom>
              <a:avLst/>
              <a:gdLst/>
              <a:ahLst/>
              <a:cxnLst/>
              <a:rect l="l" t="t" r="r" b="b"/>
              <a:pathLst>
                <a:path w="410209" h="400050">
                  <a:moveTo>
                    <a:pt x="409955" y="400049"/>
                  </a:moveTo>
                  <a:lnTo>
                    <a:pt x="409955" y="0"/>
                  </a:lnTo>
                  <a:lnTo>
                    <a:pt x="0" y="0"/>
                  </a:lnTo>
                  <a:lnTo>
                    <a:pt x="0" y="400049"/>
                  </a:lnTo>
                  <a:lnTo>
                    <a:pt x="409955" y="400049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8061071" y="3236975"/>
              <a:ext cx="410209" cy="400050"/>
            </a:xfrm>
            <a:custGeom>
              <a:avLst/>
              <a:gdLst/>
              <a:ahLst/>
              <a:cxnLst/>
              <a:rect l="l" t="t" r="r" b="b"/>
              <a:pathLst>
                <a:path w="410209" h="400050">
                  <a:moveTo>
                    <a:pt x="0" y="0"/>
                  </a:moveTo>
                  <a:lnTo>
                    <a:pt x="0" y="400050"/>
                  </a:lnTo>
                  <a:lnTo>
                    <a:pt x="409956" y="400049"/>
                  </a:lnTo>
                  <a:lnTo>
                    <a:pt x="409956" y="0"/>
                  </a:lnTo>
                  <a:lnTo>
                    <a:pt x="0" y="0"/>
                  </a:lnTo>
                  <a:close/>
                </a:path>
              </a:pathLst>
            </a:custGeom>
            <a:ln w="82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8" name="object 78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8233295" y="3380993"/>
              <a:ext cx="67056" cy="585216"/>
            </a:xfrm>
            <a:prstGeom prst="rect">
              <a:avLst/>
            </a:prstGeom>
          </p:spPr>
        </p:pic>
        <p:sp>
          <p:nvSpPr>
            <p:cNvPr id="79" name="object 79"/>
            <p:cNvSpPr/>
            <p:nvPr/>
          </p:nvSpPr>
          <p:spPr>
            <a:xfrm>
              <a:off x="8471027" y="3236975"/>
              <a:ext cx="410209" cy="400050"/>
            </a:xfrm>
            <a:custGeom>
              <a:avLst/>
              <a:gdLst/>
              <a:ahLst/>
              <a:cxnLst/>
              <a:rect l="l" t="t" r="r" b="b"/>
              <a:pathLst>
                <a:path w="410209" h="400050">
                  <a:moveTo>
                    <a:pt x="409955" y="400050"/>
                  </a:moveTo>
                  <a:lnTo>
                    <a:pt x="409955" y="0"/>
                  </a:lnTo>
                  <a:lnTo>
                    <a:pt x="0" y="0"/>
                  </a:lnTo>
                  <a:lnTo>
                    <a:pt x="0" y="400050"/>
                  </a:lnTo>
                  <a:lnTo>
                    <a:pt x="409955" y="40005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8471027" y="3236975"/>
              <a:ext cx="410209" cy="400050"/>
            </a:xfrm>
            <a:custGeom>
              <a:avLst/>
              <a:gdLst/>
              <a:ahLst/>
              <a:cxnLst/>
              <a:rect l="l" t="t" r="r" b="b"/>
              <a:pathLst>
                <a:path w="410209" h="400050">
                  <a:moveTo>
                    <a:pt x="0" y="0"/>
                  </a:moveTo>
                  <a:lnTo>
                    <a:pt x="0" y="400050"/>
                  </a:lnTo>
                  <a:lnTo>
                    <a:pt x="409956" y="400049"/>
                  </a:lnTo>
                  <a:lnTo>
                    <a:pt x="409956" y="0"/>
                  </a:lnTo>
                  <a:lnTo>
                    <a:pt x="0" y="0"/>
                  </a:lnTo>
                  <a:close/>
                </a:path>
              </a:pathLst>
            </a:custGeom>
            <a:ln w="82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1" name="object 81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8644001" y="3380993"/>
              <a:ext cx="67056" cy="585216"/>
            </a:xfrm>
            <a:prstGeom prst="rect">
              <a:avLst/>
            </a:prstGeom>
          </p:spPr>
        </p:pic>
        <p:sp>
          <p:nvSpPr>
            <p:cNvPr id="82" name="object 82"/>
            <p:cNvSpPr/>
            <p:nvPr/>
          </p:nvSpPr>
          <p:spPr>
            <a:xfrm>
              <a:off x="8880995" y="3236975"/>
              <a:ext cx="410209" cy="400050"/>
            </a:xfrm>
            <a:custGeom>
              <a:avLst/>
              <a:gdLst/>
              <a:ahLst/>
              <a:cxnLst/>
              <a:rect l="l" t="t" r="r" b="b"/>
              <a:pathLst>
                <a:path w="410209" h="400050">
                  <a:moveTo>
                    <a:pt x="409955" y="400050"/>
                  </a:moveTo>
                  <a:lnTo>
                    <a:pt x="409955" y="0"/>
                  </a:lnTo>
                  <a:lnTo>
                    <a:pt x="0" y="0"/>
                  </a:lnTo>
                  <a:lnTo>
                    <a:pt x="0" y="400050"/>
                  </a:lnTo>
                  <a:lnTo>
                    <a:pt x="409955" y="40005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8880995" y="3236975"/>
              <a:ext cx="410209" cy="400050"/>
            </a:xfrm>
            <a:custGeom>
              <a:avLst/>
              <a:gdLst/>
              <a:ahLst/>
              <a:cxnLst/>
              <a:rect l="l" t="t" r="r" b="b"/>
              <a:pathLst>
                <a:path w="410209" h="400050">
                  <a:moveTo>
                    <a:pt x="0" y="0"/>
                  </a:moveTo>
                  <a:lnTo>
                    <a:pt x="0" y="400050"/>
                  </a:lnTo>
                  <a:lnTo>
                    <a:pt x="409956" y="400049"/>
                  </a:lnTo>
                  <a:lnTo>
                    <a:pt x="409956" y="0"/>
                  </a:lnTo>
                  <a:lnTo>
                    <a:pt x="0" y="0"/>
                  </a:lnTo>
                  <a:close/>
                </a:path>
              </a:pathLst>
            </a:custGeom>
            <a:ln w="82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4" name="object 84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9051683" y="3380993"/>
              <a:ext cx="67056" cy="576072"/>
            </a:xfrm>
            <a:prstGeom prst="rect">
              <a:avLst/>
            </a:prstGeom>
          </p:spPr>
        </p:pic>
        <p:sp>
          <p:nvSpPr>
            <p:cNvPr id="85" name="object 85"/>
            <p:cNvSpPr/>
            <p:nvPr/>
          </p:nvSpPr>
          <p:spPr>
            <a:xfrm>
              <a:off x="9290939" y="3236975"/>
              <a:ext cx="410845" cy="400050"/>
            </a:xfrm>
            <a:custGeom>
              <a:avLst/>
              <a:gdLst/>
              <a:ahLst/>
              <a:cxnLst/>
              <a:rect l="l" t="t" r="r" b="b"/>
              <a:pathLst>
                <a:path w="410845" h="400050">
                  <a:moveTo>
                    <a:pt x="410718" y="400050"/>
                  </a:moveTo>
                  <a:lnTo>
                    <a:pt x="410718" y="0"/>
                  </a:lnTo>
                  <a:lnTo>
                    <a:pt x="0" y="0"/>
                  </a:lnTo>
                  <a:lnTo>
                    <a:pt x="0" y="400050"/>
                  </a:lnTo>
                  <a:lnTo>
                    <a:pt x="410718" y="40005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9290939" y="3236975"/>
              <a:ext cx="410845" cy="400050"/>
            </a:xfrm>
            <a:custGeom>
              <a:avLst/>
              <a:gdLst/>
              <a:ahLst/>
              <a:cxnLst/>
              <a:rect l="l" t="t" r="r" b="b"/>
              <a:pathLst>
                <a:path w="410845" h="400050">
                  <a:moveTo>
                    <a:pt x="0" y="0"/>
                  </a:moveTo>
                  <a:lnTo>
                    <a:pt x="0" y="400050"/>
                  </a:lnTo>
                  <a:lnTo>
                    <a:pt x="410718" y="400049"/>
                  </a:lnTo>
                  <a:lnTo>
                    <a:pt x="410718" y="0"/>
                  </a:lnTo>
                  <a:lnTo>
                    <a:pt x="0" y="0"/>
                  </a:lnTo>
                  <a:close/>
                </a:path>
              </a:pathLst>
            </a:custGeom>
            <a:ln w="82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7" name="object 87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9463913" y="3380993"/>
              <a:ext cx="67056" cy="585216"/>
            </a:xfrm>
            <a:prstGeom prst="rect">
              <a:avLst/>
            </a:prstGeom>
          </p:spPr>
        </p:pic>
        <p:sp>
          <p:nvSpPr>
            <p:cNvPr id="88" name="object 88"/>
            <p:cNvSpPr/>
            <p:nvPr/>
          </p:nvSpPr>
          <p:spPr>
            <a:xfrm>
              <a:off x="9701669" y="3236975"/>
              <a:ext cx="410209" cy="400050"/>
            </a:xfrm>
            <a:custGeom>
              <a:avLst/>
              <a:gdLst/>
              <a:ahLst/>
              <a:cxnLst/>
              <a:rect l="l" t="t" r="r" b="b"/>
              <a:pathLst>
                <a:path w="410209" h="400050">
                  <a:moveTo>
                    <a:pt x="409955" y="400050"/>
                  </a:moveTo>
                  <a:lnTo>
                    <a:pt x="409955" y="0"/>
                  </a:lnTo>
                  <a:lnTo>
                    <a:pt x="0" y="0"/>
                  </a:lnTo>
                  <a:lnTo>
                    <a:pt x="0" y="400050"/>
                  </a:lnTo>
                  <a:lnTo>
                    <a:pt x="409955" y="40005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9701669" y="3236975"/>
              <a:ext cx="410209" cy="400050"/>
            </a:xfrm>
            <a:custGeom>
              <a:avLst/>
              <a:gdLst/>
              <a:ahLst/>
              <a:cxnLst/>
              <a:rect l="l" t="t" r="r" b="b"/>
              <a:pathLst>
                <a:path w="410209" h="400050">
                  <a:moveTo>
                    <a:pt x="0" y="0"/>
                  </a:moveTo>
                  <a:lnTo>
                    <a:pt x="0" y="400050"/>
                  </a:lnTo>
                  <a:lnTo>
                    <a:pt x="409956" y="400049"/>
                  </a:lnTo>
                  <a:lnTo>
                    <a:pt x="409956" y="0"/>
                  </a:lnTo>
                  <a:lnTo>
                    <a:pt x="0" y="0"/>
                  </a:lnTo>
                  <a:close/>
                </a:path>
              </a:pathLst>
            </a:custGeom>
            <a:ln w="82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0" name="object 90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9871595" y="3380993"/>
              <a:ext cx="67056" cy="576072"/>
            </a:xfrm>
            <a:prstGeom prst="rect">
              <a:avLst/>
            </a:prstGeom>
          </p:spPr>
        </p:pic>
        <p:sp>
          <p:nvSpPr>
            <p:cNvPr id="91" name="object 91"/>
            <p:cNvSpPr/>
            <p:nvPr/>
          </p:nvSpPr>
          <p:spPr>
            <a:xfrm>
              <a:off x="6010541" y="3637025"/>
              <a:ext cx="410209" cy="401320"/>
            </a:xfrm>
            <a:custGeom>
              <a:avLst/>
              <a:gdLst/>
              <a:ahLst/>
              <a:cxnLst/>
              <a:rect l="l" t="t" r="r" b="b"/>
              <a:pathLst>
                <a:path w="410210" h="401320">
                  <a:moveTo>
                    <a:pt x="409956" y="400812"/>
                  </a:moveTo>
                  <a:lnTo>
                    <a:pt x="409956" y="0"/>
                  </a:lnTo>
                  <a:lnTo>
                    <a:pt x="0" y="0"/>
                  </a:lnTo>
                  <a:lnTo>
                    <a:pt x="0" y="400812"/>
                  </a:lnTo>
                  <a:lnTo>
                    <a:pt x="409956" y="400812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6010541" y="3637025"/>
              <a:ext cx="410209" cy="401320"/>
            </a:xfrm>
            <a:custGeom>
              <a:avLst/>
              <a:gdLst/>
              <a:ahLst/>
              <a:cxnLst/>
              <a:rect l="l" t="t" r="r" b="b"/>
              <a:pathLst>
                <a:path w="410210" h="401320">
                  <a:moveTo>
                    <a:pt x="0" y="0"/>
                  </a:moveTo>
                  <a:lnTo>
                    <a:pt x="0" y="400812"/>
                  </a:lnTo>
                  <a:lnTo>
                    <a:pt x="409956" y="400812"/>
                  </a:lnTo>
                  <a:lnTo>
                    <a:pt x="409956" y="0"/>
                  </a:lnTo>
                  <a:lnTo>
                    <a:pt x="0" y="0"/>
                  </a:lnTo>
                  <a:close/>
                </a:path>
              </a:pathLst>
            </a:custGeom>
            <a:ln w="82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3" name="object 93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183515" y="3781044"/>
              <a:ext cx="67056" cy="585216"/>
            </a:xfrm>
            <a:prstGeom prst="rect">
              <a:avLst/>
            </a:prstGeom>
          </p:spPr>
        </p:pic>
        <p:sp>
          <p:nvSpPr>
            <p:cNvPr id="94" name="object 94"/>
            <p:cNvSpPr/>
            <p:nvPr/>
          </p:nvSpPr>
          <p:spPr>
            <a:xfrm>
              <a:off x="6010541" y="4037837"/>
              <a:ext cx="410209" cy="400050"/>
            </a:xfrm>
            <a:custGeom>
              <a:avLst/>
              <a:gdLst/>
              <a:ahLst/>
              <a:cxnLst/>
              <a:rect l="l" t="t" r="r" b="b"/>
              <a:pathLst>
                <a:path w="410210" h="400050">
                  <a:moveTo>
                    <a:pt x="409956" y="400050"/>
                  </a:moveTo>
                  <a:lnTo>
                    <a:pt x="409956" y="0"/>
                  </a:lnTo>
                  <a:lnTo>
                    <a:pt x="0" y="0"/>
                  </a:lnTo>
                  <a:lnTo>
                    <a:pt x="0" y="400050"/>
                  </a:lnTo>
                  <a:lnTo>
                    <a:pt x="409956" y="40005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6010541" y="4037837"/>
              <a:ext cx="410209" cy="400050"/>
            </a:xfrm>
            <a:custGeom>
              <a:avLst/>
              <a:gdLst/>
              <a:ahLst/>
              <a:cxnLst/>
              <a:rect l="l" t="t" r="r" b="b"/>
              <a:pathLst>
                <a:path w="410210" h="400050">
                  <a:moveTo>
                    <a:pt x="0" y="0"/>
                  </a:moveTo>
                  <a:lnTo>
                    <a:pt x="0" y="400050"/>
                  </a:lnTo>
                  <a:lnTo>
                    <a:pt x="409956" y="400049"/>
                  </a:lnTo>
                  <a:lnTo>
                    <a:pt x="409956" y="0"/>
                  </a:lnTo>
                  <a:lnTo>
                    <a:pt x="0" y="0"/>
                  </a:lnTo>
                  <a:close/>
                </a:path>
              </a:pathLst>
            </a:custGeom>
            <a:ln w="82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6" name="object 9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183515" y="4181094"/>
              <a:ext cx="67056" cy="585216"/>
            </a:xfrm>
            <a:prstGeom prst="rect">
              <a:avLst/>
            </a:prstGeom>
          </p:spPr>
        </p:pic>
        <p:sp>
          <p:nvSpPr>
            <p:cNvPr id="97" name="object 97"/>
            <p:cNvSpPr/>
            <p:nvPr/>
          </p:nvSpPr>
          <p:spPr>
            <a:xfrm>
              <a:off x="6420497" y="3637025"/>
              <a:ext cx="410845" cy="401320"/>
            </a:xfrm>
            <a:custGeom>
              <a:avLst/>
              <a:gdLst/>
              <a:ahLst/>
              <a:cxnLst/>
              <a:rect l="l" t="t" r="r" b="b"/>
              <a:pathLst>
                <a:path w="410845" h="401320">
                  <a:moveTo>
                    <a:pt x="410717" y="400812"/>
                  </a:moveTo>
                  <a:lnTo>
                    <a:pt x="410717" y="0"/>
                  </a:lnTo>
                  <a:lnTo>
                    <a:pt x="0" y="0"/>
                  </a:lnTo>
                  <a:lnTo>
                    <a:pt x="0" y="400812"/>
                  </a:lnTo>
                  <a:lnTo>
                    <a:pt x="410717" y="400812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6420497" y="3637025"/>
              <a:ext cx="410845" cy="401320"/>
            </a:xfrm>
            <a:custGeom>
              <a:avLst/>
              <a:gdLst/>
              <a:ahLst/>
              <a:cxnLst/>
              <a:rect l="l" t="t" r="r" b="b"/>
              <a:pathLst>
                <a:path w="410845" h="401320">
                  <a:moveTo>
                    <a:pt x="0" y="0"/>
                  </a:moveTo>
                  <a:lnTo>
                    <a:pt x="0" y="400812"/>
                  </a:lnTo>
                  <a:lnTo>
                    <a:pt x="410718" y="400812"/>
                  </a:lnTo>
                  <a:lnTo>
                    <a:pt x="410718" y="0"/>
                  </a:lnTo>
                  <a:lnTo>
                    <a:pt x="0" y="0"/>
                  </a:lnTo>
                  <a:close/>
                </a:path>
              </a:pathLst>
            </a:custGeom>
            <a:ln w="82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9" name="object 99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6593471" y="3782567"/>
              <a:ext cx="67056" cy="566927"/>
            </a:xfrm>
            <a:prstGeom prst="rect">
              <a:avLst/>
            </a:prstGeom>
          </p:spPr>
        </p:pic>
        <p:sp>
          <p:nvSpPr>
            <p:cNvPr id="100" name="object 100"/>
            <p:cNvSpPr/>
            <p:nvPr/>
          </p:nvSpPr>
          <p:spPr>
            <a:xfrm>
              <a:off x="6831215" y="3637025"/>
              <a:ext cx="410209" cy="401320"/>
            </a:xfrm>
            <a:custGeom>
              <a:avLst/>
              <a:gdLst/>
              <a:ahLst/>
              <a:cxnLst/>
              <a:rect l="l" t="t" r="r" b="b"/>
              <a:pathLst>
                <a:path w="410209" h="401320">
                  <a:moveTo>
                    <a:pt x="409955" y="400812"/>
                  </a:moveTo>
                  <a:lnTo>
                    <a:pt x="409955" y="0"/>
                  </a:lnTo>
                  <a:lnTo>
                    <a:pt x="0" y="0"/>
                  </a:lnTo>
                  <a:lnTo>
                    <a:pt x="0" y="400812"/>
                  </a:lnTo>
                  <a:lnTo>
                    <a:pt x="409955" y="400812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6831215" y="3637025"/>
              <a:ext cx="410209" cy="401320"/>
            </a:xfrm>
            <a:custGeom>
              <a:avLst/>
              <a:gdLst/>
              <a:ahLst/>
              <a:cxnLst/>
              <a:rect l="l" t="t" r="r" b="b"/>
              <a:pathLst>
                <a:path w="410209" h="401320">
                  <a:moveTo>
                    <a:pt x="0" y="0"/>
                  </a:moveTo>
                  <a:lnTo>
                    <a:pt x="0" y="400812"/>
                  </a:lnTo>
                  <a:lnTo>
                    <a:pt x="409956" y="400812"/>
                  </a:lnTo>
                  <a:lnTo>
                    <a:pt x="409956" y="0"/>
                  </a:lnTo>
                  <a:lnTo>
                    <a:pt x="0" y="0"/>
                  </a:lnTo>
                  <a:close/>
                </a:path>
              </a:pathLst>
            </a:custGeom>
            <a:ln w="82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2" name="object 102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003427" y="3781044"/>
              <a:ext cx="67056" cy="585216"/>
            </a:xfrm>
            <a:prstGeom prst="rect">
              <a:avLst/>
            </a:prstGeom>
          </p:spPr>
        </p:pic>
        <p:sp>
          <p:nvSpPr>
            <p:cNvPr id="103" name="object 103"/>
            <p:cNvSpPr/>
            <p:nvPr/>
          </p:nvSpPr>
          <p:spPr>
            <a:xfrm>
              <a:off x="7241171" y="3637025"/>
              <a:ext cx="410209" cy="401320"/>
            </a:xfrm>
            <a:custGeom>
              <a:avLst/>
              <a:gdLst/>
              <a:ahLst/>
              <a:cxnLst/>
              <a:rect l="l" t="t" r="r" b="b"/>
              <a:pathLst>
                <a:path w="410209" h="401320">
                  <a:moveTo>
                    <a:pt x="409955" y="400812"/>
                  </a:moveTo>
                  <a:lnTo>
                    <a:pt x="409955" y="0"/>
                  </a:lnTo>
                  <a:lnTo>
                    <a:pt x="0" y="0"/>
                  </a:lnTo>
                  <a:lnTo>
                    <a:pt x="0" y="400812"/>
                  </a:lnTo>
                  <a:lnTo>
                    <a:pt x="409955" y="400812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7241171" y="3637025"/>
              <a:ext cx="410209" cy="401320"/>
            </a:xfrm>
            <a:custGeom>
              <a:avLst/>
              <a:gdLst/>
              <a:ahLst/>
              <a:cxnLst/>
              <a:rect l="l" t="t" r="r" b="b"/>
              <a:pathLst>
                <a:path w="410209" h="401320">
                  <a:moveTo>
                    <a:pt x="0" y="0"/>
                  </a:moveTo>
                  <a:lnTo>
                    <a:pt x="0" y="400812"/>
                  </a:lnTo>
                  <a:lnTo>
                    <a:pt x="409956" y="400812"/>
                  </a:lnTo>
                  <a:lnTo>
                    <a:pt x="409956" y="0"/>
                  </a:lnTo>
                  <a:lnTo>
                    <a:pt x="0" y="0"/>
                  </a:lnTo>
                  <a:close/>
                </a:path>
              </a:pathLst>
            </a:custGeom>
            <a:ln w="82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5" name="object 105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7411085" y="3781044"/>
              <a:ext cx="67056" cy="576072"/>
            </a:xfrm>
            <a:prstGeom prst="rect">
              <a:avLst/>
            </a:prstGeom>
          </p:spPr>
        </p:pic>
        <p:sp>
          <p:nvSpPr>
            <p:cNvPr id="106" name="object 106"/>
            <p:cNvSpPr/>
            <p:nvPr/>
          </p:nvSpPr>
          <p:spPr>
            <a:xfrm>
              <a:off x="7651127" y="3637025"/>
              <a:ext cx="410209" cy="401320"/>
            </a:xfrm>
            <a:custGeom>
              <a:avLst/>
              <a:gdLst/>
              <a:ahLst/>
              <a:cxnLst/>
              <a:rect l="l" t="t" r="r" b="b"/>
              <a:pathLst>
                <a:path w="410209" h="401320">
                  <a:moveTo>
                    <a:pt x="409955" y="400812"/>
                  </a:moveTo>
                  <a:lnTo>
                    <a:pt x="409955" y="0"/>
                  </a:lnTo>
                  <a:lnTo>
                    <a:pt x="0" y="0"/>
                  </a:lnTo>
                  <a:lnTo>
                    <a:pt x="0" y="400812"/>
                  </a:lnTo>
                  <a:lnTo>
                    <a:pt x="409955" y="400812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7651127" y="3637025"/>
              <a:ext cx="410209" cy="401320"/>
            </a:xfrm>
            <a:custGeom>
              <a:avLst/>
              <a:gdLst/>
              <a:ahLst/>
              <a:cxnLst/>
              <a:rect l="l" t="t" r="r" b="b"/>
              <a:pathLst>
                <a:path w="410209" h="401320">
                  <a:moveTo>
                    <a:pt x="0" y="0"/>
                  </a:moveTo>
                  <a:lnTo>
                    <a:pt x="0" y="400812"/>
                  </a:lnTo>
                  <a:lnTo>
                    <a:pt x="409956" y="400812"/>
                  </a:lnTo>
                  <a:lnTo>
                    <a:pt x="409956" y="0"/>
                  </a:lnTo>
                  <a:lnTo>
                    <a:pt x="0" y="0"/>
                  </a:lnTo>
                  <a:close/>
                </a:path>
              </a:pathLst>
            </a:custGeom>
            <a:ln w="82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8" name="object 108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7832483" y="3781044"/>
              <a:ext cx="36576" cy="576072"/>
            </a:xfrm>
            <a:prstGeom prst="rect">
              <a:avLst/>
            </a:prstGeom>
          </p:spPr>
        </p:pic>
        <p:sp>
          <p:nvSpPr>
            <p:cNvPr id="109" name="object 109"/>
            <p:cNvSpPr/>
            <p:nvPr/>
          </p:nvSpPr>
          <p:spPr>
            <a:xfrm>
              <a:off x="8061071" y="3637025"/>
              <a:ext cx="410209" cy="401320"/>
            </a:xfrm>
            <a:custGeom>
              <a:avLst/>
              <a:gdLst/>
              <a:ahLst/>
              <a:cxnLst/>
              <a:rect l="l" t="t" r="r" b="b"/>
              <a:pathLst>
                <a:path w="410209" h="401320">
                  <a:moveTo>
                    <a:pt x="409955" y="400812"/>
                  </a:moveTo>
                  <a:lnTo>
                    <a:pt x="409955" y="0"/>
                  </a:lnTo>
                  <a:lnTo>
                    <a:pt x="0" y="0"/>
                  </a:lnTo>
                  <a:lnTo>
                    <a:pt x="0" y="400812"/>
                  </a:lnTo>
                  <a:lnTo>
                    <a:pt x="409955" y="400812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8061071" y="3637025"/>
              <a:ext cx="410209" cy="401320"/>
            </a:xfrm>
            <a:custGeom>
              <a:avLst/>
              <a:gdLst/>
              <a:ahLst/>
              <a:cxnLst/>
              <a:rect l="l" t="t" r="r" b="b"/>
              <a:pathLst>
                <a:path w="410209" h="401320">
                  <a:moveTo>
                    <a:pt x="0" y="0"/>
                  </a:moveTo>
                  <a:lnTo>
                    <a:pt x="0" y="400812"/>
                  </a:lnTo>
                  <a:lnTo>
                    <a:pt x="409956" y="400812"/>
                  </a:lnTo>
                  <a:lnTo>
                    <a:pt x="409956" y="0"/>
                  </a:lnTo>
                  <a:lnTo>
                    <a:pt x="0" y="0"/>
                  </a:lnTo>
                  <a:close/>
                </a:path>
              </a:pathLst>
            </a:custGeom>
            <a:ln w="82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1" name="object 111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8234057" y="3781044"/>
              <a:ext cx="67056" cy="585216"/>
            </a:xfrm>
            <a:prstGeom prst="rect">
              <a:avLst/>
            </a:prstGeom>
          </p:spPr>
        </p:pic>
        <p:sp>
          <p:nvSpPr>
            <p:cNvPr id="112" name="object 112"/>
            <p:cNvSpPr/>
            <p:nvPr/>
          </p:nvSpPr>
          <p:spPr>
            <a:xfrm>
              <a:off x="8471027" y="3637025"/>
              <a:ext cx="410209" cy="401320"/>
            </a:xfrm>
            <a:custGeom>
              <a:avLst/>
              <a:gdLst/>
              <a:ahLst/>
              <a:cxnLst/>
              <a:rect l="l" t="t" r="r" b="b"/>
              <a:pathLst>
                <a:path w="410209" h="401320">
                  <a:moveTo>
                    <a:pt x="409955" y="400812"/>
                  </a:moveTo>
                  <a:lnTo>
                    <a:pt x="409955" y="0"/>
                  </a:lnTo>
                  <a:lnTo>
                    <a:pt x="0" y="0"/>
                  </a:lnTo>
                  <a:lnTo>
                    <a:pt x="0" y="400812"/>
                  </a:lnTo>
                  <a:lnTo>
                    <a:pt x="409955" y="400812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8471027" y="3637025"/>
              <a:ext cx="410209" cy="401320"/>
            </a:xfrm>
            <a:custGeom>
              <a:avLst/>
              <a:gdLst/>
              <a:ahLst/>
              <a:cxnLst/>
              <a:rect l="l" t="t" r="r" b="b"/>
              <a:pathLst>
                <a:path w="410209" h="401320">
                  <a:moveTo>
                    <a:pt x="0" y="0"/>
                  </a:moveTo>
                  <a:lnTo>
                    <a:pt x="0" y="400812"/>
                  </a:lnTo>
                  <a:lnTo>
                    <a:pt x="409956" y="400812"/>
                  </a:lnTo>
                  <a:lnTo>
                    <a:pt x="409956" y="0"/>
                  </a:lnTo>
                  <a:lnTo>
                    <a:pt x="0" y="0"/>
                  </a:lnTo>
                  <a:close/>
                </a:path>
              </a:pathLst>
            </a:custGeom>
            <a:ln w="82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4" name="object 11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8644001" y="3781044"/>
              <a:ext cx="67056" cy="585216"/>
            </a:xfrm>
            <a:prstGeom prst="rect">
              <a:avLst/>
            </a:prstGeom>
          </p:spPr>
        </p:pic>
        <p:sp>
          <p:nvSpPr>
            <p:cNvPr id="115" name="object 115"/>
            <p:cNvSpPr/>
            <p:nvPr/>
          </p:nvSpPr>
          <p:spPr>
            <a:xfrm>
              <a:off x="8880995" y="3637025"/>
              <a:ext cx="410209" cy="401320"/>
            </a:xfrm>
            <a:custGeom>
              <a:avLst/>
              <a:gdLst/>
              <a:ahLst/>
              <a:cxnLst/>
              <a:rect l="l" t="t" r="r" b="b"/>
              <a:pathLst>
                <a:path w="410209" h="401320">
                  <a:moveTo>
                    <a:pt x="409955" y="400812"/>
                  </a:moveTo>
                  <a:lnTo>
                    <a:pt x="409955" y="0"/>
                  </a:lnTo>
                  <a:lnTo>
                    <a:pt x="0" y="0"/>
                  </a:lnTo>
                  <a:lnTo>
                    <a:pt x="0" y="400812"/>
                  </a:lnTo>
                  <a:lnTo>
                    <a:pt x="409955" y="400812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8880995" y="3637025"/>
              <a:ext cx="410209" cy="401320"/>
            </a:xfrm>
            <a:custGeom>
              <a:avLst/>
              <a:gdLst/>
              <a:ahLst/>
              <a:cxnLst/>
              <a:rect l="l" t="t" r="r" b="b"/>
              <a:pathLst>
                <a:path w="410209" h="401320">
                  <a:moveTo>
                    <a:pt x="0" y="0"/>
                  </a:moveTo>
                  <a:lnTo>
                    <a:pt x="0" y="400812"/>
                  </a:lnTo>
                  <a:lnTo>
                    <a:pt x="409956" y="400812"/>
                  </a:lnTo>
                  <a:lnTo>
                    <a:pt x="409956" y="0"/>
                  </a:lnTo>
                  <a:lnTo>
                    <a:pt x="0" y="0"/>
                  </a:lnTo>
                  <a:close/>
                </a:path>
              </a:pathLst>
            </a:custGeom>
            <a:ln w="82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7" name="object 117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053969" y="3781044"/>
              <a:ext cx="67056" cy="585216"/>
            </a:xfrm>
            <a:prstGeom prst="rect">
              <a:avLst/>
            </a:prstGeom>
          </p:spPr>
        </p:pic>
        <p:sp>
          <p:nvSpPr>
            <p:cNvPr id="118" name="object 118"/>
            <p:cNvSpPr/>
            <p:nvPr/>
          </p:nvSpPr>
          <p:spPr>
            <a:xfrm>
              <a:off x="9290939" y="3637025"/>
              <a:ext cx="410845" cy="401320"/>
            </a:xfrm>
            <a:custGeom>
              <a:avLst/>
              <a:gdLst/>
              <a:ahLst/>
              <a:cxnLst/>
              <a:rect l="l" t="t" r="r" b="b"/>
              <a:pathLst>
                <a:path w="410845" h="401320">
                  <a:moveTo>
                    <a:pt x="410718" y="400812"/>
                  </a:moveTo>
                  <a:lnTo>
                    <a:pt x="410718" y="0"/>
                  </a:lnTo>
                  <a:lnTo>
                    <a:pt x="0" y="0"/>
                  </a:lnTo>
                  <a:lnTo>
                    <a:pt x="0" y="400812"/>
                  </a:lnTo>
                  <a:lnTo>
                    <a:pt x="410718" y="400812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9290939" y="3637025"/>
              <a:ext cx="410845" cy="401320"/>
            </a:xfrm>
            <a:custGeom>
              <a:avLst/>
              <a:gdLst/>
              <a:ahLst/>
              <a:cxnLst/>
              <a:rect l="l" t="t" r="r" b="b"/>
              <a:pathLst>
                <a:path w="410845" h="401320">
                  <a:moveTo>
                    <a:pt x="0" y="0"/>
                  </a:moveTo>
                  <a:lnTo>
                    <a:pt x="0" y="400812"/>
                  </a:lnTo>
                  <a:lnTo>
                    <a:pt x="410718" y="400812"/>
                  </a:lnTo>
                  <a:lnTo>
                    <a:pt x="410718" y="0"/>
                  </a:lnTo>
                  <a:lnTo>
                    <a:pt x="0" y="0"/>
                  </a:lnTo>
                  <a:close/>
                </a:path>
              </a:pathLst>
            </a:custGeom>
            <a:ln w="82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0" name="object 120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9463913" y="3781044"/>
              <a:ext cx="67056" cy="585216"/>
            </a:xfrm>
            <a:prstGeom prst="rect">
              <a:avLst/>
            </a:prstGeom>
          </p:spPr>
        </p:pic>
        <p:sp>
          <p:nvSpPr>
            <p:cNvPr id="121" name="object 121"/>
            <p:cNvSpPr/>
            <p:nvPr/>
          </p:nvSpPr>
          <p:spPr>
            <a:xfrm>
              <a:off x="9701669" y="3637025"/>
              <a:ext cx="410209" cy="401320"/>
            </a:xfrm>
            <a:custGeom>
              <a:avLst/>
              <a:gdLst/>
              <a:ahLst/>
              <a:cxnLst/>
              <a:rect l="l" t="t" r="r" b="b"/>
              <a:pathLst>
                <a:path w="410209" h="401320">
                  <a:moveTo>
                    <a:pt x="409955" y="400812"/>
                  </a:moveTo>
                  <a:lnTo>
                    <a:pt x="409955" y="0"/>
                  </a:lnTo>
                  <a:lnTo>
                    <a:pt x="0" y="0"/>
                  </a:lnTo>
                  <a:lnTo>
                    <a:pt x="0" y="400812"/>
                  </a:lnTo>
                  <a:lnTo>
                    <a:pt x="409955" y="400812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9701669" y="3637025"/>
              <a:ext cx="410209" cy="401320"/>
            </a:xfrm>
            <a:custGeom>
              <a:avLst/>
              <a:gdLst/>
              <a:ahLst/>
              <a:cxnLst/>
              <a:rect l="l" t="t" r="r" b="b"/>
              <a:pathLst>
                <a:path w="410209" h="401320">
                  <a:moveTo>
                    <a:pt x="0" y="0"/>
                  </a:moveTo>
                  <a:lnTo>
                    <a:pt x="0" y="400812"/>
                  </a:lnTo>
                  <a:lnTo>
                    <a:pt x="409956" y="400812"/>
                  </a:lnTo>
                  <a:lnTo>
                    <a:pt x="409956" y="0"/>
                  </a:lnTo>
                  <a:lnTo>
                    <a:pt x="0" y="0"/>
                  </a:lnTo>
                  <a:close/>
                </a:path>
              </a:pathLst>
            </a:custGeom>
            <a:ln w="82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3" name="object 123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9873881" y="3781044"/>
              <a:ext cx="67056" cy="585216"/>
            </a:xfrm>
            <a:prstGeom prst="rect">
              <a:avLst/>
            </a:prstGeom>
          </p:spPr>
        </p:pic>
        <p:sp>
          <p:nvSpPr>
            <p:cNvPr id="124" name="object 124"/>
            <p:cNvSpPr/>
            <p:nvPr/>
          </p:nvSpPr>
          <p:spPr>
            <a:xfrm>
              <a:off x="6420497" y="4037837"/>
              <a:ext cx="410845" cy="400050"/>
            </a:xfrm>
            <a:custGeom>
              <a:avLst/>
              <a:gdLst/>
              <a:ahLst/>
              <a:cxnLst/>
              <a:rect l="l" t="t" r="r" b="b"/>
              <a:pathLst>
                <a:path w="410845" h="400050">
                  <a:moveTo>
                    <a:pt x="410717" y="400050"/>
                  </a:moveTo>
                  <a:lnTo>
                    <a:pt x="410717" y="0"/>
                  </a:lnTo>
                  <a:lnTo>
                    <a:pt x="0" y="0"/>
                  </a:lnTo>
                  <a:lnTo>
                    <a:pt x="0" y="400050"/>
                  </a:lnTo>
                  <a:lnTo>
                    <a:pt x="410717" y="40005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6420497" y="4037837"/>
              <a:ext cx="410845" cy="400050"/>
            </a:xfrm>
            <a:custGeom>
              <a:avLst/>
              <a:gdLst/>
              <a:ahLst/>
              <a:cxnLst/>
              <a:rect l="l" t="t" r="r" b="b"/>
              <a:pathLst>
                <a:path w="410845" h="400050">
                  <a:moveTo>
                    <a:pt x="0" y="0"/>
                  </a:moveTo>
                  <a:lnTo>
                    <a:pt x="0" y="400050"/>
                  </a:lnTo>
                  <a:lnTo>
                    <a:pt x="410718" y="400049"/>
                  </a:lnTo>
                  <a:lnTo>
                    <a:pt x="410718" y="0"/>
                  </a:lnTo>
                  <a:lnTo>
                    <a:pt x="0" y="0"/>
                  </a:lnTo>
                  <a:close/>
                </a:path>
              </a:pathLst>
            </a:custGeom>
            <a:ln w="82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6" name="object 126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6601853" y="4181094"/>
              <a:ext cx="36576" cy="576072"/>
            </a:xfrm>
            <a:prstGeom prst="rect">
              <a:avLst/>
            </a:prstGeom>
          </p:spPr>
        </p:pic>
        <p:sp>
          <p:nvSpPr>
            <p:cNvPr id="127" name="object 127"/>
            <p:cNvSpPr/>
            <p:nvPr/>
          </p:nvSpPr>
          <p:spPr>
            <a:xfrm>
              <a:off x="6831215" y="4037837"/>
              <a:ext cx="410209" cy="400050"/>
            </a:xfrm>
            <a:custGeom>
              <a:avLst/>
              <a:gdLst/>
              <a:ahLst/>
              <a:cxnLst/>
              <a:rect l="l" t="t" r="r" b="b"/>
              <a:pathLst>
                <a:path w="410209" h="400050">
                  <a:moveTo>
                    <a:pt x="409955" y="400050"/>
                  </a:moveTo>
                  <a:lnTo>
                    <a:pt x="409955" y="0"/>
                  </a:lnTo>
                  <a:lnTo>
                    <a:pt x="0" y="0"/>
                  </a:lnTo>
                  <a:lnTo>
                    <a:pt x="0" y="400050"/>
                  </a:lnTo>
                  <a:lnTo>
                    <a:pt x="409955" y="40005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6831215" y="4037837"/>
              <a:ext cx="410209" cy="400050"/>
            </a:xfrm>
            <a:custGeom>
              <a:avLst/>
              <a:gdLst/>
              <a:ahLst/>
              <a:cxnLst/>
              <a:rect l="l" t="t" r="r" b="b"/>
              <a:pathLst>
                <a:path w="410209" h="400050">
                  <a:moveTo>
                    <a:pt x="0" y="0"/>
                  </a:moveTo>
                  <a:lnTo>
                    <a:pt x="0" y="400050"/>
                  </a:lnTo>
                  <a:lnTo>
                    <a:pt x="409956" y="400049"/>
                  </a:lnTo>
                  <a:lnTo>
                    <a:pt x="409956" y="0"/>
                  </a:lnTo>
                  <a:lnTo>
                    <a:pt x="0" y="0"/>
                  </a:lnTo>
                  <a:close/>
                </a:path>
              </a:pathLst>
            </a:custGeom>
            <a:ln w="82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9" name="object 129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003427" y="4181094"/>
              <a:ext cx="67056" cy="585216"/>
            </a:xfrm>
            <a:prstGeom prst="rect">
              <a:avLst/>
            </a:prstGeom>
          </p:spPr>
        </p:pic>
        <p:sp>
          <p:nvSpPr>
            <p:cNvPr id="130" name="object 130"/>
            <p:cNvSpPr/>
            <p:nvPr/>
          </p:nvSpPr>
          <p:spPr>
            <a:xfrm>
              <a:off x="7241171" y="4037837"/>
              <a:ext cx="410209" cy="400050"/>
            </a:xfrm>
            <a:custGeom>
              <a:avLst/>
              <a:gdLst/>
              <a:ahLst/>
              <a:cxnLst/>
              <a:rect l="l" t="t" r="r" b="b"/>
              <a:pathLst>
                <a:path w="410209" h="400050">
                  <a:moveTo>
                    <a:pt x="409955" y="400050"/>
                  </a:moveTo>
                  <a:lnTo>
                    <a:pt x="409955" y="0"/>
                  </a:lnTo>
                  <a:lnTo>
                    <a:pt x="0" y="0"/>
                  </a:lnTo>
                  <a:lnTo>
                    <a:pt x="0" y="400050"/>
                  </a:lnTo>
                  <a:lnTo>
                    <a:pt x="409955" y="40005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7241171" y="4037837"/>
              <a:ext cx="410209" cy="400050"/>
            </a:xfrm>
            <a:custGeom>
              <a:avLst/>
              <a:gdLst/>
              <a:ahLst/>
              <a:cxnLst/>
              <a:rect l="l" t="t" r="r" b="b"/>
              <a:pathLst>
                <a:path w="410209" h="400050">
                  <a:moveTo>
                    <a:pt x="0" y="0"/>
                  </a:moveTo>
                  <a:lnTo>
                    <a:pt x="0" y="400050"/>
                  </a:lnTo>
                  <a:lnTo>
                    <a:pt x="409956" y="400049"/>
                  </a:lnTo>
                  <a:lnTo>
                    <a:pt x="409956" y="0"/>
                  </a:lnTo>
                  <a:lnTo>
                    <a:pt x="0" y="0"/>
                  </a:lnTo>
                  <a:close/>
                </a:path>
              </a:pathLst>
            </a:custGeom>
            <a:ln w="82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2" name="object 132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413383" y="4181094"/>
              <a:ext cx="67056" cy="585216"/>
            </a:xfrm>
            <a:prstGeom prst="rect">
              <a:avLst/>
            </a:prstGeom>
          </p:spPr>
        </p:pic>
        <p:sp>
          <p:nvSpPr>
            <p:cNvPr id="133" name="object 133"/>
            <p:cNvSpPr/>
            <p:nvPr/>
          </p:nvSpPr>
          <p:spPr>
            <a:xfrm>
              <a:off x="7651127" y="4037837"/>
              <a:ext cx="410209" cy="400050"/>
            </a:xfrm>
            <a:custGeom>
              <a:avLst/>
              <a:gdLst/>
              <a:ahLst/>
              <a:cxnLst/>
              <a:rect l="l" t="t" r="r" b="b"/>
              <a:pathLst>
                <a:path w="410209" h="400050">
                  <a:moveTo>
                    <a:pt x="409955" y="400050"/>
                  </a:moveTo>
                  <a:lnTo>
                    <a:pt x="409955" y="0"/>
                  </a:lnTo>
                  <a:lnTo>
                    <a:pt x="0" y="0"/>
                  </a:lnTo>
                  <a:lnTo>
                    <a:pt x="0" y="400050"/>
                  </a:lnTo>
                  <a:lnTo>
                    <a:pt x="409955" y="40005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7651127" y="4037837"/>
              <a:ext cx="410209" cy="400050"/>
            </a:xfrm>
            <a:custGeom>
              <a:avLst/>
              <a:gdLst/>
              <a:ahLst/>
              <a:cxnLst/>
              <a:rect l="l" t="t" r="r" b="b"/>
              <a:pathLst>
                <a:path w="410209" h="400050">
                  <a:moveTo>
                    <a:pt x="0" y="0"/>
                  </a:moveTo>
                  <a:lnTo>
                    <a:pt x="0" y="400050"/>
                  </a:lnTo>
                  <a:lnTo>
                    <a:pt x="409956" y="400049"/>
                  </a:lnTo>
                  <a:lnTo>
                    <a:pt x="409956" y="0"/>
                  </a:lnTo>
                  <a:lnTo>
                    <a:pt x="0" y="0"/>
                  </a:lnTo>
                  <a:close/>
                </a:path>
              </a:pathLst>
            </a:custGeom>
            <a:ln w="82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5" name="object 135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7832483" y="4181094"/>
              <a:ext cx="36576" cy="576072"/>
            </a:xfrm>
            <a:prstGeom prst="rect">
              <a:avLst/>
            </a:prstGeom>
          </p:spPr>
        </p:pic>
        <p:sp>
          <p:nvSpPr>
            <p:cNvPr id="136" name="object 136"/>
            <p:cNvSpPr/>
            <p:nvPr/>
          </p:nvSpPr>
          <p:spPr>
            <a:xfrm>
              <a:off x="8061071" y="4037837"/>
              <a:ext cx="410209" cy="400050"/>
            </a:xfrm>
            <a:custGeom>
              <a:avLst/>
              <a:gdLst/>
              <a:ahLst/>
              <a:cxnLst/>
              <a:rect l="l" t="t" r="r" b="b"/>
              <a:pathLst>
                <a:path w="410209" h="400050">
                  <a:moveTo>
                    <a:pt x="409955" y="400050"/>
                  </a:moveTo>
                  <a:lnTo>
                    <a:pt x="409955" y="0"/>
                  </a:lnTo>
                  <a:lnTo>
                    <a:pt x="0" y="0"/>
                  </a:lnTo>
                  <a:lnTo>
                    <a:pt x="0" y="400050"/>
                  </a:lnTo>
                  <a:lnTo>
                    <a:pt x="409955" y="40005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8061071" y="4037837"/>
              <a:ext cx="410209" cy="400050"/>
            </a:xfrm>
            <a:custGeom>
              <a:avLst/>
              <a:gdLst/>
              <a:ahLst/>
              <a:cxnLst/>
              <a:rect l="l" t="t" r="r" b="b"/>
              <a:pathLst>
                <a:path w="410209" h="400050">
                  <a:moveTo>
                    <a:pt x="0" y="0"/>
                  </a:moveTo>
                  <a:lnTo>
                    <a:pt x="0" y="400050"/>
                  </a:lnTo>
                  <a:lnTo>
                    <a:pt x="409956" y="400049"/>
                  </a:lnTo>
                  <a:lnTo>
                    <a:pt x="409956" y="0"/>
                  </a:lnTo>
                  <a:lnTo>
                    <a:pt x="0" y="0"/>
                  </a:lnTo>
                  <a:close/>
                </a:path>
              </a:pathLst>
            </a:custGeom>
            <a:ln w="82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8" name="object 138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8231771" y="4181094"/>
              <a:ext cx="67056" cy="576072"/>
            </a:xfrm>
            <a:prstGeom prst="rect">
              <a:avLst/>
            </a:prstGeom>
          </p:spPr>
        </p:pic>
        <p:sp>
          <p:nvSpPr>
            <p:cNvPr id="139" name="object 139"/>
            <p:cNvSpPr/>
            <p:nvPr/>
          </p:nvSpPr>
          <p:spPr>
            <a:xfrm>
              <a:off x="8471027" y="4037837"/>
              <a:ext cx="410209" cy="400050"/>
            </a:xfrm>
            <a:custGeom>
              <a:avLst/>
              <a:gdLst/>
              <a:ahLst/>
              <a:cxnLst/>
              <a:rect l="l" t="t" r="r" b="b"/>
              <a:pathLst>
                <a:path w="410209" h="400050">
                  <a:moveTo>
                    <a:pt x="409955" y="400050"/>
                  </a:moveTo>
                  <a:lnTo>
                    <a:pt x="409955" y="0"/>
                  </a:lnTo>
                  <a:lnTo>
                    <a:pt x="0" y="0"/>
                  </a:lnTo>
                  <a:lnTo>
                    <a:pt x="0" y="400050"/>
                  </a:lnTo>
                  <a:lnTo>
                    <a:pt x="409955" y="40005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8471027" y="4037837"/>
              <a:ext cx="410209" cy="400050"/>
            </a:xfrm>
            <a:custGeom>
              <a:avLst/>
              <a:gdLst/>
              <a:ahLst/>
              <a:cxnLst/>
              <a:rect l="l" t="t" r="r" b="b"/>
              <a:pathLst>
                <a:path w="410209" h="400050">
                  <a:moveTo>
                    <a:pt x="0" y="0"/>
                  </a:moveTo>
                  <a:lnTo>
                    <a:pt x="0" y="400050"/>
                  </a:lnTo>
                  <a:lnTo>
                    <a:pt x="409956" y="400049"/>
                  </a:lnTo>
                  <a:lnTo>
                    <a:pt x="409956" y="0"/>
                  </a:lnTo>
                  <a:lnTo>
                    <a:pt x="0" y="0"/>
                  </a:lnTo>
                  <a:close/>
                </a:path>
              </a:pathLst>
            </a:custGeom>
            <a:ln w="82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1" name="object 141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8641727" y="4181094"/>
              <a:ext cx="67056" cy="576072"/>
            </a:xfrm>
            <a:prstGeom prst="rect">
              <a:avLst/>
            </a:prstGeom>
          </p:spPr>
        </p:pic>
        <p:sp>
          <p:nvSpPr>
            <p:cNvPr id="142" name="object 142"/>
            <p:cNvSpPr/>
            <p:nvPr/>
          </p:nvSpPr>
          <p:spPr>
            <a:xfrm>
              <a:off x="8880995" y="4037837"/>
              <a:ext cx="410209" cy="400050"/>
            </a:xfrm>
            <a:custGeom>
              <a:avLst/>
              <a:gdLst/>
              <a:ahLst/>
              <a:cxnLst/>
              <a:rect l="l" t="t" r="r" b="b"/>
              <a:pathLst>
                <a:path w="410209" h="400050">
                  <a:moveTo>
                    <a:pt x="409955" y="400050"/>
                  </a:moveTo>
                  <a:lnTo>
                    <a:pt x="409955" y="0"/>
                  </a:lnTo>
                  <a:lnTo>
                    <a:pt x="0" y="0"/>
                  </a:lnTo>
                  <a:lnTo>
                    <a:pt x="0" y="400050"/>
                  </a:lnTo>
                  <a:lnTo>
                    <a:pt x="409955" y="40005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8880995" y="4037837"/>
              <a:ext cx="410209" cy="400050"/>
            </a:xfrm>
            <a:custGeom>
              <a:avLst/>
              <a:gdLst/>
              <a:ahLst/>
              <a:cxnLst/>
              <a:rect l="l" t="t" r="r" b="b"/>
              <a:pathLst>
                <a:path w="410209" h="400050">
                  <a:moveTo>
                    <a:pt x="0" y="0"/>
                  </a:moveTo>
                  <a:lnTo>
                    <a:pt x="0" y="400050"/>
                  </a:lnTo>
                  <a:lnTo>
                    <a:pt x="409956" y="400049"/>
                  </a:lnTo>
                  <a:lnTo>
                    <a:pt x="409956" y="0"/>
                  </a:lnTo>
                  <a:lnTo>
                    <a:pt x="0" y="0"/>
                  </a:lnTo>
                  <a:close/>
                </a:path>
              </a:pathLst>
            </a:custGeom>
            <a:ln w="82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4" name="object 14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9053969" y="4181094"/>
              <a:ext cx="67056" cy="585216"/>
            </a:xfrm>
            <a:prstGeom prst="rect">
              <a:avLst/>
            </a:prstGeom>
          </p:spPr>
        </p:pic>
        <p:sp>
          <p:nvSpPr>
            <p:cNvPr id="145" name="object 145"/>
            <p:cNvSpPr/>
            <p:nvPr/>
          </p:nvSpPr>
          <p:spPr>
            <a:xfrm>
              <a:off x="9290939" y="4037837"/>
              <a:ext cx="410845" cy="400050"/>
            </a:xfrm>
            <a:custGeom>
              <a:avLst/>
              <a:gdLst/>
              <a:ahLst/>
              <a:cxnLst/>
              <a:rect l="l" t="t" r="r" b="b"/>
              <a:pathLst>
                <a:path w="410845" h="400050">
                  <a:moveTo>
                    <a:pt x="410718" y="400050"/>
                  </a:moveTo>
                  <a:lnTo>
                    <a:pt x="410718" y="0"/>
                  </a:lnTo>
                  <a:lnTo>
                    <a:pt x="0" y="0"/>
                  </a:lnTo>
                  <a:lnTo>
                    <a:pt x="0" y="400050"/>
                  </a:lnTo>
                  <a:lnTo>
                    <a:pt x="410718" y="40005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9290939" y="4037837"/>
              <a:ext cx="410845" cy="400050"/>
            </a:xfrm>
            <a:custGeom>
              <a:avLst/>
              <a:gdLst/>
              <a:ahLst/>
              <a:cxnLst/>
              <a:rect l="l" t="t" r="r" b="b"/>
              <a:pathLst>
                <a:path w="410845" h="400050">
                  <a:moveTo>
                    <a:pt x="0" y="0"/>
                  </a:moveTo>
                  <a:lnTo>
                    <a:pt x="0" y="400050"/>
                  </a:lnTo>
                  <a:lnTo>
                    <a:pt x="410718" y="400049"/>
                  </a:lnTo>
                  <a:lnTo>
                    <a:pt x="410718" y="0"/>
                  </a:lnTo>
                  <a:lnTo>
                    <a:pt x="0" y="0"/>
                  </a:lnTo>
                  <a:close/>
                </a:path>
              </a:pathLst>
            </a:custGeom>
            <a:ln w="82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7" name="object 147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463913" y="4181094"/>
              <a:ext cx="67056" cy="585216"/>
            </a:xfrm>
            <a:prstGeom prst="rect">
              <a:avLst/>
            </a:prstGeom>
          </p:spPr>
        </p:pic>
        <p:sp>
          <p:nvSpPr>
            <p:cNvPr id="148" name="object 148"/>
            <p:cNvSpPr/>
            <p:nvPr/>
          </p:nvSpPr>
          <p:spPr>
            <a:xfrm>
              <a:off x="9701669" y="4037837"/>
              <a:ext cx="410209" cy="400050"/>
            </a:xfrm>
            <a:custGeom>
              <a:avLst/>
              <a:gdLst/>
              <a:ahLst/>
              <a:cxnLst/>
              <a:rect l="l" t="t" r="r" b="b"/>
              <a:pathLst>
                <a:path w="410209" h="400050">
                  <a:moveTo>
                    <a:pt x="409955" y="400050"/>
                  </a:moveTo>
                  <a:lnTo>
                    <a:pt x="409955" y="0"/>
                  </a:lnTo>
                  <a:lnTo>
                    <a:pt x="0" y="0"/>
                  </a:lnTo>
                  <a:lnTo>
                    <a:pt x="0" y="400050"/>
                  </a:lnTo>
                  <a:lnTo>
                    <a:pt x="409955" y="40005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9701669" y="4037837"/>
              <a:ext cx="410209" cy="400050"/>
            </a:xfrm>
            <a:custGeom>
              <a:avLst/>
              <a:gdLst/>
              <a:ahLst/>
              <a:cxnLst/>
              <a:rect l="l" t="t" r="r" b="b"/>
              <a:pathLst>
                <a:path w="410209" h="400050">
                  <a:moveTo>
                    <a:pt x="0" y="0"/>
                  </a:moveTo>
                  <a:lnTo>
                    <a:pt x="0" y="400050"/>
                  </a:lnTo>
                  <a:lnTo>
                    <a:pt x="409956" y="400049"/>
                  </a:lnTo>
                  <a:lnTo>
                    <a:pt x="409956" y="0"/>
                  </a:lnTo>
                  <a:lnTo>
                    <a:pt x="0" y="0"/>
                  </a:lnTo>
                  <a:close/>
                </a:path>
              </a:pathLst>
            </a:custGeom>
            <a:ln w="82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0" name="object 150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9873881" y="4181094"/>
              <a:ext cx="67056" cy="585216"/>
            </a:xfrm>
            <a:prstGeom prst="rect">
              <a:avLst/>
            </a:prstGeom>
          </p:spPr>
        </p:pic>
      </p:grpSp>
      <p:graphicFrame>
        <p:nvGraphicFramePr>
          <p:cNvPr id="151" name="object 151"/>
          <p:cNvGraphicFramePr>
            <a:graphicFrameLocks noGrp="1"/>
          </p:cNvGraphicFramePr>
          <p:nvPr/>
        </p:nvGraphicFramePr>
        <p:xfrm>
          <a:off x="5654306" y="5121783"/>
          <a:ext cx="4316095" cy="21572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48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31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80645">
                        <a:lnSpc>
                          <a:spcPts val="1955"/>
                        </a:lnSpc>
                      </a:pPr>
                      <a:r>
                        <a:rPr sz="1650" b="1" i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TID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ts val="1955"/>
                        </a:lnSpc>
                      </a:pPr>
                      <a:r>
                        <a:rPr sz="1650" b="1" i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Items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139">
                <a:tc>
                  <a:txBody>
                    <a:bodyPr/>
                    <a:lstStyle/>
                    <a:p>
                      <a:pPr marL="80645">
                        <a:lnSpc>
                          <a:spcPts val="2115"/>
                        </a:lnSpc>
                      </a:pPr>
                      <a:r>
                        <a:rPr sz="1850" b="1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8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ts val="2115"/>
                        </a:lnSpc>
                      </a:pPr>
                      <a:r>
                        <a:rPr sz="1850" b="1" spc="1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Bread,</a:t>
                      </a:r>
                      <a:r>
                        <a:rPr sz="1850" b="1" spc="-1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50" b="1" spc="1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Coke,</a:t>
                      </a:r>
                      <a:r>
                        <a:rPr sz="1850" b="1" spc="-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50" b="1" spc="1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Milk</a:t>
                      </a:r>
                      <a:endParaRPr sz="18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pPr marL="80645">
                        <a:lnSpc>
                          <a:spcPts val="2120"/>
                        </a:lnSpc>
                      </a:pPr>
                      <a:r>
                        <a:rPr sz="1850" b="1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8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ts val="2120"/>
                        </a:lnSpc>
                      </a:pPr>
                      <a:r>
                        <a:rPr sz="1850" b="1" spc="1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Beer,</a:t>
                      </a:r>
                      <a:r>
                        <a:rPr sz="1850" b="1" spc="-3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50" b="1" spc="1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Bread</a:t>
                      </a:r>
                      <a:endParaRPr sz="18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pPr marL="80645">
                        <a:lnSpc>
                          <a:spcPts val="2115"/>
                        </a:lnSpc>
                      </a:pPr>
                      <a:r>
                        <a:rPr sz="1850" b="1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18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ts val="2115"/>
                        </a:lnSpc>
                      </a:pPr>
                      <a:r>
                        <a:rPr sz="1850" b="1" spc="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Beer,</a:t>
                      </a:r>
                      <a:r>
                        <a:rPr sz="1850" b="1" spc="-1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50" b="1" spc="1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Coke,</a:t>
                      </a:r>
                      <a:r>
                        <a:rPr sz="1850" b="1" spc="-2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50" b="1" spc="1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Diaper,</a:t>
                      </a:r>
                      <a:r>
                        <a:rPr sz="1850" b="1" spc="-1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50" b="1" spc="1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Milk</a:t>
                      </a:r>
                      <a:endParaRPr sz="18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6615">
                <a:tc>
                  <a:txBody>
                    <a:bodyPr/>
                    <a:lstStyle/>
                    <a:p>
                      <a:pPr marL="80645">
                        <a:lnSpc>
                          <a:spcPts val="2115"/>
                        </a:lnSpc>
                      </a:pPr>
                      <a:r>
                        <a:rPr sz="1850" b="1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18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ts val="2115"/>
                        </a:lnSpc>
                      </a:pPr>
                      <a:r>
                        <a:rPr sz="1850" b="1" spc="1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Beer,</a:t>
                      </a:r>
                      <a:r>
                        <a:rPr sz="1850" b="1" spc="-1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50" b="1" spc="1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Bread,</a:t>
                      </a:r>
                      <a:r>
                        <a:rPr sz="1850" b="1" spc="-1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50" b="1" spc="1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Diaper,</a:t>
                      </a:r>
                      <a:r>
                        <a:rPr sz="1850" b="1" spc="-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50" b="1" spc="1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Milk</a:t>
                      </a:r>
                      <a:endParaRPr sz="18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3474">
                <a:tc>
                  <a:txBody>
                    <a:bodyPr/>
                    <a:lstStyle/>
                    <a:p>
                      <a:pPr marL="80645">
                        <a:lnSpc>
                          <a:spcPts val="2120"/>
                        </a:lnSpc>
                      </a:pPr>
                      <a:r>
                        <a:rPr sz="1850" b="1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18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ts val="2120"/>
                        </a:lnSpc>
                      </a:pPr>
                      <a:r>
                        <a:rPr sz="1850" b="1" spc="1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Coke,</a:t>
                      </a:r>
                      <a:r>
                        <a:rPr sz="1850" b="1" spc="-2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50" b="1" spc="1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Diaper,</a:t>
                      </a:r>
                      <a:r>
                        <a:rPr sz="1850" b="1" spc="-1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50" b="1" spc="1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Milk</a:t>
                      </a:r>
                      <a:endParaRPr sz="18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5823" y="719311"/>
            <a:ext cx="8559326" cy="591931"/>
          </a:xfrm>
          <a:prstGeom prst="rect">
            <a:avLst/>
          </a:prstGeom>
        </p:spPr>
        <p:txBody>
          <a:bodyPr vert="horz" wrap="square" lIns="0" tIns="14706" rIns="0" bIns="0" rtlCol="0">
            <a:spAutoFit/>
          </a:bodyPr>
          <a:lstStyle/>
          <a:p>
            <a:pPr marL="14006">
              <a:spcBef>
                <a:spcPts val="116"/>
              </a:spcBef>
            </a:pPr>
            <a:r>
              <a:rPr sz="3750" dirty="0"/>
              <a:t>Measuring</a:t>
            </a:r>
            <a:r>
              <a:rPr sz="3750" spc="-44" dirty="0"/>
              <a:t> </a:t>
            </a:r>
            <a:r>
              <a:rPr sz="3750" dirty="0"/>
              <a:t>Data</a:t>
            </a:r>
            <a:r>
              <a:rPr sz="3750" spc="-61" dirty="0"/>
              <a:t> </a:t>
            </a:r>
            <a:r>
              <a:rPr sz="3750" dirty="0"/>
              <a:t>Similarity</a:t>
            </a:r>
            <a:r>
              <a:rPr sz="3750" spc="-28" dirty="0"/>
              <a:t> </a:t>
            </a:r>
            <a:r>
              <a:rPr sz="3750" dirty="0"/>
              <a:t>and</a:t>
            </a:r>
            <a:r>
              <a:rPr sz="3750" spc="-50" dirty="0"/>
              <a:t> </a:t>
            </a:r>
            <a:r>
              <a:rPr sz="3750" spc="-11" dirty="0"/>
              <a:t>Dissimilarity</a:t>
            </a:r>
            <a:endParaRPr sz="3750"/>
          </a:p>
        </p:txBody>
      </p:sp>
      <p:sp>
        <p:nvSpPr>
          <p:cNvPr id="3" name="object 3"/>
          <p:cNvSpPr txBox="1"/>
          <p:nvPr/>
        </p:nvSpPr>
        <p:spPr>
          <a:xfrm>
            <a:off x="727760" y="1371452"/>
            <a:ext cx="8881447" cy="5681940"/>
          </a:xfrm>
          <a:prstGeom prst="rect">
            <a:avLst/>
          </a:prstGeom>
        </p:spPr>
        <p:txBody>
          <a:bodyPr vert="horz" wrap="square" lIns="0" tIns="50419" rIns="0" bIns="0" rtlCol="0">
            <a:spAutoFit/>
          </a:bodyPr>
          <a:lstStyle/>
          <a:p>
            <a:pPr marL="391455" indent="-377450">
              <a:spcBef>
                <a:spcPts val="397"/>
              </a:spcBef>
              <a:buClr>
                <a:srgbClr val="CC0000"/>
              </a:buClr>
              <a:buFont typeface="Arial MT"/>
              <a:buChar char="•"/>
              <a:tabLst>
                <a:tab pos="391455" algn="l"/>
              </a:tabLst>
            </a:pPr>
            <a:r>
              <a:rPr sz="2426" b="1" spc="-11" dirty="0">
                <a:latin typeface="Calibri"/>
                <a:cs typeface="Calibri"/>
              </a:rPr>
              <a:t>Similarity</a:t>
            </a:r>
            <a:endParaRPr sz="2426">
              <a:latin typeface="Calibri"/>
              <a:cs typeface="Calibri"/>
            </a:endParaRPr>
          </a:p>
          <a:p>
            <a:pPr marL="833331" marR="5602" lvl="1" indent="-315125">
              <a:lnSpc>
                <a:spcPts val="2625"/>
              </a:lnSpc>
              <a:spcBef>
                <a:spcPts val="618"/>
              </a:spcBef>
              <a:buClr>
                <a:srgbClr val="CC0000"/>
              </a:buClr>
              <a:buFont typeface="Arial MT"/>
              <a:buChar char="–"/>
              <a:tabLst>
                <a:tab pos="833331" algn="l"/>
              </a:tabLst>
            </a:pPr>
            <a:r>
              <a:rPr sz="2426" dirty="0">
                <a:latin typeface="Calibri"/>
                <a:cs typeface="Calibri"/>
              </a:rPr>
              <a:t>Need</a:t>
            </a:r>
            <a:r>
              <a:rPr sz="2426" spc="-55" dirty="0">
                <a:latin typeface="Calibri"/>
                <a:cs typeface="Calibri"/>
              </a:rPr>
              <a:t> </a:t>
            </a:r>
            <a:r>
              <a:rPr sz="2426" dirty="0">
                <a:latin typeface="Calibri"/>
                <a:cs typeface="Calibri"/>
              </a:rPr>
              <a:t>to</a:t>
            </a:r>
            <a:r>
              <a:rPr sz="2426" spc="-39" dirty="0">
                <a:latin typeface="Calibri"/>
                <a:cs typeface="Calibri"/>
              </a:rPr>
              <a:t> </a:t>
            </a:r>
            <a:r>
              <a:rPr sz="2426" dirty="0">
                <a:latin typeface="Calibri"/>
                <a:cs typeface="Calibri"/>
              </a:rPr>
              <a:t>assess</a:t>
            </a:r>
            <a:r>
              <a:rPr sz="2426" spc="-55" dirty="0">
                <a:latin typeface="Calibri"/>
                <a:cs typeface="Calibri"/>
              </a:rPr>
              <a:t> </a:t>
            </a:r>
            <a:r>
              <a:rPr sz="2426" dirty="0">
                <a:latin typeface="Calibri"/>
                <a:cs typeface="Calibri"/>
              </a:rPr>
              <a:t>how</a:t>
            </a:r>
            <a:r>
              <a:rPr sz="2426" spc="-55" dirty="0">
                <a:latin typeface="Calibri"/>
                <a:cs typeface="Calibri"/>
              </a:rPr>
              <a:t> </a:t>
            </a:r>
            <a:r>
              <a:rPr sz="2426" dirty="0">
                <a:latin typeface="Calibri"/>
                <a:cs typeface="Calibri"/>
              </a:rPr>
              <a:t>alike</a:t>
            </a:r>
            <a:r>
              <a:rPr sz="2426" spc="-55" dirty="0">
                <a:latin typeface="Calibri"/>
                <a:cs typeface="Calibri"/>
              </a:rPr>
              <a:t> </a:t>
            </a:r>
            <a:r>
              <a:rPr sz="2426" dirty="0">
                <a:latin typeface="Calibri"/>
                <a:cs typeface="Calibri"/>
              </a:rPr>
              <a:t>or</a:t>
            </a:r>
            <a:r>
              <a:rPr sz="2426" spc="-44" dirty="0">
                <a:latin typeface="Calibri"/>
                <a:cs typeface="Calibri"/>
              </a:rPr>
              <a:t> </a:t>
            </a:r>
            <a:r>
              <a:rPr sz="2426" dirty="0">
                <a:latin typeface="Calibri"/>
                <a:cs typeface="Calibri"/>
              </a:rPr>
              <a:t>unalike</a:t>
            </a:r>
            <a:r>
              <a:rPr sz="2426" spc="-55" dirty="0">
                <a:latin typeface="Calibri"/>
                <a:cs typeface="Calibri"/>
              </a:rPr>
              <a:t> </a:t>
            </a:r>
            <a:r>
              <a:rPr sz="2426" dirty="0">
                <a:latin typeface="Calibri"/>
                <a:cs typeface="Calibri"/>
              </a:rPr>
              <a:t>objects</a:t>
            </a:r>
            <a:r>
              <a:rPr sz="2426" spc="-66" dirty="0">
                <a:latin typeface="Calibri"/>
                <a:cs typeface="Calibri"/>
              </a:rPr>
              <a:t> </a:t>
            </a:r>
            <a:r>
              <a:rPr sz="2426" dirty="0">
                <a:latin typeface="Calibri"/>
                <a:cs typeface="Calibri"/>
              </a:rPr>
              <a:t>are</a:t>
            </a:r>
            <a:r>
              <a:rPr sz="2426" spc="-44" dirty="0">
                <a:latin typeface="Calibri"/>
                <a:cs typeface="Calibri"/>
              </a:rPr>
              <a:t> </a:t>
            </a:r>
            <a:r>
              <a:rPr sz="2426" dirty="0">
                <a:latin typeface="Calibri"/>
                <a:cs typeface="Calibri"/>
              </a:rPr>
              <a:t>in</a:t>
            </a:r>
            <a:r>
              <a:rPr sz="2426" spc="-50" dirty="0">
                <a:latin typeface="Calibri"/>
                <a:cs typeface="Calibri"/>
              </a:rPr>
              <a:t> </a:t>
            </a:r>
            <a:r>
              <a:rPr sz="2426" dirty="0">
                <a:latin typeface="Calibri"/>
                <a:cs typeface="Calibri"/>
              </a:rPr>
              <a:t>comparison</a:t>
            </a:r>
            <a:r>
              <a:rPr sz="2426" spc="-55" dirty="0">
                <a:latin typeface="Calibri"/>
                <a:cs typeface="Calibri"/>
              </a:rPr>
              <a:t> </a:t>
            </a:r>
            <a:r>
              <a:rPr sz="2426" spc="-28" dirty="0">
                <a:latin typeface="Calibri"/>
                <a:cs typeface="Calibri"/>
              </a:rPr>
              <a:t>to </a:t>
            </a:r>
            <a:r>
              <a:rPr sz="2426" dirty="0">
                <a:latin typeface="Calibri"/>
                <a:cs typeface="Calibri"/>
              </a:rPr>
              <a:t>one</a:t>
            </a:r>
            <a:r>
              <a:rPr sz="2426" spc="-11" dirty="0">
                <a:latin typeface="Calibri"/>
                <a:cs typeface="Calibri"/>
              </a:rPr>
              <a:t> </a:t>
            </a:r>
            <a:r>
              <a:rPr sz="2426" dirty="0">
                <a:latin typeface="Calibri"/>
                <a:cs typeface="Calibri"/>
              </a:rPr>
              <a:t>another</a:t>
            </a:r>
            <a:r>
              <a:rPr sz="2426" spc="-39" dirty="0">
                <a:latin typeface="Calibri"/>
                <a:cs typeface="Calibri"/>
              </a:rPr>
              <a:t> </a:t>
            </a:r>
            <a:r>
              <a:rPr sz="2426" dirty="0">
                <a:latin typeface="Calibri"/>
                <a:cs typeface="Calibri"/>
              </a:rPr>
              <a:t>-</a:t>
            </a:r>
            <a:r>
              <a:rPr sz="2426" spc="-11" dirty="0">
                <a:latin typeface="Calibri"/>
                <a:cs typeface="Calibri"/>
              </a:rPr>
              <a:t> </a:t>
            </a:r>
            <a:r>
              <a:rPr sz="2426" dirty="0">
                <a:latin typeface="Calibri"/>
                <a:cs typeface="Calibri"/>
              </a:rPr>
              <a:t>clustering,</a:t>
            </a:r>
            <a:r>
              <a:rPr sz="2426" spc="-33" dirty="0">
                <a:latin typeface="Calibri"/>
                <a:cs typeface="Calibri"/>
              </a:rPr>
              <a:t> </a:t>
            </a:r>
            <a:r>
              <a:rPr sz="2426" dirty="0">
                <a:latin typeface="Calibri"/>
                <a:cs typeface="Calibri"/>
              </a:rPr>
              <a:t>outlier</a:t>
            </a:r>
            <a:r>
              <a:rPr sz="2426" spc="-11" dirty="0">
                <a:latin typeface="Calibri"/>
                <a:cs typeface="Calibri"/>
              </a:rPr>
              <a:t> </a:t>
            </a:r>
            <a:r>
              <a:rPr sz="2426" dirty="0">
                <a:latin typeface="Calibri"/>
                <a:cs typeface="Calibri"/>
              </a:rPr>
              <a:t>analysis,</a:t>
            </a:r>
            <a:r>
              <a:rPr sz="2426" spc="-22" dirty="0">
                <a:latin typeface="Calibri"/>
                <a:cs typeface="Calibri"/>
              </a:rPr>
              <a:t> nearest-</a:t>
            </a:r>
            <a:r>
              <a:rPr sz="2426" spc="-11" dirty="0">
                <a:latin typeface="Calibri"/>
                <a:cs typeface="Calibri"/>
              </a:rPr>
              <a:t>neighbor</a:t>
            </a:r>
            <a:endParaRPr sz="2426">
              <a:latin typeface="Calibri"/>
              <a:cs typeface="Calibri"/>
            </a:endParaRPr>
          </a:p>
          <a:p>
            <a:pPr marL="832631" lvl="1" indent="-314425">
              <a:spcBef>
                <a:spcPts val="993"/>
              </a:spcBef>
              <a:buClr>
                <a:srgbClr val="CC0000"/>
              </a:buClr>
              <a:buFont typeface="Arial MT"/>
              <a:buChar char="–"/>
              <a:tabLst>
                <a:tab pos="832631" algn="l"/>
              </a:tabLst>
            </a:pPr>
            <a:r>
              <a:rPr sz="2426" dirty="0">
                <a:latin typeface="Calibri"/>
                <a:cs typeface="Calibri"/>
              </a:rPr>
              <a:t>Numerical</a:t>
            </a:r>
            <a:r>
              <a:rPr sz="2426" spc="-72" dirty="0">
                <a:latin typeface="Calibri"/>
                <a:cs typeface="Calibri"/>
              </a:rPr>
              <a:t> </a:t>
            </a:r>
            <a:r>
              <a:rPr sz="2426" dirty="0">
                <a:latin typeface="Calibri"/>
                <a:cs typeface="Calibri"/>
              </a:rPr>
              <a:t>measure</a:t>
            </a:r>
            <a:r>
              <a:rPr sz="2426" spc="-44" dirty="0">
                <a:latin typeface="Calibri"/>
                <a:cs typeface="Calibri"/>
              </a:rPr>
              <a:t> </a:t>
            </a:r>
            <a:r>
              <a:rPr sz="2426" dirty="0">
                <a:latin typeface="Calibri"/>
                <a:cs typeface="Calibri"/>
              </a:rPr>
              <a:t>of</a:t>
            </a:r>
            <a:r>
              <a:rPr sz="2426" spc="-50" dirty="0">
                <a:latin typeface="Calibri"/>
                <a:cs typeface="Calibri"/>
              </a:rPr>
              <a:t> </a:t>
            </a:r>
            <a:r>
              <a:rPr sz="2426" dirty="0">
                <a:latin typeface="Calibri"/>
                <a:cs typeface="Calibri"/>
              </a:rPr>
              <a:t>how</a:t>
            </a:r>
            <a:r>
              <a:rPr sz="2426" spc="-50" dirty="0">
                <a:latin typeface="Calibri"/>
                <a:cs typeface="Calibri"/>
              </a:rPr>
              <a:t> </a:t>
            </a:r>
            <a:r>
              <a:rPr sz="2426" dirty="0">
                <a:latin typeface="Calibri"/>
                <a:cs typeface="Calibri"/>
              </a:rPr>
              <a:t>alike</a:t>
            </a:r>
            <a:r>
              <a:rPr sz="2426" spc="-55" dirty="0">
                <a:latin typeface="Calibri"/>
                <a:cs typeface="Calibri"/>
              </a:rPr>
              <a:t> </a:t>
            </a:r>
            <a:r>
              <a:rPr sz="2426" dirty="0">
                <a:latin typeface="Calibri"/>
                <a:cs typeface="Calibri"/>
              </a:rPr>
              <a:t>two</a:t>
            </a:r>
            <a:r>
              <a:rPr sz="2426" spc="-39" dirty="0">
                <a:latin typeface="Calibri"/>
                <a:cs typeface="Calibri"/>
              </a:rPr>
              <a:t> </a:t>
            </a:r>
            <a:r>
              <a:rPr sz="2426" dirty="0">
                <a:latin typeface="Calibri"/>
                <a:cs typeface="Calibri"/>
              </a:rPr>
              <a:t>data</a:t>
            </a:r>
            <a:r>
              <a:rPr sz="2426" spc="-44" dirty="0">
                <a:latin typeface="Calibri"/>
                <a:cs typeface="Calibri"/>
              </a:rPr>
              <a:t> </a:t>
            </a:r>
            <a:r>
              <a:rPr sz="2426" dirty="0">
                <a:latin typeface="Calibri"/>
                <a:cs typeface="Calibri"/>
              </a:rPr>
              <a:t>objects</a:t>
            </a:r>
            <a:r>
              <a:rPr sz="2426" spc="-66" dirty="0">
                <a:latin typeface="Calibri"/>
                <a:cs typeface="Calibri"/>
              </a:rPr>
              <a:t> </a:t>
            </a:r>
            <a:r>
              <a:rPr sz="2426" spc="-28" dirty="0">
                <a:latin typeface="Calibri"/>
                <a:cs typeface="Calibri"/>
              </a:rPr>
              <a:t>are</a:t>
            </a:r>
            <a:endParaRPr sz="2426">
              <a:latin typeface="Calibri"/>
              <a:cs typeface="Calibri"/>
            </a:endParaRPr>
          </a:p>
          <a:p>
            <a:pPr marL="832631" lvl="1" indent="-314425">
              <a:spcBef>
                <a:spcPts val="1031"/>
              </a:spcBef>
              <a:buClr>
                <a:srgbClr val="CC0000"/>
              </a:buClr>
              <a:buFont typeface="Arial MT"/>
              <a:buChar char="–"/>
              <a:tabLst>
                <a:tab pos="832631" algn="l"/>
              </a:tabLst>
            </a:pPr>
            <a:r>
              <a:rPr sz="2426" spc="-11" dirty="0">
                <a:latin typeface="Calibri"/>
                <a:cs typeface="Calibri"/>
              </a:rPr>
              <a:t>Value</a:t>
            </a:r>
            <a:r>
              <a:rPr sz="2426" spc="-50" dirty="0">
                <a:latin typeface="Calibri"/>
                <a:cs typeface="Calibri"/>
              </a:rPr>
              <a:t> </a:t>
            </a:r>
            <a:r>
              <a:rPr sz="2426" dirty="0">
                <a:latin typeface="Calibri"/>
                <a:cs typeface="Calibri"/>
              </a:rPr>
              <a:t>is</a:t>
            </a:r>
            <a:r>
              <a:rPr sz="2426" spc="-33" dirty="0">
                <a:latin typeface="Calibri"/>
                <a:cs typeface="Calibri"/>
              </a:rPr>
              <a:t> </a:t>
            </a:r>
            <a:r>
              <a:rPr sz="2426" dirty="0">
                <a:latin typeface="Calibri"/>
                <a:cs typeface="Calibri"/>
              </a:rPr>
              <a:t>higher</a:t>
            </a:r>
            <a:r>
              <a:rPr sz="2426" spc="-72" dirty="0">
                <a:latin typeface="Calibri"/>
                <a:cs typeface="Calibri"/>
              </a:rPr>
              <a:t> </a:t>
            </a:r>
            <a:r>
              <a:rPr sz="2426" dirty="0">
                <a:latin typeface="Calibri"/>
                <a:cs typeface="Calibri"/>
              </a:rPr>
              <a:t>when</a:t>
            </a:r>
            <a:r>
              <a:rPr sz="2426" spc="-39" dirty="0">
                <a:latin typeface="Calibri"/>
                <a:cs typeface="Calibri"/>
              </a:rPr>
              <a:t> </a:t>
            </a:r>
            <a:r>
              <a:rPr sz="2426" dirty="0">
                <a:latin typeface="Calibri"/>
                <a:cs typeface="Calibri"/>
              </a:rPr>
              <a:t>objects</a:t>
            </a:r>
            <a:r>
              <a:rPr sz="2426" spc="-50" dirty="0">
                <a:latin typeface="Calibri"/>
                <a:cs typeface="Calibri"/>
              </a:rPr>
              <a:t> </a:t>
            </a:r>
            <a:r>
              <a:rPr sz="2426" dirty="0">
                <a:latin typeface="Calibri"/>
                <a:cs typeface="Calibri"/>
              </a:rPr>
              <a:t>are</a:t>
            </a:r>
            <a:r>
              <a:rPr sz="2426" spc="-39" dirty="0">
                <a:latin typeface="Calibri"/>
                <a:cs typeface="Calibri"/>
              </a:rPr>
              <a:t> </a:t>
            </a:r>
            <a:r>
              <a:rPr sz="2426" dirty="0">
                <a:latin typeface="Calibri"/>
                <a:cs typeface="Calibri"/>
              </a:rPr>
              <a:t>more</a:t>
            </a:r>
            <a:r>
              <a:rPr sz="2426" spc="-28" dirty="0">
                <a:latin typeface="Calibri"/>
                <a:cs typeface="Calibri"/>
              </a:rPr>
              <a:t> </a:t>
            </a:r>
            <a:r>
              <a:rPr sz="2426" spc="-11" dirty="0">
                <a:latin typeface="Calibri"/>
                <a:cs typeface="Calibri"/>
              </a:rPr>
              <a:t>alike</a:t>
            </a:r>
            <a:endParaRPr sz="2426">
              <a:latin typeface="Calibri"/>
              <a:cs typeface="Calibri"/>
            </a:endParaRPr>
          </a:p>
          <a:p>
            <a:pPr marL="832631" lvl="1" indent="-314425">
              <a:spcBef>
                <a:spcPts val="1031"/>
              </a:spcBef>
              <a:buClr>
                <a:srgbClr val="CC0000"/>
              </a:buClr>
              <a:buFont typeface="Arial MT"/>
              <a:buChar char="–"/>
              <a:tabLst>
                <a:tab pos="832631" algn="l"/>
              </a:tabLst>
            </a:pPr>
            <a:r>
              <a:rPr sz="2426" dirty="0">
                <a:latin typeface="Calibri"/>
                <a:cs typeface="Calibri"/>
              </a:rPr>
              <a:t>Often</a:t>
            </a:r>
            <a:r>
              <a:rPr sz="2426" spc="-44" dirty="0">
                <a:latin typeface="Calibri"/>
                <a:cs typeface="Calibri"/>
              </a:rPr>
              <a:t> </a:t>
            </a:r>
            <a:r>
              <a:rPr sz="2426" dirty="0">
                <a:latin typeface="Calibri"/>
                <a:cs typeface="Calibri"/>
              </a:rPr>
              <a:t>falls</a:t>
            </a:r>
            <a:r>
              <a:rPr sz="2426" spc="-61" dirty="0">
                <a:latin typeface="Calibri"/>
                <a:cs typeface="Calibri"/>
              </a:rPr>
              <a:t> </a:t>
            </a:r>
            <a:r>
              <a:rPr sz="2426" dirty="0">
                <a:latin typeface="Calibri"/>
                <a:cs typeface="Calibri"/>
              </a:rPr>
              <a:t>in</a:t>
            </a:r>
            <a:r>
              <a:rPr sz="2426" spc="-61" dirty="0">
                <a:latin typeface="Calibri"/>
                <a:cs typeface="Calibri"/>
              </a:rPr>
              <a:t> </a:t>
            </a:r>
            <a:r>
              <a:rPr sz="2426" dirty="0">
                <a:latin typeface="Calibri"/>
                <a:cs typeface="Calibri"/>
              </a:rPr>
              <a:t>the</a:t>
            </a:r>
            <a:r>
              <a:rPr sz="2426" spc="-50" dirty="0">
                <a:latin typeface="Calibri"/>
                <a:cs typeface="Calibri"/>
              </a:rPr>
              <a:t> </a:t>
            </a:r>
            <a:r>
              <a:rPr sz="2426" dirty="0">
                <a:latin typeface="Calibri"/>
                <a:cs typeface="Calibri"/>
              </a:rPr>
              <a:t>range</a:t>
            </a:r>
            <a:r>
              <a:rPr sz="2426" spc="-55" dirty="0">
                <a:latin typeface="Calibri"/>
                <a:cs typeface="Calibri"/>
              </a:rPr>
              <a:t> </a:t>
            </a:r>
            <a:r>
              <a:rPr sz="2426" spc="-11" dirty="0">
                <a:latin typeface="Calibri"/>
                <a:cs typeface="Calibri"/>
              </a:rPr>
              <a:t>[0,1]</a:t>
            </a:r>
            <a:endParaRPr sz="2426">
              <a:latin typeface="Calibri"/>
              <a:cs typeface="Calibri"/>
            </a:endParaRPr>
          </a:p>
          <a:p>
            <a:pPr marL="391455" indent="-377450">
              <a:spcBef>
                <a:spcPts val="1031"/>
              </a:spcBef>
              <a:buClr>
                <a:srgbClr val="CC0000"/>
              </a:buClr>
              <a:buFont typeface="Arial MT"/>
              <a:buChar char="•"/>
              <a:tabLst>
                <a:tab pos="391455" algn="l"/>
              </a:tabLst>
            </a:pPr>
            <a:r>
              <a:rPr sz="2426" b="1" dirty="0">
                <a:latin typeface="Calibri"/>
                <a:cs typeface="Calibri"/>
              </a:rPr>
              <a:t>Dissimilarity</a:t>
            </a:r>
            <a:r>
              <a:rPr sz="2426" b="1" spc="-33" dirty="0">
                <a:latin typeface="Calibri"/>
                <a:cs typeface="Calibri"/>
              </a:rPr>
              <a:t> </a:t>
            </a:r>
            <a:r>
              <a:rPr sz="2426" dirty="0">
                <a:latin typeface="Calibri"/>
                <a:cs typeface="Calibri"/>
              </a:rPr>
              <a:t>(e.g.,</a:t>
            </a:r>
            <a:r>
              <a:rPr sz="2426" spc="-11" dirty="0">
                <a:latin typeface="Calibri"/>
                <a:cs typeface="Calibri"/>
              </a:rPr>
              <a:t> distance)</a:t>
            </a:r>
            <a:endParaRPr sz="2426">
              <a:latin typeface="Calibri"/>
              <a:cs typeface="Calibri"/>
            </a:endParaRPr>
          </a:p>
          <a:p>
            <a:pPr marL="832631" lvl="1" indent="-314425">
              <a:spcBef>
                <a:spcPts val="1037"/>
              </a:spcBef>
              <a:buClr>
                <a:srgbClr val="CC0000"/>
              </a:buClr>
              <a:buFont typeface="Arial MT"/>
              <a:buChar char="–"/>
              <a:tabLst>
                <a:tab pos="832631" algn="l"/>
              </a:tabLst>
            </a:pPr>
            <a:r>
              <a:rPr sz="2426" dirty="0">
                <a:latin typeface="Calibri"/>
                <a:cs typeface="Calibri"/>
              </a:rPr>
              <a:t>Numerical</a:t>
            </a:r>
            <a:r>
              <a:rPr sz="2426" spc="-66" dirty="0">
                <a:latin typeface="Calibri"/>
                <a:cs typeface="Calibri"/>
              </a:rPr>
              <a:t> </a:t>
            </a:r>
            <a:r>
              <a:rPr sz="2426" dirty="0">
                <a:latin typeface="Calibri"/>
                <a:cs typeface="Calibri"/>
              </a:rPr>
              <a:t>measure</a:t>
            </a:r>
            <a:r>
              <a:rPr sz="2426" spc="-39" dirty="0">
                <a:latin typeface="Calibri"/>
                <a:cs typeface="Calibri"/>
              </a:rPr>
              <a:t> </a:t>
            </a:r>
            <a:r>
              <a:rPr sz="2426" dirty="0">
                <a:latin typeface="Calibri"/>
                <a:cs typeface="Calibri"/>
              </a:rPr>
              <a:t>of</a:t>
            </a:r>
            <a:r>
              <a:rPr sz="2426" spc="-44" dirty="0">
                <a:latin typeface="Calibri"/>
                <a:cs typeface="Calibri"/>
              </a:rPr>
              <a:t> </a:t>
            </a:r>
            <a:r>
              <a:rPr sz="2426" dirty="0">
                <a:latin typeface="Calibri"/>
                <a:cs typeface="Calibri"/>
              </a:rPr>
              <a:t>how</a:t>
            </a:r>
            <a:r>
              <a:rPr sz="2426" spc="-50" dirty="0">
                <a:latin typeface="Calibri"/>
                <a:cs typeface="Calibri"/>
              </a:rPr>
              <a:t> </a:t>
            </a:r>
            <a:r>
              <a:rPr sz="2426" spc="-11" dirty="0">
                <a:latin typeface="Calibri"/>
                <a:cs typeface="Calibri"/>
              </a:rPr>
              <a:t>different</a:t>
            </a:r>
            <a:r>
              <a:rPr sz="2426" spc="-50" dirty="0">
                <a:latin typeface="Calibri"/>
                <a:cs typeface="Calibri"/>
              </a:rPr>
              <a:t> </a:t>
            </a:r>
            <a:r>
              <a:rPr sz="2426" dirty="0">
                <a:latin typeface="Calibri"/>
                <a:cs typeface="Calibri"/>
              </a:rPr>
              <a:t>two</a:t>
            </a:r>
            <a:r>
              <a:rPr sz="2426" spc="-44" dirty="0">
                <a:latin typeface="Calibri"/>
                <a:cs typeface="Calibri"/>
              </a:rPr>
              <a:t> </a:t>
            </a:r>
            <a:r>
              <a:rPr sz="2426" dirty="0">
                <a:latin typeface="Calibri"/>
                <a:cs typeface="Calibri"/>
              </a:rPr>
              <a:t>data</a:t>
            </a:r>
            <a:r>
              <a:rPr sz="2426" spc="-61" dirty="0">
                <a:latin typeface="Calibri"/>
                <a:cs typeface="Calibri"/>
              </a:rPr>
              <a:t> </a:t>
            </a:r>
            <a:r>
              <a:rPr sz="2426" dirty="0">
                <a:latin typeface="Calibri"/>
                <a:cs typeface="Calibri"/>
              </a:rPr>
              <a:t>objects</a:t>
            </a:r>
            <a:r>
              <a:rPr sz="2426" spc="-61" dirty="0">
                <a:latin typeface="Calibri"/>
                <a:cs typeface="Calibri"/>
              </a:rPr>
              <a:t> </a:t>
            </a:r>
            <a:r>
              <a:rPr sz="2426" spc="-28" dirty="0">
                <a:latin typeface="Calibri"/>
                <a:cs typeface="Calibri"/>
              </a:rPr>
              <a:t>are</a:t>
            </a:r>
            <a:endParaRPr sz="2426">
              <a:latin typeface="Calibri"/>
              <a:cs typeface="Calibri"/>
            </a:endParaRPr>
          </a:p>
          <a:p>
            <a:pPr marL="832631" lvl="1" indent="-314425">
              <a:spcBef>
                <a:spcPts val="1031"/>
              </a:spcBef>
              <a:buClr>
                <a:srgbClr val="CC0000"/>
              </a:buClr>
              <a:buFont typeface="Arial MT"/>
              <a:buChar char="–"/>
              <a:tabLst>
                <a:tab pos="832631" algn="l"/>
              </a:tabLst>
            </a:pPr>
            <a:r>
              <a:rPr sz="2426" dirty="0">
                <a:latin typeface="Calibri"/>
                <a:cs typeface="Calibri"/>
              </a:rPr>
              <a:t>Lower</a:t>
            </a:r>
            <a:r>
              <a:rPr sz="2426" spc="-44" dirty="0">
                <a:latin typeface="Calibri"/>
                <a:cs typeface="Calibri"/>
              </a:rPr>
              <a:t> </a:t>
            </a:r>
            <a:r>
              <a:rPr sz="2426" dirty="0">
                <a:latin typeface="Calibri"/>
                <a:cs typeface="Calibri"/>
              </a:rPr>
              <a:t>when</a:t>
            </a:r>
            <a:r>
              <a:rPr sz="2426" spc="-55" dirty="0">
                <a:latin typeface="Calibri"/>
                <a:cs typeface="Calibri"/>
              </a:rPr>
              <a:t> </a:t>
            </a:r>
            <a:r>
              <a:rPr sz="2426" dirty="0">
                <a:latin typeface="Calibri"/>
                <a:cs typeface="Calibri"/>
              </a:rPr>
              <a:t>objects</a:t>
            </a:r>
            <a:r>
              <a:rPr sz="2426" spc="-61" dirty="0">
                <a:latin typeface="Calibri"/>
                <a:cs typeface="Calibri"/>
              </a:rPr>
              <a:t> </a:t>
            </a:r>
            <a:r>
              <a:rPr sz="2426" dirty="0">
                <a:latin typeface="Calibri"/>
                <a:cs typeface="Calibri"/>
              </a:rPr>
              <a:t>are</a:t>
            </a:r>
            <a:r>
              <a:rPr sz="2426" spc="-44" dirty="0">
                <a:latin typeface="Calibri"/>
                <a:cs typeface="Calibri"/>
              </a:rPr>
              <a:t> </a:t>
            </a:r>
            <a:r>
              <a:rPr sz="2426" dirty="0">
                <a:latin typeface="Calibri"/>
                <a:cs typeface="Calibri"/>
              </a:rPr>
              <a:t>more</a:t>
            </a:r>
            <a:r>
              <a:rPr sz="2426" spc="-33" dirty="0">
                <a:latin typeface="Calibri"/>
                <a:cs typeface="Calibri"/>
              </a:rPr>
              <a:t> </a:t>
            </a:r>
            <a:r>
              <a:rPr sz="2426" spc="-11" dirty="0">
                <a:latin typeface="Calibri"/>
                <a:cs typeface="Calibri"/>
              </a:rPr>
              <a:t>alike</a:t>
            </a:r>
            <a:endParaRPr sz="2426">
              <a:latin typeface="Calibri"/>
              <a:cs typeface="Calibri"/>
            </a:endParaRPr>
          </a:p>
          <a:p>
            <a:pPr marL="832631" lvl="1" indent="-314425">
              <a:spcBef>
                <a:spcPts val="1031"/>
              </a:spcBef>
              <a:buClr>
                <a:srgbClr val="CC0000"/>
              </a:buClr>
              <a:buFont typeface="Arial MT"/>
              <a:buChar char="–"/>
              <a:tabLst>
                <a:tab pos="832631" algn="l"/>
              </a:tabLst>
            </a:pPr>
            <a:r>
              <a:rPr sz="2426" dirty="0">
                <a:latin typeface="Calibri"/>
                <a:cs typeface="Calibri"/>
              </a:rPr>
              <a:t>Minimum</a:t>
            </a:r>
            <a:r>
              <a:rPr sz="2426" spc="-72" dirty="0">
                <a:latin typeface="Calibri"/>
                <a:cs typeface="Calibri"/>
              </a:rPr>
              <a:t> </a:t>
            </a:r>
            <a:r>
              <a:rPr sz="2426" dirty="0">
                <a:latin typeface="Calibri"/>
                <a:cs typeface="Calibri"/>
              </a:rPr>
              <a:t>dissimilarity</a:t>
            </a:r>
            <a:r>
              <a:rPr sz="2426" spc="-61" dirty="0">
                <a:latin typeface="Calibri"/>
                <a:cs typeface="Calibri"/>
              </a:rPr>
              <a:t> </a:t>
            </a:r>
            <a:r>
              <a:rPr sz="2426" dirty="0">
                <a:latin typeface="Calibri"/>
                <a:cs typeface="Calibri"/>
              </a:rPr>
              <a:t>is</a:t>
            </a:r>
            <a:r>
              <a:rPr sz="2426" spc="-44" dirty="0">
                <a:latin typeface="Calibri"/>
                <a:cs typeface="Calibri"/>
              </a:rPr>
              <a:t> </a:t>
            </a:r>
            <a:r>
              <a:rPr sz="2426" dirty="0">
                <a:latin typeface="Calibri"/>
                <a:cs typeface="Calibri"/>
              </a:rPr>
              <a:t>often</a:t>
            </a:r>
            <a:r>
              <a:rPr sz="2426" spc="-50" dirty="0">
                <a:latin typeface="Calibri"/>
                <a:cs typeface="Calibri"/>
              </a:rPr>
              <a:t> </a:t>
            </a:r>
            <a:r>
              <a:rPr sz="2426" spc="-55" dirty="0">
                <a:latin typeface="Calibri"/>
                <a:cs typeface="Calibri"/>
              </a:rPr>
              <a:t>0</a:t>
            </a:r>
            <a:endParaRPr sz="2426">
              <a:latin typeface="Calibri"/>
              <a:cs typeface="Calibri"/>
            </a:endParaRPr>
          </a:p>
          <a:p>
            <a:pPr marL="832631" lvl="1" indent="-314425">
              <a:spcBef>
                <a:spcPts val="1031"/>
              </a:spcBef>
              <a:buClr>
                <a:srgbClr val="CC0000"/>
              </a:buClr>
              <a:buFont typeface="Arial MT"/>
              <a:buChar char="–"/>
              <a:tabLst>
                <a:tab pos="832631" algn="l"/>
              </a:tabLst>
            </a:pPr>
            <a:r>
              <a:rPr sz="2426" dirty="0">
                <a:latin typeface="Calibri"/>
                <a:cs typeface="Calibri"/>
              </a:rPr>
              <a:t>Upper</a:t>
            </a:r>
            <a:r>
              <a:rPr sz="2426" spc="-17" dirty="0">
                <a:latin typeface="Calibri"/>
                <a:cs typeface="Calibri"/>
              </a:rPr>
              <a:t> </a:t>
            </a:r>
            <a:r>
              <a:rPr sz="2426" dirty="0">
                <a:latin typeface="Calibri"/>
                <a:cs typeface="Calibri"/>
              </a:rPr>
              <a:t>limit</a:t>
            </a:r>
            <a:r>
              <a:rPr sz="2426" spc="-6" dirty="0">
                <a:latin typeface="Calibri"/>
                <a:cs typeface="Calibri"/>
              </a:rPr>
              <a:t> </a:t>
            </a:r>
            <a:r>
              <a:rPr sz="2426" spc="-11" dirty="0">
                <a:latin typeface="Calibri"/>
                <a:cs typeface="Calibri"/>
              </a:rPr>
              <a:t>varies</a:t>
            </a:r>
            <a:endParaRPr sz="2426">
              <a:latin typeface="Calibri"/>
              <a:cs typeface="Calibri"/>
            </a:endParaRPr>
          </a:p>
          <a:p>
            <a:pPr marL="391455" indent="-377450">
              <a:spcBef>
                <a:spcPts val="1037"/>
              </a:spcBef>
              <a:buClr>
                <a:srgbClr val="CC0000"/>
              </a:buClr>
              <a:buFont typeface="Arial MT"/>
              <a:buChar char="•"/>
              <a:tabLst>
                <a:tab pos="391455" algn="l"/>
              </a:tabLst>
            </a:pPr>
            <a:r>
              <a:rPr sz="2426" b="1" dirty="0">
                <a:latin typeface="Calibri"/>
                <a:cs typeface="Calibri"/>
              </a:rPr>
              <a:t>Proximity</a:t>
            </a:r>
            <a:r>
              <a:rPr sz="2426" b="1" spc="-61" dirty="0">
                <a:latin typeface="Calibri"/>
                <a:cs typeface="Calibri"/>
              </a:rPr>
              <a:t> </a:t>
            </a:r>
            <a:r>
              <a:rPr sz="2426" spc="-11" dirty="0">
                <a:latin typeface="Calibri"/>
                <a:cs typeface="Calibri"/>
              </a:rPr>
              <a:t>refers</a:t>
            </a:r>
            <a:r>
              <a:rPr sz="2426" spc="-55" dirty="0">
                <a:latin typeface="Calibri"/>
                <a:cs typeface="Calibri"/>
              </a:rPr>
              <a:t> </a:t>
            </a:r>
            <a:r>
              <a:rPr sz="2426" dirty="0">
                <a:latin typeface="Calibri"/>
                <a:cs typeface="Calibri"/>
              </a:rPr>
              <a:t>to</a:t>
            </a:r>
            <a:r>
              <a:rPr sz="2426" spc="-50" dirty="0">
                <a:latin typeface="Calibri"/>
                <a:cs typeface="Calibri"/>
              </a:rPr>
              <a:t> </a:t>
            </a:r>
            <a:r>
              <a:rPr sz="2426" dirty="0">
                <a:latin typeface="Calibri"/>
                <a:cs typeface="Calibri"/>
              </a:rPr>
              <a:t>a</a:t>
            </a:r>
            <a:r>
              <a:rPr sz="2426" spc="-55" dirty="0">
                <a:latin typeface="Calibri"/>
                <a:cs typeface="Calibri"/>
              </a:rPr>
              <a:t> </a:t>
            </a:r>
            <a:r>
              <a:rPr sz="2426" dirty="0">
                <a:latin typeface="Calibri"/>
                <a:cs typeface="Calibri"/>
              </a:rPr>
              <a:t>similarity</a:t>
            </a:r>
            <a:r>
              <a:rPr sz="2426" spc="-72" dirty="0">
                <a:latin typeface="Calibri"/>
                <a:cs typeface="Calibri"/>
              </a:rPr>
              <a:t> </a:t>
            </a:r>
            <a:r>
              <a:rPr sz="2426" dirty="0">
                <a:latin typeface="Calibri"/>
                <a:cs typeface="Calibri"/>
              </a:rPr>
              <a:t>or</a:t>
            </a:r>
            <a:r>
              <a:rPr sz="2426" spc="-55" dirty="0">
                <a:latin typeface="Calibri"/>
                <a:cs typeface="Calibri"/>
              </a:rPr>
              <a:t> </a:t>
            </a:r>
            <a:r>
              <a:rPr sz="2426" spc="-11" dirty="0">
                <a:latin typeface="Calibri"/>
                <a:cs typeface="Calibri"/>
              </a:rPr>
              <a:t>dissimilarity</a:t>
            </a:r>
            <a:endParaRPr sz="2426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163715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1791" y="705866"/>
            <a:ext cx="8487897" cy="691958"/>
          </a:xfrm>
          <a:prstGeom prst="rect">
            <a:avLst/>
          </a:prstGeom>
        </p:spPr>
        <p:txBody>
          <a:bodyPr vert="horz" wrap="square" lIns="0" tIns="14706" rIns="0" bIns="0" rtlCol="0">
            <a:spAutoFit/>
          </a:bodyPr>
          <a:lstStyle/>
          <a:p>
            <a:pPr marL="14006">
              <a:spcBef>
                <a:spcPts val="116"/>
              </a:spcBef>
            </a:pPr>
            <a:r>
              <a:rPr dirty="0"/>
              <a:t>Data</a:t>
            </a:r>
            <a:r>
              <a:rPr spc="-138" dirty="0"/>
              <a:t> </a:t>
            </a:r>
            <a:r>
              <a:rPr dirty="0"/>
              <a:t>Matrix</a:t>
            </a:r>
            <a:r>
              <a:rPr spc="-138" dirty="0"/>
              <a:t> </a:t>
            </a:r>
            <a:r>
              <a:rPr dirty="0"/>
              <a:t>and</a:t>
            </a:r>
            <a:r>
              <a:rPr spc="-132" dirty="0"/>
              <a:t> </a:t>
            </a:r>
            <a:r>
              <a:rPr dirty="0"/>
              <a:t>Dissimilarity</a:t>
            </a:r>
            <a:r>
              <a:rPr spc="-126" dirty="0"/>
              <a:t> </a:t>
            </a:r>
            <a:r>
              <a:rPr spc="-11" dirty="0"/>
              <a:t>Matrix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7759" y="1342308"/>
            <a:ext cx="3984502" cy="4415148"/>
          </a:xfrm>
          <a:prstGeom prst="rect">
            <a:avLst/>
          </a:prstGeom>
        </p:spPr>
        <p:txBody>
          <a:bodyPr vert="horz" wrap="square" lIns="0" tIns="112042" rIns="0" bIns="0" rtlCol="0">
            <a:spAutoFit/>
          </a:bodyPr>
          <a:lstStyle/>
          <a:p>
            <a:pPr marL="391455" indent="-377450">
              <a:spcBef>
                <a:spcPts val="882"/>
              </a:spcBef>
              <a:buClr>
                <a:srgbClr val="CC0000"/>
              </a:buClr>
              <a:buFont typeface="Arial MT"/>
              <a:buChar char="•"/>
              <a:tabLst>
                <a:tab pos="391455" algn="l"/>
              </a:tabLst>
            </a:pPr>
            <a:r>
              <a:rPr sz="3088" b="1" dirty="0">
                <a:latin typeface="Calibri"/>
                <a:cs typeface="Calibri"/>
              </a:rPr>
              <a:t>Data</a:t>
            </a:r>
            <a:r>
              <a:rPr sz="3088" b="1" spc="-121" dirty="0">
                <a:latin typeface="Calibri"/>
                <a:cs typeface="Calibri"/>
              </a:rPr>
              <a:t> </a:t>
            </a:r>
            <a:r>
              <a:rPr sz="3088" b="1" spc="-11" dirty="0">
                <a:latin typeface="Calibri"/>
                <a:cs typeface="Calibri"/>
              </a:rPr>
              <a:t>matrix</a:t>
            </a:r>
            <a:endParaRPr sz="3088">
              <a:latin typeface="Calibri"/>
              <a:cs typeface="Calibri"/>
            </a:endParaRPr>
          </a:p>
          <a:p>
            <a:pPr marL="831930" marR="430671" lvl="1" indent="-313725">
              <a:spcBef>
                <a:spcPts val="656"/>
              </a:spcBef>
              <a:buClr>
                <a:srgbClr val="CC0000"/>
              </a:buClr>
              <a:buFont typeface="Arial MT"/>
              <a:buChar char="–"/>
              <a:tabLst>
                <a:tab pos="833331" algn="l"/>
              </a:tabLst>
            </a:pPr>
            <a:r>
              <a:rPr sz="2647" dirty="0">
                <a:latin typeface="Calibri"/>
                <a:cs typeface="Calibri"/>
              </a:rPr>
              <a:t>n</a:t>
            </a:r>
            <a:r>
              <a:rPr sz="2647" spc="-55" dirty="0">
                <a:latin typeface="Calibri"/>
                <a:cs typeface="Calibri"/>
              </a:rPr>
              <a:t> </a:t>
            </a:r>
            <a:r>
              <a:rPr sz="2647" dirty="0">
                <a:latin typeface="Calibri"/>
                <a:cs typeface="Calibri"/>
              </a:rPr>
              <a:t>data</a:t>
            </a:r>
            <a:r>
              <a:rPr sz="2647" spc="-50" dirty="0">
                <a:latin typeface="Calibri"/>
                <a:cs typeface="Calibri"/>
              </a:rPr>
              <a:t> </a:t>
            </a:r>
            <a:r>
              <a:rPr sz="2647" dirty="0">
                <a:latin typeface="Calibri"/>
                <a:cs typeface="Calibri"/>
              </a:rPr>
              <a:t>points</a:t>
            </a:r>
            <a:r>
              <a:rPr sz="2647" spc="-66" dirty="0">
                <a:latin typeface="Calibri"/>
                <a:cs typeface="Calibri"/>
              </a:rPr>
              <a:t> </a:t>
            </a:r>
            <a:r>
              <a:rPr sz="2647" dirty="0">
                <a:latin typeface="Calibri"/>
                <a:cs typeface="Calibri"/>
              </a:rPr>
              <a:t>with</a:t>
            </a:r>
            <a:r>
              <a:rPr sz="2647" spc="-55" dirty="0">
                <a:latin typeface="Calibri"/>
                <a:cs typeface="Calibri"/>
              </a:rPr>
              <a:t> p 	</a:t>
            </a:r>
            <a:r>
              <a:rPr sz="2647" spc="-11" dirty="0">
                <a:latin typeface="Calibri"/>
                <a:cs typeface="Calibri"/>
              </a:rPr>
              <a:t>dimensions</a:t>
            </a:r>
            <a:endParaRPr sz="2647">
              <a:latin typeface="Calibri"/>
              <a:cs typeface="Calibri"/>
            </a:endParaRPr>
          </a:p>
          <a:p>
            <a:pPr marL="831930" lvl="1" indent="-313725">
              <a:spcBef>
                <a:spcPts val="634"/>
              </a:spcBef>
              <a:buClr>
                <a:srgbClr val="CC0000"/>
              </a:buClr>
              <a:buFont typeface="Arial MT"/>
              <a:buChar char="–"/>
              <a:tabLst>
                <a:tab pos="831930" algn="l"/>
              </a:tabLst>
            </a:pPr>
            <a:r>
              <a:rPr sz="2647" i="1" dirty="0">
                <a:latin typeface="Calibri"/>
                <a:cs typeface="Calibri"/>
              </a:rPr>
              <a:t>n</a:t>
            </a:r>
            <a:r>
              <a:rPr sz="2647" i="1" spc="-28" dirty="0">
                <a:latin typeface="Calibri"/>
                <a:cs typeface="Calibri"/>
              </a:rPr>
              <a:t> </a:t>
            </a:r>
            <a:r>
              <a:rPr sz="2647" dirty="0">
                <a:latin typeface="Calibri"/>
                <a:cs typeface="Calibri"/>
              </a:rPr>
              <a:t>objects</a:t>
            </a:r>
            <a:r>
              <a:rPr sz="2647" spc="-28" dirty="0">
                <a:latin typeface="Calibri"/>
                <a:cs typeface="Calibri"/>
              </a:rPr>
              <a:t> </a:t>
            </a:r>
            <a:r>
              <a:rPr sz="2647" dirty="0">
                <a:latin typeface="Calibri"/>
                <a:cs typeface="Calibri"/>
              </a:rPr>
              <a:t>×</a:t>
            </a:r>
            <a:r>
              <a:rPr sz="2647" spc="-22" dirty="0">
                <a:latin typeface="Calibri"/>
                <a:cs typeface="Calibri"/>
              </a:rPr>
              <a:t> </a:t>
            </a:r>
            <a:r>
              <a:rPr sz="2647" i="1" dirty="0">
                <a:latin typeface="Calibri"/>
                <a:cs typeface="Calibri"/>
              </a:rPr>
              <a:t>p</a:t>
            </a:r>
            <a:r>
              <a:rPr sz="2647" i="1" spc="-22" dirty="0">
                <a:latin typeface="Calibri"/>
                <a:cs typeface="Calibri"/>
              </a:rPr>
              <a:t> </a:t>
            </a:r>
            <a:r>
              <a:rPr sz="2647" spc="-11" dirty="0">
                <a:latin typeface="Calibri"/>
                <a:cs typeface="Calibri"/>
              </a:rPr>
              <a:t>attributes</a:t>
            </a:r>
            <a:endParaRPr sz="2647">
              <a:latin typeface="Calibri"/>
              <a:cs typeface="Calibri"/>
            </a:endParaRPr>
          </a:p>
          <a:p>
            <a:pPr lvl="1">
              <a:spcBef>
                <a:spcPts val="1301"/>
              </a:spcBef>
              <a:buClr>
                <a:srgbClr val="CC0000"/>
              </a:buClr>
              <a:buFont typeface="Arial MT"/>
              <a:buChar char="–"/>
            </a:pPr>
            <a:endParaRPr sz="2647">
              <a:latin typeface="Calibri"/>
              <a:cs typeface="Calibri"/>
            </a:endParaRPr>
          </a:p>
          <a:p>
            <a:pPr marL="391455" indent="-377450">
              <a:buClr>
                <a:srgbClr val="CC0000"/>
              </a:buClr>
              <a:buFont typeface="Arial MT"/>
              <a:buChar char="•"/>
              <a:tabLst>
                <a:tab pos="391455" algn="l"/>
              </a:tabLst>
            </a:pPr>
            <a:r>
              <a:rPr sz="3088" b="1" dirty="0">
                <a:latin typeface="Calibri"/>
                <a:cs typeface="Calibri"/>
              </a:rPr>
              <a:t>Dissimilarity</a:t>
            </a:r>
            <a:r>
              <a:rPr sz="3088" b="1" spc="-17" dirty="0">
                <a:latin typeface="Calibri"/>
                <a:cs typeface="Calibri"/>
              </a:rPr>
              <a:t> </a:t>
            </a:r>
            <a:r>
              <a:rPr sz="3088" b="1" spc="-11" dirty="0">
                <a:latin typeface="Calibri"/>
                <a:cs typeface="Calibri"/>
              </a:rPr>
              <a:t>matrix</a:t>
            </a:r>
            <a:endParaRPr sz="3088">
              <a:latin typeface="Calibri"/>
              <a:cs typeface="Calibri"/>
            </a:endParaRPr>
          </a:p>
          <a:p>
            <a:pPr marL="831930" marR="41316" lvl="1" indent="-313725">
              <a:spcBef>
                <a:spcPts val="662"/>
              </a:spcBef>
              <a:buClr>
                <a:srgbClr val="CC0000"/>
              </a:buClr>
              <a:buFont typeface="Arial MT"/>
              <a:buChar char="–"/>
              <a:tabLst>
                <a:tab pos="833331" algn="l"/>
              </a:tabLst>
            </a:pPr>
            <a:r>
              <a:rPr sz="2647" spc="-11" dirty="0">
                <a:latin typeface="Calibri"/>
                <a:cs typeface="Calibri"/>
              </a:rPr>
              <a:t>Proximities</a:t>
            </a:r>
            <a:r>
              <a:rPr sz="2647" spc="-55" dirty="0">
                <a:latin typeface="Calibri"/>
                <a:cs typeface="Calibri"/>
              </a:rPr>
              <a:t> </a:t>
            </a:r>
            <a:r>
              <a:rPr sz="2647" dirty="0">
                <a:latin typeface="Calibri"/>
                <a:cs typeface="Calibri"/>
              </a:rPr>
              <a:t>for</a:t>
            </a:r>
            <a:r>
              <a:rPr sz="2647" spc="-28" dirty="0">
                <a:latin typeface="Calibri"/>
                <a:cs typeface="Calibri"/>
              </a:rPr>
              <a:t> </a:t>
            </a:r>
            <a:r>
              <a:rPr sz="2647" dirty="0">
                <a:latin typeface="Calibri"/>
                <a:cs typeface="Calibri"/>
              </a:rPr>
              <a:t>all</a:t>
            </a:r>
            <a:r>
              <a:rPr sz="2647" spc="-39" dirty="0">
                <a:latin typeface="Calibri"/>
                <a:cs typeface="Calibri"/>
              </a:rPr>
              <a:t> </a:t>
            </a:r>
            <a:r>
              <a:rPr sz="2647" spc="-11" dirty="0">
                <a:latin typeface="Calibri"/>
                <a:cs typeface="Calibri"/>
              </a:rPr>
              <a:t>pairs 	</a:t>
            </a:r>
            <a:r>
              <a:rPr sz="2647" dirty="0">
                <a:latin typeface="Calibri"/>
                <a:cs typeface="Calibri"/>
              </a:rPr>
              <a:t>of</a:t>
            </a:r>
            <a:r>
              <a:rPr sz="2647" spc="-28" dirty="0">
                <a:latin typeface="Calibri"/>
                <a:cs typeface="Calibri"/>
              </a:rPr>
              <a:t> </a:t>
            </a:r>
            <a:r>
              <a:rPr sz="2647" i="1" dirty="0">
                <a:latin typeface="Calibri"/>
                <a:cs typeface="Calibri"/>
              </a:rPr>
              <a:t>n</a:t>
            </a:r>
            <a:r>
              <a:rPr sz="2647" i="1" spc="-22" dirty="0">
                <a:latin typeface="Calibri"/>
                <a:cs typeface="Calibri"/>
              </a:rPr>
              <a:t> </a:t>
            </a:r>
            <a:r>
              <a:rPr sz="2647" spc="-11" dirty="0">
                <a:latin typeface="Calibri"/>
                <a:cs typeface="Calibri"/>
              </a:rPr>
              <a:t>objects</a:t>
            </a:r>
            <a:endParaRPr sz="2647">
              <a:latin typeface="Calibri"/>
              <a:cs typeface="Calibri"/>
            </a:endParaRPr>
          </a:p>
          <a:p>
            <a:pPr marL="831930" lvl="1" indent="-313725">
              <a:spcBef>
                <a:spcPts val="634"/>
              </a:spcBef>
              <a:buClr>
                <a:srgbClr val="CC0000"/>
              </a:buClr>
              <a:buFont typeface="Arial MT"/>
              <a:buChar char="–"/>
              <a:tabLst>
                <a:tab pos="831930" algn="l"/>
              </a:tabLst>
            </a:pPr>
            <a:r>
              <a:rPr sz="2647" i="1" dirty="0">
                <a:latin typeface="Calibri"/>
                <a:cs typeface="Calibri"/>
              </a:rPr>
              <a:t>n</a:t>
            </a:r>
            <a:r>
              <a:rPr sz="2647" i="1" spc="-28" dirty="0">
                <a:latin typeface="Calibri"/>
                <a:cs typeface="Calibri"/>
              </a:rPr>
              <a:t> </a:t>
            </a:r>
            <a:r>
              <a:rPr sz="2647" dirty="0">
                <a:latin typeface="Calibri"/>
                <a:cs typeface="Calibri"/>
              </a:rPr>
              <a:t>objects</a:t>
            </a:r>
            <a:r>
              <a:rPr sz="2647" spc="-28" dirty="0">
                <a:latin typeface="Calibri"/>
                <a:cs typeface="Calibri"/>
              </a:rPr>
              <a:t> </a:t>
            </a:r>
            <a:r>
              <a:rPr sz="2647" dirty="0">
                <a:latin typeface="Calibri"/>
                <a:cs typeface="Calibri"/>
              </a:rPr>
              <a:t>×</a:t>
            </a:r>
            <a:r>
              <a:rPr sz="2647" spc="-22" dirty="0">
                <a:latin typeface="Calibri"/>
                <a:cs typeface="Calibri"/>
              </a:rPr>
              <a:t> </a:t>
            </a:r>
            <a:r>
              <a:rPr sz="2647" i="1" dirty="0">
                <a:latin typeface="Calibri"/>
                <a:cs typeface="Calibri"/>
              </a:rPr>
              <a:t>n</a:t>
            </a:r>
            <a:r>
              <a:rPr sz="2647" i="1" spc="-22" dirty="0">
                <a:latin typeface="Calibri"/>
                <a:cs typeface="Calibri"/>
              </a:rPr>
              <a:t> </a:t>
            </a:r>
            <a:r>
              <a:rPr sz="2647" spc="-11" dirty="0">
                <a:latin typeface="Calibri"/>
                <a:cs typeface="Calibri"/>
              </a:rPr>
              <a:t>objects</a:t>
            </a:r>
            <a:endParaRPr sz="2647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85559" y="1987918"/>
            <a:ext cx="3416525" cy="208476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818347" y="4678487"/>
            <a:ext cx="3503107" cy="2052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1814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2319" y="721275"/>
            <a:ext cx="8605543" cy="818726"/>
          </a:xfrm>
          <a:prstGeom prst="rect">
            <a:avLst/>
          </a:prstGeom>
        </p:spPr>
        <p:txBody>
          <a:bodyPr vert="horz" wrap="square" lIns="0" tIns="272963" rIns="0" bIns="0" rtlCol="0">
            <a:spAutoFit/>
          </a:bodyPr>
          <a:lstStyle/>
          <a:p>
            <a:pPr marL="130252">
              <a:spcBef>
                <a:spcPts val="105"/>
              </a:spcBef>
            </a:pPr>
            <a:r>
              <a:rPr sz="3529" spc="-11" dirty="0">
                <a:solidFill>
                  <a:srgbClr val="170981"/>
                </a:solidFill>
              </a:rPr>
              <a:t>Proximity</a:t>
            </a:r>
            <a:r>
              <a:rPr sz="3529" spc="-94" dirty="0">
                <a:solidFill>
                  <a:srgbClr val="170981"/>
                </a:solidFill>
              </a:rPr>
              <a:t> </a:t>
            </a:r>
            <a:r>
              <a:rPr sz="3529" dirty="0">
                <a:solidFill>
                  <a:srgbClr val="170981"/>
                </a:solidFill>
              </a:rPr>
              <a:t>Measure</a:t>
            </a:r>
            <a:r>
              <a:rPr sz="3529" spc="-105" dirty="0">
                <a:solidFill>
                  <a:srgbClr val="170981"/>
                </a:solidFill>
              </a:rPr>
              <a:t> </a:t>
            </a:r>
            <a:r>
              <a:rPr sz="3529" dirty="0">
                <a:solidFill>
                  <a:srgbClr val="170981"/>
                </a:solidFill>
              </a:rPr>
              <a:t>for</a:t>
            </a:r>
            <a:r>
              <a:rPr sz="3529" spc="-99" dirty="0">
                <a:solidFill>
                  <a:srgbClr val="170981"/>
                </a:solidFill>
              </a:rPr>
              <a:t> </a:t>
            </a:r>
            <a:r>
              <a:rPr sz="3529" dirty="0">
                <a:solidFill>
                  <a:srgbClr val="170981"/>
                </a:solidFill>
              </a:rPr>
              <a:t>Nominal</a:t>
            </a:r>
            <a:r>
              <a:rPr sz="3529" spc="-99" dirty="0">
                <a:solidFill>
                  <a:srgbClr val="170981"/>
                </a:solidFill>
              </a:rPr>
              <a:t> </a:t>
            </a:r>
            <a:r>
              <a:rPr sz="3529" spc="-11" dirty="0">
                <a:solidFill>
                  <a:srgbClr val="170981"/>
                </a:solidFill>
              </a:rPr>
              <a:t>Attributes</a:t>
            </a:r>
            <a:endParaRPr sz="3529"/>
          </a:p>
        </p:txBody>
      </p:sp>
      <p:sp>
        <p:nvSpPr>
          <p:cNvPr id="3" name="object 3"/>
          <p:cNvSpPr txBox="1"/>
          <p:nvPr/>
        </p:nvSpPr>
        <p:spPr>
          <a:xfrm>
            <a:off x="812631" y="1606685"/>
            <a:ext cx="9106932" cy="2174861"/>
          </a:xfrm>
          <a:prstGeom prst="rect">
            <a:avLst/>
          </a:prstGeom>
        </p:spPr>
        <p:txBody>
          <a:bodyPr vert="horz" wrap="square" lIns="0" tIns="14005" rIns="0" bIns="0" rtlCol="0">
            <a:spAutoFit/>
          </a:bodyPr>
          <a:lstStyle/>
          <a:p>
            <a:pPr marL="392156" marR="5602" indent="-378150">
              <a:spcBef>
                <a:spcPts val="110"/>
              </a:spcBef>
              <a:buClr>
                <a:srgbClr val="CC0000"/>
              </a:buClr>
              <a:buFont typeface="Arial MT"/>
              <a:buChar char="•"/>
              <a:tabLst>
                <a:tab pos="392156" algn="l"/>
              </a:tabLst>
            </a:pPr>
            <a:r>
              <a:rPr sz="3308" dirty="0">
                <a:latin typeface="Calibri"/>
                <a:cs typeface="Calibri"/>
              </a:rPr>
              <a:t>Computing</a:t>
            </a:r>
            <a:r>
              <a:rPr sz="3308" spc="-105" dirty="0">
                <a:latin typeface="Calibri"/>
                <a:cs typeface="Calibri"/>
              </a:rPr>
              <a:t> </a:t>
            </a:r>
            <a:r>
              <a:rPr sz="3308" dirty="0">
                <a:latin typeface="Calibri"/>
                <a:cs typeface="Calibri"/>
              </a:rPr>
              <a:t>dissimilarity</a:t>
            </a:r>
            <a:r>
              <a:rPr sz="3308" spc="-121" dirty="0">
                <a:latin typeface="Calibri"/>
                <a:cs typeface="Calibri"/>
              </a:rPr>
              <a:t> </a:t>
            </a:r>
            <a:r>
              <a:rPr sz="3308" dirty="0">
                <a:latin typeface="Calibri"/>
                <a:cs typeface="Calibri"/>
              </a:rPr>
              <a:t>between</a:t>
            </a:r>
            <a:r>
              <a:rPr sz="3308" spc="-126" dirty="0">
                <a:latin typeface="Calibri"/>
                <a:cs typeface="Calibri"/>
              </a:rPr>
              <a:t> </a:t>
            </a:r>
            <a:r>
              <a:rPr sz="3308" dirty="0">
                <a:latin typeface="Calibri"/>
                <a:cs typeface="Calibri"/>
              </a:rPr>
              <a:t>objects</a:t>
            </a:r>
            <a:r>
              <a:rPr sz="3308" spc="-121" dirty="0">
                <a:latin typeface="Calibri"/>
                <a:cs typeface="Calibri"/>
              </a:rPr>
              <a:t> </a:t>
            </a:r>
            <a:r>
              <a:rPr sz="3308" spc="-11" dirty="0">
                <a:latin typeface="Calibri"/>
                <a:cs typeface="Calibri"/>
              </a:rPr>
              <a:t>described </a:t>
            </a:r>
            <a:r>
              <a:rPr sz="3308" dirty="0">
                <a:latin typeface="Calibri"/>
                <a:cs typeface="Calibri"/>
              </a:rPr>
              <a:t>by</a:t>
            </a:r>
            <a:r>
              <a:rPr sz="3308" spc="-88" dirty="0">
                <a:latin typeface="Calibri"/>
                <a:cs typeface="Calibri"/>
              </a:rPr>
              <a:t> </a:t>
            </a:r>
            <a:r>
              <a:rPr sz="3308" dirty="0">
                <a:latin typeface="Calibri"/>
                <a:cs typeface="Calibri"/>
              </a:rPr>
              <a:t>nominal</a:t>
            </a:r>
            <a:r>
              <a:rPr sz="3308" spc="-72" dirty="0">
                <a:latin typeface="Calibri"/>
                <a:cs typeface="Calibri"/>
              </a:rPr>
              <a:t> </a:t>
            </a:r>
            <a:r>
              <a:rPr sz="3308" spc="-11" dirty="0">
                <a:latin typeface="Calibri"/>
                <a:cs typeface="Calibri"/>
              </a:rPr>
              <a:t>attributes</a:t>
            </a:r>
            <a:endParaRPr sz="3308">
              <a:latin typeface="Calibri"/>
              <a:cs typeface="Calibri"/>
            </a:endParaRPr>
          </a:p>
          <a:p>
            <a:pPr marL="391455" indent="-377450">
              <a:spcBef>
                <a:spcPts val="794"/>
              </a:spcBef>
              <a:buClr>
                <a:srgbClr val="CC0000"/>
              </a:buClr>
              <a:buFont typeface="Arial MT"/>
              <a:buChar char="•"/>
              <a:tabLst>
                <a:tab pos="391455" algn="l"/>
              </a:tabLst>
            </a:pPr>
            <a:r>
              <a:rPr sz="3308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Method</a:t>
            </a:r>
            <a:r>
              <a:rPr sz="3308" u="sng" spc="-33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3308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1</a:t>
            </a:r>
            <a:r>
              <a:rPr sz="3308" dirty="0">
                <a:latin typeface="Calibri"/>
                <a:cs typeface="Calibri"/>
              </a:rPr>
              <a:t>:</a:t>
            </a:r>
            <a:r>
              <a:rPr sz="3308" spc="-22" dirty="0">
                <a:latin typeface="Calibri"/>
                <a:cs typeface="Calibri"/>
              </a:rPr>
              <a:t> </a:t>
            </a:r>
            <a:r>
              <a:rPr sz="3308" dirty="0">
                <a:latin typeface="Calibri"/>
                <a:cs typeface="Calibri"/>
              </a:rPr>
              <a:t>Simple</a:t>
            </a:r>
            <a:r>
              <a:rPr sz="3308" spc="-39" dirty="0">
                <a:latin typeface="Calibri"/>
                <a:cs typeface="Calibri"/>
              </a:rPr>
              <a:t> </a:t>
            </a:r>
            <a:r>
              <a:rPr sz="3308" spc="-11" dirty="0">
                <a:latin typeface="Calibri"/>
                <a:cs typeface="Calibri"/>
              </a:rPr>
              <a:t>matching</a:t>
            </a:r>
            <a:endParaRPr sz="3308">
              <a:latin typeface="Calibri"/>
              <a:cs typeface="Calibri"/>
            </a:endParaRPr>
          </a:p>
          <a:p>
            <a:pPr marL="518206">
              <a:spcBef>
                <a:spcPts val="717"/>
              </a:spcBef>
            </a:pPr>
            <a:r>
              <a:rPr sz="2867" dirty="0">
                <a:solidFill>
                  <a:srgbClr val="CC0000"/>
                </a:solidFill>
                <a:latin typeface="Arial MT"/>
                <a:cs typeface="Arial MT"/>
              </a:rPr>
              <a:t>–</a:t>
            </a:r>
            <a:r>
              <a:rPr sz="2867" spc="33" dirty="0">
                <a:solidFill>
                  <a:srgbClr val="CC0000"/>
                </a:solidFill>
                <a:latin typeface="Arial MT"/>
                <a:cs typeface="Arial MT"/>
              </a:rPr>
              <a:t> </a:t>
            </a:r>
            <a:r>
              <a:rPr sz="2867" i="1" dirty="0">
                <a:latin typeface="Calibri"/>
                <a:cs typeface="Calibri"/>
              </a:rPr>
              <a:t>m</a:t>
            </a:r>
            <a:r>
              <a:rPr sz="2867" dirty="0">
                <a:latin typeface="Calibri"/>
                <a:cs typeface="Calibri"/>
              </a:rPr>
              <a:t>:</a:t>
            </a:r>
            <a:r>
              <a:rPr sz="2867" spc="-33" dirty="0">
                <a:latin typeface="Calibri"/>
                <a:cs typeface="Calibri"/>
              </a:rPr>
              <a:t> </a:t>
            </a:r>
            <a:r>
              <a:rPr sz="2867" dirty="0">
                <a:latin typeface="Calibri"/>
                <a:cs typeface="Calibri"/>
              </a:rPr>
              <a:t>#</a:t>
            </a:r>
            <a:r>
              <a:rPr sz="2867" spc="-28" dirty="0">
                <a:latin typeface="Calibri"/>
                <a:cs typeface="Calibri"/>
              </a:rPr>
              <a:t> </a:t>
            </a:r>
            <a:r>
              <a:rPr sz="2867" dirty="0">
                <a:latin typeface="Calibri"/>
                <a:cs typeface="Calibri"/>
              </a:rPr>
              <a:t>of</a:t>
            </a:r>
            <a:r>
              <a:rPr sz="2867" spc="-44" dirty="0">
                <a:latin typeface="Calibri"/>
                <a:cs typeface="Calibri"/>
              </a:rPr>
              <a:t> </a:t>
            </a:r>
            <a:r>
              <a:rPr sz="2867" dirty="0">
                <a:latin typeface="Calibri"/>
                <a:cs typeface="Calibri"/>
              </a:rPr>
              <a:t>matches,</a:t>
            </a:r>
            <a:r>
              <a:rPr sz="2867" spc="-44" dirty="0">
                <a:latin typeface="Calibri"/>
                <a:cs typeface="Calibri"/>
              </a:rPr>
              <a:t> </a:t>
            </a:r>
            <a:r>
              <a:rPr sz="2867" i="1" dirty="0">
                <a:latin typeface="Calibri"/>
                <a:cs typeface="Calibri"/>
              </a:rPr>
              <a:t>p</a:t>
            </a:r>
            <a:r>
              <a:rPr sz="2867" dirty="0">
                <a:latin typeface="Calibri"/>
                <a:cs typeface="Calibri"/>
              </a:rPr>
              <a:t>:</a:t>
            </a:r>
            <a:r>
              <a:rPr sz="2867" spc="-33" dirty="0">
                <a:latin typeface="Calibri"/>
                <a:cs typeface="Calibri"/>
              </a:rPr>
              <a:t> </a:t>
            </a:r>
            <a:r>
              <a:rPr sz="2867" dirty="0">
                <a:latin typeface="Calibri"/>
                <a:cs typeface="Calibri"/>
              </a:rPr>
              <a:t>total</a:t>
            </a:r>
            <a:r>
              <a:rPr sz="2867" spc="-22" dirty="0">
                <a:latin typeface="Calibri"/>
                <a:cs typeface="Calibri"/>
              </a:rPr>
              <a:t> </a:t>
            </a:r>
            <a:r>
              <a:rPr sz="2867" dirty="0">
                <a:latin typeface="Calibri"/>
                <a:cs typeface="Calibri"/>
              </a:rPr>
              <a:t>#</a:t>
            </a:r>
            <a:r>
              <a:rPr sz="2867" spc="-44" dirty="0">
                <a:latin typeface="Calibri"/>
                <a:cs typeface="Calibri"/>
              </a:rPr>
              <a:t> </a:t>
            </a:r>
            <a:r>
              <a:rPr sz="2867" dirty="0">
                <a:latin typeface="Calibri"/>
                <a:cs typeface="Calibri"/>
              </a:rPr>
              <a:t>of</a:t>
            </a:r>
            <a:r>
              <a:rPr sz="2867" spc="-44" dirty="0">
                <a:latin typeface="Calibri"/>
                <a:cs typeface="Calibri"/>
              </a:rPr>
              <a:t> </a:t>
            </a:r>
            <a:r>
              <a:rPr sz="2867" spc="-11" dirty="0">
                <a:latin typeface="Calibri"/>
                <a:cs typeface="Calibri"/>
              </a:rPr>
              <a:t>attributes</a:t>
            </a:r>
            <a:endParaRPr sz="2867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2630" y="4949858"/>
            <a:ext cx="9082423" cy="1602154"/>
          </a:xfrm>
          <a:prstGeom prst="rect">
            <a:avLst/>
          </a:prstGeom>
        </p:spPr>
        <p:txBody>
          <a:bodyPr vert="horz" wrap="square" lIns="0" tIns="119745" rIns="0" bIns="0" rtlCol="0">
            <a:spAutoFit/>
          </a:bodyPr>
          <a:lstStyle/>
          <a:p>
            <a:pPr marL="391455" indent="-377450">
              <a:spcBef>
                <a:spcPts val="943"/>
              </a:spcBef>
              <a:buClr>
                <a:srgbClr val="CC0000"/>
              </a:buClr>
              <a:buFont typeface="Arial MT"/>
              <a:buChar char="•"/>
              <a:tabLst>
                <a:tab pos="391455" algn="l"/>
              </a:tabLst>
            </a:pPr>
            <a:r>
              <a:rPr sz="3308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Method</a:t>
            </a:r>
            <a:r>
              <a:rPr sz="3308" u="sng" spc="-5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3308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2</a:t>
            </a:r>
            <a:r>
              <a:rPr sz="3308" dirty="0">
                <a:latin typeface="Calibri"/>
                <a:cs typeface="Calibri"/>
              </a:rPr>
              <a:t>:</a:t>
            </a:r>
            <a:r>
              <a:rPr sz="3308" spc="-39" dirty="0">
                <a:latin typeface="Calibri"/>
                <a:cs typeface="Calibri"/>
              </a:rPr>
              <a:t> </a:t>
            </a:r>
            <a:r>
              <a:rPr sz="3308" dirty="0">
                <a:latin typeface="Calibri"/>
                <a:cs typeface="Calibri"/>
              </a:rPr>
              <a:t>Use</a:t>
            </a:r>
            <a:r>
              <a:rPr sz="3308" spc="-50" dirty="0">
                <a:latin typeface="Calibri"/>
                <a:cs typeface="Calibri"/>
              </a:rPr>
              <a:t> </a:t>
            </a:r>
            <a:r>
              <a:rPr sz="3308" dirty="0">
                <a:latin typeface="Calibri"/>
                <a:cs typeface="Calibri"/>
              </a:rPr>
              <a:t>a</a:t>
            </a:r>
            <a:r>
              <a:rPr sz="3308" spc="-50" dirty="0">
                <a:latin typeface="Calibri"/>
                <a:cs typeface="Calibri"/>
              </a:rPr>
              <a:t> </a:t>
            </a:r>
            <a:r>
              <a:rPr sz="3308" dirty="0">
                <a:latin typeface="Calibri"/>
                <a:cs typeface="Calibri"/>
              </a:rPr>
              <a:t>large</a:t>
            </a:r>
            <a:r>
              <a:rPr sz="3308" spc="-39" dirty="0">
                <a:latin typeface="Calibri"/>
                <a:cs typeface="Calibri"/>
              </a:rPr>
              <a:t> </a:t>
            </a:r>
            <a:r>
              <a:rPr sz="3308" dirty="0">
                <a:latin typeface="Calibri"/>
                <a:cs typeface="Calibri"/>
              </a:rPr>
              <a:t>number</a:t>
            </a:r>
            <a:r>
              <a:rPr sz="3308" spc="-39" dirty="0">
                <a:latin typeface="Calibri"/>
                <a:cs typeface="Calibri"/>
              </a:rPr>
              <a:t> </a:t>
            </a:r>
            <a:r>
              <a:rPr sz="3308" dirty="0">
                <a:latin typeface="Calibri"/>
                <a:cs typeface="Calibri"/>
              </a:rPr>
              <a:t>of</a:t>
            </a:r>
            <a:r>
              <a:rPr sz="3308" spc="-72" dirty="0">
                <a:latin typeface="Calibri"/>
                <a:cs typeface="Calibri"/>
              </a:rPr>
              <a:t> </a:t>
            </a:r>
            <a:r>
              <a:rPr sz="3308" dirty="0">
                <a:latin typeface="Calibri"/>
                <a:cs typeface="Calibri"/>
              </a:rPr>
              <a:t>binary</a:t>
            </a:r>
            <a:r>
              <a:rPr sz="3308" spc="-39" dirty="0">
                <a:latin typeface="Calibri"/>
                <a:cs typeface="Calibri"/>
              </a:rPr>
              <a:t> </a:t>
            </a:r>
            <a:r>
              <a:rPr sz="3308" spc="-11" dirty="0">
                <a:latin typeface="Calibri"/>
                <a:cs typeface="Calibri"/>
              </a:rPr>
              <a:t>attributes</a:t>
            </a:r>
            <a:endParaRPr sz="3308">
              <a:latin typeface="Calibri"/>
              <a:cs typeface="Calibri"/>
            </a:endParaRPr>
          </a:p>
          <a:p>
            <a:pPr marL="833331" marR="5602" indent="-315125">
              <a:spcBef>
                <a:spcPts val="717"/>
              </a:spcBef>
            </a:pPr>
            <a:r>
              <a:rPr sz="2867" dirty="0">
                <a:solidFill>
                  <a:srgbClr val="CC0000"/>
                </a:solidFill>
                <a:latin typeface="Arial MT"/>
                <a:cs typeface="Arial MT"/>
              </a:rPr>
              <a:t>–</a:t>
            </a:r>
            <a:r>
              <a:rPr sz="2867" spc="28" dirty="0">
                <a:solidFill>
                  <a:srgbClr val="CC0000"/>
                </a:solidFill>
                <a:latin typeface="Arial MT"/>
                <a:cs typeface="Arial MT"/>
              </a:rPr>
              <a:t> </a:t>
            </a:r>
            <a:r>
              <a:rPr sz="2867" spc="-11" dirty="0">
                <a:latin typeface="Calibri"/>
                <a:cs typeface="Calibri"/>
              </a:rPr>
              <a:t>create</a:t>
            </a:r>
            <a:r>
              <a:rPr sz="2867" spc="-28" dirty="0">
                <a:latin typeface="Calibri"/>
                <a:cs typeface="Calibri"/>
              </a:rPr>
              <a:t> </a:t>
            </a:r>
            <a:r>
              <a:rPr sz="2867" dirty="0">
                <a:latin typeface="Calibri"/>
                <a:cs typeface="Calibri"/>
              </a:rPr>
              <a:t>a</a:t>
            </a:r>
            <a:r>
              <a:rPr sz="2867" spc="-39" dirty="0">
                <a:latin typeface="Calibri"/>
                <a:cs typeface="Calibri"/>
              </a:rPr>
              <a:t> </a:t>
            </a:r>
            <a:r>
              <a:rPr sz="2867" dirty="0">
                <a:latin typeface="Calibri"/>
                <a:cs typeface="Calibri"/>
              </a:rPr>
              <a:t>new</a:t>
            </a:r>
            <a:r>
              <a:rPr sz="2867" spc="-50" dirty="0">
                <a:latin typeface="Calibri"/>
                <a:cs typeface="Calibri"/>
              </a:rPr>
              <a:t> </a:t>
            </a:r>
            <a:r>
              <a:rPr sz="2867" dirty="0">
                <a:latin typeface="Calibri"/>
                <a:cs typeface="Calibri"/>
              </a:rPr>
              <a:t>binary</a:t>
            </a:r>
            <a:r>
              <a:rPr sz="2867" spc="-28" dirty="0">
                <a:latin typeface="Calibri"/>
                <a:cs typeface="Calibri"/>
              </a:rPr>
              <a:t> </a:t>
            </a:r>
            <a:r>
              <a:rPr sz="2867" spc="-11" dirty="0">
                <a:latin typeface="Calibri"/>
                <a:cs typeface="Calibri"/>
              </a:rPr>
              <a:t>attribute</a:t>
            </a:r>
            <a:r>
              <a:rPr sz="2867" spc="-28" dirty="0">
                <a:latin typeface="Calibri"/>
                <a:cs typeface="Calibri"/>
              </a:rPr>
              <a:t> </a:t>
            </a:r>
            <a:r>
              <a:rPr sz="2867" dirty="0">
                <a:latin typeface="Calibri"/>
                <a:cs typeface="Calibri"/>
              </a:rPr>
              <a:t>for</a:t>
            </a:r>
            <a:r>
              <a:rPr sz="2867" spc="-39" dirty="0">
                <a:latin typeface="Calibri"/>
                <a:cs typeface="Calibri"/>
              </a:rPr>
              <a:t> </a:t>
            </a:r>
            <a:r>
              <a:rPr sz="2867" dirty="0">
                <a:latin typeface="Calibri"/>
                <a:cs typeface="Calibri"/>
              </a:rPr>
              <a:t>each</a:t>
            </a:r>
            <a:r>
              <a:rPr sz="2867" spc="-44" dirty="0">
                <a:latin typeface="Calibri"/>
                <a:cs typeface="Calibri"/>
              </a:rPr>
              <a:t> </a:t>
            </a:r>
            <a:r>
              <a:rPr sz="2867" dirty="0">
                <a:latin typeface="Calibri"/>
                <a:cs typeface="Calibri"/>
              </a:rPr>
              <a:t>of</a:t>
            </a:r>
            <a:r>
              <a:rPr sz="2867" spc="-44" dirty="0">
                <a:latin typeface="Calibri"/>
                <a:cs typeface="Calibri"/>
              </a:rPr>
              <a:t> </a:t>
            </a:r>
            <a:r>
              <a:rPr sz="2867" dirty="0">
                <a:latin typeface="Calibri"/>
                <a:cs typeface="Calibri"/>
              </a:rPr>
              <a:t>the</a:t>
            </a:r>
            <a:r>
              <a:rPr sz="2867" spc="-33" dirty="0">
                <a:latin typeface="Calibri"/>
                <a:cs typeface="Calibri"/>
              </a:rPr>
              <a:t> </a:t>
            </a:r>
            <a:r>
              <a:rPr sz="2867" i="1" dirty="0">
                <a:latin typeface="Calibri"/>
                <a:cs typeface="Calibri"/>
              </a:rPr>
              <a:t>M</a:t>
            </a:r>
            <a:r>
              <a:rPr sz="2867" i="1" spc="-39" dirty="0">
                <a:latin typeface="Calibri"/>
                <a:cs typeface="Calibri"/>
              </a:rPr>
              <a:t> </a:t>
            </a:r>
            <a:r>
              <a:rPr sz="2867" spc="-11" dirty="0">
                <a:latin typeface="Calibri"/>
                <a:cs typeface="Calibri"/>
              </a:rPr>
              <a:t>nominal states</a:t>
            </a:r>
            <a:endParaRPr sz="2867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80667" y="4116315"/>
            <a:ext cx="2464480" cy="748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6634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2319" y="721274"/>
            <a:ext cx="8605543" cy="830463"/>
          </a:xfrm>
          <a:prstGeom prst="rect">
            <a:avLst/>
          </a:prstGeom>
        </p:spPr>
        <p:txBody>
          <a:bodyPr vert="horz" wrap="square" lIns="0" tIns="284586" rIns="0" bIns="0" rtlCol="0">
            <a:spAutoFit/>
          </a:bodyPr>
          <a:lstStyle/>
          <a:p>
            <a:pPr marL="119047">
              <a:spcBef>
                <a:spcPts val="110"/>
              </a:spcBef>
            </a:pPr>
            <a:r>
              <a:rPr sz="3529" spc="-11" dirty="0">
                <a:solidFill>
                  <a:srgbClr val="170981"/>
                </a:solidFill>
              </a:rPr>
              <a:t>Proximity</a:t>
            </a:r>
            <a:r>
              <a:rPr sz="3529" spc="-77" dirty="0">
                <a:solidFill>
                  <a:srgbClr val="170981"/>
                </a:solidFill>
              </a:rPr>
              <a:t> </a:t>
            </a:r>
            <a:r>
              <a:rPr sz="3529" dirty="0">
                <a:solidFill>
                  <a:srgbClr val="170981"/>
                </a:solidFill>
              </a:rPr>
              <a:t>Measure</a:t>
            </a:r>
            <a:r>
              <a:rPr sz="3529" spc="-88" dirty="0">
                <a:solidFill>
                  <a:srgbClr val="170981"/>
                </a:solidFill>
              </a:rPr>
              <a:t> </a:t>
            </a:r>
            <a:r>
              <a:rPr sz="3529" dirty="0">
                <a:solidFill>
                  <a:srgbClr val="170981"/>
                </a:solidFill>
              </a:rPr>
              <a:t>for</a:t>
            </a:r>
            <a:r>
              <a:rPr sz="3529" spc="-88" dirty="0">
                <a:solidFill>
                  <a:srgbClr val="170981"/>
                </a:solidFill>
              </a:rPr>
              <a:t> </a:t>
            </a:r>
            <a:r>
              <a:rPr sz="3529" dirty="0">
                <a:solidFill>
                  <a:srgbClr val="170981"/>
                </a:solidFill>
              </a:rPr>
              <a:t>Binary</a:t>
            </a:r>
            <a:r>
              <a:rPr sz="3529" spc="-66" dirty="0">
                <a:solidFill>
                  <a:srgbClr val="170981"/>
                </a:solidFill>
              </a:rPr>
              <a:t> </a:t>
            </a:r>
            <a:r>
              <a:rPr sz="3529" spc="-11" dirty="0">
                <a:solidFill>
                  <a:srgbClr val="170981"/>
                </a:solidFill>
              </a:rPr>
              <a:t>Attributes</a:t>
            </a:r>
            <a:endParaRPr sz="3529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1071316" y="1438628"/>
            <a:ext cx="10080299" cy="2288611"/>
          </a:xfrm>
          <a:prstGeom prst="rect">
            <a:avLst/>
          </a:prstGeom>
        </p:spPr>
        <p:txBody>
          <a:bodyPr vert="horz" wrap="square" lIns="0" tIns="14005" rIns="0" bIns="0" rtlCol="0">
            <a:spAutoFit/>
          </a:bodyPr>
          <a:lstStyle/>
          <a:p>
            <a:pPr marL="391455" marR="290615" indent="-378150">
              <a:lnSpc>
                <a:spcPct val="130000"/>
              </a:lnSpc>
              <a:spcBef>
                <a:spcPts val="110"/>
              </a:spcBef>
              <a:buClr>
                <a:srgbClr val="C00000"/>
              </a:buClr>
              <a:buFont typeface="Arial MT"/>
              <a:buChar char="•"/>
              <a:tabLst>
                <a:tab pos="391455" algn="l"/>
              </a:tabLst>
            </a:pPr>
            <a:r>
              <a:rPr dirty="0"/>
              <a:t>A</a:t>
            </a:r>
            <a:r>
              <a:rPr spc="-61" dirty="0"/>
              <a:t> </a:t>
            </a:r>
            <a:r>
              <a:rPr dirty="0"/>
              <a:t>contingency</a:t>
            </a:r>
            <a:r>
              <a:rPr spc="-66" dirty="0"/>
              <a:t> </a:t>
            </a:r>
            <a:r>
              <a:rPr dirty="0"/>
              <a:t>table</a:t>
            </a:r>
            <a:r>
              <a:rPr spc="-66" dirty="0"/>
              <a:t> </a:t>
            </a:r>
            <a:r>
              <a:rPr dirty="0"/>
              <a:t>for</a:t>
            </a:r>
            <a:r>
              <a:rPr spc="-55" dirty="0"/>
              <a:t> </a:t>
            </a:r>
            <a:r>
              <a:rPr spc="-11" dirty="0"/>
              <a:t>binary </a:t>
            </a:r>
            <a:r>
              <a:rPr spc="-22" dirty="0"/>
              <a:t>data</a:t>
            </a:r>
          </a:p>
          <a:p>
            <a:pPr marL="391455" marR="5602" indent="-378150">
              <a:lnSpc>
                <a:spcPct val="130000"/>
              </a:lnSpc>
              <a:spcBef>
                <a:spcPts val="579"/>
              </a:spcBef>
              <a:buClr>
                <a:srgbClr val="C00000"/>
              </a:buClr>
              <a:buFont typeface="Arial MT"/>
              <a:buChar char="•"/>
              <a:tabLst>
                <a:tab pos="391455" algn="l"/>
              </a:tabLst>
            </a:pPr>
            <a:r>
              <a:rPr dirty="0"/>
              <a:t>Distance</a:t>
            </a:r>
            <a:r>
              <a:rPr spc="-83" dirty="0"/>
              <a:t> </a:t>
            </a:r>
            <a:r>
              <a:rPr dirty="0"/>
              <a:t>measure</a:t>
            </a:r>
            <a:r>
              <a:rPr spc="-77" dirty="0"/>
              <a:t> </a:t>
            </a:r>
            <a:r>
              <a:rPr dirty="0"/>
              <a:t>for</a:t>
            </a:r>
            <a:r>
              <a:rPr spc="-66" dirty="0"/>
              <a:t> </a:t>
            </a:r>
            <a:r>
              <a:rPr spc="-11" dirty="0"/>
              <a:t>symmetric </a:t>
            </a:r>
            <a:r>
              <a:rPr dirty="0"/>
              <a:t>binary</a:t>
            </a:r>
            <a:r>
              <a:rPr spc="-11" dirty="0"/>
              <a:t> variables</a:t>
            </a:r>
          </a:p>
          <a:p>
            <a:pPr marL="391455" marR="136554" indent="-378150">
              <a:lnSpc>
                <a:spcPct val="130000"/>
              </a:lnSpc>
              <a:spcBef>
                <a:spcPts val="584"/>
              </a:spcBef>
              <a:buClr>
                <a:srgbClr val="C00000"/>
              </a:buClr>
              <a:buFont typeface="Arial MT"/>
              <a:buChar char="•"/>
              <a:tabLst>
                <a:tab pos="391455" algn="l"/>
              </a:tabLst>
            </a:pPr>
            <a:r>
              <a:rPr b="1" dirty="0">
                <a:latin typeface="Calibri"/>
                <a:cs typeface="Calibri"/>
              </a:rPr>
              <a:t>Jaccard</a:t>
            </a:r>
            <a:r>
              <a:rPr spc="-77" dirty="0"/>
              <a:t> </a:t>
            </a:r>
            <a:r>
              <a:rPr spc="-11" dirty="0"/>
              <a:t>coefficient</a:t>
            </a:r>
            <a:r>
              <a:rPr spc="-77" dirty="0"/>
              <a:t> </a:t>
            </a:r>
            <a:r>
              <a:rPr spc="-11" dirty="0"/>
              <a:t>(similarity </a:t>
            </a:r>
            <a:r>
              <a:rPr dirty="0"/>
              <a:t>measure</a:t>
            </a:r>
            <a:r>
              <a:rPr spc="-88" dirty="0"/>
              <a:t> </a:t>
            </a:r>
            <a:r>
              <a:rPr dirty="0"/>
              <a:t>for</a:t>
            </a:r>
            <a:r>
              <a:rPr spc="-77" dirty="0"/>
              <a:t> </a:t>
            </a:r>
            <a:r>
              <a:rPr dirty="0"/>
              <a:t>asymmetric</a:t>
            </a:r>
            <a:r>
              <a:rPr spc="-77" dirty="0"/>
              <a:t> </a:t>
            </a:r>
            <a:r>
              <a:rPr spc="-11" dirty="0"/>
              <a:t>binary variables)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44568" y="4995123"/>
            <a:ext cx="4533508" cy="1078714"/>
          </a:xfrm>
          <a:prstGeom prst="rect">
            <a:avLst/>
          </a:prstGeom>
        </p:spPr>
        <p:txBody>
          <a:bodyPr vert="horz" wrap="square" lIns="0" tIns="134451" rIns="0" bIns="0" rtlCol="0">
            <a:spAutoFit/>
          </a:bodyPr>
          <a:lstStyle/>
          <a:p>
            <a:pPr marL="391455" indent="-377450">
              <a:spcBef>
                <a:spcPts val="1059"/>
              </a:spcBef>
              <a:buClr>
                <a:srgbClr val="C00000"/>
              </a:buClr>
              <a:buFont typeface="Arial MT"/>
              <a:buChar char="•"/>
              <a:tabLst>
                <a:tab pos="391455" algn="l"/>
              </a:tabLst>
            </a:pPr>
            <a:r>
              <a:rPr sz="2647" dirty="0">
                <a:latin typeface="Calibri"/>
                <a:cs typeface="Calibri"/>
              </a:rPr>
              <a:t>Jaccard</a:t>
            </a:r>
            <a:r>
              <a:rPr sz="2647" spc="-83" dirty="0">
                <a:latin typeface="Calibri"/>
                <a:cs typeface="Calibri"/>
              </a:rPr>
              <a:t> </a:t>
            </a:r>
            <a:r>
              <a:rPr sz="2647" spc="-11" dirty="0">
                <a:latin typeface="Calibri"/>
                <a:cs typeface="Calibri"/>
              </a:rPr>
              <a:t>coefficient</a:t>
            </a:r>
            <a:r>
              <a:rPr sz="2647" spc="-55" dirty="0">
                <a:latin typeface="Calibri"/>
                <a:cs typeface="Calibri"/>
              </a:rPr>
              <a:t> </a:t>
            </a:r>
            <a:r>
              <a:rPr sz="2647" dirty="0">
                <a:latin typeface="Calibri"/>
                <a:cs typeface="Calibri"/>
              </a:rPr>
              <a:t>is</a:t>
            </a:r>
            <a:r>
              <a:rPr sz="2647" spc="-77" dirty="0">
                <a:latin typeface="Calibri"/>
                <a:cs typeface="Calibri"/>
              </a:rPr>
              <a:t> </a:t>
            </a:r>
            <a:r>
              <a:rPr sz="2647" dirty="0">
                <a:latin typeface="Calibri"/>
                <a:cs typeface="Calibri"/>
              </a:rPr>
              <a:t>the</a:t>
            </a:r>
            <a:r>
              <a:rPr sz="2647" spc="-66" dirty="0">
                <a:latin typeface="Calibri"/>
                <a:cs typeface="Calibri"/>
              </a:rPr>
              <a:t> </a:t>
            </a:r>
            <a:r>
              <a:rPr sz="2647" spc="-22" dirty="0">
                <a:latin typeface="Calibri"/>
                <a:cs typeface="Calibri"/>
              </a:rPr>
              <a:t>same</a:t>
            </a:r>
            <a:endParaRPr sz="2647">
              <a:latin typeface="Calibri"/>
              <a:cs typeface="Calibri"/>
            </a:endParaRPr>
          </a:p>
          <a:p>
            <a:pPr marL="391455">
              <a:spcBef>
                <a:spcPts val="954"/>
              </a:spcBef>
            </a:pPr>
            <a:r>
              <a:rPr sz="2647" dirty="0">
                <a:latin typeface="Calibri"/>
                <a:cs typeface="Calibri"/>
              </a:rPr>
              <a:t>as</a:t>
            </a:r>
            <a:r>
              <a:rPr sz="2647" spc="-11" dirty="0">
                <a:latin typeface="Calibri"/>
                <a:cs typeface="Calibri"/>
              </a:rPr>
              <a:t> “coherence”</a:t>
            </a:r>
            <a:endParaRPr sz="2647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46700" y="5893140"/>
            <a:ext cx="4789805" cy="74536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850890" y="1811723"/>
            <a:ext cx="4369647" cy="136551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5181719" y="2289583"/>
            <a:ext cx="836815" cy="319610"/>
          </a:xfrm>
          <a:prstGeom prst="rect">
            <a:avLst/>
          </a:prstGeom>
        </p:spPr>
        <p:txBody>
          <a:bodyPr vert="horz" wrap="square" lIns="0" tIns="14005" rIns="0" bIns="0" rtlCol="0">
            <a:spAutoFit/>
          </a:bodyPr>
          <a:lstStyle/>
          <a:p>
            <a:pPr marL="14006">
              <a:spcBef>
                <a:spcPts val="110"/>
              </a:spcBef>
            </a:pPr>
            <a:r>
              <a:rPr sz="1985" b="1" dirty="0">
                <a:latin typeface="Calibri"/>
                <a:cs typeface="Calibri"/>
              </a:rPr>
              <a:t>Object</a:t>
            </a:r>
            <a:r>
              <a:rPr sz="1985" b="1" spc="-39" dirty="0">
                <a:latin typeface="Calibri"/>
                <a:cs typeface="Calibri"/>
              </a:rPr>
              <a:t> </a:t>
            </a:r>
            <a:r>
              <a:rPr sz="1985" b="1" i="1" spc="-55" dirty="0">
                <a:latin typeface="Calibri"/>
                <a:cs typeface="Calibri"/>
              </a:rPr>
              <a:t>i</a:t>
            </a:r>
            <a:endParaRPr sz="1985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786979" y="1449267"/>
            <a:ext cx="838916" cy="319610"/>
          </a:xfrm>
          <a:prstGeom prst="rect">
            <a:avLst/>
          </a:prstGeom>
        </p:spPr>
        <p:txBody>
          <a:bodyPr vert="horz" wrap="square" lIns="0" tIns="14005" rIns="0" bIns="0" rtlCol="0">
            <a:spAutoFit/>
          </a:bodyPr>
          <a:lstStyle/>
          <a:p>
            <a:pPr marL="14006">
              <a:spcBef>
                <a:spcPts val="110"/>
              </a:spcBef>
            </a:pPr>
            <a:r>
              <a:rPr sz="1985" b="1" dirty="0">
                <a:latin typeface="Calibri"/>
                <a:cs typeface="Calibri"/>
              </a:rPr>
              <a:t>Object</a:t>
            </a:r>
            <a:r>
              <a:rPr sz="1985" b="1" spc="-44" dirty="0">
                <a:latin typeface="Calibri"/>
                <a:cs typeface="Calibri"/>
              </a:rPr>
              <a:t> </a:t>
            </a:r>
            <a:r>
              <a:rPr sz="1985" b="1" i="1" spc="-55" dirty="0">
                <a:latin typeface="Calibri"/>
                <a:cs typeface="Calibri"/>
              </a:rPr>
              <a:t>j</a:t>
            </a:r>
            <a:endParaRPr sz="1985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190060" y="4196986"/>
            <a:ext cx="3490846" cy="842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0481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2319" y="721274"/>
            <a:ext cx="8605543" cy="1491959"/>
          </a:xfrm>
          <a:prstGeom prst="rect">
            <a:avLst/>
          </a:prstGeom>
        </p:spPr>
        <p:txBody>
          <a:bodyPr vert="horz" wrap="square" lIns="0" tIns="136410" rIns="0" bIns="0" rtlCol="0">
            <a:spAutoFit/>
          </a:bodyPr>
          <a:lstStyle/>
          <a:p>
            <a:pPr marL="14006">
              <a:spcBef>
                <a:spcPts val="110"/>
              </a:spcBef>
            </a:pPr>
            <a:r>
              <a:rPr dirty="0"/>
              <a:t>Dissimilarity</a:t>
            </a:r>
            <a:r>
              <a:rPr spc="-126" dirty="0"/>
              <a:t> </a:t>
            </a:r>
            <a:r>
              <a:rPr dirty="0"/>
              <a:t>between</a:t>
            </a:r>
            <a:r>
              <a:rPr spc="-138" dirty="0"/>
              <a:t> </a:t>
            </a:r>
            <a:r>
              <a:rPr dirty="0"/>
              <a:t>Binary</a:t>
            </a:r>
            <a:r>
              <a:rPr spc="-143" dirty="0"/>
              <a:t> </a:t>
            </a:r>
            <a:r>
              <a:rPr spc="-11" dirty="0"/>
              <a:t>Variables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63886" y="3157069"/>
            <a:ext cx="3804533" cy="2711059"/>
          </a:xfrm>
          <a:prstGeom prst="rect">
            <a:avLst/>
          </a:prstGeom>
        </p:spPr>
        <p:txBody>
          <a:bodyPr vert="horz" wrap="square" lIns="0" tIns="74228" rIns="0" bIns="0" rtlCol="0">
            <a:spAutoFit/>
          </a:bodyPr>
          <a:lstStyle/>
          <a:p>
            <a:pPr marL="328430" indent="-314425">
              <a:spcBef>
                <a:spcPts val="584"/>
              </a:spcBef>
              <a:buClr>
                <a:srgbClr val="CC0000"/>
              </a:buClr>
              <a:buFont typeface="Arial MT"/>
              <a:buChar char="–"/>
              <a:tabLst>
                <a:tab pos="328430" algn="l"/>
              </a:tabLst>
            </a:pPr>
            <a:r>
              <a:rPr sz="1985" dirty="0">
                <a:latin typeface="Calibri"/>
                <a:cs typeface="Calibri"/>
              </a:rPr>
              <a:t>Gender</a:t>
            </a:r>
            <a:r>
              <a:rPr sz="1985" spc="-33" dirty="0">
                <a:latin typeface="Calibri"/>
                <a:cs typeface="Calibri"/>
              </a:rPr>
              <a:t> </a:t>
            </a:r>
            <a:r>
              <a:rPr sz="1985" dirty="0">
                <a:latin typeface="Calibri"/>
                <a:cs typeface="Calibri"/>
              </a:rPr>
              <a:t>is</a:t>
            </a:r>
            <a:r>
              <a:rPr sz="1985" spc="-50" dirty="0">
                <a:latin typeface="Calibri"/>
                <a:cs typeface="Calibri"/>
              </a:rPr>
              <a:t> </a:t>
            </a:r>
            <a:r>
              <a:rPr sz="1985" dirty="0">
                <a:latin typeface="Calibri"/>
                <a:cs typeface="Calibri"/>
              </a:rPr>
              <a:t>a</a:t>
            </a:r>
            <a:r>
              <a:rPr sz="1985" spc="-39" dirty="0">
                <a:latin typeface="Calibri"/>
                <a:cs typeface="Calibri"/>
              </a:rPr>
              <a:t> </a:t>
            </a:r>
            <a:r>
              <a:rPr sz="1985" dirty="0">
                <a:latin typeface="Calibri"/>
                <a:cs typeface="Calibri"/>
              </a:rPr>
              <a:t>symmetric</a:t>
            </a:r>
            <a:r>
              <a:rPr sz="1985" spc="-50" dirty="0">
                <a:latin typeface="Calibri"/>
                <a:cs typeface="Calibri"/>
              </a:rPr>
              <a:t> </a:t>
            </a:r>
            <a:r>
              <a:rPr sz="1985" spc="-11" dirty="0">
                <a:latin typeface="Calibri"/>
                <a:cs typeface="Calibri"/>
              </a:rPr>
              <a:t>attribute</a:t>
            </a:r>
            <a:endParaRPr sz="1985">
              <a:latin typeface="Calibri"/>
              <a:cs typeface="Calibri"/>
            </a:endParaRPr>
          </a:p>
          <a:p>
            <a:pPr marL="329131" marR="939772" indent="-315125">
              <a:spcBef>
                <a:spcPts val="479"/>
              </a:spcBef>
              <a:buClr>
                <a:srgbClr val="CC0000"/>
              </a:buClr>
              <a:buFont typeface="Arial MT"/>
              <a:buChar char="–"/>
              <a:tabLst>
                <a:tab pos="329131" algn="l"/>
              </a:tabLst>
            </a:pPr>
            <a:r>
              <a:rPr sz="1985" spc="-11" dirty="0">
                <a:latin typeface="Calibri"/>
                <a:cs typeface="Calibri"/>
              </a:rPr>
              <a:t>Remaining</a:t>
            </a:r>
            <a:r>
              <a:rPr sz="1985" spc="-22" dirty="0">
                <a:latin typeface="Calibri"/>
                <a:cs typeface="Calibri"/>
              </a:rPr>
              <a:t> </a:t>
            </a:r>
            <a:r>
              <a:rPr sz="1985" spc="-11" dirty="0">
                <a:latin typeface="Calibri"/>
                <a:cs typeface="Calibri"/>
              </a:rPr>
              <a:t>attributes</a:t>
            </a:r>
            <a:r>
              <a:rPr sz="1985" spc="-28" dirty="0">
                <a:latin typeface="Calibri"/>
                <a:cs typeface="Calibri"/>
              </a:rPr>
              <a:t> are </a:t>
            </a:r>
            <a:r>
              <a:rPr sz="1985" spc="-11" dirty="0">
                <a:latin typeface="Calibri"/>
                <a:cs typeface="Calibri"/>
              </a:rPr>
              <a:t>asymmetric binary</a:t>
            </a:r>
            <a:endParaRPr sz="1985">
              <a:latin typeface="Calibri"/>
              <a:cs typeface="Calibri"/>
            </a:endParaRPr>
          </a:p>
          <a:p>
            <a:pPr marL="329131" marR="5602" indent="-315125">
              <a:spcBef>
                <a:spcPts val="474"/>
              </a:spcBef>
              <a:buClr>
                <a:srgbClr val="CC0000"/>
              </a:buClr>
              <a:buFont typeface="Arial MT"/>
              <a:buChar char="–"/>
              <a:tabLst>
                <a:tab pos="329131" algn="l"/>
              </a:tabLst>
            </a:pPr>
            <a:r>
              <a:rPr sz="1985" dirty="0">
                <a:latin typeface="Calibri"/>
                <a:cs typeface="Calibri"/>
              </a:rPr>
              <a:t>Let</a:t>
            </a:r>
            <a:r>
              <a:rPr sz="1985" spc="-22" dirty="0">
                <a:latin typeface="Calibri"/>
                <a:cs typeface="Calibri"/>
              </a:rPr>
              <a:t> </a:t>
            </a:r>
            <a:r>
              <a:rPr sz="1985" dirty="0">
                <a:latin typeface="Calibri"/>
                <a:cs typeface="Calibri"/>
              </a:rPr>
              <a:t>the</a:t>
            </a:r>
            <a:r>
              <a:rPr sz="1985" spc="-22" dirty="0">
                <a:latin typeface="Calibri"/>
                <a:cs typeface="Calibri"/>
              </a:rPr>
              <a:t> </a:t>
            </a:r>
            <a:r>
              <a:rPr sz="1985" dirty="0">
                <a:latin typeface="Calibri"/>
                <a:cs typeface="Calibri"/>
              </a:rPr>
              <a:t>values</a:t>
            </a:r>
            <a:r>
              <a:rPr sz="1985" spc="-28" dirty="0">
                <a:latin typeface="Calibri"/>
                <a:cs typeface="Calibri"/>
              </a:rPr>
              <a:t> </a:t>
            </a:r>
            <a:r>
              <a:rPr sz="1985" dirty="0">
                <a:latin typeface="Calibri"/>
                <a:cs typeface="Calibri"/>
              </a:rPr>
              <a:t>Y</a:t>
            </a:r>
            <a:r>
              <a:rPr sz="1985" spc="-33" dirty="0">
                <a:latin typeface="Calibri"/>
                <a:cs typeface="Calibri"/>
              </a:rPr>
              <a:t> </a:t>
            </a:r>
            <a:r>
              <a:rPr sz="1985" dirty="0">
                <a:latin typeface="Calibri"/>
                <a:cs typeface="Calibri"/>
              </a:rPr>
              <a:t>and</a:t>
            </a:r>
            <a:r>
              <a:rPr sz="1985" spc="-22" dirty="0">
                <a:latin typeface="Calibri"/>
                <a:cs typeface="Calibri"/>
              </a:rPr>
              <a:t> </a:t>
            </a:r>
            <a:r>
              <a:rPr sz="1985" dirty="0">
                <a:latin typeface="Calibri"/>
                <a:cs typeface="Calibri"/>
              </a:rPr>
              <a:t>P</a:t>
            </a:r>
            <a:r>
              <a:rPr sz="1985" spc="-33" dirty="0">
                <a:latin typeface="Calibri"/>
                <a:cs typeface="Calibri"/>
              </a:rPr>
              <a:t> </a:t>
            </a:r>
            <a:r>
              <a:rPr sz="1985" dirty="0">
                <a:latin typeface="Calibri"/>
                <a:cs typeface="Calibri"/>
              </a:rPr>
              <a:t>be</a:t>
            </a:r>
            <a:r>
              <a:rPr sz="1985" spc="-17" dirty="0">
                <a:latin typeface="Calibri"/>
                <a:cs typeface="Calibri"/>
              </a:rPr>
              <a:t> </a:t>
            </a:r>
            <a:r>
              <a:rPr sz="1985" dirty="0">
                <a:latin typeface="Calibri"/>
                <a:cs typeface="Calibri"/>
              </a:rPr>
              <a:t>1,</a:t>
            </a:r>
            <a:r>
              <a:rPr sz="1985" spc="-22" dirty="0">
                <a:latin typeface="Calibri"/>
                <a:cs typeface="Calibri"/>
              </a:rPr>
              <a:t> </a:t>
            </a:r>
            <a:r>
              <a:rPr sz="1985" dirty="0">
                <a:latin typeface="Calibri"/>
                <a:cs typeface="Calibri"/>
              </a:rPr>
              <a:t>and</a:t>
            </a:r>
            <a:r>
              <a:rPr sz="1985" spc="-22" dirty="0">
                <a:latin typeface="Calibri"/>
                <a:cs typeface="Calibri"/>
              </a:rPr>
              <a:t> </a:t>
            </a:r>
            <a:r>
              <a:rPr sz="1985" spc="-55" dirty="0">
                <a:latin typeface="Calibri"/>
                <a:cs typeface="Calibri"/>
              </a:rPr>
              <a:t>N </a:t>
            </a:r>
            <a:r>
              <a:rPr sz="1985" dirty="0">
                <a:latin typeface="Calibri"/>
                <a:cs typeface="Calibri"/>
              </a:rPr>
              <a:t>be</a:t>
            </a:r>
            <a:r>
              <a:rPr sz="1985" spc="-11" dirty="0">
                <a:latin typeface="Calibri"/>
                <a:cs typeface="Calibri"/>
              </a:rPr>
              <a:t> </a:t>
            </a:r>
            <a:r>
              <a:rPr sz="1985" spc="-55" dirty="0">
                <a:latin typeface="Calibri"/>
                <a:cs typeface="Calibri"/>
              </a:rPr>
              <a:t>0</a:t>
            </a:r>
            <a:endParaRPr sz="1985">
              <a:latin typeface="Calibri"/>
              <a:cs typeface="Calibri"/>
            </a:endParaRPr>
          </a:p>
          <a:p>
            <a:pPr marL="329131" marR="250698" indent="-315125">
              <a:spcBef>
                <a:spcPts val="474"/>
              </a:spcBef>
              <a:buClr>
                <a:srgbClr val="CC0000"/>
              </a:buClr>
              <a:buFont typeface="Arial MT"/>
              <a:buChar char="–"/>
              <a:tabLst>
                <a:tab pos="329131" algn="l"/>
              </a:tabLst>
            </a:pPr>
            <a:r>
              <a:rPr sz="1985" dirty="0">
                <a:latin typeface="Calibri"/>
                <a:cs typeface="Calibri"/>
              </a:rPr>
              <a:t>Compute</a:t>
            </a:r>
            <a:r>
              <a:rPr sz="1985" spc="-94" dirty="0">
                <a:latin typeface="Calibri"/>
                <a:cs typeface="Calibri"/>
              </a:rPr>
              <a:t> </a:t>
            </a:r>
            <a:r>
              <a:rPr sz="1985" dirty="0">
                <a:latin typeface="Calibri"/>
                <a:cs typeface="Calibri"/>
              </a:rPr>
              <a:t>distance</a:t>
            </a:r>
            <a:r>
              <a:rPr sz="1985" spc="-105" dirty="0">
                <a:latin typeface="Calibri"/>
                <a:cs typeface="Calibri"/>
              </a:rPr>
              <a:t> </a:t>
            </a:r>
            <a:r>
              <a:rPr sz="1985" dirty="0">
                <a:latin typeface="Calibri"/>
                <a:cs typeface="Calibri"/>
              </a:rPr>
              <a:t>between</a:t>
            </a:r>
            <a:r>
              <a:rPr sz="1985" spc="-83" dirty="0">
                <a:latin typeface="Calibri"/>
                <a:cs typeface="Calibri"/>
              </a:rPr>
              <a:t> </a:t>
            </a:r>
            <a:r>
              <a:rPr sz="1985" spc="-28" dirty="0">
                <a:latin typeface="Calibri"/>
                <a:cs typeface="Calibri"/>
              </a:rPr>
              <a:t>the </a:t>
            </a:r>
            <a:r>
              <a:rPr sz="1985" dirty="0">
                <a:latin typeface="Calibri"/>
                <a:cs typeface="Calibri"/>
              </a:rPr>
              <a:t>patients</a:t>
            </a:r>
            <a:r>
              <a:rPr sz="1985" spc="-50" dirty="0">
                <a:latin typeface="Calibri"/>
                <a:cs typeface="Calibri"/>
              </a:rPr>
              <a:t> </a:t>
            </a:r>
            <a:r>
              <a:rPr sz="1985" dirty="0">
                <a:latin typeface="Calibri"/>
                <a:cs typeface="Calibri"/>
              </a:rPr>
              <a:t>based</a:t>
            </a:r>
            <a:r>
              <a:rPr sz="1985" spc="-44" dirty="0">
                <a:latin typeface="Calibri"/>
                <a:cs typeface="Calibri"/>
              </a:rPr>
              <a:t> </a:t>
            </a:r>
            <a:r>
              <a:rPr sz="1985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only</a:t>
            </a:r>
            <a:r>
              <a:rPr sz="1985" u="sng" spc="-5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985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on</a:t>
            </a:r>
            <a:r>
              <a:rPr sz="1985" u="sng" spc="-5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985" u="sng" spc="-28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the</a:t>
            </a:r>
            <a:r>
              <a:rPr sz="1985" spc="-28" dirty="0">
                <a:latin typeface="Calibri"/>
                <a:cs typeface="Calibri"/>
              </a:rPr>
              <a:t> </a:t>
            </a:r>
            <a:r>
              <a:rPr sz="1985" u="sng" spc="-11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asymmetric</a:t>
            </a:r>
            <a:r>
              <a:rPr sz="1985" u="sng" spc="-17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985" u="sng" spc="-11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attributes</a:t>
            </a:r>
            <a:endParaRPr sz="1985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51966" y="1596633"/>
          <a:ext cx="7034847" cy="14047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98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67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81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79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65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879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8653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4115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8646">
                <a:tc>
                  <a:txBody>
                    <a:bodyPr/>
                    <a:lstStyle/>
                    <a:p>
                      <a:pPr marL="65405">
                        <a:lnSpc>
                          <a:spcPts val="2285"/>
                        </a:lnSpc>
                      </a:pPr>
                      <a:r>
                        <a:rPr sz="2200" spc="-20" dirty="0">
                          <a:latin typeface="Times New Roman"/>
                          <a:cs typeface="Times New Roman"/>
                        </a:rPr>
                        <a:t>Name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B1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2285"/>
                        </a:lnSpc>
                      </a:pPr>
                      <a:r>
                        <a:rPr sz="2200" spc="-10" dirty="0">
                          <a:latin typeface="Times New Roman"/>
                          <a:cs typeface="Times New Roman"/>
                        </a:rPr>
                        <a:t>Gender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B1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2285"/>
                        </a:lnSpc>
                      </a:pPr>
                      <a:r>
                        <a:rPr sz="2200" spc="-10" dirty="0">
                          <a:latin typeface="Times New Roman"/>
                          <a:cs typeface="Times New Roman"/>
                        </a:rPr>
                        <a:t>Fever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B1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2285"/>
                        </a:lnSpc>
                      </a:pPr>
                      <a:r>
                        <a:rPr sz="2200" spc="-10" dirty="0">
                          <a:latin typeface="Times New Roman"/>
                          <a:cs typeface="Times New Roman"/>
                        </a:rPr>
                        <a:t>Cough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B1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2285"/>
                        </a:lnSpc>
                      </a:pPr>
                      <a:r>
                        <a:rPr sz="2200" spc="-55" dirty="0">
                          <a:latin typeface="Times New Roman"/>
                          <a:cs typeface="Times New Roman"/>
                        </a:rPr>
                        <a:t>Test-</a:t>
                      </a:r>
                      <a:r>
                        <a:rPr sz="22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B1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2285"/>
                        </a:lnSpc>
                      </a:pPr>
                      <a:r>
                        <a:rPr sz="2200" spc="-55" dirty="0">
                          <a:latin typeface="Times New Roman"/>
                          <a:cs typeface="Times New Roman"/>
                        </a:rPr>
                        <a:t>Test-</a:t>
                      </a:r>
                      <a:r>
                        <a:rPr sz="220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B1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2285"/>
                        </a:lnSpc>
                      </a:pPr>
                      <a:r>
                        <a:rPr sz="2200" spc="-55" dirty="0">
                          <a:latin typeface="Times New Roman"/>
                          <a:cs typeface="Times New Roman"/>
                        </a:rPr>
                        <a:t>Test-</a:t>
                      </a:r>
                      <a:r>
                        <a:rPr sz="2200" spc="-50" dirty="0">
                          <a:latin typeface="Times New Roman"/>
                          <a:cs typeface="Times New Roman"/>
                        </a:rPr>
                        <a:t>3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B1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2285"/>
                        </a:lnSpc>
                      </a:pPr>
                      <a:r>
                        <a:rPr sz="2200" spc="-55" dirty="0">
                          <a:latin typeface="Times New Roman"/>
                          <a:cs typeface="Times New Roman"/>
                        </a:rPr>
                        <a:t>Test-</a:t>
                      </a:r>
                      <a:r>
                        <a:rPr sz="2200" spc="-50" dirty="0">
                          <a:latin typeface="Times New Roman"/>
                          <a:cs typeface="Times New Roman"/>
                        </a:rPr>
                        <a:t>4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B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6083">
                <a:tc>
                  <a:txBody>
                    <a:bodyPr/>
                    <a:lstStyle/>
                    <a:p>
                      <a:pPr marL="65405">
                        <a:lnSpc>
                          <a:spcPts val="2240"/>
                        </a:lnSpc>
                      </a:pPr>
                      <a:r>
                        <a:rPr sz="2200" spc="-20" dirty="0">
                          <a:latin typeface="Times New Roman"/>
                          <a:cs typeface="Times New Roman"/>
                        </a:rPr>
                        <a:t>Jack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marL="65405" marR="161925">
                        <a:lnSpc>
                          <a:spcPts val="2300"/>
                        </a:lnSpc>
                        <a:spcBef>
                          <a:spcPts val="110"/>
                        </a:spcBef>
                      </a:pPr>
                      <a:r>
                        <a:rPr sz="2200" spc="-80" dirty="0">
                          <a:latin typeface="Times New Roman"/>
                          <a:cs typeface="Times New Roman"/>
                        </a:rPr>
                        <a:t>Mary </a:t>
                      </a:r>
                      <a:r>
                        <a:rPr sz="2200" spc="-25" dirty="0">
                          <a:latin typeface="Times New Roman"/>
                          <a:cs typeface="Times New Roman"/>
                        </a:rPr>
                        <a:t>Jim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2240"/>
                        </a:lnSpc>
                      </a:pPr>
                      <a:r>
                        <a:rPr sz="2200" spc="-50" dirty="0">
                          <a:latin typeface="Times New Roman"/>
                          <a:cs typeface="Times New Roman"/>
                        </a:rPr>
                        <a:t>M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marL="64135" marR="573405">
                        <a:lnSpc>
                          <a:spcPts val="2300"/>
                        </a:lnSpc>
                        <a:spcBef>
                          <a:spcPts val="110"/>
                        </a:spcBef>
                      </a:pPr>
                      <a:r>
                        <a:rPr sz="2200" spc="-50" dirty="0">
                          <a:latin typeface="Times New Roman"/>
                          <a:cs typeface="Times New Roman"/>
                        </a:rPr>
                        <a:t>F </a:t>
                      </a:r>
                      <a:r>
                        <a:rPr sz="2200" spc="-145" dirty="0">
                          <a:latin typeface="Times New Roman"/>
                          <a:cs typeface="Times New Roman"/>
                        </a:rPr>
                        <a:t>M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2240"/>
                        </a:lnSpc>
                      </a:pPr>
                      <a:r>
                        <a:rPr sz="2200" spc="-50" dirty="0">
                          <a:latin typeface="Times New Roman"/>
                          <a:cs typeface="Times New Roman"/>
                        </a:rPr>
                        <a:t>Y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marL="64135" marR="452120">
                        <a:lnSpc>
                          <a:spcPts val="2300"/>
                        </a:lnSpc>
                        <a:spcBef>
                          <a:spcPts val="110"/>
                        </a:spcBef>
                      </a:pPr>
                      <a:r>
                        <a:rPr sz="2200" spc="-130" dirty="0">
                          <a:latin typeface="Times New Roman"/>
                          <a:cs typeface="Times New Roman"/>
                        </a:rPr>
                        <a:t>Y Y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2240"/>
                        </a:lnSpc>
                      </a:pPr>
                      <a:r>
                        <a:rPr sz="2200" spc="-50" dirty="0">
                          <a:latin typeface="Times New Roman"/>
                          <a:cs typeface="Times New Roman"/>
                        </a:rPr>
                        <a:t>N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marL="64135" marR="560705">
                        <a:lnSpc>
                          <a:spcPts val="2300"/>
                        </a:lnSpc>
                        <a:spcBef>
                          <a:spcPts val="110"/>
                        </a:spcBef>
                      </a:pPr>
                      <a:r>
                        <a:rPr sz="2200" spc="-130" dirty="0">
                          <a:latin typeface="Times New Roman"/>
                          <a:cs typeface="Times New Roman"/>
                        </a:rPr>
                        <a:t>N </a:t>
                      </a:r>
                      <a:r>
                        <a:rPr sz="2200" spc="-50" dirty="0">
                          <a:latin typeface="Times New Roman"/>
                          <a:cs typeface="Times New Roman"/>
                        </a:rPr>
                        <a:t>P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2240"/>
                        </a:lnSpc>
                      </a:pPr>
                      <a:r>
                        <a:rPr sz="2200" spc="-50" dirty="0">
                          <a:latin typeface="Times New Roman"/>
                          <a:cs typeface="Times New Roman"/>
                        </a:rPr>
                        <a:t>P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marL="64135" marR="558800">
                        <a:lnSpc>
                          <a:spcPts val="2300"/>
                        </a:lnSpc>
                        <a:spcBef>
                          <a:spcPts val="110"/>
                        </a:spcBef>
                      </a:pPr>
                      <a:r>
                        <a:rPr sz="2200" spc="-50" dirty="0">
                          <a:latin typeface="Times New Roman"/>
                          <a:cs typeface="Times New Roman"/>
                        </a:rPr>
                        <a:t>P </a:t>
                      </a:r>
                      <a:r>
                        <a:rPr sz="2200" spc="-135" dirty="0">
                          <a:latin typeface="Times New Roman"/>
                          <a:cs typeface="Times New Roman"/>
                        </a:rPr>
                        <a:t>N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2240"/>
                        </a:lnSpc>
                      </a:pPr>
                      <a:r>
                        <a:rPr sz="2200" spc="-50" dirty="0">
                          <a:latin typeface="Times New Roman"/>
                          <a:cs typeface="Times New Roman"/>
                        </a:rPr>
                        <a:t>N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marL="64135" marR="560705">
                        <a:lnSpc>
                          <a:spcPts val="2300"/>
                        </a:lnSpc>
                        <a:spcBef>
                          <a:spcPts val="110"/>
                        </a:spcBef>
                      </a:pPr>
                      <a:r>
                        <a:rPr sz="2200" spc="-130" dirty="0">
                          <a:latin typeface="Times New Roman"/>
                          <a:cs typeface="Times New Roman"/>
                        </a:rPr>
                        <a:t>N N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2240"/>
                        </a:lnSpc>
                      </a:pPr>
                      <a:r>
                        <a:rPr sz="2200" spc="-50" dirty="0">
                          <a:latin typeface="Times New Roman"/>
                          <a:cs typeface="Times New Roman"/>
                        </a:rPr>
                        <a:t>N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marL="64135" marR="559435">
                        <a:lnSpc>
                          <a:spcPts val="2300"/>
                        </a:lnSpc>
                        <a:spcBef>
                          <a:spcPts val="110"/>
                        </a:spcBef>
                      </a:pPr>
                      <a:r>
                        <a:rPr sz="2200" spc="-50" dirty="0">
                          <a:latin typeface="Times New Roman"/>
                          <a:cs typeface="Times New Roman"/>
                        </a:rPr>
                        <a:t>P </a:t>
                      </a:r>
                      <a:r>
                        <a:rPr sz="2200" spc="-130" dirty="0">
                          <a:latin typeface="Times New Roman"/>
                          <a:cs typeface="Times New Roman"/>
                        </a:rPr>
                        <a:t>N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2240"/>
                        </a:lnSpc>
                      </a:pPr>
                      <a:r>
                        <a:rPr sz="2200" spc="-50" dirty="0">
                          <a:latin typeface="Times New Roman"/>
                          <a:cs typeface="Times New Roman"/>
                        </a:rPr>
                        <a:t>N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marL="64135" marR="608330">
                        <a:lnSpc>
                          <a:spcPts val="2300"/>
                        </a:lnSpc>
                        <a:spcBef>
                          <a:spcPts val="110"/>
                        </a:spcBef>
                      </a:pPr>
                      <a:r>
                        <a:rPr sz="2200" spc="-125" dirty="0">
                          <a:latin typeface="Times New Roman"/>
                          <a:cs typeface="Times New Roman"/>
                        </a:rPr>
                        <a:t>N N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29866" y="3514204"/>
            <a:ext cx="3438576" cy="1443663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854251" y="4018394"/>
            <a:ext cx="836815" cy="319610"/>
          </a:xfrm>
          <a:prstGeom prst="rect">
            <a:avLst/>
          </a:prstGeom>
        </p:spPr>
        <p:txBody>
          <a:bodyPr vert="horz" wrap="square" lIns="0" tIns="14005" rIns="0" bIns="0" rtlCol="0">
            <a:spAutoFit/>
          </a:bodyPr>
          <a:lstStyle/>
          <a:p>
            <a:pPr marL="14006">
              <a:spcBef>
                <a:spcPts val="110"/>
              </a:spcBef>
            </a:pPr>
            <a:r>
              <a:rPr sz="1985" b="1" dirty="0">
                <a:latin typeface="Calibri"/>
                <a:cs typeface="Calibri"/>
              </a:rPr>
              <a:t>Object</a:t>
            </a:r>
            <a:r>
              <a:rPr sz="1985" b="1" spc="-44" dirty="0">
                <a:latin typeface="Calibri"/>
                <a:cs typeface="Calibri"/>
              </a:rPr>
              <a:t> </a:t>
            </a:r>
            <a:r>
              <a:rPr sz="1985" b="1" i="1" spc="-55" dirty="0">
                <a:latin typeface="Calibri"/>
                <a:cs typeface="Calibri"/>
              </a:rPr>
              <a:t>i</a:t>
            </a:r>
            <a:endParaRPr sz="1985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072126" y="3129900"/>
            <a:ext cx="838916" cy="319610"/>
          </a:xfrm>
          <a:prstGeom prst="rect">
            <a:avLst/>
          </a:prstGeom>
        </p:spPr>
        <p:txBody>
          <a:bodyPr vert="horz" wrap="square" lIns="0" tIns="14005" rIns="0" bIns="0" rtlCol="0">
            <a:spAutoFit/>
          </a:bodyPr>
          <a:lstStyle/>
          <a:p>
            <a:pPr marL="14006">
              <a:spcBef>
                <a:spcPts val="110"/>
              </a:spcBef>
            </a:pPr>
            <a:r>
              <a:rPr sz="1985" b="1" dirty="0">
                <a:latin typeface="Calibri"/>
                <a:cs typeface="Calibri"/>
              </a:rPr>
              <a:t>Object</a:t>
            </a:r>
            <a:r>
              <a:rPr sz="1985" b="1" spc="-44" dirty="0">
                <a:latin typeface="Calibri"/>
                <a:cs typeface="Calibri"/>
              </a:rPr>
              <a:t> </a:t>
            </a:r>
            <a:r>
              <a:rPr sz="1985" b="1" i="1" spc="-55" dirty="0">
                <a:latin typeface="Calibri"/>
                <a:cs typeface="Calibri"/>
              </a:rPr>
              <a:t>j</a:t>
            </a:r>
            <a:endParaRPr sz="1985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29148" y="6386407"/>
            <a:ext cx="3109172" cy="830233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459305" y="5382569"/>
            <a:ext cx="3150229" cy="203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3305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4845" y="1555824"/>
            <a:ext cx="6956092" cy="406807"/>
          </a:xfrm>
          <a:prstGeom prst="rect">
            <a:avLst/>
          </a:prstGeom>
        </p:spPr>
        <p:txBody>
          <a:bodyPr vert="horz" wrap="square" lIns="0" tIns="17301" rIns="0" bIns="0" rtlCol="0">
            <a:spAutoFit/>
          </a:bodyPr>
          <a:lstStyle/>
          <a:p>
            <a:pPr marL="420141" indent="-407784">
              <a:spcBef>
                <a:spcPts val="136"/>
              </a:spcBef>
              <a:buClr>
                <a:srgbClr val="CC0000"/>
              </a:buClr>
              <a:buFont typeface="Arial MT"/>
              <a:buChar char="•"/>
              <a:tabLst>
                <a:tab pos="419524" algn="l"/>
                <a:tab pos="420141" algn="l"/>
              </a:tabLst>
            </a:pPr>
            <a:r>
              <a:rPr sz="2530" b="1" spc="5" dirty="0">
                <a:latin typeface="Calibri"/>
                <a:cs typeface="Calibri"/>
              </a:rPr>
              <a:t>Minkowski</a:t>
            </a:r>
            <a:r>
              <a:rPr sz="2530" b="1" spc="-15" dirty="0">
                <a:latin typeface="Calibri"/>
                <a:cs typeface="Calibri"/>
              </a:rPr>
              <a:t> </a:t>
            </a:r>
            <a:r>
              <a:rPr sz="2530" b="1" spc="5" dirty="0">
                <a:latin typeface="Calibri"/>
                <a:cs typeface="Calibri"/>
              </a:rPr>
              <a:t>distance</a:t>
            </a:r>
            <a:r>
              <a:rPr sz="2530" spc="5" dirty="0">
                <a:latin typeface="Calibri"/>
                <a:cs typeface="Calibri"/>
              </a:rPr>
              <a:t>: </a:t>
            </a:r>
            <a:r>
              <a:rPr sz="2530" spc="19" dirty="0">
                <a:latin typeface="Calibri"/>
                <a:cs typeface="Calibri"/>
              </a:rPr>
              <a:t>A</a:t>
            </a:r>
            <a:r>
              <a:rPr sz="2530" spc="5" dirty="0">
                <a:latin typeface="Calibri"/>
                <a:cs typeface="Calibri"/>
              </a:rPr>
              <a:t> </a:t>
            </a:r>
            <a:r>
              <a:rPr sz="2530" spc="10" dirty="0">
                <a:latin typeface="Calibri"/>
                <a:cs typeface="Calibri"/>
              </a:rPr>
              <a:t>popular</a:t>
            </a:r>
            <a:r>
              <a:rPr sz="2530" spc="5" dirty="0">
                <a:latin typeface="Calibri"/>
                <a:cs typeface="Calibri"/>
              </a:rPr>
              <a:t> distance </a:t>
            </a:r>
            <a:r>
              <a:rPr sz="2530" spc="10" dirty="0">
                <a:latin typeface="Calibri"/>
                <a:cs typeface="Calibri"/>
              </a:rPr>
              <a:t>measure</a:t>
            </a:r>
            <a:endParaRPr sz="253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5399" y="3102520"/>
            <a:ext cx="8621278" cy="3698011"/>
          </a:xfrm>
          <a:prstGeom prst="rect">
            <a:avLst/>
          </a:prstGeom>
        </p:spPr>
        <p:txBody>
          <a:bodyPr vert="horz" wrap="square" lIns="0" tIns="56844" rIns="0" bIns="0" rtlCol="0">
            <a:spAutoFit/>
          </a:bodyPr>
          <a:lstStyle/>
          <a:p>
            <a:pPr marL="958293" marR="66728" indent="-407784">
              <a:lnSpc>
                <a:spcPts val="2773"/>
              </a:lnSpc>
              <a:spcBef>
                <a:spcPts val="447"/>
              </a:spcBef>
              <a:tabLst>
                <a:tab pos="1536605" algn="l"/>
              </a:tabLst>
            </a:pPr>
            <a:r>
              <a:rPr sz="2530" spc="10" dirty="0">
                <a:latin typeface="Calibri"/>
                <a:cs typeface="Calibri"/>
              </a:rPr>
              <a:t>where	</a:t>
            </a:r>
            <a:r>
              <a:rPr sz="2530" i="1" spc="5" dirty="0">
                <a:latin typeface="Calibri"/>
                <a:cs typeface="Calibri"/>
              </a:rPr>
              <a:t>i </a:t>
            </a:r>
            <a:r>
              <a:rPr sz="2530" spc="15" dirty="0">
                <a:latin typeface="Calibri"/>
                <a:cs typeface="Calibri"/>
              </a:rPr>
              <a:t>= </a:t>
            </a:r>
            <a:r>
              <a:rPr sz="2530" spc="5" dirty="0">
                <a:latin typeface="Calibri"/>
                <a:cs typeface="Calibri"/>
              </a:rPr>
              <a:t>(</a:t>
            </a:r>
            <a:r>
              <a:rPr sz="2530" i="1" spc="5" dirty="0">
                <a:latin typeface="Calibri"/>
                <a:cs typeface="Calibri"/>
              </a:rPr>
              <a:t>x</a:t>
            </a:r>
            <a:r>
              <a:rPr sz="2554" spc="7" baseline="-20634" dirty="0">
                <a:latin typeface="Calibri"/>
                <a:cs typeface="Calibri"/>
              </a:rPr>
              <a:t>i1</a:t>
            </a:r>
            <a:r>
              <a:rPr sz="2530" spc="5" dirty="0">
                <a:latin typeface="Calibri"/>
                <a:cs typeface="Calibri"/>
              </a:rPr>
              <a:t>, </a:t>
            </a:r>
            <a:r>
              <a:rPr sz="2530" i="1" spc="5" dirty="0">
                <a:latin typeface="Calibri"/>
                <a:cs typeface="Calibri"/>
              </a:rPr>
              <a:t>x</a:t>
            </a:r>
            <a:r>
              <a:rPr sz="2554" spc="7" baseline="-20634" dirty="0">
                <a:latin typeface="Calibri"/>
                <a:cs typeface="Calibri"/>
              </a:rPr>
              <a:t>i2</a:t>
            </a:r>
            <a:r>
              <a:rPr sz="2530" spc="5" dirty="0">
                <a:latin typeface="Calibri"/>
                <a:cs typeface="Calibri"/>
              </a:rPr>
              <a:t>, </a:t>
            </a:r>
            <a:r>
              <a:rPr sz="2530" spc="15" dirty="0">
                <a:latin typeface="Calibri"/>
                <a:cs typeface="Calibri"/>
              </a:rPr>
              <a:t>…, </a:t>
            </a:r>
            <a:r>
              <a:rPr sz="2530" i="1" spc="5" dirty="0">
                <a:latin typeface="Calibri"/>
                <a:cs typeface="Calibri"/>
              </a:rPr>
              <a:t>x</a:t>
            </a:r>
            <a:r>
              <a:rPr sz="2554" spc="7" baseline="-20634" dirty="0">
                <a:latin typeface="Calibri"/>
                <a:cs typeface="Calibri"/>
              </a:rPr>
              <a:t>ip</a:t>
            </a:r>
            <a:r>
              <a:rPr sz="2530" spc="5" dirty="0">
                <a:latin typeface="Calibri"/>
                <a:cs typeface="Calibri"/>
              </a:rPr>
              <a:t>) </a:t>
            </a:r>
            <a:r>
              <a:rPr sz="2530" spc="15" dirty="0">
                <a:latin typeface="Calibri"/>
                <a:cs typeface="Calibri"/>
              </a:rPr>
              <a:t>and </a:t>
            </a:r>
            <a:r>
              <a:rPr sz="2530" i="1" spc="5" dirty="0">
                <a:latin typeface="Calibri"/>
                <a:cs typeface="Calibri"/>
              </a:rPr>
              <a:t>j </a:t>
            </a:r>
            <a:r>
              <a:rPr sz="2530" spc="15" dirty="0">
                <a:latin typeface="Calibri"/>
                <a:cs typeface="Calibri"/>
              </a:rPr>
              <a:t>= </a:t>
            </a:r>
            <a:r>
              <a:rPr sz="2530" spc="5" dirty="0">
                <a:latin typeface="Calibri"/>
                <a:cs typeface="Calibri"/>
              </a:rPr>
              <a:t>(</a:t>
            </a:r>
            <a:r>
              <a:rPr sz="2530" i="1" spc="5" dirty="0">
                <a:latin typeface="Calibri"/>
                <a:cs typeface="Calibri"/>
              </a:rPr>
              <a:t>x</a:t>
            </a:r>
            <a:r>
              <a:rPr sz="2554" spc="7" baseline="-20634" dirty="0">
                <a:latin typeface="Calibri"/>
                <a:cs typeface="Calibri"/>
              </a:rPr>
              <a:t>j1</a:t>
            </a:r>
            <a:r>
              <a:rPr sz="2530" spc="5" dirty="0">
                <a:latin typeface="Calibri"/>
                <a:cs typeface="Calibri"/>
              </a:rPr>
              <a:t>, </a:t>
            </a:r>
            <a:r>
              <a:rPr sz="2530" i="1" spc="5" dirty="0">
                <a:latin typeface="Calibri"/>
                <a:cs typeface="Calibri"/>
              </a:rPr>
              <a:t>x</a:t>
            </a:r>
            <a:r>
              <a:rPr sz="2554" spc="7" baseline="-20634" dirty="0">
                <a:latin typeface="Calibri"/>
                <a:cs typeface="Calibri"/>
              </a:rPr>
              <a:t>j2</a:t>
            </a:r>
            <a:r>
              <a:rPr sz="2530" spc="5" dirty="0">
                <a:latin typeface="Calibri"/>
                <a:cs typeface="Calibri"/>
              </a:rPr>
              <a:t>, </a:t>
            </a:r>
            <a:r>
              <a:rPr sz="2530" spc="15" dirty="0">
                <a:latin typeface="Calibri"/>
                <a:cs typeface="Calibri"/>
              </a:rPr>
              <a:t>…, </a:t>
            </a:r>
            <a:r>
              <a:rPr sz="2530" i="1" spc="5" dirty="0">
                <a:latin typeface="Calibri"/>
                <a:cs typeface="Calibri"/>
              </a:rPr>
              <a:t>x</a:t>
            </a:r>
            <a:r>
              <a:rPr sz="2554" spc="7" baseline="-20634" dirty="0">
                <a:latin typeface="Calibri"/>
                <a:cs typeface="Calibri"/>
              </a:rPr>
              <a:t>jp</a:t>
            </a:r>
            <a:r>
              <a:rPr sz="2530" spc="5" dirty="0">
                <a:latin typeface="Calibri"/>
                <a:cs typeface="Calibri"/>
              </a:rPr>
              <a:t>) </a:t>
            </a:r>
            <a:r>
              <a:rPr sz="2530" dirty="0">
                <a:latin typeface="Calibri"/>
                <a:cs typeface="Calibri"/>
              </a:rPr>
              <a:t>are </a:t>
            </a:r>
            <a:r>
              <a:rPr sz="2530" spc="10" dirty="0">
                <a:latin typeface="Calibri"/>
                <a:cs typeface="Calibri"/>
              </a:rPr>
              <a:t>two </a:t>
            </a:r>
            <a:r>
              <a:rPr sz="2530" i="1" spc="10" dirty="0">
                <a:latin typeface="Calibri"/>
                <a:cs typeface="Calibri"/>
              </a:rPr>
              <a:t>p</a:t>
            </a:r>
            <a:r>
              <a:rPr sz="2530" spc="10" dirty="0">
                <a:latin typeface="Calibri"/>
                <a:cs typeface="Calibri"/>
              </a:rPr>
              <a:t>‐ </a:t>
            </a:r>
            <a:r>
              <a:rPr sz="2530" spc="15" dirty="0">
                <a:latin typeface="Calibri"/>
                <a:cs typeface="Calibri"/>
              </a:rPr>
              <a:t> </a:t>
            </a:r>
            <a:r>
              <a:rPr sz="2530" spc="10" dirty="0">
                <a:latin typeface="Calibri"/>
                <a:cs typeface="Calibri"/>
              </a:rPr>
              <a:t>dimensional</a:t>
            </a:r>
            <a:r>
              <a:rPr sz="2530" spc="5" dirty="0">
                <a:latin typeface="Calibri"/>
                <a:cs typeface="Calibri"/>
              </a:rPr>
              <a:t> </a:t>
            </a:r>
            <a:r>
              <a:rPr sz="2530" dirty="0">
                <a:latin typeface="Calibri"/>
                <a:cs typeface="Calibri"/>
              </a:rPr>
              <a:t>data</a:t>
            </a:r>
            <a:r>
              <a:rPr sz="2530" spc="10" dirty="0">
                <a:latin typeface="Calibri"/>
                <a:cs typeface="Calibri"/>
              </a:rPr>
              <a:t> objects,</a:t>
            </a:r>
            <a:r>
              <a:rPr sz="2530" spc="5" dirty="0">
                <a:latin typeface="Calibri"/>
                <a:cs typeface="Calibri"/>
              </a:rPr>
              <a:t> </a:t>
            </a:r>
            <a:r>
              <a:rPr sz="2530" spc="15" dirty="0">
                <a:latin typeface="Calibri"/>
                <a:cs typeface="Calibri"/>
              </a:rPr>
              <a:t>and</a:t>
            </a:r>
            <a:r>
              <a:rPr sz="2530" spc="49" dirty="0">
                <a:latin typeface="Calibri"/>
                <a:cs typeface="Calibri"/>
              </a:rPr>
              <a:t> </a:t>
            </a:r>
            <a:r>
              <a:rPr sz="2530" i="1" spc="19" dirty="0">
                <a:latin typeface="Calibri"/>
                <a:cs typeface="Calibri"/>
              </a:rPr>
              <a:t>h</a:t>
            </a:r>
            <a:r>
              <a:rPr sz="2530" i="1" spc="15" dirty="0">
                <a:latin typeface="Calibri"/>
                <a:cs typeface="Calibri"/>
              </a:rPr>
              <a:t> </a:t>
            </a:r>
            <a:r>
              <a:rPr sz="2530" spc="5" dirty="0">
                <a:latin typeface="Calibri"/>
                <a:cs typeface="Calibri"/>
              </a:rPr>
              <a:t>is</a:t>
            </a:r>
            <a:r>
              <a:rPr sz="2530" spc="10" dirty="0">
                <a:latin typeface="Calibri"/>
                <a:cs typeface="Calibri"/>
              </a:rPr>
              <a:t> the </a:t>
            </a:r>
            <a:r>
              <a:rPr sz="2530" spc="5" dirty="0">
                <a:latin typeface="Calibri"/>
                <a:cs typeface="Calibri"/>
              </a:rPr>
              <a:t>order</a:t>
            </a:r>
            <a:r>
              <a:rPr sz="2530" spc="15" dirty="0">
                <a:latin typeface="Calibri"/>
                <a:cs typeface="Calibri"/>
              </a:rPr>
              <a:t> </a:t>
            </a:r>
            <a:r>
              <a:rPr sz="2530" spc="10" dirty="0">
                <a:latin typeface="Calibri"/>
                <a:cs typeface="Calibri"/>
              </a:rPr>
              <a:t>(the</a:t>
            </a:r>
            <a:r>
              <a:rPr sz="2530" spc="15" dirty="0">
                <a:latin typeface="Calibri"/>
                <a:cs typeface="Calibri"/>
              </a:rPr>
              <a:t> </a:t>
            </a:r>
            <a:r>
              <a:rPr sz="2530" dirty="0">
                <a:latin typeface="Calibri"/>
                <a:cs typeface="Calibri"/>
              </a:rPr>
              <a:t>distance </a:t>
            </a:r>
            <a:r>
              <a:rPr sz="2530" spc="-559" dirty="0">
                <a:latin typeface="Calibri"/>
                <a:cs typeface="Calibri"/>
              </a:rPr>
              <a:t> </a:t>
            </a:r>
            <a:r>
              <a:rPr sz="2530" spc="15" dirty="0">
                <a:latin typeface="Calibri"/>
                <a:cs typeface="Calibri"/>
              </a:rPr>
              <a:t>so</a:t>
            </a:r>
            <a:r>
              <a:rPr sz="2530" spc="-5" dirty="0">
                <a:latin typeface="Calibri"/>
                <a:cs typeface="Calibri"/>
              </a:rPr>
              <a:t> </a:t>
            </a:r>
            <a:r>
              <a:rPr sz="2530" spc="10" dirty="0">
                <a:latin typeface="Calibri"/>
                <a:cs typeface="Calibri"/>
              </a:rPr>
              <a:t>defined</a:t>
            </a:r>
            <a:r>
              <a:rPr sz="2530" spc="24" dirty="0">
                <a:latin typeface="Calibri"/>
                <a:cs typeface="Calibri"/>
              </a:rPr>
              <a:t> </a:t>
            </a:r>
            <a:r>
              <a:rPr sz="2530" spc="5" dirty="0">
                <a:latin typeface="Calibri"/>
                <a:cs typeface="Calibri"/>
              </a:rPr>
              <a:t>is</a:t>
            </a:r>
            <a:r>
              <a:rPr sz="2530" dirty="0">
                <a:latin typeface="Calibri"/>
                <a:cs typeface="Calibri"/>
              </a:rPr>
              <a:t> </a:t>
            </a:r>
            <a:r>
              <a:rPr sz="2530" spc="10" dirty="0">
                <a:latin typeface="Calibri"/>
                <a:cs typeface="Calibri"/>
              </a:rPr>
              <a:t>also</a:t>
            </a:r>
            <a:r>
              <a:rPr sz="2530" spc="5" dirty="0">
                <a:latin typeface="Calibri"/>
                <a:cs typeface="Calibri"/>
              </a:rPr>
              <a:t> called</a:t>
            </a:r>
            <a:r>
              <a:rPr sz="2530" dirty="0">
                <a:latin typeface="Calibri"/>
                <a:cs typeface="Calibri"/>
              </a:rPr>
              <a:t> </a:t>
            </a:r>
            <a:r>
              <a:rPr sz="2530" spc="19" dirty="0">
                <a:latin typeface="Calibri"/>
                <a:cs typeface="Calibri"/>
              </a:rPr>
              <a:t>L</a:t>
            </a:r>
            <a:r>
              <a:rPr sz="2554" i="1" spc="29" baseline="-20634" dirty="0">
                <a:latin typeface="Calibri"/>
                <a:cs typeface="Calibri"/>
              </a:rPr>
              <a:t>h</a:t>
            </a:r>
            <a:r>
              <a:rPr sz="2554" i="1" spc="299" baseline="-20634" dirty="0">
                <a:latin typeface="Calibri"/>
                <a:cs typeface="Calibri"/>
              </a:rPr>
              <a:t> </a:t>
            </a:r>
            <a:r>
              <a:rPr sz="2530" spc="15" dirty="0">
                <a:latin typeface="Calibri"/>
                <a:cs typeface="Calibri"/>
              </a:rPr>
              <a:t>norm)</a:t>
            </a:r>
            <a:endParaRPr sz="2530">
              <a:latin typeface="Calibri"/>
              <a:cs typeface="Calibri"/>
            </a:endParaRPr>
          </a:p>
          <a:p>
            <a:pPr marL="469570" indent="-407784">
              <a:spcBef>
                <a:spcPts val="973"/>
              </a:spcBef>
              <a:buClr>
                <a:srgbClr val="CC0000"/>
              </a:buClr>
              <a:buFont typeface="Arial MT"/>
              <a:buChar char="•"/>
              <a:tabLst>
                <a:tab pos="468952" algn="l"/>
                <a:tab pos="469570" algn="l"/>
              </a:tabLst>
            </a:pPr>
            <a:r>
              <a:rPr sz="2530" spc="5" dirty="0">
                <a:latin typeface="Calibri"/>
                <a:cs typeface="Calibri"/>
              </a:rPr>
              <a:t>Properties</a:t>
            </a:r>
            <a:endParaRPr sz="2530">
              <a:latin typeface="Calibri"/>
              <a:cs typeface="Calibri"/>
            </a:endParaRPr>
          </a:p>
          <a:p>
            <a:pPr marL="958293" lvl="1" indent="-408401">
              <a:spcBef>
                <a:spcPts val="1022"/>
              </a:spcBef>
              <a:buClr>
                <a:srgbClr val="CC0000"/>
              </a:buClr>
              <a:buFont typeface="Arial MT"/>
              <a:buChar char="–"/>
              <a:tabLst>
                <a:tab pos="958293" algn="l"/>
                <a:tab pos="958910" algn="l"/>
              </a:tabLst>
            </a:pPr>
            <a:r>
              <a:rPr sz="2530" spc="5" dirty="0">
                <a:latin typeface="Calibri"/>
                <a:cs typeface="Calibri"/>
              </a:rPr>
              <a:t>d(i,</a:t>
            </a:r>
            <a:r>
              <a:rPr sz="2530" dirty="0">
                <a:latin typeface="Calibri"/>
                <a:cs typeface="Calibri"/>
              </a:rPr>
              <a:t> </a:t>
            </a:r>
            <a:r>
              <a:rPr sz="2530" spc="5" dirty="0">
                <a:latin typeface="Calibri"/>
                <a:cs typeface="Calibri"/>
              </a:rPr>
              <a:t>j)</a:t>
            </a:r>
            <a:r>
              <a:rPr sz="2530" spc="10" dirty="0">
                <a:latin typeface="Calibri"/>
                <a:cs typeface="Calibri"/>
              </a:rPr>
              <a:t> </a:t>
            </a:r>
            <a:r>
              <a:rPr sz="2530" spc="15" dirty="0">
                <a:latin typeface="Calibri"/>
                <a:cs typeface="Calibri"/>
              </a:rPr>
              <a:t>&gt;</a:t>
            </a:r>
            <a:r>
              <a:rPr sz="2530" spc="5" dirty="0">
                <a:latin typeface="Calibri"/>
                <a:cs typeface="Calibri"/>
              </a:rPr>
              <a:t> </a:t>
            </a:r>
            <a:r>
              <a:rPr sz="2530" spc="19" dirty="0">
                <a:latin typeface="Calibri"/>
                <a:cs typeface="Calibri"/>
              </a:rPr>
              <a:t>0</a:t>
            </a:r>
            <a:r>
              <a:rPr sz="2530" spc="10" dirty="0">
                <a:latin typeface="Calibri"/>
                <a:cs typeface="Calibri"/>
              </a:rPr>
              <a:t> </a:t>
            </a:r>
            <a:r>
              <a:rPr sz="2530" spc="5" dirty="0">
                <a:latin typeface="Calibri"/>
                <a:cs typeface="Calibri"/>
              </a:rPr>
              <a:t>if</a:t>
            </a:r>
            <a:r>
              <a:rPr sz="2530" dirty="0">
                <a:latin typeface="Calibri"/>
                <a:cs typeface="Calibri"/>
              </a:rPr>
              <a:t> </a:t>
            </a:r>
            <a:r>
              <a:rPr sz="2530" spc="5" dirty="0">
                <a:latin typeface="Calibri"/>
                <a:cs typeface="Calibri"/>
              </a:rPr>
              <a:t>i</a:t>
            </a:r>
            <a:r>
              <a:rPr sz="2530" dirty="0">
                <a:latin typeface="Calibri"/>
                <a:cs typeface="Calibri"/>
              </a:rPr>
              <a:t> </a:t>
            </a:r>
            <a:r>
              <a:rPr sz="2530" spc="15" dirty="0">
                <a:latin typeface="Calibri"/>
                <a:cs typeface="Calibri"/>
              </a:rPr>
              <a:t>≠</a:t>
            </a:r>
            <a:r>
              <a:rPr sz="2530" spc="5" dirty="0">
                <a:latin typeface="Calibri"/>
                <a:cs typeface="Calibri"/>
              </a:rPr>
              <a:t> j,</a:t>
            </a:r>
            <a:r>
              <a:rPr sz="2530" spc="10" dirty="0">
                <a:latin typeface="Calibri"/>
                <a:cs typeface="Calibri"/>
              </a:rPr>
              <a:t> </a:t>
            </a:r>
            <a:r>
              <a:rPr sz="2530" spc="15" dirty="0">
                <a:latin typeface="Calibri"/>
                <a:cs typeface="Calibri"/>
              </a:rPr>
              <a:t>and</a:t>
            </a:r>
            <a:r>
              <a:rPr sz="2530" spc="10" dirty="0">
                <a:latin typeface="Calibri"/>
                <a:cs typeface="Calibri"/>
              </a:rPr>
              <a:t> </a:t>
            </a:r>
            <a:r>
              <a:rPr sz="2530" spc="5" dirty="0">
                <a:latin typeface="Calibri"/>
                <a:cs typeface="Calibri"/>
              </a:rPr>
              <a:t>d(i,</a:t>
            </a:r>
            <a:r>
              <a:rPr sz="2530" dirty="0">
                <a:latin typeface="Calibri"/>
                <a:cs typeface="Calibri"/>
              </a:rPr>
              <a:t> </a:t>
            </a:r>
            <a:r>
              <a:rPr sz="2530" spc="5" dirty="0">
                <a:latin typeface="Calibri"/>
                <a:cs typeface="Calibri"/>
              </a:rPr>
              <a:t>i) </a:t>
            </a:r>
            <a:r>
              <a:rPr sz="2530" spc="15" dirty="0">
                <a:latin typeface="Calibri"/>
                <a:cs typeface="Calibri"/>
              </a:rPr>
              <a:t>=</a:t>
            </a:r>
            <a:r>
              <a:rPr sz="2530" spc="5" dirty="0">
                <a:latin typeface="Calibri"/>
                <a:cs typeface="Calibri"/>
              </a:rPr>
              <a:t> </a:t>
            </a:r>
            <a:r>
              <a:rPr sz="2530" spc="19" dirty="0">
                <a:latin typeface="Calibri"/>
                <a:cs typeface="Calibri"/>
              </a:rPr>
              <a:t>0</a:t>
            </a:r>
            <a:r>
              <a:rPr sz="2530" spc="10" dirty="0">
                <a:latin typeface="Calibri"/>
                <a:cs typeface="Calibri"/>
              </a:rPr>
              <a:t> </a:t>
            </a:r>
            <a:r>
              <a:rPr sz="2530" dirty="0">
                <a:latin typeface="Calibri"/>
                <a:cs typeface="Calibri"/>
              </a:rPr>
              <a:t>(Positive</a:t>
            </a:r>
            <a:r>
              <a:rPr sz="2530" spc="5" dirty="0">
                <a:latin typeface="Calibri"/>
                <a:cs typeface="Calibri"/>
              </a:rPr>
              <a:t> definiteness)</a:t>
            </a:r>
            <a:endParaRPr sz="2530">
              <a:latin typeface="Calibri"/>
              <a:cs typeface="Calibri"/>
            </a:endParaRPr>
          </a:p>
          <a:p>
            <a:pPr marL="958293" lvl="1" indent="-408401">
              <a:spcBef>
                <a:spcPts val="1027"/>
              </a:spcBef>
              <a:buClr>
                <a:srgbClr val="CC0000"/>
              </a:buClr>
              <a:buFont typeface="Arial MT"/>
              <a:buChar char="–"/>
              <a:tabLst>
                <a:tab pos="958293" algn="l"/>
                <a:tab pos="958910" algn="l"/>
                <a:tab pos="2774169" algn="l"/>
              </a:tabLst>
            </a:pPr>
            <a:r>
              <a:rPr sz="2530" spc="5" dirty="0">
                <a:latin typeface="Calibri"/>
                <a:cs typeface="Calibri"/>
              </a:rPr>
              <a:t>d(i, j) </a:t>
            </a:r>
            <a:r>
              <a:rPr sz="2530" spc="15" dirty="0">
                <a:latin typeface="Calibri"/>
                <a:cs typeface="Calibri"/>
              </a:rPr>
              <a:t>= </a:t>
            </a:r>
            <a:r>
              <a:rPr sz="2530" spc="29" dirty="0">
                <a:latin typeface="Calibri"/>
                <a:cs typeface="Calibri"/>
              </a:rPr>
              <a:t>d(j,</a:t>
            </a:r>
            <a:r>
              <a:rPr sz="2530" spc="5" dirty="0">
                <a:latin typeface="Calibri"/>
                <a:cs typeface="Calibri"/>
              </a:rPr>
              <a:t> i)	</a:t>
            </a:r>
            <a:r>
              <a:rPr sz="2530" spc="10" dirty="0">
                <a:latin typeface="Calibri"/>
                <a:cs typeface="Calibri"/>
              </a:rPr>
              <a:t>(Symmetry)</a:t>
            </a:r>
            <a:endParaRPr sz="2530">
              <a:latin typeface="Calibri"/>
              <a:cs typeface="Calibri"/>
            </a:endParaRPr>
          </a:p>
          <a:p>
            <a:pPr marL="958293" lvl="1" indent="-408401">
              <a:spcBef>
                <a:spcPts val="1046"/>
              </a:spcBef>
              <a:buClr>
                <a:srgbClr val="CC0000"/>
              </a:buClr>
              <a:buFont typeface="Arial MT"/>
              <a:buChar char="–"/>
              <a:tabLst>
                <a:tab pos="958293" algn="l"/>
                <a:tab pos="958910" algn="l"/>
                <a:tab pos="3909785" algn="l"/>
              </a:tabLst>
            </a:pPr>
            <a:r>
              <a:rPr sz="2530" spc="5" dirty="0">
                <a:latin typeface="Calibri"/>
                <a:cs typeface="Calibri"/>
              </a:rPr>
              <a:t>d(i, j)</a:t>
            </a:r>
            <a:r>
              <a:rPr sz="2530" spc="19" dirty="0">
                <a:latin typeface="Calibri"/>
                <a:cs typeface="Calibri"/>
              </a:rPr>
              <a:t> </a:t>
            </a:r>
            <a:r>
              <a:rPr sz="2530" spc="19" dirty="0">
                <a:latin typeface="Symbol"/>
                <a:cs typeface="Symbol"/>
              </a:rPr>
              <a:t></a:t>
            </a:r>
            <a:r>
              <a:rPr sz="2530" spc="-58" dirty="0">
                <a:latin typeface="Times New Roman"/>
                <a:cs typeface="Times New Roman"/>
              </a:rPr>
              <a:t> </a:t>
            </a:r>
            <a:r>
              <a:rPr sz="2530" spc="5" dirty="0">
                <a:latin typeface="Calibri"/>
                <a:cs typeface="Calibri"/>
              </a:rPr>
              <a:t>d(i,</a:t>
            </a:r>
            <a:r>
              <a:rPr sz="2530" spc="15" dirty="0">
                <a:latin typeface="Calibri"/>
                <a:cs typeface="Calibri"/>
              </a:rPr>
              <a:t> k)</a:t>
            </a:r>
            <a:r>
              <a:rPr sz="2530" dirty="0">
                <a:latin typeface="Calibri"/>
                <a:cs typeface="Calibri"/>
              </a:rPr>
              <a:t> </a:t>
            </a:r>
            <a:r>
              <a:rPr sz="2530" spc="15" dirty="0">
                <a:latin typeface="Calibri"/>
                <a:cs typeface="Calibri"/>
              </a:rPr>
              <a:t>+ </a:t>
            </a:r>
            <a:r>
              <a:rPr sz="2530" spc="10" dirty="0">
                <a:latin typeface="Calibri"/>
                <a:cs typeface="Calibri"/>
              </a:rPr>
              <a:t>d(k,</a:t>
            </a:r>
            <a:r>
              <a:rPr sz="2530" spc="15" dirty="0">
                <a:latin typeface="Calibri"/>
                <a:cs typeface="Calibri"/>
              </a:rPr>
              <a:t> </a:t>
            </a:r>
            <a:r>
              <a:rPr sz="2530" spc="5" dirty="0">
                <a:latin typeface="Calibri"/>
                <a:cs typeface="Calibri"/>
              </a:rPr>
              <a:t>j)	</a:t>
            </a:r>
            <a:r>
              <a:rPr sz="2530" spc="-10" dirty="0">
                <a:latin typeface="Calibri"/>
                <a:cs typeface="Calibri"/>
              </a:rPr>
              <a:t>(Triangle</a:t>
            </a:r>
            <a:r>
              <a:rPr sz="2530" spc="-19" dirty="0">
                <a:latin typeface="Calibri"/>
                <a:cs typeface="Calibri"/>
              </a:rPr>
              <a:t> </a:t>
            </a:r>
            <a:r>
              <a:rPr sz="2530" spc="10" dirty="0">
                <a:latin typeface="Calibri"/>
                <a:cs typeface="Calibri"/>
              </a:rPr>
              <a:t>Inequality)</a:t>
            </a:r>
            <a:endParaRPr sz="2530">
              <a:latin typeface="Calibri"/>
              <a:cs typeface="Calibri"/>
            </a:endParaRPr>
          </a:p>
          <a:p>
            <a:pPr marL="469570" indent="-407784">
              <a:spcBef>
                <a:spcPts val="997"/>
              </a:spcBef>
              <a:buClr>
                <a:srgbClr val="CC0000"/>
              </a:buClr>
              <a:buFont typeface="Arial MT"/>
              <a:buChar char="•"/>
              <a:tabLst>
                <a:tab pos="468952" algn="l"/>
                <a:tab pos="469570" algn="l"/>
              </a:tabLst>
            </a:pPr>
            <a:r>
              <a:rPr sz="2530" spc="19" dirty="0">
                <a:solidFill>
                  <a:srgbClr val="0000FF"/>
                </a:solidFill>
                <a:latin typeface="Calibri"/>
                <a:cs typeface="Calibri"/>
              </a:rPr>
              <a:t>A</a:t>
            </a:r>
            <a:r>
              <a:rPr sz="2530" spc="5" dirty="0">
                <a:solidFill>
                  <a:srgbClr val="0000FF"/>
                </a:solidFill>
                <a:latin typeface="Calibri"/>
                <a:cs typeface="Calibri"/>
              </a:rPr>
              <a:t> distance that satisfies</a:t>
            </a:r>
            <a:r>
              <a:rPr sz="253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530" spc="10" dirty="0">
                <a:solidFill>
                  <a:srgbClr val="0000FF"/>
                </a:solidFill>
                <a:latin typeface="Calibri"/>
                <a:cs typeface="Calibri"/>
              </a:rPr>
              <a:t>these</a:t>
            </a:r>
            <a:r>
              <a:rPr sz="2530" spc="5" dirty="0">
                <a:solidFill>
                  <a:srgbClr val="0000FF"/>
                </a:solidFill>
                <a:latin typeface="Calibri"/>
                <a:cs typeface="Calibri"/>
              </a:rPr>
              <a:t> properties is</a:t>
            </a:r>
            <a:r>
              <a:rPr sz="253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530" spc="15" dirty="0">
                <a:solidFill>
                  <a:srgbClr val="0000FF"/>
                </a:solidFill>
                <a:latin typeface="Calibri"/>
                <a:cs typeface="Calibri"/>
              </a:rPr>
              <a:t>a</a:t>
            </a:r>
            <a:r>
              <a:rPr sz="2530" spc="44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530" b="1" spc="10" dirty="0">
                <a:solidFill>
                  <a:srgbClr val="0000FF"/>
                </a:solidFill>
                <a:latin typeface="Calibri"/>
                <a:cs typeface="Calibri"/>
              </a:rPr>
              <a:t>metric</a:t>
            </a:r>
            <a:endParaRPr sz="253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13374" y="2068661"/>
            <a:ext cx="7258852" cy="897161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17587" y="869978"/>
            <a:ext cx="7610427" cy="539092"/>
          </a:xfrm>
          <a:prstGeom prst="rect">
            <a:avLst/>
          </a:prstGeom>
        </p:spPr>
        <p:txBody>
          <a:bodyPr vert="horz" wrap="square" lIns="0" tIns="14829" rIns="0" bIns="0" rtlCol="0">
            <a:spAutoFit/>
          </a:bodyPr>
          <a:lstStyle/>
          <a:p>
            <a:pPr marL="12357">
              <a:spcBef>
                <a:spcPts val="117"/>
              </a:spcBef>
            </a:pPr>
            <a:r>
              <a:rPr sz="3406" spc="-5" dirty="0"/>
              <a:t>Proximity</a:t>
            </a:r>
            <a:r>
              <a:rPr sz="3406" spc="-10" dirty="0"/>
              <a:t> </a:t>
            </a:r>
            <a:r>
              <a:rPr sz="3406" dirty="0"/>
              <a:t>Measure</a:t>
            </a:r>
            <a:r>
              <a:rPr sz="3406" spc="-34" dirty="0"/>
              <a:t> </a:t>
            </a:r>
            <a:r>
              <a:rPr sz="3406" spc="-10" dirty="0"/>
              <a:t>for </a:t>
            </a:r>
            <a:r>
              <a:rPr sz="3406" spc="10" dirty="0"/>
              <a:t>Numeric</a:t>
            </a:r>
            <a:r>
              <a:rPr sz="3406" spc="-10" dirty="0"/>
              <a:t> </a:t>
            </a:r>
            <a:r>
              <a:rPr sz="3406" spc="-15" dirty="0"/>
              <a:t>Attributes</a:t>
            </a:r>
            <a:endParaRPr sz="3406"/>
          </a:p>
        </p:txBody>
      </p:sp>
    </p:spTree>
    <p:extLst>
      <p:ext uri="{BB962C8B-B14F-4D97-AF65-F5344CB8AC3E}">
        <p14:creationId xmlns:p14="http://schemas.microsoft.com/office/powerpoint/2010/main" val="11180494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7147" y="834387"/>
            <a:ext cx="7398494" cy="612319"/>
          </a:xfrm>
          <a:prstGeom prst="rect">
            <a:avLst/>
          </a:prstGeom>
        </p:spPr>
        <p:txBody>
          <a:bodyPr vert="horz" wrap="square" lIns="0" tIns="13593" rIns="0" bIns="0" rtlCol="0">
            <a:spAutoFit/>
          </a:bodyPr>
          <a:lstStyle/>
          <a:p>
            <a:pPr marL="12357">
              <a:spcBef>
                <a:spcPts val="107"/>
              </a:spcBef>
            </a:pPr>
            <a:r>
              <a:rPr sz="3843" dirty="0"/>
              <a:t>Special</a:t>
            </a:r>
            <a:r>
              <a:rPr sz="3843" spc="-5" dirty="0"/>
              <a:t> </a:t>
            </a:r>
            <a:r>
              <a:rPr sz="3843" dirty="0"/>
              <a:t>Cases</a:t>
            </a:r>
            <a:r>
              <a:rPr sz="3843" spc="-10" dirty="0"/>
              <a:t> </a:t>
            </a:r>
            <a:r>
              <a:rPr sz="3843" dirty="0"/>
              <a:t>of</a:t>
            </a:r>
            <a:r>
              <a:rPr sz="3843" spc="-5" dirty="0"/>
              <a:t> </a:t>
            </a:r>
            <a:r>
              <a:rPr sz="3843" spc="-15" dirty="0"/>
              <a:t>Minkowski</a:t>
            </a:r>
            <a:r>
              <a:rPr sz="3843" spc="10" dirty="0"/>
              <a:t> </a:t>
            </a:r>
            <a:r>
              <a:rPr sz="3843" spc="-10" dirty="0"/>
              <a:t>Distance</a:t>
            </a:r>
            <a:endParaRPr sz="3843"/>
          </a:p>
        </p:txBody>
      </p:sp>
      <p:sp>
        <p:nvSpPr>
          <p:cNvPr id="3" name="object 3"/>
          <p:cNvSpPr txBox="1"/>
          <p:nvPr/>
        </p:nvSpPr>
        <p:spPr>
          <a:xfrm>
            <a:off x="853230" y="1451573"/>
            <a:ext cx="8004016" cy="1134428"/>
          </a:xfrm>
          <a:prstGeom prst="rect">
            <a:avLst/>
          </a:prstGeom>
        </p:spPr>
        <p:txBody>
          <a:bodyPr vert="horz" wrap="square" lIns="0" tIns="77235" rIns="0" bIns="0" rtlCol="0">
            <a:spAutoFit/>
          </a:bodyPr>
          <a:lstStyle/>
          <a:p>
            <a:pPr marL="391720" indent="-367006">
              <a:spcBef>
                <a:spcPts val="608"/>
              </a:spcBef>
              <a:buClr>
                <a:srgbClr val="C00000"/>
              </a:buClr>
              <a:buFont typeface="Arial MT"/>
              <a:buChar char="•"/>
              <a:tabLst>
                <a:tab pos="391102" algn="l"/>
                <a:tab pos="391720" algn="l"/>
              </a:tabLst>
            </a:pPr>
            <a:r>
              <a:rPr sz="2141" i="1" dirty="0">
                <a:latin typeface="Calibri"/>
                <a:cs typeface="Calibri"/>
              </a:rPr>
              <a:t>h</a:t>
            </a:r>
            <a:r>
              <a:rPr sz="2141" i="1" spc="-15" dirty="0">
                <a:latin typeface="Calibri"/>
                <a:cs typeface="Calibri"/>
              </a:rPr>
              <a:t> </a:t>
            </a:r>
            <a:r>
              <a:rPr sz="2141" dirty="0">
                <a:latin typeface="Calibri"/>
                <a:cs typeface="Calibri"/>
              </a:rPr>
              <a:t>= 1:</a:t>
            </a:r>
            <a:r>
              <a:rPr sz="2141" spc="467" dirty="0">
                <a:latin typeface="Calibri"/>
                <a:cs typeface="Calibri"/>
              </a:rPr>
              <a:t> </a:t>
            </a:r>
            <a:r>
              <a:rPr sz="2141" spc="-10" dirty="0">
                <a:solidFill>
                  <a:srgbClr val="0000FF"/>
                </a:solidFill>
                <a:latin typeface="Calibri"/>
                <a:cs typeface="Calibri"/>
              </a:rPr>
              <a:t>Manhattan</a:t>
            </a:r>
            <a:r>
              <a:rPr sz="2141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141" spc="-5" dirty="0">
                <a:latin typeface="Calibri"/>
                <a:cs typeface="Calibri"/>
              </a:rPr>
              <a:t>(city block,</a:t>
            </a:r>
            <a:r>
              <a:rPr sz="2141" spc="-10" dirty="0">
                <a:latin typeface="Calibri"/>
                <a:cs typeface="Calibri"/>
              </a:rPr>
              <a:t> </a:t>
            </a:r>
            <a:r>
              <a:rPr sz="2141" spc="10" dirty="0">
                <a:latin typeface="Calibri"/>
                <a:cs typeface="Calibri"/>
              </a:rPr>
              <a:t>L</a:t>
            </a:r>
            <a:r>
              <a:rPr sz="2116" spc="15" baseline="-24904" dirty="0">
                <a:latin typeface="Calibri"/>
                <a:cs typeface="Calibri"/>
              </a:rPr>
              <a:t>1</a:t>
            </a:r>
            <a:r>
              <a:rPr sz="2116" spc="240" baseline="-24904" dirty="0">
                <a:latin typeface="Calibri"/>
                <a:cs typeface="Calibri"/>
              </a:rPr>
              <a:t> </a:t>
            </a:r>
            <a:r>
              <a:rPr sz="2141" dirty="0">
                <a:latin typeface="Calibri"/>
                <a:cs typeface="Calibri"/>
              </a:rPr>
              <a:t>norm)</a:t>
            </a:r>
            <a:r>
              <a:rPr sz="2141" spc="-5" dirty="0">
                <a:latin typeface="Calibri"/>
                <a:cs typeface="Calibri"/>
              </a:rPr>
              <a:t> </a:t>
            </a:r>
            <a:r>
              <a:rPr sz="2141" spc="-10" dirty="0">
                <a:solidFill>
                  <a:srgbClr val="0000FF"/>
                </a:solidFill>
                <a:latin typeface="Calibri"/>
                <a:cs typeface="Calibri"/>
              </a:rPr>
              <a:t>distance</a:t>
            </a:r>
            <a:endParaRPr sz="2141">
              <a:latin typeface="Calibri"/>
              <a:cs typeface="Calibri"/>
            </a:endParaRPr>
          </a:p>
          <a:p>
            <a:pPr marL="819893" marR="17300" indent="-306456">
              <a:spcBef>
                <a:spcPts val="516"/>
              </a:spcBef>
              <a:tabLst>
                <a:tab pos="819893" algn="l"/>
              </a:tabLst>
            </a:pPr>
            <a:r>
              <a:rPr sz="2141" dirty="0">
                <a:solidFill>
                  <a:srgbClr val="C00000"/>
                </a:solidFill>
                <a:latin typeface="Arial MT"/>
                <a:cs typeface="Arial MT"/>
              </a:rPr>
              <a:t>–	</a:t>
            </a:r>
            <a:r>
              <a:rPr sz="2141" spc="5" dirty="0">
                <a:latin typeface="Calibri"/>
                <a:cs typeface="Calibri"/>
              </a:rPr>
              <a:t>E.g.,</a:t>
            </a:r>
            <a:r>
              <a:rPr sz="2141" spc="-24" dirty="0">
                <a:latin typeface="Calibri"/>
                <a:cs typeface="Calibri"/>
              </a:rPr>
              <a:t> </a:t>
            </a:r>
            <a:r>
              <a:rPr sz="2141" dirty="0">
                <a:latin typeface="Calibri"/>
                <a:cs typeface="Calibri"/>
              </a:rPr>
              <a:t>the Hamming </a:t>
            </a:r>
            <a:r>
              <a:rPr sz="2141" spc="-10" dirty="0">
                <a:latin typeface="Calibri"/>
                <a:cs typeface="Calibri"/>
              </a:rPr>
              <a:t>distance:</a:t>
            </a:r>
            <a:r>
              <a:rPr sz="2141" spc="5" dirty="0">
                <a:latin typeface="Calibri"/>
                <a:cs typeface="Calibri"/>
              </a:rPr>
              <a:t> </a:t>
            </a:r>
            <a:r>
              <a:rPr sz="2141" dirty="0">
                <a:latin typeface="Calibri"/>
                <a:cs typeface="Calibri"/>
              </a:rPr>
              <a:t>the </a:t>
            </a:r>
            <a:r>
              <a:rPr sz="2141" spc="-5" dirty="0">
                <a:latin typeface="Calibri"/>
                <a:cs typeface="Calibri"/>
              </a:rPr>
              <a:t>number</a:t>
            </a:r>
            <a:r>
              <a:rPr sz="2141" dirty="0">
                <a:latin typeface="Calibri"/>
                <a:cs typeface="Calibri"/>
              </a:rPr>
              <a:t> </a:t>
            </a:r>
            <a:r>
              <a:rPr sz="2141" spc="-5" dirty="0">
                <a:latin typeface="Calibri"/>
                <a:cs typeface="Calibri"/>
              </a:rPr>
              <a:t>of</a:t>
            </a:r>
            <a:r>
              <a:rPr sz="2141" spc="-15" dirty="0">
                <a:latin typeface="Calibri"/>
                <a:cs typeface="Calibri"/>
              </a:rPr>
              <a:t> </a:t>
            </a:r>
            <a:r>
              <a:rPr sz="2141" spc="-5" dirty="0">
                <a:latin typeface="Calibri"/>
                <a:cs typeface="Calibri"/>
              </a:rPr>
              <a:t>bits that</a:t>
            </a:r>
            <a:r>
              <a:rPr sz="2141" spc="5" dirty="0">
                <a:latin typeface="Calibri"/>
                <a:cs typeface="Calibri"/>
              </a:rPr>
              <a:t> </a:t>
            </a:r>
            <a:r>
              <a:rPr sz="2141" spc="-10" dirty="0">
                <a:latin typeface="Calibri"/>
                <a:cs typeface="Calibri"/>
              </a:rPr>
              <a:t>are</a:t>
            </a:r>
            <a:r>
              <a:rPr sz="2141" dirty="0">
                <a:latin typeface="Calibri"/>
                <a:cs typeface="Calibri"/>
              </a:rPr>
              <a:t> </a:t>
            </a:r>
            <a:r>
              <a:rPr sz="2141" spc="-15" dirty="0">
                <a:latin typeface="Calibri"/>
                <a:cs typeface="Calibri"/>
              </a:rPr>
              <a:t>different </a:t>
            </a:r>
            <a:r>
              <a:rPr sz="2141" spc="-467" dirty="0">
                <a:latin typeface="Calibri"/>
                <a:cs typeface="Calibri"/>
              </a:rPr>
              <a:t> </a:t>
            </a:r>
            <a:r>
              <a:rPr sz="2141" spc="-5" dirty="0">
                <a:latin typeface="Calibri"/>
                <a:cs typeface="Calibri"/>
              </a:rPr>
              <a:t>between </a:t>
            </a:r>
            <a:r>
              <a:rPr sz="2141" spc="-10" dirty="0">
                <a:latin typeface="Calibri"/>
                <a:cs typeface="Calibri"/>
              </a:rPr>
              <a:t>two </a:t>
            </a:r>
            <a:r>
              <a:rPr sz="2141" spc="-5" dirty="0">
                <a:latin typeface="Calibri"/>
                <a:cs typeface="Calibri"/>
              </a:rPr>
              <a:t>binary </a:t>
            </a:r>
            <a:r>
              <a:rPr sz="2141" spc="-15" dirty="0">
                <a:latin typeface="Calibri"/>
                <a:cs typeface="Calibri"/>
              </a:rPr>
              <a:t>vectors</a:t>
            </a:r>
            <a:endParaRPr sz="2141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8508" y="3408711"/>
            <a:ext cx="8380305" cy="2243522"/>
          </a:xfrm>
          <a:prstGeom prst="rect">
            <a:avLst/>
          </a:prstGeom>
        </p:spPr>
        <p:txBody>
          <a:bodyPr vert="horz" wrap="square" lIns="0" tIns="12358" rIns="0" bIns="0" rtlCol="0">
            <a:spAutoFit/>
          </a:bodyPr>
          <a:lstStyle/>
          <a:p>
            <a:pPr marL="416434" indent="-367624">
              <a:spcBef>
                <a:spcPts val="97"/>
              </a:spcBef>
              <a:buClr>
                <a:srgbClr val="C00000"/>
              </a:buClr>
              <a:buFont typeface="Arial MT"/>
              <a:buChar char="•"/>
              <a:tabLst>
                <a:tab pos="415816" algn="l"/>
                <a:tab pos="417052" algn="l"/>
              </a:tabLst>
            </a:pPr>
            <a:r>
              <a:rPr sz="2141" i="1" dirty="0">
                <a:latin typeface="Calibri"/>
                <a:cs typeface="Calibri"/>
              </a:rPr>
              <a:t>h</a:t>
            </a:r>
            <a:r>
              <a:rPr sz="2141" i="1" spc="-15" dirty="0">
                <a:latin typeface="Calibri"/>
                <a:cs typeface="Calibri"/>
              </a:rPr>
              <a:t> </a:t>
            </a:r>
            <a:r>
              <a:rPr sz="2141" dirty="0">
                <a:latin typeface="Calibri"/>
                <a:cs typeface="Calibri"/>
              </a:rPr>
              <a:t>=</a:t>
            </a:r>
            <a:r>
              <a:rPr sz="2141" spc="-10" dirty="0">
                <a:latin typeface="Calibri"/>
                <a:cs typeface="Calibri"/>
              </a:rPr>
              <a:t> </a:t>
            </a:r>
            <a:r>
              <a:rPr sz="2141" spc="-5" dirty="0">
                <a:latin typeface="Calibri"/>
                <a:cs typeface="Calibri"/>
              </a:rPr>
              <a:t>2:  (L</a:t>
            </a:r>
            <a:r>
              <a:rPr sz="2116" spc="-7" baseline="-21072" dirty="0">
                <a:latin typeface="Calibri"/>
                <a:cs typeface="Calibri"/>
              </a:rPr>
              <a:t>2</a:t>
            </a:r>
            <a:r>
              <a:rPr sz="2116" spc="255" baseline="-21072" dirty="0">
                <a:latin typeface="Calibri"/>
                <a:cs typeface="Calibri"/>
              </a:rPr>
              <a:t> </a:t>
            </a:r>
            <a:r>
              <a:rPr sz="2141" spc="-5" dirty="0">
                <a:latin typeface="Calibri"/>
                <a:cs typeface="Calibri"/>
              </a:rPr>
              <a:t>norm) </a:t>
            </a:r>
            <a:r>
              <a:rPr sz="2141" spc="-5" dirty="0">
                <a:solidFill>
                  <a:srgbClr val="0000FF"/>
                </a:solidFill>
                <a:latin typeface="Calibri"/>
                <a:cs typeface="Calibri"/>
              </a:rPr>
              <a:t>Euclidean</a:t>
            </a:r>
            <a:r>
              <a:rPr sz="2141" spc="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141" spc="-10" dirty="0">
                <a:latin typeface="Calibri"/>
                <a:cs typeface="Calibri"/>
              </a:rPr>
              <a:t>distance</a:t>
            </a:r>
            <a:endParaRPr sz="2141">
              <a:latin typeface="Calibri"/>
              <a:cs typeface="Calibri"/>
            </a:endParaRPr>
          </a:p>
          <a:p>
            <a:pPr>
              <a:lnSpc>
                <a:spcPct val="100000"/>
              </a:lnSpc>
              <a:buClr>
                <a:srgbClr val="C00000"/>
              </a:buClr>
              <a:buFont typeface="Arial MT"/>
              <a:buChar char="•"/>
            </a:pPr>
            <a:endParaRPr sz="2822">
              <a:latin typeface="Calibri"/>
              <a:cs typeface="Calibri"/>
            </a:endParaRPr>
          </a:p>
          <a:p>
            <a:pPr>
              <a:spcBef>
                <a:spcPts val="49"/>
              </a:spcBef>
              <a:buClr>
                <a:srgbClr val="C00000"/>
              </a:buClr>
              <a:buFont typeface="Arial MT"/>
              <a:buChar char="•"/>
            </a:pPr>
            <a:endParaRPr sz="2627">
              <a:latin typeface="Calibri"/>
              <a:cs typeface="Calibri"/>
            </a:endParaRPr>
          </a:p>
          <a:p>
            <a:pPr marL="416434" indent="-367006">
              <a:spcBef>
                <a:spcPts val="5"/>
              </a:spcBef>
              <a:buClr>
                <a:srgbClr val="C00000"/>
              </a:buClr>
              <a:buFont typeface="Arial MT"/>
              <a:buChar char="•"/>
              <a:tabLst>
                <a:tab pos="415816" algn="l"/>
                <a:tab pos="416434" algn="l"/>
              </a:tabLst>
            </a:pPr>
            <a:r>
              <a:rPr sz="2141" i="1" dirty="0">
                <a:latin typeface="Calibri"/>
                <a:cs typeface="Calibri"/>
              </a:rPr>
              <a:t>h</a:t>
            </a:r>
            <a:r>
              <a:rPr sz="2141" i="1" spc="-15" dirty="0">
                <a:latin typeface="Calibri"/>
                <a:cs typeface="Calibri"/>
              </a:rPr>
              <a:t> </a:t>
            </a:r>
            <a:r>
              <a:rPr sz="2141" dirty="0">
                <a:latin typeface="Symbol"/>
                <a:cs typeface="Symbol"/>
              </a:rPr>
              <a:t></a:t>
            </a:r>
            <a:r>
              <a:rPr sz="2141" spc="-58" dirty="0">
                <a:latin typeface="Times New Roman"/>
                <a:cs typeface="Times New Roman"/>
              </a:rPr>
              <a:t> </a:t>
            </a:r>
            <a:r>
              <a:rPr sz="2141" dirty="0">
                <a:latin typeface="Symbol"/>
                <a:cs typeface="Symbol"/>
              </a:rPr>
              <a:t></a:t>
            </a:r>
            <a:r>
              <a:rPr sz="2141" dirty="0">
                <a:latin typeface="Calibri"/>
                <a:cs typeface="Calibri"/>
              </a:rPr>
              <a:t>.</a:t>
            </a:r>
            <a:r>
              <a:rPr sz="2141" spc="467" dirty="0">
                <a:latin typeface="Calibri"/>
                <a:cs typeface="Calibri"/>
              </a:rPr>
              <a:t> </a:t>
            </a:r>
            <a:r>
              <a:rPr sz="2141" spc="-10" dirty="0">
                <a:solidFill>
                  <a:srgbClr val="0000FF"/>
                </a:solidFill>
                <a:latin typeface="Calibri"/>
                <a:cs typeface="Calibri"/>
              </a:rPr>
              <a:t>“supremum”</a:t>
            </a:r>
            <a:r>
              <a:rPr sz="2141" spc="-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141" dirty="0">
                <a:latin typeface="Calibri"/>
                <a:cs typeface="Calibri"/>
              </a:rPr>
              <a:t>(L</a:t>
            </a:r>
            <a:r>
              <a:rPr sz="2116" baseline="-24904" dirty="0">
                <a:latin typeface="Calibri"/>
                <a:cs typeface="Calibri"/>
              </a:rPr>
              <a:t>max </a:t>
            </a:r>
            <a:r>
              <a:rPr sz="2141" spc="-5" dirty="0">
                <a:latin typeface="Calibri"/>
                <a:cs typeface="Calibri"/>
              </a:rPr>
              <a:t>norm,</a:t>
            </a:r>
            <a:r>
              <a:rPr sz="2141" spc="-19" dirty="0">
                <a:latin typeface="Calibri"/>
                <a:cs typeface="Calibri"/>
              </a:rPr>
              <a:t> </a:t>
            </a:r>
            <a:r>
              <a:rPr sz="2141" spc="5" dirty="0">
                <a:latin typeface="Calibri"/>
                <a:cs typeface="Calibri"/>
              </a:rPr>
              <a:t>L</a:t>
            </a:r>
            <a:r>
              <a:rPr sz="2116" spc="7" baseline="-24904" dirty="0">
                <a:latin typeface="Symbol"/>
                <a:cs typeface="Symbol"/>
              </a:rPr>
              <a:t></a:t>
            </a:r>
            <a:r>
              <a:rPr sz="2116" spc="-51" baseline="-24904" dirty="0">
                <a:latin typeface="Times New Roman"/>
                <a:cs typeface="Times New Roman"/>
              </a:rPr>
              <a:t> </a:t>
            </a:r>
            <a:r>
              <a:rPr sz="2141" spc="-5" dirty="0">
                <a:latin typeface="Calibri"/>
                <a:cs typeface="Calibri"/>
              </a:rPr>
              <a:t>norm)</a:t>
            </a:r>
            <a:r>
              <a:rPr sz="2141" spc="-10" dirty="0">
                <a:latin typeface="Calibri"/>
                <a:cs typeface="Calibri"/>
              </a:rPr>
              <a:t> distance</a:t>
            </a:r>
            <a:endParaRPr sz="2141">
              <a:latin typeface="Calibri"/>
              <a:cs typeface="Calibri"/>
            </a:endParaRPr>
          </a:p>
          <a:p>
            <a:pPr marL="844607" marR="54371" indent="-306456">
              <a:spcBef>
                <a:spcPts val="487"/>
              </a:spcBef>
              <a:tabLst>
                <a:tab pos="844607" algn="l"/>
              </a:tabLst>
            </a:pPr>
            <a:r>
              <a:rPr sz="2141" dirty="0">
                <a:solidFill>
                  <a:srgbClr val="C00000"/>
                </a:solidFill>
                <a:latin typeface="Arial MT"/>
                <a:cs typeface="Arial MT"/>
              </a:rPr>
              <a:t>–	</a:t>
            </a:r>
            <a:r>
              <a:rPr sz="2141" spc="-5" dirty="0">
                <a:latin typeface="Calibri"/>
                <a:cs typeface="Calibri"/>
              </a:rPr>
              <a:t>This</a:t>
            </a:r>
            <a:r>
              <a:rPr sz="2141" spc="5" dirty="0">
                <a:latin typeface="Calibri"/>
                <a:cs typeface="Calibri"/>
              </a:rPr>
              <a:t> </a:t>
            </a:r>
            <a:r>
              <a:rPr sz="2141" spc="-5" dirty="0">
                <a:latin typeface="Calibri"/>
                <a:cs typeface="Calibri"/>
              </a:rPr>
              <a:t>is</a:t>
            </a:r>
            <a:r>
              <a:rPr sz="2141" spc="5" dirty="0">
                <a:latin typeface="Calibri"/>
                <a:cs typeface="Calibri"/>
              </a:rPr>
              <a:t> </a:t>
            </a:r>
            <a:r>
              <a:rPr sz="2141" dirty="0">
                <a:latin typeface="Calibri"/>
                <a:cs typeface="Calibri"/>
              </a:rPr>
              <a:t>the</a:t>
            </a:r>
            <a:r>
              <a:rPr sz="2141" spc="5" dirty="0">
                <a:latin typeface="Calibri"/>
                <a:cs typeface="Calibri"/>
              </a:rPr>
              <a:t> </a:t>
            </a:r>
            <a:r>
              <a:rPr sz="2141" spc="-5" dirty="0">
                <a:latin typeface="Calibri"/>
                <a:cs typeface="Calibri"/>
              </a:rPr>
              <a:t>maximum</a:t>
            </a:r>
            <a:r>
              <a:rPr sz="2141" spc="10" dirty="0">
                <a:latin typeface="Calibri"/>
                <a:cs typeface="Calibri"/>
              </a:rPr>
              <a:t> </a:t>
            </a:r>
            <a:r>
              <a:rPr sz="2141" spc="-15" dirty="0">
                <a:latin typeface="Calibri"/>
                <a:cs typeface="Calibri"/>
              </a:rPr>
              <a:t>difference</a:t>
            </a:r>
            <a:r>
              <a:rPr sz="2141" spc="10" dirty="0">
                <a:latin typeface="Calibri"/>
                <a:cs typeface="Calibri"/>
              </a:rPr>
              <a:t> </a:t>
            </a:r>
            <a:r>
              <a:rPr sz="2141" spc="-5" dirty="0">
                <a:latin typeface="Calibri"/>
                <a:cs typeface="Calibri"/>
              </a:rPr>
              <a:t>between</a:t>
            </a:r>
            <a:r>
              <a:rPr sz="2141" spc="5" dirty="0">
                <a:latin typeface="Calibri"/>
                <a:cs typeface="Calibri"/>
              </a:rPr>
              <a:t> </a:t>
            </a:r>
            <a:r>
              <a:rPr sz="2141" spc="-15" dirty="0">
                <a:latin typeface="Calibri"/>
                <a:cs typeface="Calibri"/>
              </a:rPr>
              <a:t>any</a:t>
            </a:r>
            <a:r>
              <a:rPr sz="2141" spc="10" dirty="0">
                <a:latin typeface="Calibri"/>
                <a:cs typeface="Calibri"/>
              </a:rPr>
              <a:t> </a:t>
            </a:r>
            <a:r>
              <a:rPr sz="2141" spc="-10" dirty="0">
                <a:latin typeface="Calibri"/>
                <a:cs typeface="Calibri"/>
              </a:rPr>
              <a:t>component</a:t>
            </a:r>
            <a:r>
              <a:rPr sz="2141" spc="-15" dirty="0">
                <a:latin typeface="Calibri"/>
                <a:cs typeface="Calibri"/>
              </a:rPr>
              <a:t> </a:t>
            </a:r>
            <a:r>
              <a:rPr sz="2141" spc="-10" dirty="0">
                <a:latin typeface="Calibri"/>
                <a:cs typeface="Calibri"/>
              </a:rPr>
              <a:t>(attribute) </a:t>
            </a:r>
            <a:r>
              <a:rPr sz="2141" spc="-467" dirty="0">
                <a:latin typeface="Calibri"/>
                <a:cs typeface="Calibri"/>
              </a:rPr>
              <a:t> </a:t>
            </a:r>
            <a:r>
              <a:rPr sz="2141" spc="-5" dirty="0">
                <a:latin typeface="Calibri"/>
                <a:cs typeface="Calibri"/>
              </a:rPr>
              <a:t>of</a:t>
            </a:r>
            <a:r>
              <a:rPr sz="2141" spc="-19" dirty="0">
                <a:latin typeface="Calibri"/>
                <a:cs typeface="Calibri"/>
              </a:rPr>
              <a:t> </a:t>
            </a:r>
            <a:r>
              <a:rPr sz="2141" spc="-5" dirty="0">
                <a:latin typeface="Calibri"/>
                <a:cs typeface="Calibri"/>
              </a:rPr>
              <a:t>the</a:t>
            </a:r>
            <a:r>
              <a:rPr sz="2141" dirty="0">
                <a:latin typeface="Calibri"/>
                <a:cs typeface="Calibri"/>
              </a:rPr>
              <a:t> </a:t>
            </a:r>
            <a:r>
              <a:rPr sz="2141" spc="-15" dirty="0">
                <a:latin typeface="Calibri"/>
                <a:cs typeface="Calibri"/>
              </a:rPr>
              <a:t>vectors</a:t>
            </a:r>
            <a:endParaRPr sz="2141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76100" y="5761249"/>
            <a:ext cx="6560129" cy="99496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49284" y="2841391"/>
            <a:ext cx="5116313" cy="331803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641731" y="3860956"/>
            <a:ext cx="6054124" cy="586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7368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7967" y="720944"/>
            <a:ext cx="7392315" cy="688339"/>
          </a:xfrm>
          <a:prstGeom prst="rect">
            <a:avLst/>
          </a:prstGeom>
        </p:spPr>
        <p:txBody>
          <a:bodyPr vert="horz" wrap="square" lIns="0" tIns="11122" rIns="0" bIns="0" rtlCol="0">
            <a:spAutoFit/>
          </a:bodyPr>
          <a:lstStyle/>
          <a:p>
            <a:pPr marL="12357">
              <a:spcBef>
                <a:spcPts val="88"/>
              </a:spcBef>
            </a:pPr>
            <a:r>
              <a:rPr spc="-15" dirty="0"/>
              <a:t>Example:</a:t>
            </a:r>
            <a:r>
              <a:rPr spc="-24" dirty="0"/>
              <a:t> </a:t>
            </a:r>
            <a:r>
              <a:rPr spc="-29" dirty="0"/>
              <a:t>Minkowski</a:t>
            </a:r>
            <a:r>
              <a:rPr spc="-34" dirty="0"/>
              <a:t> </a:t>
            </a:r>
            <a:r>
              <a:rPr spc="-19" dirty="0"/>
              <a:t>Distance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92497" y="1590672"/>
            <a:ext cx="2814443" cy="341928"/>
          </a:xfrm>
          <a:prstGeom prst="rect">
            <a:avLst/>
          </a:prstGeom>
        </p:spPr>
        <p:txBody>
          <a:bodyPr vert="horz" wrap="square" lIns="0" tIns="12358" rIns="0" bIns="0" rtlCol="0">
            <a:spAutoFit/>
          </a:bodyPr>
          <a:lstStyle/>
          <a:p>
            <a:pPr marL="12357">
              <a:spcBef>
                <a:spcPts val="97"/>
              </a:spcBef>
            </a:pPr>
            <a:r>
              <a:rPr sz="2141" b="1" spc="-5" dirty="0">
                <a:latin typeface="Arial"/>
                <a:cs typeface="Arial"/>
              </a:rPr>
              <a:t>Dissimilarity</a:t>
            </a:r>
            <a:r>
              <a:rPr sz="2141" b="1" spc="-88" dirty="0">
                <a:latin typeface="Arial"/>
                <a:cs typeface="Arial"/>
              </a:rPr>
              <a:t> </a:t>
            </a:r>
            <a:r>
              <a:rPr sz="2141" b="1" spc="-5" dirty="0">
                <a:latin typeface="Arial"/>
                <a:cs typeface="Arial"/>
              </a:rPr>
              <a:t>Matrices</a:t>
            </a:r>
            <a:endParaRPr sz="2141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772287" y="1669387"/>
          <a:ext cx="3154895" cy="14410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16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16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16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56"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700" b="1" spc="-55" dirty="0">
                          <a:latin typeface="Times New Roman"/>
                          <a:cs typeface="Times New Roman"/>
                        </a:rPr>
                        <a:t>point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5561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700" b="1" spc="-50" dirty="0">
                          <a:latin typeface="Times New Roman"/>
                          <a:cs typeface="Times New Roman"/>
                        </a:rPr>
                        <a:t>attribute</a:t>
                      </a:r>
                      <a:r>
                        <a:rPr sz="1700" b="1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1" spc="-15" dirty="0">
                          <a:latin typeface="Times New Roman"/>
                          <a:cs typeface="Times New Roman"/>
                        </a:rPr>
                        <a:t>1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5561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700" b="1" spc="-50" dirty="0">
                          <a:latin typeface="Times New Roman"/>
                          <a:cs typeface="Times New Roman"/>
                        </a:rPr>
                        <a:t>attribute</a:t>
                      </a:r>
                      <a:r>
                        <a:rPr sz="1700" b="1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1" spc="-15" dirty="0">
                          <a:latin typeface="Times New Roman"/>
                          <a:cs typeface="Times New Roman"/>
                        </a:rPr>
                        <a:t>2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5561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56">
                <a:tc>
                  <a:txBody>
                    <a:bodyPr/>
                    <a:lstStyle/>
                    <a:p>
                      <a:pPr marR="8255"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700" b="1" spc="-85" dirty="0">
                          <a:latin typeface="Times New Roman"/>
                          <a:cs typeface="Times New Roman"/>
                        </a:rPr>
                        <a:t>x1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617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7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617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7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617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426">
                <a:tc>
                  <a:txBody>
                    <a:bodyPr/>
                    <a:lstStyle/>
                    <a:p>
                      <a:pPr marR="8255"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700" b="1" spc="-85" dirty="0">
                          <a:latin typeface="Times New Roman"/>
                          <a:cs typeface="Times New Roman"/>
                        </a:rPr>
                        <a:t>x2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5561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7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5561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7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5561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425">
                <a:tc>
                  <a:txBody>
                    <a:bodyPr/>
                    <a:lstStyle/>
                    <a:p>
                      <a:pPr marR="8255"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700" b="1" spc="-85" dirty="0">
                          <a:latin typeface="Times New Roman"/>
                          <a:cs typeface="Times New Roman"/>
                        </a:rPr>
                        <a:t>x3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5561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7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5561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7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5561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56">
                <a:tc>
                  <a:txBody>
                    <a:bodyPr/>
                    <a:lstStyle/>
                    <a:p>
                      <a:pPr marR="8255"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700" b="1" spc="-85" dirty="0">
                          <a:latin typeface="Times New Roman"/>
                          <a:cs typeface="Times New Roman"/>
                        </a:rPr>
                        <a:t>x4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5561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7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5561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7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5561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530728" y="2204719"/>
          <a:ext cx="5280398" cy="13957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59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65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59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59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559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9158">
                <a:tc>
                  <a:txBody>
                    <a:bodyPr/>
                    <a:lstStyle/>
                    <a:p>
                      <a:pPr marL="46609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700" b="1" dirty="0">
                          <a:latin typeface="Times New Roman"/>
                          <a:cs typeface="Times New Roman"/>
                        </a:rPr>
                        <a:t>L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494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700" b="1" spc="-20" dirty="0">
                          <a:latin typeface="Times New Roman"/>
                          <a:cs typeface="Times New Roman"/>
                        </a:rPr>
                        <a:t>x1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494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700" b="1" spc="-20" dirty="0">
                          <a:latin typeface="Times New Roman"/>
                          <a:cs typeface="Times New Roman"/>
                        </a:rPr>
                        <a:t>x2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494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700" b="1" spc="-15" dirty="0">
                          <a:latin typeface="Times New Roman"/>
                          <a:cs typeface="Times New Roman"/>
                        </a:rPr>
                        <a:t>x3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494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700" b="1" spc="-15" dirty="0">
                          <a:latin typeface="Times New Roman"/>
                          <a:cs typeface="Times New Roman"/>
                        </a:rPr>
                        <a:t>x4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494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157">
                <a:tc>
                  <a:txBody>
                    <a:bodyPr/>
                    <a:lstStyle/>
                    <a:p>
                      <a:pPr marL="432434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700" b="1" spc="-55" dirty="0">
                          <a:latin typeface="Times New Roman"/>
                          <a:cs typeface="Times New Roman"/>
                        </a:rPr>
                        <a:t>x1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5561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7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5561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157">
                <a:tc>
                  <a:txBody>
                    <a:bodyPr/>
                    <a:lstStyle/>
                    <a:p>
                      <a:pPr marL="432434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700" b="1" spc="-55" dirty="0">
                          <a:latin typeface="Times New Roman"/>
                          <a:cs typeface="Times New Roman"/>
                        </a:rPr>
                        <a:t>x2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494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7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494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7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494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9158">
                <a:tc>
                  <a:txBody>
                    <a:bodyPr/>
                    <a:lstStyle/>
                    <a:p>
                      <a:pPr marL="432434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700" b="1" spc="-55" dirty="0">
                          <a:latin typeface="Times New Roman"/>
                          <a:cs typeface="Times New Roman"/>
                        </a:rPr>
                        <a:t>x3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5561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7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5561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700" dirty="0">
                          <a:latin typeface="Times New Roman"/>
                          <a:cs typeface="Times New Roman"/>
                        </a:rPr>
                        <a:t>6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5561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7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5561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9157">
                <a:tc>
                  <a:txBody>
                    <a:bodyPr/>
                    <a:lstStyle/>
                    <a:p>
                      <a:pPr marL="432434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700" b="1" spc="-55" dirty="0">
                          <a:latin typeface="Times New Roman"/>
                          <a:cs typeface="Times New Roman"/>
                        </a:rPr>
                        <a:t>x4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494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700" dirty="0">
                          <a:latin typeface="Times New Roman"/>
                          <a:cs typeface="Times New Roman"/>
                        </a:rPr>
                        <a:t>6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494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7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494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700" dirty="0">
                          <a:latin typeface="Times New Roman"/>
                          <a:cs typeface="Times New Roman"/>
                        </a:rPr>
                        <a:t>7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494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7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494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530728" y="3999041"/>
          <a:ext cx="5280398" cy="13957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59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65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59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59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559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9158">
                <a:tc>
                  <a:txBody>
                    <a:bodyPr/>
                    <a:lstStyle/>
                    <a:p>
                      <a:pPr marL="41529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700" b="1" spc="-25" dirty="0">
                          <a:latin typeface="Times New Roman"/>
                          <a:cs typeface="Times New Roman"/>
                        </a:rPr>
                        <a:t>L2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494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255"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700" b="1" spc="-55" dirty="0">
                          <a:latin typeface="Times New Roman"/>
                          <a:cs typeface="Times New Roman"/>
                        </a:rPr>
                        <a:t>x1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494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"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700" b="1" spc="-55" dirty="0">
                          <a:latin typeface="Times New Roman"/>
                          <a:cs typeface="Times New Roman"/>
                        </a:rPr>
                        <a:t>x2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494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985"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700" b="1" spc="-55" dirty="0">
                          <a:latin typeface="Times New Roman"/>
                          <a:cs typeface="Times New Roman"/>
                        </a:rPr>
                        <a:t>x3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494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"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700" b="1" spc="-55" dirty="0">
                          <a:latin typeface="Times New Roman"/>
                          <a:cs typeface="Times New Roman"/>
                        </a:rPr>
                        <a:t>x4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494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157">
                <a:tc>
                  <a:txBody>
                    <a:bodyPr/>
                    <a:lstStyle/>
                    <a:p>
                      <a:pPr marL="432434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700" b="1" spc="-55" dirty="0">
                          <a:latin typeface="Times New Roman"/>
                          <a:cs typeface="Times New Roman"/>
                        </a:rPr>
                        <a:t>x1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5561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6034" algn="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7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5561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158">
                <a:tc>
                  <a:txBody>
                    <a:bodyPr/>
                    <a:lstStyle/>
                    <a:p>
                      <a:pPr marL="432434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700" b="1" spc="-55" dirty="0">
                          <a:latin typeface="Times New Roman"/>
                          <a:cs typeface="Times New Roman"/>
                        </a:rPr>
                        <a:t>x2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494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4925" algn="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700" spc="-50" dirty="0">
                          <a:latin typeface="Times New Roman"/>
                          <a:cs typeface="Times New Roman"/>
                        </a:rPr>
                        <a:t>3.61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494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400" algn="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7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494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9158">
                <a:tc>
                  <a:txBody>
                    <a:bodyPr/>
                    <a:lstStyle/>
                    <a:p>
                      <a:pPr marL="432434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700" b="1" spc="-55" dirty="0">
                          <a:latin typeface="Times New Roman"/>
                          <a:cs typeface="Times New Roman"/>
                        </a:rPr>
                        <a:t>x3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5561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4290" algn="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700" spc="-50" dirty="0">
                          <a:latin typeface="Times New Roman"/>
                          <a:cs typeface="Times New Roman"/>
                        </a:rPr>
                        <a:t>2.24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5561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400" algn="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700" spc="-25" dirty="0">
                          <a:latin typeface="Times New Roman"/>
                          <a:cs typeface="Times New Roman"/>
                        </a:rPr>
                        <a:t>5.1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5561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400" algn="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7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5561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9158">
                <a:tc>
                  <a:txBody>
                    <a:bodyPr/>
                    <a:lstStyle/>
                    <a:p>
                      <a:pPr marL="432434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700" b="1" spc="-55" dirty="0">
                          <a:latin typeface="Times New Roman"/>
                          <a:cs typeface="Times New Roman"/>
                        </a:rPr>
                        <a:t>x4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494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4925" algn="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700" spc="-50" dirty="0">
                          <a:latin typeface="Times New Roman"/>
                          <a:cs typeface="Times New Roman"/>
                        </a:rPr>
                        <a:t>4.24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494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400" algn="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7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494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400" algn="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700" spc="-30" dirty="0">
                          <a:latin typeface="Times New Roman"/>
                          <a:cs typeface="Times New Roman"/>
                        </a:rPr>
                        <a:t>5.39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494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400" algn="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7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494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4530728" y="5898652"/>
          <a:ext cx="5197606" cy="14532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39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92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98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98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92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7343">
                <a:tc>
                  <a:txBody>
                    <a:bodyPr/>
                    <a:lstStyle/>
                    <a:p>
                      <a:pPr marL="40894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700" b="1" spc="-65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800" spc="-97" baseline="-16203" dirty="0">
                          <a:latin typeface="Symbol"/>
                          <a:cs typeface="Symbol"/>
                        </a:rPr>
                        <a:t></a:t>
                      </a:r>
                      <a:endParaRPr sz="1800" baseline="-16203">
                        <a:latin typeface="Symbol"/>
                        <a:cs typeface="Symbol"/>
                      </a:endParaRPr>
                    </a:p>
                  </a:txBody>
                  <a:tcPr marL="0" marR="0" marT="1915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"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700" b="1" spc="-95" dirty="0">
                          <a:latin typeface="Times New Roman"/>
                          <a:cs typeface="Times New Roman"/>
                        </a:rPr>
                        <a:t>x1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185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"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700" b="1" spc="-95" dirty="0">
                          <a:latin typeface="Times New Roman"/>
                          <a:cs typeface="Times New Roman"/>
                        </a:rPr>
                        <a:t>x2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185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890"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700" b="1" spc="-95" dirty="0">
                          <a:latin typeface="Times New Roman"/>
                          <a:cs typeface="Times New Roman"/>
                        </a:rPr>
                        <a:t>x3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185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255"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700" b="1" spc="-95" dirty="0">
                          <a:latin typeface="Times New Roman"/>
                          <a:cs typeface="Times New Roman"/>
                        </a:rPr>
                        <a:t>x4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185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3977">
                <a:tc>
                  <a:txBody>
                    <a:bodyPr/>
                    <a:lstStyle/>
                    <a:p>
                      <a:pPr marL="426084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700" b="1" spc="-95" dirty="0">
                          <a:latin typeface="Times New Roman"/>
                          <a:cs typeface="Times New Roman"/>
                        </a:rPr>
                        <a:t>x1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185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400" algn="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7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185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3978">
                <a:tc>
                  <a:txBody>
                    <a:bodyPr/>
                    <a:lstStyle/>
                    <a:p>
                      <a:pPr marL="426084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700" b="1" spc="-95" dirty="0">
                          <a:latin typeface="Times New Roman"/>
                          <a:cs typeface="Times New Roman"/>
                        </a:rPr>
                        <a:t>x2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185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400" algn="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7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185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4765" algn="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7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185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3978">
                <a:tc>
                  <a:txBody>
                    <a:bodyPr/>
                    <a:lstStyle/>
                    <a:p>
                      <a:pPr marL="426084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700" b="1" spc="-95" dirty="0">
                          <a:latin typeface="Times New Roman"/>
                          <a:cs typeface="Times New Roman"/>
                        </a:rPr>
                        <a:t>x3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185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400" algn="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7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185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6034" algn="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7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185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4765" algn="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7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185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3978">
                <a:tc>
                  <a:txBody>
                    <a:bodyPr/>
                    <a:lstStyle/>
                    <a:p>
                      <a:pPr marL="426084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700" b="1" spc="-95" dirty="0">
                          <a:latin typeface="Times New Roman"/>
                          <a:cs typeface="Times New Roman"/>
                        </a:rPr>
                        <a:t>x4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185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400" algn="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7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185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400" algn="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7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185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400" algn="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7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185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400" algn="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7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185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4491802" y="1797538"/>
            <a:ext cx="1600927" cy="308161"/>
          </a:xfrm>
          <a:prstGeom prst="rect">
            <a:avLst/>
          </a:prstGeom>
        </p:spPr>
        <p:txBody>
          <a:bodyPr vert="horz" wrap="square" lIns="0" tIns="16065" rIns="0" bIns="0" rtlCol="0">
            <a:spAutoFit/>
          </a:bodyPr>
          <a:lstStyle/>
          <a:p>
            <a:pPr marL="37071">
              <a:spcBef>
                <a:spcPts val="126"/>
              </a:spcBef>
            </a:pPr>
            <a:r>
              <a:rPr sz="1897" b="1" spc="5" dirty="0">
                <a:latin typeface="Calibri"/>
                <a:cs typeface="Calibri"/>
              </a:rPr>
              <a:t>Manhattan</a:t>
            </a:r>
            <a:r>
              <a:rPr sz="1897" b="1" spc="-29" dirty="0">
                <a:latin typeface="Calibri"/>
                <a:cs typeface="Calibri"/>
              </a:rPr>
              <a:t> </a:t>
            </a:r>
            <a:r>
              <a:rPr sz="1897" b="1" spc="5" dirty="0">
                <a:latin typeface="Calibri"/>
                <a:cs typeface="Calibri"/>
              </a:rPr>
              <a:t>(L</a:t>
            </a:r>
            <a:r>
              <a:rPr sz="1897" b="1" spc="7" baseline="-21367" dirty="0">
                <a:latin typeface="Calibri"/>
                <a:cs typeface="Calibri"/>
              </a:rPr>
              <a:t>1</a:t>
            </a:r>
            <a:r>
              <a:rPr sz="1897" b="1" spc="5" dirty="0">
                <a:latin typeface="Calibri"/>
                <a:cs typeface="Calibri"/>
              </a:rPr>
              <a:t>)</a:t>
            </a:r>
            <a:endParaRPr sz="1897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47303" y="3639328"/>
            <a:ext cx="1446457" cy="308161"/>
          </a:xfrm>
          <a:prstGeom prst="rect">
            <a:avLst/>
          </a:prstGeom>
        </p:spPr>
        <p:txBody>
          <a:bodyPr vert="horz" wrap="square" lIns="0" tIns="16065" rIns="0" bIns="0" rtlCol="0">
            <a:spAutoFit/>
          </a:bodyPr>
          <a:lstStyle/>
          <a:p>
            <a:pPr marL="37071">
              <a:spcBef>
                <a:spcPts val="126"/>
              </a:spcBef>
            </a:pPr>
            <a:r>
              <a:rPr sz="1897" b="1" spc="5" dirty="0">
                <a:latin typeface="Calibri"/>
                <a:cs typeface="Calibri"/>
              </a:rPr>
              <a:t>Euclidean</a:t>
            </a:r>
            <a:r>
              <a:rPr sz="1897" b="1" spc="-34" dirty="0">
                <a:latin typeface="Calibri"/>
                <a:cs typeface="Calibri"/>
              </a:rPr>
              <a:t> </a:t>
            </a:r>
            <a:r>
              <a:rPr sz="1897" b="1" spc="5" dirty="0">
                <a:latin typeface="Calibri"/>
                <a:cs typeface="Calibri"/>
              </a:rPr>
              <a:t>(L</a:t>
            </a:r>
            <a:r>
              <a:rPr sz="1897" b="1" spc="7" baseline="-21367" dirty="0">
                <a:latin typeface="Calibri"/>
                <a:cs typeface="Calibri"/>
              </a:rPr>
              <a:t>2</a:t>
            </a:r>
            <a:r>
              <a:rPr sz="1897" b="1" spc="5" dirty="0">
                <a:latin typeface="Calibri"/>
                <a:cs typeface="Calibri"/>
              </a:rPr>
              <a:t>)</a:t>
            </a:r>
            <a:endParaRPr sz="1897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453488" y="5489986"/>
            <a:ext cx="1138753" cy="308161"/>
          </a:xfrm>
          <a:prstGeom prst="rect">
            <a:avLst/>
          </a:prstGeom>
        </p:spPr>
        <p:txBody>
          <a:bodyPr vert="horz" wrap="square" lIns="0" tIns="16065" rIns="0" bIns="0" rtlCol="0">
            <a:spAutoFit/>
          </a:bodyPr>
          <a:lstStyle/>
          <a:p>
            <a:pPr marL="12357">
              <a:spcBef>
                <a:spcPts val="126"/>
              </a:spcBef>
            </a:pPr>
            <a:r>
              <a:rPr sz="1897" b="1" spc="5" dirty="0">
                <a:latin typeface="Calibri"/>
                <a:cs typeface="Calibri"/>
              </a:rPr>
              <a:t>Supremum</a:t>
            </a:r>
            <a:endParaRPr sz="1897">
              <a:latin typeface="Calibri"/>
              <a:cs typeface="Calibri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784441" y="3311261"/>
          <a:ext cx="3188875" cy="37473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68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67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42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48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38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22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740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17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101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175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17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362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86639" y="7020809"/>
            <a:ext cx="87566" cy="111292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3704" y="3375069"/>
            <a:ext cx="117965" cy="83117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36328" y="7112787"/>
            <a:ext cx="86008" cy="129754"/>
          </a:xfrm>
          <a:prstGeom prst="rect">
            <a:avLst/>
          </a:prstGeom>
        </p:spPr>
      </p:pic>
      <p:grpSp>
        <p:nvGrpSpPr>
          <p:cNvPr id="15" name="object 15"/>
          <p:cNvGrpSpPr/>
          <p:nvPr/>
        </p:nvGrpSpPr>
        <p:grpSpPr>
          <a:xfrm>
            <a:off x="2185133" y="6853277"/>
            <a:ext cx="287314" cy="654953"/>
            <a:chOff x="1780032" y="7043166"/>
            <a:chExt cx="295275" cy="673100"/>
          </a:xfrm>
        </p:grpSpPr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80032" y="7350252"/>
              <a:ext cx="86867" cy="131064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907286" y="7043166"/>
              <a:ext cx="97535" cy="530351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007870" y="7121652"/>
              <a:ext cx="67056" cy="594359"/>
            </a:xfrm>
            <a:prstGeom prst="rect">
              <a:avLst/>
            </a:prstGeom>
          </p:spPr>
        </p:pic>
      </p:grpSp>
      <p:pic>
        <p:nvPicPr>
          <p:cNvPr id="19" name="object 1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596864" y="7095734"/>
            <a:ext cx="87491" cy="127529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86649" y="5691415"/>
            <a:ext cx="84525" cy="127529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53285" y="4357536"/>
            <a:ext cx="87491" cy="127529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475689" y="5682648"/>
            <a:ext cx="67954" cy="64247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906699" y="3676268"/>
            <a:ext cx="67954" cy="64247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545255" y="5800409"/>
            <a:ext cx="164603" cy="645808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2191935" y="7033579"/>
            <a:ext cx="67954" cy="64247"/>
          </a:xfrm>
          <a:prstGeom prst="rect">
            <a:avLst/>
          </a:prstGeom>
        </p:spPr>
      </p:pic>
      <p:grpSp>
        <p:nvGrpSpPr>
          <p:cNvPr id="26" name="object 26"/>
          <p:cNvGrpSpPr/>
          <p:nvPr/>
        </p:nvGrpSpPr>
        <p:grpSpPr>
          <a:xfrm>
            <a:off x="2785710" y="3831101"/>
            <a:ext cx="164356" cy="171771"/>
            <a:chOff x="2397251" y="3937253"/>
            <a:chExt cx="168910" cy="176530"/>
          </a:xfrm>
        </p:grpSpPr>
        <p:pic>
          <p:nvPicPr>
            <p:cNvPr id="27" name="object 2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397251" y="3937253"/>
              <a:ext cx="95249" cy="88391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499359" y="4015739"/>
              <a:ext cx="66294" cy="97536"/>
            </a:xfrm>
            <a:prstGeom prst="rect">
              <a:avLst/>
            </a:prstGeom>
          </p:spPr>
        </p:pic>
      </p:grpSp>
      <p:pic>
        <p:nvPicPr>
          <p:cNvPr id="29" name="object 29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3622204" y="3676268"/>
            <a:ext cx="67954" cy="64247"/>
          </a:xfrm>
          <a:prstGeom prst="rect">
            <a:avLst/>
          </a:prstGeom>
        </p:spPr>
      </p:pic>
      <p:grpSp>
        <p:nvGrpSpPr>
          <p:cNvPr id="30" name="object 30"/>
          <p:cNvGrpSpPr/>
          <p:nvPr/>
        </p:nvGrpSpPr>
        <p:grpSpPr>
          <a:xfrm>
            <a:off x="3441159" y="3831101"/>
            <a:ext cx="166210" cy="171771"/>
            <a:chOff x="3070860" y="3937253"/>
            <a:chExt cx="170815" cy="176530"/>
          </a:xfrm>
        </p:grpSpPr>
        <p:pic>
          <p:nvPicPr>
            <p:cNvPr id="31" name="object 3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070860" y="3937253"/>
              <a:ext cx="95249" cy="88391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172968" y="4015739"/>
              <a:ext cx="68580" cy="975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627598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9449" y="843285"/>
            <a:ext cx="8334582" cy="612319"/>
          </a:xfrm>
          <a:prstGeom prst="rect">
            <a:avLst/>
          </a:prstGeom>
        </p:spPr>
        <p:txBody>
          <a:bodyPr vert="horz" wrap="square" lIns="0" tIns="13593" rIns="0" bIns="0" rtlCol="0">
            <a:spAutoFit/>
          </a:bodyPr>
          <a:lstStyle/>
          <a:p>
            <a:pPr marL="12357">
              <a:spcBef>
                <a:spcPts val="107"/>
              </a:spcBef>
            </a:pPr>
            <a:r>
              <a:rPr sz="3843" spc="-15" dirty="0"/>
              <a:t>Proximity</a:t>
            </a:r>
            <a:r>
              <a:rPr sz="3843" spc="-10" dirty="0"/>
              <a:t> </a:t>
            </a:r>
            <a:r>
              <a:rPr sz="3843" spc="-5" dirty="0"/>
              <a:t>Measure</a:t>
            </a:r>
            <a:r>
              <a:rPr sz="3843" spc="-10" dirty="0"/>
              <a:t> </a:t>
            </a:r>
            <a:r>
              <a:rPr sz="3843" spc="-19" dirty="0"/>
              <a:t>for</a:t>
            </a:r>
            <a:r>
              <a:rPr sz="3843" spc="-10" dirty="0"/>
              <a:t> </a:t>
            </a:r>
            <a:r>
              <a:rPr sz="3843" spc="-5" dirty="0"/>
              <a:t>Ordinal</a:t>
            </a:r>
            <a:r>
              <a:rPr sz="3843" spc="-10" dirty="0"/>
              <a:t> </a:t>
            </a:r>
            <a:r>
              <a:rPr sz="3843" spc="-19" dirty="0"/>
              <a:t>Attributes</a:t>
            </a:r>
            <a:endParaRPr sz="3843"/>
          </a:p>
        </p:txBody>
      </p:sp>
      <p:sp>
        <p:nvSpPr>
          <p:cNvPr id="3" name="object 3"/>
          <p:cNvSpPr txBox="1"/>
          <p:nvPr/>
        </p:nvSpPr>
        <p:spPr>
          <a:xfrm>
            <a:off x="784769" y="1659625"/>
            <a:ext cx="6849816" cy="1550879"/>
          </a:xfrm>
          <a:prstGeom prst="rect">
            <a:avLst/>
          </a:prstGeom>
        </p:spPr>
        <p:txBody>
          <a:bodyPr vert="horz" wrap="square" lIns="0" tIns="134080" rIns="0" bIns="0" rtlCol="0">
            <a:spAutoFit/>
          </a:bodyPr>
          <a:lstStyle/>
          <a:p>
            <a:pPr marL="379363" indent="-367006">
              <a:spcBef>
                <a:spcPts val="1056"/>
              </a:spcBef>
              <a:buClr>
                <a:srgbClr val="CC0000"/>
              </a:buClr>
              <a:buFont typeface="Arial MT"/>
              <a:buChar char="•"/>
              <a:tabLst>
                <a:tab pos="378745" algn="l"/>
                <a:tab pos="379363" algn="l"/>
              </a:tabLst>
            </a:pPr>
            <a:r>
              <a:rPr sz="2530" spc="19" dirty="0">
                <a:latin typeface="Calibri"/>
                <a:cs typeface="Calibri"/>
              </a:rPr>
              <a:t>An</a:t>
            </a:r>
            <a:r>
              <a:rPr sz="2530" spc="5" dirty="0">
                <a:latin typeface="Calibri"/>
                <a:cs typeface="Calibri"/>
              </a:rPr>
              <a:t> ordinal variable </a:t>
            </a:r>
            <a:r>
              <a:rPr sz="2530" spc="10" dirty="0">
                <a:latin typeface="Calibri"/>
                <a:cs typeface="Calibri"/>
              </a:rPr>
              <a:t>can</a:t>
            </a:r>
            <a:r>
              <a:rPr sz="2530" spc="5" dirty="0">
                <a:latin typeface="Calibri"/>
                <a:cs typeface="Calibri"/>
              </a:rPr>
              <a:t> </a:t>
            </a:r>
            <a:r>
              <a:rPr sz="2530" spc="15" dirty="0">
                <a:latin typeface="Calibri"/>
                <a:cs typeface="Calibri"/>
              </a:rPr>
              <a:t>be</a:t>
            </a:r>
            <a:r>
              <a:rPr sz="2530" spc="5" dirty="0">
                <a:latin typeface="Calibri"/>
                <a:cs typeface="Calibri"/>
              </a:rPr>
              <a:t> </a:t>
            </a:r>
            <a:r>
              <a:rPr sz="2530" dirty="0">
                <a:latin typeface="Calibri"/>
                <a:cs typeface="Calibri"/>
              </a:rPr>
              <a:t>discrete</a:t>
            </a:r>
            <a:r>
              <a:rPr sz="2530" spc="5" dirty="0">
                <a:latin typeface="Calibri"/>
                <a:cs typeface="Calibri"/>
              </a:rPr>
              <a:t> </a:t>
            </a:r>
            <a:r>
              <a:rPr sz="2530" spc="15" dirty="0">
                <a:latin typeface="Calibri"/>
                <a:cs typeface="Calibri"/>
              </a:rPr>
              <a:t>or</a:t>
            </a:r>
            <a:r>
              <a:rPr sz="2530" spc="5" dirty="0">
                <a:latin typeface="Calibri"/>
                <a:cs typeface="Calibri"/>
              </a:rPr>
              <a:t> continuous</a:t>
            </a:r>
            <a:endParaRPr sz="2530">
              <a:latin typeface="Calibri"/>
              <a:cs typeface="Calibri"/>
            </a:endParaRPr>
          </a:p>
          <a:p>
            <a:pPr marL="379363" indent="-367006">
              <a:spcBef>
                <a:spcPts val="967"/>
              </a:spcBef>
              <a:buClr>
                <a:srgbClr val="CC0000"/>
              </a:buClr>
              <a:buFont typeface="Arial MT"/>
              <a:buChar char="•"/>
              <a:tabLst>
                <a:tab pos="378745" algn="l"/>
                <a:tab pos="379363" algn="l"/>
              </a:tabLst>
            </a:pPr>
            <a:r>
              <a:rPr sz="2530" spc="5" dirty="0">
                <a:latin typeface="Calibri"/>
                <a:cs typeface="Calibri"/>
              </a:rPr>
              <a:t>Order</a:t>
            </a:r>
            <a:r>
              <a:rPr sz="2530" dirty="0">
                <a:latin typeface="Calibri"/>
                <a:cs typeface="Calibri"/>
              </a:rPr>
              <a:t> </a:t>
            </a:r>
            <a:r>
              <a:rPr sz="2530" spc="5" dirty="0">
                <a:latin typeface="Calibri"/>
                <a:cs typeface="Calibri"/>
              </a:rPr>
              <a:t>is</a:t>
            </a:r>
            <a:r>
              <a:rPr sz="2530" dirty="0">
                <a:latin typeface="Calibri"/>
                <a:cs typeface="Calibri"/>
              </a:rPr>
              <a:t> </a:t>
            </a:r>
            <a:r>
              <a:rPr sz="2530" spc="5" dirty="0">
                <a:latin typeface="Calibri"/>
                <a:cs typeface="Calibri"/>
              </a:rPr>
              <a:t>important, </a:t>
            </a:r>
            <a:r>
              <a:rPr sz="2530" spc="15" dirty="0">
                <a:latin typeface="Calibri"/>
                <a:cs typeface="Calibri"/>
              </a:rPr>
              <a:t>e.g.,</a:t>
            </a:r>
            <a:r>
              <a:rPr sz="2530" spc="-15" dirty="0">
                <a:latin typeface="Calibri"/>
                <a:cs typeface="Calibri"/>
              </a:rPr>
              <a:t> </a:t>
            </a:r>
            <a:r>
              <a:rPr sz="2530" spc="-5" dirty="0">
                <a:latin typeface="Calibri"/>
                <a:cs typeface="Calibri"/>
              </a:rPr>
              <a:t>rank</a:t>
            </a:r>
            <a:endParaRPr sz="2530">
              <a:latin typeface="Calibri"/>
              <a:cs typeface="Calibri"/>
            </a:endParaRPr>
          </a:p>
          <a:p>
            <a:pPr marL="379363" indent="-367006">
              <a:spcBef>
                <a:spcPts val="973"/>
              </a:spcBef>
              <a:buClr>
                <a:srgbClr val="CC0000"/>
              </a:buClr>
              <a:buFont typeface="Arial MT"/>
              <a:buChar char="•"/>
              <a:tabLst>
                <a:tab pos="378745" algn="l"/>
                <a:tab pos="379363" algn="l"/>
              </a:tabLst>
            </a:pPr>
            <a:r>
              <a:rPr sz="2530" spc="15" dirty="0">
                <a:latin typeface="Calibri"/>
                <a:cs typeface="Calibri"/>
              </a:rPr>
              <a:t>Can</a:t>
            </a:r>
            <a:r>
              <a:rPr sz="2530" dirty="0">
                <a:latin typeface="Calibri"/>
                <a:cs typeface="Calibri"/>
              </a:rPr>
              <a:t> </a:t>
            </a:r>
            <a:r>
              <a:rPr sz="2530" spc="15" dirty="0">
                <a:latin typeface="Calibri"/>
                <a:cs typeface="Calibri"/>
              </a:rPr>
              <a:t>be</a:t>
            </a:r>
            <a:r>
              <a:rPr sz="2530" spc="5" dirty="0">
                <a:latin typeface="Calibri"/>
                <a:cs typeface="Calibri"/>
              </a:rPr>
              <a:t> </a:t>
            </a:r>
            <a:r>
              <a:rPr sz="2530" dirty="0">
                <a:latin typeface="Calibri"/>
                <a:cs typeface="Calibri"/>
              </a:rPr>
              <a:t>treated</a:t>
            </a:r>
            <a:r>
              <a:rPr sz="2530" spc="5" dirty="0">
                <a:latin typeface="Calibri"/>
                <a:cs typeface="Calibri"/>
              </a:rPr>
              <a:t> </a:t>
            </a:r>
            <a:r>
              <a:rPr sz="2530" spc="-15" dirty="0">
                <a:latin typeface="Calibri"/>
                <a:cs typeface="Calibri"/>
              </a:rPr>
              <a:t>like</a:t>
            </a:r>
            <a:r>
              <a:rPr sz="2530" spc="10" dirty="0">
                <a:latin typeface="Calibri"/>
                <a:cs typeface="Calibri"/>
              </a:rPr>
              <a:t> </a:t>
            </a:r>
            <a:r>
              <a:rPr sz="2530" spc="5" dirty="0">
                <a:latin typeface="Calibri"/>
                <a:cs typeface="Calibri"/>
              </a:rPr>
              <a:t>interval‐scaled</a:t>
            </a:r>
            <a:endParaRPr sz="253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49415" y="3290831"/>
            <a:ext cx="2975092" cy="341928"/>
          </a:xfrm>
          <a:prstGeom prst="rect">
            <a:avLst/>
          </a:prstGeom>
        </p:spPr>
        <p:txBody>
          <a:bodyPr vert="horz" wrap="square" lIns="0" tIns="12358" rIns="0" bIns="0" rtlCol="0">
            <a:spAutoFit/>
          </a:bodyPr>
          <a:lstStyle/>
          <a:p>
            <a:pPr marL="37071">
              <a:spcBef>
                <a:spcPts val="97"/>
              </a:spcBef>
              <a:tabLst>
                <a:tab pos="342910" algn="l"/>
              </a:tabLst>
            </a:pPr>
            <a:r>
              <a:rPr sz="2141" dirty="0">
                <a:solidFill>
                  <a:srgbClr val="CC0000"/>
                </a:solidFill>
                <a:latin typeface="Arial MT"/>
                <a:cs typeface="Arial MT"/>
              </a:rPr>
              <a:t>–	</a:t>
            </a:r>
            <a:r>
              <a:rPr sz="2141" spc="-5" dirty="0">
                <a:latin typeface="Calibri"/>
                <a:cs typeface="Calibri"/>
              </a:rPr>
              <a:t>replace </a:t>
            </a:r>
            <a:r>
              <a:rPr sz="2141" i="1" dirty="0">
                <a:latin typeface="Calibri"/>
                <a:cs typeface="Calibri"/>
              </a:rPr>
              <a:t>x</a:t>
            </a:r>
            <a:r>
              <a:rPr sz="2116" i="1" baseline="-21072" dirty="0">
                <a:latin typeface="Calibri"/>
                <a:cs typeface="Calibri"/>
              </a:rPr>
              <a:t>if</a:t>
            </a:r>
            <a:r>
              <a:rPr sz="2116" i="1" spc="686" baseline="-21072" dirty="0">
                <a:latin typeface="Calibri"/>
                <a:cs typeface="Calibri"/>
              </a:rPr>
              <a:t> </a:t>
            </a:r>
            <a:r>
              <a:rPr sz="2141" spc="-10" dirty="0">
                <a:latin typeface="Calibri"/>
                <a:cs typeface="Calibri"/>
              </a:rPr>
              <a:t>by</a:t>
            </a:r>
            <a:r>
              <a:rPr sz="2141" spc="-15" dirty="0">
                <a:latin typeface="Calibri"/>
                <a:cs typeface="Calibri"/>
              </a:rPr>
              <a:t> </a:t>
            </a:r>
            <a:r>
              <a:rPr sz="2141" dirty="0">
                <a:latin typeface="Calibri"/>
                <a:cs typeface="Calibri"/>
              </a:rPr>
              <a:t>their</a:t>
            </a:r>
            <a:r>
              <a:rPr sz="2141" spc="-15" dirty="0">
                <a:latin typeface="Calibri"/>
                <a:cs typeface="Calibri"/>
              </a:rPr>
              <a:t> rank</a:t>
            </a:r>
            <a:endParaRPr sz="2141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74120" y="3682617"/>
            <a:ext cx="7918131" cy="1101680"/>
          </a:xfrm>
          <a:prstGeom prst="rect">
            <a:avLst/>
          </a:prstGeom>
        </p:spPr>
        <p:txBody>
          <a:bodyPr vert="horz" wrap="square" lIns="0" tIns="12358" rIns="0" bIns="0" rtlCol="0">
            <a:spAutoFit/>
          </a:bodyPr>
          <a:lstStyle/>
          <a:p>
            <a:pPr marL="318195" marR="4943" indent="-306456">
              <a:lnSpc>
                <a:spcPct val="110000"/>
              </a:lnSpc>
              <a:spcBef>
                <a:spcPts val="97"/>
              </a:spcBef>
              <a:tabLst>
                <a:tab pos="318195" algn="l"/>
              </a:tabLst>
            </a:pPr>
            <a:r>
              <a:rPr sz="2141" dirty="0">
                <a:solidFill>
                  <a:srgbClr val="CC0000"/>
                </a:solidFill>
                <a:latin typeface="Arial MT"/>
                <a:cs typeface="Arial MT"/>
              </a:rPr>
              <a:t>–	</a:t>
            </a:r>
            <a:r>
              <a:rPr sz="2141" dirty="0">
                <a:latin typeface="Calibri"/>
                <a:cs typeface="Calibri"/>
              </a:rPr>
              <a:t>since each </a:t>
            </a:r>
            <a:r>
              <a:rPr sz="2141" spc="-10" dirty="0">
                <a:latin typeface="Calibri"/>
                <a:cs typeface="Calibri"/>
              </a:rPr>
              <a:t>ordinal</a:t>
            </a:r>
            <a:r>
              <a:rPr sz="2141" spc="-5" dirty="0">
                <a:latin typeface="Calibri"/>
                <a:cs typeface="Calibri"/>
              </a:rPr>
              <a:t> </a:t>
            </a:r>
            <a:r>
              <a:rPr sz="2141" spc="-10" dirty="0">
                <a:latin typeface="Calibri"/>
                <a:cs typeface="Calibri"/>
              </a:rPr>
              <a:t>attribute</a:t>
            </a:r>
            <a:r>
              <a:rPr sz="2141" dirty="0">
                <a:latin typeface="Calibri"/>
                <a:cs typeface="Calibri"/>
              </a:rPr>
              <a:t> </a:t>
            </a:r>
            <a:r>
              <a:rPr sz="2141" spc="-10" dirty="0">
                <a:latin typeface="Calibri"/>
                <a:cs typeface="Calibri"/>
              </a:rPr>
              <a:t>can</a:t>
            </a:r>
            <a:r>
              <a:rPr sz="2141" spc="-5" dirty="0">
                <a:latin typeface="Calibri"/>
                <a:cs typeface="Calibri"/>
              </a:rPr>
              <a:t> </a:t>
            </a:r>
            <a:r>
              <a:rPr sz="2141" spc="-19" dirty="0">
                <a:latin typeface="Calibri"/>
                <a:cs typeface="Calibri"/>
              </a:rPr>
              <a:t>have</a:t>
            </a:r>
            <a:r>
              <a:rPr sz="2141" dirty="0">
                <a:latin typeface="Calibri"/>
                <a:cs typeface="Calibri"/>
              </a:rPr>
              <a:t> a </a:t>
            </a:r>
            <a:r>
              <a:rPr sz="2141" spc="-15" dirty="0">
                <a:latin typeface="Calibri"/>
                <a:cs typeface="Calibri"/>
              </a:rPr>
              <a:t>different</a:t>
            </a:r>
            <a:r>
              <a:rPr sz="2141" dirty="0">
                <a:latin typeface="Calibri"/>
                <a:cs typeface="Calibri"/>
              </a:rPr>
              <a:t> </a:t>
            </a:r>
            <a:r>
              <a:rPr sz="2141" spc="-5" dirty="0">
                <a:latin typeface="Calibri"/>
                <a:cs typeface="Calibri"/>
              </a:rPr>
              <a:t>number</a:t>
            </a:r>
            <a:r>
              <a:rPr sz="2141" dirty="0">
                <a:latin typeface="Calibri"/>
                <a:cs typeface="Calibri"/>
              </a:rPr>
              <a:t> </a:t>
            </a:r>
            <a:r>
              <a:rPr sz="2141" spc="-5" dirty="0">
                <a:latin typeface="Calibri"/>
                <a:cs typeface="Calibri"/>
              </a:rPr>
              <a:t>of</a:t>
            </a:r>
            <a:r>
              <a:rPr sz="2141" dirty="0">
                <a:latin typeface="Calibri"/>
                <a:cs typeface="Calibri"/>
              </a:rPr>
              <a:t> </a:t>
            </a:r>
            <a:r>
              <a:rPr sz="2141" spc="-10" dirty="0">
                <a:latin typeface="Calibri"/>
                <a:cs typeface="Calibri"/>
              </a:rPr>
              <a:t>states, </a:t>
            </a:r>
            <a:r>
              <a:rPr sz="2141" spc="-5" dirty="0">
                <a:latin typeface="Calibri"/>
                <a:cs typeface="Calibri"/>
              </a:rPr>
              <a:t> </a:t>
            </a:r>
            <a:r>
              <a:rPr sz="2141" dirty="0">
                <a:latin typeface="Calibri"/>
                <a:cs typeface="Calibri"/>
              </a:rPr>
              <a:t>map the </a:t>
            </a:r>
            <a:r>
              <a:rPr sz="2141" spc="-15" dirty="0">
                <a:latin typeface="Calibri"/>
                <a:cs typeface="Calibri"/>
              </a:rPr>
              <a:t>range</a:t>
            </a:r>
            <a:r>
              <a:rPr sz="2141" spc="5" dirty="0">
                <a:latin typeface="Calibri"/>
                <a:cs typeface="Calibri"/>
              </a:rPr>
              <a:t> </a:t>
            </a:r>
            <a:r>
              <a:rPr sz="2141" spc="-5" dirty="0">
                <a:latin typeface="Calibri"/>
                <a:cs typeface="Calibri"/>
              </a:rPr>
              <a:t>of</a:t>
            </a:r>
            <a:r>
              <a:rPr sz="2141" dirty="0">
                <a:latin typeface="Calibri"/>
                <a:cs typeface="Calibri"/>
              </a:rPr>
              <a:t> each</a:t>
            </a:r>
            <a:r>
              <a:rPr sz="2141" spc="5" dirty="0">
                <a:latin typeface="Calibri"/>
                <a:cs typeface="Calibri"/>
              </a:rPr>
              <a:t> </a:t>
            </a:r>
            <a:r>
              <a:rPr sz="2141" spc="-10" dirty="0">
                <a:latin typeface="Calibri"/>
                <a:cs typeface="Calibri"/>
              </a:rPr>
              <a:t>attribute</a:t>
            </a:r>
            <a:r>
              <a:rPr sz="2141" dirty="0">
                <a:latin typeface="Calibri"/>
                <a:cs typeface="Calibri"/>
              </a:rPr>
              <a:t> </a:t>
            </a:r>
            <a:r>
              <a:rPr sz="2141" spc="-15" dirty="0">
                <a:latin typeface="Calibri"/>
                <a:cs typeface="Calibri"/>
              </a:rPr>
              <a:t>onto </a:t>
            </a:r>
            <a:r>
              <a:rPr sz="2141" dirty="0">
                <a:latin typeface="Calibri"/>
                <a:cs typeface="Calibri"/>
              </a:rPr>
              <a:t>[0,</a:t>
            </a:r>
            <a:r>
              <a:rPr sz="2141" spc="-15" dirty="0">
                <a:latin typeface="Calibri"/>
                <a:cs typeface="Calibri"/>
              </a:rPr>
              <a:t> </a:t>
            </a:r>
            <a:r>
              <a:rPr sz="2141" dirty="0">
                <a:latin typeface="Calibri"/>
                <a:cs typeface="Calibri"/>
              </a:rPr>
              <a:t>1]</a:t>
            </a:r>
            <a:r>
              <a:rPr sz="2141" spc="5" dirty="0">
                <a:latin typeface="Calibri"/>
                <a:cs typeface="Calibri"/>
              </a:rPr>
              <a:t> </a:t>
            </a:r>
            <a:r>
              <a:rPr sz="2141" spc="-10" dirty="0">
                <a:latin typeface="Calibri"/>
                <a:cs typeface="Calibri"/>
              </a:rPr>
              <a:t>by</a:t>
            </a:r>
            <a:r>
              <a:rPr sz="2141" spc="-15" dirty="0">
                <a:latin typeface="Calibri"/>
                <a:cs typeface="Calibri"/>
              </a:rPr>
              <a:t> </a:t>
            </a:r>
            <a:r>
              <a:rPr sz="2141" spc="-5" dirty="0">
                <a:latin typeface="Calibri"/>
                <a:cs typeface="Calibri"/>
              </a:rPr>
              <a:t>replacing</a:t>
            </a:r>
            <a:r>
              <a:rPr sz="2141" spc="-15" dirty="0">
                <a:latin typeface="Calibri"/>
                <a:cs typeface="Calibri"/>
              </a:rPr>
              <a:t> </a:t>
            </a:r>
            <a:r>
              <a:rPr sz="2141" i="1" spc="-5" dirty="0">
                <a:latin typeface="Calibri"/>
                <a:cs typeface="Calibri"/>
              </a:rPr>
              <a:t>i</a:t>
            </a:r>
            <a:r>
              <a:rPr sz="2141" spc="-5" dirty="0">
                <a:latin typeface="Calibri"/>
                <a:cs typeface="Calibri"/>
              </a:rPr>
              <a:t>‐th</a:t>
            </a:r>
            <a:r>
              <a:rPr sz="2141" spc="10" dirty="0">
                <a:latin typeface="Calibri"/>
                <a:cs typeface="Calibri"/>
              </a:rPr>
              <a:t> </a:t>
            </a:r>
            <a:r>
              <a:rPr sz="2141" spc="-5" dirty="0">
                <a:latin typeface="Calibri"/>
                <a:cs typeface="Calibri"/>
              </a:rPr>
              <a:t>object</a:t>
            </a:r>
            <a:r>
              <a:rPr sz="2141" spc="-15" dirty="0">
                <a:latin typeface="Calibri"/>
                <a:cs typeface="Calibri"/>
              </a:rPr>
              <a:t> </a:t>
            </a:r>
            <a:r>
              <a:rPr sz="2141" spc="-5" dirty="0">
                <a:latin typeface="Calibri"/>
                <a:cs typeface="Calibri"/>
              </a:rPr>
              <a:t>in </a:t>
            </a:r>
            <a:r>
              <a:rPr sz="2141" spc="-467" dirty="0">
                <a:latin typeface="Calibri"/>
                <a:cs typeface="Calibri"/>
              </a:rPr>
              <a:t> </a:t>
            </a:r>
            <a:r>
              <a:rPr sz="2141" dirty="0">
                <a:latin typeface="Calibri"/>
                <a:cs typeface="Calibri"/>
              </a:rPr>
              <a:t>the</a:t>
            </a:r>
            <a:r>
              <a:rPr sz="2141" spc="-5" dirty="0">
                <a:latin typeface="Calibri"/>
                <a:cs typeface="Calibri"/>
              </a:rPr>
              <a:t> </a:t>
            </a:r>
            <a:r>
              <a:rPr sz="2141" i="1" spc="-5" dirty="0">
                <a:latin typeface="Calibri"/>
                <a:cs typeface="Calibri"/>
              </a:rPr>
              <a:t>f</a:t>
            </a:r>
            <a:r>
              <a:rPr sz="2141" spc="-5" dirty="0">
                <a:latin typeface="Calibri"/>
                <a:cs typeface="Calibri"/>
              </a:rPr>
              <a:t>‐th</a:t>
            </a:r>
            <a:r>
              <a:rPr sz="2141" dirty="0">
                <a:latin typeface="Calibri"/>
                <a:cs typeface="Calibri"/>
              </a:rPr>
              <a:t> </a:t>
            </a:r>
            <a:r>
              <a:rPr sz="2141" spc="-10" dirty="0">
                <a:latin typeface="Calibri"/>
                <a:cs typeface="Calibri"/>
              </a:rPr>
              <a:t>variable</a:t>
            </a:r>
            <a:r>
              <a:rPr sz="2141" spc="-5" dirty="0">
                <a:latin typeface="Calibri"/>
                <a:cs typeface="Calibri"/>
              </a:rPr>
              <a:t> by</a:t>
            </a:r>
            <a:endParaRPr sz="2141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74119" y="5705007"/>
            <a:ext cx="7310755" cy="341928"/>
          </a:xfrm>
          <a:prstGeom prst="rect">
            <a:avLst/>
          </a:prstGeom>
        </p:spPr>
        <p:txBody>
          <a:bodyPr vert="horz" wrap="square" lIns="0" tIns="12358" rIns="0" bIns="0" rtlCol="0">
            <a:spAutoFit/>
          </a:bodyPr>
          <a:lstStyle/>
          <a:p>
            <a:pPr marL="12357">
              <a:spcBef>
                <a:spcPts val="97"/>
              </a:spcBef>
              <a:tabLst>
                <a:tab pos="318195" algn="l"/>
              </a:tabLst>
            </a:pPr>
            <a:r>
              <a:rPr sz="2141" dirty="0">
                <a:solidFill>
                  <a:srgbClr val="CC0000"/>
                </a:solidFill>
                <a:latin typeface="Arial MT"/>
                <a:cs typeface="Arial MT"/>
              </a:rPr>
              <a:t>–	</a:t>
            </a:r>
            <a:r>
              <a:rPr sz="2141" spc="-10" dirty="0">
                <a:latin typeface="Calibri"/>
                <a:cs typeface="Calibri"/>
              </a:rPr>
              <a:t>compute</a:t>
            </a:r>
            <a:r>
              <a:rPr sz="2141" dirty="0">
                <a:latin typeface="Calibri"/>
                <a:cs typeface="Calibri"/>
              </a:rPr>
              <a:t> the </a:t>
            </a:r>
            <a:r>
              <a:rPr sz="2141" spc="-5" dirty="0">
                <a:latin typeface="Calibri"/>
                <a:cs typeface="Calibri"/>
              </a:rPr>
              <a:t>dissimilarity</a:t>
            </a:r>
            <a:r>
              <a:rPr sz="2141" spc="24" dirty="0">
                <a:latin typeface="Calibri"/>
                <a:cs typeface="Calibri"/>
              </a:rPr>
              <a:t> </a:t>
            </a:r>
            <a:r>
              <a:rPr sz="2141" spc="-5" dirty="0">
                <a:latin typeface="Calibri"/>
                <a:cs typeface="Calibri"/>
              </a:rPr>
              <a:t>using</a:t>
            </a:r>
            <a:r>
              <a:rPr sz="2141" spc="-15" dirty="0">
                <a:latin typeface="Calibri"/>
                <a:cs typeface="Calibri"/>
              </a:rPr>
              <a:t> </a:t>
            </a:r>
            <a:r>
              <a:rPr sz="2141" dirty="0">
                <a:latin typeface="Calibri"/>
                <a:cs typeface="Calibri"/>
              </a:rPr>
              <a:t>methods</a:t>
            </a:r>
            <a:r>
              <a:rPr sz="2141" spc="5" dirty="0">
                <a:latin typeface="Calibri"/>
                <a:cs typeface="Calibri"/>
              </a:rPr>
              <a:t> </a:t>
            </a:r>
            <a:r>
              <a:rPr sz="2141" spc="-19" dirty="0">
                <a:latin typeface="Calibri"/>
                <a:cs typeface="Calibri"/>
              </a:rPr>
              <a:t>for</a:t>
            </a:r>
            <a:r>
              <a:rPr sz="2141" spc="-5" dirty="0">
                <a:latin typeface="Calibri"/>
                <a:cs typeface="Calibri"/>
              </a:rPr>
              <a:t> numeric</a:t>
            </a:r>
            <a:r>
              <a:rPr sz="2141" dirty="0">
                <a:latin typeface="Calibri"/>
                <a:cs typeface="Calibri"/>
              </a:rPr>
              <a:t> </a:t>
            </a:r>
            <a:r>
              <a:rPr sz="2141" spc="-10" dirty="0">
                <a:latin typeface="Calibri"/>
                <a:cs typeface="Calibri"/>
              </a:rPr>
              <a:t>attributes</a:t>
            </a:r>
            <a:endParaRPr sz="2141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59562" y="3230489"/>
            <a:ext cx="1945086" cy="408566"/>
          </a:xfrm>
          <a:prstGeom prst="rect">
            <a:avLst/>
          </a:prstGeom>
        </p:spPr>
        <p:txBody>
          <a:bodyPr vert="horz" wrap="square" lIns="0" tIns="11740" rIns="0" bIns="0" rtlCol="0">
            <a:spAutoFit/>
          </a:bodyPr>
          <a:lstStyle/>
          <a:p>
            <a:pPr marL="37071">
              <a:spcBef>
                <a:spcPts val="92"/>
              </a:spcBef>
              <a:tabLst>
                <a:tab pos="1170835" algn="l"/>
                <a:tab pos="1611983" algn="l"/>
              </a:tabLst>
            </a:pPr>
            <a:r>
              <a:rPr sz="2578" spc="-5" dirty="0">
                <a:latin typeface="Symbol"/>
                <a:cs typeface="Symbol"/>
              </a:rPr>
              <a:t></a:t>
            </a:r>
            <a:r>
              <a:rPr sz="2578" spc="-326" dirty="0">
                <a:latin typeface="Times New Roman"/>
                <a:cs typeface="Times New Roman"/>
              </a:rPr>
              <a:t> </a:t>
            </a:r>
            <a:r>
              <a:rPr sz="2578" spc="-34" dirty="0">
                <a:latin typeface="Times New Roman"/>
                <a:cs typeface="Times New Roman"/>
              </a:rPr>
              <a:t>{1,...,	</a:t>
            </a:r>
            <a:r>
              <a:rPr sz="2578" i="1" spc="-5" dirty="0">
                <a:latin typeface="Times New Roman"/>
                <a:cs typeface="Times New Roman"/>
              </a:rPr>
              <a:t>M	</a:t>
            </a:r>
            <a:r>
              <a:rPr sz="2262" i="1" spc="15" baseline="-32258" dirty="0">
                <a:latin typeface="Times New Roman"/>
                <a:cs typeface="Times New Roman"/>
              </a:rPr>
              <a:t>f</a:t>
            </a:r>
            <a:r>
              <a:rPr sz="2262" i="1" spc="190" baseline="-32258" dirty="0">
                <a:latin typeface="Times New Roman"/>
                <a:cs typeface="Times New Roman"/>
              </a:rPr>
              <a:t> </a:t>
            </a:r>
            <a:r>
              <a:rPr sz="2578" spc="-5" dirty="0">
                <a:latin typeface="Times New Roman"/>
                <a:cs typeface="Times New Roman"/>
              </a:rPr>
              <a:t>}</a:t>
            </a:r>
            <a:endParaRPr sz="2578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93285" y="3342449"/>
            <a:ext cx="313265" cy="408630"/>
          </a:xfrm>
          <a:prstGeom prst="rect">
            <a:avLst/>
          </a:prstGeom>
        </p:spPr>
        <p:txBody>
          <a:bodyPr vert="horz" wrap="square" lIns="0" tIns="11740" rIns="0" bIns="0" rtlCol="0">
            <a:spAutoFit/>
          </a:bodyPr>
          <a:lstStyle/>
          <a:p>
            <a:pPr marL="37071">
              <a:spcBef>
                <a:spcPts val="92"/>
              </a:spcBef>
            </a:pPr>
            <a:r>
              <a:rPr sz="3868" i="1" spc="15" baseline="18867" dirty="0">
                <a:latin typeface="Times New Roman"/>
                <a:cs typeface="Times New Roman"/>
              </a:rPr>
              <a:t>r</a:t>
            </a:r>
            <a:r>
              <a:rPr sz="1508" i="1" spc="10" dirty="0">
                <a:latin typeface="Times New Roman"/>
                <a:cs typeface="Times New Roman"/>
              </a:rPr>
              <a:t>if</a:t>
            </a:r>
            <a:endParaRPr sz="1508">
              <a:latin typeface="Times New Roman"/>
              <a:cs typeface="Times New Roman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89577" y="4746126"/>
            <a:ext cx="1585702" cy="784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1640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7148" y="868494"/>
            <a:ext cx="8379069" cy="612319"/>
          </a:xfrm>
          <a:prstGeom prst="rect">
            <a:avLst/>
          </a:prstGeom>
        </p:spPr>
        <p:txBody>
          <a:bodyPr vert="horz" wrap="square" lIns="0" tIns="13593" rIns="0" bIns="0" rtlCol="0">
            <a:spAutoFit/>
          </a:bodyPr>
          <a:lstStyle/>
          <a:p>
            <a:pPr marL="12357">
              <a:spcBef>
                <a:spcPts val="107"/>
              </a:spcBef>
            </a:pPr>
            <a:r>
              <a:rPr sz="3843" spc="-5" dirty="0"/>
              <a:t>Dissimilarity</a:t>
            </a:r>
            <a:r>
              <a:rPr sz="3843" dirty="0"/>
              <a:t> </a:t>
            </a:r>
            <a:r>
              <a:rPr sz="3843" spc="-19" dirty="0"/>
              <a:t>for</a:t>
            </a:r>
            <a:r>
              <a:rPr sz="3843" spc="19" dirty="0"/>
              <a:t> </a:t>
            </a:r>
            <a:r>
              <a:rPr sz="3843" spc="-19" dirty="0"/>
              <a:t>Attributes</a:t>
            </a:r>
            <a:r>
              <a:rPr sz="3843" spc="29" dirty="0"/>
              <a:t> </a:t>
            </a:r>
            <a:r>
              <a:rPr sz="3843" dirty="0"/>
              <a:t>of</a:t>
            </a:r>
            <a:r>
              <a:rPr sz="3843" spc="10" dirty="0"/>
              <a:t> </a:t>
            </a:r>
            <a:r>
              <a:rPr sz="3843" spc="-19" dirty="0"/>
              <a:t>Mixed</a:t>
            </a:r>
            <a:r>
              <a:rPr sz="3843" spc="5" dirty="0"/>
              <a:t> </a:t>
            </a:r>
            <a:r>
              <a:rPr sz="3843" spc="-29" dirty="0"/>
              <a:t>Type</a:t>
            </a:r>
            <a:endParaRPr sz="3843"/>
          </a:p>
        </p:txBody>
      </p:sp>
      <p:sp>
        <p:nvSpPr>
          <p:cNvPr id="3" name="object 3"/>
          <p:cNvSpPr txBox="1"/>
          <p:nvPr/>
        </p:nvSpPr>
        <p:spPr>
          <a:xfrm>
            <a:off x="865555" y="1516512"/>
            <a:ext cx="8284534" cy="1669511"/>
          </a:xfrm>
          <a:prstGeom prst="rect">
            <a:avLst/>
          </a:prstGeom>
        </p:spPr>
        <p:txBody>
          <a:bodyPr vert="horz" wrap="square" lIns="0" tIns="56227" rIns="0" bIns="0" rtlCol="0">
            <a:spAutoFit/>
          </a:bodyPr>
          <a:lstStyle/>
          <a:p>
            <a:pPr marL="379363" indent="-367624">
              <a:spcBef>
                <a:spcPts val="443"/>
              </a:spcBef>
              <a:buClr>
                <a:srgbClr val="C00000"/>
              </a:buClr>
              <a:buFont typeface="Arial MT"/>
              <a:buChar char="•"/>
              <a:tabLst>
                <a:tab pos="378745" algn="l"/>
                <a:tab pos="379981" algn="l"/>
              </a:tabLst>
            </a:pPr>
            <a:r>
              <a:rPr sz="2530" spc="19" dirty="0">
                <a:latin typeface="Calibri"/>
                <a:cs typeface="Calibri"/>
              </a:rPr>
              <a:t>A</a:t>
            </a:r>
            <a:r>
              <a:rPr sz="2530" spc="5" dirty="0">
                <a:latin typeface="Calibri"/>
                <a:cs typeface="Calibri"/>
              </a:rPr>
              <a:t> database</a:t>
            </a:r>
            <a:r>
              <a:rPr sz="2530" dirty="0">
                <a:latin typeface="Calibri"/>
                <a:cs typeface="Calibri"/>
              </a:rPr>
              <a:t> may</a:t>
            </a:r>
            <a:r>
              <a:rPr sz="2530" spc="5" dirty="0">
                <a:latin typeface="Calibri"/>
                <a:cs typeface="Calibri"/>
              </a:rPr>
              <a:t> </a:t>
            </a:r>
            <a:r>
              <a:rPr sz="2530" dirty="0">
                <a:latin typeface="Calibri"/>
                <a:cs typeface="Calibri"/>
              </a:rPr>
              <a:t>contain</a:t>
            </a:r>
            <a:r>
              <a:rPr sz="2530" spc="5" dirty="0">
                <a:latin typeface="Calibri"/>
                <a:cs typeface="Calibri"/>
              </a:rPr>
              <a:t> all</a:t>
            </a:r>
            <a:r>
              <a:rPr sz="2530" spc="10" dirty="0">
                <a:latin typeface="Calibri"/>
                <a:cs typeface="Calibri"/>
              </a:rPr>
              <a:t> </a:t>
            </a:r>
            <a:r>
              <a:rPr sz="2530" dirty="0">
                <a:latin typeface="Calibri"/>
                <a:cs typeface="Calibri"/>
              </a:rPr>
              <a:t>attribute</a:t>
            </a:r>
            <a:r>
              <a:rPr sz="2530" spc="5" dirty="0">
                <a:latin typeface="Calibri"/>
                <a:cs typeface="Calibri"/>
              </a:rPr>
              <a:t> </a:t>
            </a:r>
            <a:r>
              <a:rPr sz="2530" spc="10" dirty="0">
                <a:latin typeface="Calibri"/>
                <a:cs typeface="Calibri"/>
              </a:rPr>
              <a:t>types</a:t>
            </a:r>
            <a:endParaRPr sz="2530">
              <a:latin typeface="Calibri"/>
              <a:cs typeface="Calibri"/>
            </a:endParaRPr>
          </a:p>
          <a:p>
            <a:pPr marL="807536" marR="4943" indent="-306456">
              <a:lnSpc>
                <a:spcPts val="2773"/>
              </a:lnSpc>
              <a:spcBef>
                <a:spcPts val="671"/>
              </a:spcBef>
            </a:pPr>
            <a:r>
              <a:rPr sz="2530" spc="19" dirty="0">
                <a:solidFill>
                  <a:srgbClr val="C00000"/>
                </a:solidFill>
                <a:latin typeface="Arial MT"/>
                <a:cs typeface="Arial MT"/>
              </a:rPr>
              <a:t>–</a:t>
            </a:r>
            <a:r>
              <a:rPr sz="2530" spc="282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530" spc="15" dirty="0">
                <a:latin typeface="Calibri"/>
                <a:cs typeface="Calibri"/>
              </a:rPr>
              <a:t>Nominal,</a:t>
            </a:r>
            <a:r>
              <a:rPr sz="2530" spc="5" dirty="0">
                <a:latin typeface="Calibri"/>
                <a:cs typeface="Calibri"/>
              </a:rPr>
              <a:t> </a:t>
            </a:r>
            <a:r>
              <a:rPr sz="2530" spc="10" dirty="0">
                <a:latin typeface="Calibri"/>
                <a:cs typeface="Calibri"/>
              </a:rPr>
              <a:t>symmetric </a:t>
            </a:r>
            <a:r>
              <a:rPr sz="2530" spc="-15" dirty="0">
                <a:latin typeface="Calibri"/>
                <a:cs typeface="Calibri"/>
              </a:rPr>
              <a:t>binary,</a:t>
            </a:r>
            <a:r>
              <a:rPr sz="2530" spc="10" dirty="0">
                <a:latin typeface="Calibri"/>
                <a:cs typeface="Calibri"/>
              </a:rPr>
              <a:t> asymmetric</a:t>
            </a:r>
            <a:r>
              <a:rPr sz="2530" spc="5" dirty="0">
                <a:latin typeface="Calibri"/>
                <a:cs typeface="Calibri"/>
              </a:rPr>
              <a:t> </a:t>
            </a:r>
            <a:r>
              <a:rPr sz="2530" spc="-15" dirty="0">
                <a:latin typeface="Calibri"/>
                <a:cs typeface="Calibri"/>
              </a:rPr>
              <a:t>binary,</a:t>
            </a:r>
            <a:r>
              <a:rPr sz="2530" spc="10" dirty="0">
                <a:latin typeface="Calibri"/>
                <a:cs typeface="Calibri"/>
              </a:rPr>
              <a:t> numeric, </a:t>
            </a:r>
            <a:r>
              <a:rPr sz="2530" spc="-555" dirty="0">
                <a:latin typeface="Calibri"/>
                <a:cs typeface="Calibri"/>
              </a:rPr>
              <a:t> </a:t>
            </a:r>
            <a:r>
              <a:rPr sz="2530" spc="5" dirty="0">
                <a:latin typeface="Calibri"/>
                <a:cs typeface="Calibri"/>
              </a:rPr>
              <a:t>ordinal</a:t>
            </a:r>
            <a:endParaRPr sz="2530">
              <a:latin typeface="Calibri"/>
              <a:cs typeface="Calibri"/>
            </a:endParaRPr>
          </a:p>
          <a:p>
            <a:pPr marL="379363" indent="-367006">
              <a:spcBef>
                <a:spcPts val="306"/>
              </a:spcBef>
              <a:buClr>
                <a:srgbClr val="C00000"/>
              </a:buClr>
              <a:buFont typeface="Arial MT"/>
              <a:buChar char="•"/>
              <a:tabLst>
                <a:tab pos="378745" algn="l"/>
                <a:tab pos="379363" algn="l"/>
              </a:tabLst>
            </a:pPr>
            <a:r>
              <a:rPr sz="2530" spc="15" dirty="0">
                <a:latin typeface="Calibri"/>
                <a:cs typeface="Calibri"/>
              </a:rPr>
              <a:t>One</a:t>
            </a:r>
            <a:r>
              <a:rPr sz="2530" dirty="0">
                <a:latin typeface="Calibri"/>
                <a:cs typeface="Calibri"/>
              </a:rPr>
              <a:t> may</a:t>
            </a:r>
            <a:r>
              <a:rPr sz="2530" spc="5" dirty="0">
                <a:latin typeface="Calibri"/>
                <a:cs typeface="Calibri"/>
              </a:rPr>
              <a:t> </a:t>
            </a:r>
            <a:r>
              <a:rPr sz="2530" spc="15" dirty="0">
                <a:latin typeface="Calibri"/>
                <a:cs typeface="Calibri"/>
              </a:rPr>
              <a:t>use</a:t>
            </a:r>
            <a:r>
              <a:rPr sz="2530" dirty="0">
                <a:latin typeface="Calibri"/>
                <a:cs typeface="Calibri"/>
              </a:rPr>
              <a:t> </a:t>
            </a:r>
            <a:r>
              <a:rPr sz="2530" spc="15" dirty="0">
                <a:latin typeface="Calibri"/>
                <a:cs typeface="Calibri"/>
              </a:rPr>
              <a:t>a</a:t>
            </a:r>
            <a:r>
              <a:rPr sz="2530" spc="5" dirty="0">
                <a:latin typeface="Calibri"/>
                <a:cs typeface="Calibri"/>
              </a:rPr>
              <a:t> weighted formula</a:t>
            </a:r>
            <a:r>
              <a:rPr sz="2530" spc="-5" dirty="0">
                <a:latin typeface="Calibri"/>
                <a:cs typeface="Calibri"/>
              </a:rPr>
              <a:t> </a:t>
            </a:r>
            <a:r>
              <a:rPr sz="2530" dirty="0">
                <a:latin typeface="Calibri"/>
                <a:cs typeface="Calibri"/>
              </a:rPr>
              <a:t>to </a:t>
            </a:r>
            <a:r>
              <a:rPr sz="2530" spc="10" dirty="0">
                <a:latin typeface="Calibri"/>
                <a:cs typeface="Calibri"/>
              </a:rPr>
              <a:t>combine</a:t>
            </a:r>
            <a:r>
              <a:rPr sz="2530" spc="5" dirty="0">
                <a:latin typeface="Calibri"/>
                <a:cs typeface="Calibri"/>
              </a:rPr>
              <a:t> </a:t>
            </a:r>
            <a:r>
              <a:rPr sz="2530" spc="10" dirty="0">
                <a:latin typeface="Calibri"/>
                <a:cs typeface="Calibri"/>
              </a:rPr>
              <a:t>their</a:t>
            </a:r>
            <a:r>
              <a:rPr sz="2530" spc="5" dirty="0">
                <a:latin typeface="Calibri"/>
                <a:cs typeface="Calibri"/>
              </a:rPr>
              <a:t> </a:t>
            </a:r>
            <a:r>
              <a:rPr sz="2530" spc="-5" dirty="0">
                <a:latin typeface="Calibri"/>
                <a:cs typeface="Calibri"/>
              </a:rPr>
              <a:t>effects</a:t>
            </a:r>
            <a:endParaRPr sz="253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8870" y="4544252"/>
            <a:ext cx="8810265" cy="43178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51208" y="5123769"/>
            <a:ext cx="6270418" cy="25487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21592" y="5526242"/>
            <a:ext cx="1746261" cy="360603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547186" y="3395704"/>
            <a:ext cx="2916010" cy="107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086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0817" y="703582"/>
            <a:ext cx="2997200" cy="6978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20" dirty="0">
                <a:solidFill>
                  <a:srgbClr val="00009A"/>
                </a:solidFill>
              </a:rPr>
              <a:t>Data</a:t>
            </a:r>
            <a:r>
              <a:rPr spc="-70" dirty="0">
                <a:solidFill>
                  <a:srgbClr val="00009A"/>
                </a:solidFill>
              </a:rPr>
              <a:t> </a:t>
            </a:r>
            <a:r>
              <a:rPr dirty="0">
                <a:solidFill>
                  <a:srgbClr val="00009A"/>
                </a:solidFill>
              </a:rPr>
              <a:t>Objects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0817" y="1423822"/>
            <a:ext cx="8803005" cy="5708015"/>
          </a:xfrm>
          <a:prstGeom prst="rect">
            <a:avLst/>
          </a:prstGeom>
        </p:spPr>
        <p:txBody>
          <a:bodyPr vert="horz" wrap="square" lIns="0" tIns="132715" rIns="0" bIns="0" rtlCol="0">
            <a:spAutoFit/>
          </a:bodyPr>
          <a:lstStyle/>
          <a:p>
            <a:pPr marL="390525" indent="-378460">
              <a:lnSpc>
                <a:spcPct val="100000"/>
              </a:lnSpc>
              <a:spcBef>
                <a:spcPts val="1045"/>
              </a:spcBef>
              <a:buClr>
                <a:srgbClr val="CC0000"/>
              </a:buClr>
              <a:buFont typeface="Arial MT"/>
              <a:buChar char="•"/>
              <a:tabLst>
                <a:tab pos="390525" algn="l"/>
                <a:tab pos="391160" algn="l"/>
              </a:tabLst>
            </a:pPr>
            <a:r>
              <a:rPr sz="2650" spc="-20" dirty="0">
                <a:latin typeface="Calibri"/>
                <a:cs typeface="Calibri"/>
              </a:rPr>
              <a:t>Data</a:t>
            </a:r>
            <a:r>
              <a:rPr sz="2650" spc="-25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sets</a:t>
            </a:r>
            <a:r>
              <a:rPr sz="2650" spc="-5" dirty="0">
                <a:latin typeface="Calibri"/>
                <a:cs typeface="Calibri"/>
              </a:rPr>
              <a:t> </a:t>
            </a:r>
            <a:r>
              <a:rPr sz="2650" spc="-20" dirty="0">
                <a:latin typeface="Calibri"/>
                <a:cs typeface="Calibri"/>
              </a:rPr>
              <a:t>are</a:t>
            </a:r>
            <a:r>
              <a:rPr sz="2650" spc="-5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made</a:t>
            </a:r>
            <a:r>
              <a:rPr sz="2650" spc="-5" dirty="0">
                <a:latin typeface="Calibri"/>
                <a:cs typeface="Calibri"/>
              </a:rPr>
              <a:t> up</a:t>
            </a:r>
            <a:r>
              <a:rPr sz="2650" spc="-15" dirty="0">
                <a:latin typeface="Calibri"/>
                <a:cs typeface="Calibri"/>
              </a:rPr>
              <a:t> </a:t>
            </a:r>
            <a:r>
              <a:rPr sz="2650" spc="-5" dirty="0">
                <a:latin typeface="Calibri"/>
                <a:cs typeface="Calibri"/>
              </a:rPr>
              <a:t>of</a:t>
            </a:r>
            <a:r>
              <a:rPr sz="2650" spc="-25" dirty="0">
                <a:latin typeface="Calibri"/>
                <a:cs typeface="Calibri"/>
              </a:rPr>
              <a:t> </a:t>
            </a:r>
            <a:r>
              <a:rPr sz="2650" spc="-20" dirty="0">
                <a:latin typeface="Calibri"/>
                <a:cs typeface="Calibri"/>
              </a:rPr>
              <a:t>data</a:t>
            </a:r>
            <a:r>
              <a:rPr sz="2650" spc="-5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objects</a:t>
            </a:r>
            <a:endParaRPr sz="2650">
              <a:latin typeface="Calibri"/>
              <a:cs typeface="Calibri"/>
            </a:endParaRPr>
          </a:p>
          <a:p>
            <a:pPr marL="390525" indent="-378460">
              <a:lnSpc>
                <a:spcPct val="100000"/>
              </a:lnSpc>
              <a:spcBef>
                <a:spcPts val="950"/>
              </a:spcBef>
              <a:buClr>
                <a:srgbClr val="CC0000"/>
              </a:buClr>
              <a:buFont typeface="Arial MT"/>
              <a:buChar char="•"/>
              <a:tabLst>
                <a:tab pos="390525" algn="l"/>
                <a:tab pos="391160" algn="l"/>
              </a:tabLst>
            </a:pPr>
            <a:r>
              <a:rPr sz="2650" spc="-5" dirty="0">
                <a:latin typeface="Calibri"/>
                <a:cs typeface="Calibri"/>
              </a:rPr>
              <a:t>A</a:t>
            </a:r>
            <a:r>
              <a:rPr sz="2650" spc="-25" dirty="0">
                <a:latin typeface="Calibri"/>
                <a:cs typeface="Calibri"/>
              </a:rPr>
              <a:t> </a:t>
            </a:r>
            <a:r>
              <a:rPr sz="2650" b="1" spc="-15" dirty="0">
                <a:latin typeface="Calibri"/>
                <a:cs typeface="Calibri"/>
              </a:rPr>
              <a:t>data</a:t>
            </a:r>
            <a:r>
              <a:rPr sz="2650" b="1" spc="-10" dirty="0">
                <a:latin typeface="Calibri"/>
                <a:cs typeface="Calibri"/>
              </a:rPr>
              <a:t> </a:t>
            </a:r>
            <a:r>
              <a:rPr sz="2650" b="1" spc="-5" dirty="0">
                <a:latin typeface="Calibri"/>
                <a:cs typeface="Calibri"/>
              </a:rPr>
              <a:t>object</a:t>
            </a:r>
            <a:r>
              <a:rPr sz="2650" b="1" spc="-35" dirty="0">
                <a:latin typeface="Calibri"/>
                <a:cs typeface="Calibri"/>
              </a:rPr>
              <a:t> </a:t>
            </a:r>
            <a:r>
              <a:rPr sz="2650" spc="-15" dirty="0">
                <a:latin typeface="Calibri"/>
                <a:cs typeface="Calibri"/>
              </a:rPr>
              <a:t>represents </a:t>
            </a:r>
            <a:r>
              <a:rPr sz="2650" spc="-5" dirty="0">
                <a:latin typeface="Calibri"/>
                <a:cs typeface="Calibri"/>
              </a:rPr>
              <a:t>an</a:t>
            </a:r>
            <a:r>
              <a:rPr sz="2650" spc="-10" dirty="0">
                <a:latin typeface="Calibri"/>
                <a:cs typeface="Calibri"/>
              </a:rPr>
              <a:t> entity</a:t>
            </a:r>
            <a:endParaRPr sz="2650">
              <a:latin typeface="Calibri"/>
              <a:cs typeface="Calibri"/>
            </a:endParaRPr>
          </a:p>
          <a:p>
            <a:pPr marL="390525" indent="-378460">
              <a:lnSpc>
                <a:spcPct val="100000"/>
              </a:lnSpc>
              <a:spcBef>
                <a:spcPts val="940"/>
              </a:spcBef>
              <a:buClr>
                <a:srgbClr val="CC0000"/>
              </a:buClr>
              <a:buFont typeface="Arial MT"/>
              <a:buChar char="•"/>
              <a:tabLst>
                <a:tab pos="390525" algn="l"/>
                <a:tab pos="391160" algn="l"/>
              </a:tabLst>
            </a:pPr>
            <a:r>
              <a:rPr sz="2650" spc="-15" dirty="0">
                <a:latin typeface="Calibri"/>
                <a:cs typeface="Calibri"/>
              </a:rPr>
              <a:t>Examples:</a:t>
            </a:r>
            <a:endParaRPr sz="2650">
              <a:latin typeface="Calibri"/>
              <a:cs typeface="Calibri"/>
            </a:endParaRPr>
          </a:p>
          <a:p>
            <a:pPr marL="830580" lvl="1" indent="-314960">
              <a:lnSpc>
                <a:spcPct val="100000"/>
              </a:lnSpc>
              <a:spcBef>
                <a:spcPts val="950"/>
              </a:spcBef>
              <a:buClr>
                <a:srgbClr val="CC0000"/>
              </a:buClr>
              <a:buFont typeface="Arial MT"/>
              <a:buChar char="–"/>
              <a:tabLst>
                <a:tab pos="831215" algn="l"/>
                <a:tab pos="3051810" algn="l"/>
              </a:tabLst>
            </a:pPr>
            <a:r>
              <a:rPr sz="2650" spc="-10" dirty="0">
                <a:latin typeface="Calibri"/>
                <a:cs typeface="Calibri"/>
              </a:rPr>
              <a:t>sales</a:t>
            </a:r>
            <a:r>
              <a:rPr sz="2650" spc="40" dirty="0">
                <a:latin typeface="Calibri"/>
                <a:cs typeface="Calibri"/>
              </a:rPr>
              <a:t> </a:t>
            </a:r>
            <a:r>
              <a:rPr sz="2650" spc="-15" dirty="0">
                <a:latin typeface="Calibri"/>
                <a:cs typeface="Calibri"/>
              </a:rPr>
              <a:t>database:	</a:t>
            </a:r>
            <a:r>
              <a:rPr sz="2650" spc="-20" dirty="0">
                <a:latin typeface="Calibri"/>
                <a:cs typeface="Calibri"/>
              </a:rPr>
              <a:t>customers,</a:t>
            </a:r>
            <a:r>
              <a:rPr sz="2650" spc="-10" dirty="0">
                <a:latin typeface="Calibri"/>
                <a:cs typeface="Calibri"/>
              </a:rPr>
              <a:t> </a:t>
            </a:r>
            <a:r>
              <a:rPr sz="2650" spc="-25" dirty="0">
                <a:latin typeface="Calibri"/>
                <a:cs typeface="Calibri"/>
              </a:rPr>
              <a:t>store</a:t>
            </a:r>
            <a:r>
              <a:rPr sz="2650" spc="-20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items, sales</a:t>
            </a:r>
            <a:endParaRPr sz="2650">
              <a:latin typeface="Calibri"/>
              <a:cs typeface="Calibri"/>
            </a:endParaRPr>
          </a:p>
          <a:p>
            <a:pPr marL="830580" lvl="1" indent="-314960">
              <a:lnSpc>
                <a:spcPct val="100000"/>
              </a:lnSpc>
              <a:spcBef>
                <a:spcPts val="940"/>
              </a:spcBef>
              <a:buClr>
                <a:srgbClr val="CC0000"/>
              </a:buClr>
              <a:buFont typeface="Arial MT"/>
              <a:buChar char="–"/>
              <a:tabLst>
                <a:tab pos="831215" algn="l"/>
              </a:tabLst>
            </a:pPr>
            <a:r>
              <a:rPr sz="2650" spc="-10" dirty="0">
                <a:latin typeface="Calibri"/>
                <a:cs typeface="Calibri"/>
              </a:rPr>
              <a:t>medical </a:t>
            </a:r>
            <a:r>
              <a:rPr sz="2650" spc="-15" dirty="0">
                <a:latin typeface="Calibri"/>
                <a:cs typeface="Calibri"/>
              </a:rPr>
              <a:t>database: patients,</a:t>
            </a:r>
            <a:r>
              <a:rPr sz="2650" spc="-10" dirty="0">
                <a:latin typeface="Calibri"/>
                <a:cs typeface="Calibri"/>
              </a:rPr>
              <a:t> </a:t>
            </a:r>
            <a:r>
              <a:rPr sz="2650" spc="-15" dirty="0">
                <a:latin typeface="Calibri"/>
                <a:cs typeface="Calibri"/>
              </a:rPr>
              <a:t>treatments</a:t>
            </a:r>
            <a:endParaRPr sz="2650">
              <a:latin typeface="Calibri"/>
              <a:cs typeface="Calibri"/>
            </a:endParaRPr>
          </a:p>
          <a:p>
            <a:pPr marL="830580" lvl="1" indent="-314960">
              <a:lnSpc>
                <a:spcPct val="100000"/>
              </a:lnSpc>
              <a:spcBef>
                <a:spcPts val="944"/>
              </a:spcBef>
              <a:buClr>
                <a:srgbClr val="CC0000"/>
              </a:buClr>
              <a:buFont typeface="Arial MT"/>
              <a:buChar char="–"/>
              <a:tabLst>
                <a:tab pos="831215" algn="l"/>
              </a:tabLst>
            </a:pPr>
            <a:r>
              <a:rPr sz="2650" spc="-15" dirty="0">
                <a:latin typeface="Calibri"/>
                <a:cs typeface="Calibri"/>
              </a:rPr>
              <a:t>university</a:t>
            </a:r>
            <a:r>
              <a:rPr sz="2650" spc="-5" dirty="0">
                <a:latin typeface="Calibri"/>
                <a:cs typeface="Calibri"/>
              </a:rPr>
              <a:t> </a:t>
            </a:r>
            <a:r>
              <a:rPr sz="2650" spc="-15" dirty="0">
                <a:latin typeface="Calibri"/>
                <a:cs typeface="Calibri"/>
              </a:rPr>
              <a:t>database:</a:t>
            </a:r>
            <a:r>
              <a:rPr sz="2650" dirty="0">
                <a:latin typeface="Calibri"/>
                <a:cs typeface="Calibri"/>
              </a:rPr>
              <a:t> </a:t>
            </a:r>
            <a:r>
              <a:rPr sz="2650" spc="-15" dirty="0">
                <a:latin typeface="Calibri"/>
                <a:cs typeface="Calibri"/>
              </a:rPr>
              <a:t>students,</a:t>
            </a:r>
            <a:r>
              <a:rPr sz="2650" spc="-10" dirty="0">
                <a:latin typeface="Calibri"/>
                <a:cs typeface="Calibri"/>
              </a:rPr>
              <a:t> </a:t>
            </a:r>
            <a:r>
              <a:rPr sz="2650" spc="-20" dirty="0">
                <a:latin typeface="Calibri"/>
                <a:cs typeface="Calibri"/>
              </a:rPr>
              <a:t>professors,</a:t>
            </a:r>
            <a:r>
              <a:rPr sz="2650" dirty="0">
                <a:latin typeface="Calibri"/>
                <a:cs typeface="Calibri"/>
              </a:rPr>
              <a:t> </a:t>
            </a:r>
            <a:r>
              <a:rPr sz="2650" spc="-20" dirty="0">
                <a:latin typeface="Calibri"/>
                <a:cs typeface="Calibri"/>
              </a:rPr>
              <a:t>courses</a:t>
            </a:r>
            <a:endParaRPr sz="2650">
              <a:latin typeface="Calibri"/>
              <a:cs typeface="Calibri"/>
            </a:endParaRPr>
          </a:p>
          <a:p>
            <a:pPr marL="390525" marR="5080" indent="-378460">
              <a:lnSpc>
                <a:spcPct val="109800"/>
              </a:lnSpc>
              <a:spcBef>
                <a:spcPts val="635"/>
              </a:spcBef>
              <a:buClr>
                <a:srgbClr val="CC0000"/>
              </a:buClr>
              <a:buFont typeface="Arial MT"/>
              <a:buChar char="•"/>
              <a:tabLst>
                <a:tab pos="390525" algn="l"/>
                <a:tab pos="391160" algn="l"/>
              </a:tabLst>
            </a:pPr>
            <a:r>
              <a:rPr sz="2650" spc="-5" dirty="0">
                <a:latin typeface="Calibri"/>
                <a:cs typeface="Calibri"/>
              </a:rPr>
              <a:t>Also</a:t>
            </a:r>
            <a:r>
              <a:rPr sz="2650" spc="-15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called</a:t>
            </a:r>
            <a:r>
              <a:rPr sz="2650" spc="5" dirty="0">
                <a:latin typeface="Calibri"/>
                <a:cs typeface="Calibri"/>
              </a:rPr>
              <a:t> </a:t>
            </a:r>
            <a:r>
              <a:rPr sz="2650" i="1" spc="-10" dirty="0">
                <a:latin typeface="Calibri"/>
                <a:cs typeface="Calibri"/>
              </a:rPr>
              <a:t>samples,</a:t>
            </a:r>
            <a:r>
              <a:rPr sz="2650" i="1" spc="5" dirty="0">
                <a:latin typeface="Calibri"/>
                <a:cs typeface="Calibri"/>
              </a:rPr>
              <a:t> </a:t>
            </a:r>
            <a:r>
              <a:rPr sz="2650" i="1" spc="-20" dirty="0">
                <a:latin typeface="Calibri"/>
                <a:cs typeface="Calibri"/>
              </a:rPr>
              <a:t>examples,</a:t>
            </a:r>
            <a:r>
              <a:rPr sz="2650" i="1" spc="5" dirty="0">
                <a:latin typeface="Calibri"/>
                <a:cs typeface="Calibri"/>
              </a:rPr>
              <a:t> </a:t>
            </a:r>
            <a:r>
              <a:rPr sz="2650" i="1" spc="-15" dirty="0">
                <a:latin typeface="Calibri"/>
                <a:cs typeface="Calibri"/>
              </a:rPr>
              <a:t>instances,</a:t>
            </a:r>
            <a:r>
              <a:rPr sz="2650" i="1" spc="5" dirty="0">
                <a:latin typeface="Calibri"/>
                <a:cs typeface="Calibri"/>
              </a:rPr>
              <a:t> </a:t>
            </a:r>
            <a:r>
              <a:rPr sz="2650" i="1" spc="-15" dirty="0">
                <a:latin typeface="Calibri"/>
                <a:cs typeface="Calibri"/>
              </a:rPr>
              <a:t>data</a:t>
            </a:r>
            <a:r>
              <a:rPr sz="2650" i="1" spc="5" dirty="0">
                <a:latin typeface="Calibri"/>
                <a:cs typeface="Calibri"/>
              </a:rPr>
              <a:t> </a:t>
            </a:r>
            <a:r>
              <a:rPr sz="2650" i="1" spc="-10" dirty="0">
                <a:latin typeface="Calibri"/>
                <a:cs typeface="Calibri"/>
              </a:rPr>
              <a:t>points,</a:t>
            </a:r>
            <a:r>
              <a:rPr sz="2650" i="1" spc="5" dirty="0">
                <a:latin typeface="Calibri"/>
                <a:cs typeface="Calibri"/>
              </a:rPr>
              <a:t> </a:t>
            </a:r>
            <a:r>
              <a:rPr sz="2650" i="1" spc="-10" dirty="0">
                <a:latin typeface="Calibri"/>
                <a:cs typeface="Calibri"/>
              </a:rPr>
              <a:t>objects, </a:t>
            </a:r>
            <a:r>
              <a:rPr sz="2650" i="1" spc="-585" dirty="0">
                <a:latin typeface="Calibri"/>
                <a:cs typeface="Calibri"/>
              </a:rPr>
              <a:t> </a:t>
            </a:r>
            <a:r>
              <a:rPr sz="2650" i="1" spc="-5" dirty="0">
                <a:latin typeface="Calibri"/>
                <a:cs typeface="Calibri"/>
              </a:rPr>
              <a:t>tuples</a:t>
            </a:r>
            <a:endParaRPr sz="2650">
              <a:latin typeface="Calibri"/>
              <a:cs typeface="Calibri"/>
            </a:endParaRPr>
          </a:p>
          <a:p>
            <a:pPr marL="390525" indent="-378460">
              <a:lnSpc>
                <a:spcPct val="100000"/>
              </a:lnSpc>
              <a:spcBef>
                <a:spcPts val="940"/>
              </a:spcBef>
              <a:buClr>
                <a:srgbClr val="CC0000"/>
              </a:buClr>
              <a:buFont typeface="Arial MT"/>
              <a:buChar char="•"/>
              <a:tabLst>
                <a:tab pos="390525" algn="l"/>
                <a:tab pos="391160" algn="l"/>
              </a:tabLst>
            </a:pPr>
            <a:r>
              <a:rPr sz="2650" spc="-20" dirty="0">
                <a:latin typeface="Calibri"/>
                <a:cs typeface="Calibri"/>
              </a:rPr>
              <a:t>Data </a:t>
            </a:r>
            <a:r>
              <a:rPr sz="2650" spc="-10" dirty="0">
                <a:latin typeface="Calibri"/>
                <a:cs typeface="Calibri"/>
              </a:rPr>
              <a:t>objects</a:t>
            </a:r>
            <a:r>
              <a:rPr sz="2650" spc="-15" dirty="0">
                <a:latin typeface="Calibri"/>
                <a:cs typeface="Calibri"/>
              </a:rPr>
              <a:t> </a:t>
            </a:r>
            <a:r>
              <a:rPr sz="2650" spc="-20" dirty="0">
                <a:latin typeface="Calibri"/>
                <a:cs typeface="Calibri"/>
              </a:rPr>
              <a:t>are</a:t>
            </a:r>
            <a:r>
              <a:rPr sz="2650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described</a:t>
            </a:r>
            <a:r>
              <a:rPr sz="2650" dirty="0">
                <a:latin typeface="Calibri"/>
                <a:cs typeface="Calibri"/>
              </a:rPr>
              <a:t> </a:t>
            </a:r>
            <a:r>
              <a:rPr sz="2650" spc="-5" dirty="0">
                <a:latin typeface="Calibri"/>
                <a:cs typeface="Calibri"/>
              </a:rPr>
              <a:t>by</a:t>
            </a:r>
            <a:r>
              <a:rPr sz="2650" spc="25" dirty="0">
                <a:latin typeface="Calibri"/>
                <a:cs typeface="Calibri"/>
              </a:rPr>
              <a:t> </a:t>
            </a:r>
            <a:r>
              <a:rPr sz="2650" b="1" spc="-15" dirty="0">
                <a:latin typeface="Calibri"/>
                <a:cs typeface="Calibri"/>
              </a:rPr>
              <a:t>attributes</a:t>
            </a:r>
            <a:endParaRPr sz="2650">
              <a:latin typeface="Calibri"/>
              <a:cs typeface="Calibri"/>
            </a:endParaRPr>
          </a:p>
          <a:p>
            <a:pPr marL="390525" indent="-378460">
              <a:lnSpc>
                <a:spcPct val="100000"/>
              </a:lnSpc>
              <a:spcBef>
                <a:spcPts val="944"/>
              </a:spcBef>
              <a:buClr>
                <a:srgbClr val="CC0000"/>
              </a:buClr>
              <a:buFont typeface="Arial MT"/>
              <a:buChar char="•"/>
              <a:tabLst>
                <a:tab pos="390525" algn="l"/>
                <a:tab pos="391160" algn="l"/>
              </a:tabLst>
            </a:pPr>
            <a:r>
              <a:rPr sz="2650" spc="-30" dirty="0">
                <a:latin typeface="Calibri"/>
                <a:cs typeface="Calibri"/>
              </a:rPr>
              <a:t>Rows</a:t>
            </a:r>
            <a:r>
              <a:rPr sz="2650" spc="-40" dirty="0">
                <a:latin typeface="Calibri"/>
                <a:cs typeface="Calibri"/>
              </a:rPr>
              <a:t> </a:t>
            </a:r>
            <a:r>
              <a:rPr sz="2650" spc="-5" dirty="0">
                <a:latin typeface="Calibri"/>
                <a:cs typeface="Calibri"/>
              </a:rPr>
              <a:t>‐&gt;</a:t>
            </a:r>
            <a:r>
              <a:rPr sz="2650" spc="-10" dirty="0">
                <a:latin typeface="Calibri"/>
                <a:cs typeface="Calibri"/>
              </a:rPr>
              <a:t> </a:t>
            </a:r>
            <a:r>
              <a:rPr sz="2650" spc="-20" dirty="0">
                <a:latin typeface="Calibri"/>
                <a:cs typeface="Calibri"/>
              </a:rPr>
              <a:t>data</a:t>
            </a:r>
            <a:r>
              <a:rPr sz="2650" spc="-30" dirty="0">
                <a:latin typeface="Calibri"/>
                <a:cs typeface="Calibri"/>
              </a:rPr>
              <a:t> </a:t>
            </a:r>
            <a:r>
              <a:rPr sz="2650" spc="-5" dirty="0">
                <a:latin typeface="Calibri"/>
                <a:cs typeface="Calibri"/>
              </a:rPr>
              <a:t>objects</a:t>
            </a:r>
            <a:endParaRPr sz="2650">
              <a:latin typeface="Calibri"/>
              <a:cs typeface="Calibri"/>
            </a:endParaRPr>
          </a:p>
          <a:p>
            <a:pPr marL="390525" indent="-378460">
              <a:lnSpc>
                <a:spcPct val="100000"/>
              </a:lnSpc>
              <a:spcBef>
                <a:spcPts val="944"/>
              </a:spcBef>
              <a:buClr>
                <a:srgbClr val="CC0000"/>
              </a:buClr>
              <a:buFont typeface="Arial MT"/>
              <a:buChar char="•"/>
              <a:tabLst>
                <a:tab pos="390525" algn="l"/>
                <a:tab pos="391160" algn="l"/>
              </a:tabLst>
            </a:pPr>
            <a:r>
              <a:rPr sz="2650" spc="-10" dirty="0">
                <a:latin typeface="Calibri"/>
                <a:cs typeface="Calibri"/>
              </a:rPr>
              <a:t>Columns</a:t>
            </a:r>
            <a:r>
              <a:rPr sz="2650" spc="-35" dirty="0">
                <a:latin typeface="Calibri"/>
                <a:cs typeface="Calibri"/>
              </a:rPr>
              <a:t> </a:t>
            </a:r>
            <a:r>
              <a:rPr sz="2650" spc="-15" dirty="0">
                <a:latin typeface="Calibri"/>
                <a:cs typeface="Calibri"/>
              </a:rPr>
              <a:t>‐&gt;attributes</a:t>
            </a:r>
            <a:endParaRPr sz="26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6368" y="764690"/>
            <a:ext cx="3785132" cy="677196"/>
          </a:xfrm>
          <a:prstGeom prst="rect">
            <a:avLst/>
          </a:prstGeom>
        </p:spPr>
        <p:txBody>
          <a:bodyPr vert="horz" wrap="square" lIns="0" tIns="11740" rIns="0" bIns="0" rtlCol="0">
            <a:spAutoFit/>
          </a:bodyPr>
          <a:lstStyle/>
          <a:p>
            <a:pPr marL="12357">
              <a:spcBef>
                <a:spcPts val="92"/>
              </a:spcBef>
            </a:pPr>
            <a:r>
              <a:rPr sz="4281" spc="-10" dirty="0"/>
              <a:t>Cosine</a:t>
            </a:r>
            <a:r>
              <a:rPr sz="4281" spc="-29" dirty="0"/>
              <a:t> </a:t>
            </a:r>
            <a:r>
              <a:rPr sz="4281" spc="-5" dirty="0"/>
              <a:t>Similarity</a:t>
            </a:r>
            <a:endParaRPr sz="4281"/>
          </a:p>
        </p:txBody>
      </p:sp>
      <p:sp>
        <p:nvSpPr>
          <p:cNvPr id="3" name="object 3"/>
          <p:cNvSpPr txBox="1"/>
          <p:nvPr/>
        </p:nvSpPr>
        <p:spPr>
          <a:xfrm>
            <a:off x="702467" y="1481396"/>
            <a:ext cx="8702221" cy="975632"/>
          </a:xfrm>
          <a:prstGeom prst="rect">
            <a:avLst/>
          </a:prstGeom>
        </p:spPr>
        <p:txBody>
          <a:bodyPr vert="horz" wrap="square" lIns="0" tIns="47577" rIns="0" bIns="0" rtlCol="0">
            <a:spAutoFit/>
          </a:bodyPr>
          <a:lstStyle/>
          <a:p>
            <a:pPr marL="379363" indent="-367006">
              <a:spcBef>
                <a:spcPts val="375"/>
              </a:spcBef>
              <a:buClr>
                <a:srgbClr val="CC0000"/>
              </a:buClr>
              <a:buFont typeface="Arial MT"/>
              <a:buChar char="•"/>
              <a:tabLst>
                <a:tab pos="378745" algn="l"/>
                <a:tab pos="379363" algn="l"/>
              </a:tabLst>
            </a:pPr>
            <a:r>
              <a:rPr sz="2141" b="1" spc="-10" dirty="0">
                <a:latin typeface="Calibri"/>
                <a:cs typeface="Calibri"/>
              </a:rPr>
              <a:t>Documents</a:t>
            </a:r>
            <a:r>
              <a:rPr sz="2141" b="1" spc="-5" dirty="0">
                <a:latin typeface="Calibri"/>
                <a:cs typeface="Calibri"/>
              </a:rPr>
              <a:t> </a:t>
            </a:r>
            <a:r>
              <a:rPr sz="2141" spc="-10" dirty="0">
                <a:latin typeface="Calibri"/>
                <a:cs typeface="Calibri"/>
              </a:rPr>
              <a:t>are</a:t>
            </a:r>
            <a:r>
              <a:rPr sz="2141" spc="10" dirty="0">
                <a:latin typeface="Calibri"/>
                <a:cs typeface="Calibri"/>
              </a:rPr>
              <a:t> </a:t>
            </a:r>
            <a:r>
              <a:rPr sz="2141" spc="-10" dirty="0">
                <a:latin typeface="Calibri"/>
                <a:cs typeface="Calibri"/>
              </a:rPr>
              <a:t>represented</a:t>
            </a:r>
            <a:r>
              <a:rPr sz="2141" dirty="0">
                <a:latin typeface="Calibri"/>
                <a:cs typeface="Calibri"/>
              </a:rPr>
              <a:t> </a:t>
            </a:r>
            <a:r>
              <a:rPr sz="2141" spc="-10" dirty="0">
                <a:latin typeface="Calibri"/>
                <a:cs typeface="Calibri"/>
              </a:rPr>
              <a:t>by</a:t>
            </a:r>
            <a:r>
              <a:rPr sz="2141" spc="-5" dirty="0">
                <a:latin typeface="Calibri"/>
                <a:cs typeface="Calibri"/>
              </a:rPr>
              <a:t> </a:t>
            </a:r>
            <a:r>
              <a:rPr sz="2141" i="1" spc="-5" dirty="0">
                <a:latin typeface="Calibri"/>
                <a:cs typeface="Calibri"/>
              </a:rPr>
              <a:t>term‐frequency</a:t>
            </a:r>
            <a:r>
              <a:rPr sz="2141" i="1" spc="-15" dirty="0">
                <a:latin typeface="Calibri"/>
                <a:cs typeface="Calibri"/>
              </a:rPr>
              <a:t> </a:t>
            </a:r>
            <a:r>
              <a:rPr sz="2141" i="1" spc="-5" dirty="0">
                <a:latin typeface="Calibri"/>
                <a:cs typeface="Calibri"/>
              </a:rPr>
              <a:t>vector</a:t>
            </a:r>
            <a:endParaRPr sz="2141">
              <a:latin typeface="Calibri"/>
              <a:cs typeface="Calibri"/>
            </a:endParaRPr>
          </a:p>
          <a:p>
            <a:pPr marL="807536" marR="4943" indent="-306456">
              <a:lnSpc>
                <a:spcPts val="2082"/>
              </a:lnSpc>
              <a:spcBef>
                <a:spcPts val="511"/>
              </a:spcBef>
              <a:tabLst>
                <a:tab pos="807536" algn="l"/>
              </a:tabLst>
            </a:pPr>
            <a:r>
              <a:rPr sz="1897" spc="15" dirty="0">
                <a:solidFill>
                  <a:srgbClr val="CC0000"/>
                </a:solidFill>
                <a:latin typeface="Arial MT"/>
                <a:cs typeface="Arial MT"/>
              </a:rPr>
              <a:t>–	</a:t>
            </a:r>
            <a:r>
              <a:rPr sz="1897" spc="5" dirty="0">
                <a:latin typeface="Calibri"/>
                <a:cs typeface="Calibri"/>
              </a:rPr>
              <a:t>thousands</a:t>
            </a:r>
            <a:r>
              <a:rPr sz="1897" spc="29" dirty="0">
                <a:latin typeface="Calibri"/>
                <a:cs typeface="Calibri"/>
              </a:rPr>
              <a:t> </a:t>
            </a:r>
            <a:r>
              <a:rPr sz="1897" spc="10" dirty="0">
                <a:latin typeface="Calibri"/>
                <a:cs typeface="Calibri"/>
              </a:rPr>
              <a:t>of</a:t>
            </a:r>
            <a:r>
              <a:rPr sz="1897" spc="19" dirty="0">
                <a:latin typeface="Calibri"/>
                <a:cs typeface="Calibri"/>
              </a:rPr>
              <a:t> </a:t>
            </a:r>
            <a:r>
              <a:rPr sz="1897" dirty="0">
                <a:latin typeface="Calibri"/>
                <a:cs typeface="Calibri"/>
              </a:rPr>
              <a:t>attributes/</a:t>
            </a:r>
            <a:r>
              <a:rPr sz="1897" spc="29" dirty="0">
                <a:latin typeface="Calibri"/>
                <a:cs typeface="Calibri"/>
              </a:rPr>
              <a:t> </a:t>
            </a:r>
            <a:r>
              <a:rPr sz="1897" spc="-5" dirty="0">
                <a:latin typeface="Calibri"/>
                <a:cs typeface="Calibri"/>
              </a:rPr>
              <a:t>keywords,</a:t>
            </a:r>
            <a:r>
              <a:rPr sz="1897" spc="19" dirty="0">
                <a:latin typeface="Calibri"/>
                <a:cs typeface="Calibri"/>
              </a:rPr>
              <a:t> </a:t>
            </a:r>
            <a:r>
              <a:rPr sz="1897" spc="10" dirty="0">
                <a:latin typeface="Calibri"/>
                <a:cs typeface="Calibri"/>
              </a:rPr>
              <a:t>each</a:t>
            </a:r>
            <a:r>
              <a:rPr sz="1897" spc="34" dirty="0">
                <a:latin typeface="Calibri"/>
                <a:cs typeface="Calibri"/>
              </a:rPr>
              <a:t> </a:t>
            </a:r>
            <a:r>
              <a:rPr sz="1897" dirty="0">
                <a:latin typeface="Calibri"/>
                <a:cs typeface="Calibri"/>
              </a:rPr>
              <a:t>recording</a:t>
            </a:r>
            <a:r>
              <a:rPr sz="1897" spc="29" dirty="0">
                <a:latin typeface="Calibri"/>
                <a:cs typeface="Calibri"/>
              </a:rPr>
              <a:t> </a:t>
            </a:r>
            <a:r>
              <a:rPr sz="1897" spc="10" dirty="0">
                <a:latin typeface="Calibri"/>
                <a:cs typeface="Calibri"/>
              </a:rPr>
              <a:t>the</a:t>
            </a:r>
            <a:r>
              <a:rPr sz="1897" spc="19" dirty="0">
                <a:latin typeface="Calibri"/>
                <a:cs typeface="Calibri"/>
              </a:rPr>
              <a:t> </a:t>
            </a:r>
            <a:r>
              <a:rPr sz="1897" i="1" spc="10" dirty="0">
                <a:latin typeface="Calibri"/>
                <a:cs typeface="Calibri"/>
              </a:rPr>
              <a:t>frequency </a:t>
            </a:r>
            <a:r>
              <a:rPr sz="1897" spc="10" dirty="0">
                <a:latin typeface="Calibri"/>
                <a:cs typeface="Calibri"/>
              </a:rPr>
              <a:t>of</a:t>
            </a:r>
            <a:r>
              <a:rPr sz="1897" spc="15" dirty="0">
                <a:latin typeface="Calibri"/>
                <a:cs typeface="Calibri"/>
              </a:rPr>
              <a:t> </a:t>
            </a:r>
            <a:r>
              <a:rPr sz="1897" spc="10" dirty="0">
                <a:latin typeface="Calibri"/>
                <a:cs typeface="Calibri"/>
              </a:rPr>
              <a:t>a</a:t>
            </a:r>
            <a:r>
              <a:rPr sz="1897" spc="19" dirty="0">
                <a:latin typeface="Calibri"/>
                <a:cs typeface="Calibri"/>
              </a:rPr>
              <a:t> </a:t>
            </a:r>
            <a:r>
              <a:rPr sz="1897" spc="10" dirty="0">
                <a:latin typeface="Calibri"/>
                <a:cs typeface="Calibri"/>
              </a:rPr>
              <a:t>particular </a:t>
            </a:r>
            <a:r>
              <a:rPr sz="1897" spc="-414" dirty="0">
                <a:latin typeface="Calibri"/>
                <a:cs typeface="Calibri"/>
              </a:rPr>
              <a:t> </a:t>
            </a:r>
            <a:r>
              <a:rPr sz="1897" dirty="0">
                <a:latin typeface="Calibri"/>
                <a:cs typeface="Calibri"/>
              </a:rPr>
              <a:t>word</a:t>
            </a:r>
            <a:r>
              <a:rPr sz="1897" spc="5" dirty="0">
                <a:latin typeface="Calibri"/>
                <a:cs typeface="Calibri"/>
              </a:rPr>
              <a:t> </a:t>
            </a:r>
            <a:r>
              <a:rPr sz="1897" spc="10" dirty="0">
                <a:latin typeface="Calibri"/>
                <a:cs typeface="Calibri"/>
              </a:rPr>
              <a:t>in the</a:t>
            </a:r>
            <a:r>
              <a:rPr sz="1897" spc="19" dirty="0">
                <a:latin typeface="Calibri"/>
                <a:cs typeface="Calibri"/>
              </a:rPr>
              <a:t> </a:t>
            </a:r>
            <a:r>
              <a:rPr sz="1897" spc="5" dirty="0">
                <a:latin typeface="Calibri"/>
                <a:cs typeface="Calibri"/>
              </a:rPr>
              <a:t>document</a:t>
            </a:r>
            <a:endParaRPr sz="1897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2467" y="4256947"/>
            <a:ext cx="9175517" cy="3020225"/>
          </a:xfrm>
          <a:prstGeom prst="rect">
            <a:avLst/>
          </a:prstGeom>
        </p:spPr>
        <p:txBody>
          <a:bodyPr vert="horz" wrap="square" lIns="0" tIns="12358" rIns="0" bIns="0" rtlCol="0">
            <a:spAutoFit/>
          </a:bodyPr>
          <a:lstStyle/>
          <a:p>
            <a:pPr marL="379363" indent="-367006">
              <a:spcBef>
                <a:spcPts val="97"/>
              </a:spcBef>
              <a:buClr>
                <a:srgbClr val="CC0000"/>
              </a:buClr>
              <a:buFont typeface="Arial MT"/>
              <a:buChar char="•"/>
              <a:tabLst>
                <a:tab pos="378745" algn="l"/>
                <a:tab pos="379363" algn="l"/>
              </a:tabLst>
            </a:pPr>
            <a:r>
              <a:rPr sz="2141" spc="-10" dirty="0">
                <a:latin typeface="Calibri"/>
                <a:cs typeface="Calibri"/>
              </a:rPr>
              <a:t>Applications:</a:t>
            </a:r>
            <a:r>
              <a:rPr sz="2141" spc="15" dirty="0">
                <a:latin typeface="Calibri"/>
                <a:cs typeface="Calibri"/>
              </a:rPr>
              <a:t> </a:t>
            </a:r>
            <a:r>
              <a:rPr sz="2141" spc="-10" dirty="0">
                <a:latin typeface="Calibri"/>
                <a:cs typeface="Calibri"/>
              </a:rPr>
              <a:t>information</a:t>
            </a:r>
            <a:r>
              <a:rPr sz="2141" spc="5" dirty="0">
                <a:latin typeface="Calibri"/>
                <a:cs typeface="Calibri"/>
              </a:rPr>
              <a:t> </a:t>
            </a:r>
            <a:r>
              <a:rPr sz="2141" spc="-10" dirty="0">
                <a:latin typeface="Calibri"/>
                <a:cs typeface="Calibri"/>
              </a:rPr>
              <a:t>retrieval,</a:t>
            </a:r>
            <a:r>
              <a:rPr sz="2141" spc="15" dirty="0">
                <a:latin typeface="Calibri"/>
                <a:cs typeface="Calibri"/>
              </a:rPr>
              <a:t> </a:t>
            </a:r>
            <a:r>
              <a:rPr sz="2141" spc="-5" dirty="0">
                <a:latin typeface="Calibri"/>
                <a:cs typeface="Calibri"/>
              </a:rPr>
              <a:t>biologic</a:t>
            </a:r>
            <a:r>
              <a:rPr sz="2141" dirty="0">
                <a:latin typeface="Calibri"/>
                <a:cs typeface="Calibri"/>
              </a:rPr>
              <a:t> </a:t>
            </a:r>
            <a:r>
              <a:rPr sz="2141" spc="-34" dirty="0">
                <a:latin typeface="Calibri"/>
                <a:cs typeface="Calibri"/>
              </a:rPr>
              <a:t>taxonomy,</a:t>
            </a:r>
            <a:r>
              <a:rPr sz="2141" spc="-10" dirty="0">
                <a:latin typeface="Calibri"/>
                <a:cs typeface="Calibri"/>
              </a:rPr>
              <a:t> gene</a:t>
            </a:r>
            <a:r>
              <a:rPr sz="2141" dirty="0">
                <a:latin typeface="Calibri"/>
                <a:cs typeface="Calibri"/>
              </a:rPr>
              <a:t> </a:t>
            </a:r>
            <a:r>
              <a:rPr sz="2141" spc="-10" dirty="0">
                <a:latin typeface="Calibri"/>
                <a:cs typeface="Calibri"/>
              </a:rPr>
              <a:t>feature</a:t>
            </a:r>
            <a:r>
              <a:rPr sz="2141" spc="10" dirty="0">
                <a:latin typeface="Calibri"/>
                <a:cs typeface="Calibri"/>
              </a:rPr>
              <a:t> </a:t>
            </a:r>
            <a:r>
              <a:rPr sz="2141" dirty="0">
                <a:latin typeface="Calibri"/>
                <a:cs typeface="Calibri"/>
              </a:rPr>
              <a:t>mapping,</a:t>
            </a:r>
            <a:r>
              <a:rPr sz="2141" spc="10" dirty="0">
                <a:latin typeface="Calibri"/>
                <a:cs typeface="Calibri"/>
              </a:rPr>
              <a:t> </a:t>
            </a:r>
            <a:r>
              <a:rPr sz="2141" dirty="0">
                <a:latin typeface="Calibri"/>
                <a:cs typeface="Calibri"/>
              </a:rPr>
              <a:t>…</a:t>
            </a:r>
            <a:endParaRPr sz="2141">
              <a:latin typeface="Calibri"/>
              <a:cs typeface="Calibri"/>
            </a:endParaRPr>
          </a:p>
          <a:p>
            <a:pPr>
              <a:spcBef>
                <a:spcPts val="54"/>
              </a:spcBef>
              <a:buClr>
                <a:srgbClr val="CC0000"/>
              </a:buClr>
              <a:buFont typeface="Arial MT"/>
              <a:buChar char="•"/>
            </a:pPr>
            <a:endParaRPr sz="2481">
              <a:latin typeface="Calibri"/>
              <a:cs typeface="Calibri"/>
            </a:endParaRPr>
          </a:p>
          <a:p>
            <a:pPr marL="379363" indent="-367006">
              <a:buClr>
                <a:srgbClr val="CC0000"/>
              </a:buClr>
              <a:buFont typeface="Arial MT"/>
              <a:buChar char="•"/>
              <a:tabLst>
                <a:tab pos="378745" algn="l"/>
                <a:tab pos="379363" algn="l"/>
              </a:tabLst>
            </a:pPr>
            <a:r>
              <a:rPr sz="2141" spc="-19" dirty="0">
                <a:latin typeface="Calibri"/>
                <a:cs typeface="Calibri"/>
              </a:rPr>
              <a:t>Term‐frequency</a:t>
            </a:r>
            <a:r>
              <a:rPr sz="2141" dirty="0">
                <a:latin typeface="Calibri"/>
                <a:cs typeface="Calibri"/>
              </a:rPr>
              <a:t> </a:t>
            </a:r>
            <a:r>
              <a:rPr sz="2141" spc="-15" dirty="0">
                <a:latin typeface="Calibri"/>
                <a:cs typeface="Calibri"/>
              </a:rPr>
              <a:t>vectors</a:t>
            </a:r>
            <a:r>
              <a:rPr sz="2141" spc="5" dirty="0">
                <a:latin typeface="Calibri"/>
                <a:cs typeface="Calibri"/>
              </a:rPr>
              <a:t> </a:t>
            </a:r>
            <a:r>
              <a:rPr sz="2141" spc="-10" dirty="0">
                <a:latin typeface="Calibri"/>
                <a:cs typeface="Calibri"/>
              </a:rPr>
              <a:t>are</a:t>
            </a:r>
            <a:r>
              <a:rPr sz="2141" dirty="0">
                <a:latin typeface="Calibri"/>
                <a:cs typeface="Calibri"/>
              </a:rPr>
              <a:t> </a:t>
            </a:r>
            <a:r>
              <a:rPr sz="2141" spc="-5" dirty="0">
                <a:latin typeface="Calibri"/>
                <a:cs typeface="Calibri"/>
              </a:rPr>
              <a:t>typically</a:t>
            </a:r>
            <a:r>
              <a:rPr sz="2141" dirty="0">
                <a:latin typeface="Calibri"/>
                <a:cs typeface="Calibri"/>
              </a:rPr>
              <a:t> </a:t>
            </a:r>
            <a:r>
              <a:rPr sz="2141" spc="-5" dirty="0">
                <a:latin typeface="Calibri"/>
                <a:cs typeface="Calibri"/>
              </a:rPr>
              <a:t>very</a:t>
            </a:r>
            <a:r>
              <a:rPr sz="2141" dirty="0">
                <a:latin typeface="Calibri"/>
                <a:cs typeface="Calibri"/>
              </a:rPr>
              <a:t> </a:t>
            </a:r>
            <a:r>
              <a:rPr sz="2141" spc="-5" dirty="0">
                <a:latin typeface="Calibri"/>
                <a:cs typeface="Calibri"/>
              </a:rPr>
              <a:t>long</a:t>
            </a:r>
            <a:r>
              <a:rPr sz="2141" spc="-15" dirty="0">
                <a:latin typeface="Calibri"/>
                <a:cs typeface="Calibri"/>
              </a:rPr>
              <a:t> </a:t>
            </a:r>
            <a:r>
              <a:rPr sz="2141" spc="-5" dirty="0">
                <a:latin typeface="Calibri"/>
                <a:cs typeface="Calibri"/>
              </a:rPr>
              <a:t>and</a:t>
            </a:r>
            <a:r>
              <a:rPr sz="2141" spc="5" dirty="0">
                <a:latin typeface="Calibri"/>
                <a:cs typeface="Calibri"/>
              </a:rPr>
              <a:t> </a:t>
            </a:r>
            <a:r>
              <a:rPr sz="2141" b="1" spc="-10" dirty="0">
                <a:latin typeface="Calibri"/>
                <a:cs typeface="Calibri"/>
              </a:rPr>
              <a:t>sparse</a:t>
            </a:r>
            <a:endParaRPr sz="2141">
              <a:latin typeface="Calibri"/>
              <a:cs typeface="Calibri"/>
            </a:endParaRPr>
          </a:p>
          <a:p>
            <a:pPr marL="807536" lvl="1" indent="-306456">
              <a:spcBef>
                <a:spcPts val="277"/>
              </a:spcBef>
              <a:buClr>
                <a:srgbClr val="CC0000"/>
              </a:buClr>
              <a:buFont typeface="Arial MT"/>
              <a:buChar char="–"/>
              <a:tabLst>
                <a:tab pos="807536" algn="l"/>
                <a:tab pos="808154" algn="l"/>
              </a:tabLst>
            </a:pPr>
            <a:r>
              <a:rPr sz="1897" spc="5" dirty="0">
                <a:latin typeface="Calibri"/>
                <a:cs typeface="Calibri"/>
              </a:rPr>
              <a:t>two term‐frequency</a:t>
            </a:r>
            <a:r>
              <a:rPr sz="1897" spc="34" dirty="0">
                <a:latin typeface="Calibri"/>
                <a:cs typeface="Calibri"/>
              </a:rPr>
              <a:t> </a:t>
            </a:r>
            <a:r>
              <a:rPr sz="1897" dirty="0">
                <a:latin typeface="Calibri"/>
                <a:cs typeface="Calibri"/>
              </a:rPr>
              <a:t>vectors</a:t>
            </a:r>
            <a:r>
              <a:rPr sz="1897" spc="10" dirty="0">
                <a:latin typeface="Calibri"/>
                <a:cs typeface="Calibri"/>
              </a:rPr>
              <a:t> </a:t>
            </a:r>
            <a:r>
              <a:rPr sz="1897" dirty="0">
                <a:latin typeface="Calibri"/>
                <a:cs typeface="Calibri"/>
              </a:rPr>
              <a:t>may</a:t>
            </a:r>
            <a:r>
              <a:rPr sz="1897" spc="10" dirty="0">
                <a:latin typeface="Calibri"/>
                <a:cs typeface="Calibri"/>
              </a:rPr>
              <a:t> </a:t>
            </a:r>
            <a:r>
              <a:rPr sz="1897" spc="-5" dirty="0">
                <a:latin typeface="Calibri"/>
                <a:cs typeface="Calibri"/>
              </a:rPr>
              <a:t>have</a:t>
            </a:r>
            <a:r>
              <a:rPr sz="1897" spc="29" dirty="0">
                <a:latin typeface="Calibri"/>
                <a:cs typeface="Calibri"/>
              </a:rPr>
              <a:t> </a:t>
            </a:r>
            <a:r>
              <a:rPr sz="1897" spc="5" dirty="0">
                <a:latin typeface="Calibri"/>
                <a:cs typeface="Calibri"/>
              </a:rPr>
              <a:t>many</a:t>
            </a:r>
            <a:r>
              <a:rPr sz="1897" spc="19" dirty="0">
                <a:latin typeface="Calibri"/>
                <a:cs typeface="Calibri"/>
              </a:rPr>
              <a:t> </a:t>
            </a:r>
            <a:r>
              <a:rPr sz="1897" spc="15" dirty="0">
                <a:latin typeface="Calibri"/>
                <a:cs typeface="Calibri"/>
              </a:rPr>
              <a:t>0 </a:t>
            </a:r>
            <a:r>
              <a:rPr sz="1897" dirty="0">
                <a:latin typeface="Calibri"/>
                <a:cs typeface="Calibri"/>
              </a:rPr>
              <a:t>values</a:t>
            </a:r>
            <a:r>
              <a:rPr sz="1897" spc="19" dirty="0">
                <a:latin typeface="Calibri"/>
                <a:cs typeface="Calibri"/>
              </a:rPr>
              <a:t> </a:t>
            </a:r>
            <a:r>
              <a:rPr sz="1897" spc="10" dirty="0">
                <a:latin typeface="Calibri"/>
                <a:cs typeface="Calibri"/>
              </a:rPr>
              <a:t>in</a:t>
            </a:r>
            <a:r>
              <a:rPr sz="1897" spc="15" dirty="0">
                <a:latin typeface="Calibri"/>
                <a:cs typeface="Calibri"/>
              </a:rPr>
              <a:t> </a:t>
            </a:r>
            <a:r>
              <a:rPr sz="1897" spc="10" dirty="0">
                <a:latin typeface="Calibri"/>
                <a:cs typeface="Calibri"/>
              </a:rPr>
              <a:t>common</a:t>
            </a:r>
            <a:endParaRPr sz="1897">
              <a:latin typeface="Calibri"/>
              <a:cs typeface="Calibri"/>
            </a:endParaRPr>
          </a:p>
          <a:p>
            <a:pPr marL="807536" lvl="1" indent="-306456">
              <a:spcBef>
                <a:spcPts val="263"/>
              </a:spcBef>
              <a:buClr>
                <a:srgbClr val="CC0000"/>
              </a:buClr>
              <a:buFont typeface="Arial MT"/>
              <a:buChar char="–"/>
              <a:tabLst>
                <a:tab pos="807536" algn="l"/>
                <a:tab pos="808154" algn="l"/>
              </a:tabLst>
            </a:pPr>
            <a:r>
              <a:rPr sz="1897" spc="5" dirty="0">
                <a:latin typeface="Calibri"/>
                <a:cs typeface="Calibri"/>
              </a:rPr>
              <a:t>corresponding</a:t>
            </a:r>
            <a:r>
              <a:rPr sz="1897" spc="44" dirty="0">
                <a:latin typeface="Calibri"/>
                <a:cs typeface="Calibri"/>
              </a:rPr>
              <a:t> </a:t>
            </a:r>
            <a:r>
              <a:rPr sz="1897" spc="5" dirty="0">
                <a:latin typeface="Calibri"/>
                <a:cs typeface="Calibri"/>
              </a:rPr>
              <a:t>documents</a:t>
            </a:r>
            <a:r>
              <a:rPr sz="1897" spc="24" dirty="0">
                <a:latin typeface="Calibri"/>
                <a:cs typeface="Calibri"/>
              </a:rPr>
              <a:t> </a:t>
            </a:r>
            <a:r>
              <a:rPr sz="1897" spc="10" dirty="0">
                <a:latin typeface="Calibri"/>
                <a:cs typeface="Calibri"/>
              </a:rPr>
              <a:t>do</a:t>
            </a:r>
            <a:r>
              <a:rPr sz="1897" spc="19" dirty="0">
                <a:latin typeface="Calibri"/>
                <a:cs typeface="Calibri"/>
              </a:rPr>
              <a:t> </a:t>
            </a:r>
            <a:r>
              <a:rPr sz="1897" spc="10" dirty="0">
                <a:latin typeface="Calibri"/>
                <a:cs typeface="Calibri"/>
              </a:rPr>
              <a:t>not</a:t>
            </a:r>
            <a:r>
              <a:rPr sz="1897" spc="15" dirty="0">
                <a:latin typeface="Calibri"/>
                <a:cs typeface="Calibri"/>
              </a:rPr>
              <a:t> </a:t>
            </a:r>
            <a:r>
              <a:rPr sz="1897" spc="5" dirty="0">
                <a:latin typeface="Calibri"/>
                <a:cs typeface="Calibri"/>
              </a:rPr>
              <a:t>share</a:t>
            </a:r>
            <a:r>
              <a:rPr sz="1897" spc="24" dirty="0">
                <a:latin typeface="Calibri"/>
                <a:cs typeface="Calibri"/>
              </a:rPr>
              <a:t> </a:t>
            </a:r>
            <a:r>
              <a:rPr sz="1897" dirty="0">
                <a:latin typeface="Calibri"/>
                <a:cs typeface="Calibri"/>
              </a:rPr>
              <a:t>many</a:t>
            </a:r>
            <a:r>
              <a:rPr sz="1897" spc="15" dirty="0">
                <a:latin typeface="Calibri"/>
                <a:cs typeface="Calibri"/>
              </a:rPr>
              <a:t> </a:t>
            </a:r>
            <a:r>
              <a:rPr sz="1897" dirty="0">
                <a:latin typeface="Calibri"/>
                <a:cs typeface="Calibri"/>
              </a:rPr>
              <a:t>words</a:t>
            </a:r>
            <a:endParaRPr sz="1897">
              <a:latin typeface="Calibri"/>
              <a:cs typeface="Calibri"/>
            </a:endParaRPr>
          </a:p>
          <a:p>
            <a:pPr marL="807536" lvl="1" indent="-306456">
              <a:spcBef>
                <a:spcPts val="272"/>
              </a:spcBef>
              <a:buClr>
                <a:srgbClr val="CC0000"/>
              </a:buClr>
              <a:buFont typeface="Arial MT"/>
              <a:buChar char="–"/>
              <a:tabLst>
                <a:tab pos="807536" algn="l"/>
                <a:tab pos="808154" algn="l"/>
              </a:tabLst>
            </a:pPr>
            <a:r>
              <a:rPr sz="1897" spc="10" dirty="0">
                <a:latin typeface="Calibri"/>
                <a:cs typeface="Calibri"/>
              </a:rPr>
              <a:t>does</a:t>
            </a:r>
            <a:r>
              <a:rPr sz="1897" spc="5" dirty="0">
                <a:latin typeface="Calibri"/>
                <a:cs typeface="Calibri"/>
              </a:rPr>
              <a:t> </a:t>
            </a:r>
            <a:r>
              <a:rPr sz="1897" spc="10" dirty="0">
                <a:latin typeface="Calibri"/>
                <a:cs typeface="Calibri"/>
              </a:rPr>
              <a:t>not</a:t>
            </a:r>
            <a:r>
              <a:rPr sz="1897" spc="5" dirty="0">
                <a:latin typeface="Calibri"/>
                <a:cs typeface="Calibri"/>
              </a:rPr>
              <a:t> </a:t>
            </a:r>
            <a:r>
              <a:rPr sz="1897" spc="10" dirty="0">
                <a:latin typeface="Calibri"/>
                <a:cs typeface="Calibri"/>
              </a:rPr>
              <a:t>imply</a:t>
            </a:r>
            <a:r>
              <a:rPr sz="1897" spc="5" dirty="0">
                <a:latin typeface="Calibri"/>
                <a:cs typeface="Calibri"/>
              </a:rPr>
              <a:t> they</a:t>
            </a:r>
            <a:r>
              <a:rPr sz="1897" spc="10" dirty="0">
                <a:latin typeface="Calibri"/>
                <a:cs typeface="Calibri"/>
              </a:rPr>
              <a:t> </a:t>
            </a:r>
            <a:r>
              <a:rPr sz="1897" dirty="0">
                <a:latin typeface="Calibri"/>
                <a:cs typeface="Calibri"/>
              </a:rPr>
              <a:t>are</a:t>
            </a:r>
            <a:r>
              <a:rPr sz="1897" spc="10" dirty="0">
                <a:latin typeface="Calibri"/>
                <a:cs typeface="Calibri"/>
              </a:rPr>
              <a:t> </a:t>
            </a:r>
            <a:r>
              <a:rPr sz="1897" spc="5" dirty="0">
                <a:latin typeface="Calibri"/>
                <a:cs typeface="Calibri"/>
              </a:rPr>
              <a:t>similar</a:t>
            </a:r>
            <a:endParaRPr sz="1897">
              <a:latin typeface="Calibri"/>
              <a:cs typeface="Calibri"/>
            </a:endParaRPr>
          </a:p>
          <a:p>
            <a:pPr marL="807536" marR="59314" lvl="1" indent="-306456">
              <a:lnSpc>
                <a:spcPts val="2082"/>
              </a:lnSpc>
              <a:spcBef>
                <a:spcPts val="491"/>
              </a:spcBef>
              <a:buClr>
                <a:srgbClr val="CC0000"/>
              </a:buClr>
              <a:buFont typeface="Arial MT"/>
              <a:buChar char="–"/>
              <a:tabLst>
                <a:tab pos="807536" algn="l"/>
                <a:tab pos="808154" algn="l"/>
              </a:tabLst>
            </a:pPr>
            <a:r>
              <a:rPr sz="1897" spc="10" dirty="0">
                <a:solidFill>
                  <a:srgbClr val="0000FF"/>
                </a:solidFill>
                <a:latin typeface="Calibri"/>
                <a:cs typeface="Calibri"/>
              </a:rPr>
              <a:t>need</a:t>
            </a:r>
            <a:r>
              <a:rPr sz="1897" spc="34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97" spc="10" dirty="0">
                <a:solidFill>
                  <a:srgbClr val="0000FF"/>
                </a:solidFill>
                <a:latin typeface="Calibri"/>
                <a:cs typeface="Calibri"/>
              </a:rPr>
              <a:t>a</a:t>
            </a:r>
            <a:r>
              <a:rPr sz="1897" spc="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97" spc="10" dirty="0">
                <a:solidFill>
                  <a:srgbClr val="0000FF"/>
                </a:solidFill>
                <a:latin typeface="Calibri"/>
                <a:cs typeface="Calibri"/>
              </a:rPr>
              <a:t>measure</a:t>
            </a:r>
            <a:r>
              <a:rPr sz="1897" spc="19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97" spc="5" dirty="0">
                <a:solidFill>
                  <a:srgbClr val="0000FF"/>
                </a:solidFill>
                <a:latin typeface="Calibri"/>
                <a:cs typeface="Calibri"/>
              </a:rPr>
              <a:t>that</a:t>
            </a:r>
            <a:r>
              <a:rPr sz="1897" spc="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97" spc="5" dirty="0">
                <a:solidFill>
                  <a:srgbClr val="0000FF"/>
                </a:solidFill>
                <a:latin typeface="Calibri"/>
                <a:cs typeface="Calibri"/>
              </a:rPr>
              <a:t>focuses</a:t>
            </a:r>
            <a:r>
              <a:rPr sz="1897" spc="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97" spc="10" dirty="0">
                <a:solidFill>
                  <a:srgbClr val="0000FF"/>
                </a:solidFill>
                <a:latin typeface="Calibri"/>
                <a:cs typeface="Calibri"/>
              </a:rPr>
              <a:t>on</a:t>
            </a:r>
            <a:r>
              <a:rPr sz="1897" spc="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97" spc="10" dirty="0">
                <a:solidFill>
                  <a:srgbClr val="0000FF"/>
                </a:solidFill>
                <a:latin typeface="Calibri"/>
                <a:cs typeface="Calibri"/>
              </a:rPr>
              <a:t>the</a:t>
            </a:r>
            <a:r>
              <a:rPr sz="1897" spc="19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97" dirty="0">
                <a:solidFill>
                  <a:srgbClr val="0000FF"/>
                </a:solidFill>
                <a:latin typeface="Calibri"/>
                <a:cs typeface="Calibri"/>
              </a:rPr>
              <a:t>words </a:t>
            </a:r>
            <a:r>
              <a:rPr sz="1897" spc="5" dirty="0">
                <a:solidFill>
                  <a:srgbClr val="0000FF"/>
                </a:solidFill>
                <a:latin typeface="Calibri"/>
                <a:cs typeface="Calibri"/>
              </a:rPr>
              <a:t>that</a:t>
            </a:r>
            <a:r>
              <a:rPr sz="1897" spc="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97" dirty="0">
                <a:solidFill>
                  <a:srgbClr val="0000FF"/>
                </a:solidFill>
                <a:latin typeface="Calibri"/>
                <a:cs typeface="Calibri"/>
              </a:rPr>
              <a:t>are</a:t>
            </a:r>
            <a:r>
              <a:rPr sz="1897" spc="19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97" spc="10" dirty="0">
                <a:solidFill>
                  <a:srgbClr val="0000FF"/>
                </a:solidFill>
                <a:latin typeface="Calibri"/>
                <a:cs typeface="Calibri"/>
              </a:rPr>
              <a:t>common</a:t>
            </a:r>
            <a:r>
              <a:rPr sz="1897" spc="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97" spc="5" dirty="0">
                <a:solidFill>
                  <a:srgbClr val="0000FF"/>
                </a:solidFill>
                <a:latin typeface="Calibri"/>
                <a:cs typeface="Calibri"/>
              </a:rPr>
              <a:t>in</a:t>
            </a:r>
            <a:r>
              <a:rPr sz="1897" spc="19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97" spc="10" dirty="0">
                <a:solidFill>
                  <a:srgbClr val="0000FF"/>
                </a:solidFill>
                <a:latin typeface="Calibri"/>
                <a:cs typeface="Calibri"/>
              </a:rPr>
              <a:t>the</a:t>
            </a:r>
            <a:r>
              <a:rPr sz="1897" spc="24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97" spc="5" dirty="0">
                <a:solidFill>
                  <a:srgbClr val="0000FF"/>
                </a:solidFill>
                <a:latin typeface="Calibri"/>
                <a:cs typeface="Calibri"/>
              </a:rPr>
              <a:t>two</a:t>
            </a:r>
            <a:r>
              <a:rPr sz="1897" spc="10" dirty="0">
                <a:solidFill>
                  <a:srgbClr val="0000FF"/>
                </a:solidFill>
                <a:latin typeface="Calibri"/>
                <a:cs typeface="Calibri"/>
              </a:rPr>
              <a:t> documents, </a:t>
            </a:r>
            <a:r>
              <a:rPr sz="1897" spc="-414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97" spc="10" dirty="0">
                <a:solidFill>
                  <a:srgbClr val="0000FF"/>
                </a:solidFill>
                <a:latin typeface="Calibri"/>
                <a:cs typeface="Calibri"/>
              </a:rPr>
              <a:t>and</a:t>
            </a:r>
            <a:r>
              <a:rPr sz="1897" spc="19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97" spc="10" dirty="0">
                <a:solidFill>
                  <a:srgbClr val="0000FF"/>
                </a:solidFill>
                <a:latin typeface="Calibri"/>
                <a:cs typeface="Calibri"/>
              </a:rPr>
              <a:t>the</a:t>
            </a:r>
            <a:r>
              <a:rPr sz="1897" spc="19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97" spc="5" dirty="0">
                <a:solidFill>
                  <a:srgbClr val="0000FF"/>
                </a:solidFill>
                <a:latin typeface="Calibri"/>
                <a:cs typeface="Calibri"/>
              </a:rPr>
              <a:t>occurrence</a:t>
            </a:r>
            <a:r>
              <a:rPr sz="1897" spc="24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97" spc="5" dirty="0">
                <a:solidFill>
                  <a:srgbClr val="0000FF"/>
                </a:solidFill>
                <a:latin typeface="Calibri"/>
                <a:cs typeface="Calibri"/>
              </a:rPr>
              <a:t>frequency</a:t>
            </a:r>
            <a:r>
              <a:rPr sz="1897" spc="34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97" spc="10" dirty="0">
                <a:solidFill>
                  <a:srgbClr val="0000FF"/>
                </a:solidFill>
                <a:latin typeface="Calibri"/>
                <a:cs typeface="Calibri"/>
              </a:rPr>
              <a:t>of such</a:t>
            </a:r>
            <a:r>
              <a:rPr sz="1897" spc="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97" dirty="0">
                <a:solidFill>
                  <a:srgbClr val="0000FF"/>
                </a:solidFill>
                <a:latin typeface="Calibri"/>
                <a:cs typeface="Calibri"/>
              </a:rPr>
              <a:t>words</a:t>
            </a:r>
            <a:endParaRPr sz="1897">
              <a:latin typeface="Calibri"/>
              <a:cs typeface="Calibri"/>
            </a:endParaRPr>
          </a:p>
          <a:p>
            <a:pPr marL="418906">
              <a:spcBef>
                <a:spcPts val="1002"/>
              </a:spcBef>
            </a:pPr>
            <a:r>
              <a:rPr sz="1508" i="1" spc="-10" dirty="0">
                <a:latin typeface="Calibri"/>
                <a:cs typeface="Calibri"/>
              </a:rPr>
              <a:t>ht</a:t>
            </a:r>
            <a:r>
              <a:rPr sz="1508" i="1" spc="-10" dirty="0">
                <a:latin typeface="Calibri"/>
                <a:cs typeface="Calibri"/>
                <a:hlinkClick r:id="rId2"/>
              </a:rPr>
              <a:t>tps://www.machinelearningplus.com/nlp/</a:t>
            </a:r>
            <a:r>
              <a:rPr sz="1508" i="1" spc="-10" dirty="0">
                <a:latin typeface="Calibri"/>
                <a:cs typeface="Calibri"/>
              </a:rPr>
              <a:t>cosine‐similarity/</a:t>
            </a:r>
            <a:endParaRPr sz="1508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57248" y="2512146"/>
            <a:ext cx="8725577" cy="1641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91488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4395" y="607502"/>
            <a:ext cx="4157714" cy="688339"/>
          </a:xfrm>
          <a:prstGeom prst="rect">
            <a:avLst/>
          </a:prstGeom>
        </p:spPr>
        <p:txBody>
          <a:bodyPr vert="horz" wrap="square" lIns="0" tIns="11122" rIns="0" bIns="0" rtlCol="0">
            <a:spAutoFit/>
          </a:bodyPr>
          <a:lstStyle/>
          <a:p>
            <a:pPr marL="12357">
              <a:spcBef>
                <a:spcPts val="88"/>
              </a:spcBef>
            </a:pPr>
            <a:r>
              <a:rPr spc="-15" dirty="0"/>
              <a:t>Cosine</a:t>
            </a:r>
            <a:r>
              <a:rPr spc="-63" dirty="0"/>
              <a:t> </a:t>
            </a:r>
            <a:r>
              <a:rPr spc="-10" dirty="0"/>
              <a:t>Similarity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28708" y="1842767"/>
            <a:ext cx="5988492" cy="4912145"/>
          </a:xfrm>
          <a:prstGeom prst="rect">
            <a:avLst/>
          </a:prstGeom>
        </p:spPr>
        <p:txBody>
          <a:bodyPr vert="horz" wrap="square" lIns="0" tIns="12358" rIns="0" bIns="0" rtlCol="0">
            <a:spAutoFit/>
          </a:bodyPr>
          <a:lstStyle/>
          <a:p>
            <a:pPr marL="379363" marR="1011428" indent="-367006">
              <a:spcBef>
                <a:spcPts val="97"/>
              </a:spcBef>
              <a:buClr>
                <a:srgbClr val="CC0000"/>
              </a:buClr>
              <a:buFont typeface="Arial MT"/>
              <a:buChar char="•"/>
              <a:tabLst>
                <a:tab pos="378745" algn="l"/>
                <a:tab pos="379363" algn="l"/>
              </a:tabLst>
            </a:pPr>
            <a:r>
              <a:rPr sz="2141" i="1" spc="-5" dirty="0">
                <a:latin typeface="Calibri"/>
                <a:cs typeface="Calibri"/>
              </a:rPr>
              <a:t>Measures how similar two </a:t>
            </a:r>
            <a:r>
              <a:rPr sz="2141" i="1" spc="-10" dirty="0">
                <a:latin typeface="Calibri"/>
                <a:cs typeface="Calibri"/>
              </a:rPr>
              <a:t>documents </a:t>
            </a:r>
            <a:r>
              <a:rPr sz="2141" i="1" spc="-5" dirty="0">
                <a:latin typeface="Calibri"/>
                <a:cs typeface="Calibri"/>
              </a:rPr>
              <a:t>are </a:t>
            </a:r>
            <a:r>
              <a:rPr sz="2141" i="1" spc="-471" dirty="0">
                <a:latin typeface="Calibri"/>
                <a:cs typeface="Calibri"/>
              </a:rPr>
              <a:t> </a:t>
            </a:r>
            <a:r>
              <a:rPr sz="2141" i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irrespective</a:t>
            </a:r>
            <a:r>
              <a:rPr sz="2141" i="1" u="heavy" spc="-24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141" i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of </a:t>
            </a:r>
            <a:r>
              <a:rPr sz="2141" i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their </a:t>
            </a:r>
            <a:r>
              <a:rPr sz="2141" i="1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size</a:t>
            </a:r>
            <a:endParaRPr sz="2141">
              <a:latin typeface="Calibri"/>
              <a:cs typeface="Calibri"/>
            </a:endParaRPr>
          </a:p>
          <a:p>
            <a:pPr marL="807536" marR="405312" indent="-306456">
              <a:lnSpc>
                <a:spcPct val="101499"/>
              </a:lnSpc>
              <a:spcBef>
                <a:spcPts val="471"/>
              </a:spcBef>
              <a:tabLst>
                <a:tab pos="807536" algn="l"/>
              </a:tabLst>
            </a:pPr>
            <a:r>
              <a:rPr sz="1897" spc="15" dirty="0">
                <a:solidFill>
                  <a:srgbClr val="CC0000"/>
                </a:solidFill>
                <a:latin typeface="Arial MT"/>
                <a:cs typeface="Arial MT"/>
              </a:rPr>
              <a:t>–	</a:t>
            </a:r>
            <a:r>
              <a:rPr sz="1897" spc="5" dirty="0">
                <a:latin typeface="Calibri"/>
                <a:cs typeface="Calibri"/>
              </a:rPr>
              <a:t>Determines</a:t>
            </a:r>
            <a:r>
              <a:rPr sz="1897" spc="29" dirty="0">
                <a:latin typeface="Calibri"/>
                <a:cs typeface="Calibri"/>
              </a:rPr>
              <a:t> </a:t>
            </a:r>
            <a:r>
              <a:rPr sz="1897" spc="10" dirty="0">
                <a:latin typeface="Calibri"/>
                <a:cs typeface="Calibri"/>
              </a:rPr>
              <a:t>whether</a:t>
            </a:r>
            <a:r>
              <a:rPr sz="1897" spc="24" dirty="0">
                <a:latin typeface="Calibri"/>
                <a:cs typeface="Calibri"/>
              </a:rPr>
              <a:t> </a:t>
            </a:r>
            <a:r>
              <a:rPr sz="1897" spc="5" dirty="0">
                <a:latin typeface="Calibri"/>
                <a:cs typeface="Calibri"/>
              </a:rPr>
              <a:t>two </a:t>
            </a:r>
            <a:r>
              <a:rPr sz="1897" dirty="0">
                <a:latin typeface="Calibri"/>
                <a:cs typeface="Calibri"/>
              </a:rPr>
              <a:t>vectors</a:t>
            </a:r>
            <a:r>
              <a:rPr sz="1897" spc="5" dirty="0">
                <a:latin typeface="Calibri"/>
                <a:cs typeface="Calibri"/>
              </a:rPr>
              <a:t> </a:t>
            </a:r>
            <a:r>
              <a:rPr sz="1897" dirty="0">
                <a:latin typeface="Calibri"/>
                <a:cs typeface="Calibri"/>
              </a:rPr>
              <a:t>are</a:t>
            </a:r>
            <a:r>
              <a:rPr sz="1897" spc="5" dirty="0">
                <a:latin typeface="Calibri"/>
                <a:cs typeface="Calibri"/>
              </a:rPr>
              <a:t> pointing</a:t>
            </a:r>
            <a:r>
              <a:rPr sz="1897" spc="24" dirty="0">
                <a:latin typeface="Calibri"/>
                <a:cs typeface="Calibri"/>
              </a:rPr>
              <a:t> </a:t>
            </a:r>
            <a:r>
              <a:rPr sz="1897" spc="5" dirty="0">
                <a:latin typeface="Calibri"/>
                <a:cs typeface="Calibri"/>
              </a:rPr>
              <a:t>in </a:t>
            </a:r>
            <a:r>
              <a:rPr sz="1897" spc="-414" dirty="0">
                <a:latin typeface="Calibri"/>
                <a:cs typeface="Calibri"/>
              </a:rPr>
              <a:t> </a:t>
            </a:r>
            <a:r>
              <a:rPr sz="1897" spc="5" dirty="0">
                <a:latin typeface="Calibri"/>
                <a:cs typeface="Calibri"/>
              </a:rPr>
              <a:t>roughly</a:t>
            </a:r>
            <a:r>
              <a:rPr sz="1897" spc="19" dirty="0">
                <a:latin typeface="Calibri"/>
                <a:cs typeface="Calibri"/>
              </a:rPr>
              <a:t> </a:t>
            </a:r>
            <a:r>
              <a:rPr sz="1897" spc="10" dirty="0">
                <a:latin typeface="Calibri"/>
                <a:cs typeface="Calibri"/>
              </a:rPr>
              <a:t>the</a:t>
            </a:r>
            <a:r>
              <a:rPr sz="1897" spc="19" dirty="0">
                <a:latin typeface="Calibri"/>
                <a:cs typeface="Calibri"/>
              </a:rPr>
              <a:t> </a:t>
            </a:r>
            <a:r>
              <a:rPr sz="1897" spc="10" dirty="0">
                <a:latin typeface="Calibri"/>
                <a:cs typeface="Calibri"/>
              </a:rPr>
              <a:t>same</a:t>
            </a:r>
            <a:r>
              <a:rPr sz="1897" spc="5" dirty="0">
                <a:latin typeface="Calibri"/>
                <a:cs typeface="Calibri"/>
              </a:rPr>
              <a:t> direction</a:t>
            </a:r>
            <a:endParaRPr sz="1897">
              <a:latin typeface="Calibri"/>
              <a:cs typeface="Calibri"/>
            </a:endParaRPr>
          </a:p>
          <a:p>
            <a:pPr marL="379363" indent="-367006">
              <a:spcBef>
                <a:spcPts val="506"/>
              </a:spcBef>
              <a:buClr>
                <a:srgbClr val="CC0000"/>
              </a:buClr>
              <a:buFont typeface="Arial MT"/>
              <a:buChar char="•"/>
              <a:tabLst>
                <a:tab pos="378745" algn="l"/>
                <a:tab pos="379363" algn="l"/>
              </a:tabLst>
            </a:pPr>
            <a:r>
              <a:rPr sz="2141" spc="-5" dirty="0">
                <a:latin typeface="Calibri"/>
                <a:cs typeface="Calibri"/>
              </a:rPr>
              <a:t>Cosine</a:t>
            </a:r>
            <a:r>
              <a:rPr sz="2141" spc="-15" dirty="0">
                <a:latin typeface="Calibri"/>
                <a:cs typeface="Calibri"/>
              </a:rPr>
              <a:t> </a:t>
            </a:r>
            <a:r>
              <a:rPr sz="2141" spc="-5" dirty="0">
                <a:latin typeface="Calibri"/>
                <a:cs typeface="Calibri"/>
              </a:rPr>
              <a:t>similarity</a:t>
            </a:r>
            <a:r>
              <a:rPr sz="2141" spc="15" dirty="0">
                <a:latin typeface="Calibri"/>
                <a:cs typeface="Calibri"/>
              </a:rPr>
              <a:t> </a:t>
            </a:r>
            <a:r>
              <a:rPr sz="2141" spc="-5" dirty="0">
                <a:latin typeface="Calibri"/>
                <a:cs typeface="Calibri"/>
              </a:rPr>
              <a:t>ignores</a:t>
            </a:r>
            <a:r>
              <a:rPr sz="2141" spc="-10" dirty="0">
                <a:latin typeface="Calibri"/>
                <a:cs typeface="Calibri"/>
              </a:rPr>
              <a:t> </a:t>
            </a:r>
            <a:r>
              <a:rPr sz="2141" dirty="0">
                <a:latin typeface="Calibri"/>
                <a:cs typeface="Calibri"/>
              </a:rPr>
              <a:t>0‐0</a:t>
            </a:r>
            <a:r>
              <a:rPr sz="2141" spc="-5" dirty="0">
                <a:latin typeface="Calibri"/>
                <a:cs typeface="Calibri"/>
              </a:rPr>
              <a:t> </a:t>
            </a:r>
            <a:r>
              <a:rPr sz="2141" spc="-10" dirty="0">
                <a:latin typeface="Calibri"/>
                <a:cs typeface="Calibri"/>
              </a:rPr>
              <a:t>matches</a:t>
            </a:r>
            <a:endParaRPr sz="2141">
              <a:latin typeface="Calibri"/>
              <a:cs typeface="Calibri"/>
            </a:endParaRPr>
          </a:p>
          <a:p>
            <a:pPr marL="379363" marR="92678" indent="-367006">
              <a:spcBef>
                <a:spcPts val="511"/>
              </a:spcBef>
              <a:buClr>
                <a:srgbClr val="CC0000"/>
              </a:buClr>
              <a:buFont typeface="Arial MT"/>
              <a:buChar char="•"/>
              <a:tabLst>
                <a:tab pos="378745" algn="l"/>
                <a:tab pos="379363" algn="l"/>
              </a:tabLst>
            </a:pPr>
            <a:r>
              <a:rPr sz="2141" spc="-5" dirty="0">
                <a:latin typeface="Calibri"/>
                <a:cs typeface="Calibri"/>
              </a:rPr>
              <a:t>Counting</a:t>
            </a:r>
            <a:r>
              <a:rPr sz="2141" spc="-24" dirty="0">
                <a:latin typeface="Calibri"/>
                <a:cs typeface="Calibri"/>
              </a:rPr>
              <a:t> </a:t>
            </a:r>
            <a:r>
              <a:rPr sz="2141" dirty="0">
                <a:latin typeface="Calibri"/>
                <a:cs typeface="Calibri"/>
              </a:rPr>
              <a:t>0‐0 </a:t>
            </a:r>
            <a:r>
              <a:rPr sz="2141" spc="-10" dirty="0">
                <a:latin typeface="Calibri"/>
                <a:cs typeface="Calibri"/>
              </a:rPr>
              <a:t>matches</a:t>
            </a:r>
            <a:r>
              <a:rPr sz="2141" spc="5" dirty="0">
                <a:latin typeface="Calibri"/>
                <a:cs typeface="Calibri"/>
              </a:rPr>
              <a:t> </a:t>
            </a:r>
            <a:r>
              <a:rPr sz="2141" spc="-5" dirty="0">
                <a:latin typeface="Calibri"/>
                <a:cs typeface="Calibri"/>
              </a:rPr>
              <a:t>in </a:t>
            </a:r>
            <a:r>
              <a:rPr sz="2141" spc="-10" dirty="0">
                <a:latin typeface="Calibri"/>
                <a:cs typeface="Calibri"/>
              </a:rPr>
              <a:t>sparse</a:t>
            </a:r>
            <a:r>
              <a:rPr sz="2141" spc="5" dirty="0">
                <a:latin typeface="Calibri"/>
                <a:cs typeface="Calibri"/>
              </a:rPr>
              <a:t> </a:t>
            </a:r>
            <a:r>
              <a:rPr sz="2141" spc="-15" dirty="0">
                <a:latin typeface="Calibri"/>
                <a:cs typeface="Calibri"/>
              </a:rPr>
              <a:t>data</a:t>
            </a:r>
            <a:r>
              <a:rPr sz="2141" dirty="0">
                <a:latin typeface="Calibri"/>
                <a:cs typeface="Calibri"/>
              </a:rPr>
              <a:t> </a:t>
            </a:r>
            <a:r>
              <a:rPr sz="2141" spc="-5" dirty="0">
                <a:latin typeface="Calibri"/>
                <a:cs typeface="Calibri"/>
              </a:rPr>
              <a:t>would</a:t>
            </a:r>
            <a:r>
              <a:rPr sz="2141" spc="-19" dirty="0">
                <a:latin typeface="Calibri"/>
                <a:cs typeface="Calibri"/>
              </a:rPr>
              <a:t> </a:t>
            </a:r>
            <a:r>
              <a:rPr sz="2141" spc="-10" dirty="0">
                <a:latin typeface="Calibri"/>
                <a:cs typeface="Calibri"/>
              </a:rPr>
              <a:t>inflate </a:t>
            </a:r>
            <a:r>
              <a:rPr sz="2141" spc="-471" dirty="0">
                <a:latin typeface="Calibri"/>
                <a:cs typeface="Calibri"/>
              </a:rPr>
              <a:t> </a:t>
            </a:r>
            <a:r>
              <a:rPr sz="2141" spc="-5" dirty="0">
                <a:latin typeface="Calibri"/>
                <a:cs typeface="Calibri"/>
              </a:rPr>
              <a:t>similarity</a:t>
            </a:r>
            <a:r>
              <a:rPr sz="2141" spc="15" dirty="0">
                <a:latin typeface="Calibri"/>
                <a:cs typeface="Calibri"/>
              </a:rPr>
              <a:t> </a:t>
            </a:r>
            <a:r>
              <a:rPr sz="2141" spc="-10" dirty="0">
                <a:latin typeface="Calibri"/>
                <a:cs typeface="Calibri"/>
              </a:rPr>
              <a:t>scores</a:t>
            </a:r>
            <a:endParaRPr sz="2141">
              <a:latin typeface="Calibri"/>
              <a:cs typeface="Calibri"/>
            </a:endParaRPr>
          </a:p>
          <a:p>
            <a:pPr>
              <a:spcBef>
                <a:spcPts val="34"/>
              </a:spcBef>
              <a:buClr>
                <a:srgbClr val="CC0000"/>
              </a:buClr>
              <a:buFont typeface="Arial MT"/>
              <a:buChar char="•"/>
            </a:pPr>
            <a:endParaRPr sz="2919">
              <a:latin typeface="Calibri"/>
              <a:cs typeface="Calibri"/>
            </a:endParaRPr>
          </a:p>
          <a:p>
            <a:pPr marL="379363" marR="4943" indent="-367006">
              <a:buClr>
                <a:srgbClr val="CC0000"/>
              </a:buClr>
              <a:buFont typeface="Arial MT"/>
              <a:buChar char="•"/>
              <a:tabLst>
                <a:tab pos="378745" algn="l"/>
                <a:tab pos="379363" algn="l"/>
              </a:tabLst>
            </a:pPr>
            <a:r>
              <a:rPr sz="2141" spc="-24" dirty="0">
                <a:latin typeface="Calibri"/>
                <a:cs typeface="Calibri"/>
              </a:rPr>
              <a:t>Even</a:t>
            </a:r>
            <a:r>
              <a:rPr sz="2141" spc="-5" dirty="0">
                <a:latin typeface="Calibri"/>
                <a:cs typeface="Calibri"/>
              </a:rPr>
              <a:t> if</a:t>
            </a:r>
            <a:r>
              <a:rPr sz="2141" spc="-10" dirty="0">
                <a:latin typeface="Calibri"/>
                <a:cs typeface="Calibri"/>
              </a:rPr>
              <a:t> </a:t>
            </a:r>
            <a:r>
              <a:rPr sz="2141" dirty="0">
                <a:latin typeface="Calibri"/>
                <a:cs typeface="Calibri"/>
              </a:rPr>
              <a:t>the</a:t>
            </a:r>
            <a:r>
              <a:rPr sz="2141" spc="-5" dirty="0">
                <a:latin typeface="Calibri"/>
                <a:cs typeface="Calibri"/>
              </a:rPr>
              <a:t> </a:t>
            </a:r>
            <a:r>
              <a:rPr sz="2141" spc="-10" dirty="0">
                <a:latin typeface="Calibri"/>
                <a:cs typeface="Calibri"/>
              </a:rPr>
              <a:t>two</a:t>
            </a:r>
            <a:r>
              <a:rPr sz="2141" spc="-19" dirty="0">
                <a:latin typeface="Calibri"/>
                <a:cs typeface="Calibri"/>
              </a:rPr>
              <a:t> </a:t>
            </a:r>
            <a:r>
              <a:rPr sz="2141" dirty="0">
                <a:latin typeface="Calibri"/>
                <a:cs typeface="Calibri"/>
              </a:rPr>
              <a:t>similar</a:t>
            </a:r>
            <a:r>
              <a:rPr sz="2141" spc="15" dirty="0">
                <a:latin typeface="Calibri"/>
                <a:cs typeface="Calibri"/>
              </a:rPr>
              <a:t> </a:t>
            </a:r>
            <a:r>
              <a:rPr sz="2141" spc="-5" dirty="0">
                <a:latin typeface="Calibri"/>
                <a:cs typeface="Calibri"/>
              </a:rPr>
              <a:t>documents</a:t>
            </a:r>
            <a:r>
              <a:rPr sz="2141" spc="-19" dirty="0">
                <a:latin typeface="Calibri"/>
                <a:cs typeface="Calibri"/>
              </a:rPr>
              <a:t> </a:t>
            </a:r>
            <a:r>
              <a:rPr sz="2141" spc="-10" dirty="0">
                <a:latin typeface="Calibri"/>
                <a:cs typeface="Calibri"/>
              </a:rPr>
              <a:t>are</a:t>
            </a:r>
            <a:r>
              <a:rPr sz="2141" spc="-5" dirty="0">
                <a:latin typeface="Calibri"/>
                <a:cs typeface="Calibri"/>
              </a:rPr>
              <a:t> </a:t>
            </a:r>
            <a:r>
              <a:rPr sz="2141" spc="-15" dirty="0">
                <a:latin typeface="Calibri"/>
                <a:cs typeface="Calibri"/>
              </a:rPr>
              <a:t>far</a:t>
            </a:r>
            <a:r>
              <a:rPr sz="2141" dirty="0">
                <a:latin typeface="Calibri"/>
                <a:cs typeface="Calibri"/>
              </a:rPr>
              <a:t> apart</a:t>
            </a:r>
            <a:r>
              <a:rPr sz="2141" spc="-5" dirty="0">
                <a:latin typeface="Calibri"/>
                <a:cs typeface="Calibri"/>
              </a:rPr>
              <a:t> by </a:t>
            </a:r>
            <a:r>
              <a:rPr sz="2141" dirty="0">
                <a:latin typeface="Calibri"/>
                <a:cs typeface="Calibri"/>
              </a:rPr>
              <a:t> the </a:t>
            </a:r>
            <a:r>
              <a:rPr sz="2141" spc="-5" dirty="0">
                <a:latin typeface="Calibri"/>
                <a:cs typeface="Calibri"/>
              </a:rPr>
              <a:t>Euclidean</a:t>
            </a:r>
            <a:r>
              <a:rPr sz="2141" dirty="0">
                <a:latin typeface="Calibri"/>
                <a:cs typeface="Calibri"/>
              </a:rPr>
              <a:t> </a:t>
            </a:r>
            <a:r>
              <a:rPr sz="2141" spc="-10" dirty="0">
                <a:latin typeface="Calibri"/>
                <a:cs typeface="Calibri"/>
              </a:rPr>
              <a:t>distance</a:t>
            </a:r>
            <a:r>
              <a:rPr sz="2141" dirty="0">
                <a:latin typeface="Calibri"/>
                <a:cs typeface="Calibri"/>
              </a:rPr>
              <a:t> </a:t>
            </a:r>
            <a:r>
              <a:rPr sz="2141" spc="-5" dirty="0">
                <a:latin typeface="Calibri"/>
                <a:cs typeface="Calibri"/>
              </a:rPr>
              <a:t>because</a:t>
            </a:r>
            <a:r>
              <a:rPr sz="2141" dirty="0">
                <a:latin typeface="Calibri"/>
                <a:cs typeface="Calibri"/>
              </a:rPr>
              <a:t> </a:t>
            </a:r>
            <a:r>
              <a:rPr sz="2141" spc="-5" dirty="0">
                <a:latin typeface="Calibri"/>
                <a:cs typeface="Calibri"/>
              </a:rPr>
              <a:t>of</a:t>
            </a:r>
            <a:r>
              <a:rPr sz="2141" dirty="0">
                <a:latin typeface="Calibri"/>
                <a:cs typeface="Calibri"/>
              </a:rPr>
              <a:t> the </a:t>
            </a:r>
            <a:r>
              <a:rPr sz="2141" spc="-15" dirty="0">
                <a:latin typeface="Calibri"/>
                <a:cs typeface="Calibri"/>
              </a:rPr>
              <a:t>size</a:t>
            </a:r>
            <a:r>
              <a:rPr sz="2141" dirty="0">
                <a:latin typeface="Calibri"/>
                <a:cs typeface="Calibri"/>
              </a:rPr>
              <a:t> </a:t>
            </a:r>
            <a:r>
              <a:rPr sz="2141" spc="-15" dirty="0">
                <a:latin typeface="Calibri"/>
                <a:cs typeface="Calibri"/>
              </a:rPr>
              <a:t>(for </a:t>
            </a:r>
            <a:r>
              <a:rPr sz="2141" spc="-10" dirty="0">
                <a:latin typeface="Calibri"/>
                <a:cs typeface="Calibri"/>
              </a:rPr>
              <a:t> example, </a:t>
            </a:r>
            <a:r>
              <a:rPr sz="2141" dirty="0">
                <a:latin typeface="Calibri"/>
                <a:cs typeface="Calibri"/>
              </a:rPr>
              <a:t>the </a:t>
            </a:r>
            <a:r>
              <a:rPr sz="2141" spc="-15" dirty="0">
                <a:latin typeface="Calibri"/>
                <a:cs typeface="Calibri"/>
              </a:rPr>
              <a:t>word </a:t>
            </a:r>
            <a:r>
              <a:rPr sz="2141" spc="-10" dirty="0">
                <a:latin typeface="Calibri"/>
                <a:cs typeface="Calibri"/>
              </a:rPr>
              <a:t>“chatbot” could </a:t>
            </a:r>
            <a:r>
              <a:rPr sz="2141" dirty="0">
                <a:latin typeface="Calibri"/>
                <a:cs typeface="Calibri"/>
              </a:rPr>
              <a:t>appear 50 </a:t>
            </a:r>
            <a:r>
              <a:rPr sz="2141" spc="5" dirty="0">
                <a:latin typeface="Calibri"/>
                <a:cs typeface="Calibri"/>
              </a:rPr>
              <a:t> </a:t>
            </a:r>
            <a:r>
              <a:rPr sz="2141" dirty="0">
                <a:latin typeface="Calibri"/>
                <a:cs typeface="Calibri"/>
              </a:rPr>
              <a:t>times </a:t>
            </a:r>
            <a:r>
              <a:rPr sz="2141" spc="-5" dirty="0">
                <a:latin typeface="Calibri"/>
                <a:cs typeface="Calibri"/>
              </a:rPr>
              <a:t>in one document </a:t>
            </a:r>
            <a:r>
              <a:rPr sz="2141" dirty="0">
                <a:latin typeface="Calibri"/>
                <a:cs typeface="Calibri"/>
              </a:rPr>
              <a:t>and 10 times </a:t>
            </a:r>
            <a:r>
              <a:rPr sz="2141" spc="-5" dirty="0">
                <a:latin typeface="Calibri"/>
                <a:cs typeface="Calibri"/>
              </a:rPr>
              <a:t>in </a:t>
            </a:r>
            <a:r>
              <a:rPr sz="2141" dirty="0">
                <a:latin typeface="Calibri"/>
                <a:cs typeface="Calibri"/>
              </a:rPr>
              <a:t>another), </a:t>
            </a:r>
            <a:r>
              <a:rPr sz="2141" spc="5" dirty="0">
                <a:latin typeface="Calibri"/>
                <a:cs typeface="Calibri"/>
              </a:rPr>
              <a:t> </a:t>
            </a:r>
            <a:r>
              <a:rPr sz="2141" spc="-5" dirty="0">
                <a:latin typeface="Calibri"/>
                <a:cs typeface="Calibri"/>
              </a:rPr>
              <a:t>they</a:t>
            </a:r>
            <a:r>
              <a:rPr sz="2141" spc="-10" dirty="0">
                <a:latin typeface="Calibri"/>
                <a:cs typeface="Calibri"/>
              </a:rPr>
              <a:t> could</a:t>
            </a:r>
            <a:r>
              <a:rPr sz="2141" spc="-5" dirty="0">
                <a:latin typeface="Calibri"/>
                <a:cs typeface="Calibri"/>
              </a:rPr>
              <a:t> </a:t>
            </a:r>
            <a:r>
              <a:rPr sz="2141" spc="-10" dirty="0">
                <a:latin typeface="Calibri"/>
                <a:cs typeface="Calibri"/>
              </a:rPr>
              <a:t>still</a:t>
            </a:r>
            <a:r>
              <a:rPr sz="2141" spc="10" dirty="0">
                <a:latin typeface="Calibri"/>
                <a:cs typeface="Calibri"/>
              </a:rPr>
              <a:t> </a:t>
            </a:r>
            <a:r>
              <a:rPr sz="2141" spc="-19" dirty="0">
                <a:latin typeface="Calibri"/>
                <a:cs typeface="Calibri"/>
              </a:rPr>
              <a:t>have</a:t>
            </a:r>
            <a:r>
              <a:rPr sz="2141" dirty="0">
                <a:latin typeface="Calibri"/>
                <a:cs typeface="Calibri"/>
              </a:rPr>
              <a:t> a</a:t>
            </a:r>
            <a:r>
              <a:rPr sz="2141" spc="-10" dirty="0">
                <a:latin typeface="Calibri"/>
                <a:cs typeface="Calibri"/>
              </a:rPr>
              <a:t> </a:t>
            </a:r>
            <a:r>
              <a:rPr sz="2141" spc="-5" dirty="0">
                <a:latin typeface="Calibri"/>
                <a:cs typeface="Calibri"/>
              </a:rPr>
              <a:t>smaller</a:t>
            </a:r>
            <a:r>
              <a:rPr sz="2141" spc="15" dirty="0">
                <a:latin typeface="Calibri"/>
                <a:cs typeface="Calibri"/>
              </a:rPr>
              <a:t> </a:t>
            </a:r>
            <a:r>
              <a:rPr sz="2141" spc="-5" dirty="0">
                <a:latin typeface="Calibri"/>
                <a:cs typeface="Calibri"/>
              </a:rPr>
              <a:t>angle between them</a:t>
            </a:r>
            <a:endParaRPr sz="2141">
              <a:latin typeface="Calibri"/>
              <a:cs typeface="Calibri"/>
            </a:endParaRPr>
          </a:p>
          <a:p>
            <a:pPr marL="379363" indent="-367006">
              <a:spcBef>
                <a:spcPts val="516"/>
              </a:spcBef>
              <a:buClr>
                <a:srgbClr val="CC0000"/>
              </a:buClr>
              <a:buFont typeface="Arial MT"/>
              <a:buChar char="•"/>
              <a:tabLst>
                <a:tab pos="378745" algn="l"/>
                <a:tab pos="379363" algn="l"/>
              </a:tabLst>
            </a:pPr>
            <a:r>
              <a:rPr sz="2141" spc="-5" dirty="0">
                <a:latin typeface="Calibri"/>
                <a:cs typeface="Calibri"/>
              </a:rPr>
              <a:t>Smaller</a:t>
            </a:r>
            <a:r>
              <a:rPr sz="2141" spc="5" dirty="0">
                <a:latin typeface="Calibri"/>
                <a:cs typeface="Calibri"/>
              </a:rPr>
              <a:t> </a:t>
            </a:r>
            <a:r>
              <a:rPr sz="2141" dirty="0">
                <a:latin typeface="Calibri"/>
                <a:cs typeface="Calibri"/>
              </a:rPr>
              <a:t>the</a:t>
            </a:r>
            <a:r>
              <a:rPr sz="2141" spc="-5" dirty="0">
                <a:latin typeface="Calibri"/>
                <a:cs typeface="Calibri"/>
              </a:rPr>
              <a:t> </a:t>
            </a:r>
            <a:r>
              <a:rPr sz="2141" dirty="0">
                <a:latin typeface="Calibri"/>
                <a:cs typeface="Calibri"/>
              </a:rPr>
              <a:t>angle,</a:t>
            </a:r>
            <a:r>
              <a:rPr sz="2141" spc="-5" dirty="0">
                <a:latin typeface="Calibri"/>
                <a:cs typeface="Calibri"/>
              </a:rPr>
              <a:t> </a:t>
            </a:r>
            <a:r>
              <a:rPr sz="2141" dirty="0">
                <a:latin typeface="Calibri"/>
                <a:cs typeface="Calibri"/>
              </a:rPr>
              <a:t>the</a:t>
            </a:r>
            <a:r>
              <a:rPr sz="2141" spc="-5" dirty="0">
                <a:latin typeface="Calibri"/>
                <a:cs typeface="Calibri"/>
              </a:rPr>
              <a:t> higher</a:t>
            </a:r>
            <a:r>
              <a:rPr sz="2141" spc="-10" dirty="0">
                <a:latin typeface="Calibri"/>
                <a:cs typeface="Calibri"/>
              </a:rPr>
              <a:t> </a:t>
            </a:r>
            <a:r>
              <a:rPr sz="2141" dirty="0">
                <a:latin typeface="Calibri"/>
                <a:cs typeface="Calibri"/>
              </a:rPr>
              <a:t>the</a:t>
            </a:r>
            <a:r>
              <a:rPr sz="2141" spc="-5" dirty="0">
                <a:latin typeface="Calibri"/>
                <a:cs typeface="Calibri"/>
              </a:rPr>
              <a:t> </a:t>
            </a:r>
            <a:r>
              <a:rPr sz="2141" spc="-15" dirty="0">
                <a:latin typeface="Calibri"/>
                <a:cs typeface="Calibri"/>
              </a:rPr>
              <a:t>similarity.</a:t>
            </a:r>
            <a:endParaRPr sz="2141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8159" y="1737231"/>
            <a:ext cx="2406023" cy="1965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5652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7927" y="781002"/>
            <a:ext cx="5977370" cy="677196"/>
          </a:xfrm>
          <a:prstGeom prst="rect">
            <a:avLst/>
          </a:prstGeom>
        </p:spPr>
        <p:txBody>
          <a:bodyPr vert="horz" wrap="square" lIns="0" tIns="11740" rIns="0" bIns="0" rtlCol="0">
            <a:spAutoFit/>
          </a:bodyPr>
          <a:lstStyle/>
          <a:p>
            <a:pPr marL="12357">
              <a:spcBef>
                <a:spcPts val="92"/>
              </a:spcBef>
            </a:pPr>
            <a:r>
              <a:rPr sz="4281" spc="-10" dirty="0"/>
              <a:t>Example: Cosine</a:t>
            </a:r>
            <a:r>
              <a:rPr sz="4281" spc="-15" dirty="0"/>
              <a:t> </a:t>
            </a:r>
            <a:r>
              <a:rPr sz="4281" spc="-5" dirty="0"/>
              <a:t>Similarity</a:t>
            </a:r>
            <a:endParaRPr sz="4281"/>
          </a:p>
        </p:txBody>
      </p:sp>
      <p:sp>
        <p:nvSpPr>
          <p:cNvPr id="3" name="object 3"/>
          <p:cNvSpPr txBox="1"/>
          <p:nvPr/>
        </p:nvSpPr>
        <p:spPr>
          <a:xfrm>
            <a:off x="991636" y="1602983"/>
            <a:ext cx="8608921" cy="5769145"/>
          </a:xfrm>
          <a:prstGeom prst="rect">
            <a:avLst/>
          </a:prstGeom>
        </p:spPr>
        <p:txBody>
          <a:bodyPr vert="horz" wrap="square" lIns="0" tIns="53755" rIns="0" bIns="0" rtlCol="0">
            <a:spAutoFit/>
          </a:bodyPr>
          <a:lstStyle/>
          <a:p>
            <a:pPr marL="366388" marR="47575" indent="-366388">
              <a:spcBef>
                <a:spcPts val="422"/>
              </a:spcBef>
              <a:buClr>
                <a:srgbClr val="CC0000"/>
              </a:buClr>
              <a:buFont typeface="Arial MT"/>
              <a:buChar char="•"/>
              <a:tabLst>
                <a:tab pos="366388" algn="l"/>
                <a:tab pos="416434" algn="l"/>
              </a:tabLst>
            </a:pPr>
            <a:r>
              <a:rPr sz="2335" dirty="0">
                <a:latin typeface="Calibri"/>
                <a:cs typeface="Calibri"/>
              </a:rPr>
              <a:t>Cosine similarity: </a:t>
            </a:r>
            <a:r>
              <a:rPr sz="2335" spc="5" dirty="0">
                <a:latin typeface="Calibri"/>
                <a:cs typeface="Calibri"/>
              </a:rPr>
              <a:t>If</a:t>
            </a:r>
            <a:r>
              <a:rPr sz="2335" spc="19" dirty="0">
                <a:latin typeface="Calibri"/>
                <a:cs typeface="Calibri"/>
              </a:rPr>
              <a:t> </a:t>
            </a:r>
            <a:r>
              <a:rPr sz="2335" i="1" spc="5" dirty="0">
                <a:latin typeface="Calibri"/>
                <a:cs typeface="Calibri"/>
              </a:rPr>
              <a:t>d</a:t>
            </a:r>
            <a:r>
              <a:rPr sz="2335" i="1" spc="7" baseline="-24305" dirty="0">
                <a:latin typeface="Calibri"/>
                <a:cs typeface="Calibri"/>
              </a:rPr>
              <a:t>1</a:t>
            </a:r>
            <a:r>
              <a:rPr sz="2335" i="1" spc="255" baseline="-24305" dirty="0">
                <a:latin typeface="Calibri"/>
                <a:cs typeface="Calibri"/>
              </a:rPr>
              <a:t> </a:t>
            </a:r>
            <a:r>
              <a:rPr sz="2335" spc="5" dirty="0">
                <a:latin typeface="Calibri"/>
                <a:cs typeface="Calibri"/>
              </a:rPr>
              <a:t>and</a:t>
            </a:r>
            <a:r>
              <a:rPr sz="2335" spc="-5" dirty="0">
                <a:latin typeface="Calibri"/>
                <a:cs typeface="Calibri"/>
              </a:rPr>
              <a:t> </a:t>
            </a:r>
            <a:r>
              <a:rPr sz="2335" i="1" spc="5" dirty="0">
                <a:latin typeface="Calibri"/>
                <a:cs typeface="Calibri"/>
              </a:rPr>
              <a:t>d</a:t>
            </a:r>
            <a:r>
              <a:rPr sz="2335" i="1" spc="7" baseline="-24305" dirty="0">
                <a:latin typeface="Calibri"/>
                <a:cs typeface="Calibri"/>
              </a:rPr>
              <a:t>2</a:t>
            </a:r>
            <a:r>
              <a:rPr sz="2335" i="1" spc="255" baseline="-24305" dirty="0">
                <a:latin typeface="Calibri"/>
                <a:cs typeface="Calibri"/>
              </a:rPr>
              <a:t> </a:t>
            </a:r>
            <a:r>
              <a:rPr sz="2335" spc="-5" dirty="0">
                <a:latin typeface="Calibri"/>
                <a:cs typeface="Calibri"/>
              </a:rPr>
              <a:t>are</a:t>
            </a:r>
            <a:r>
              <a:rPr sz="2335" spc="10" dirty="0">
                <a:latin typeface="Calibri"/>
                <a:cs typeface="Calibri"/>
              </a:rPr>
              <a:t> </a:t>
            </a:r>
            <a:r>
              <a:rPr sz="2335" dirty="0">
                <a:latin typeface="Calibri"/>
                <a:cs typeface="Calibri"/>
              </a:rPr>
              <a:t>two term‐frequency </a:t>
            </a:r>
            <a:r>
              <a:rPr sz="2335" spc="-5" dirty="0">
                <a:latin typeface="Calibri"/>
                <a:cs typeface="Calibri"/>
              </a:rPr>
              <a:t>vectors,</a:t>
            </a:r>
            <a:r>
              <a:rPr sz="2335" spc="5" dirty="0">
                <a:latin typeface="Calibri"/>
                <a:cs typeface="Calibri"/>
              </a:rPr>
              <a:t> then</a:t>
            </a:r>
            <a:endParaRPr sz="2335">
              <a:latin typeface="Calibri"/>
              <a:cs typeface="Calibri"/>
            </a:endParaRPr>
          </a:p>
          <a:p>
            <a:pPr marL="684583" algn="ctr">
              <a:spcBef>
                <a:spcPts val="336"/>
              </a:spcBef>
              <a:tabLst>
                <a:tab pos="2290388" algn="l"/>
              </a:tabLst>
            </a:pPr>
            <a:r>
              <a:rPr sz="2335" b="1" dirty="0">
                <a:solidFill>
                  <a:srgbClr val="0000FF"/>
                </a:solidFill>
                <a:latin typeface="Calibri"/>
                <a:cs typeface="Calibri"/>
              </a:rPr>
              <a:t>cos(</a:t>
            </a:r>
            <a:r>
              <a:rPr sz="2335" b="1" i="1" dirty="0">
                <a:solidFill>
                  <a:srgbClr val="0000FF"/>
                </a:solidFill>
                <a:latin typeface="Calibri"/>
                <a:cs typeface="Calibri"/>
              </a:rPr>
              <a:t>d</a:t>
            </a:r>
            <a:r>
              <a:rPr sz="2335" b="1" i="1" baseline="-24305" dirty="0">
                <a:solidFill>
                  <a:srgbClr val="0000FF"/>
                </a:solidFill>
                <a:latin typeface="Calibri"/>
                <a:cs typeface="Calibri"/>
              </a:rPr>
              <a:t>1</a:t>
            </a:r>
            <a:r>
              <a:rPr sz="2335" b="1" i="1" dirty="0">
                <a:solidFill>
                  <a:srgbClr val="0000FF"/>
                </a:solidFill>
                <a:latin typeface="Calibri"/>
                <a:cs typeface="Calibri"/>
              </a:rPr>
              <a:t>,</a:t>
            </a:r>
            <a:r>
              <a:rPr sz="2335" b="1" i="1" spc="5" dirty="0">
                <a:solidFill>
                  <a:srgbClr val="0000FF"/>
                </a:solidFill>
                <a:latin typeface="Calibri"/>
                <a:cs typeface="Calibri"/>
              </a:rPr>
              <a:t> d</a:t>
            </a:r>
            <a:r>
              <a:rPr sz="2335" b="1" i="1" spc="7" baseline="-24305" dirty="0">
                <a:solidFill>
                  <a:srgbClr val="0000FF"/>
                </a:solidFill>
                <a:latin typeface="Calibri"/>
                <a:cs typeface="Calibri"/>
              </a:rPr>
              <a:t>2</a:t>
            </a:r>
            <a:r>
              <a:rPr sz="2335" b="1" spc="5" dirty="0">
                <a:solidFill>
                  <a:srgbClr val="0000FF"/>
                </a:solidFill>
                <a:latin typeface="Calibri"/>
                <a:cs typeface="Calibri"/>
              </a:rPr>
              <a:t>)</a:t>
            </a:r>
            <a:r>
              <a:rPr sz="2335" b="1" spc="19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335" b="1" spc="5" dirty="0">
                <a:solidFill>
                  <a:srgbClr val="0000FF"/>
                </a:solidFill>
                <a:latin typeface="Calibri"/>
                <a:cs typeface="Calibri"/>
              </a:rPr>
              <a:t>=	(</a:t>
            </a:r>
            <a:r>
              <a:rPr sz="2335" b="1" i="1" spc="5" dirty="0">
                <a:solidFill>
                  <a:srgbClr val="0000FF"/>
                </a:solidFill>
                <a:latin typeface="Calibri"/>
                <a:cs typeface="Calibri"/>
              </a:rPr>
              <a:t>d</a:t>
            </a:r>
            <a:r>
              <a:rPr sz="2335" b="1" i="1" spc="7" baseline="-24305" dirty="0">
                <a:solidFill>
                  <a:srgbClr val="0000FF"/>
                </a:solidFill>
                <a:latin typeface="Calibri"/>
                <a:cs typeface="Calibri"/>
              </a:rPr>
              <a:t>1</a:t>
            </a:r>
            <a:r>
              <a:rPr sz="2335" b="1" i="1" spc="247" baseline="-2430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335" spc="5" dirty="0">
                <a:solidFill>
                  <a:srgbClr val="0000FF"/>
                </a:solidFill>
                <a:latin typeface="Symbol"/>
                <a:cs typeface="Symbol"/>
              </a:rPr>
              <a:t></a:t>
            </a:r>
            <a:r>
              <a:rPr sz="2335" spc="-54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335" b="1" i="1" spc="5" dirty="0">
                <a:solidFill>
                  <a:srgbClr val="0000FF"/>
                </a:solidFill>
                <a:latin typeface="Calibri"/>
                <a:cs typeface="Calibri"/>
              </a:rPr>
              <a:t>d</a:t>
            </a:r>
            <a:r>
              <a:rPr sz="2335" b="1" i="1" spc="7" baseline="-24305" dirty="0">
                <a:solidFill>
                  <a:srgbClr val="0000FF"/>
                </a:solidFill>
                <a:latin typeface="Calibri"/>
                <a:cs typeface="Calibri"/>
              </a:rPr>
              <a:t>2</a:t>
            </a:r>
            <a:r>
              <a:rPr sz="2335" b="1" spc="5" dirty="0">
                <a:solidFill>
                  <a:srgbClr val="0000FF"/>
                </a:solidFill>
                <a:latin typeface="Calibri"/>
                <a:cs typeface="Calibri"/>
              </a:rPr>
              <a:t>)</a:t>
            </a:r>
            <a:r>
              <a:rPr sz="2335" b="1" spc="-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335" b="1" spc="5" dirty="0">
                <a:solidFill>
                  <a:srgbClr val="0000FF"/>
                </a:solidFill>
                <a:latin typeface="Calibri"/>
                <a:cs typeface="Calibri"/>
              </a:rPr>
              <a:t>/||</a:t>
            </a:r>
            <a:r>
              <a:rPr sz="2335" b="1" i="1" spc="5" dirty="0">
                <a:solidFill>
                  <a:srgbClr val="0000FF"/>
                </a:solidFill>
                <a:latin typeface="Calibri"/>
                <a:cs typeface="Calibri"/>
              </a:rPr>
              <a:t>d</a:t>
            </a:r>
            <a:r>
              <a:rPr sz="2335" b="1" i="1" spc="7" baseline="-24305" dirty="0">
                <a:solidFill>
                  <a:srgbClr val="0000FF"/>
                </a:solidFill>
                <a:latin typeface="Calibri"/>
                <a:cs typeface="Calibri"/>
              </a:rPr>
              <a:t>1</a:t>
            </a:r>
            <a:r>
              <a:rPr sz="2335" b="1" spc="5" dirty="0">
                <a:solidFill>
                  <a:srgbClr val="0000FF"/>
                </a:solidFill>
                <a:latin typeface="Calibri"/>
                <a:cs typeface="Calibri"/>
              </a:rPr>
              <a:t>||</a:t>
            </a:r>
            <a:r>
              <a:rPr sz="2335" b="1" spc="24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335" b="1" dirty="0">
                <a:solidFill>
                  <a:srgbClr val="0000FF"/>
                </a:solidFill>
                <a:latin typeface="Calibri"/>
                <a:cs typeface="Calibri"/>
              </a:rPr>
              <a:t>||</a:t>
            </a:r>
            <a:r>
              <a:rPr sz="2335" b="1" i="1" dirty="0">
                <a:solidFill>
                  <a:srgbClr val="0000FF"/>
                </a:solidFill>
                <a:latin typeface="Calibri"/>
                <a:cs typeface="Calibri"/>
              </a:rPr>
              <a:t>d</a:t>
            </a:r>
            <a:r>
              <a:rPr sz="2335" b="1" i="1" baseline="-24305" dirty="0">
                <a:solidFill>
                  <a:srgbClr val="0000FF"/>
                </a:solidFill>
                <a:latin typeface="Calibri"/>
                <a:cs typeface="Calibri"/>
              </a:rPr>
              <a:t>2</a:t>
            </a:r>
            <a:r>
              <a:rPr sz="2335" b="1" dirty="0">
                <a:solidFill>
                  <a:srgbClr val="0000FF"/>
                </a:solidFill>
                <a:latin typeface="Calibri"/>
                <a:cs typeface="Calibri"/>
              </a:rPr>
              <a:t>||</a:t>
            </a:r>
            <a:endParaRPr sz="2335">
              <a:latin typeface="Calibri"/>
              <a:cs typeface="Calibri"/>
            </a:endParaRPr>
          </a:p>
          <a:p>
            <a:pPr marL="692615" algn="ctr">
              <a:spcBef>
                <a:spcPts val="302"/>
              </a:spcBef>
            </a:pPr>
            <a:r>
              <a:rPr sz="2335" dirty="0">
                <a:latin typeface="Calibri"/>
                <a:cs typeface="Calibri"/>
              </a:rPr>
              <a:t>where </a:t>
            </a:r>
            <a:r>
              <a:rPr sz="2335" spc="5" dirty="0">
                <a:latin typeface="Symbol"/>
                <a:cs typeface="Symbol"/>
              </a:rPr>
              <a:t></a:t>
            </a:r>
            <a:r>
              <a:rPr sz="2335" spc="-49" dirty="0">
                <a:latin typeface="Times New Roman"/>
                <a:cs typeface="Times New Roman"/>
              </a:rPr>
              <a:t> </a:t>
            </a:r>
            <a:r>
              <a:rPr sz="2335" spc="-5" dirty="0">
                <a:latin typeface="Calibri"/>
                <a:cs typeface="Calibri"/>
              </a:rPr>
              <a:t>indicates</a:t>
            </a:r>
            <a:r>
              <a:rPr sz="2335" dirty="0">
                <a:latin typeface="Calibri"/>
                <a:cs typeface="Calibri"/>
              </a:rPr>
              <a:t> </a:t>
            </a:r>
            <a:r>
              <a:rPr sz="2335" spc="-5" dirty="0">
                <a:latin typeface="Calibri"/>
                <a:cs typeface="Calibri"/>
              </a:rPr>
              <a:t>vector</a:t>
            </a:r>
            <a:r>
              <a:rPr sz="2335" spc="5" dirty="0">
                <a:latin typeface="Calibri"/>
                <a:cs typeface="Calibri"/>
              </a:rPr>
              <a:t> dot</a:t>
            </a:r>
            <a:r>
              <a:rPr sz="2335" dirty="0">
                <a:latin typeface="Calibri"/>
                <a:cs typeface="Calibri"/>
              </a:rPr>
              <a:t> </a:t>
            </a:r>
            <a:r>
              <a:rPr sz="2335" spc="-5" dirty="0">
                <a:latin typeface="Calibri"/>
                <a:cs typeface="Calibri"/>
              </a:rPr>
              <a:t>product, </a:t>
            </a:r>
            <a:r>
              <a:rPr sz="2335" spc="5" dirty="0">
                <a:latin typeface="Calibri"/>
                <a:cs typeface="Calibri"/>
              </a:rPr>
              <a:t>||</a:t>
            </a:r>
            <a:r>
              <a:rPr sz="2335" i="1" spc="5" dirty="0">
                <a:latin typeface="Calibri"/>
                <a:cs typeface="Calibri"/>
              </a:rPr>
              <a:t>d</a:t>
            </a:r>
            <a:r>
              <a:rPr sz="2335" spc="5" dirty="0">
                <a:latin typeface="Calibri"/>
                <a:cs typeface="Calibri"/>
              </a:rPr>
              <a:t>||:</a:t>
            </a:r>
            <a:r>
              <a:rPr sz="2335" spc="-5" dirty="0">
                <a:latin typeface="Calibri"/>
                <a:cs typeface="Calibri"/>
              </a:rPr>
              <a:t> </a:t>
            </a:r>
            <a:r>
              <a:rPr sz="2335" spc="5" dirty="0">
                <a:latin typeface="Calibri"/>
                <a:cs typeface="Calibri"/>
              </a:rPr>
              <a:t>the</a:t>
            </a:r>
            <a:r>
              <a:rPr sz="2335" spc="10" dirty="0">
                <a:latin typeface="Calibri"/>
                <a:cs typeface="Calibri"/>
              </a:rPr>
              <a:t> </a:t>
            </a:r>
            <a:r>
              <a:rPr sz="2335" dirty="0">
                <a:latin typeface="Calibri"/>
                <a:cs typeface="Calibri"/>
              </a:rPr>
              <a:t>Euclidean</a:t>
            </a:r>
            <a:r>
              <a:rPr sz="2335" spc="-5" dirty="0">
                <a:latin typeface="Calibri"/>
                <a:cs typeface="Calibri"/>
              </a:rPr>
              <a:t> </a:t>
            </a:r>
            <a:r>
              <a:rPr sz="2335" spc="5" dirty="0">
                <a:latin typeface="Calibri"/>
                <a:cs typeface="Calibri"/>
              </a:rPr>
              <a:t>norm</a:t>
            </a:r>
            <a:endParaRPr sz="2335">
              <a:latin typeface="Calibri"/>
              <a:cs typeface="Calibri"/>
            </a:endParaRPr>
          </a:p>
          <a:p>
            <a:pPr>
              <a:spcBef>
                <a:spcPts val="49"/>
              </a:spcBef>
            </a:pPr>
            <a:endParaRPr sz="2481">
              <a:latin typeface="Calibri"/>
              <a:cs typeface="Calibri"/>
            </a:endParaRPr>
          </a:p>
          <a:p>
            <a:pPr marL="416434" indent="-367006">
              <a:buClr>
                <a:srgbClr val="CC0000"/>
              </a:buClr>
              <a:buFont typeface="Arial MT"/>
              <a:buChar char="•"/>
              <a:tabLst>
                <a:tab pos="415816" algn="l"/>
                <a:tab pos="416434" algn="l"/>
              </a:tabLst>
            </a:pPr>
            <a:r>
              <a:rPr sz="2141" spc="-5" dirty="0">
                <a:latin typeface="Calibri"/>
                <a:cs typeface="Calibri"/>
              </a:rPr>
              <a:t>The</a:t>
            </a:r>
            <a:r>
              <a:rPr sz="2141" dirty="0">
                <a:latin typeface="Calibri"/>
                <a:cs typeface="Calibri"/>
              </a:rPr>
              <a:t> </a:t>
            </a:r>
            <a:r>
              <a:rPr sz="2141" spc="-5" dirty="0">
                <a:latin typeface="Calibri"/>
                <a:cs typeface="Calibri"/>
              </a:rPr>
              <a:t>measure</a:t>
            </a:r>
            <a:r>
              <a:rPr sz="2141" dirty="0">
                <a:latin typeface="Calibri"/>
                <a:cs typeface="Calibri"/>
              </a:rPr>
              <a:t> </a:t>
            </a:r>
            <a:r>
              <a:rPr sz="2141" spc="-5" dirty="0">
                <a:latin typeface="Calibri"/>
                <a:cs typeface="Calibri"/>
              </a:rPr>
              <a:t>computes</a:t>
            </a:r>
            <a:r>
              <a:rPr sz="2141" dirty="0">
                <a:latin typeface="Calibri"/>
                <a:cs typeface="Calibri"/>
              </a:rPr>
              <a:t> the </a:t>
            </a:r>
            <a:r>
              <a:rPr sz="2141" spc="-10" dirty="0">
                <a:latin typeface="Calibri"/>
                <a:cs typeface="Calibri"/>
              </a:rPr>
              <a:t>cosine</a:t>
            </a:r>
            <a:r>
              <a:rPr sz="2141" spc="5" dirty="0">
                <a:latin typeface="Calibri"/>
                <a:cs typeface="Calibri"/>
              </a:rPr>
              <a:t> </a:t>
            </a:r>
            <a:r>
              <a:rPr sz="2141" spc="-5" dirty="0">
                <a:latin typeface="Calibri"/>
                <a:cs typeface="Calibri"/>
              </a:rPr>
              <a:t>of</a:t>
            </a:r>
            <a:r>
              <a:rPr sz="2141" spc="-15" dirty="0">
                <a:latin typeface="Calibri"/>
                <a:cs typeface="Calibri"/>
              </a:rPr>
              <a:t> </a:t>
            </a:r>
            <a:r>
              <a:rPr sz="2141" dirty="0">
                <a:latin typeface="Calibri"/>
                <a:cs typeface="Calibri"/>
              </a:rPr>
              <a:t>angle </a:t>
            </a:r>
            <a:r>
              <a:rPr sz="2141" spc="-5" dirty="0">
                <a:latin typeface="Calibri"/>
                <a:cs typeface="Calibri"/>
              </a:rPr>
              <a:t>between</a:t>
            </a:r>
            <a:r>
              <a:rPr sz="2141" dirty="0">
                <a:latin typeface="Calibri"/>
                <a:cs typeface="Calibri"/>
              </a:rPr>
              <a:t> </a:t>
            </a:r>
            <a:r>
              <a:rPr sz="2141" spc="-15" dirty="0">
                <a:latin typeface="Calibri"/>
                <a:cs typeface="Calibri"/>
              </a:rPr>
              <a:t>vectors</a:t>
            </a:r>
            <a:r>
              <a:rPr sz="2141" spc="10" dirty="0">
                <a:latin typeface="Calibri"/>
                <a:cs typeface="Calibri"/>
              </a:rPr>
              <a:t> </a:t>
            </a:r>
            <a:r>
              <a:rPr sz="2141" i="1" dirty="0">
                <a:latin typeface="Calibri"/>
                <a:cs typeface="Calibri"/>
              </a:rPr>
              <a:t>d</a:t>
            </a:r>
            <a:r>
              <a:rPr sz="2116" i="1" baseline="-24904" dirty="0">
                <a:latin typeface="Calibri"/>
                <a:cs typeface="Calibri"/>
              </a:rPr>
              <a:t>1</a:t>
            </a:r>
            <a:r>
              <a:rPr sz="2116" i="1" spc="234" baseline="-24904" dirty="0">
                <a:latin typeface="Calibri"/>
                <a:cs typeface="Calibri"/>
              </a:rPr>
              <a:t> </a:t>
            </a:r>
            <a:r>
              <a:rPr sz="2141" dirty="0">
                <a:latin typeface="Calibri"/>
                <a:cs typeface="Calibri"/>
              </a:rPr>
              <a:t>and</a:t>
            </a:r>
            <a:r>
              <a:rPr sz="2141" spc="-5" dirty="0">
                <a:latin typeface="Calibri"/>
                <a:cs typeface="Calibri"/>
              </a:rPr>
              <a:t> </a:t>
            </a:r>
            <a:r>
              <a:rPr sz="2141" i="1" dirty="0">
                <a:latin typeface="Calibri"/>
                <a:cs typeface="Calibri"/>
              </a:rPr>
              <a:t>d</a:t>
            </a:r>
            <a:r>
              <a:rPr sz="2116" i="1" baseline="-24904" dirty="0">
                <a:latin typeface="Calibri"/>
                <a:cs typeface="Calibri"/>
              </a:rPr>
              <a:t>2</a:t>
            </a:r>
            <a:endParaRPr sz="2116" baseline="-24904">
              <a:latin typeface="Calibri"/>
              <a:cs typeface="Calibri"/>
            </a:endParaRPr>
          </a:p>
          <a:p>
            <a:pPr>
              <a:spcBef>
                <a:spcPts val="34"/>
              </a:spcBef>
              <a:buChar char="•"/>
            </a:pPr>
            <a:endParaRPr sz="2287">
              <a:latin typeface="Calibri"/>
              <a:cs typeface="Calibri"/>
            </a:endParaRPr>
          </a:p>
          <a:p>
            <a:pPr marL="415816" marR="1704044" indent="-415816">
              <a:lnSpc>
                <a:spcPct val="110000"/>
              </a:lnSpc>
              <a:buClr>
                <a:srgbClr val="CC0000"/>
              </a:buClr>
              <a:buFont typeface="Arial MT"/>
              <a:buChar char="•"/>
              <a:tabLst>
                <a:tab pos="415816" algn="l"/>
                <a:tab pos="416434" algn="l"/>
              </a:tabLst>
            </a:pPr>
            <a:r>
              <a:rPr sz="2141" spc="-10" dirty="0">
                <a:latin typeface="Calibri"/>
                <a:cs typeface="Calibri"/>
              </a:rPr>
              <a:t>Example:</a:t>
            </a:r>
            <a:r>
              <a:rPr sz="2141" dirty="0">
                <a:latin typeface="Calibri"/>
                <a:cs typeface="Calibri"/>
              </a:rPr>
              <a:t> </a:t>
            </a:r>
            <a:r>
              <a:rPr sz="2141" spc="-5" dirty="0">
                <a:latin typeface="Calibri"/>
                <a:cs typeface="Calibri"/>
              </a:rPr>
              <a:t>Find</a:t>
            </a:r>
            <a:r>
              <a:rPr sz="2141" dirty="0">
                <a:latin typeface="Calibri"/>
                <a:cs typeface="Calibri"/>
              </a:rPr>
              <a:t> the</a:t>
            </a:r>
            <a:r>
              <a:rPr sz="2141" spc="5" dirty="0">
                <a:latin typeface="Calibri"/>
                <a:cs typeface="Calibri"/>
              </a:rPr>
              <a:t> </a:t>
            </a:r>
            <a:r>
              <a:rPr sz="2141" b="1" spc="-5" dirty="0">
                <a:latin typeface="Calibri"/>
                <a:cs typeface="Calibri"/>
              </a:rPr>
              <a:t>similarity</a:t>
            </a:r>
            <a:r>
              <a:rPr sz="2141" b="1" spc="-19" dirty="0">
                <a:latin typeface="Calibri"/>
                <a:cs typeface="Calibri"/>
              </a:rPr>
              <a:t> </a:t>
            </a:r>
            <a:r>
              <a:rPr sz="2141" spc="-5" dirty="0">
                <a:latin typeface="Calibri"/>
                <a:cs typeface="Calibri"/>
              </a:rPr>
              <a:t>between</a:t>
            </a:r>
            <a:r>
              <a:rPr sz="2141" dirty="0">
                <a:latin typeface="Calibri"/>
                <a:cs typeface="Calibri"/>
              </a:rPr>
              <a:t> </a:t>
            </a:r>
            <a:r>
              <a:rPr sz="2141" spc="-5" dirty="0">
                <a:latin typeface="Calibri"/>
                <a:cs typeface="Calibri"/>
              </a:rPr>
              <a:t>documents</a:t>
            </a:r>
            <a:r>
              <a:rPr sz="2141" spc="-10" dirty="0">
                <a:latin typeface="Calibri"/>
                <a:cs typeface="Calibri"/>
              </a:rPr>
              <a:t> </a:t>
            </a:r>
            <a:r>
              <a:rPr sz="2141" i="1" dirty="0">
                <a:latin typeface="Calibri"/>
                <a:cs typeface="Calibri"/>
              </a:rPr>
              <a:t>d</a:t>
            </a:r>
            <a:r>
              <a:rPr sz="2116" i="1" baseline="-21072" dirty="0">
                <a:latin typeface="Calibri"/>
                <a:cs typeface="Calibri"/>
              </a:rPr>
              <a:t>1</a:t>
            </a:r>
            <a:r>
              <a:rPr sz="2116" i="1" spc="226" baseline="-21072" dirty="0">
                <a:latin typeface="Calibri"/>
                <a:cs typeface="Calibri"/>
              </a:rPr>
              <a:t> </a:t>
            </a:r>
            <a:r>
              <a:rPr sz="2141" dirty="0">
                <a:latin typeface="Calibri"/>
                <a:cs typeface="Calibri"/>
              </a:rPr>
              <a:t>and</a:t>
            </a:r>
            <a:r>
              <a:rPr sz="2141" spc="-5" dirty="0">
                <a:latin typeface="Calibri"/>
                <a:cs typeface="Calibri"/>
              </a:rPr>
              <a:t> </a:t>
            </a:r>
            <a:r>
              <a:rPr sz="2141" i="1" dirty="0">
                <a:latin typeface="Calibri"/>
                <a:cs typeface="Calibri"/>
              </a:rPr>
              <a:t>d</a:t>
            </a:r>
            <a:r>
              <a:rPr sz="2116" i="1" baseline="-21072" dirty="0">
                <a:latin typeface="Calibri"/>
                <a:cs typeface="Calibri"/>
              </a:rPr>
              <a:t>2 </a:t>
            </a:r>
            <a:r>
              <a:rPr sz="2116" i="1" spc="-459" baseline="-21072" dirty="0">
                <a:latin typeface="Calibri"/>
                <a:cs typeface="Calibri"/>
              </a:rPr>
              <a:t> </a:t>
            </a:r>
            <a:r>
              <a:rPr sz="2141" i="1" dirty="0">
                <a:latin typeface="Calibri"/>
                <a:cs typeface="Calibri"/>
              </a:rPr>
              <a:t>d</a:t>
            </a:r>
            <a:r>
              <a:rPr sz="2116" i="1" baseline="-24904" dirty="0">
                <a:latin typeface="Calibri"/>
                <a:cs typeface="Calibri"/>
              </a:rPr>
              <a:t>1</a:t>
            </a:r>
            <a:r>
              <a:rPr sz="2116" i="1" spc="226" baseline="-24904" dirty="0">
                <a:latin typeface="Calibri"/>
                <a:cs typeface="Calibri"/>
              </a:rPr>
              <a:t> </a:t>
            </a:r>
            <a:r>
              <a:rPr sz="2141" b="1" dirty="0">
                <a:latin typeface="Calibri"/>
                <a:cs typeface="Calibri"/>
              </a:rPr>
              <a:t>=</a:t>
            </a:r>
            <a:r>
              <a:rPr sz="2141" b="1" spc="482" dirty="0">
                <a:latin typeface="Calibri"/>
                <a:cs typeface="Calibri"/>
              </a:rPr>
              <a:t> </a:t>
            </a:r>
            <a:r>
              <a:rPr sz="2141" spc="-5" dirty="0">
                <a:latin typeface="Calibri"/>
                <a:cs typeface="Calibri"/>
              </a:rPr>
              <a:t>(5, </a:t>
            </a:r>
            <a:r>
              <a:rPr sz="2141" dirty="0">
                <a:latin typeface="Calibri"/>
                <a:cs typeface="Calibri"/>
              </a:rPr>
              <a:t>0,</a:t>
            </a:r>
            <a:r>
              <a:rPr sz="2141" spc="-10" dirty="0">
                <a:latin typeface="Calibri"/>
                <a:cs typeface="Calibri"/>
              </a:rPr>
              <a:t> </a:t>
            </a:r>
            <a:r>
              <a:rPr sz="2141" dirty="0">
                <a:latin typeface="Calibri"/>
                <a:cs typeface="Calibri"/>
              </a:rPr>
              <a:t>3,</a:t>
            </a:r>
            <a:r>
              <a:rPr sz="2141" spc="-5" dirty="0">
                <a:latin typeface="Calibri"/>
                <a:cs typeface="Calibri"/>
              </a:rPr>
              <a:t> </a:t>
            </a:r>
            <a:r>
              <a:rPr sz="2141" dirty="0">
                <a:latin typeface="Calibri"/>
                <a:cs typeface="Calibri"/>
              </a:rPr>
              <a:t>0,</a:t>
            </a:r>
            <a:r>
              <a:rPr sz="2141" spc="-5" dirty="0">
                <a:latin typeface="Calibri"/>
                <a:cs typeface="Calibri"/>
              </a:rPr>
              <a:t> </a:t>
            </a:r>
            <a:r>
              <a:rPr sz="2141" dirty="0">
                <a:latin typeface="Calibri"/>
                <a:cs typeface="Calibri"/>
              </a:rPr>
              <a:t>2,</a:t>
            </a:r>
            <a:r>
              <a:rPr sz="2141" spc="-10" dirty="0">
                <a:latin typeface="Calibri"/>
                <a:cs typeface="Calibri"/>
              </a:rPr>
              <a:t> </a:t>
            </a:r>
            <a:r>
              <a:rPr sz="2141" dirty="0">
                <a:latin typeface="Calibri"/>
                <a:cs typeface="Calibri"/>
              </a:rPr>
              <a:t>0,</a:t>
            </a:r>
            <a:r>
              <a:rPr sz="2141" spc="-5" dirty="0">
                <a:latin typeface="Calibri"/>
                <a:cs typeface="Calibri"/>
              </a:rPr>
              <a:t> </a:t>
            </a:r>
            <a:r>
              <a:rPr sz="2141" dirty="0">
                <a:latin typeface="Calibri"/>
                <a:cs typeface="Calibri"/>
              </a:rPr>
              <a:t>0,</a:t>
            </a:r>
            <a:r>
              <a:rPr sz="2141" spc="-5" dirty="0">
                <a:latin typeface="Calibri"/>
                <a:cs typeface="Calibri"/>
              </a:rPr>
              <a:t> </a:t>
            </a:r>
            <a:r>
              <a:rPr sz="2141" dirty="0">
                <a:latin typeface="Calibri"/>
                <a:cs typeface="Calibri"/>
              </a:rPr>
              <a:t>2,</a:t>
            </a:r>
            <a:r>
              <a:rPr sz="2141" spc="-10" dirty="0">
                <a:latin typeface="Calibri"/>
                <a:cs typeface="Calibri"/>
              </a:rPr>
              <a:t> </a:t>
            </a:r>
            <a:r>
              <a:rPr sz="2141" dirty="0">
                <a:latin typeface="Calibri"/>
                <a:cs typeface="Calibri"/>
              </a:rPr>
              <a:t>0,</a:t>
            </a:r>
            <a:r>
              <a:rPr sz="2141" spc="-5" dirty="0">
                <a:latin typeface="Calibri"/>
                <a:cs typeface="Calibri"/>
              </a:rPr>
              <a:t> </a:t>
            </a:r>
            <a:r>
              <a:rPr sz="2141" dirty="0">
                <a:latin typeface="Calibri"/>
                <a:cs typeface="Calibri"/>
              </a:rPr>
              <a:t>0)</a:t>
            </a:r>
            <a:endParaRPr sz="2141">
              <a:latin typeface="Calibri"/>
              <a:cs typeface="Calibri"/>
            </a:endParaRPr>
          </a:p>
          <a:p>
            <a:pPr marL="2006793">
              <a:spcBef>
                <a:spcPts val="258"/>
              </a:spcBef>
            </a:pPr>
            <a:r>
              <a:rPr sz="2141" i="1" dirty="0">
                <a:latin typeface="Calibri"/>
                <a:cs typeface="Calibri"/>
              </a:rPr>
              <a:t>d</a:t>
            </a:r>
            <a:r>
              <a:rPr sz="2116" i="1" baseline="-24904" dirty="0">
                <a:latin typeface="Calibri"/>
                <a:cs typeface="Calibri"/>
              </a:rPr>
              <a:t>2</a:t>
            </a:r>
            <a:r>
              <a:rPr sz="2116" i="1" spc="226" baseline="-24904" dirty="0">
                <a:latin typeface="Calibri"/>
                <a:cs typeface="Calibri"/>
              </a:rPr>
              <a:t> </a:t>
            </a:r>
            <a:r>
              <a:rPr sz="2141" b="1" dirty="0">
                <a:latin typeface="Calibri"/>
                <a:cs typeface="Calibri"/>
              </a:rPr>
              <a:t>=</a:t>
            </a:r>
            <a:r>
              <a:rPr sz="2141" b="1" spc="471" dirty="0">
                <a:latin typeface="Calibri"/>
                <a:cs typeface="Calibri"/>
              </a:rPr>
              <a:t> </a:t>
            </a:r>
            <a:r>
              <a:rPr sz="2141" spc="-5" dirty="0">
                <a:latin typeface="Calibri"/>
                <a:cs typeface="Calibri"/>
              </a:rPr>
              <a:t>(3,</a:t>
            </a:r>
            <a:r>
              <a:rPr sz="2141" spc="-10" dirty="0">
                <a:latin typeface="Calibri"/>
                <a:cs typeface="Calibri"/>
              </a:rPr>
              <a:t> </a:t>
            </a:r>
            <a:r>
              <a:rPr sz="2141" dirty="0">
                <a:latin typeface="Calibri"/>
                <a:cs typeface="Calibri"/>
              </a:rPr>
              <a:t>0,</a:t>
            </a:r>
            <a:r>
              <a:rPr sz="2141" spc="-10" dirty="0">
                <a:latin typeface="Calibri"/>
                <a:cs typeface="Calibri"/>
              </a:rPr>
              <a:t> </a:t>
            </a:r>
            <a:r>
              <a:rPr sz="2141" dirty="0">
                <a:latin typeface="Calibri"/>
                <a:cs typeface="Calibri"/>
              </a:rPr>
              <a:t>2,</a:t>
            </a:r>
            <a:r>
              <a:rPr sz="2141" spc="-10" dirty="0">
                <a:latin typeface="Calibri"/>
                <a:cs typeface="Calibri"/>
              </a:rPr>
              <a:t> </a:t>
            </a:r>
            <a:r>
              <a:rPr sz="2141" dirty="0">
                <a:latin typeface="Calibri"/>
                <a:cs typeface="Calibri"/>
              </a:rPr>
              <a:t>0,</a:t>
            </a:r>
            <a:r>
              <a:rPr sz="2141" spc="-10" dirty="0">
                <a:latin typeface="Calibri"/>
                <a:cs typeface="Calibri"/>
              </a:rPr>
              <a:t> </a:t>
            </a:r>
            <a:r>
              <a:rPr sz="2141" dirty="0">
                <a:latin typeface="Calibri"/>
                <a:cs typeface="Calibri"/>
              </a:rPr>
              <a:t>1,</a:t>
            </a:r>
            <a:r>
              <a:rPr sz="2141" spc="-10" dirty="0">
                <a:latin typeface="Calibri"/>
                <a:cs typeface="Calibri"/>
              </a:rPr>
              <a:t> </a:t>
            </a:r>
            <a:r>
              <a:rPr sz="2141" dirty="0">
                <a:latin typeface="Calibri"/>
                <a:cs typeface="Calibri"/>
              </a:rPr>
              <a:t>1,</a:t>
            </a:r>
            <a:r>
              <a:rPr sz="2141" spc="-10" dirty="0">
                <a:latin typeface="Calibri"/>
                <a:cs typeface="Calibri"/>
              </a:rPr>
              <a:t> </a:t>
            </a:r>
            <a:r>
              <a:rPr sz="2141" dirty="0">
                <a:latin typeface="Calibri"/>
                <a:cs typeface="Calibri"/>
              </a:rPr>
              <a:t>0,</a:t>
            </a:r>
            <a:r>
              <a:rPr sz="2141" spc="-10" dirty="0">
                <a:latin typeface="Calibri"/>
                <a:cs typeface="Calibri"/>
              </a:rPr>
              <a:t> </a:t>
            </a:r>
            <a:r>
              <a:rPr sz="2141" dirty="0">
                <a:latin typeface="Calibri"/>
                <a:cs typeface="Calibri"/>
              </a:rPr>
              <a:t>1,</a:t>
            </a:r>
            <a:r>
              <a:rPr sz="2141" spc="-10" dirty="0">
                <a:latin typeface="Calibri"/>
                <a:cs typeface="Calibri"/>
              </a:rPr>
              <a:t> </a:t>
            </a:r>
            <a:r>
              <a:rPr sz="2141" dirty="0">
                <a:latin typeface="Calibri"/>
                <a:cs typeface="Calibri"/>
              </a:rPr>
              <a:t>0,</a:t>
            </a:r>
            <a:r>
              <a:rPr sz="2141" spc="-10" dirty="0">
                <a:latin typeface="Calibri"/>
                <a:cs typeface="Calibri"/>
              </a:rPr>
              <a:t> </a:t>
            </a:r>
            <a:r>
              <a:rPr sz="2141" dirty="0">
                <a:latin typeface="Calibri"/>
                <a:cs typeface="Calibri"/>
              </a:rPr>
              <a:t>1)</a:t>
            </a:r>
            <a:endParaRPr sz="2141">
              <a:latin typeface="Calibri"/>
              <a:cs typeface="Calibri"/>
            </a:endParaRPr>
          </a:p>
          <a:p>
            <a:pPr>
              <a:spcBef>
                <a:spcPts val="29"/>
              </a:spcBef>
            </a:pPr>
            <a:endParaRPr sz="2530">
              <a:latin typeface="Calibri"/>
              <a:cs typeface="Calibri"/>
            </a:endParaRPr>
          </a:p>
          <a:p>
            <a:pPr marL="538770"/>
            <a:r>
              <a:rPr sz="1897" i="1" spc="10" dirty="0">
                <a:latin typeface="Calibri"/>
                <a:cs typeface="Calibri"/>
              </a:rPr>
              <a:t>d</a:t>
            </a:r>
            <a:r>
              <a:rPr sz="1897" i="1" spc="15" baseline="-25641" dirty="0">
                <a:latin typeface="Calibri"/>
                <a:cs typeface="Calibri"/>
              </a:rPr>
              <a:t>1</a:t>
            </a:r>
            <a:r>
              <a:rPr sz="1897" spc="10" dirty="0">
                <a:latin typeface="Symbol"/>
                <a:cs typeface="Symbol"/>
              </a:rPr>
              <a:t></a:t>
            </a:r>
            <a:r>
              <a:rPr sz="1897" i="1" spc="10" dirty="0">
                <a:latin typeface="Calibri"/>
                <a:cs typeface="Calibri"/>
              </a:rPr>
              <a:t>d</a:t>
            </a:r>
            <a:r>
              <a:rPr sz="1897" i="1" spc="15" baseline="-25641" dirty="0">
                <a:latin typeface="Calibri"/>
                <a:cs typeface="Calibri"/>
              </a:rPr>
              <a:t>2</a:t>
            </a:r>
            <a:r>
              <a:rPr sz="1897" i="1" baseline="-25641" dirty="0">
                <a:latin typeface="Calibri"/>
                <a:cs typeface="Calibri"/>
              </a:rPr>
              <a:t> </a:t>
            </a:r>
            <a:r>
              <a:rPr sz="1897" spc="10" dirty="0">
                <a:latin typeface="Calibri"/>
                <a:cs typeface="Calibri"/>
              </a:rPr>
              <a:t>=</a:t>
            </a:r>
            <a:r>
              <a:rPr sz="1897" spc="15" dirty="0">
                <a:latin typeface="Calibri"/>
                <a:cs typeface="Calibri"/>
              </a:rPr>
              <a:t> 5</a:t>
            </a:r>
            <a:r>
              <a:rPr sz="1897" spc="15" dirty="0">
                <a:latin typeface="Times New Roman"/>
                <a:cs typeface="Times New Roman"/>
              </a:rPr>
              <a:t>×</a:t>
            </a:r>
            <a:r>
              <a:rPr sz="1897" spc="15" dirty="0">
                <a:latin typeface="Calibri"/>
                <a:cs typeface="Calibri"/>
              </a:rPr>
              <a:t>3</a:t>
            </a:r>
            <a:r>
              <a:rPr sz="1897" dirty="0">
                <a:latin typeface="Calibri"/>
                <a:cs typeface="Calibri"/>
              </a:rPr>
              <a:t> </a:t>
            </a:r>
            <a:r>
              <a:rPr sz="1897" spc="10" dirty="0">
                <a:latin typeface="Calibri"/>
                <a:cs typeface="Calibri"/>
              </a:rPr>
              <a:t>+</a:t>
            </a:r>
            <a:r>
              <a:rPr sz="1897" spc="19" dirty="0">
                <a:latin typeface="Calibri"/>
                <a:cs typeface="Calibri"/>
              </a:rPr>
              <a:t> </a:t>
            </a:r>
            <a:r>
              <a:rPr sz="1897" spc="10" dirty="0">
                <a:latin typeface="Calibri"/>
                <a:cs typeface="Calibri"/>
              </a:rPr>
              <a:t>0</a:t>
            </a:r>
            <a:r>
              <a:rPr sz="1897" spc="10" dirty="0">
                <a:latin typeface="Times New Roman"/>
                <a:cs typeface="Times New Roman"/>
              </a:rPr>
              <a:t>×</a:t>
            </a:r>
            <a:r>
              <a:rPr sz="1897" spc="10" dirty="0">
                <a:latin typeface="Calibri"/>
                <a:cs typeface="Calibri"/>
              </a:rPr>
              <a:t>0</a:t>
            </a:r>
            <a:r>
              <a:rPr sz="1897" dirty="0">
                <a:latin typeface="Calibri"/>
                <a:cs typeface="Calibri"/>
              </a:rPr>
              <a:t> </a:t>
            </a:r>
            <a:r>
              <a:rPr sz="1897" spc="10" dirty="0">
                <a:latin typeface="Calibri"/>
                <a:cs typeface="Calibri"/>
              </a:rPr>
              <a:t>+</a:t>
            </a:r>
            <a:r>
              <a:rPr sz="1897" spc="15" dirty="0">
                <a:latin typeface="Calibri"/>
                <a:cs typeface="Calibri"/>
              </a:rPr>
              <a:t> 3</a:t>
            </a:r>
            <a:r>
              <a:rPr sz="1897" spc="15" dirty="0">
                <a:latin typeface="Times New Roman"/>
                <a:cs typeface="Times New Roman"/>
              </a:rPr>
              <a:t>×</a:t>
            </a:r>
            <a:r>
              <a:rPr sz="1897" spc="15" dirty="0">
                <a:latin typeface="Calibri"/>
                <a:cs typeface="Calibri"/>
              </a:rPr>
              <a:t>2</a:t>
            </a:r>
            <a:r>
              <a:rPr sz="1897" dirty="0">
                <a:latin typeface="Calibri"/>
                <a:cs typeface="Calibri"/>
              </a:rPr>
              <a:t> </a:t>
            </a:r>
            <a:r>
              <a:rPr sz="1897" spc="10" dirty="0">
                <a:latin typeface="Calibri"/>
                <a:cs typeface="Calibri"/>
              </a:rPr>
              <a:t>+</a:t>
            </a:r>
            <a:r>
              <a:rPr sz="1897" spc="15" dirty="0">
                <a:latin typeface="Calibri"/>
                <a:cs typeface="Calibri"/>
              </a:rPr>
              <a:t> 0</a:t>
            </a:r>
            <a:r>
              <a:rPr sz="1897" spc="15" dirty="0">
                <a:latin typeface="Times New Roman"/>
                <a:cs typeface="Times New Roman"/>
              </a:rPr>
              <a:t>×</a:t>
            </a:r>
            <a:r>
              <a:rPr sz="1897" spc="15" dirty="0">
                <a:latin typeface="Calibri"/>
                <a:cs typeface="Calibri"/>
              </a:rPr>
              <a:t>0</a:t>
            </a:r>
            <a:r>
              <a:rPr sz="1897" dirty="0">
                <a:latin typeface="Calibri"/>
                <a:cs typeface="Calibri"/>
              </a:rPr>
              <a:t> </a:t>
            </a:r>
            <a:r>
              <a:rPr sz="1897" spc="10" dirty="0">
                <a:latin typeface="Calibri"/>
                <a:cs typeface="Calibri"/>
              </a:rPr>
              <a:t>+</a:t>
            </a:r>
            <a:r>
              <a:rPr sz="1897" spc="15" dirty="0">
                <a:latin typeface="Calibri"/>
                <a:cs typeface="Calibri"/>
              </a:rPr>
              <a:t> 2</a:t>
            </a:r>
            <a:r>
              <a:rPr sz="1897" spc="15" dirty="0">
                <a:latin typeface="Times New Roman"/>
                <a:cs typeface="Times New Roman"/>
              </a:rPr>
              <a:t>×</a:t>
            </a:r>
            <a:r>
              <a:rPr sz="1897" spc="15" dirty="0">
                <a:latin typeface="Calibri"/>
                <a:cs typeface="Calibri"/>
              </a:rPr>
              <a:t>1</a:t>
            </a:r>
            <a:r>
              <a:rPr sz="1897" dirty="0">
                <a:latin typeface="Calibri"/>
                <a:cs typeface="Calibri"/>
              </a:rPr>
              <a:t> </a:t>
            </a:r>
            <a:r>
              <a:rPr sz="1897" spc="10" dirty="0">
                <a:latin typeface="Calibri"/>
                <a:cs typeface="Calibri"/>
              </a:rPr>
              <a:t>+</a:t>
            </a:r>
            <a:r>
              <a:rPr sz="1897" spc="15" dirty="0">
                <a:latin typeface="Calibri"/>
                <a:cs typeface="Calibri"/>
              </a:rPr>
              <a:t> 0</a:t>
            </a:r>
            <a:r>
              <a:rPr sz="1897" spc="15" dirty="0">
                <a:latin typeface="Times New Roman"/>
                <a:cs typeface="Times New Roman"/>
              </a:rPr>
              <a:t>×</a:t>
            </a:r>
            <a:r>
              <a:rPr sz="1897" spc="15" dirty="0">
                <a:latin typeface="Calibri"/>
                <a:cs typeface="Calibri"/>
              </a:rPr>
              <a:t>1</a:t>
            </a:r>
            <a:r>
              <a:rPr sz="1897" dirty="0">
                <a:latin typeface="Calibri"/>
                <a:cs typeface="Calibri"/>
              </a:rPr>
              <a:t> </a:t>
            </a:r>
            <a:r>
              <a:rPr sz="1897" spc="10" dirty="0">
                <a:latin typeface="Calibri"/>
                <a:cs typeface="Calibri"/>
              </a:rPr>
              <a:t>+</a:t>
            </a:r>
            <a:r>
              <a:rPr sz="1897" spc="15" dirty="0">
                <a:latin typeface="Calibri"/>
                <a:cs typeface="Calibri"/>
              </a:rPr>
              <a:t> 0</a:t>
            </a:r>
            <a:r>
              <a:rPr sz="1897" spc="15" dirty="0">
                <a:latin typeface="Times New Roman"/>
                <a:cs typeface="Times New Roman"/>
              </a:rPr>
              <a:t>×</a:t>
            </a:r>
            <a:r>
              <a:rPr sz="1897" spc="15" dirty="0">
                <a:latin typeface="Calibri"/>
                <a:cs typeface="Calibri"/>
              </a:rPr>
              <a:t>1</a:t>
            </a:r>
            <a:r>
              <a:rPr sz="1897" spc="5" dirty="0">
                <a:latin typeface="Calibri"/>
                <a:cs typeface="Calibri"/>
              </a:rPr>
              <a:t> </a:t>
            </a:r>
            <a:r>
              <a:rPr sz="1897" spc="10" dirty="0">
                <a:latin typeface="Calibri"/>
                <a:cs typeface="Calibri"/>
              </a:rPr>
              <a:t>+ </a:t>
            </a:r>
            <a:r>
              <a:rPr sz="1897" spc="15" dirty="0">
                <a:latin typeface="Calibri"/>
                <a:cs typeface="Calibri"/>
              </a:rPr>
              <a:t>2</a:t>
            </a:r>
            <a:r>
              <a:rPr sz="1897" spc="15" dirty="0">
                <a:latin typeface="Times New Roman"/>
                <a:cs typeface="Times New Roman"/>
              </a:rPr>
              <a:t>×</a:t>
            </a:r>
            <a:r>
              <a:rPr sz="1897" spc="15" dirty="0">
                <a:latin typeface="Calibri"/>
                <a:cs typeface="Calibri"/>
              </a:rPr>
              <a:t>1</a:t>
            </a:r>
            <a:r>
              <a:rPr sz="1897" dirty="0">
                <a:latin typeface="Calibri"/>
                <a:cs typeface="Calibri"/>
              </a:rPr>
              <a:t> </a:t>
            </a:r>
            <a:r>
              <a:rPr sz="1897" spc="10" dirty="0">
                <a:latin typeface="Calibri"/>
                <a:cs typeface="Calibri"/>
              </a:rPr>
              <a:t>+</a:t>
            </a:r>
            <a:r>
              <a:rPr sz="1897" spc="15" dirty="0">
                <a:latin typeface="Calibri"/>
                <a:cs typeface="Calibri"/>
              </a:rPr>
              <a:t> 0</a:t>
            </a:r>
            <a:r>
              <a:rPr sz="1897" spc="15" dirty="0">
                <a:latin typeface="Times New Roman"/>
                <a:cs typeface="Times New Roman"/>
              </a:rPr>
              <a:t>×</a:t>
            </a:r>
            <a:r>
              <a:rPr sz="1897" spc="15" dirty="0">
                <a:latin typeface="Calibri"/>
                <a:cs typeface="Calibri"/>
              </a:rPr>
              <a:t>0</a:t>
            </a:r>
            <a:r>
              <a:rPr sz="1897" spc="5" dirty="0">
                <a:latin typeface="Calibri"/>
                <a:cs typeface="Calibri"/>
              </a:rPr>
              <a:t> </a:t>
            </a:r>
            <a:r>
              <a:rPr sz="1897" spc="10" dirty="0">
                <a:latin typeface="Calibri"/>
                <a:cs typeface="Calibri"/>
              </a:rPr>
              <a:t>+ </a:t>
            </a:r>
            <a:r>
              <a:rPr sz="1897" spc="15" dirty="0">
                <a:latin typeface="Calibri"/>
                <a:cs typeface="Calibri"/>
              </a:rPr>
              <a:t>0</a:t>
            </a:r>
            <a:r>
              <a:rPr sz="1897" spc="15" dirty="0">
                <a:latin typeface="Times New Roman"/>
                <a:cs typeface="Times New Roman"/>
              </a:rPr>
              <a:t>×</a:t>
            </a:r>
            <a:r>
              <a:rPr sz="1897" spc="15" dirty="0">
                <a:latin typeface="Calibri"/>
                <a:cs typeface="Calibri"/>
              </a:rPr>
              <a:t>1</a:t>
            </a:r>
            <a:r>
              <a:rPr sz="1897" dirty="0">
                <a:latin typeface="Calibri"/>
                <a:cs typeface="Calibri"/>
              </a:rPr>
              <a:t> </a:t>
            </a:r>
            <a:r>
              <a:rPr sz="1897" spc="10" dirty="0">
                <a:latin typeface="Calibri"/>
                <a:cs typeface="Calibri"/>
              </a:rPr>
              <a:t>=</a:t>
            </a:r>
            <a:r>
              <a:rPr sz="1897" spc="19" dirty="0">
                <a:latin typeface="Calibri"/>
                <a:cs typeface="Calibri"/>
              </a:rPr>
              <a:t> </a:t>
            </a:r>
            <a:r>
              <a:rPr sz="1897" spc="10" dirty="0">
                <a:latin typeface="Calibri"/>
                <a:cs typeface="Calibri"/>
              </a:rPr>
              <a:t>25</a:t>
            </a:r>
            <a:endParaRPr sz="1897">
              <a:latin typeface="Calibri"/>
              <a:cs typeface="Calibri"/>
            </a:endParaRPr>
          </a:p>
          <a:p>
            <a:pPr marL="538152">
              <a:spcBef>
                <a:spcPts val="252"/>
              </a:spcBef>
            </a:pPr>
            <a:r>
              <a:rPr sz="1897" spc="10" dirty="0">
                <a:latin typeface="Calibri"/>
                <a:cs typeface="Calibri"/>
              </a:rPr>
              <a:t>||</a:t>
            </a:r>
            <a:r>
              <a:rPr sz="1897" i="1" spc="10" dirty="0">
                <a:latin typeface="Calibri"/>
                <a:cs typeface="Calibri"/>
              </a:rPr>
              <a:t>d</a:t>
            </a:r>
            <a:r>
              <a:rPr sz="1897" i="1" spc="15" baseline="-25641" dirty="0">
                <a:latin typeface="Calibri"/>
                <a:cs typeface="Calibri"/>
              </a:rPr>
              <a:t>1</a:t>
            </a:r>
            <a:r>
              <a:rPr sz="1897" spc="10" dirty="0">
                <a:latin typeface="Calibri"/>
                <a:cs typeface="Calibri"/>
              </a:rPr>
              <a:t>||=</a:t>
            </a:r>
            <a:r>
              <a:rPr sz="1897" dirty="0">
                <a:latin typeface="Calibri"/>
                <a:cs typeface="Calibri"/>
              </a:rPr>
              <a:t> </a:t>
            </a:r>
            <a:r>
              <a:rPr sz="1897" spc="5" dirty="0">
                <a:latin typeface="Calibri"/>
                <a:cs typeface="Calibri"/>
              </a:rPr>
              <a:t>(5</a:t>
            </a:r>
            <a:r>
              <a:rPr sz="1897" spc="7" baseline="25641" dirty="0">
                <a:latin typeface="Calibri"/>
                <a:cs typeface="Calibri"/>
              </a:rPr>
              <a:t>2</a:t>
            </a:r>
            <a:r>
              <a:rPr sz="1897" spc="247" baseline="25641" dirty="0">
                <a:latin typeface="Calibri"/>
                <a:cs typeface="Calibri"/>
              </a:rPr>
              <a:t> </a:t>
            </a:r>
            <a:r>
              <a:rPr sz="1897" spc="10" dirty="0">
                <a:latin typeface="Calibri"/>
                <a:cs typeface="Calibri"/>
              </a:rPr>
              <a:t>+ 0</a:t>
            </a:r>
            <a:r>
              <a:rPr sz="1897" spc="15" baseline="25641" dirty="0">
                <a:latin typeface="Calibri"/>
                <a:cs typeface="Calibri"/>
              </a:rPr>
              <a:t>2</a:t>
            </a:r>
            <a:r>
              <a:rPr sz="1897" spc="29" baseline="25641" dirty="0">
                <a:latin typeface="Calibri"/>
                <a:cs typeface="Calibri"/>
              </a:rPr>
              <a:t> </a:t>
            </a:r>
            <a:r>
              <a:rPr sz="1897" spc="10" dirty="0">
                <a:latin typeface="Calibri"/>
                <a:cs typeface="Calibri"/>
              </a:rPr>
              <a:t>+</a:t>
            </a:r>
            <a:r>
              <a:rPr sz="1897" spc="15" dirty="0">
                <a:latin typeface="Calibri"/>
                <a:cs typeface="Calibri"/>
              </a:rPr>
              <a:t> </a:t>
            </a:r>
            <a:r>
              <a:rPr sz="1897" spc="10" dirty="0">
                <a:latin typeface="Calibri"/>
                <a:cs typeface="Calibri"/>
              </a:rPr>
              <a:t>3</a:t>
            </a:r>
            <a:r>
              <a:rPr sz="1897" spc="15" baseline="25641" dirty="0">
                <a:latin typeface="Calibri"/>
                <a:cs typeface="Calibri"/>
              </a:rPr>
              <a:t>2</a:t>
            </a:r>
            <a:r>
              <a:rPr sz="1897" spc="21" baseline="25641" dirty="0">
                <a:latin typeface="Calibri"/>
                <a:cs typeface="Calibri"/>
              </a:rPr>
              <a:t> </a:t>
            </a:r>
            <a:r>
              <a:rPr sz="1897" spc="10" dirty="0">
                <a:latin typeface="Calibri"/>
                <a:cs typeface="Calibri"/>
              </a:rPr>
              <a:t>+</a:t>
            </a:r>
            <a:r>
              <a:rPr sz="1897" spc="15" dirty="0">
                <a:latin typeface="Calibri"/>
                <a:cs typeface="Calibri"/>
              </a:rPr>
              <a:t> </a:t>
            </a:r>
            <a:r>
              <a:rPr sz="1897" spc="10" dirty="0">
                <a:latin typeface="Calibri"/>
                <a:cs typeface="Calibri"/>
              </a:rPr>
              <a:t>0</a:t>
            </a:r>
            <a:r>
              <a:rPr sz="1897" spc="15" baseline="25641" dirty="0">
                <a:latin typeface="Calibri"/>
                <a:cs typeface="Calibri"/>
              </a:rPr>
              <a:t>2</a:t>
            </a:r>
            <a:r>
              <a:rPr sz="1897" spc="21" baseline="25641" dirty="0">
                <a:latin typeface="Calibri"/>
                <a:cs typeface="Calibri"/>
              </a:rPr>
              <a:t> </a:t>
            </a:r>
            <a:r>
              <a:rPr sz="1897" spc="10" dirty="0">
                <a:latin typeface="Calibri"/>
                <a:cs typeface="Calibri"/>
              </a:rPr>
              <a:t>+</a:t>
            </a:r>
            <a:r>
              <a:rPr sz="1897" spc="15" dirty="0">
                <a:latin typeface="Calibri"/>
                <a:cs typeface="Calibri"/>
              </a:rPr>
              <a:t> </a:t>
            </a:r>
            <a:r>
              <a:rPr sz="1897" spc="10" dirty="0">
                <a:latin typeface="Calibri"/>
                <a:cs typeface="Calibri"/>
              </a:rPr>
              <a:t>2</a:t>
            </a:r>
            <a:r>
              <a:rPr sz="1897" spc="15" baseline="25641" dirty="0">
                <a:latin typeface="Calibri"/>
                <a:cs typeface="Calibri"/>
              </a:rPr>
              <a:t>2</a:t>
            </a:r>
            <a:r>
              <a:rPr sz="1897" spc="29" baseline="25641" dirty="0">
                <a:latin typeface="Calibri"/>
                <a:cs typeface="Calibri"/>
              </a:rPr>
              <a:t> </a:t>
            </a:r>
            <a:r>
              <a:rPr sz="1897" spc="10" dirty="0">
                <a:latin typeface="Calibri"/>
                <a:cs typeface="Calibri"/>
              </a:rPr>
              <a:t>+</a:t>
            </a:r>
            <a:r>
              <a:rPr sz="1897" spc="15" dirty="0">
                <a:latin typeface="Calibri"/>
                <a:cs typeface="Calibri"/>
              </a:rPr>
              <a:t> </a:t>
            </a:r>
            <a:r>
              <a:rPr sz="1897" spc="10" dirty="0">
                <a:latin typeface="Calibri"/>
                <a:cs typeface="Calibri"/>
              </a:rPr>
              <a:t>0</a:t>
            </a:r>
            <a:r>
              <a:rPr sz="1897" spc="15" baseline="25641" dirty="0">
                <a:latin typeface="Calibri"/>
                <a:cs typeface="Calibri"/>
              </a:rPr>
              <a:t>2</a:t>
            </a:r>
            <a:r>
              <a:rPr sz="1897" spc="21" baseline="25641" dirty="0">
                <a:latin typeface="Calibri"/>
                <a:cs typeface="Calibri"/>
              </a:rPr>
              <a:t> </a:t>
            </a:r>
            <a:r>
              <a:rPr sz="1897" spc="10" dirty="0">
                <a:latin typeface="Calibri"/>
                <a:cs typeface="Calibri"/>
              </a:rPr>
              <a:t>+</a:t>
            </a:r>
            <a:r>
              <a:rPr sz="1897" spc="15" dirty="0">
                <a:latin typeface="Calibri"/>
                <a:cs typeface="Calibri"/>
              </a:rPr>
              <a:t> </a:t>
            </a:r>
            <a:r>
              <a:rPr sz="1897" spc="10" dirty="0">
                <a:latin typeface="Calibri"/>
                <a:cs typeface="Calibri"/>
              </a:rPr>
              <a:t>0</a:t>
            </a:r>
            <a:r>
              <a:rPr sz="1897" spc="15" baseline="25641" dirty="0">
                <a:latin typeface="Calibri"/>
                <a:cs typeface="Calibri"/>
              </a:rPr>
              <a:t>2</a:t>
            </a:r>
            <a:r>
              <a:rPr sz="1897" spc="21" baseline="25641" dirty="0">
                <a:latin typeface="Calibri"/>
                <a:cs typeface="Calibri"/>
              </a:rPr>
              <a:t> </a:t>
            </a:r>
            <a:r>
              <a:rPr sz="1897" spc="10" dirty="0">
                <a:latin typeface="Calibri"/>
                <a:cs typeface="Calibri"/>
              </a:rPr>
              <a:t>+</a:t>
            </a:r>
            <a:r>
              <a:rPr sz="1897" spc="15" dirty="0">
                <a:latin typeface="Calibri"/>
                <a:cs typeface="Calibri"/>
              </a:rPr>
              <a:t> </a:t>
            </a:r>
            <a:r>
              <a:rPr sz="1897" spc="10" dirty="0">
                <a:latin typeface="Calibri"/>
                <a:cs typeface="Calibri"/>
              </a:rPr>
              <a:t>2</a:t>
            </a:r>
            <a:r>
              <a:rPr sz="1897" spc="15" baseline="25641" dirty="0">
                <a:latin typeface="Calibri"/>
                <a:cs typeface="Calibri"/>
              </a:rPr>
              <a:t>2</a:t>
            </a:r>
            <a:r>
              <a:rPr sz="1897" spc="29" baseline="25641" dirty="0">
                <a:latin typeface="Calibri"/>
                <a:cs typeface="Calibri"/>
              </a:rPr>
              <a:t> </a:t>
            </a:r>
            <a:r>
              <a:rPr sz="1897" spc="10" dirty="0">
                <a:latin typeface="Calibri"/>
                <a:cs typeface="Calibri"/>
              </a:rPr>
              <a:t>+</a:t>
            </a:r>
            <a:r>
              <a:rPr sz="1897" spc="15" dirty="0">
                <a:latin typeface="Calibri"/>
                <a:cs typeface="Calibri"/>
              </a:rPr>
              <a:t> </a:t>
            </a:r>
            <a:r>
              <a:rPr sz="1897" spc="10" dirty="0">
                <a:latin typeface="Calibri"/>
                <a:cs typeface="Calibri"/>
              </a:rPr>
              <a:t>0</a:t>
            </a:r>
            <a:r>
              <a:rPr sz="1897" spc="15" baseline="25641" dirty="0">
                <a:latin typeface="Calibri"/>
                <a:cs typeface="Calibri"/>
              </a:rPr>
              <a:t>2</a:t>
            </a:r>
            <a:r>
              <a:rPr sz="1897" spc="21" baseline="25641" dirty="0">
                <a:latin typeface="Calibri"/>
                <a:cs typeface="Calibri"/>
              </a:rPr>
              <a:t> </a:t>
            </a:r>
            <a:r>
              <a:rPr sz="1897" spc="10" dirty="0">
                <a:latin typeface="Calibri"/>
                <a:cs typeface="Calibri"/>
              </a:rPr>
              <a:t>+</a:t>
            </a:r>
            <a:r>
              <a:rPr sz="1897" spc="15" dirty="0">
                <a:latin typeface="Calibri"/>
                <a:cs typeface="Calibri"/>
              </a:rPr>
              <a:t> </a:t>
            </a:r>
            <a:r>
              <a:rPr sz="1897" spc="5" dirty="0">
                <a:latin typeface="Calibri"/>
                <a:cs typeface="Calibri"/>
              </a:rPr>
              <a:t>0</a:t>
            </a:r>
            <a:r>
              <a:rPr sz="1897" spc="7" baseline="25641" dirty="0">
                <a:latin typeface="Calibri"/>
                <a:cs typeface="Calibri"/>
              </a:rPr>
              <a:t>2</a:t>
            </a:r>
            <a:r>
              <a:rPr sz="1897" spc="5" dirty="0">
                <a:latin typeface="Calibri"/>
                <a:cs typeface="Calibri"/>
              </a:rPr>
              <a:t>)</a:t>
            </a:r>
            <a:r>
              <a:rPr sz="1897" b="1" spc="7" baseline="25641" dirty="0">
                <a:latin typeface="Calibri"/>
                <a:cs typeface="Calibri"/>
              </a:rPr>
              <a:t>0.5</a:t>
            </a:r>
            <a:r>
              <a:rPr sz="1897" b="1" spc="36" baseline="25641" dirty="0">
                <a:latin typeface="Calibri"/>
                <a:cs typeface="Calibri"/>
              </a:rPr>
              <a:t> </a:t>
            </a:r>
            <a:r>
              <a:rPr sz="1897" spc="10" dirty="0">
                <a:latin typeface="Calibri"/>
                <a:cs typeface="Calibri"/>
              </a:rPr>
              <a:t>=</a:t>
            </a:r>
            <a:r>
              <a:rPr sz="1897" spc="19" dirty="0">
                <a:latin typeface="Calibri"/>
                <a:cs typeface="Calibri"/>
              </a:rPr>
              <a:t> </a:t>
            </a:r>
            <a:r>
              <a:rPr sz="1897" spc="5" dirty="0">
                <a:latin typeface="Calibri"/>
                <a:cs typeface="Calibri"/>
              </a:rPr>
              <a:t>(42)</a:t>
            </a:r>
            <a:r>
              <a:rPr sz="1897" b="1" spc="7" baseline="25641" dirty="0">
                <a:latin typeface="Calibri"/>
                <a:cs typeface="Calibri"/>
              </a:rPr>
              <a:t>0.5</a:t>
            </a:r>
            <a:r>
              <a:rPr sz="1897" b="1" spc="263" baseline="25641" dirty="0">
                <a:latin typeface="Calibri"/>
                <a:cs typeface="Calibri"/>
              </a:rPr>
              <a:t> </a:t>
            </a:r>
            <a:r>
              <a:rPr sz="1897" spc="10" dirty="0">
                <a:latin typeface="Calibri"/>
                <a:cs typeface="Calibri"/>
              </a:rPr>
              <a:t>= </a:t>
            </a:r>
            <a:r>
              <a:rPr sz="1897" spc="5" dirty="0">
                <a:latin typeface="Calibri"/>
                <a:cs typeface="Calibri"/>
              </a:rPr>
              <a:t>6.48</a:t>
            </a:r>
            <a:endParaRPr sz="1897">
              <a:latin typeface="Calibri"/>
              <a:cs typeface="Calibri"/>
            </a:endParaRPr>
          </a:p>
          <a:p>
            <a:pPr marL="538152">
              <a:spcBef>
                <a:spcPts val="263"/>
              </a:spcBef>
            </a:pPr>
            <a:r>
              <a:rPr sz="1897" spc="10" dirty="0">
                <a:latin typeface="Calibri"/>
                <a:cs typeface="Calibri"/>
              </a:rPr>
              <a:t>||</a:t>
            </a:r>
            <a:r>
              <a:rPr sz="1897" i="1" spc="10" dirty="0">
                <a:latin typeface="Calibri"/>
                <a:cs typeface="Calibri"/>
              </a:rPr>
              <a:t>d</a:t>
            </a:r>
            <a:r>
              <a:rPr sz="1897" i="1" spc="15" baseline="-25641" dirty="0">
                <a:latin typeface="Calibri"/>
                <a:cs typeface="Calibri"/>
              </a:rPr>
              <a:t>2</a:t>
            </a:r>
            <a:r>
              <a:rPr sz="1897" spc="10" dirty="0">
                <a:latin typeface="Calibri"/>
                <a:cs typeface="Calibri"/>
              </a:rPr>
              <a:t>||=</a:t>
            </a:r>
            <a:r>
              <a:rPr sz="1897" dirty="0">
                <a:latin typeface="Calibri"/>
                <a:cs typeface="Calibri"/>
              </a:rPr>
              <a:t> </a:t>
            </a:r>
            <a:r>
              <a:rPr sz="1897" spc="5" dirty="0">
                <a:latin typeface="Calibri"/>
                <a:cs typeface="Calibri"/>
              </a:rPr>
              <a:t>(3</a:t>
            </a:r>
            <a:r>
              <a:rPr sz="1897" spc="7" baseline="25641" dirty="0">
                <a:latin typeface="Calibri"/>
                <a:cs typeface="Calibri"/>
              </a:rPr>
              <a:t>2</a:t>
            </a:r>
            <a:r>
              <a:rPr sz="1897" spc="21" baseline="25641" dirty="0">
                <a:latin typeface="Calibri"/>
                <a:cs typeface="Calibri"/>
              </a:rPr>
              <a:t> </a:t>
            </a:r>
            <a:r>
              <a:rPr sz="1897" spc="10" dirty="0">
                <a:latin typeface="Calibri"/>
                <a:cs typeface="Calibri"/>
              </a:rPr>
              <a:t>+</a:t>
            </a:r>
            <a:r>
              <a:rPr sz="1897" spc="19" dirty="0">
                <a:latin typeface="Calibri"/>
                <a:cs typeface="Calibri"/>
              </a:rPr>
              <a:t> </a:t>
            </a:r>
            <a:r>
              <a:rPr sz="1897" spc="10" dirty="0">
                <a:latin typeface="Calibri"/>
                <a:cs typeface="Calibri"/>
              </a:rPr>
              <a:t>0</a:t>
            </a:r>
            <a:r>
              <a:rPr sz="1897" spc="15" baseline="25641" dirty="0">
                <a:latin typeface="Calibri"/>
                <a:cs typeface="Calibri"/>
              </a:rPr>
              <a:t>2</a:t>
            </a:r>
            <a:r>
              <a:rPr sz="1897" spc="21" baseline="25641" dirty="0">
                <a:latin typeface="Calibri"/>
                <a:cs typeface="Calibri"/>
              </a:rPr>
              <a:t> </a:t>
            </a:r>
            <a:r>
              <a:rPr sz="1897" spc="10" dirty="0">
                <a:latin typeface="Calibri"/>
                <a:cs typeface="Calibri"/>
              </a:rPr>
              <a:t>+</a:t>
            </a:r>
            <a:r>
              <a:rPr sz="1897" spc="15" dirty="0">
                <a:latin typeface="Calibri"/>
                <a:cs typeface="Calibri"/>
              </a:rPr>
              <a:t> </a:t>
            </a:r>
            <a:r>
              <a:rPr sz="1897" spc="10" dirty="0">
                <a:latin typeface="Calibri"/>
                <a:cs typeface="Calibri"/>
              </a:rPr>
              <a:t>2</a:t>
            </a:r>
            <a:r>
              <a:rPr sz="1897" spc="15" baseline="25641" dirty="0">
                <a:latin typeface="Calibri"/>
                <a:cs typeface="Calibri"/>
              </a:rPr>
              <a:t>2</a:t>
            </a:r>
            <a:r>
              <a:rPr sz="1897" spc="29" baseline="25641" dirty="0">
                <a:latin typeface="Calibri"/>
                <a:cs typeface="Calibri"/>
              </a:rPr>
              <a:t> </a:t>
            </a:r>
            <a:r>
              <a:rPr sz="1897" spc="10" dirty="0">
                <a:latin typeface="Calibri"/>
                <a:cs typeface="Calibri"/>
              </a:rPr>
              <a:t>+ 0</a:t>
            </a:r>
            <a:r>
              <a:rPr sz="1897" spc="15" baseline="25641" dirty="0">
                <a:latin typeface="Calibri"/>
                <a:cs typeface="Calibri"/>
              </a:rPr>
              <a:t>2</a:t>
            </a:r>
            <a:r>
              <a:rPr sz="1897" spc="21" baseline="25641" dirty="0">
                <a:latin typeface="Calibri"/>
                <a:cs typeface="Calibri"/>
              </a:rPr>
              <a:t> </a:t>
            </a:r>
            <a:r>
              <a:rPr sz="1897" spc="10" dirty="0">
                <a:latin typeface="Calibri"/>
                <a:cs typeface="Calibri"/>
              </a:rPr>
              <a:t>+</a:t>
            </a:r>
            <a:r>
              <a:rPr sz="1897" spc="19" dirty="0">
                <a:latin typeface="Calibri"/>
                <a:cs typeface="Calibri"/>
              </a:rPr>
              <a:t> </a:t>
            </a:r>
            <a:r>
              <a:rPr sz="1897" spc="10" dirty="0">
                <a:latin typeface="Calibri"/>
                <a:cs typeface="Calibri"/>
              </a:rPr>
              <a:t>1</a:t>
            </a:r>
            <a:r>
              <a:rPr sz="1897" spc="15" baseline="25641" dirty="0">
                <a:latin typeface="Calibri"/>
                <a:cs typeface="Calibri"/>
              </a:rPr>
              <a:t>2</a:t>
            </a:r>
            <a:r>
              <a:rPr sz="1897" spc="21" baseline="25641" dirty="0">
                <a:latin typeface="Calibri"/>
                <a:cs typeface="Calibri"/>
              </a:rPr>
              <a:t> </a:t>
            </a:r>
            <a:r>
              <a:rPr sz="1897" spc="10" dirty="0">
                <a:latin typeface="Calibri"/>
                <a:cs typeface="Calibri"/>
              </a:rPr>
              <a:t>+ 1</a:t>
            </a:r>
            <a:r>
              <a:rPr sz="1897" spc="15" baseline="25641" dirty="0">
                <a:latin typeface="Calibri"/>
                <a:cs typeface="Calibri"/>
              </a:rPr>
              <a:t>2</a:t>
            </a:r>
            <a:r>
              <a:rPr sz="1897" spc="29" baseline="25641" dirty="0">
                <a:latin typeface="Calibri"/>
                <a:cs typeface="Calibri"/>
              </a:rPr>
              <a:t> </a:t>
            </a:r>
            <a:r>
              <a:rPr sz="1897" spc="10" dirty="0">
                <a:latin typeface="Calibri"/>
                <a:cs typeface="Calibri"/>
              </a:rPr>
              <a:t>+</a:t>
            </a:r>
            <a:r>
              <a:rPr sz="1897" spc="15" dirty="0">
                <a:latin typeface="Calibri"/>
                <a:cs typeface="Calibri"/>
              </a:rPr>
              <a:t> </a:t>
            </a:r>
            <a:r>
              <a:rPr sz="1897" spc="10" dirty="0">
                <a:latin typeface="Calibri"/>
                <a:cs typeface="Calibri"/>
              </a:rPr>
              <a:t>0</a:t>
            </a:r>
            <a:r>
              <a:rPr sz="1897" spc="15" baseline="25641" dirty="0">
                <a:latin typeface="Calibri"/>
                <a:cs typeface="Calibri"/>
              </a:rPr>
              <a:t>2</a:t>
            </a:r>
            <a:r>
              <a:rPr sz="1897" spc="21" baseline="25641" dirty="0">
                <a:latin typeface="Calibri"/>
                <a:cs typeface="Calibri"/>
              </a:rPr>
              <a:t> </a:t>
            </a:r>
            <a:r>
              <a:rPr sz="1897" spc="10" dirty="0">
                <a:latin typeface="Calibri"/>
                <a:cs typeface="Calibri"/>
              </a:rPr>
              <a:t>+</a:t>
            </a:r>
            <a:r>
              <a:rPr sz="1897" spc="19" dirty="0">
                <a:latin typeface="Calibri"/>
                <a:cs typeface="Calibri"/>
              </a:rPr>
              <a:t> </a:t>
            </a:r>
            <a:r>
              <a:rPr sz="1897" spc="10" dirty="0">
                <a:latin typeface="Calibri"/>
                <a:cs typeface="Calibri"/>
              </a:rPr>
              <a:t>1</a:t>
            </a:r>
            <a:r>
              <a:rPr sz="1897" spc="15" baseline="25641" dirty="0">
                <a:latin typeface="Calibri"/>
                <a:cs typeface="Calibri"/>
              </a:rPr>
              <a:t>2</a:t>
            </a:r>
            <a:r>
              <a:rPr sz="1897" spc="21" baseline="25641" dirty="0">
                <a:latin typeface="Calibri"/>
                <a:cs typeface="Calibri"/>
              </a:rPr>
              <a:t> </a:t>
            </a:r>
            <a:r>
              <a:rPr sz="1897" spc="10" dirty="0">
                <a:latin typeface="Calibri"/>
                <a:cs typeface="Calibri"/>
              </a:rPr>
              <a:t>+ 0</a:t>
            </a:r>
            <a:r>
              <a:rPr sz="1897" spc="15" baseline="25641" dirty="0">
                <a:latin typeface="Calibri"/>
                <a:cs typeface="Calibri"/>
              </a:rPr>
              <a:t>2</a:t>
            </a:r>
            <a:r>
              <a:rPr sz="1897" spc="29" baseline="25641" dirty="0">
                <a:latin typeface="Calibri"/>
                <a:cs typeface="Calibri"/>
              </a:rPr>
              <a:t> </a:t>
            </a:r>
            <a:r>
              <a:rPr sz="1897" spc="10" dirty="0">
                <a:latin typeface="Calibri"/>
                <a:cs typeface="Calibri"/>
              </a:rPr>
              <a:t>+</a:t>
            </a:r>
            <a:r>
              <a:rPr sz="1897" spc="15" dirty="0">
                <a:latin typeface="Calibri"/>
                <a:cs typeface="Calibri"/>
              </a:rPr>
              <a:t> </a:t>
            </a:r>
            <a:r>
              <a:rPr sz="1897" spc="5" dirty="0">
                <a:latin typeface="Calibri"/>
                <a:cs typeface="Calibri"/>
              </a:rPr>
              <a:t>1</a:t>
            </a:r>
            <a:r>
              <a:rPr sz="1897" spc="7" baseline="25641" dirty="0">
                <a:latin typeface="Calibri"/>
                <a:cs typeface="Calibri"/>
              </a:rPr>
              <a:t>2</a:t>
            </a:r>
            <a:r>
              <a:rPr sz="1897" spc="5" dirty="0">
                <a:latin typeface="Calibri"/>
                <a:cs typeface="Calibri"/>
              </a:rPr>
              <a:t>)</a:t>
            </a:r>
            <a:r>
              <a:rPr sz="1897" b="1" spc="7" baseline="25641" dirty="0">
                <a:latin typeface="Calibri"/>
                <a:cs typeface="Calibri"/>
              </a:rPr>
              <a:t>0.5</a:t>
            </a:r>
            <a:r>
              <a:rPr sz="1897" b="1" spc="36" baseline="25641" dirty="0">
                <a:latin typeface="Calibri"/>
                <a:cs typeface="Calibri"/>
              </a:rPr>
              <a:t> </a:t>
            </a:r>
            <a:r>
              <a:rPr sz="1897" spc="10" dirty="0">
                <a:latin typeface="Calibri"/>
                <a:cs typeface="Calibri"/>
              </a:rPr>
              <a:t>=</a:t>
            </a:r>
            <a:r>
              <a:rPr sz="1897" spc="19" dirty="0">
                <a:latin typeface="Calibri"/>
                <a:cs typeface="Calibri"/>
              </a:rPr>
              <a:t> </a:t>
            </a:r>
            <a:r>
              <a:rPr sz="1897" spc="5" dirty="0">
                <a:latin typeface="Calibri"/>
                <a:cs typeface="Calibri"/>
              </a:rPr>
              <a:t>(17)</a:t>
            </a:r>
            <a:r>
              <a:rPr sz="1897" b="1" spc="7" baseline="25641" dirty="0">
                <a:latin typeface="Calibri"/>
                <a:cs typeface="Calibri"/>
              </a:rPr>
              <a:t>0.5</a:t>
            </a:r>
            <a:r>
              <a:rPr sz="1897" b="1" spc="263" baseline="25641" dirty="0">
                <a:latin typeface="Calibri"/>
                <a:cs typeface="Calibri"/>
              </a:rPr>
              <a:t> </a:t>
            </a:r>
            <a:r>
              <a:rPr sz="1897" spc="10" dirty="0">
                <a:latin typeface="Calibri"/>
                <a:cs typeface="Calibri"/>
              </a:rPr>
              <a:t>= </a:t>
            </a:r>
            <a:r>
              <a:rPr sz="1897" spc="5" dirty="0">
                <a:latin typeface="Calibri"/>
                <a:cs typeface="Calibri"/>
              </a:rPr>
              <a:t>4.12</a:t>
            </a:r>
            <a:endParaRPr sz="1897">
              <a:latin typeface="Calibri"/>
              <a:cs typeface="Calibri"/>
            </a:endParaRPr>
          </a:p>
          <a:p>
            <a:pPr>
              <a:spcBef>
                <a:spcPts val="15"/>
              </a:spcBef>
            </a:pPr>
            <a:endParaRPr sz="2287">
              <a:latin typeface="Calibri"/>
              <a:cs typeface="Calibri"/>
            </a:endParaRPr>
          </a:p>
          <a:p>
            <a:pPr marL="538152"/>
            <a:r>
              <a:rPr sz="1897" spc="5" dirty="0">
                <a:latin typeface="Calibri"/>
                <a:cs typeface="Calibri"/>
              </a:rPr>
              <a:t>cos(</a:t>
            </a:r>
            <a:r>
              <a:rPr sz="1897" i="1" spc="5" dirty="0">
                <a:latin typeface="Calibri"/>
                <a:cs typeface="Calibri"/>
              </a:rPr>
              <a:t>d</a:t>
            </a:r>
            <a:r>
              <a:rPr sz="1897" i="1" spc="7" baseline="-25641" dirty="0">
                <a:latin typeface="Calibri"/>
                <a:cs typeface="Calibri"/>
              </a:rPr>
              <a:t>1</a:t>
            </a:r>
            <a:r>
              <a:rPr sz="1897" i="1" spc="5" dirty="0">
                <a:latin typeface="Calibri"/>
                <a:cs typeface="Calibri"/>
              </a:rPr>
              <a:t>,</a:t>
            </a:r>
            <a:r>
              <a:rPr sz="1897" i="1" dirty="0">
                <a:latin typeface="Calibri"/>
                <a:cs typeface="Calibri"/>
              </a:rPr>
              <a:t> </a:t>
            </a:r>
            <a:r>
              <a:rPr sz="1897" i="1" spc="10" dirty="0">
                <a:latin typeface="Calibri"/>
                <a:cs typeface="Calibri"/>
              </a:rPr>
              <a:t>d</a:t>
            </a:r>
            <a:r>
              <a:rPr sz="1897" i="1" spc="15" baseline="-25641" dirty="0">
                <a:latin typeface="Calibri"/>
                <a:cs typeface="Calibri"/>
              </a:rPr>
              <a:t>2</a:t>
            </a:r>
            <a:r>
              <a:rPr sz="1897" i="1" spc="226" baseline="-25641" dirty="0">
                <a:latin typeface="Calibri"/>
                <a:cs typeface="Calibri"/>
              </a:rPr>
              <a:t> </a:t>
            </a:r>
            <a:r>
              <a:rPr sz="1897" spc="5" dirty="0">
                <a:latin typeface="Calibri"/>
                <a:cs typeface="Calibri"/>
              </a:rPr>
              <a:t>)</a:t>
            </a:r>
            <a:r>
              <a:rPr sz="1897" dirty="0">
                <a:latin typeface="Calibri"/>
                <a:cs typeface="Calibri"/>
              </a:rPr>
              <a:t> </a:t>
            </a:r>
            <a:r>
              <a:rPr sz="1897" spc="10" dirty="0">
                <a:latin typeface="Calibri"/>
                <a:cs typeface="Calibri"/>
              </a:rPr>
              <a:t>=</a:t>
            </a:r>
            <a:r>
              <a:rPr sz="1897" spc="5" dirty="0">
                <a:latin typeface="Calibri"/>
                <a:cs typeface="Calibri"/>
              </a:rPr>
              <a:t> 0.94</a:t>
            </a:r>
            <a:endParaRPr sz="1897">
              <a:latin typeface="Calibri"/>
              <a:cs typeface="Calibri"/>
            </a:endParaRPr>
          </a:p>
          <a:p>
            <a:pPr marL="333642">
              <a:spcBef>
                <a:spcPts val="1838"/>
              </a:spcBef>
            </a:pPr>
            <a:r>
              <a:rPr sz="1265" i="1" spc="5" dirty="0">
                <a:latin typeface="Calibri"/>
                <a:cs typeface="Calibri"/>
              </a:rPr>
              <a:t>Python</a:t>
            </a:r>
            <a:r>
              <a:rPr sz="1265" i="1" spc="-5" dirty="0">
                <a:latin typeface="Calibri"/>
                <a:cs typeface="Calibri"/>
              </a:rPr>
              <a:t> example</a:t>
            </a:r>
            <a:r>
              <a:rPr sz="1265" i="1" spc="10" dirty="0">
                <a:latin typeface="Calibri"/>
                <a:cs typeface="Calibri"/>
              </a:rPr>
              <a:t> </a:t>
            </a:r>
            <a:r>
              <a:rPr sz="1265" i="1" spc="5" dirty="0">
                <a:latin typeface="Calibri"/>
                <a:cs typeface="Calibri"/>
              </a:rPr>
              <a:t>‐</a:t>
            </a:r>
            <a:r>
              <a:rPr sz="1265" i="1" dirty="0">
                <a:latin typeface="Calibri"/>
                <a:cs typeface="Calibri"/>
              </a:rPr>
              <a:t> ht</a:t>
            </a:r>
            <a:r>
              <a:rPr sz="1265" i="1" dirty="0">
                <a:latin typeface="Calibri"/>
                <a:cs typeface="Calibri"/>
                <a:hlinkClick r:id="rId2"/>
              </a:rPr>
              <a:t>tps://www</a:t>
            </a:r>
            <a:r>
              <a:rPr sz="1265" i="1" dirty="0">
                <a:latin typeface="Calibri"/>
                <a:cs typeface="Calibri"/>
              </a:rPr>
              <a:t>.lea</a:t>
            </a:r>
            <a:r>
              <a:rPr sz="1265" i="1" dirty="0">
                <a:latin typeface="Calibri"/>
                <a:cs typeface="Calibri"/>
                <a:hlinkClick r:id="rId2"/>
              </a:rPr>
              <a:t>rndatasci.com/glossary/</a:t>
            </a:r>
            <a:r>
              <a:rPr sz="1265" i="1" dirty="0">
                <a:latin typeface="Calibri"/>
                <a:cs typeface="Calibri"/>
              </a:rPr>
              <a:t>c</a:t>
            </a:r>
            <a:r>
              <a:rPr sz="1265" i="1" dirty="0">
                <a:latin typeface="Calibri"/>
                <a:cs typeface="Calibri"/>
                <a:hlinkClick r:id="rId2"/>
              </a:rPr>
              <a:t>osine‐si</a:t>
            </a:r>
            <a:r>
              <a:rPr sz="1265" i="1" dirty="0">
                <a:latin typeface="Calibri"/>
                <a:cs typeface="Calibri"/>
              </a:rPr>
              <a:t>milarity/</a:t>
            </a:r>
            <a:endParaRPr sz="1265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6354112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7967" y="606760"/>
            <a:ext cx="2396756" cy="688339"/>
          </a:xfrm>
          <a:prstGeom prst="rect">
            <a:avLst/>
          </a:prstGeom>
        </p:spPr>
        <p:txBody>
          <a:bodyPr vert="horz" wrap="square" lIns="0" tIns="11122" rIns="0" bIns="0" rtlCol="0">
            <a:spAutoFit/>
          </a:bodyPr>
          <a:lstStyle/>
          <a:p>
            <a:pPr marL="12357">
              <a:spcBef>
                <a:spcPts val="88"/>
              </a:spcBef>
            </a:pPr>
            <a:r>
              <a:rPr spc="-10" dirty="0"/>
              <a:t>Summa</a:t>
            </a:r>
            <a:r>
              <a:rPr spc="19" dirty="0"/>
              <a:t>r</a:t>
            </a:r>
            <a:r>
              <a:rPr spc="-5" dirty="0"/>
              <a:t>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27967" y="1637384"/>
            <a:ext cx="8497702" cy="5212435"/>
          </a:xfrm>
          <a:prstGeom prst="rect">
            <a:avLst/>
          </a:prstGeom>
        </p:spPr>
        <p:txBody>
          <a:bodyPr vert="horz" wrap="square" lIns="0" tIns="56844" rIns="0" bIns="0" rtlCol="0">
            <a:spAutoFit/>
          </a:bodyPr>
          <a:lstStyle/>
          <a:p>
            <a:pPr marL="378745" marR="4943" indent="-367006">
              <a:lnSpc>
                <a:spcPts val="2773"/>
              </a:lnSpc>
              <a:spcBef>
                <a:spcPts val="447"/>
              </a:spcBef>
              <a:buClr>
                <a:srgbClr val="CC0000"/>
              </a:buClr>
              <a:buFont typeface="Arial MT"/>
              <a:buChar char="•"/>
              <a:tabLst>
                <a:tab pos="378745" algn="l"/>
                <a:tab pos="379363" algn="l"/>
              </a:tabLst>
            </a:pPr>
            <a:r>
              <a:rPr sz="2530" dirty="0">
                <a:latin typeface="Calibri"/>
                <a:cs typeface="Calibri"/>
              </a:rPr>
              <a:t>Data</a:t>
            </a:r>
            <a:r>
              <a:rPr sz="2530" spc="5" dirty="0">
                <a:latin typeface="Calibri"/>
                <a:cs typeface="Calibri"/>
              </a:rPr>
              <a:t> </a:t>
            </a:r>
            <a:r>
              <a:rPr sz="2530" dirty="0">
                <a:latin typeface="Calibri"/>
                <a:cs typeface="Calibri"/>
              </a:rPr>
              <a:t>attribute</a:t>
            </a:r>
            <a:r>
              <a:rPr sz="2530" spc="19" dirty="0">
                <a:latin typeface="Calibri"/>
                <a:cs typeface="Calibri"/>
              </a:rPr>
              <a:t> </a:t>
            </a:r>
            <a:r>
              <a:rPr sz="2530" spc="15" dirty="0">
                <a:latin typeface="Calibri"/>
                <a:cs typeface="Calibri"/>
              </a:rPr>
              <a:t>types: </a:t>
            </a:r>
            <a:r>
              <a:rPr sz="2530" spc="10" dirty="0">
                <a:latin typeface="Calibri"/>
                <a:cs typeface="Calibri"/>
              </a:rPr>
              <a:t>nominal,</a:t>
            </a:r>
            <a:r>
              <a:rPr sz="2530" spc="19" dirty="0">
                <a:latin typeface="Calibri"/>
                <a:cs typeface="Calibri"/>
              </a:rPr>
              <a:t> </a:t>
            </a:r>
            <a:r>
              <a:rPr sz="2530" spc="-15" dirty="0">
                <a:latin typeface="Calibri"/>
                <a:cs typeface="Calibri"/>
              </a:rPr>
              <a:t>binary,</a:t>
            </a:r>
            <a:r>
              <a:rPr sz="2530" spc="19" dirty="0">
                <a:latin typeface="Calibri"/>
                <a:cs typeface="Calibri"/>
              </a:rPr>
              <a:t> </a:t>
            </a:r>
            <a:r>
              <a:rPr sz="2530" spc="5" dirty="0">
                <a:latin typeface="Calibri"/>
                <a:cs typeface="Calibri"/>
              </a:rPr>
              <a:t>ordinal,</a:t>
            </a:r>
            <a:r>
              <a:rPr sz="2530" spc="15" dirty="0">
                <a:latin typeface="Calibri"/>
                <a:cs typeface="Calibri"/>
              </a:rPr>
              <a:t> </a:t>
            </a:r>
            <a:r>
              <a:rPr sz="2530" spc="5" dirty="0">
                <a:latin typeface="Calibri"/>
                <a:cs typeface="Calibri"/>
              </a:rPr>
              <a:t>interval‐scaled, </a:t>
            </a:r>
            <a:r>
              <a:rPr sz="2530" spc="-555" dirty="0">
                <a:latin typeface="Calibri"/>
                <a:cs typeface="Calibri"/>
              </a:rPr>
              <a:t> </a:t>
            </a:r>
            <a:r>
              <a:rPr sz="2530" dirty="0">
                <a:latin typeface="Calibri"/>
                <a:cs typeface="Calibri"/>
              </a:rPr>
              <a:t>ratio‐scaled</a:t>
            </a:r>
            <a:endParaRPr sz="2530">
              <a:latin typeface="Calibri"/>
              <a:cs typeface="Calibri"/>
            </a:endParaRPr>
          </a:p>
          <a:p>
            <a:pPr>
              <a:spcBef>
                <a:spcPts val="29"/>
              </a:spcBef>
              <a:buClr>
                <a:srgbClr val="CC0000"/>
              </a:buClr>
              <a:buFont typeface="Arial MT"/>
              <a:buChar char="•"/>
            </a:pPr>
            <a:endParaRPr sz="3260">
              <a:latin typeface="Calibri"/>
              <a:cs typeface="Calibri"/>
            </a:endParaRPr>
          </a:p>
          <a:p>
            <a:pPr marL="378745" marR="424466" indent="-367006">
              <a:lnSpc>
                <a:spcPts val="2773"/>
              </a:lnSpc>
              <a:buClr>
                <a:srgbClr val="CC0000"/>
              </a:buClr>
              <a:buFont typeface="Arial MT"/>
              <a:buChar char="•"/>
              <a:tabLst>
                <a:tab pos="378745" algn="l"/>
                <a:tab pos="379363" algn="l"/>
              </a:tabLst>
            </a:pPr>
            <a:r>
              <a:rPr sz="2530" spc="5" dirty="0">
                <a:latin typeface="Calibri"/>
                <a:cs typeface="Calibri"/>
              </a:rPr>
              <a:t>Many </a:t>
            </a:r>
            <a:r>
              <a:rPr sz="2530" spc="10" dirty="0">
                <a:latin typeface="Calibri"/>
                <a:cs typeface="Calibri"/>
              </a:rPr>
              <a:t>types of </a:t>
            </a:r>
            <a:r>
              <a:rPr sz="2530" dirty="0">
                <a:latin typeface="Calibri"/>
                <a:cs typeface="Calibri"/>
              </a:rPr>
              <a:t>data </a:t>
            </a:r>
            <a:r>
              <a:rPr sz="2530" spc="10" dirty="0">
                <a:latin typeface="Calibri"/>
                <a:cs typeface="Calibri"/>
              </a:rPr>
              <a:t>sets, </a:t>
            </a:r>
            <a:r>
              <a:rPr sz="2530" spc="15" dirty="0">
                <a:latin typeface="Calibri"/>
                <a:cs typeface="Calibri"/>
              </a:rPr>
              <a:t>e.g., </a:t>
            </a:r>
            <a:r>
              <a:rPr sz="2530" spc="10" dirty="0">
                <a:latin typeface="Calibri"/>
                <a:cs typeface="Calibri"/>
              </a:rPr>
              <a:t>numerical, </a:t>
            </a:r>
            <a:r>
              <a:rPr sz="2530" spc="-5" dirty="0">
                <a:latin typeface="Calibri"/>
                <a:cs typeface="Calibri"/>
              </a:rPr>
              <a:t>text, </a:t>
            </a:r>
            <a:r>
              <a:rPr sz="2530" dirty="0">
                <a:latin typeface="Calibri"/>
                <a:cs typeface="Calibri"/>
              </a:rPr>
              <a:t>graph, </a:t>
            </a:r>
            <a:r>
              <a:rPr sz="2530" spc="-5" dirty="0">
                <a:latin typeface="Calibri"/>
                <a:cs typeface="Calibri"/>
              </a:rPr>
              <a:t>Web, </a:t>
            </a:r>
            <a:r>
              <a:rPr sz="2530" spc="-559" dirty="0">
                <a:latin typeface="Calibri"/>
                <a:cs typeface="Calibri"/>
              </a:rPr>
              <a:t> </a:t>
            </a:r>
            <a:r>
              <a:rPr sz="2530" spc="10" dirty="0">
                <a:latin typeface="Calibri"/>
                <a:cs typeface="Calibri"/>
              </a:rPr>
              <a:t>image</a:t>
            </a:r>
            <a:endParaRPr sz="2530">
              <a:latin typeface="Calibri"/>
              <a:cs typeface="Calibri"/>
            </a:endParaRPr>
          </a:p>
          <a:p>
            <a:pPr>
              <a:spcBef>
                <a:spcPts val="19"/>
              </a:spcBef>
              <a:buClr>
                <a:srgbClr val="CC0000"/>
              </a:buClr>
              <a:buFont typeface="Arial MT"/>
              <a:buChar char="•"/>
            </a:pPr>
            <a:endParaRPr sz="3016">
              <a:latin typeface="Calibri"/>
              <a:cs typeface="Calibri"/>
            </a:endParaRPr>
          </a:p>
          <a:p>
            <a:pPr marL="379363" indent="-367006">
              <a:buClr>
                <a:srgbClr val="CC0000"/>
              </a:buClr>
              <a:buFont typeface="Arial MT"/>
              <a:buChar char="•"/>
              <a:tabLst>
                <a:tab pos="378745" algn="l"/>
                <a:tab pos="379363" algn="l"/>
              </a:tabLst>
            </a:pPr>
            <a:r>
              <a:rPr sz="2530" spc="10" dirty="0">
                <a:latin typeface="Calibri"/>
                <a:cs typeface="Calibri"/>
              </a:rPr>
              <a:t>Gain</a:t>
            </a:r>
            <a:r>
              <a:rPr sz="2530" spc="-5" dirty="0">
                <a:latin typeface="Calibri"/>
                <a:cs typeface="Calibri"/>
              </a:rPr>
              <a:t> </a:t>
            </a:r>
            <a:r>
              <a:rPr sz="2530" spc="5" dirty="0">
                <a:latin typeface="Calibri"/>
                <a:cs typeface="Calibri"/>
              </a:rPr>
              <a:t>insight</a:t>
            </a:r>
            <a:r>
              <a:rPr sz="2530" dirty="0">
                <a:latin typeface="Calibri"/>
                <a:cs typeface="Calibri"/>
              </a:rPr>
              <a:t> </a:t>
            </a:r>
            <a:r>
              <a:rPr sz="2530" spc="-5" dirty="0">
                <a:latin typeface="Calibri"/>
                <a:cs typeface="Calibri"/>
              </a:rPr>
              <a:t>into </a:t>
            </a:r>
            <a:r>
              <a:rPr sz="2530" spc="10" dirty="0">
                <a:latin typeface="Calibri"/>
                <a:cs typeface="Calibri"/>
              </a:rPr>
              <a:t>the</a:t>
            </a:r>
            <a:r>
              <a:rPr sz="2530" dirty="0">
                <a:latin typeface="Calibri"/>
                <a:cs typeface="Calibri"/>
              </a:rPr>
              <a:t> data </a:t>
            </a:r>
            <a:r>
              <a:rPr sz="2530" spc="10" dirty="0">
                <a:latin typeface="Calibri"/>
                <a:cs typeface="Calibri"/>
              </a:rPr>
              <a:t>by:</a:t>
            </a:r>
            <a:endParaRPr sz="2530">
              <a:latin typeface="Calibri"/>
              <a:cs typeface="Calibri"/>
            </a:endParaRPr>
          </a:p>
          <a:p>
            <a:pPr marL="807536" marR="209453" lvl="1" indent="-306456">
              <a:lnSpc>
                <a:spcPts val="2540"/>
              </a:lnSpc>
              <a:spcBef>
                <a:spcPts val="628"/>
              </a:spcBef>
              <a:buClr>
                <a:srgbClr val="CC0000"/>
              </a:buClr>
              <a:buFont typeface="Arial MT"/>
              <a:buChar char="–"/>
              <a:tabLst>
                <a:tab pos="807536" algn="l"/>
                <a:tab pos="808154" algn="l"/>
              </a:tabLst>
            </a:pPr>
            <a:r>
              <a:rPr sz="2335" dirty="0">
                <a:latin typeface="Calibri"/>
                <a:cs typeface="Calibri"/>
              </a:rPr>
              <a:t>Basic </a:t>
            </a:r>
            <a:r>
              <a:rPr sz="2335" spc="-10" dirty="0">
                <a:latin typeface="Calibri"/>
                <a:cs typeface="Calibri"/>
              </a:rPr>
              <a:t>statistical</a:t>
            </a:r>
            <a:r>
              <a:rPr sz="2335" dirty="0">
                <a:latin typeface="Calibri"/>
                <a:cs typeface="Calibri"/>
              </a:rPr>
              <a:t> </a:t>
            </a:r>
            <a:r>
              <a:rPr sz="2335" spc="-10" dirty="0">
                <a:latin typeface="Calibri"/>
                <a:cs typeface="Calibri"/>
              </a:rPr>
              <a:t>data</a:t>
            </a:r>
            <a:r>
              <a:rPr sz="2335" spc="5" dirty="0">
                <a:latin typeface="Calibri"/>
                <a:cs typeface="Calibri"/>
              </a:rPr>
              <a:t> </a:t>
            </a:r>
            <a:r>
              <a:rPr sz="2335" dirty="0">
                <a:latin typeface="Calibri"/>
                <a:cs typeface="Calibri"/>
              </a:rPr>
              <a:t>description:</a:t>
            </a:r>
            <a:r>
              <a:rPr sz="2335" spc="5" dirty="0">
                <a:latin typeface="Calibri"/>
                <a:cs typeface="Calibri"/>
              </a:rPr>
              <a:t> </a:t>
            </a:r>
            <a:r>
              <a:rPr sz="2335" spc="-5" dirty="0">
                <a:latin typeface="Calibri"/>
                <a:cs typeface="Calibri"/>
              </a:rPr>
              <a:t>central</a:t>
            </a:r>
            <a:r>
              <a:rPr sz="2335" spc="-19" dirty="0">
                <a:latin typeface="Calibri"/>
                <a:cs typeface="Calibri"/>
              </a:rPr>
              <a:t> tendency,</a:t>
            </a:r>
            <a:r>
              <a:rPr sz="2335" spc="10" dirty="0">
                <a:latin typeface="Calibri"/>
                <a:cs typeface="Calibri"/>
              </a:rPr>
              <a:t> </a:t>
            </a:r>
            <a:r>
              <a:rPr sz="2335" dirty="0">
                <a:latin typeface="Calibri"/>
                <a:cs typeface="Calibri"/>
              </a:rPr>
              <a:t>dispersion, </a:t>
            </a:r>
            <a:r>
              <a:rPr sz="2335" spc="-511" dirty="0">
                <a:latin typeface="Calibri"/>
                <a:cs typeface="Calibri"/>
              </a:rPr>
              <a:t> </a:t>
            </a:r>
            <a:r>
              <a:rPr sz="2335" spc="-5" dirty="0">
                <a:latin typeface="Calibri"/>
                <a:cs typeface="Calibri"/>
              </a:rPr>
              <a:t>graphical</a:t>
            </a:r>
            <a:r>
              <a:rPr sz="2335" spc="-10" dirty="0">
                <a:latin typeface="Calibri"/>
                <a:cs typeface="Calibri"/>
              </a:rPr>
              <a:t> displays</a:t>
            </a:r>
            <a:endParaRPr sz="2335">
              <a:latin typeface="Calibri"/>
              <a:cs typeface="Calibri"/>
            </a:endParaRPr>
          </a:p>
          <a:p>
            <a:pPr marL="807536" lvl="1" indent="-306456">
              <a:spcBef>
                <a:spcPts val="268"/>
              </a:spcBef>
              <a:buClr>
                <a:srgbClr val="CC0000"/>
              </a:buClr>
              <a:buFont typeface="Arial MT"/>
              <a:buChar char="–"/>
              <a:tabLst>
                <a:tab pos="807536" algn="l"/>
                <a:tab pos="808154" algn="l"/>
              </a:tabLst>
            </a:pPr>
            <a:r>
              <a:rPr sz="2335" spc="-10" dirty="0">
                <a:latin typeface="Calibri"/>
                <a:cs typeface="Calibri"/>
              </a:rPr>
              <a:t>Data</a:t>
            </a:r>
            <a:r>
              <a:rPr sz="2335" dirty="0">
                <a:latin typeface="Calibri"/>
                <a:cs typeface="Calibri"/>
              </a:rPr>
              <a:t> </a:t>
            </a:r>
            <a:r>
              <a:rPr sz="2335" spc="-5" dirty="0">
                <a:latin typeface="Calibri"/>
                <a:cs typeface="Calibri"/>
              </a:rPr>
              <a:t>visualization:</a:t>
            </a:r>
            <a:r>
              <a:rPr sz="2335" dirty="0">
                <a:latin typeface="Calibri"/>
                <a:cs typeface="Calibri"/>
              </a:rPr>
              <a:t> </a:t>
            </a:r>
            <a:r>
              <a:rPr sz="2335" spc="5" dirty="0">
                <a:latin typeface="Calibri"/>
                <a:cs typeface="Calibri"/>
              </a:rPr>
              <a:t>map</a:t>
            </a:r>
            <a:r>
              <a:rPr sz="2335" dirty="0">
                <a:latin typeface="Calibri"/>
                <a:cs typeface="Calibri"/>
              </a:rPr>
              <a:t> </a:t>
            </a:r>
            <a:r>
              <a:rPr sz="2335" spc="-10" dirty="0">
                <a:latin typeface="Calibri"/>
                <a:cs typeface="Calibri"/>
              </a:rPr>
              <a:t>data</a:t>
            </a:r>
            <a:r>
              <a:rPr sz="2335" dirty="0">
                <a:latin typeface="Calibri"/>
                <a:cs typeface="Calibri"/>
              </a:rPr>
              <a:t> </a:t>
            </a:r>
            <a:r>
              <a:rPr sz="2335" spc="-10" dirty="0">
                <a:latin typeface="Calibri"/>
                <a:cs typeface="Calibri"/>
              </a:rPr>
              <a:t>onto</a:t>
            </a:r>
            <a:r>
              <a:rPr sz="2335" dirty="0">
                <a:latin typeface="Calibri"/>
                <a:cs typeface="Calibri"/>
              </a:rPr>
              <a:t> </a:t>
            </a:r>
            <a:r>
              <a:rPr sz="2335" spc="-5" dirty="0">
                <a:latin typeface="Calibri"/>
                <a:cs typeface="Calibri"/>
              </a:rPr>
              <a:t>graphical </a:t>
            </a:r>
            <a:r>
              <a:rPr sz="2335" dirty="0">
                <a:latin typeface="Calibri"/>
                <a:cs typeface="Calibri"/>
              </a:rPr>
              <a:t>primitives</a:t>
            </a:r>
            <a:endParaRPr sz="2335">
              <a:latin typeface="Calibri"/>
              <a:cs typeface="Calibri"/>
            </a:endParaRPr>
          </a:p>
          <a:p>
            <a:pPr marL="807536" lvl="1" indent="-306456">
              <a:spcBef>
                <a:spcPts val="302"/>
              </a:spcBef>
              <a:buClr>
                <a:srgbClr val="CC0000"/>
              </a:buClr>
              <a:buFont typeface="Arial MT"/>
              <a:buChar char="–"/>
              <a:tabLst>
                <a:tab pos="807536" algn="l"/>
                <a:tab pos="808154" algn="l"/>
              </a:tabLst>
            </a:pPr>
            <a:r>
              <a:rPr sz="2335" dirty="0">
                <a:latin typeface="Calibri"/>
                <a:cs typeface="Calibri"/>
              </a:rPr>
              <a:t>Measure</a:t>
            </a:r>
            <a:r>
              <a:rPr sz="2335" spc="-10" dirty="0">
                <a:latin typeface="Calibri"/>
                <a:cs typeface="Calibri"/>
              </a:rPr>
              <a:t> data</a:t>
            </a:r>
            <a:r>
              <a:rPr sz="2335" spc="-15" dirty="0">
                <a:latin typeface="Calibri"/>
                <a:cs typeface="Calibri"/>
              </a:rPr>
              <a:t> </a:t>
            </a:r>
            <a:r>
              <a:rPr sz="2335" dirty="0">
                <a:latin typeface="Calibri"/>
                <a:cs typeface="Calibri"/>
              </a:rPr>
              <a:t>similarity</a:t>
            </a:r>
            <a:endParaRPr sz="2335">
              <a:latin typeface="Calibri"/>
              <a:cs typeface="Calibri"/>
            </a:endParaRPr>
          </a:p>
          <a:p>
            <a:pPr lvl="1">
              <a:spcBef>
                <a:spcPts val="49"/>
              </a:spcBef>
              <a:buClr>
                <a:srgbClr val="CC0000"/>
              </a:buClr>
              <a:buFont typeface="Arial MT"/>
              <a:buChar char="–"/>
            </a:pPr>
            <a:endParaRPr sz="3016">
              <a:latin typeface="Calibri"/>
              <a:cs typeface="Calibri"/>
            </a:endParaRPr>
          </a:p>
          <a:p>
            <a:pPr marL="379363" indent="-367006">
              <a:buClr>
                <a:srgbClr val="CC0000"/>
              </a:buClr>
              <a:buFont typeface="Arial MT"/>
              <a:buChar char="•"/>
              <a:tabLst>
                <a:tab pos="378745" algn="l"/>
                <a:tab pos="379363" algn="l"/>
              </a:tabLst>
            </a:pPr>
            <a:r>
              <a:rPr sz="2530" spc="10" dirty="0">
                <a:latin typeface="Calibri"/>
                <a:cs typeface="Calibri"/>
              </a:rPr>
              <a:t>Above</a:t>
            </a:r>
            <a:r>
              <a:rPr sz="2530" spc="5" dirty="0">
                <a:latin typeface="Calibri"/>
                <a:cs typeface="Calibri"/>
              </a:rPr>
              <a:t> </a:t>
            </a:r>
            <a:r>
              <a:rPr sz="2530" dirty="0">
                <a:latin typeface="Calibri"/>
                <a:cs typeface="Calibri"/>
              </a:rPr>
              <a:t>steps</a:t>
            </a:r>
            <a:r>
              <a:rPr sz="2530" spc="5" dirty="0">
                <a:latin typeface="Calibri"/>
                <a:cs typeface="Calibri"/>
              </a:rPr>
              <a:t> </a:t>
            </a:r>
            <a:r>
              <a:rPr sz="2530" dirty="0">
                <a:latin typeface="Calibri"/>
                <a:cs typeface="Calibri"/>
              </a:rPr>
              <a:t>are</a:t>
            </a:r>
            <a:r>
              <a:rPr sz="2530" spc="10" dirty="0">
                <a:latin typeface="Calibri"/>
                <a:cs typeface="Calibri"/>
              </a:rPr>
              <a:t> the</a:t>
            </a:r>
            <a:r>
              <a:rPr sz="2530" spc="5" dirty="0">
                <a:latin typeface="Calibri"/>
                <a:cs typeface="Calibri"/>
              </a:rPr>
              <a:t> </a:t>
            </a:r>
            <a:r>
              <a:rPr sz="2530" spc="10" dirty="0">
                <a:latin typeface="Calibri"/>
                <a:cs typeface="Calibri"/>
              </a:rPr>
              <a:t>beginning</a:t>
            </a:r>
            <a:r>
              <a:rPr sz="2530" spc="5" dirty="0">
                <a:latin typeface="Calibri"/>
                <a:cs typeface="Calibri"/>
              </a:rPr>
              <a:t> </a:t>
            </a:r>
            <a:r>
              <a:rPr sz="2530" spc="10" dirty="0">
                <a:latin typeface="Calibri"/>
                <a:cs typeface="Calibri"/>
              </a:rPr>
              <a:t>of</a:t>
            </a:r>
            <a:r>
              <a:rPr sz="2530" dirty="0">
                <a:latin typeface="Calibri"/>
                <a:cs typeface="Calibri"/>
              </a:rPr>
              <a:t> data</a:t>
            </a:r>
            <a:r>
              <a:rPr sz="2530" spc="10" dirty="0">
                <a:latin typeface="Calibri"/>
                <a:cs typeface="Calibri"/>
              </a:rPr>
              <a:t> </a:t>
            </a:r>
            <a:r>
              <a:rPr sz="2530" spc="5" dirty="0">
                <a:latin typeface="Calibri"/>
                <a:cs typeface="Calibri"/>
              </a:rPr>
              <a:t>preprocessing</a:t>
            </a:r>
            <a:endParaRPr sz="253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97134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0817" y="510796"/>
            <a:ext cx="2593340" cy="7645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850" spc="-155" dirty="0">
                <a:solidFill>
                  <a:srgbClr val="00009A"/>
                </a:solidFill>
              </a:rPr>
              <a:t>A</a:t>
            </a:r>
            <a:r>
              <a:rPr sz="4850" spc="-60" dirty="0">
                <a:solidFill>
                  <a:srgbClr val="00009A"/>
                </a:solidFill>
              </a:rPr>
              <a:t>t</a:t>
            </a:r>
            <a:r>
              <a:rPr sz="4850" spc="-5" dirty="0">
                <a:solidFill>
                  <a:srgbClr val="00009A"/>
                </a:solidFill>
              </a:rPr>
              <a:t>tribu</a:t>
            </a:r>
            <a:r>
              <a:rPr sz="4850" spc="-65" dirty="0">
                <a:solidFill>
                  <a:srgbClr val="00009A"/>
                </a:solidFill>
              </a:rPr>
              <a:t>t</a:t>
            </a:r>
            <a:r>
              <a:rPr sz="4850" spc="-10" dirty="0">
                <a:solidFill>
                  <a:srgbClr val="00009A"/>
                </a:solidFill>
              </a:rPr>
              <a:t>es</a:t>
            </a:r>
            <a:endParaRPr sz="4850"/>
          </a:p>
        </p:txBody>
      </p:sp>
      <p:sp>
        <p:nvSpPr>
          <p:cNvPr id="3" name="object 3"/>
          <p:cNvSpPr txBox="1"/>
          <p:nvPr/>
        </p:nvSpPr>
        <p:spPr>
          <a:xfrm>
            <a:off x="816997" y="1425617"/>
            <a:ext cx="8766810" cy="5434330"/>
          </a:xfrm>
          <a:prstGeom prst="rect">
            <a:avLst/>
          </a:prstGeom>
        </p:spPr>
        <p:txBody>
          <a:bodyPr vert="horz" wrap="square" lIns="0" tIns="114935" rIns="0" bIns="0" rtlCol="0">
            <a:spAutoFit/>
          </a:bodyPr>
          <a:lstStyle/>
          <a:p>
            <a:pPr marL="390525" indent="-378460">
              <a:lnSpc>
                <a:spcPct val="100000"/>
              </a:lnSpc>
              <a:spcBef>
                <a:spcPts val="905"/>
              </a:spcBef>
              <a:buClr>
                <a:srgbClr val="CC0000"/>
              </a:buClr>
              <a:buFont typeface="Arial MT"/>
              <a:buChar char="•"/>
              <a:tabLst>
                <a:tab pos="390525" algn="l"/>
                <a:tab pos="391160" algn="l"/>
              </a:tabLst>
            </a:pPr>
            <a:r>
              <a:rPr sz="3050" b="1" spc="-10" dirty="0">
                <a:latin typeface="Calibri"/>
                <a:cs typeface="Calibri"/>
              </a:rPr>
              <a:t>Attribute</a:t>
            </a:r>
            <a:r>
              <a:rPr sz="3050" b="1" spc="25" dirty="0">
                <a:latin typeface="Calibri"/>
                <a:cs typeface="Calibri"/>
              </a:rPr>
              <a:t> </a:t>
            </a:r>
            <a:r>
              <a:rPr sz="3050" spc="15" dirty="0">
                <a:latin typeface="Calibri"/>
                <a:cs typeface="Calibri"/>
              </a:rPr>
              <a:t>(</a:t>
            </a:r>
            <a:r>
              <a:rPr sz="3050" b="1" spc="15" dirty="0">
                <a:latin typeface="Calibri"/>
                <a:cs typeface="Calibri"/>
              </a:rPr>
              <a:t>dimensions,</a:t>
            </a:r>
            <a:r>
              <a:rPr sz="3050" b="1" spc="10" dirty="0">
                <a:latin typeface="Calibri"/>
                <a:cs typeface="Calibri"/>
              </a:rPr>
              <a:t> </a:t>
            </a:r>
            <a:r>
              <a:rPr sz="3050" b="1" spc="-5" dirty="0">
                <a:latin typeface="Calibri"/>
                <a:cs typeface="Calibri"/>
              </a:rPr>
              <a:t>features,</a:t>
            </a:r>
            <a:r>
              <a:rPr sz="3050" b="1" spc="25" dirty="0">
                <a:latin typeface="Calibri"/>
                <a:cs typeface="Calibri"/>
              </a:rPr>
              <a:t> </a:t>
            </a:r>
            <a:r>
              <a:rPr sz="3050" b="1" dirty="0">
                <a:latin typeface="Calibri"/>
                <a:cs typeface="Calibri"/>
              </a:rPr>
              <a:t>variables</a:t>
            </a:r>
            <a:r>
              <a:rPr sz="3050" dirty="0">
                <a:latin typeface="Calibri"/>
                <a:cs typeface="Calibri"/>
              </a:rPr>
              <a:t>)</a:t>
            </a:r>
            <a:endParaRPr sz="3050">
              <a:latin typeface="Calibri"/>
              <a:cs typeface="Calibri"/>
            </a:endParaRPr>
          </a:p>
          <a:p>
            <a:pPr marL="830580" marR="5080" lvl="1" indent="-314960">
              <a:lnSpc>
                <a:spcPct val="100000"/>
              </a:lnSpc>
              <a:spcBef>
                <a:spcPts val="660"/>
              </a:spcBef>
              <a:buClr>
                <a:srgbClr val="CC0000"/>
              </a:buClr>
              <a:buFont typeface="Arial MT"/>
              <a:buChar char="–"/>
              <a:tabLst>
                <a:tab pos="831215" algn="l"/>
              </a:tabLst>
            </a:pPr>
            <a:r>
              <a:rPr sz="2650" spc="-20" dirty="0">
                <a:latin typeface="Calibri"/>
                <a:cs typeface="Calibri"/>
              </a:rPr>
              <a:t>data </a:t>
            </a:r>
            <a:r>
              <a:rPr sz="2650" spc="-5" dirty="0">
                <a:latin typeface="Calibri"/>
                <a:cs typeface="Calibri"/>
              </a:rPr>
              <a:t>field</a:t>
            </a:r>
            <a:r>
              <a:rPr sz="2650" spc="-10" dirty="0">
                <a:latin typeface="Calibri"/>
                <a:cs typeface="Calibri"/>
              </a:rPr>
              <a:t> </a:t>
            </a:r>
            <a:r>
              <a:rPr sz="2650" spc="-15" dirty="0">
                <a:latin typeface="Calibri"/>
                <a:cs typeface="Calibri"/>
              </a:rPr>
              <a:t>representing</a:t>
            </a:r>
            <a:r>
              <a:rPr sz="2650" spc="-5" dirty="0">
                <a:latin typeface="Calibri"/>
                <a:cs typeface="Calibri"/>
              </a:rPr>
              <a:t> a </a:t>
            </a:r>
            <a:r>
              <a:rPr sz="2650" spc="-15" dirty="0">
                <a:latin typeface="Calibri"/>
                <a:cs typeface="Calibri"/>
              </a:rPr>
              <a:t>characteristic</a:t>
            </a:r>
            <a:r>
              <a:rPr sz="2650" spc="-20" dirty="0">
                <a:latin typeface="Calibri"/>
                <a:cs typeface="Calibri"/>
              </a:rPr>
              <a:t> </a:t>
            </a:r>
            <a:r>
              <a:rPr sz="2650" spc="-5" dirty="0">
                <a:latin typeface="Calibri"/>
                <a:cs typeface="Calibri"/>
              </a:rPr>
              <a:t>or </a:t>
            </a:r>
            <a:r>
              <a:rPr sz="2650" spc="-25" dirty="0">
                <a:latin typeface="Calibri"/>
                <a:cs typeface="Calibri"/>
              </a:rPr>
              <a:t>feature</a:t>
            </a:r>
            <a:r>
              <a:rPr sz="2650" dirty="0">
                <a:latin typeface="Calibri"/>
                <a:cs typeface="Calibri"/>
              </a:rPr>
              <a:t> </a:t>
            </a:r>
            <a:r>
              <a:rPr sz="2650" spc="-5" dirty="0">
                <a:latin typeface="Calibri"/>
                <a:cs typeface="Calibri"/>
              </a:rPr>
              <a:t>of a</a:t>
            </a:r>
            <a:r>
              <a:rPr sz="2650" dirty="0">
                <a:latin typeface="Calibri"/>
                <a:cs typeface="Calibri"/>
              </a:rPr>
              <a:t> </a:t>
            </a:r>
            <a:r>
              <a:rPr sz="2650" spc="-20" dirty="0">
                <a:latin typeface="Calibri"/>
                <a:cs typeface="Calibri"/>
              </a:rPr>
              <a:t>data </a:t>
            </a:r>
            <a:r>
              <a:rPr sz="2650" spc="-585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object</a:t>
            </a:r>
            <a:endParaRPr sz="2650">
              <a:latin typeface="Calibri"/>
              <a:cs typeface="Calibri"/>
            </a:endParaRPr>
          </a:p>
          <a:p>
            <a:pPr marL="830580" lvl="1" indent="-314960">
              <a:lnSpc>
                <a:spcPct val="100000"/>
              </a:lnSpc>
              <a:spcBef>
                <a:spcPts val="625"/>
              </a:spcBef>
              <a:buClr>
                <a:srgbClr val="CC0000"/>
              </a:buClr>
              <a:buFont typeface="Arial MT"/>
              <a:buChar char="–"/>
              <a:tabLst>
                <a:tab pos="831215" algn="l"/>
              </a:tabLst>
            </a:pPr>
            <a:r>
              <a:rPr sz="2650" i="1" spc="-10" dirty="0">
                <a:latin typeface="Calibri"/>
                <a:cs typeface="Calibri"/>
              </a:rPr>
              <a:t>E.g.,</a:t>
            </a:r>
            <a:r>
              <a:rPr sz="2650" i="1" spc="-5" dirty="0">
                <a:latin typeface="Calibri"/>
                <a:cs typeface="Calibri"/>
              </a:rPr>
              <a:t> </a:t>
            </a:r>
            <a:r>
              <a:rPr sz="2650" i="1" spc="-15" dirty="0">
                <a:latin typeface="Calibri"/>
                <a:cs typeface="Calibri"/>
              </a:rPr>
              <a:t>customer</a:t>
            </a:r>
            <a:r>
              <a:rPr sz="2650" i="1" spc="-5" dirty="0">
                <a:latin typeface="Calibri"/>
                <a:cs typeface="Calibri"/>
              </a:rPr>
              <a:t> </a:t>
            </a:r>
            <a:r>
              <a:rPr sz="2650" i="1" spc="-30" dirty="0">
                <a:latin typeface="Calibri"/>
                <a:cs typeface="Calibri"/>
              </a:rPr>
              <a:t>_ID,</a:t>
            </a:r>
            <a:r>
              <a:rPr sz="2650" i="1" spc="-5" dirty="0">
                <a:latin typeface="Calibri"/>
                <a:cs typeface="Calibri"/>
              </a:rPr>
              <a:t> </a:t>
            </a:r>
            <a:r>
              <a:rPr sz="2650" i="1" spc="-10" dirty="0">
                <a:latin typeface="Calibri"/>
                <a:cs typeface="Calibri"/>
              </a:rPr>
              <a:t>name,</a:t>
            </a:r>
            <a:r>
              <a:rPr sz="2650" i="1" dirty="0">
                <a:latin typeface="Calibri"/>
                <a:cs typeface="Calibri"/>
              </a:rPr>
              <a:t> </a:t>
            </a:r>
            <a:r>
              <a:rPr sz="2650" i="1" spc="-10" dirty="0">
                <a:latin typeface="Calibri"/>
                <a:cs typeface="Calibri"/>
              </a:rPr>
              <a:t>address</a:t>
            </a:r>
            <a:endParaRPr sz="265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buClr>
                <a:srgbClr val="CC0000"/>
              </a:buClr>
              <a:buFont typeface="Arial MT"/>
              <a:buChar char="–"/>
            </a:pPr>
            <a:endParaRPr sz="4250">
              <a:latin typeface="Calibri"/>
              <a:cs typeface="Calibri"/>
            </a:endParaRPr>
          </a:p>
          <a:p>
            <a:pPr marL="390525" indent="-378460">
              <a:lnSpc>
                <a:spcPct val="100000"/>
              </a:lnSpc>
              <a:buClr>
                <a:srgbClr val="CC0000"/>
              </a:buClr>
              <a:buFont typeface="Arial MT"/>
              <a:buChar char="•"/>
              <a:tabLst>
                <a:tab pos="390525" algn="l"/>
                <a:tab pos="391160" algn="l"/>
              </a:tabLst>
            </a:pPr>
            <a:r>
              <a:rPr sz="3050" spc="-15" dirty="0">
                <a:latin typeface="Calibri"/>
                <a:cs typeface="Calibri"/>
              </a:rPr>
              <a:t>Types:</a:t>
            </a:r>
            <a:endParaRPr sz="3050">
              <a:latin typeface="Calibri"/>
              <a:cs typeface="Calibri"/>
            </a:endParaRPr>
          </a:p>
          <a:p>
            <a:pPr marL="830580" lvl="1" indent="-314960">
              <a:lnSpc>
                <a:spcPct val="100000"/>
              </a:lnSpc>
              <a:spcBef>
                <a:spcPts val="665"/>
              </a:spcBef>
              <a:buClr>
                <a:srgbClr val="CC0000"/>
              </a:buClr>
              <a:buFont typeface="Arial MT"/>
              <a:buChar char="–"/>
              <a:tabLst>
                <a:tab pos="831215" algn="l"/>
              </a:tabLst>
            </a:pPr>
            <a:r>
              <a:rPr sz="2650" spc="-5" dirty="0">
                <a:latin typeface="Calibri"/>
                <a:cs typeface="Calibri"/>
              </a:rPr>
              <a:t>Nominal</a:t>
            </a:r>
            <a:endParaRPr sz="2650">
              <a:latin typeface="Calibri"/>
              <a:cs typeface="Calibri"/>
            </a:endParaRPr>
          </a:p>
          <a:p>
            <a:pPr marL="830580" lvl="1" indent="-314960">
              <a:lnSpc>
                <a:spcPct val="100000"/>
              </a:lnSpc>
              <a:spcBef>
                <a:spcPts val="620"/>
              </a:spcBef>
              <a:buClr>
                <a:srgbClr val="CC0000"/>
              </a:buClr>
              <a:buFont typeface="Arial MT"/>
              <a:buChar char="–"/>
              <a:tabLst>
                <a:tab pos="831215" algn="l"/>
              </a:tabLst>
            </a:pPr>
            <a:r>
              <a:rPr sz="2650" spc="-5" dirty="0">
                <a:latin typeface="Calibri"/>
                <a:cs typeface="Calibri"/>
              </a:rPr>
              <a:t>Binary</a:t>
            </a:r>
            <a:endParaRPr sz="2650">
              <a:latin typeface="Calibri"/>
              <a:cs typeface="Calibri"/>
            </a:endParaRPr>
          </a:p>
          <a:p>
            <a:pPr marL="830580" lvl="1" indent="-314960">
              <a:lnSpc>
                <a:spcPct val="100000"/>
              </a:lnSpc>
              <a:spcBef>
                <a:spcPts val="630"/>
              </a:spcBef>
              <a:buClr>
                <a:srgbClr val="CC0000"/>
              </a:buClr>
              <a:buFont typeface="Arial MT"/>
              <a:buChar char="–"/>
              <a:tabLst>
                <a:tab pos="831215" algn="l"/>
              </a:tabLst>
            </a:pPr>
            <a:r>
              <a:rPr sz="2650" spc="-5" dirty="0">
                <a:latin typeface="Calibri"/>
                <a:cs typeface="Calibri"/>
              </a:rPr>
              <a:t>Numeric:</a:t>
            </a:r>
            <a:r>
              <a:rPr sz="2650" spc="-40" dirty="0">
                <a:latin typeface="Calibri"/>
                <a:cs typeface="Calibri"/>
              </a:rPr>
              <a:t> </a:t>
            </a:r>
            <a:r>
              <a:rPr sz="2650" spc="-15" dirty="0">
                <a:latin typeface="Calibri"/>
                <a:cs typeface="Calibri"/>
              </a:rPr>
              <a:t>quantitative</a:t>
            </a:r>
            <a:endParaRPr sz="2650">
              <a:latin typeface="Calibri"/>
              <a:cs typeface="Calibri"/>
            </a:endParaRPr>
          </a:p>
          <a:p>
            <a:pPr marL="1271905" lvl="2" indent="-252729">
              <a:lnSpc>
                <a:spcPct val="100000"/>
              </a:lnSpc>
              <a:spcBef>
                <a:spcPts val="620"/>
              </a:spcBef>
              <a:buClr>
                <a:srgbClr val="CC0000"/>
              </a:buClr>
              <a:buFont typeface="Arial MT"/>
              <a:buChar char="•"/>
              <a:tabLst>
                <a:tab pos="1271905" algn="l"/>
                <a:tab pos="1272540" algn="l"/>
              </a:tabLst>
            </a:pPr>
            <a:r>
              <a:rPr sz="2400" spc="-5" dirty="0">
                <a:latin typeface="Calibri"/>
                <a:cs typeface="Calibri"/>
              </a:rPr>
              <a:t>Interval‐scaled</a:t>
            </a:r>
            <a:endParaRPr sz="2400">
              <a:latin typeface="Calibri"/>
              <a:cs typeface="Calibri"/>
            </a:endParaRPr>
          </a:p>
          <a:p>
            <a:pPr marL="1271905" lvl="2" indent="-252729">
              <a:lnSpc>
                <a:spcPct val="100000"/>
              </a:lnSpc>
              <a:spcBef>
                <a:spcPts val="610"/>
              </a:spcBef>
              <a:buClr>
                <a:srgbClr val="CC0000"/>
              </a:buClr>
              <a:buFont typeface="Arial MT"/>
              <a:buChar char="•"/>
              <a:tabLst>
                <a:tab pos="1271905" algn="l"/>
                <a:tab pos="1272540" algn="l"/>
              </a:tabLst>
            </a:pPr>
            <a:r>
              <a:rPr sz="2400" dirty="0">
                <a:latin typeface="Calibri"/>
                <a:cs typeface="Calibri"/>
              </a:rPr>
              <a:t>Ratio‐scaled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0817" y="510796"/>
            <a:ext cx="3949700" cy="7645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850" spc="-35" dirty="0"/>
              <a:t>Attribute</a:t>
            </a:r>
            <a:r>
              <a:rPr sz="4850" spc="-50" dirty="0"/>
              <a:t> </a:t>
            </a:r>
            <a:r>
              <a:rPr sz="4850" spc="-35" dirty="0"/>
              <a:t>Types</a:t>
            </a:r>
            <a:endParaRPr sz="4850"/>
          </a:p>
        </p:txBody>
      </p:sp>
      <p:sp>
        <p:nvSpPr>
          <p:cNvPr id="3" name="object 3"/>
          <p:cNvSpPr txBox="1"/>
          <p:nvPr/>
        </p:nvSpPr>
        <p:spPr>
          <a:xfrm>
            <a:off x="900817" y="1530074"/>
            <a:ext cx="8724265" cy="530352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334010" indent="-321945">
              <a:lnSpc>
                <a:spcPct val="100000"/>
              </a:lnSpc>
              <a:spcBef>
                <a:spcPts val="420"/>
              </a:spcBef>
              <a:buClr>
                <a:srgbClr val="CC0000"/>
              </a:buClr>
              <a:buFont typeface="Arial MT"/>
              <a:buChar char="•"/>
              <a:tabLst>
                <a:tab pos="334010" algn="l"/>
                <a:tab pos="334645" algn="l"/>
              </a:tabLst>
            </a:pPr>
            <a:r>
              <a:rPr sz="2650" b="1" spc="-10" dirty="0">
                <a:solidFill>
                  <a:srgbClr val="0000CC"/>
                </a:solidFill>
                <a:latin typeface="Calibri"/>
                <a:cs typeface="Calibri"/>
              </a:rPr>
              <a:t>Nominal/Categorical:</a:t>
            </a:r>
            <a:r>
              <a:rPr sz="2650" b="1" spc="-30" dirty="0">
                <a:solidFill>
                  <a:srgbClr val="0000CC"/>
                </a:solidFill>
                <a:latin typeface="Calibri"/>
                <a:cs typeface="Calibri"/>
              </a:rPr>
              <a:t> </a:t>
            </a:r>
            <a:r>
              <a:rPr sz="2650" spc="-15" dirty="0">
                <a:latin typeface="Calibri"/>
                <a:cs typeface="Calibri"/>
              </a:rPr>
              <a:t>categories,</a:t>
            </a:r>
            <a:r>
              <a:rPr sz="2650" dirty="0">
                <a:latin typeface="Calibri"/>
                <a:cs typeface="Calibri"/>
              </a:rPr>
              <a:t> </a:t>
            </a:r>
            <a:r>
              <a:rPr sz="2650" spc="-20" dirty="0">
                <a:latin typeface="Calibri"/>
                <a:cs typeface="Calibri"/>
              </a:rPr>
              <a:t>states,</a:t>
            </a:r>
            <a:r>
              <a:rPr sz="2650" dirty="0">
                <a:latin typeface="Calibri"/>
                <a:cs typeface="Calibri"/>
              </a:rPr>
              <a:t> </a:t>
            </a:r>
            <a:r>
              <a:rPr sz="2650" spc="-5" dirty="0">
                <a:latin typeface="Calibri"/>
                <a:cs typeface="Calibri"/>
              </a:rPr>
              <a:t>or</a:t>
            </a:r>
            <a:r>
              <a:rPr sz="2650" spc="-20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“names</a:t>
            </a:r>
            <a:r>
              <a:rPr sz="2650" dirty="0">
                <a:latin typeface="Calibri"/>
                <a:cs typeface="Calibri"/>
              </a:rPr>
              <a:t> </a:t>
            </a:r>
            <a:r>
              <a:rPr sz="2650" spc="-5" dirty="0">
                <a:latin typeface="Calibri"/>
                <a:cs typeface="Calibri"/>
              </a:rPr>
              <a:t>of </a:t>
            </a:r>
            <a:r>
              <a:rPr sz="2650" spc="-10" dirty="0">
                <a:latin typeface="Calibri"/>
                <a:cs typeface="Calibri"/>
              </a:rPr>
              <a:t>things”</a:t>
            </a:r>
            <a:endParaRPr sz="2650">
              <a:latin typeface="Calibri"/>
              <a:cs typeface="Calibri"/>
            </a:endParaRPr>
          </a:p>
          <a:p>
            <a:pPr marL="837565" lvl="1" indent="-377825">
              <a:lnSpc>
                <a:spcPct val="100000"/>
              </a:lnSpc>
              <a:spcBef>
                <a:spcPts val="325"/>
              </a:spcBef>
              <a:buClr>
                <a:srgbClr val="CC0000"/>
              </a:buClr>
              <a:buFont typeface="Arial MT"/>
              <a:buChar char="–"/>
              <a:tabLst>
                <a:tab pos="837565" algn="l"/>
                <a:tab pos="838200" algn="l"/>
              </a:tabLst>
            </a:pPr>
            <a:r>
              <a:rPr sz="2400" i="1" dirty="0">
                <a:latin typeface="Calibri"/>
                <a:cs typeface="Calibri"/>
              </a:rPr>
              <a:t>Hair_color</a:t>
            </a:r>
            <a:r>
              <a:rPr sz="2400" i="1" spc="-5" dirty="0">
                <a:latin typeface="Calibri"/>
                <a:cs typeface="Calibri"/>
              </a:rPr>
              <a:t> </a:t>
            </a:r>
            <a:r>
              <a:rPr sz="2400" i="1" spc="10" dirty="0">
                <a:latin typeface="Calibri"/>
                <a:cs typeface="Calibri"/>
              </a:rPr>
              <a:t>= </a:t>
            </a:r>
            <a:r>
              <a:rPr sz="2400" dirty="0">
                <a:latin typeface="Calibri"/>
                <a:cs typeface="Calibri"/>
              </a:rPr>
              <a:t>{</a:t>
            </a:r>
            <a:r>
              <a:rPr sz="2400" i="1" dirty="0">
                <a:latin typeface="Calibri"/>
                <a:cs typeface="Calibri"/>
              </a:rPr>
              <a:t>black,</a:t>
            </a:r>
            <a:r>
              <a:rPr sz="2400" i="1" spc="-10" dirty="0">
                <a:latin typeface="Calibri"/>
                <a:cs typeface="Calibri"/>
              </a:rPr>
              <a:t> </a:t>
            </a:r>
            <a:r>
              <a:rPr sz="2400" i="1" spc="5" dirty="0">
                <a:latin typeface="Calibri"/>
                <a:cs typeface="Calibri"/>
              </a:rPr>
              <a:t>blond,</a:t>
            </a:r>
            <a:r>
              <a:rPr sz="2400" i="1" spc="-10" dirty="0">
                <a:latin typeface="Calibri"/>
                <a:cs typeface="Calibri"/>
              </a:rPr>
              <a:t> </a:t>
            </a:r>
            <a:r>
              <a:rPr sz="2400" i="1" spc="5" dirty="0">
                <a:latin typeface="Calibri"/>
                <a:cs typeface="Calibri"/>
              </a:rPr>
              <a:t>brown,</a:t>
            </a:r>
            <a:r>
              <a:rPr sz="2400" i="1" spc="-5" dirty="0">
                <a:latin typeface="Calibri"/>
                <a:cs typeface="Calibri"/>
              </a:rPr>
              <a:t> </a:t>
            </a:r>
            <a:r>
              <a:rPr sz="2400" i="1" spc="-30" dirty="0">
                <a:latin typeface="Calibri"/>
                <a:cs typeface="Calibri"/>
              </a:rPr>
              <a:t>grey,</a:t>
            </a:r>
            <a:r>
              <a:rPr sz="2400" i="1" spc="10" dirty="0">
                <a:latin typeface="Calibri"/>
                <a:cs typeface="Calibri"/>
              </a:rPr>
              <a:t> </a:t>
            </a:r>
            <a:r>
              <a:rPr sz="2400" i="1" spc="5" dirty="0">
                <a:latin typeface="Calibri"/>
                <a:cs typeface="Calibri"/>
              </a:rPr>
              <a:t>red, </a:t>
            </a:r>
            <a:r>
              <a:rPr sz="2400" i="1" dirty="0">
                <a:latin typeface="Calibri"/>
                <a:cs typeface="Calibri"/>
              </a:rPr>
              <a:t>white</a:t>
            </a:r>
            <a:r>
              <a:rPr sz="2400" dirty="0">
                <a:latin typeface="Calibri"/>
                <a:cs typeface="Calibri"/>
              </a:rPr>
              <a:t>}</a:t>
            </a:r>
            <a:endParaRPr sz="2400">
              <a:latin typeface="Calibri"/>
              <a:cs typeface="Calibri"/>
            </a:endParaRPr>
          </a:p>
          <a:p>
            <a:pPr marL="837565" lvl="1" indent="-377825">
              <a:lnSpc>
                <a:spcPct val="100000"/>
              </a:lnSpc>
              <a:spcBef>
                <a:spcPts val="320"/>
              </a:spcBef>
              <a:buClr>
                <a:srgbClr val="CC0000"/>
              </a:buClr>
              <a:buFont typeface="Arial MT"/>
              <a:buChar char="–"/>
              <a:tabLst>
                <a:tab pos="837565" algn="l"/>
                <a:tab pos="838200" algn="l"/>
              </a:tabLst>
            </a:pPr>
            <a:r>
              <a:rPr sz="2400" dirty="0">
                <a:latin typeface="Calibri"/>
                <a:cs typeface="Calibri"/>
              </a:rPr>
              <a:t>marital</a:t>
            </a:r>
            <a:r>
              <a:rPr sz="2400" spc="-5" dirty="0">
                <a:latin typeface="Calibri"/>
                <a:cs typeface="Calibri"/>
              </a:rPr>
              <a:t> status,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occupation,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ID</a:t>
            </a:r>
            <a:r>
              <a:rPr sz="2400" dirty="0">
                <a:latin typeface="Calibri"/>
                <a:cs typeface="Calibri"/>
              </a:rPr>
              <a:t> numbers, </a:t>
            </a:r>
            <a:r>
              <a:rPr sz="2400" spc="5" dirty="0">
                <a:latin typeface="Calibri"/>
                <a:cs typeface="Calibri"/>
              </a:rPr>
              <a:t>zip</a:t>
            </a:r>
            <a:r>
              <a:rPr sz="2400" dirty="0">
                <a:latin typeface="Calibri"/>
                <a:cs typeface="Calibri"/>
              </a:rPr>
              <a:t> codes</a:t>
            </a:r>
            <a:endParaRPr sz="2400">
              <a:latin typeface="Calibri"/>
              <a:cs typeface="Calibri"/>
            </a:endParaRPr>
          </a:p>
          <a:p>
            <a:pPr marL="334010" indent="-321945">
              <a:lnSpc>
                <a:spcPct val="100000"/>
              </a:lnSpc>
              <a:spcBef>
                <a:spcPts val="305"/>
              </a:spcBef>
              <a:buClr>
                <a:srgbClr val="CC0000"/>
              </a:buClr>
              <a:buFont typeface="Arial MT"/>
              <a:buChar char="•"/>
              <a:tabLst>
                <a:tab pos="334010" algn="l"/>
                <a:tab pos="334645" algn="l"/>
              </a:tabLst>
            </a:pPr>
            <a:r>
              <a:rPr sz="2650" b="1" spc="-5" dirty="0">
                <a:solidFill>
                  <a:srgbClr val="0000CC"/>
                </a:solidFill>
                <a:latin typeface="Calibri"/>
                <a:cs typeface="Calibri"/>
              </a:rPr>
              <a:t>Binary:</a:t>
            </a:r>
            <a:r>
              <a:rPr sz="2650" b="1" spc="-25" dirty="0">
                <a:solidFill>
                  <a:srgbClr val="0000CC"/>
                </a:solidFill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nominal</a:t>
            </a:r>
            <a:r>
              <a:rPr sz="2650" spc="-15" dirty="0">
                <a:latin typeface="Calibri"/>
                <a:cs typeface="Calibri"/>
              </a:rPr>
              <a:t> attribute </a:t>
            </a:r>
            <a:r>
              <a:rPr sz="2650" spc="-5" dirty="0">
                <a:latin typeface="Calibri"/>
                <a:cs typeface="Calibri"/>
              </a:rPr>
              <a:t>with</a:t>
            </a:r>
            <a:r>
              <a:rPr sz="2650" spc="-15" dirty="0">
                <a:latin typeface="Calibri"/>
                <a:cs typeface="Calibri"/>
              </a:rPr>
              <a:t> </a:t>
            </a:r>
            <a:r>
              <a:rPr sz="2650" spc="-5" dirty="0">
                <a:latin typeface="Calibri"/>
                <a:cs typeface="Calibri"/>
              </a:rPr>
              <a:t>only</a:t>
            </a:r>
            <a:r>
              <a:rPr sz="2650" spc="-20" dirty="0">
                <a:latin typeface="Calibri"/>
                <a:cs typeface="Calibri"/>
              </a:rPr>
              <a:t> </a:t>
            </a:r>
            <a:r>
              <a:rPr sz="2650" spc="-5" dirty="0">
                <a:latin typeface="Calibri"/>
                <a:cs typeface="Calibri"/>
              </a:rPr>
              <a:t>2</a:t>
            </a:r>
            <a:r>
              <a:rPr sz="2650" spc="-15" dirty="0">
                <a:latin typeface="Calibri"/>
                <a:cs typeface="Calibri"/>
              </a:rPr>
              <a:t> </a:t>
            </a:r>
            <a:r>
              <a:rPr sz="2650" spc="-25" dirty="0">
                <a:latin typeface="Calibri"/>
                <a:cs typeface="Calibri"/>
              </a:rPr>
              <a:t>states</a:t>
            </a:r>
            <a:r>
              <a:rPr sz="2650" spc="5" dirty="0">
                <a:latin typeface="Calibri"/>
                <a:cs typeface="Calibri"/>
              </a:rPr>
              <a:t> </a:t>
            </a:r>
            <a:r>
              <a:rPr sz="2650" spc="-5" dirty="0">
                <a:latin typeface="Calibri"/>
                <a:cs typeface="Calibri"/>
              </a:rPr>
              <a:t>(0</a:t>
            </a:r>
            <a:r>
              <a:rPr sz="2650" spc="-25" dirty="0">
                <a:latin typeface="Calibri"/>
                <a:cs typeface="Calibri"/>
              </a:rPr>
              <a:t> </a:t>
            </a:r>
            <a:r>
              <a:rPr sz="2650" spc="-5" dirty="0">
                <a:latin typeface="Calibri"/>
                <a:cs typeface="Calibri"/>
              </a:rPr>
              <a:t>and</a:t>
            </a:r>
            <a:r>
              <a:rPr sz="2650" dirty="0">
                <a:latin typeface="Calibri"/>
                <a:cs typeface="Calibri"/>
              </a:rPr>
              <a:t> </a:t>
            </a:r>
            <a:r>
              <a:rPr sz="2650" spc="-5" dirty="0">
                <a:latin typeface="Calibri"/>
                <a:cs typeface="Calibri"/>
              </a:rPr>
              <a:t>1)</a:t>
            </a:r>
            <a:endParaRPr sz="2650">
              <a:latin typeface="Calibri"/>
              <a:cs typeface="Calibri"/>
            </a:endParaRPr>
          </a:p>
          <a:p>
            <a:pPr marL="837565" lvl="1" indent="-377825">
              <a:lnSpc>
                <a:spcPct val="100000"/>
              </a:lnSpc>
              <a:spcBef>
                <a:spcPts val="325"/>
              </a:spcBef>
              <a:buClr>
                <a:srgbClr val="CC0000"/>
              </a:buClr>
              <a:buFont typeface="Arial MT"/>
              <a:buChar char="–"/>
              <a:tabLst>
                <a:tab pos="837565" algn="l"/>
                <a:tab pos="838200" algn="l"/>
              </a:tabLst>
            </a:pPr>
            <a:r>
              <a:rPr sz="2400" u="heavy" spc="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Symmetric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u="heavy" spc="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binary</a:t>
            </a:r>
            <a:r>
              <a:rPr sz="2400" spc="5" dirty="0">
                <a:latin typeface="Calibri"/>
                <a:cs typeface="Calibri"/>
              </a:rPr>
              <a:t>: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both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outcomes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equally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important</a:t>
            </a:r>
            <a:endParaRPr sz="2400">
              <a:latin typeface="Calibri"/>
              <a:cs typeface="Calibri"/>
            </a:endParaRPr>
          </a:p>
          <a:p>
            <a:pPr marL="1397635" lvl="2" indent="-434340">
              <a:lnSpc>
                <a:spcPct val="100000"/>
              </a:lnSpc>
              <a:spcBef>
                <a:spcPts val="320"/>
              </a:spcBef>
              <a:buClr>
                <a:srgbClr val="CC0000"/>
              </a:buClr>
              <a:buFont typeface="Arial MT"/>
              <a:buChar char="•"/>
              <a:tabLst>
                <a:tab pos="1397635" algn="l"/>
                <a:tab pos="1398270" algn="l"/>
              </a:tabLst>
            </a:pPr>
            <a:r>
              <a:rPr sz="2400" spc="15" dirty="0">
                <a:latin typeface="Calibri"/>
                <a:cs typeface="Calibri"/>
              </a:rPr>
              <a:t>e.g.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gender</a:t>
            </a:r>
            <a:endParaRPr sz="2400">
              <a:latin typeface="Calibri"/>
              <a:cs typeface="Calibri"/>
            </a:endParaRPr>
          </a:p>
          <a:p>
            <a:pPr marL="837565" lvl="1" indent="-377825">
              <a:lnSpc>
                <a:spcPct val="100000"/>
              </a:lnSpc>
              <a:spcBef>
                <a:spcPts val="320"/>
              </a:spcBef>
              <a:buClr>
                <a:srgbClr val="CC0000"/>
              </a:buClr>
              <a:buFont typeface="Arial MT"/>
              <a:buChar char="–"/>
              <a:tabLst>
                <a:tab pos="837565" algn="l"/>
                <a:tab pos="838200" algn="l"/>
              </a:tabLst>
            </a:pPr>
            <a:r>
              <a:rPr sz="2400" u="heavy" spc="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Asymmetric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u="heavy" spc="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binary</a:t>
            </a:r>
            <a:r>
              <a:rPr sz="2400" spc="5" dirty="0">
                <a:latin typeface="Calibri"/>
                <a:cs typeface="Calibri"/>
              </a:rPr>
              <a:t>: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outcomes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not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equally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important</a:t>
            </a:r>
            <a:endParaRPr sz="2400">
              <a:latin typeface="Calibri"/>
              <a:cs typeface="Calibri"/>
            </a:endParaRPr>
          </a:p>
          <a:p>
            <a:pPr marL="1397635" lvl="2" indent="-434340">
              <a:lnSpc>
                <a:spcPct val="100000"/>
              </a:lnSpc>
              <a:spcBef>
                <a:spcPts val="315"/>
              </a:spcBef>
              <a:buClr>
                <a:srgbClr val="CC0000"/>
              </a:buClr>
              <a:buFont typeface="Arial MT"/>
              <a:buChar char="•"/>
              <a:tabLst>
                <a:tab pos="1397635" algn="l"/>
                <a:tab pos="1398270" algn="l"/>
              </a:tabLst>
            </a:pPr>
            <a:r>
              <a:rPr sz="2400" spc="15" dirty="0">
                <a:latin typeface="Calibri"/>
                <a:cs typeface="Calibri"/>
              </a:rPr>
              <a:t>e.g.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medical</a:t>
            </a:r>
            <a:r>
              <a:rPr sz="2400" spc="-5" dirty="0">
                <a:latin typeface="Calibri"/>
                <a:cs typeface="Calibri"/>
              </a:rPr>
              <a:t> test </a:t>
            </a:r>
            <a:r>
              <a:rPr sz="2400" dirty="0">
                <a:latin typeface="Calibri"/>
                <a:cs typeface="Calibri"/>
              </a:rPr>
              <a:t>(positive vs.</a:t>
            </a:r>
            <a:r>
              <a:rPr sz="2400" spc="-5" dirty="0">
                <a:latin typeface="Calibri"/>
                <a:cs typeface="Calibri"/>
              </a:rPr>
              <a:t> negative)</a:t>
            </a:r>
            <a:endParaRPr sz="2400">
              <a:latin typeface="Calibri"/>
              <a:cs typeface="Calibri"/>
            </a:endParaRPr>
          </a:p>
          <a:p>
            <a:pPr marL="1397635" marR="77470" lvl="2" indent="-433705">
              <a:lnSpc>
                <a:spcPts val="2620"/>
              </a:lnSpc>
              <a:spcBef>
                <a:spcPts val="625"/>
              </a:spcBef>
              <a:buClr>
                <a:srgbClr val="CC0000"/>
              </a:buClr>
              <a:buFont typeface="Arial MT"/>
              <a:buChar char="•"/>
              <a:tabLst>
                <a:tab pos="1397635" algn="l"/>
                <a:tab pos="1398270" algn="l"/>
              </a:tabLst>
            </a:pPr>
            <a:r>
              <a:rPr sz="2400" dirty="0">
                <a:latin typeface="Calibri"/>
                <a:cs typeface="Calibri"/>
              </a:rPr>
              <a:t>Convention: </a:t>
            </a:r>
            <a:r>
              <a:rPr sz="2400" spc="5" dirty="0">
                <a:latin typeface="Calibri"/>
                <a:cs typeface="Calibri"/>
              </a:rPr>
              <a:t>assign </a:t>
            </a:r>
            <a:r>
              <a:rPr sz="2400" spc="10" dirty="0">
                <a:latin typeface="Calibri"/>
                <a:cs typeface="Calibri"/>
              </a:rPr>
              <a:t>1 </a:t>
            </a:r>
            <a:r>
              <a:rPr sz="2400" spc="-5" dirty="0">
                <a:latin typeface="Calibri"/>
                <a:cs typeface="Calibri"/>
              </a:rPr>
              <a:t>to </a:t>
            </a:r>
            <a:r>
              <a:rPr sz="2400" spc="5" dirty="0">
                <a:latin typeface="Calibri"/>
                <a:cs typeface="Calibri"/>
              </a:rPr>
              <a:t>most </a:t>
            </a:r>
            <a:r>
              <a:rPr sz="2400" dirty="0">
                <a:latin typeface="Calibri"/>
                <a:cs typeface="Calibri"/>
              </a:rPr>
              <a:t>important outcome </a:t>
            </a:r>
            <a:r>
              <a:rPr sz="2400" spc="10" dirty="0">
                <a:latin typeface="Calibri"/>
                <a:cs typeface="Calibri"/>
              </a:rPr>
              <a:t>(e.g. </a:t>
            </a:r>
            <a:r>
              <a:rPr sz="2400" spc="5" dirty="0">
                <a:latin typeface="Calibri"/>
                <a:cs typeface="Calibri"/>
              </a:rPr>
              <a:t>HIV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positive)</a:t>
            </a:r>
            <a:endParaRPr sz="2400">
              <a:latin typeface="Calibri"/>
              <a:cs typeface="Calibri"/>
            </a:endParaRPr>
          </a:p>
          <a:p>
            <a:pPr marL="334010" marR="1064260" indent="-321945">
              <a:lnSpc>
                <a:spcPts val="2860"/>
              </a:lnSpc>
              <a:spcBef>
                <a:spcPts val="620"/>
              </a:spcBef>
              <a:buClr>
                <a:srgbClr val="CC0000"/>
              </a:buClr>
              <a:buFont typeface="Arial MT"/>
              <a:buChar char="•"/>
              <a:tabLst>
                <a:tab pos="334010" algn="l"/>
                <a:tab pos="334645" algn="l"/>
              </a:tabLst>
            </a:pPr>
            <a:r>
              <a:rPr sz="2650" b="1" spc="-10" dirty="0">
                <a:solidFill>
                  <a:srgbClr val="0000CC"/>
                </a:solidFill>
                <a:latin typeface="Calibri"/>
                <a:cs typeface="Calibri"/>
              </a:rPr>
              <a:t>Ordinal:</a:t>
            </a:r>
            <a:r>
              <a:rPr sz="2650" b="1" spc="-20" dirty="0">
                <a:solidFill>
                  <a:srgbClr val="0000CC"/>
                </a:solidFill>
                <a:latin typeface="Calibri"/>
                <a:cs typeface="Calibri"/>
              </a:rPr>
              <a:t> </a:t>
            </a:r>
            <a:r>
              <a:rPr sz="2650" spc="-35" dirty="0">
                <a:latin typeface="Calibri"/>
                <a:cs typeface="Calibri"/>
              </a:rPr>
              <a:t>Values</a:t>
            </a:r>
            <a:r>
              <a:rPr sz="2650" dirty="0">
                <a:latin typeface="Calibri"/>
                <a:cs typeface="Calibri"/>
              </a:rPr>
              <a:t> </a:t>
            </a:r>
            <a:r>
              <a:rPr sz="2650" spc="-25" dirty="0">
                <a:latin typeface="Calibri"/>
                <a:cs typeface="Calibri"/>
              </a:rPr>
              <a:t>have</a:t>
            </a:r>
            <a:r>
              <a:rPr sz="2650" spc="10" dirty="0">
                <a:latin typeface="Calibri"/>
                <a:cs typeface="Calibri"/>
              </a:rPr>
              <a:t> </a:t>
            </a:r>
            <a:r>
              <a:rPr sz="2650" spc="-5" dirty="0">
                <a:latin typeface="Calibri"/>
                <a:cs typeface="Calibri"/>
              </a:rPr>
              <a:t>a</a:t>
            </a:r>
            <a:r>
              <a:rPr sz="2650" dirty="0">
                <a:latin typeface="Calibri"/>
                <a:cs typeface="Calibri"/>
              </a:rPr>
              <a:t> </a:t>
            </a:r>
            <a:r>
              <a:rPr sz="2650" spc="-5" dirty="0">
                <a:latin typeface="Calibri"/>
                <a:cs typeface="Calibri"/>
              </a:rPr>
              <a:t>meaningful</a:t>
            </a:r>
            <a:r>
              <a:rPr sz="2650" spc="-10" dirty="0">
                <a:latin typeface="Calibri"/>
                <a:cs typeface="Calibri"/>
              </a:rPr>
              <a:t> order</a:t>
            </a:r>
            <a:r>
              <a:rPr sz="2650" spc="5" dirty="0">
                <a:latin typeface="Calibri"/>
                <a:cs typeface="Calibri"/>
              </a:rPr>
              <a:t> </a:t>
            </a:r>
            <a:r>
              <a:rPr sz="2650" spc="-15" dirty="0">
                <a:latin typeface="Calibri"/>
                <a:cs typeface="Calibri"/>
              </a:rPr>
              <a:t>(ranking)</a:t>
            </a:r>
            <a:r>
              <a:rPr sz="2650" spc="-20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but </a:t>
            </a:r>
            <a:r>
              <a:rPr sz="2650" spc="-585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magnitude</a:t>
            </a:r>
            <a:r>
              <a:rPr sz="2650" spc="-5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between</a:t>
            </a:r>
            <a:r>
              <a:rPr sz="2650" spc="-5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successive</a:t>
            </a:r>
            <a:r>
              <a:rPr sz="2650" spc="-5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values</a:t>
            </a:r>
            <a:r>
              <a:rPr sz="2650" dirty="0">
                <a:latin typeface="Calibri"/>
                <a:cs typeface="Calibri"/>
              </a:rPr>
              <a:t> </a:t>
            </a:r>
            <a:r>
              <a:rPr sz="2650" spc="-5" dirty="0">
                <a:latin typeface="Calibri"/>
                <a:cs typeface="Calibri"/>
              </a:rPr>
              <a:t>is</a:t>
            </a:r>
            <a:r>
              <a:rPr sz="2650" spc="-15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not</a:t>
            </a:r>
            <a:r>
              <a:rPr sz="2650" spc="-20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known</a:t>
            </a:r>
            <a:endParaRPr sz="2650">
              <a:latin typeface="Calibri"/>
              <a:cs typeface="Calibri"/>
            </a:endParaRPr>
          </a:p>
          <a:p>
            <a:pPr marL="837565" lvl="1" indent="-377825">
              <a:lnSpc>
                <a:spcPct val="100000"/>
              </a:lnSpc>
              <a:spcBef>
                <a:spcPts val="275"/>
              </a:spcBef>
              <a:buClr>
                <a:srgbClr val="CC0000"/>
              </a:buClr>
              <a:buFont typeface="Arial MT"/>
              <a:buChar char="–"/>
              <a:tabLst>
                <a:tab pos="837565" algn="l"/>
                <a:tab pos="838200" algn="l"/>
              </a:tabLst>
            </a:pPr>
            <a:r>
              <a:rPr sz="2400" i="1" dirty="0">
                <a:latin typeface="Calibri"/>
                <a:cs typeface="Calibri"/>
              </a:rPr>
              <a:t>Size </a:t>
            </a:r>
            <a:r>
              <a:rPr sz="2400" i="1" spc="10" dirty="0">
                <a:latin typeface="Calibri"/>
                <a:cs typeface="Calibri"/>
              </a:rPr>
              <a:t>= </a:t>
            </a:r>
            <a:r>
              <a:rPr sz="2400" spc="5" dirty="0">
                <a:latin typeface="Calibri"/>
                <a:cs typeface="Calibri"/>
              </a:rPr>
              <a:t>{</a:t>
            </a:r>
            <a:r>
              <a:rPr sz="2400" i="1" spc="5" dirty="0">
                <a:latin typeface="Calibri"/>
                <a:cs typeface="Calibri"/>
              </a:rPr>
              <a:t>small,</a:t>
            </a:r>
            <a:r>
              <a:rPr sz="2400" i="1" spc="-5" dirty="0">
                <a:latin typeface="Calibri"/>
                <a:cs typeface="Calibri"/>
              </a:rPr>
              <a:t> </a:t>
            </a:r>
            <a:r>
              <a:rPr sz="2400" i="1" spc="5" dirty="0">
                <a:latin typeface="Calibri"/>
                <a:cs typeface="Calibri"/>
              </a:rPr>
              <a:t>medium,</a:t>
            </a:r>
            <a:r>
              <a:rPr sz="2400" i="1" spc="-10" dirty="0">
                <a:latin typeface="Calibri"/>
                <a:cs typeface="Calibri"/>
              </a:rPr>
              <a:t> </a:t>
            </a:r>
            <a:r>
              <a:rPr sz="2400" i="1" spc="5" dirty="0">
                <a:latin typeface="Calibri"/>
                <a:cs typeface="Calibri"/>
              </a:rPr>
              <a:t>large</a:t>
            </a:r>
            <a:r>
              <a:rPr sz="2400" spc="5" dirty="0">
                <a:latin typeface="Calibri"/>
                <a:cs typeface="Calibri"/>
              </a:rPr>
              <a:t>}</a:t>
            </a:r>
            <a:r>
              <a:rPr sz="2400" i="1" spc="5" dirty="0">
                <a:latin typeface="Calibri"/>
                <a:cs typeface="Calibri"/>
              </a:rPr>
              <a:t>,</a:t>
            </a:r>
            <a:r>
              <a:rPr sz="2400" i="1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grades, army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rankings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0817" y="510796"/>
            <a:ext cx="3949700" cy="7645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850" spc="-35" dirty="0"/>
              <a:t>Attribute</a:t>
            </a:r>
            <a:r>
              <a:rPr sz="4850" spc="-50" dirty="0"/>
              <a:t> </a:t>
            </a:r>
            <a:r>
              <a:rPr sz="4850" spc="-35" dirty="0"/>
              <a:t>Types</a:t>
            </a:r>
            <a:endParaRPr sz="4850"/>
          </a:p>
        </p:txBody>
      </p:sp>
      <p:sp>
        <p:nvSpPr>
          <p:cNvPr id="3" name="object 3"/>
          <p:cNvSpPr txBox="1"/>
          <p:nvPr/>
        </p:nvSpPr>
        <p:spPr>
          <a:xfrm>
            <a:off x="816963" y="1447434"/>
            <a:ext cx="8912225" cy="5544820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334010" indent="-321945">
              <a:lnSpc>
                <a:spcPct val="100000"/>
              </a:lnSpc>
              <a:spcBef>
                <a:spcPts val="405"/>
              </a:spcBef>
              <a:buClr>
                <a:srgbClr val="CC0000"/>
              </a:buClr>
              <a:buFont typeface="Arial MT"/>
              <a:buChar char="•"/>
              <a:tabLst>
                <a:tab pos="334010" algn="l"/>
                <a:tab pos="334645" algn="l"/>
              </a:tabLst>
            </a:pPr>
            <a:r>
              <a:rPr sz="2650" b="1" spc="-5" dirty="0">
                <a:solidFill>
                  <a:srgbClr val="0000CC"/>
                </a:solidFill>
                <a:latin typeface="Calibri"/>
                <a:cs typeface="Calibri"/>
              </a:rPr>
              <a:t>Numeric</a:t>
            </a:r>
            <a:r>
              <a:rPr sz="2650" b="1" spc="-40" dirty="0">
                <a:solidFill>
                  <a:srgbClr val="0000CC"/>
                </a:solidFill>
                <a:latin typeface="Calibri"/>
                <a:cs typeface="Calibri"/>
              </a:rPr>
              <a:t> </a:t>
            </a:r>
            <a:r>
              <a:rPr sz="2650" spc="-15" dirty="0">
                <a:latin typeface="Calibri"/>
                <a:cs typeface="Calibri"/>
              </a:rPr>
              <a:t>(integer</a:t>
            </a:r>
            <a:r>
              <a:rPr sz="2650" spc="-25" dirty="0">
                <a:latin typeface="Calibri"/>
                <a:cs typeface="Calibri"/>
              </a:rPr>
              <a:t> </a:t>
            </a:r>
            <a:r>
              <a:rPr sz="2650" spc="-5" dirty="0">
                <a:latin typeface="Calibri"/>
                <a:cs typeface="Calibri"/>
              </a:rPr>
              <a:t>or</a:t>
            </a:r>
            <a:r>
              <a:rPr sz="2650" spc="-10" dirty="0">
                <a:latin typeface="Calibri"/>
                <a:cs typeface="Calibri"/>
              </a:rPr>
              <a:t> </a:t>
            </a:r>
            <a:r>
              <a:rPr sz="2650" spc="-15" dirty="0">
                <a:latin typeface="Calibri"/>
                <a:cs typeface="Calibri"/>
              </a:rPr>
              <a:t>real‐valued)</a:t>
            </a:r>
            <a:endParaRPr sz="2650">
              <a:latin typeface="Calibri"/>
              <a:cs typeface="Calibri"/>
            </a:endParaRPr>
          </a:p>
          <a:p>
            <a:pPr marL="334010" indent="-321945">
              <a:lnSpc>
                <a:spcPct val="100000"/>
              </a:lnSpc>
              <a:spcBef>
                <a:spcPts val="305"/>
              </a:spcBef>
              <a:buClr>
                <a:srgbClr val="CC0000"/>
              </a:buClr>
              <a:buFont typeface="Arial MT"/>
              <a:buChar char="•"/>
              <a:tabLst>
                <a:tab pos="334010" algn="l"/>
                <a:tab pos="334645" algn="l"/>
              </a:tabLst>
            </a:pPr>
            <a:r>
              <a:rPr sz="2650" b="1" spc="-15" dirty="0">
                <a:solidFill>
                  <a:srgbClr val="0000CC"/>
                </a:solidFill>
                <a:latin typeface="Calibri"/>
                <a:cs typeface="Calibri"/>
              </a:rPr>
              <a:t>Interval</a:t>
            </a:r>
            <a:endParaRPr sz="2650">
              <a:latin typeface="Calibri"/>
              <a:cs typeface="Calibri"/>
            </a:endParaRPr>
          </a:p>
          <a:p>
            <a:pPr marL="1397635" lvl="1" indent="-434340">
              <a:lnSpc>
                <a:spcPct val="100000"/>
              </a:lnSpc>
              <a:spcBef>
                <a:spcPts val="315"/>
              </a:spcBef>
              <a:buClr>
                <a:srgbClr val="CC0000"/>
              </a:buClr>
              <a:buFont typeface="Arial MT"/>
              <a:buChar char="•"/>
              <a:tabLst>
                <a:tab pos="1397635" algn="l"/>
                <a:tab pos="1398270" algn="l"/>
              </a:tabLst>
            </a:pPr>
            <a:r>
              <a:rPr sz="2650" spc="-10" dirty="0">
                <a:latin typeface="Calibri"/>
                <a:cs typeface="Calibri"/>
              </a:rPr>
              <a:t>Measured</a:t>
            </a:r>
            <a:r>
              <a:rPr sz="2650" dirty="0">
                <a:latin typeface="Calibri"/>
                <a:cs typeface="Calibri"/>
              </a:rPr>
              <a:t> </a:t>
            </a:r>
            <a:r>
              <a:rPr sz="2650" spc="-5" dirty="0">
                <a:latin typeface="Calibri"/>
                <a:cs typeface="Calibri"/>
              </a:rPr>
              <a:t>on</a:t>
            </a:r>
            <a:r>
              <a:rPr sz="2650" spc="-20" dirty="0">
                <a:latin typeface="Calibri"/>
                <a:cs typeface="Calibri"/>
              </a:rPr>
              <a:t> </a:t>
            </a:r>
            <a:r>
              <a:rPr sz="2650" spc="-5" dirty="0">
                <a:latin typeface="Calibri"/>
                <a:cs typeface="Calibri"/>
              </a:rPr>
              <a:t>a </a:t>
            </a:r>
            <a:r>
              <a:rPr sz="2650" spc="-10" dirty="0">
                <a:latin typeface="Calibri"/>
                <a:cs typeface="Calibri"/>
              </a:rPr>
              <a:t>scale</a:t>
            </a:r>
            <a:r>
              <a:rPr sz="2650" spc="-5" dirty="0">
                <a:latin typeface="Calibri"/>
                <a:cs typeface="Calibri"/>
              </a:rPr>
              <a:t> of</a:t>
            </a:r>
            <a:r>
              <a:rPr sz="2650" spc="-10" dirty="0">
                <a:latin typeface="Calibri"/>
                <a:cs typeface="Calibri"/>
              </a:rPr>
              <a:t> </a:t>
            </a:r>
            <a:r>
              <a:rPr sz="2650" b="1" spc="-15" dirty="0">
                <a:latin typeface="Calibri"/>
                <a:cs typeface="Calibri"/>
              </a:rPr>
              <a:t>equal‐sized</a:t>
            </a:r>
            <a:r>
              <a:rPr sz="2650" b="1" dirty="0">
                <a:latin typeface="Calibri"/>
                <a:cs typeface="Calibri"/>
              </a:rPr>
              <a:t> </a:t>
            </a:r>
            <a:r>
              <a:rPr sz="2650" b="1" spc="-5" dirty="0">
                <a:latin typeface="Calibri"/>
                <a:cs typeface="Calibri"/>
              </a:rPr>
              <a:t>units</a:t>
            </a:r>
            <a:endParaRPr sz="2650">
              <a:latin typeface="Calibri"/>
              <a:cs typeface="Calibri"/>
            </a:endParaRPr>
          </a:p>
          <a:p>
            <a:pPr marL="1397635" lvl="1" indent="-434340">
              <a:lnSpc>
                <a:spcPct val="100000"/>
              </a:lnSpc>
              <a:spcBef>
                <a:spcPts val="310"/>
              </a:spcBef>
              <a:buClr>
                <a:srgbClr val="CC0000"/>
              </a:buClr>
              <a:buFont typeface="Arial MT"/>
              <a:buChar char="•"/>
              <a:tabLst>
                <a:tab pos="1397635" algn="l"/>
                <a:tab pos="1398270" algn="l"/>
              </a:tabLst>
            </a:pPr>
            <a:r>
              <a:rPr sz="2650" spc="-30" dirty="0">
                <a:latin typeface="Calibri"/>
                <a:cs typeface="Calibri"/>
              </a:rPr>
              <a:t>Values</a:t>
            </a:r>
            <a:r>
              <a:rPr sz="2650" spc="-25" dirty="0">
                <a:latin typeface="Calibri"/>
                <a:cs typeface="Calibri"/>
              </a:rPr>
              <a:t> have</a:t>
            </a:r>
            <a:r>
              <a:rPr sz="2650" spc="-20" dirty="0">
                <a:latin typeface="Calibri"/>
                <a:cs typeface="Calibri"/>
              </a:rPr>
              <a:t> </a:t>
            </a:r>
            <a:r>
              <a:rPr sz="2650" spc="-15" dirty="0">
                <a:latin typeface="Calibri"/>
                <a:cs typeface="Calibri"/>
              </a:rPr>
              <a:t>order</a:t>
            </a:r>
            <a:endParaRPr sz="2650">
              <a:latin typeface="Calibri"/>
              <a:cs typeface="Calibri"/>
            </a:endParaRPr>
          </a:p>
          <a:p>
            <a:pPr marL="1901189" lvl="2" indent="-433705">
              <a:lnSpc>
                <a:spcPct val="100000"/>
              </a:lnSpc>
              <a:spcBef>
                <a:spcPts val="305"/>
              </a:spcBef>
              <a:buClr>
                <a:srgbClr val="CC0000"/>
              </a:buClr>
              <a:buFont typeface="Arial MT"/>
              <a:buChar char="–"/>
              <a:tabLst>
                <a:tab pos="1901189" algn="l"/>
                <a:tab pos="1901825" algn="l"/>
              </a:tabLst>
            </a:pPr>
            <a:r>
              <a:rPr sz="2650" dirty="0">
                <a:latin typeface="Calibri"/>
                <a:cs typeface="Calibri"/>
              </a:rPr>
              <a:t>E.g.,</a:t>
            </a:r>
            <a:r>
              <a:rPr sz="2650" spc="-35" dirty="0">
                <a:latin typeface="Calibri"/>
                <a:cs typeface="Calibri"/>
              </a:rPr>
              <a:t> </a:t>
            </a:r>
            <a:r>
              <a:rPr sz="2650" i="1" spc="-5" dirty="0">
                <a:latin typeface="Calibri"/>
                <a:cs typeface="Calibri"/>
              </a:rPr>
              <a:t>temperature</a:t>
            </a:r>
            <a:r>
              <a:rPr sz="2650" i="1" spc="-10" dirty="0">
                <a:latin typeface="Calibri"/>
                <a:cs typeface="Calibri"/>
              </a:rPr>
              <a:t> </a:t>
            </a:r>
            <a:r>
              <a:rPr sz="2650" i="1" spc="-5" dirty="0">
                <a:latin typeface="Calibri"/>
                <a:cs typeface="Calibri"/>
              </a:rPr>
              <a:t>in</a:t>
            </a:r>
            <a:r>
              <a:rPr sz="2650" i="1" spc="-10" dirty="0">
                <a:latin typeface="Calibri"/>
                <a:cs typeface="Calibri"/>
              </a:rPr>
              <a:t> C˚or</a:t>
            </a:r>
            <a:r>
              <a:rPr sz="2650" i="1" spc="-5" dirty="0">
                <a:latin typeface="Calibri"/>
                <a:cs typeface="Calibri"/>
              </a:rPr>
              <a:t> F˚, </a:t>
            </a:r>
            <a:r>
              <a:rPr sz="2650" i="1" spc="-10" dirty="0">
                <a:latin typeface="Calibri"/>
                <a:cs typeface="Calibri"/>
              </a:rPr>
              <a:t>calendar dates</a:t>
            </a:r>
            <a:endParaRPr sz="2650">
              <a:latin typeface="Calibri"/>
              <a:cs typeface="Calibri"/>
            </a:endParaRPr>
          </a:p>
          <a:p>
            <a:pPr marL="1397635" lvl="1" indent="-434340">
              <a:lnSpc>
                <a:spcPct val="100000"/>
              </a:lnSpc>
              <a:spcBef>
                <a:spcPts val="315"/>
              </a:spcBef>
              <a:buClr>
                <a:srgbClr val="CC0000"/>
              </a:buClr>
              <a:buFont typeface="Arial MT"/>
              <a:buChar char="•"/>
              <a:tabLst>
                <a:tab pos="1397635" algn="l"/>
                <a:tab pos="1398270" algn="l"/>
              </a:tabLst>
            </a:pPr>
            <a:r>
              <a:rPr sz="2650" spc="-5" dirty="0">
                <a:latin typeface="Calibri"/>
                <a:cs typeface="Calibri"/>
              </a:rPr>
              <a:t>No</a:t>
            </a:r>
            <a:r>
              <a:rPr sz="2650" spc="-25" dirty="0">
                <a:latin typeface="Calibri"/>
                <a:cs typeface="Calibri"/>
              </a:rPr>
              <a:t> </a:t>
            </a:r>
            <a:r>
              <a:rPr sz="2650" spc="-5" dirty="0">
                <a:latin typeface="Calibri"/>
                <a:cs typeface="Calibri"/>
              </a:rPr>
              <a:t>true</a:t>
            </a:r>
            <a:r>
              <a:rPr sz="2650" spc="-10" dirty="0">
                <a:latin typeface="Calibri"/>
                <a:cs typeface="Calibri"/>
              </a:rPr>
              <a:t> </a:t>
            </a:r>
            <a:r>
              <a:rPr sz="2650" spc="-20" dirty="0">
                <a:latin typeface="Calibri"/>
                <a:cs typeface="Calibri"/>
              </a:rPr>
              <a:t>zero‐point</a:t>
            </a:r>
            <a:endParaRPr sz="2650">
              <a:latin typeface="Calibri"/>
              <a:cs typeface="Calibri"/>
            </a:endParaRPr>
          </a:p>
          <a:p>
            <a:pPr marL="334010" indent="-321945">
              <a:lnSpc>
                <a:spcPct val="100000"/>
              </a:lnSpc>
              <a:spcBef>
                <a:spcPts val="310"/>
              </a:spcBef>
              <a:buClr>
                <a:srgbClr val="CC0000"/>
              </a:buClr>
              <a:buFont typeface="Arial MT"/>
              <a:buChar char="•"/>
              <a:tabLst>
                <a:tab pos="334010" algn="l"/>
                <a:tab pos="334645" algn="l"/>
              </a:tabLst>
            </a:pPr>
            <a:r>
              <a:rPr sz="2650" b="1" spc="-15" dirty="0">
                <a:solidFill>
                  <a:srgbClr val="0000CC"/>
                </a:solidFill>
                <a:latin typeface="Calibri"/>
                <a:cs typeface="Calibri"/>
              </a:rPr>
              <a:t>Ratio</a:t>
            </a:r>
            <a:endParaRPr sz="2650">
              <a:latin typeface="Calibri"/>
              <a:cs typeface="Calibri"/>
            </a:endParaRPr>
          </a:p>
          <a:p>
            <a:pPr marL="1397635" lvl="1" indent="-434340">
              <a:lnSpc>
                <a:spcPct val="100000"/>
              </a:lnSpc>
              <a:spcBef>
                <a:spcPts val="305"/>
              </a:spcBef>
              <a:buClr>
                <a:srgbClr val="CC0000"/>
              </a:buClr>
              <a:buFont typeface="Arial MT"/>
              <a:buChar char="•"/>
              <a:tabLst>
                <a:tab pos="1397635" algn="l"/>
                <a:tab pos="1398270" algn="l"/>
              </a:tabLst>
            </a:pPr>
            <a:r>
              <a:rPr sz="2650" spc="-10" dirty="0">
                <a:latin typeface="Calibri"/>
                <a:cs typeface="Calibri"/>
              </a:rPr>
              <a:t>Inherent</a:t>
            </a:r>
            <a:r>
              <a:rPr sz="2650" spc="-45" dirty="0">
                <a:latin typeface="Calibri"/>
                <a:cs typeface="Calibri"/>
              </a:rPr>
              <a:t> </a:t>
            </a:r>
            <a:r>
              <a:rPr sz="2650" b="1" spc="-15" dirty="0">
                <a:latin typeface="Calibri"/>
                <a:cs typeface="Calibri"/>
              </a:rPr>
              <a:t>zero‐point</a:t>
            </a:r>
            <a:endParaRPr sz="2650">
              <a:latin typeface="Calibri"/>
              <a:cs typeface="Calibri"/>
            </a:endParaRPr>
          </a:p>
          <a:p>
            <a:pPr marL="1397635" marR="5080" lvl="1" indent="-433705">
              <a:lnSpc>
                <a:spcPts val="2860"/>
              </a:lnSpc>
              <a:spcBef>
                <a:spcPts val="675"/>
              </a:spcBef>
              <a:buClr>
                <a:srgbClr val="CC0000"/>
              </a:buClr>
              <a:buFont typeface="Arial MT"/>
              <a:buChar char="•"/>
              <a:tabLst>
                <a:tab pos="1397635" algn="l"/>
                <a:tab pos="1398270" algn="l"/>
              </a:tabLst>
            </a:pPr>
            <a:r>
              <a:rPr sz="2650" spc="-55" dirty="0">
                <a:latin typeface="Calibri"/>
                <a:cs typeface="Calibri"/>
              </a:rPr>
              <a:t>We</a:t>
            </a:r>
            <a:r>
              <a:rPr sz="2650" spc="-5" dirty="0">
                <a:latin typeface="Calibri"/>
                <a:cs typeface="Calibri"/>
              </a:rPr>
              <a:t> </a:t>
            </a:r>
            <a:r>
              <a:rPr sz="2650" spc="-15" dirty="0">
                <a:latin typeface="Calibri"/>
                <a:cs typeface="Calibri"/>
              </a:rPr>
              <a:t>can</a:t>
            </a:r>
            <a:r>
              <a:rPr sz="2650" spc="-5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speak</a:t>
            </a:r>
            <a:r>
              <a:rPr sz="2650" dirty="0">
                <a:latin typeface="Calibri"/>
                <a:cs typeface="Calibri"/>
              </a:rPr>
              <a:t> </a:t>
            </a:r>
            <a:r>
              <a:rPr sz="2650" spc="-5" dirty="0">
                <a:latin typeface="Calibri"/>
                <a:cs typeface="Calibri"/>
              </a:rPr>
              <a:t>of </a:t>
            </a:r>
            <a:r>
              <a:rPr sz="2650" spc="-15" dirty="0">
                <a:latin typeface="Calibri"/>
                <a:cs typeface="Calibri"/>
              </a:rPr>
              <a:t>values</a:t>
            </a:r>
            <a:r>
              <a:rPr sz="2650" dirty="0">
                <a:latin typeface="Calibri"/>
                <a:cs typeface="Calibri"/>
              </a:rPr>
              <a:t> </a:t>
            </a:r>
            <a:r>
              <a:rPr sz="2650" spc="-5" dirty="0">
                <a:latin typeface="Calibri"/>
                <a:cs typeface="Calibri"/>
              </a:rPr>
              <a:t>as </a:t>
            </a:r>
            <a:r>
              <a:rPr sz="2650" spc="-10" dirty="0">
                <a:latin typeface="Calibri"/>
                <a:cs typeface="Calibri"/>
              </a:rPr>
              <a:t>being</a:t>
            </a:r>
            <a:r>
              <a:rPr sz="2650" spc="-5" dirty="0">
                <a:latin typeface="Calibri"/>
                <a:cs typeface="Calibri"/>
              </a:rPr>
              <a:t> an </a:t>
            </a:r>
            <a:r>
              <a:rPr sz="2650" spc="-15" dirty="0">
                <a:latin typeface="Calibri"/>
                <a:cs typeface="Calibri"/>
              </a:rPr>
              <a:t>order</a:t>
            </a:r>
            <a:r>
              <a:rPr sz="2650" dirty="0">
                <a:latin typeface="Calibri"/>
                <a:cs typeface="Calibri"/>
              </a:rPr>
              <a:t> </a:t>
            </a:r>
            <a:r>
              <a:rPr sz="2650" spc="-5" dirty="0">
                <a:latin typeface="Calibri"/>
                <a:cs typeface="Calibri"/>
              </a:rPr>
              <a:t>of </a:t>
            </a:r>
            <a:r>
              <a:rPr sz="2650" spc="-10" dirty="0">
                <a:latin typeface="Calibri"/>
                <a:cs typeface="Calibri"/>
              </a:rPr>
              <a:t>magnitude </a:t>
            </a:r>
            <a:r>
              <a:rPr sz="2650" spc="-585" dirty="0">
                <a:latin typeface="Calibri"/>
                <a:cs typeface="Calibri"/>
              </a:rPr>
              <a:t> </a:t>
            </a:r>
            <a:r>
              <a:rPr sz="2650" spc="-15" dirty="0">
                <a:latin typeface="Calibri"/>
                <a:cs typeface="Calibri"/>
              </a:rPr>
              <a:t>larger</a:t>
            </a:r>
            <a:r>
              <a:rPr sz="2650" spc="-5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than</a:t>
            </a:r>
            <a:r>
              <a:rPr sz="2650" spc="-15" dirty="0">
                <a:latin typeface="Calibri"/>
                <a:cs typeface="Calibri"/>
              </a:rPr>
              <a:t> </a:t>
            </a:r>
            <a:r>
              <a:rPr sz="2650" spc="-5" dirty="0">
                <a:latin typeface="Calibri"/>
                <a:cs typeface="Calibri"/>
              </a:rPr>
              <a:t>the</a:t>
            </a:r>
            <a:r>
              <a:rPr sz="2650" spc="-10" dirty="0">
                <a:latin typeface="Calibri"/>
                <a:cs typeface="Calibri"/>
              </a:rPr>
              <a:t> unit</a:t>
            </a:r>
            <a:r>
              <a:rPr sz="2650" spc="-20" dirty="0">
                <a:latin typeface="Calibri"/>
                <a:cs typeface="Calibri"/>
              </a:rPr>
              <a:t> </a:t>
            </a:r>
            <a:r>
              <a:rPr sz="2650" spc="-5" dirty="0">
                <a:latin typeface="Calibri"/>
                <a:cs typeface="Calibri"/>
              </a:rPr>
              <a:t>of </a:t>
            </a:r>
            <a:r>
              <a:rPr sz="2650" spc="-15" dirty="0">
                <a:latin typeface="Calibri"/>
                <a:cs typeface="Calibri"/>
              </a:rPr>
              <a:t>measurement</a:t>
            </a:r>
            <a:r>
              <a:rPr sz="2650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(10</a:t>
            </a:r>
            <a:r>
              <a:rPr sz="2650" spc="-35" dirty="0">
                <a:latin typeface="Calibri"/>
                <a:cs typeface="Calibri"/>
              </a:rPr>
              <a:t> </a:t>
            </a:r>
            <a:r>
              <a:rPr sz="2650" spc="-5" dirty="0">
                <a:latin typeface="Calibri"/>
                <a:cs typeface="Calibri"/>
              </a:rPr>
              <a:t>K˚</a:t>
            </a:r>
            <a:r>
              <a:rPr sz="2650" spc="10" dirty="0">
                <a:latin typeface="Calibri"/>
                <a:cs typeface="Calibri"/>
              </a:rPr>
              <a:t> </a:t>
            </a:r>
            <a:r>
              <a:rPr sz="2650" spc="-5" dirty="0">
                <a:latin typeface="Calibri"/>
                <a:cs typeface="Calibri"/>
              </a:rPr>
              <a:t>is </a:t>
            </a:r>
            <a:r>
              <a:rPr sz="2650" spc="-10" dirty="0">
                <a:latin typeface="Calibri"/>
                <a:cs typeface="Calibri"/>
              </a:rPr>
              <a:t>twice</a:t>
            </a:r>
            <a:r>
              <a:rPr sz="2650" spc="-5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as </a:t>
            </a:r>
            <a:r>
              <a:rPr sz="2650" spc="-5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high</a:t>
            </a:r>
            <a:r>
              <a:rPr sz="2650" spc="-25" dirty="0">
                <a:latin typeface="Calibri"/>
                <a:cs typeface="Calibri"/>
              </a:rPr>
              <a:t> </a:t>
            </a:r>
            <a:r>
              <a:rPr sz="2650" spc="-5" dirty="0">
                <a:latin typeface="Calibri"/>
                <a:cs typeface="Calibri"/>
              </a:rPr>
              <a:t>as 5</a:t>
            </a:r>
            <a:r>
              <a:rPr sz="2650" spc="-20" dirty="0">
                <a:latin typeface="Calibri"/>
                <a:cs typeface="Calibri"/>
              </a:rPr>
              <a:t> </a:t>
            </a:r>
            <a:r>
              <a:rPr sz="2650" spc="-5" dirty="0">
                <a:latin typeface="Calibri"/>
                <a:cs typeface="Calibri"/>
              </a:rPr>
              <a:t>K˚).</a:t>
            </a:r>
            <a:endParaRPr sz="2650">
              <a:latin typeface="Calibri"/>
              <a:cs typeface="Calibri"/>
            </a:endParaRPr>
          </a:p>
          <a:p>
            <a:pPr marL="1901189" marR="1256030" lvl="2" indent="-433705">
              <a:lnSpc>
                <a:spcPts val="2850"/>
              </a:lnSpc>
              <a:spcBef>
                <a:spcPts val="630"/>
              </a:spcBef>
              <a:buClr>
                <a:srgbClr val="CC0000"/>
              </a:buClr>
              <a:buFont typeface="Arial MT"/>
              <a:buChar char="–"/>
              <a:tabLst>
                <a:tab pos="1901189" algn="l"/>
                <a:tab pos="1901825" algn="l"/>
              </a:tabLst>
            </a:pPr>
            <a:r>
              <a:rPr sz="2650" dirty="0">
                <a:latin typeface="Calibri"/>
                <a:cs typeface="Calibri"/>
              </a:rPr>
              <a:t>e.g., </a:t>
            </a:r>
            <a:r>
              <a:rPr sz="2650" i="1" spc="-10" dirty="0">
                <a:latin typeface="Calibri"/>
                <a:cs typeface="Calibri"/>
              </a:rPr>
              <a:t>temperature </a:t>
            </a:r>
            <a:r>
              <a:rPr sz="2650" i="1" spc="-5" dirty="0">
                <a:latin typeface="Calibri"/>
                <a:cs typeface="Calibri"/>
              </a:rPr>
              <a:t>in </a:t>
            </a:r>
            <a:r>
              <a:rPr sz="2650" i="1" spc="-10" dirty="0">
                <a:latin typeface="Calibri"/>
                <a:cs typeface="Calibri"/>
              </a:rPr>
              <a:t>Kelvin, length, </a:t>
            </a:r>
            <a:r>
              <a:rPr sz="2650" i="1" spc="-15" dirty="0">
                <a:latin typeface="Calibri"/>
                <a:cs typeface="Calibri"/>
              </a:rPr>
              <a:t>counts, </a:t>
            </a:r>
            <a:r>
              <a:rPr sz="2650" i="1" spc="-585" dirty="0">
                <a:latin typeface="Calibri"/>
                <a:cs typeface="Calibri"/>
              </a:rPr>
              <a:t> </a:t>
            </a:r>
            <a:r>
              <a:rPr sz="2650" i="1" spc="-10" dirty="0">
                <a:latin typeface="Calibri"/>
                <a:cs typeface="Calibri"/>
              </a:rPr>
              <a:t>monetary</a:t>
            </a:r>
            <a:r>
              <a:rPr sz="2650" i="1" spc="-5" dirty="0">
                <a:latin typeface="Calibri"/>
                <a:cs typeface="Calibri"/>
              </a:rPr>
              <a:t> quantities</a:t>
            </a:r>
            <a:endParaRPr sz="26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579" y="511558"/>
            <a:ext cx="3949700" cy="7645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850" spc="-35" dirty="0"/>
              <a:t>Attribute</a:t>
            </a:r>
            <a:r>
              <a:rPr sz="4850" spc="-50" dirty="0"/>
              <a:t> </a:t>
            </a:r>
            <a:r>
              <a:rPr sz="4850" spc="-35" dirty="0"/>
              <a:t>Types</a:t>
            </a:r>
            <a:endParaRPr sz="485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5309" y="1758696"/>
            <a:ext cx="9464040" cy="508711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0817" y="628144"/>
            <a:ext cx="8691245" cy="7645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850" spc="-25" dirty="0">
                <a:solidFill>
                  <a:srgbClr val="00009A"/>
                </a:solidFill>
              </a:rPr>
              <a:t>Discrete</a:t>
            </a:r>
            <a:r>
              <a:rPr sz="4850" spc="-15" dirty="0">
                <a:solidFill>
                  <a:srgbClr val="00009A"/>
                </a:solidFill>
              </a:rPr>
              <a:t> </a:t>
            </a:r>
            <a:r>
              <a:rPr sz="4850" spc="-5" dirty="0">
                <a:solidFill>
                  <a:srgbClr val="00009A"/>
                </a:solidFill>
              </a:rPr>
              <a:t>vs.</a:t>
            </a:r>
            <a:r>
              <a:rPr sz="4850" spc="-15" dirty="0">
                <a:solidFill>
                  <a:srgbClr val="00009A"/>
                </a:solidFill>
              </a:rPr>
              <a:t> </a:t>
            </a:r>
            <a:r>
              <a:rPr sz="4850" spc="-10" dirty="0">
                <a:solidFill>
                  <a:srgbClr val="00009A"/>
                </a:solidFill>
              </a:rPr>
              <a:t>Continuous</a:t>
            </a:r>
            <a:r>
              <a:rPr sz="4850" spc="-15" dirty="0">
                <a:solidFill>
                  <a:srgbClr val="00009A"/>
                </a:solidFill>
              </a:rPr>
              <a:t> </a:t>
            </a:r>
            <a:r>
              <a:rPr sz="4850" spc="-35" dirty="0">
                <a:solidFill>
                  <a:srgbClr val="00009A"/>
                </a:solidFill>
              </a:rPr>
              <a:t>Attributes</a:t>
            </a:r>
            <a:endParaRPr sz="4850"/>
          </a:p>
        </p:txBody>
      </p:sp>
      <p:sp>
        <p:nvSpPr>
          <p:cNvPr id="3" name="object 3"/>
          <p:cNvSpPr txBox="1"/>
          <p:nvPr/>
        </p:nvSpPr>
        <p:spPr>
          <a:xfrm>
            <a:off x="816997" y="1532016"/>
            <a:ext cx="9206230" cy="5182870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390525" indent="-378460">
              <a:lnSpc>
                <a:spcPct val="100000"/>
              </a:lnSpc>
              <a:spcBef>
                <a:spcPts val="405"/>
              </a:spcBef>
              <a:buClr>
                <a:srgbClr val="CC0000"/>
              </a:buClr>
              <a:buFont typeface="Arial MT"/>
              <a:buChar char="•"/>
              <a:tabLst>
                <a:tab pos="390525" algn="l"/>
                <a:tab pos="391160" algn="l"/>
              </a:tabLst>
            </a:pPr>
            <a:r>
              <a:rPr sz="2650" b="1" spc="-15" dirty="0">
                <a:latin typeface="Calibri"/>
                <a:cs typeface="Calibri"/>
              </a:rPr>
              <a:t>Discrete</a:t>
            </a:r>
            <a:r>
              <a:rPr sz="2650" b="1" spc="-50" dirty="0">
                <a:latin typeface="Calibri"/>
                <a:cs typeface="Calibri"/>
              </a:rPr>
              <a:t> </a:t>
            </a:r>
            <a:r>
              <a:rPr sz="2650" b="1" spc="-20" dirty="0">
                <a:latin typeface="Calibri"/>
                <a:cs typeface="Calibri"/>
              </a:rPr>
              <a:t>Attribute</a:t>
            </a:r>
            <a:endParaRPr sz="2650">
              <a:latin typeface="Calibri"/>
              <a:cs typeface="Calibri"/>
            </a:endParaRPr>
          </a:p>
          <a:p>
            <a:pPr marL="830580" lvl="1" indent="-314960">
              <a:lnSpc>
                <a:spcPct val="100000"/>
              </a:lnSpc>
              <a:spcBef>
                <a:spcPts val="305"/>
              </a:spcBef>
              <a:buClr>
                <a:srgbClr val="CC0000"/>
              </a:buClr>
              <a:buFont typeface="Arial MT"/>
              <a:buChar char="–"/>
              <a:tabLst>
                <a:tab pos="831215" algn="l"/>
              </a:tabLst>
            </a:pPr>
            <a:r>
              <a:rPr sz="2650" spc="-10" dirty="0">
                <a:latin typeface="Calibri"/>
                <a:cs typeface="Calibri"/>
              </a:rPr>
              <a:t>Has</a:t>
            </a:r>
            <a:r>
              <a:rPr sz="2650" spc="-5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only</a:t>
            </a:r>
            <a:r>
              <a:rPr sz="2650" spc="-25" dirty="0">
                <a:latin typeface="Calibri"/>
                <a:cs typeface="Calibri"/>
              </a:rPr>
              <a:t> </a:t>
            </a:r>
            <a:r>
              <a:rPr sz="2650" spc="-5" dirty="0">
                <a:latin typeface="Calibri"/>
                <a:cs typeface="Calibri"/>
              </a:rPr>
              <a:t>a </a:t>
            </a:r>
            <a:r>
              <a:rPr sz="2650" spc="-10" dirty="0">
                <a:latin typeface="Calibri"/>
                <a:cs typeface="Calibri"/>
              </a:rPr>
              <a:t>finite</a:t>
            </a:r>
            <a:r>
              <a:rPr sz="2650" spc="-5" dirty="0">
                <a:latin typeface="Calibri"/>
                <a:cs typeface="Calibri"/>
              </a:rPr>
              <a:t> or</a:t>
            </a:r>
            <a:r>
              <a:rPr sz="2650" spc="-25" dirty="0">
                <a:latin typeface="Calibri"/>
                <a:cs typeface="Calibri"/>
              </a:rPr>
              <a:t> </a:t>
            </a:r>
            <a:r>
              <a:rPr sz="2650" spc="-15" dirty="0">
                <a:latin typeface="Calibri"/>
                <a:cs typeface="Calibri"/>
              </a:rPr>
              <a:t>countably</a:t>
            </a:r>
            <a:r>
              <a:rPr sz="2650" spc="-25" dirty="0">
                <a:latin typeface="Calibri"/>
                <a:cs typeface="Calibri"/>
              </a:rPr>
              <a:t> </a:t>
            </a:r>
            <a:r>
              <a:rPr sz="2650" spc="-15" dirty="0">
                <a:latin typeface="Calibri"/>
                <a:cs typeface="Calibri"/>
              </a:rPr>
              <a:t>infinite</a:t>
            </a:r>
            <a:r>
              <a:rPr sz="2650" spc="-5" dirty="0">
                <a:latin typeface="Calibri"/>
                <a:cs typeface="Calibri"/>
              </a:rPr>
              <a:t> set of</a:t>
            </a:r>
            <a:r>
              <a:rPr sz="2650" spc="-10" dirty="0">
                <a:latin typeface="Calibri"/>
                <a:cs typeface="Calibri"/>
              </a:rPr>
              <a:t> </a:t>
            </a:r>
            <a:r>
              <a:rPr sz="2650" spc="-15" dirty="0">
                <a:latin typeface="Calibri"/>
                <a:cs typeface="Calibri"/>
              </a:rPr>
              <a:t>values</a:t>
            </a:r>
            <a:endParaRPr sz="2650">
              <a:latin typeface="Calibri"/>
              <a:cs typeface="Calibri"/>
            </a:endParaRPr>
          </a:p>
          <a:p>
            <a:pPr marL="1271905" marR="1228090" lvl="2" indent="-252729">
              <a:lnSpc>
                <a:spcPts val="2860"/>
              </a:lnSpc>
              <a:spcBef>
                <a:spcPts val="675"/>
              </a:spcBef>
              <a:buClr>
                <a:srgbClr val="CC0000"/>
              </a:buClr>
              <a:buFont typeface="Arial MT"/>
              <a:buChar char="•"/>
              <a:tabLst>
                <a:tab pos="1272540" algn="l"/>
              </a:tabLst>
            </a:pPr>
            <a:r>
              <a:rPr sz="2650" dirty="0">
                <a:latin typeface="Calibri"/>
                <a:cs typeface="Calibri"/>
              </a:rPr>
              <a:t>E.g. </a:t>
            </a:r>
            <a:r>
              <a:rPr sz="2650" spc="-5" dirty="0">
                <a:latin typeface="Calibri"/>
                <a:cs typeface="Calibri"/>
              </a:rPr>
              <a:t>zip </a:t>
            </a:r>
            <a:r>
              <a:rPr sz="2650" spc="-15" dirty="0">
                <a:latin typeface="Calibri"/>
                <a:cs typeface="Calibri"/>
              </a:rPr>
              <a:t>codes, profession, </a:t>
            </a:r>
            <a:r>
              <a:rPr sz="2650" spc="-5" dirty="0">
                <a:latin typeface="Calibri"/>
                <a:cs typeface="Calibri"/>
              </a:rPr>
              <a:t>or the </a:t>
            </a:r>
            <a:r>
              <a:rPr sz="2650" spc="-10" dirty="0">
                <a:latin typeface="Calibri"/>
                <a:cs typeface="Calibri"/>
              </a:rPr>
              <a:t>set </a:t>
            </a:r>
            <a:r>
              <a:rPr sz="2650" spc="-5" dirty="0">
                <a:latin typeface="Calibri"/>
                <a:cs typeface="Calibri"/>
              </a:rPr>
              <a:t>of </a:t>
            </a:r>
            <a:r>
              <a:rPr sz="2650" spc="-15" dirty="0">
                <a:latin typeface="Calibri"/>
                <a:cs typeface="Calibri"/>
              </a:rPr>
              <a:t>words </a:t>
            </a:r>
            <a:r>
              <a:rPr sz="2650" spc="-5" dirty="0">
                <a:latin typeface="Calibri"/>
                <a:cs typeface="Calibri"/>
              </a:rPr>
              <a:t>in a </a:t>
            </a:r>
            <a:r>
              <a:rPr sz="2650" spc="-585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collection</a:t>
            </a:r>
            <a:r>
              <a:rPr sz="2650" spc="-35" dirty="0">
                <a:latin typeface="Calibri"/>
                <a:cs typeface="Calibri"/>
              </a:rPr>
              <a:t> </a:t>
            </a:r>
            <a:r>
              <a:rPr sz="2650" spc="-5" dirty="0">
                <a:latin typeface="Calibri"/>
                <a:cs typeface="Calibri"/>
              </a:rPr>
              <a:t>of </a:t>
            </a:r>
            <a:r>
              <a:rPr sz="2650" spc="-10" dirty="0">
                <a:latin typeface="Calibri"/>
                <a:cs typeface="Calibri"/>
              </a:rPr>
              <a:t>documents</a:t>
            </a:r>
            <a:endParaRPr sz="2650">
              <a:latin typeface="Calibri"/>
              <a:cs typeface="Calibri"/>
            </a:endParaRPr>
          </a:p>
          <a:p>
            <a:pPr marL="830580" lvl="1" indent="-314960">
              <a:lnSpc>
                <a:spcPct val="100000"/>
              </a:lnSpc>
              <a:spcBef>
                <a:spcPts val="265"/>
              </a:spcBef>
              <a:buClr>
                <a:srgbClr val="CC0000"/>
              </a:buClr>
              <a:buFont typeface="Arial MT"/>
              <a:buChar char="–"/>
              <a:tabLst>
                <a:tab pos="831215" algn="l"/>
              </a:tabLst>
            </a:pPr>
            <a:r>
              <a:rPr sz="2650" spc="-10" dirty="0">
                <a:latin typeface="Calibri"/>
                <a:cs typeface="Calibri"/>
              </a:rPr>
              <a:t>Sometimes</a:t>
            </a:r>
            <a:r>
              <a:rPr sz="2650" spc="-25" dirty="0">
                <a:latin typeface="Calibri"/>
                <a:cs typeface="Calibri"/>
              </a:rPr>
              <a:t> </a:t>
            </a:r>
            <a:r>
              <a:rPr sz="2650" spc="-20" dirty="0">
                <a:latin typeface="Calibri"/>
                <a:cs typeface="Calibri"/>
              </a:rPr>
              <a:t>represented</a:t>
            </a:r>
            <a:r>
              <a:rPr sz="2650" spc="15" dirty="0">
                <a:latin typeface="Calibri"/>
                <a:cs typeface="Calibri"/>
              </a:rPr>
              <a:t> </a:t>
            </a:r>
            <a:r>
              <a:rPr sz="2650" spc="-5" dirty="0">
                <a:latin typeface="Calibri"/>
                <a:cs typeface="Calibri"/>
              </a:rPr>
              <a:t>as</a:t>
            </a:r>
            <a:r>
              <a:rPr sz="2650" spc="-10" dirty="0">
                <a:latin typeface="Calibri"/>
                <a:cs typeface="Calibri"/>
              </a:rPr>
              <a:t> </a:t>
            </a:r>
            <a:r>
              <a:rPr sz="2650" spc="-15" dirty="0">
                <a:latin typeface="Calibri"/>
                <a:cs typeface="Calibri"/>
              </a:rPr>
              <a:t>integer</a:t>
            </a:r>
            <a:r>
              <a:rPr sz="2650" dirty="0">
                <a:latin typeface="Calibri"/>
                <a:cs typeface="Calibri"/>
              </a:rPr>
              <a:t> </a:t>
            </a:r>
            <a:r>
              <a:rPr sz="2650" spc="-15" dirty="0">
                <a:latin typeface="Calibri"/>
                <a:cs typeface="Calibri"/>
              </a:rPr>
              <a:t>variables</a:t>
            </a:r>
            <a:endParaRPr sz="265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Clr>
                <a:srgbClr val="CC0000"/>
              </a:buClr>
              <a:buFont typeface="Arial MT"/>
              <a:buChar char="–"/>
            </a:pPr>
            <a:endParaRPr sz="3100">
              <a:latin typeface="Calibri"/>
              <a:cs typeface="Calibri"/>
            </a:endParaRPr>
          </a:p>
          <a:p>
            <a:pPr marL="390525" indent="-378460">
              <a:lnSpc>
                <a:spcPct val="100000"/>
              </a:lnSpc>
              <a:buClr>
                <a:srgbClr val="CC0000"/>
              </a:buClr>
              <a:buFont typeface="Arial MT"/>
              <a:buChar char="•"/>
              <a:tabLst>
                <a:tab pos="390525" algn="l"/>
                <a:tab pos="391160" algn="l"/>
              </a:tabLst>
            </a:pPr>
            <a:r>
              <a:rPr sz="2650" b="1" spc="-5" dirty="0">
                <a:latin typeface="Calibri"/>
                <a:cs typeface="Calibri"/>
              </a:rPr>
              <a:t>Continuous</a:t>
            </a:r>
            <a:r>
              <a:rPr sz="2650" b="1" spc="-55" dirty="0">
                <a:latin typeface="Calibri"/>
                <a:cs typeface="Calibri"/>
              </a:rPr>
              <a:t> </a:t>
            </a:r>
            <a:r>
              <a:rPr sz="2650" b="1" spc="-20" dirty="0">
                <a:latin typeface="Calibri"/>
                <a:cs typeface="Calibri"/>
              </a:rPr>
              <a:t>Attribute</a:t>
            </a:r>
            <a:endParaRPr sz="2650">
              <a:latin typeface="Calibri"/>
              <a:cs typeface="Calibri"/>
            </a:endParaRPr>
          </a:p>
          <a:p>
            <a:pPr marL="830580" lvl="1" indent="-314960">
              <a:lnSpc>
                <a:spcPct val="100000"/>
              </a:lnSpc>
              <a:spcBef>
                <a:spcPts val="310"/>
              </a:spcBef>
              <a:buClr>
                <a:srgbClr val="CC0000"/>
              </a:buClr>
              <a:buFont typeface="Arial MT"/>
              <a:buChar char="–"/>
              <a:tabLst>
                <a:tab pos="831215" algn="l"/>
              </a:tabLst>
            </a:pPr>
            <a:r>
              <a:rPr sz="2650" spc="-10" dirty="0">
                <a:latin typeface="Calibri"/>
                <a:cs typeface="Calibri"/>
              </a:rPr>
              <a:t>Has</a:t>
            </a:r>
            <a:r>
              <a:rPr sz="2650" spc="-15" dirty="0">
                <a:latin typeface="Calibri"/>
                <a:cs typeface="Calibri"/>
              </a:rPr>
              <a:t> real</a:t>
            </a:r>
            <a:r>
              <a:rPr sz="2650" spc="-10" dirty="0">
                <a:latin typeface="Calibri"/>
                <a:cs typeface="Calibri"/>
              </a:rPr>
              <a:t> </a:t>
            </a:r>
            <a:r>
              <a:rPr sz="2650" spc="-15" dirty="0">
                <a:latin typeface="Calibri"/>
                <a:cs typeface="Calibri"/>
              </a:rPr>
              <a:t>numbers</a:t>
            </a:r>
            <a:r>
              <a:rPr sz="2650" spc="-20" dirty="0">
                <a:latin typeface="Calibri"/>
                <a:cs typeface="Calibri"/>
              </a:rPr>
              <a:t> </a:t>
            </a:r>
            <a:r>
              <a:rPr sz="2650" spc="-5" dirty="0">
                <a:latin typeface="Calibri"/>
                <a:cs typeface="Calibri"/>
              </a:rPr>
              <a:t>as</a:t>
            </a:r>
            <a:r>
              <a:rPr sz="2650" spc="-10" dirty="0">
                <a:latin typeface="Calibri"/>
                <a:cs typeface="Calibri"/>
              </a:rPr>
              <a:t> </a:t>
            </a:r>
            <a:r>
              <a:rPr sz="2650" spc="-15" dirty="0">
                <a:latin typeface="Calibri"/>
                <a:cs typeface="Calibri"/>
              </a:rPr>
              <a:t>attribute</a:t>
            </a:r>
            <a:r>
              <a:rPr sz="2650" spc="-25" dirty="0">
                <a:latin typeface="Calibri"/>
                <a:cs typeface="Calibri"/>
              </a:rPr>
              <a:t> </a:t>
            </a:r>
            <a:r>
              <a:rPr sz="2650" spc="-15" dirty="0">
                <a:latin typeface="Calibri"/>
                <a:cs typeface="Calibri"/>
              </a:rPr>
              <a:t>values</a:t>
            </a:r>
            <a:endParaRPr sz="2650">
              <a:latin typeface="Calibri"/>
              <a:cs typeface="Calibri"/>
            </a:endParaRPr>
          </a:p>
          <a:p>
            <a:pPr marL="1271905" lvl="2" indent="-252729">
              <a:lnSpc>
                <a:spcPct val="100000"/>
              </a:lnSpc>
              <a:spcBef>
                <a:spcPts val="309"/>
              </a:spcBef>
              <a:buClr>
                <a:srgbClr val="CC0000"/>
              </a:buClr>
              <a:buFont typeface="Arial MT"/>
              <a:buChar char="•"/>
              <a:tabLst>
                <a:tab pos="1272540" algn="l"/>
              </a:tabLst>
            </a:pPr>
            <a:r>
              <a:rPr sz="2650" dirty="0">
                <a:latin typeface="Calibri"/>
                <a:cs typeface="Calibri"/>
              </a:rPr>
              <a:t>E.g.</a:t>
            </a:r>
            <a:r>
              <a:rPr sz="2650" spc="-35" dirty="0">
                <a:latin typeface="Calibri"/>
                <a:cs typeface="Calibri"/>
              </a:rPr>
              <a:t> </a:t>
            </a:r>
            <a:r>
              <a:rPr sz="2650" spc="-15" dirty="0">
                <a:latin typeface="Calibri"/>
                <a:cs typeface="Calibri"/>
              </a:rPr>
              <a:t>temperature,</a:t>
            </a:r>
            <a:r>
              <a:rPr sz="2650" spc="-5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height,</a:t>
            </a:r>
            <a:r>
              <a:rPr sz="2650" spc="-25" dirty="0">
                <a:latin typeface="Calibri"/>
                <a:cs typeface="Calibri"/>
              </a:rPr>
              <a:t> </a:t>
            </a:r>
            <a:r>
              <a:rPr sz="2650" spc="-5" dirty="0">
                <a:latin typeface="Calibri"/>
                <a:cs typeface="Calibri"/>
              </a:rPr>
              <a:t>or</a:t>
            </a:r>
            <a:r>
              <a:rPr sz="2650" spc="-25" dirty="0">
                <a:latin typeface="Calibri"/>
                <a:cs typeface="Calibri"/>
              </a:rPr>
              <a:t> </a:t>
            </a:r>
            <a:r>
              <a:rPr sz="2650" spc="-15" dirty="0">
                <a:latin typeface="Calibri"/>
                <a:cs typeface="Calibri"/>
              </a:rPr>
              <a:t>weight</a:t>
            </a:r>
            <a:endParaRPr sz="2650">
              <a:latin typeface="Calibri"/>
              <a:cs typeface="Calibri"/>
            </a:endParaRPr>
          </a:p>
          <a:p>
            <a:pPr marL="830580" marR="5080" lvl="1" indent="-314960">
              <a:lnSpc>
                <a:spcPts val="2860"/>
              </a:lnSpc>
              <a:spcBef>
                <a:spcPts val="670"/>
              </a:spcBef>
              <a:buClr>
                <a:srgbClr val="CC0000"/>
              </a:buClr>
              <a:buFont typeface="Arial MT"/>
              <a:buChar char="–"/>
              <a:tabLst>
                <a:tab pos="831215" algn="l"/>
              </a:tabLst>
            </a:pPr>
            <a:r>
              <a:rPr sz="2650" spc="-30" dirty="0">
                <a:latin typeface="Calibri"/>
                <a:cs typeface="Calibri"/>
              </a:rPr>
              <a:t>Practically,</a:t>
            </a:r>
            <a:r>
              <a:rPr sz="2650" spc="-25" dirty="0">
                <a:latin typeface="Calibri"/>
                <a:cs typeface="Calibri"/>
              </a:rPr>
              <a:t> </a:t>
            </a:r>
            <a:r>
              <a:rPr sz="2650" spc="-15" dirty="0">
                <a:latin typeface="Calibri"/>
                <a:cs typeface="Calibri"/>
              </a:rPr>
              <a:t>real</a:t>
            </a:r>
            <a:r>
              <a:rPr sz="2650" dirty="0">
                <a:latin typeface="Calibri"/>
                <a:cs typeface="Calibri"/>
              </a:rPr>
              <a:t> </a:t>
            </a:r>
            <a:r>
              <a:rPr sz="2650" spc="-15" dirty="0">
                <a:latin typeface="Calibri"/>
                <a:cs typeface="Calibri"/>
              </a:rPr>
              <a:t>values</a:t>
            </a:r>
            <a:r>
              <a:rPr sz="2650" spc="-5" dirty="0">
                <a:latin typeface="Calibri"/>
                <a:cs typeface="Calibri"/>
              </a:rPr>
              <a:t> </a:t>
            </a:r>
            <a:r>
              <a:rPr sz="2650" spc="-15" dirty="0">
                <a:latin typeface="Calibri"/>
                <a:cs typeface="Calibri"/>
              </a:rPr>
              <a:t>can</a:t>
            </a:r>
            <a:r>
              <a:rPr sz="2650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only</a:t>
            </a:r>
            <a:r>
              <a:rPr sz="2650" spc="-15" dirty="0">
                <a:latin typeface="Calibri"/>
                <a:cs typeface="Calibri"/>
              </a:rPr>
              <a:t> </a:t>
            </a:r>
            <a:r>
              <a:rPr sz="2650" spc="-5" dirty="0">
                <a:latin typeface="Calibri"/>
                <a:cs typeface="Calibri"/>
              </a:rPr>
              <a:t>be </a:t>
            </a:r>
            <a:r>
              <a:rPr sz="2650" spc="-10" dirty="0">
                <a:latin typeface="Calibri"/>
                <a:cs typeface="Calibri"/>
              </a:rPr>
              <a:t>measured</a:t>
            </a:r>
            <a:r>
              <a:rPr sz="2650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and</a:t>
            </a:r>
            <a:r>
              <a:rPr sz="2650" dirty="0">
                <a:latin typeface="Calibri"/>
                <a:cs typeface="Calibri"/>
              </a:rPr>
              <a:t> </a:t>
            </a:r>
            <a:r>
              <a:rPr sz="2650" spc="-15" dirty="0">
                <a:latin typeface="Calibri"/>
                <a:cs typeface="Calibri"/>
              </a:rPr>
              <a:t>represented </a:t>
            </a:r>
            <a:r>
              <a:rPr sz="2650" spc="-585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using</a:t>
            </a:r>
            <a:r>
              <a:rPr sz="2650" spc="-25" dirty="0">
                <a:latin typeface="Calibri"/>
                <a:cs typeface="Calibri"/>
              </a:rPr>
              <a:t> </a:t>
            </a:r>
            <a:r>
              <a:rPr sz="2650" spc="-5" dirty="0">
                <a:latin typeface="Calibri"/>
                <a:cs typeface="Calibri"/>
              </a:rPr>
              <a:t>a </a:t>
            </a:r>
            <a:r>
              <a:rPr sz="2650" spc="-10" dirty="0">
                <a:latin typeface="Calibri"/>
                <a:cs typeface="Calibri"/>
              </a:rPr>
              <a:t>finite</a:t>
            </a:r>
            <a:r>
              <a:rPr sz="2650" spc="-5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number</a:t>
            </a:r>
            <a:r>
              <a:rPr sz="2650" spc="-5" dirty="0">
                <a:latin typeface="Calibri"/>
                <a:cs typeface="Calibri"/>
              </a:rPr>
              <a:t> of</a:t>
            </a:r>
            <a:r>
              <a:rPr sz="2650" spc="-20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digits</a:t>
            </a:r>
            <a:endParaRPr sz="2650">
              <a:latin typeface="Calibri"/>
              <a:cs typeface="Calibri"/>
            </a:endParaRPr>
          </a:p>
          <a:p>
            <a:pPr marL="830580" lvl="1" indent="-314960">
              <a:lnSpc>
                <a:spcPct val="100000"/>
              </a:lnSpc>
              <a:spcBef>
                <a:spcPts val="270"/>
              </a:spcBef>
              <a:buClr>
                <a:srgbClr val="CC0000"/>
              </a:buClr>
              <a:buFont typeface="Arial MT"/>
              <a:buChar char="–"/>
              <a:tabLst>
                <a:tab pos="831215" algn="l"/>
              </a:tabLst>
            </a:pPr>
            <a:r>
              <a:rPr sz="2650" spc="-25" dirty="0">
                <a:latin typeface="Calibri"/>
                <a:cs typeface="Calibri"/>
              </a:rPr>
              <a:t>Typically</a:t>
            </a:r>
            <a:r>
              <a:rPr sz="2650" spc="-10" dirty="0">
                <a:latin typeface="Calibri"/>
                <a:cs typeface="Calibri"/>
              </a:rPr>
              <a:t> </a:t>
            </a:r>
            <a:r>
              <a:rPr sz="2650" spc="-15" dirty="0">
                <a:latin typeface="Calibri"/>
                <a:cs typeface="Calibri"/>
              </a:rPr>
              <a:t>represented</a:t>
            </a:r>
            <a:r>
              <a:rPr sz="2650" spc="5" dirty="0">
                <a:latin typeface="Calibri"/>
                <a:cs typeface="Calibri"/>
              </a:rPr>
              <a:t> </a:t>
            </a:r>
            <a:r>
              <a:rPr sz="2650" spc="-5" dirty="0">
                <a:latin typeface="Calibri"/>
                <a:cs typeface="Calibri"/>
              </a:rPr>
              <a:t>as </a:t>
            </a:r>
            <a:r>
              <a:rPr sz="2650" spc="-10" dirty="0">
                <a:latin typeface="Calibri"/>
                <a:cs typeface="Calibri"/>
              </a:rPr>
              <a:t>floating‐point</a:t>
            </a:r>
            <a:r>
              <a:rPr sz="2650" spc="-40" dirty="0">
                <a:latin typeface="Calibri"/>
                <a:cs typeface="Calibri"/>
              </a:rPr>
              <a:t> </a:t>
            </a:r>
            <a:r>
              <a:rPr sz="2650" spc="-15" dirty="0">
                <a:latin typeface="Calibri"/>
                <a:cs typeface="Calibri"/>
              </a:rPr>
              <a:t>variables</a:t>
            </a:r>
            <a:endParaRPr sz="26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</TotalTime>
  <Words>1975</Words>
  <Application>Microsoft Office PowerPoint</Application>
  <PresentationFormat>Custom</PresentationFormat>
  <Paragraphs>447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2" baseType="lpstr">
      <vt:lpstr>Arial</vt:lpstr>
      <vt:lpstr>Arial MT</vt:lpstr>
      <vt:lpstr>Calibri</vt:lpstr>
      <vt:lpstr>Comic Sans MS</vt:lpstr>
      <vt:lpstr>Microsoft Sans Serif</vt:lpstr>
      <vt:lpstr>Symbol</vt:lpstr>
      <vt:lpstr>Times New Roman</vt:lpstr>
      <vt:lpstr>Wingdings</vt:lpstr>
      <vt:lpstr>Office Theme</vt:lpstr>
      <vt:lpstr>Knowing the Data</vt:lpstr>
      <vt:lpstr>What to Know about the Data?</vt:lpstr>
      <vt:lpstr>Types of Data Sets</vt:lpstr>
      <vt:lpstr>Data Objects</vt:lpstr>
      <vt:lpstr>Attributes</vt:lpstr>
      <vt:lpstr>Attribute Types</vt:lpstr>
      <vt:lpstr>Attribute Types</vt:lpstr>
      <vt:lpstr>Attribute Types</vt:lpstr>
      <vt:lpstr>Discrete vs. Continuous Attributes</vt:lpstr>
      <vt:lpstr>Basic Statistical Descriptions of Data</vt:lpstr>
      <vt:lpstr>Types of Measures</vt:lpstr>
      <vt:lpstr>Measuring the Central Tendency</vt:lpstr>
      <vt:lpstr>Measuring the Central Tendency</vt:lpstr>
      <vt:lpstr>Symmetric vs. Skewed</vt:lpstr>
      <vt:lpstr>Measuring the Dispersion of Data</vt:lpstr>
      <vt:lpstr>Properties of Normal Distribution Curve</vt:lpstr>
      <vt:lpstr>Graphic Displays of Basic Statistical Descriptions</vt:lpstr>
      <vt:lpstr>Boxplot Analysis</vt:lpstr>
      <vt:lpstr>Boxplot Analysis</vt:lpstr>
      <vt:lpstr>Histogram Analysis</vt:lpstr>
      <vt:lpstr>Quantile Plot</vt:lpstr>
      <vt:lpstr>Quantile-Quantile (Q-Q) Plot</vt:lpstr>
      <vt:lpstr>Scatter plot</vt:lpstr>
      <vt:lpstr>Positively and Negatively Correlated Data</vt:lpstr>
      <vt:lpstr>Uncorrelated Data</vt:lpstr>
      <vt:lpstr>Data Visualization using Python</vt:lpstr>
      <vt:lpstr>Data Visualization using Python</vt:lpstr>
      <vt:lpstr>Data Visualization using Python</vt:lpstr>
      <vt:lpstr>Data Visualization using Python</vt:lpstr>
      <vt:lpstr>Measuring Data Similarity and Dissimilarity</vt:lpstr>
      <vt:lpstr>Data Matrix and Dissimilarity Matrix</vt:lpstr>
      <vt:lpstr>Proximity Measure for Nominal Attributes</vt:lpstr>
      <vt:lpstr>Proximity Measure for Binary Attributes</vt:lpstr>
      <vt:lpstr>Dissimilarity between Binary Variables</vt:lpstr>
      <vt:lpstr>Proximity Measure for Numeric Attributes</vt:lpstr>
      <vt:lpstr>Special Cases of Minkowski Distance</vt:lpstr>
      <vt:lpstr>Example: Minkowski Distance</vt:lpstr>
      <vt:lpstr>Proximity Measure for Ordinal Attributes</vt:lpstr>
      <vt:lpstr>Dissimilarity for Attributes of Mixed Type</vt:lpstr>
      <vt:lpstr>Cosine Similarity</vt:lpstr>
      <vt:lpstr>Cosine Similarity</vt:lpstr>
      <vt:lpstr>Example: Cosine Similarity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eMBA933 - Data Understanding.pptx</dc:title>
  <dc:creator>Faiz</dc:creator>
  <cp:lastModifiedBy>OM MISHRA</cp:lastModifiedBy>
  <cp:revision>3</cp:revision>
  <dcterms:created xsi:type="dcterms:W3CDTF">2023-12-22T20:49:44Z</dcterms:created>
  <dcterms:modified xsi:type="dcterms:W3CDTF">2023-12-22T21:40:07Z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2023-07-18T00:00:00Z</vt:filetime>
  </property>
  <property fmtid="{D5CDD505-2E9C-101B-9397-08002B2CF9AE}" pid="3" name="Creator">
    <vt:lpwstr>PScript5.dll Version 5.2.2</vt:lpwstr>
  </property>
  <property fmtid="{D5CDD505-2E9C-101B-9397-08002B2CF9AE}" pid="4" name="LastSaved">
    <vt:filetime>2023-12-22T00:00:00Z</vt:filetime>
  </property>
</Properties>
</file>