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531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00009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00009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00009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2919" y="1539239"/>
            <a:ext cx="9052560" cy="2540"/>
          </a:xfrm>
          <a:custGeom>
            <a:avLst/>
            <a:gdLst/>
            <a:ahLst/>
            <a:cxnLst/>
            <a:rect l="l" t="t" r="r" b="b"/>
            <a:pathLst>
              <a:path w="9052560" h="2540">
                <a:moveTo>
                  <a:pt x="0" y="0"/>
                </a:moveTo>
                <a:lnTo>
                  <a:pt x="9052560" y="2285"/>
                </a:lnTo>
              </a:path>
            </a:pathLst>
          </a:custGeom>
          <a:ln w="38417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0804" y="623572"/>
            <a:ext cx="8876791" cy="763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00009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1535" y="1763432"/>
            <a:ext cx="9355328" cy="5372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aggle.com/c/titanic)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ademy.com/articles/normalization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745" y="657100"/>
            <a:ext cx="4910455" cy="763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5" dirty="0"/>
              <a:t>Data</a:t>
            </a:r>
            <a:r>
              <a:rPr spc="-60" dirty="0"/>
              <a:t> </a:t>
            </a:r>
            <a:r>
              <a:rPr spc="-15" dirty="0"/>
              <a:t>Preprocessing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030" y="2371344"/>
            <a:ext cx="8055102" cy="43685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566" y="661672"/>
            <a:ext cx="83267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Correlation</a:t>
            </a:r>
            <a:r>
              <a:rPr sz="4400" spc="-10" dirty="0"/>
              <a:t> </a:t>
            </a:r>
            <a:r>
              <a:rPr sz="4400" spc="-5" dirty="0"/>
              <a:t>Analysis</a:t>
            </a:r>
            <a:r>
              <a:rPr sz="4400" spc="20" dirty="0"/>
              <a:t> </a:t>
            </a:r>
            <a:r>
              <a:rPr sz="4400" spc="-5" dirty="0"/>
              <a:t>(Nominal</a:t>
            </a:r>
            <a:r>
              <a:rPr sz="4400" spc="20" dirty="0"/>
              <a:t> </a:t>
            </a:r>
            <a:r>
              <a:rPr sz="4400" spc="-20" dirty="0"/>
              <a:t>Data)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8866" y="1909066"/>
            <a:ext cx="306641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02590" indent="-37719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Font typeface="Arial MT"/>
              <a:buChar char="•"/>
              <a:tabLst>
                <a:tab pos="401955" algn="l"/>
                <a:tab pos="402590" algn="l"/>
              </a:tabLst>
            </a:pPr>
            <a:r>
              <a:rPr sz="2600" b="1" spc="10" dirty="0">
                <a:solidFill>
                  <a:srgbClr val="0000CC"/>
                </a:solidFill>
                <a:latin typeface="Calibri"/>
                <a:cs typeface="Calibri"/>
              </a:rPr>
              <a:t>Χ</a:t>
            </a:r>
            <a:r>
              <a:rPr sz="2625" b="1" spc="15" baseline="25396" dirty="0">
                <a:solidFill>
                  <a:srgbClr val="0000CC"/>
                </a:solidFill>
                <a:latin typeface="Calibri"/>
                <a:cs typeface="Calibri"/>
              </a:rPr>
              <a:t>2</a:t>
            </a:r>
            <a:r>
              <a:rPr sz="2625" b="1" spc="262" baseline="25396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600" b="1" spc="10" dirty="0">
                <a:solidFill>
                  <a:srgbClr val="0000CC"/>
                </a:solidFill>
                <a:latin typeface="Calibri"/>
                <a:cs typeface="Calibri"/>
              </a:rPr>
              <a:t>(chi‐square)</a:t>
            </a:r>
            <a:r>
              <a:rPr sz="2600" b="1" spc="-1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00CC"/>
                </a:solidFill>
                <a:latin typeface="Calibri"/>
                <a:cs typeface="Calibri"/>
              </a:rPr>
              <a:t>test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450" y="3437636"/>
            <a:ext cx="8518525" cy="3002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27355" marR="495934" indent="-377190">
              <a:lnSpc>
                <a:spcPct val="111700"/>
              </a:lnSpc>
              <a:spcBef>
                <a:spcPts val="90"/>
              </a:spcBef>
              <a:buClr>
                <a:srgbClr val="CC0000"/>
              </a:buClr>
              <a:buFont typeface="Arial MT"/>
              <a:buChar char="•"/>
              <a:tabLst>
                <a:tab pos="427355" algn="l"/>
                <a:tab pos="427990" algn="l"/>
              </a:tabLst>
            </a:pPr>
            <a:r>
              <a:rPr sz="2600" spc="15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larger</a:t>
            </a:r>
            <a:r>
              <a:rPr sz="2600" spc="15" dirty="0">
                <a:latin typeface="Calibri"/>
                <a:cs typeface="Calibri"/>
              </a:rPr>
              <a:t> the </a:t>
            </a:r>
            <a:r>
              <a:rPr sz="2600" spc="5" dirty="0">
                <a:latin typeface="Calibri"/>
                <a:cs typeface="Calibri"/>
              </a:rPr>
              <a:t>Χ</a:t>
            </a:r>
            <a:r>
              <a:rPr sz="2625" spc="7" baseline="25396" dirty="0">
                <a:latin typeface="Calibri"/>
                <a:cs typeface="Calibri"/>
              </a:rPr>
              <a:t>2</a:t>
            </a:r>
            <a:r>
              <a:rPr sz="2625" spc="315" baseline="25396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value, </a:t>
            </a:r>
            <a:r>
              <a:rPr sz="2600" spc="10" dirty="0">
                <a:latin typeface="Calibri"/>
                <a:cs typeface="Calibri"/>
              </a:rPr>
              <a:t>the more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likely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the variables </a:t>
            </a:r>
            <a:r>
              <a:rPr sz="2600" dirty="0">
                <a:latin typeface="Calibri"/>
                <a:cs typeface="Calibri"/>
              </a:rPr>
              <a:t>are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related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CC0000"/>
              </a:buClr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427990" indent="-377825">
              <a:lnSpc>
                <a:spcPct val="100000"/>
              </a:lnSpc>
              <a:spcBef>
                <a:spcPts val="1939"/>
              </a:spcBef>
              <a:buClr>
                <a:srgbClr val="CC0000"/>
              </a:buClr>
              <a:buFont typeface="Arial MT"/>
              <a:buChar char="•"/>
              <a:tabLst>
                <a:tab pos="427355" algn="l"/>
                <a:tab pos="427990" algn="l"/>
              </a:tabLst>
            </a:pPr>
            <a:r>
              <a:rPr sz="2600" spc="5" dirty="0">
                <a:latin typeface="Calibri"/>
                <a:cs typeface="Calibri"/>
              </a:rPr>
              <a:t>Correlation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does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not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imply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causality</a:t>
            </a:r>
            <a:endParaRPr sz="2600">
              <a:latin typeface="Calibri"/>
              <a:cs typeface="Calibri"/>
            </a:endParaRPr>
          </a:p>
          <a:p>
            <a:pPr marL="868044" lvl="1" indent="-315595">
              <a:lnSpc>
                <a:spcPct val="100000"/>
              </a:lnSpc>
              <a:spcBef>
                <a:spcPts val="1000"/>
              </a:spcBef>
              <a:buClr>
                <a:srgbClr val="CC0000"/>
              </a:buClr>
              <a:buFont typeface="Arial MT"/>
              <a:buChar char="–"/>
              <a:tabLst>
                <a:tab pos="868680" algn="l"/>
              </a:tabLst>
            </a:pPr>
            <a:r>
              <a:rPr sz="2600" spc="15" dirty="0">
                <a:latin typeface="Calibri"/>
                <a:cs typeface="Calibri"/>
              </a:rPr>
              <a:t>#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5" dirty="0">
                <a:latin typeface="Calibri"/>
                <a:cs typeface="Calibri"/>
              </a:rPr>
              <a:t>hospitals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and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#</a:t>
            </a:r>
            <a:r>
              <a:rPr sz="2600" spc="10" dirty="0">
                <a:latin typeface="Calibri"/>
                <a:cs typeface="Calibri"/>
              </a:rPr>
              <a:t> of </a:t>
            </a:r>
            <a:r>
              <a:rPr sz="2600" spc="5" dirty="0">
                <a:latin typeface="Calibri"/>
                <a:cs typeface="Calibri"/>
              </a:rPr>
              <a:t>car‐theft </a:t>
            </a:r>
            <a:r>
              <a:rPr sz="2600" spc="10" dirty="0">
                <a:latin typeface="Calibri"/>
                <a:cs typeface="Calibri"/>
              </a:rPr>
              <a:t>in </a:t>
            </a:r>
            <a:r>
              <a:rPr sz="2600" spc="15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city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correlated</a:t>
            </a:r>
            <a:endParaRPr sz="2600">
              <a:latin typeface="Calibri"/>
              <a:cs typeface="Calibri"/>
            </a:endParaRPr>
          </a:p>
          <a:p>
            <a:pPr marL="868044" lvl="1" indent="-315595">
              <a:lnSpc>
                <a:spcPct val="100000"/>
              </a:lnSpc>
              <a:spcBef>
                <a:spcPts val="1000"/>
              </a:spcBef>
              <a:buClr>
                <a:srgbClr val="CC0000"/>
              </a:buClr>
              <a:buFont typeface="Arial MT"/>
              <a:buChar char="–"/>
              <a:tabLst>
                <a:tab pos="868680" algn="l"/>
              </a:tabLst>
            </a:pPr>
            <a:r>
              <a:rPr sz="2600" spc="15" dirty="0">
                <a:latin typeface="Calibri"/>
                <a:cs typeface="Calibri"/>
              </a:rPr>
              <a:t>Both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causally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linked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third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variable:</a:t>
            </a:r>
            <a:r>
              <a:rPr sz="2600" spc="10" dirty="0">
                <a:latin typeface="Calibri"/>
                <a:cs typeface="Calibri"/>
              </a:rPr>
              <a:t> population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9879" y="2471440"/>
            <a:ext cx="4093816" cy="7936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660910"/>
            <a:ext cx="83267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Correlation</a:t>
            </a:r>
            <a:r>
              <a:rPr sz="4400" spc="-10" dirty="0"/>
              <a:t> </a:t>
            </a:r>
            <a:r>
              <a:rPr sz="4400" spc="-5" dirty="0"/>
              <a:t>Analysis</a:t>
            </a:r>
            <a:r>
              <a:rPr sz="4400" spc="20" dirty="0"/>
              <a:t> </a:t>
            </a:r>
            <a:r>
              <a:rPr sz="4400" spc="-5" dirty="0"/>
              <a:t>(Nominal</a:t>
            </a:r>
            <a:r>
              <a:rPr sz="4400" spc="20" dirty="0"/>
              <a:t> </a:t>
            </a:r>
            <a:r>
              <a:rPr sz="4400" spc="-20" dirty="0"/>
              <a:t>Data)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52704" y="1818080"/>
            <a:ext cx="8812530" cy="23863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27990" indent="-377190">
              <a:lnSpc>
                <a:spcPct val="100000"/>
              </a:lnSpc>
              <a:spcBef>
                <a:spcPts val="700"/>
              </a:spcBef>
              <a:buClr>
                <a:srgbClr val="CC0000"/>
              </a:buClr>
              <a:buFont typeface="Arial MT"/>
              <a:buChar char="•"/>
              <a:tabLst>
                <a:tab pos="427355" algn="l"/>
                <a:tab pos="427990" algn="l"/>
              </a:tabLst>
            </a:pPr>
            <a:r>
              <a:rPr sz="2400" dirty="0">
                <a:latin typeface="Calibri"/>
                <a:cs typeface="Calibri"/>
              </a:rPr>
              <a:t>Correlation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relationship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attributes,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spc="10" dirty="0">
                <a:latin typeface="Calibri"/>
                <a:cs typeface="Calibri"/>
              </a:rPr>
              <a:t>A </a:t>
            </a:r>
            <a:r>
              <a:rPr sz="2400" i="1" spc="5" dirty="0">
                <a:latin typeface="Calibri"/>
                <a:cs typeface="Calibri"/>
              </a:rPr>
              <a:t>and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 marL="427990" indent="-377190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Arial MT"/>
              <a:buChar char="•"/>
              <a:tabLst>
                <a:tab pos="427355" algn="l"/>
                <a:tab pos="427990" algn="l"/>
              </a:tabLst>
            </a:pPr>
            <a:r>
              <a:rPr sz="2400" i="1" spc="10" dirty="0">
                <a:latin typeface="Calibri"/>
                <a:cs typeface="Calibri"/>
              </a:rPr>
              <a:t>A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c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distinct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B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427990" indent="-377825">
              <a:lnSpc>
                <a:spcPts val="2745"/>
              </a:lnSpc>
              <a:spcBef>
                <a:spcPts val="320"/>
              </a:spcBef>
              <a:buClr>
                <a:srgbClr val="CC0000"/>
              </a:buClr>
              <a:buFont typeface="Arial MT"/>
              <a:buChar char="•"/>
              <a:tabLst>
                <a:tab pos="427355" algn="l"/>
                <a:tab pos="428625" algn="l"/>
              </a:tabLst>
            </a:pPr>
            <a:r>
              <a:rPr sz="2400" b="1" dirty="0">
                <a:latin typeface="Calibri"/>
                <a:cs typeface="Calibri"/>
              </a:rPr>
              <a:t>Contingency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table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i="1" spc="5" dirty="0">
                <a:latin typeface="Calibri"/>
                <a:cs typeface="Calibri"/>
              </a:rPr>
              <a:t>c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i="1" spc="10" dirty="0">
                <a:latin typeface="Calibri"/>
                <a:cs typeface="Calibri"/>
              </a:rPr>
              <a:t>A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the </a:t>
            </a:r>
            <a:r>
              <a:rPr sz="2400" dirty="0">
                <a:latin typeface="Calibri"/>
                <a:cs typeface="Calibri"/>
              </a:rPr>
              <a:t>columns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i="1" spc="5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 marL="427990">
              <a:lnSpc>
                <a:spcPts val="2745"/>
              </a:lnSpc>
            </a:pP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rows</a:t>
            </a:r>
            <a:endParaRPr sz="2400">
              <a:latin typeface="Calibri"/>
              <a:cs typeface="Calibri"/>
            </a:endParaRPr>
          </a:p>
          <a:p>
            <a:pPr marL="427990" indent="-377825">
              <a:lnSpc>
                <a:spcPts val="2745"/>
              </a:lnSpc>
              <a:spcBef>
                <a:spcPts val="320"/>
              </a:spcBef>
              <a:buClr>
                <a:srgbClr val="CC0000"/>
              </a:buClr>
              <a:buFont typeface="Arial MT"/>
              <a:buChar char="•"/>
              <a:tabLst>
                <a:tab pos="427355" algn="l"/>
                <a:tab pos="428625" algn="l"/>
              </a:tabLst>
            </a:pP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baseline="-20833" dirty="0">
                <a:latin typeface="Calibri"/>
                <a:cs typeface="Calibri"/>
              </a:rPr>
              <a:t>i</a:t>
            </a:r>
            <a:r>
              <a:rPr sz="2400" i="1" spc="292" baseline="-20833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,B</a:t>
            </a:r>
            <a:r>
              <a:rPr sz="2400" i="1" baseline="-20833" dirty="0">
                <a:latin typeface="Calibri"/>
                <a:cs typeface="Calibri"/>
              </a:rPr>
              <a:t>j</a:t>
            </a:r>
            <a:r>
              <a:rPr sz="2400" i="1" dirty="0">
                <a:latin typeface="Calibri"/>
                <a:cs typeface="Calibri"/>
              </a:rPr>
              <a:t>):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joint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spc="1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takes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baseline="-20833" dirty="0">
                <a:latin typeface="Calibri"/>
                <a:cs typeface="Calibri"/>
              </a:rPr>
              <a:t>i</a:t>
            </a:r>
            <a:r>
              <a:rPr sz="2400" i="1" spc="270" baseline="-20833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attribute </a:t>
            </a:r>
            <a:r>
              <a:rPr sz="2400" i="1" spc="5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 marL="427355">
              <a:lnSpc>
                <a:spcPts val="2745"/>
              </a:lnSpc>
            </a:pPr>
            <a:r>
              <a:rPr sz="2400" spc="-20" dirty="0">
                <a:latin typeface="Calibri"/>
                <a:cs typeface="Calibri"/>
              </a:rPr>
              <a:t>takes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</a:t>
            </a:r>
            <a:r>
              <a:rPr sz="2400" i="1" baseline="-20833" dirty="0">
                <a:latin typeface="Calibri"/>
                <a:cs typeface="Calibri"/>
              </a:rPr>
              <a:t>j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394" y="5664659"/>
            <a:ext cx="8271509" cy="116840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15290" indent="-377825">
              <a:lnSpc>
                <a:spcPct val="100000"/>
              </a:lnSpc>
              <a:spcBef>
                <a:spcPts val="405"/>
              </a:spcBef>
              <a:buClr>
                <a:srgbClr val="CC0000"/>
              </a:buClr>
              <a:buFont typeface="Arial MT"/>
              <a:buChar char="•"/>
              <a:tabLst>
                <a:tab pos="414655" algn="l"/>
                <a:tab pos="415925" algn="l"/>
              </a:tabLst>
            </a:pP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spc="7" baseline="-20833" dirty="0">
                <a:latin typeface="Calibri"/>
                <a:cs typeface="Calibri"/>
              </a:rPr>
              <a:t>ij</a:t>
            </a:r>
            <a:r>
              <a:rPr sz="2400" i="1" spc="270" baseline="-20833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=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observed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frequency</a:t>
            </a:r>
            <a:r>
              <a:rPr sz="2400" i="1" dirty="0">
                <a:latin typeface="Calibri"/>
                <a:cs typeface="Calibri"/>
              </a:rPr>
              <a:t>,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e</a:t>
            </a:r>
            <a:r>
              <a:rPr sz="2400" i="1" baseline="-20833" dirty="0">
                <a:latin typeface="Calibri"/>
                <a:cs typeface="Calibri"/>
              </a:rPr>
              <a:t>ij</a:t>
            </a:r>
            <a:r>
              <a:rPr sz="2400" i="1" spc="292" baseline="-20833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expected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frequency</a:t>
            </a:r>
            <a:endParaRPr sz="2400">
              <a:latin typeface="Calibri"/>
              <a:cs typeface="Calibri"/>
            </a:endParaRPr>
          </a:p>
          <a:p>
            <a:pPr marL="415290" marR="43180" indent="-377825">
              <a:lnSpc>
                <a:spcPts val="2620"/>
              </a:lnSpc>
              <a:spcBef>
                <a:spcPts val="620"/>
              </a:spcBef>
              <a:buClr>
                <a:srgbClr val="CC0000"/>
              </a:buClr>
              <a:buFont typeface="Arial MT"/>
              <a:buChar char="•"/>
              <a:tabLst>
                <a:tab pos="414655" algn="l"/>
                <a:tab pos="415925" algn="l"/>
              </a:tabLst>
            </a:pPr>
            <a:r>
              <a:rPr sz="2400" spc="-55" dirty="0">
                <a:latin typeface="Calibri"/>
                <a:cs typeface="Calibri"/>
              </a:rPr>
              <a:t>Test</a:t>
            </a:r>
            <a:r>
              <a:rPr sz="2400" dirty="0">
                <a:latin typeface="Calibri"/>
                <a:cs typeface="Calibri"/>
              </a:rPr>
              <a:t> is based</a:t>
            </a:r>
            <a:r>
              <a:rPr sz="2400" spc="5" dirty="0">
                <a:latin typeface="Calibri"/>
                <a:cs typeface="Calibri"/>
              </a:rPr>
              <a:t> 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significance </a:t>
            </a:r>
            <a:r>
              <a:rPr sz="2400" spc="-5" dirty="0">
                <a:latin typeface="Calibri"/>
                <a:cs typeface="Calibri"/>
              </a:rPr>
              <a:t>level,</a:t>
            </a:r>
            <a:r>
              <a:rPr sz="2400" spc="5" dirty="0">
                <a:latin typeface="Calibri"/>
                <a:cs typeface="Calibri"/>
              </a:rPr>
              <a:t> 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(</a:t>
            </a:r>
            <a:r>
              <a:rPr sz="2400" i="1" spc="20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‐1</a:t>
            </a:r>
            <a:r>
              <a:rPr sz="2400" spc="5" dirty="0">
                <a:latin typeface="Calibri"/>
                <a:cs typeface="Calibri"/>
              </a:rPr>
              <a:t>)x(</a:t>
            </a:r>
            <a:r>
              <a:rPr sz="2400" i="1" spc="5" dirty="0">
                <a:latin typeface="Calibri"/>
                <a:cs typeface="Calibri"/>
              </a:rPr>
              <a:t>c‐1</a:t>
            </a:r>
            <a:r>
              <a:rPr sz="2400" spc="5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degrees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freedom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947" y="4585234"/>
            <a:ext cx="3872993" cy="104434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5742" y="4594148"/>
            <a:ext cx="4406879" cy="7774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623572"/>
            <a:ext cx="2193925" cy="763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663381"/>
            <a:ext cx="5463540" cy="10775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39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050" spc="20" dirty="0">
                <a:latin typeface="Calibri"/>
                <a:cs typeface="Calibri"/>
              </a:rPr>
              <a:t>A</a:t>
            </a:r>
            <a:r>
              <a:rPr sz="2050" spc="5" dirty="0">
                <a:latin typeface="Calibri"/>
                <a:cs typeface="Calibri"/>
              </a:rPr>
              <a:t> group </a:t>
            </a:r>
            <a:r>
              <a:rPr sz="2050" spc="10" dirty="0">
                <a:latin typeface="Calibri"/>
                <a:cs typeface="Calibri"/>
              </a:rPr>
              <a:t>of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1500</a:t>
            </a:r>
            <a:r>
              <a:rPr sz="2050" spc="10" dirty="0">
                <a:latin typeface="Calibri"/>
                <a:cs typeface="Calibri"/>
              </a:rPr>
              <a:t> people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was surveyed</a:t>
            </a:r>
            <a:endParaRPr sz="2050">
              <a:latin typeface="Calibri"/>
              <a:cs typeface="Calibri"/>
            </a:endParaRPr>
          </a:p>
          <a:p>
            <a:pPr marL="389255" indent="-377190">
              <a:lnSpc>
                <a:spcPct val="100000"/>
              </a:lnSpc>
              <a:spcBef>
                <a:spcPts val="30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050" spc="15" dirty="0">
                <a:latin typeface="Calibri"/>
                <a:cs typeface="Calibri"/>
              </a:rPr>
              <a:t>Gender </a:t>
            </a:r>
            <a:r>
              <a:rPr sz="2050" spc="10" dirty="0">
                <a:latin typeface="Calibri"/>
                <a:cs typeface="Calibri"/>
              </a:rPr>
              <a:t>of</a:t>
            </a:r>
            <a:r>
              <a:rPr sz="2050" spc="-1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each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person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was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noted</a:t>
            </a:r>
            <a:endParaRPr sz="2050">
              <a:latin typeface="Calibri"/>
              <a:cs typeface="Calibri"/>
            </a:endParaRPr>
          </a:p>
          <a:p>
            <a:pPr marL="389255" indent="-377190">
              <a:lnSpc>
                <a:spcPct val="100000"/>
              </a:lnSpc>
              <a:spcBef>
                <a:spcPts val="30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050" dirty="0">
                <a:latin typeface="Calibri"/>
                <a:cs typeface="Calibri"/>
              </a:rPr>
              <a:t>Preferred</a:t>
            </a:r>
            <a:r>
              <a:rPr sz="2050" spc="25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type</a:t>
            </a:r>
            <a:r>
              <a:rPr sz="2050" spc="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of</a:t>
            </a:r>
            <a:r>
              <a:rPr sz="2050" spc="-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reading:</a:t>
            </a:r>
            <a:r>
              <a:rPr sz="2050" spc="3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fiction</a:t>
            </a:r>
            <a:r>
              <a:rPr sz="2050" spc="-1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or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non‐fiction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6250962"/>
            <a:ext cx="8682355" cy="981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9255" indent="-377190">
              <a:lnSpc>
                <a:spcPts val="2360"/>
              </a:lnSpc>
              <a:spcBef>
                <a:spcPts val="13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  <a:tab pos="3916679" algn="l"/>
              </a:tabLst>
            </a:pPr>
            <a:r>
              <a:rPr sz="2050" spc="5" dirty="0">
                <a:latin typeface="Calibri"/>
                <a:cs typeface="Calibri"/>
              </a:rPr>
              <a:t>For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1 </a:t>
            </a:r>
            <a:r>
              <a:rPr sz="2050" spc="5" dirty="0">
                <a:latin typeface="Calibri"/>
                <a:cs typeface="Calibri"/>
              </a:rPr>
              <a:t>degree</a:t>
            </a:r>
            <a:r>
              <a:rPr sz="2050" spc="5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of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freedom,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the	</a:t>
            </a:r>
            <a:r>
              <a:rPr sz="2050" spc="5" dirty="0">
                <a:latin typeface="Calibri"/>
                <a:cs typeface="Calibri"/>
              </a:rPr>
              <a:t>value </a:t>
            </a:r>
            <a:r>
              <a:rPr sz="2050" spc="15" dirty="0">
                <a:latin typeface="Calibri"/>
                <a:cs typeface="Calibri"/>
              </a:rPr>
              <a:t>needed</a:t>
            </a:r>
            <a:r>
              <a:rPr sz="2050" spc="2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to</a:t>
            </a:r>
            <a:r>
              <a:rPr sz="2050" spc="-1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reject</a:t>
            </a:r>
            <a:r>
              <a:rPr sz="2050" spc="15" dirty="0">
                <a:latin typeface="Calibri"/>
                <a:cs typeface="Calibri"/>
              </a:rPr>
              <a:t> the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hypothesis</a:t>
            </a:r>
            <a:r>
              <a:rPr sz="2050" spc="5" dirty="0">
                <a:latin typeface="Calibri"/>
                <a:cs typeface="Calibri"/>
              </a:rPr>
              <a:t> at </a:t>
            </a:r>
            <a:r>
              <a:rPr sz="2050" spc="15" dirty="0">
                <a:latin typeface="Calibri"/>
                <a:cs typeface="Calibri"/>
              </a:rPr>
              <a:t>the</a:t>
            </a:r>
            <a:endParaRPr sz="2050">
              <a:latin typeface="Calibri"/>
              <a:cs typeface="Calibri"/>
            </a:endParaRPr>
          </a:p>
          <a:p>
            <a:pPr marL="389255">
              <a:lnSpc>
                <a:spcPts val="2360"/>
              </a:lnSpc>
            </a:pPr>
            <a:r>
              <a:rPr sz="2050" spc="15" dirty="0">
                <a:latin typeface="Calibri"/>
                <a:cs typeface="Calibri"/>
              </a:rPr>
              <a:t>0.001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significance level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is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10.828</a:t>
            </a:r>
            <a:endParaRPr sz="2050">
              <a:latin typeface="Calibri"/>
              <a:cs typeface="Calibri"/>
            </a:endParaRPr>
          </a:p>
          <a:p>
            <a:pPr marL="389255" indent="-377190">
              <a:lnSpc>
                <a:spcPct val="100000"/>
              </a:lnSpc>
              <a:spcBef>
                <a:spcPts val="30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050" spc="15" dirty="0">
                <a:latin typeface="Calibri"/>
                <a:cs typeface="Calibri"/>
              </a:rPr>
              <a:t>The</a:t>
            </a:r>
            <a:r>
              <a:rPr sz="2050" spc="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two</a:t>
            </a:r>
            <a:r>
              <a:rPr sz="2050" spc="5" dirty="0">
                <a:latin typeface="Calibri"/>
                <a:cs typeface="Calibri"/>
              </a:rPr>
              <a:t> attributes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are</a:t>
            </a:r>
            <a:r>
              <a:rPr sz="2050" spc="2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(strongly) correlated</a:t>
            </a:r>
            <a:r>
              <a:rPr sz="2050" spc="3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for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the</a:t>
            </a:r>
            <a:r>
              <a:rPr sz="2050" spc="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given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group</a:t>
            </a:r>
            <a:r>
              <a:rPr sz="2050" spc="15" dirty="0">
                <a:latin typeface="Calibri"/>
                <a:cs typeface="Calibri"/>
              </a:rPr>
              <a:t> of</a:t>
            </a:r>
            <a:r>
              <a:rPr sz="2050" spc="-5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people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4283" y="2947469"/>
            <a:ext cx="7051675" cy="2510790"/>
            <a:chOff x="754283" y="2947469"/>
            <a:chExt cx="7051675" cy="25107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283" y="2947469"/>
              <a:ext cx="5474253" cy="17814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79" y="4724400"/>
              <a:ext cx="7051547" cy="73380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875788" y="3550919"/>
              <a:ext cx="2466340" cy="706120"/>
            </a:xfrm>
            <a:custGeom>
              <a:avLst/>
              <a:gdLst/>
              <a:ahLst/>
              <a:cxnLst/>
              <a:rect l="l" t="t" r="r" b="b"/>
              <a:pathLst>
                <a:path w="2466340" h="706120">
                  <a:moveTo>
                    <a:pt x="615696" y="0"/>
                  </a:moveTo>
                  <a:lnTo>
                    <a:pt x="28956" y="0"/>
                  </a:lnTo>
                  <a:lnTo>
                    <a:pt x="28956" y="335280"/>
                  </a:lnTo>
                  <a:lnTo>
                    <a:pt x="615696" y="335280"/>
                  </a:lnTo>
                  <a:lnTo>
                    <a:pt x="615696" y="0"/>
                  </a:lnTo>
                  <a:close/>
                </a:path>
                <a:path w="2466340" h="706120">
                  <a:moveTo>
                    <a:pt x="754380" y="370332"/>
                  </a:moveTo>
                  <a:lnTo>
                    <a:pt x="0" y="370332"/>
                  </a:lnTo>
                  <a:lnTo>
                    <a:pt x="0" y="705612"/>
                  </a:lnTo>
                  <a:lnTo>
                    <a:pt x="754380" y="705612"/>
                  </a:lnTo>
                  <a:lnTo>
                    <a:pt x="754380" y="370332"/>
                  </a:lnTo>
                  <a:close/>
                </a:path>
                <a:path w="2466340" h="706120">
                  <a:moveTo>
                    <a:pt x="2446007" y="0"/>
                  </a:moveTo>
                  <a:lnTo>
                    <a:pt x="1691640" y="0"/>
                  </a:lnTo>
                  <a:lnTo>
                    <a:pt x="1691640" y="335280"/>
                  </a:lnTo>
                  <a:lnTo>
                    <a:pt x="2446007" y="335280"/>
                  </a:lnTo>
                  <a:lnTo>
                    <a:pt x="2446007" y="0"/>
                  </a:lnTo>
                  <a:close/>
                </a:path>
                <a:path w="2466340" h="706120">
                  <a:moveTo>
                    <a:pt x="2465819" y="358902"/>
                  </a:moveTo>
                  <a:lnTo>
                    <a:pt x="1711452" y="358902"/>
                  </a:lnTo>
                  <a:lnTo>
                    <a:pt x="1711452" y="694182"/>
                  </a:lnTo>
                  <a:lnTo>
                    <a:pt x="2465819" y="694182"/>
                  </a:lnTo>
                  <a:lnTo>
                    <a:pt x="2465819" y="3589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7827" y="5623853"/>
            <a:ext cx="3789012" cy="19343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59758" y="6285774"/>
            <a:ext cx="252943" cy="2529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660910"/>
            <a:ext cx="83267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Correlation</a:t>
            </a:r>
            <a:r>
              <a:rPr sz="4400" spc="-5" dirty="0"/>
              <a:t> Analysis</a:t>
            </a:r>
            <a:r>
              <a:rPr sz="4400" spc="20" dirty="0"/>
              <a:t> </a:t>
            </a:r>
            <a:r>
              <a:rPr sz="4400" dirty="0"/>
              <a:t>(Numeric </a:t>
            </a:r>
            <a:r>
              <a:rPr sz="4400" spc="-20" dirty="0"/>
              <a:t>Data)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0804" y="1850392"/>
            <a:ext cx="8771255" cy="7899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9255" marR="5080" indent="-377190">
              <a:lnSpc>
                <a:spcPts val="2850"/>
              </a:lnSpc>
              <a:spcBef>
                <a:spcPts val="459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spc="5" dirty="0">
                <a:latin typeface="Calibri"/>
                <a:cs typeface="Calibri"/>
              </a:rPr>
              <a:t>Correlation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coefficient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(also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called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00CC"/>
                </a:solidFill>
                <a:latin typeface="Calibri"/>
                <a:cs typeface="Calibri"/>
              </a:rPr>
              <a:t>Pearson’s</a:t>
            </a:r>
            <a:r>
              <a:rPr sz="2600" spc="2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0000CC"/>
                </a:solidFill>
                <a:latin typeface="Calibri"/>
                <a:cs typeface="Calibri"/>
              </a:rPr>
              <a:t>product</a:t>
            </a:r>
            <a:r>
              <a:rPr sz="2600" spc="15" dirty="0">
                <a:solidFill>
                  <a:srgbClr val="0000CC"/>
                </a:solidFill>
                <a:latin typeface="Calibri"/>
                <a:cs typeface="Calibri"/>
              </a:rPr>
              <a:t> moment </a:t>
            </a:r>
            <a:r>
              <a:rPr sz="2600" spc="-57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CC"/>
                </a:solidFill>
                <a:latin typeface="Calibri"/>
                <a:cs typeface="Calibri"/>
              </a:rPr>
              <a:t>coefficient</a:t>
            </a:r>
            <a:r>
              <a:rPr sz="260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6211" y="4015740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597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18909" y="4046220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1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0004" y="3969722"/>
            <a:ext cx="8942070" cy="321754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440055" marR="123825" indent="-377190">
              <a:lnSpc>
                <a:spcPct val="91100"/>
              </a:lnSpc>
              <a:spcBef>
                <a:spcPts val="384"/>
              </a:spcBef>
              <a:buClr>
                <a:srgbClr val="CC0000"/>
              </a:buClr>
              <a:buFont typeface="Arial MT"/>
              <a:buChar char="•"/>
              <a:tabLst>
                <a:tab pos="440055" algn="l"/>
                <a:tab pos="440690" algn="l"/>
                <a:tab pos="5398135" algn="l"/>
                <a:tab pos="6363970" algn="l"/>
              </a:tabLst>
            </a:pPr>
            <a:r>
              <a:rPr sz="2600" spc="10" dirty="0">
                <a:latin typeface="Calibri"/>
                <a:cs typeface="Calibri"/>
              </a:rPr>
              <a:t>where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i="1" spc="20" dirty="0">
                <a:latin typeface="Calibri"/>
                <a:cs typeface="Calibri"/>
              </a:rPr>
              <a:t>n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is</a:t>
            </a:r>
            <a:r>
              <a:rPr sz="2600" spc="10" dirty="0">
                <a:latin typeface="Calibri"/>
                <a:cs typeface="Calibri"/>
              </a:rPr>
              <a:t> the </a:t>
            </a:r>
            <a:r>
              <a:rPr sz="2600" spc="15" dirty="0">
                <a:latin typeface="Calibri"/>
                <a:cs typeface="Calibri"/>
              </a:rPr>
              <a:t>number</a:t>
            </a:r>
            <a:r>
              <a:rPr sz="2600" spc="10" dirty="0">
                <a:latin typeface="Calibri"/>
                <a:cs typeface="Calibri"/>
              </a:rPr>
              <a:t> 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tuples,</a:t>
            </a:r>
            <a:r>
              <a:rPr sz="2600" spc="355" dirty="0">
                <a:latin typeface="Calibri"/>
                <a:cs typeface="Calibri"/>
              </a:rPr>
              <a:t> </a:t>
            </a:r>
            <a:r>
              <a:rPr sz="4125" i="1" spc="-15" baseline="-2020" dirty="0">
                <a:latin typeface="Times New Roman"/>
                <a:cs typeface="Times New Roman"/>
              </a:rPr>
              <a:t>A	</a:t>
            </a:r>
            <a:r>
              <a:rPr sz="2600" spc="15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3825" i="1" baseline="-3267" dirty="0">
                <a:latin typeface="Times New Roman"/>
                <a:cs typeface="Times New Roman"/>
              </a:rPr>
              <a:t>B	</a:t>
            </a:r>
            <a:r>
              <a:rPr sz="2600" dirty="0">
                <a:latin typeface="Calibri"/>
                <a:cs typeface="Calibri"/>
              </a:rPr>
              <a:t>are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respective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means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20" dirty="0">
                <a:latin typeface="Calibri"/>
                <a:cs typeface="Calibri"/>
              </a:rPr>
              <a:t>A </a:t>
            </a:r>
            <a:r>
              <a:rPr sz="2600" spc="15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B, </a:t>
            </a:r>
            <a:r>
              <a:rPr sz="2600" spc="15" dirty="0">
                <a:latin typeface="Calibri"/>
                <a:cs typeface="Calibri"/>
              </a:rPr>
              <a:t>σ</a:t>
            </a:r>
            <a:r>
              <a:rPr sz="2625" spc="22" baseline="-20634" dirty="0">
                <a:latin typeface="Calibri"/>
                <a:cs typeface="Calibri"/>
              </a:rPr>
              <a:t>A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spc="10" dirty="0">
                <a:latin typeface="Calibri"/>
                <a:cs typeface="Calibri"/>
              </a:rPr>
              <a:t>σ</a:t>
            </a:r>
            <a:r>
              <a:rPr sz="2625" spc="15" baseline="-20634" dirty="0">
                <a:latin typeface="Calibri"/>
                <a:cs typeface="Calibri"/>
              </a:rPr>
              <a:t>B </a:t>
            </a:r>
            <a:r>
              <a:rPr sz="2600" dirty="0">
                <a:latin typeface="Calibri"/>
                <a:cs typeface="Calibri"/>
              </a:rPr>
              <a:t>are </a:t>
            </a:r>
            <a:r>
              <a:rPr sz="2600" spc="15" dirty="0">
                <a:latin typeface="Calibri"/>
                <a:cs typeface="Calibri"/>
              </a:rPr>
              <a:t>the </a:t>
            </a:r>
            <a:r>
              <a:rPr sz="2600" spc="10" dirty="0">
                <a:latin typeface="Calibri"/>
                <a:cs typeface="Calibri"/>
              </a:rPr>
              <a:t>respective </a:t>
            </a:r>
            <a:r>
              <a:rPr sz="2600" dirty="0">
                <a:latin typeface="Calibri"/>
                <a:cs typeface="Calibri"/>
              </a:rPr>
              <a:t>standard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deviation of </a:t>
            </a:r>
            <a:r>
              <a:rPr sz="2600" spc="20" dirty="0">
                <a:latin typeface="Calibri"/>
                <a:cs typeface="Calibri"/>
              </a:rPr>
              <a:t>A </a:t>
            </a:r>
            <a:r>
              <a:rPr sz="2600" spc="15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B, </a:t>
            </a:r>
            <a:r>
              <a:rPr sz="2600" spc="15" dirty="0">
                <a:latin typeface="Calibri"/>
                <a:cs typeface="Calibri"/>
              </a:rPr>
              <a:t>and </a:t>
            </a:r>
            <a:r>
              <a:rPr sz="2600" spc="10" dirty="0">
                <a:latin typeface="Calibri"/>
                <a:cs typeface="Calibri"/>
              </a:rPr>
              <a:t>Σ(a</a:t>
            </a:r>
            <a:r>
              <a:rPr sz="2625" spc="15" baseline="-20634" dirty="0">
                <a:latin typeface="Calibri"/>
                <a:cs typeface="Calibri"/>
              </a:rPr>
              <a:t>i</a:t>
            </a:r>
            <a:r>
              <a:rPr sz="2600" spc="10" dirty="0">
                <a:latin typeface="Calibri"/>
                <a:cs typeface="Calibri"/>
              </a:rPr>
              <a:t>b</a:t>
            </a:r>
            <a:r>
              <a:rPr sz="2625" spc="15" baseline="-20634" dirty="0">
                <a:latin typeface="Calibri"/>
                <a:cs typeface="Calibri"/>
              </a:rPr>
              <a:t>i</a:t>
            </a:r>
            <a:r>
              <a:rPr sz="2600" spc="10" dirty="0">
                <a:latin typeface="Calibri"/>
                <a:cs typeface="Calibri"/>
              </a:rPr>
              <a:t>) </a:t>
            </a:r>
            <a:r>
              <a:rPr sz="2600" spc="5" dirty="0">
                <a:latin typeface="Calibri"/>
                <a:cs typeface="Calibri"/>
              </a:rPr>
              <a:t>is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15" dirty="0">
                <a:latin typeface="Calibri"/>
                <a:cs typeface="Calibri"/>
              </a:rPr>
              <a:t>sum </a:t>
            </a:r>
            <a:r>
              <a:rPr sz="2600" spc="10" dirty="0">
                <a:latin typeface="Calibri"/>
                <a:cs typeface="Calibri"/>
              </a:rPr>
              <a:t>of the </a:t>
            </a:r>
            <a:r>
              <a:rPr sz="2600" spc="15" dirty="0">
                <a:latin typeface="Calibri"/>
                <a:cs typeface="Calibri"/>
              </a:rPr>
              <a:t>AB </a:t>
            </a:r>
            <a:r>
              <a:rPr sz="2600" dirty="0">
                <a:latin typeface="Calibri"/>
                <a:cs typeface="Calibri"/>
              </a:rPr>
              <a:t>cross‐ </a:t>
            </a:r>
            <a:r>
              <a:rPr sz="2600" spc="5" dirty="0">
                <a:latin typeface="Calibri"/>
                <a:cs typeface="Calibri"/>
              </a:rPr>
              <a:t> product</a:t>
            </a:r>
            <a:endParaRPr sz="2600">
              <a:latin typeface="Calibri"/>
              <a:cs typeface="Calibri"/>
            </a:endParaRPr>
          </a:p>
          <a:p>
            <a:pPr marL="440055" indent="-377825">
              <a:lnSpc>
                <a:spcPct val="100000"/>
              </a:lnSpc>
              <a:spcBef>
                <a:spcPts val="365"/>
              </a:spcBef>
              <a:buClr>
                <a:srgbClr val="CC0000"/>
              </a:buClr>
              <a:buFont typeface="Arial MT"/>
              <a:buChar char="•"/>
              <a:tabLst>
                <a:tab pos="440055" algn="l"/>
                <a:tab pos="440690" algn="l"/>
              </a:tabLst>
            </a:pPr>
            <a:r>
              <a:rPr sz="2600" spc="10" dirty="0">
                <a:latin typeface="Calibri"/>
                <a:cs typeface="Calibri"/>
              </a:rPr>
              <a:t>‐1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&lt;=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r</a:t>
            </a:r>
            <a:r>
              <a:rPr sz="2625" spc="7" baseline="-20634" dirty="0">
                <a:latin typeface="Calibri"/>
                <a:cs typeface="Calibri"/>
              </a:rPr>
              <a:t>A,B</a:t>
            </a:r>
            <a:r>
              <a:rPr sz="2625" spc="284" baseline="-20634" dirty="0">
                <a:latin typeface="Calibri"/>
                <a:cs typeface="Calibri"/>
              </a:rPr>
              <a:t> </a:t>
            </a:r>
            <a:r>
              <a:rPr sz="2600" i="1" spc="15" dirty="0">
                <a:latin typeface="Calibri"/>
                <a:cs typeface="Calibri"/>
              </a:rPr>
              <a:t>&lt;=</a:t>
            </a:r>
            <a:r>
              <a:rPr sz="2600" i="1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+1</a:t>
            </a:r>
            <a:endParaRPr sz="2600">
              <a:latin typeface="Calibri"/>
              <a:cs typeface="Calibri"/>
            </a:endParaRPr>
          </a:p>
          <a:p>
            <a:pPr marL="440690" marR="68580" indent="-377825">
              <a:lnSpc>
                <a:spcPts val="2850"/>
              </a:lnSpc>
              <a:spcBef>
                <a:spcPts val="685"/>
              </a:spcBef>
              <a:buClr>
                <a:srgbClr val="CC0000"/>
              </a:buClr>
              <a:buFont typeface="Arial MT"/>
              <a:buChar char="•"/>
              <a:tabLst>
                <a:tab pos="440055" algn="l"/>
                <a:tab pos="440690" algn="l"/>
                <a:tab pos="1519555" algn="l"/>
              </a:tabLst>
            </a:pPr>
            <a:r>
              <a:rPr sz="2600" spc="5" dirty="0">
                <a:latin typeface="Calibri"/>
                <a:cs typeface="Calibri"/>
              </a:rPr>
              <a:t>If r</a:t>
            </a:r>
            <a:r>
              <a:rPr sz="2625" spc="7" baseline="-20634" dirty="0">
                <a:latin typeface="Calibri"/>
                <a:cs typeface="Calibri"/>
              </a:rPr>
              <a:t>A,B</a:t>
            </a:r>
            <a:r>
              <a:rPr sz="2625" spc="307" baseline="-20634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&gt;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0,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B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positively </a:t>
            </a:r>
            <a:r>
              <a:rPr sz="2600" dirty="0">
                <a:latin typeface="Calibri"/>
                <a:cs typeface="Calibri"/>
              </a:rPr>
              <a:t>correlated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(A’s</a:t>
            </a:r>
            <a:r>
              <a:rPr sz="2600" spc="5" dirty="0">
                <a:latin typeface="Calibri"/>
                <a:cs typeface="Calibri"/>
              </a:rPr>
              <a:t> values</a:t>
            </a:r>
            <a:r>
              <a:rPr sz="2600" spc="10" dirty="0">
                <a:latin typeface="Calibri"/>
                <a:cs typeface="Calibri"/>
              </a:rPr>
              <a:t> increase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as </a:t>
            </a:r>
            <a:r>
              <a:rPr sz="2600" spc="-25" dirty="0">
                <a:latin typeface="Calibri"/>
                <a:cs typeface="Calibri"/>
              </a:rPr>
              <a:t>B’s).	</a:t>
            </a:r>
            <a:r>
              <a:rPr sz="2600" spc="15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higher,</a:t>
            </a:r>
            <a:r>
              <a:rPr sz="2600" spc="10" dirty="0">
                <a:latin typeface="Calibri"/>
                <a:cs typeface="Calibri"/>
              </a:rPr>
              <a:t> 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stronger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correlation</a:t>
            </a:r>
            <a:endParaRPr sz="2600">
              <a:latin typeface="Calibri"/>
              <a:cs typeface="Calibri"/>
            </a:endParaRPr>
          </a:p>
          <a:p>
            <a:pPr marL="440690" indent="-377190">
              <a:lnSpc>
                <a:spcPct val="100000"/>
              </a:lnSpc>
              <a:spcBef>
                <a:spcPts val="315"/>
              </a:spcBef>
              <a:buClr>
                <a:srgbClr val="CC0000"/>
              </a:buClr>
              <a:buFont typeface="Arial MT"/>
              <a:buChar char="•"/>
              <a:tabLst>
                <a:tab pos="440055" algn="l"/>
                <a:tab pos="440690" algn="l"/>
                <a:tab pos="3502660" algn="l"/>
              </a:tabLst>
            </a:pPr>
            <a:r>
              <a:rPr sz="2600" spc="5" dirty="0">
                <a:latin typeface="Calibri"/>
                <a:cs typeface="Calibri"/>
              </a:rPr>
              <a:t>r</a:t>
            </a:r>
            <a:r>
              <a:rPr sz="2625" spc="7" baseline="-20634" dirty="0">
                <a:latin typeface="Calibri"/>
                <a:cs typeface="Calibri"/>
              </a:rPr>
              <a:t>A,B</a:t>
            </a:r>
            <a:r>
              <a:rPr sz="2625" spc="315" baseline="-20634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= 0: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independent;	</a:t>
            </a:r>
            <a:r>
              <a:rPr sz="2600" spc="5" dirty="0">
                <a:latin typeface="Calibri"/>
                <a:cs typeface="Calibri"/>
              </a:rPr>
              <a:t>r</a:t>
            </a:r>
            <a:r>
              <a:rPr sz="2625" spc="7" baseline="-20634" dirty="0">
                <a:latin typeface="Calibri"/>
                <a:cs typeface="Calibri"/>
              </a:rPr>
              <a:t>AB</a:t>
            </a:r>
            <a:r>
              <a:rPr sz="2625" spc="292" baseline="-20634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&lt;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0: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negatively</a:t>
            </a:r>
            <a:r>
              <a:rPr sz="2600" dirty="0">
                <a:latin typeface="Calibri"/>
                <a:cs typeface="Calibri"/>
              </a:rPr>
              <a:t> correlated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4344" y="2481172"/>
            <a:ext cx="5423350" cy="12843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566" y="624334"/>
            <a:ext cx="5116195" cy="763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Correlation</a:t>
            </a:r>
            <a:r>
              <a:rPr spc="-30" dirty="0"/>
              <a:t> </a:t>
            </a:r>
            <a:r>
              <a:rPr spc="-15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08576" y="1780889"/>
            <a:ext cx="5380355" cy="2032635"/>
            <a:chOff x="4608576" y="1780889"/>
            <a:chExt cx="5380355" cy="20326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36067" y="1818617"/>
              <a:ext cx="4135849" cy="18995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6129" y="1780889"/>
              <a:ext cx="4295203" cy="20320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11368" y="1786127"/>
              <a:ext cx="4284980" cy="2021839"/>
            </a:xfrm>
            <a:custGeom>
              <a:avLst/>
              <a:gdLst/>
              <a:ahLst/>
              <a:cxnLst/>
              <a:rect l="l" t="t" r="r" b="b"/>
              <a:pathLst>
                <a:path w="4284980" h="2021839">
                  <a:moveTo>
                    <a:pt x="0" y="2021586"/>
                  </a:moveTo>
                  <a:lnTo>
                    <a:pt x="0" y="0"/>
                  </a:lnTo>
                  <a:lnTo>
                    <a:pt x="4284726" y="0"/>
                  </a:lnTo>
                  <a:lnTo>
                    <a:pt x="4284726" y="2021586"/>
                  </a:lnTo>
                  <a:lnTo>
                    <a:pt x="0" y="2021586"/>
                  </a:lnTo>
                  <a:close/>
                </a:path>
              </a:pathLst>
            </a:custGeom>
            <a:ln w="10477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32120" y="2566415"/>
              <a:ext cx="4442460" cy="1152525"/>
            </a:xfrm>
            <a:custGeom>
              <a:avLst/>
              <a:gdLst/>
              <a:ahLst/>
              <a:cxnLst/>
              <a:rect l="l" t="t" r="r" b="b"/>
              <a:pathLst>
                <a:path w="4442459" h="1152525">
                  <a:moveTo>
                    <a:pt x="0" y="1152144"/>
                  </a:moveTo>
                  <a:lnTo>
                    <a:pt x="0" y="565404"/>
                  </a:lnTo>
                  <a:lnTo>
                    <a:pt x="4442460" y="565403"/>
                  </a:lnTo>
                  <a:lnTo>
                    <a:pt x="4442460" y="1152143"/>
                  </a:lnTo>
                  <a:lnTo>
                    <a:pt x="0" y="1152144"/>
                  </a:lnTo>
                  <a:close/>
                </a:path>
                <a:path w="4442459" h="1152525">
                  <a:moveTo>
                    <a:pt x="2027681" y="419100"/>
                  </a:moveTo>
                  <a:lnTo>
                    <a:pt x="2027681" y="0"/>
                  </a:lnTo>
                  <a:lnTo>
                    <a:pt x="2530602" y="0"/>
                  </a:lnTo>
                  <a:lnTo>
                    <a:pt x="2530602" y="419100"/>
                  </a:lnTo>
                  <a:lnTo>
                    <a:pt x="2027681" y="419100"/>
                  </a:lnTo>
                  <a:close/>
                </a:path>
              </a:pathLst>
            </a:custGeom>
            <a:ln w="2794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08576" y="2926841"/>
              <a:ext cx="2852420" cy="633730"/>
            </a:xfrm>
            <a:custGeom>
              <a:avLst/>
              <a:gdLst/>
              <a:ahLst/>
              <a:cxnLst/>
              <a:rect l="l" t="t" r="r" b="b"/>
              <a:pathLst>
                <a:path w="2852420" h="633729">
                  <a:moveTo>
                    <a:pt x="2818406" y="44804"/>
                  </a:moveTo>
                  <a:lnTo>
                    <a:pt x="2801859" y="39197"/>
                  </a:lnTo>
                  <a:lnTo>
                    <a:pt x="0" y="615696"/>
                  </a:lnTo>
                  <a:lnTo>
                    <a:pt x="3810" y="633222"/>
                  </a:lnTo>
                  <a:lnTo>
                    <a:pt x="2806004" y="55900"/>
                  </a:lnTo>
                  <a:lnTo>
                    <a:pt x="2818406" y="44804"/>
                  </a:lnTo>
                  <a:close/>
                </a:path>
                <a:path w="2852420" h="633729">
                  <a:moveTo>
                    <a:pt x="2852166" y="37337"/>
                  </a:moveTo>
                  <a:lnTo>
                    <a:pt x="2745486" y="2285"/>
                  </a:lnTo>
                  <a:lnTo>
                    <a:pt x="2740914" y="0"/>
                  </a:lnTo>
                  <a:lnTo>
                    <a:pt x="2736342" y="3048"/>
                  </a:lnTo>
                  <a:lnTo>
                    <a:pt x="2733294" y="12192"/>
                  </a:lnTo>
                  <a:lnTo>
                    <a:pt x="2735580" y="16764"/>
                  </a:lnTo>
                  <a:lnTo>
                    <a:pt x="2740152" y="18287"/>
                  </a:lnTo>
                  <a:lnTo>
                    <a:pt x="2801859" y="39197"/>
                  </a:lnTo>
                  <a:lnTo>
                    <a:pt x="2833116" y="32765"/>
                  </a:lnTo>
                  <a:lnTo>
                    <a:pt x="2836926" y="49529"/>
                  </a:lnTo>
                  <a:lnTo>
                    <a:pt x="2836926" y="51053"/>
                  </a:lnTo>
                  <a:lnTo>
                    <a:pt x="2852166" y="37337"/>
                  </a:lnTo>
                  <a:close/>
                </a:path>
                <a:path w="2852420" h="633729">
                  <a:moveTo>
                    <a:pt x="2836926" y="51053"/>
                  </a:moveTo>
                  <a:lnTo>
                    <a:pt x="2836926" y="49529"/>
                  </a:lnTo>
                  <a:lnTo>
                    <a:pt x="2806004" y="55900"/>
                  </a:lnTo>
                  <a:lnTo>
                    <a:pt x="2756916" y="99822"/>
                  </a:lnTo>
                  <a:lnTo>
                    <a:pt x="2753106" y="102870"/>
                  </a:lnTo>
                  <a:lnTo>
                    <a:pt x="2753106" y="108203"/>
                  </a:lnTo>
                  <a:lnTo>
                    <a:pt x="2756154" y="112014"/>
                  </a:lnTo>
                  <a:lnTo>
                    <a:pt x="2759202" y="115062"/>
                  </a:lnTo>
                  <a:lnTo>
                    <a:pt x="2764536" y="115823"/>
                  </a:lnTo>
                  <a:lnTo>
                    <a:pt x="2768346" y="112776"/>
                  </a:lnTo>
                  <a:lnTo>
                    <a:pt x="2836926" y="51053"/>
                  </a:lnTo>
                  <a:close/>
                </a:path>
                <a:path w="2852420" h="633729">
                  <a:moveTo>
                    <a:pt x="2836926" y="49529"/>
                  </a:moveTo>
                  <a:lnTo>
                    <a:pt x="2833116" y="32765"/>
                  </a:lnTo>
                  <a:lnTo>
                    <a:pt x="2801859" y="39197"/>
                  </a:lnTo>
                  <a:lnTo>
                    <a:pt x="2818406" y="44804"/>
                  </a:lnTo>
                  <a:lnTo>
                    <a:pt x="2829306" y="35051"/>
                  </a:lnTo>
                  <a:lnTo>
                    <a:pt x="2832354" y="49529"/>
                  </a:lnTo>
                  <a:lnTo>
                    <a:pt x="2832354" y="50471"/>
                  </a:lnTo>
                  <a:lnTo>
                    <a:pt x="2836926" y="49529"/>
                  </a:lnTo>
                  <a:close/>
                </a:path>
                <a:path w="2852420" h="633729">
                  <a:moveTo>
                    <a:pt x="2832354" y="50471"/>
                  </a:moveTo>
                  <a:lnTo>
                    <a:pt x="2832354" y="49529"/>
                  </a:lnTo>
                  <a:lnTo>
                    <a:pt x="2818406" y="44804"/>
                  </a:lnTo>
                  <a:lnTo>
                    <a:pt x="2806004" y="55900"/>
                  </a:lnTo>
                  <a:lnTo>
                    <a:pt x="2832354" y="50471"/>
                  </a:lnTo>
                  <a:close/>
                </a:path>
                <a:path w="2852420" h="633729">
                  <a:moveTo>
                    <a:pt x="2832354" y="49529"/>
                  </a:moveTo>
                  <a:lnTo>
                    <a:pt x="2829306" y="35051"/>
                  </a:lnTo>
                  <a:lnTo>
                    <a:pt x="2818406" y="44804"/>
                  </a:lnTo>
                  <a:lnTo>
                    <a:pt x="2832354" y="49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940046" y="3718559"/>
            <a:ext cx="509270" cy="426084"/>
          </a:xfrm>
          <a:custGeom>
            <a:avLst/>
            <a:gdLst/>
            <a:ahLst/>
            <a:cxnLst/>
            <a:rect l="l" t="t" r="r" b="b"/>
            <a:pathLst>
              <a:path w="509270" h="426085">
                <a:moveTo>
                  <a:pt x="481932" y="22293"/>
                </a:moveTo>
                <a:lnTo>
                  <a:pt x="465401" y="25049"/>
                </a:lnTo>
                <a:lnTo>
                  <a:pt x="0" y="413004"/>
                </a:lnTo>
                <a:lnTo>
                  <a:pt x="11429" y="425958"/>
                </a:lnTo>
                <a:lnTo>
                  <a:pt x="476017" y="38801"/>
                </a:lnTo>
                <a:lnTo>
                  <a:pt x="481932" y="22293"/>
                </a:lnTo>
                <a:close/>
              </a:path>
              <a:path w="509270" h="426085">
                <a:moveTo>
                  <a:pt x="509015" y="0"/>
                </a:moveTo>
                <a:lnTo>
                  <a:pt x="398525" y="19050"/>
                </a:lnTo>
                <a:lnTo>
                  <a:pt x="393191" y="19812"/>
                </a:lnTo>
                <a:lnTo>
                  <a:pt x="390143" y="24384"/>
                </a:lnTo>
                <a:lnTo>
                  <a:pt x="391667" y="33528"/>
                </a:lnTo>
                <a:lnTo>
                  <a:pt x="396239" y="36576"/>
                </a:lnTo>
                <a:lnTo>
                  <a:pt x="465401" y="25049"/>
                </a:lnTo>
                <a:lnTo>
                  <a:pt x="489965" y="4572"/>
                </a:lnTo>
                <a:lnTo>
                  <a:pt x="500633" y="18288"/>
                </a:lnTo>
                <a:lnTo>
                  <a:pt x="500633" y="22845"/>
                </a:lnTo>
                <a:lnTo>
                  <a:pt x="509015" y="0"/>
                </a:lnTo>
                <a:close/>
              </a:path>
              <a:path w="509270" h="426085">
                <a:moveTo>
                  <a:pt x="500633" y="22845"/>
                </a:moveTo>
                <a:lnTo>
                  <a:pt x="500633" y="18288"/>
                </a:lnTo>
                <a:lnTo>
                  <a:pt x="476017" y="38801"/>
                </a:lnTo>
                <a:lnTo>
                  <a:pt x="454151" y="99822"/>
                </a:lnTo>
                <a:lnTo>
                  <a:pt x="452627" y="104394"/>
                </a:lnTo>
                <a:lnTo>
                  <a:pt x="454913" y="108966"/>
                </a:lnTo>
                <a:lnTo>
                  <a:pt x="459485" y="110490"/>
                </a:lnTo>
                <a:lnTo>
                  <a:pt x="464057" y="112776"/>
                </a:lnTo>
                <a:lnTo>
                  <a:pt x="468629" y="110490"/>
                </a:lnTo>
                <a:lnTo>
                  <a:pt x="470153" y="105918"/>
                </a:lnTo>
                <a:lnTo>
                  <a:pt x="500633" y="22845"/>
                </a:lnTo>
                <a:close/>
              </a:path>
              <a:path w="509270" h="426085">
                <a:moveTo>
                  <a:pt x="500633" y="18288"/>
                </a:moveTo>
                <a:lnTo>
                  <a:pt x="489965" y="4572"/>
                </a:lnTo>
                <a:lnTo>
                  <a:pt x="465401" y="25049"/>
                </a:lnTo>
                <a:lnTo>
                  <a:pt x="481932" y="22293"/>
                </a:lnTo>
                <a:lnTo>
                  <a:pt x="486917" y="8382"/>
                </a:lnTo>
                <a:lnTo>
                  <a:pt x="496823" y="19812"/>
                </a:lnTo>
                <a:lnTo>
                  <a:pt x="496823" y="21463"/>
                </a:lnTo>
                <a:lnTo>
                  <a:pt x="500633" y="18288"/>
                </a:lnTo>
                <a:close/>
              </a:path>
              <a:path w="509270" h="426085">
                <a:moveTo>
                  <a:pt x="496823" y="21463"/>
                </a:moveTo>
                <a:lnTo>
                  <a:pt x="496823" y="19812"/>
                </a:lnTo>
                <a:lnTo>
                  <a:pt x="481932" y="22293"/>
                </a:lnTo>
                <a:lnTo>
                  <a:pt x="476017" y="38801"/>
                </a:lnTo>
                <a:lnTo>
                  <a:pt x="496823" y="21463"/>
                </a:lnTo>
                <a:close/>
              </a:path>
              <a:path w="509270" h="426085">
                <a:moveTo>
                  <a:pt x="496823" y="19812"/>
                </a:moveTo>
                <a:lnTo>
                  <a:pt x="486917" y="8382"/>
                </a:lnTo>
                <a:lnTo>
                  <a:pt x="481932" y="22293"/>
                </a:lnTo>
                <a:lnTo>
                  <a:pt x="496823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6286" y="1697992"/>
            <a:ext cx="8468360" cy="518604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9255" marR="3729354" indent="-377190">
              <a:lnSpc>
                <a:spcPct val="91400"/>
              </a:lnSpc>
              <a:spcBef>
                <a:spcPts val="33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1950" spc="5" dirty="0">
                <a:latin typeface="Calibri"/>
                <a:cs typeface="Calibri"/>
              </a:rPr>
              <a:t>Correlation </a:t>
            </a:r>
            <a:r>
              <a:rPr sz="1950" dirty="0">
                <a:latin typeface="Calibri"/>
                <a:cs typeface="Calibri"/>
              </a:rPr>
              <a:t>reflects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noisiness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and 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0000FF"/>
                </a:solidFill>
                <a:latin typeface="Calibri"/>
                <a:cs typeface="Calibri"/>
              </a:rPr>
              <a:t>direction</a:t>
            </a:r>
            <a:r>
              <a:rPr sz="19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95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950" spc="5" dirty="0">
                <a:solidFill>
                  <a:srgbClr val="0000FF"/>
                </a:solidFill>
                <a:latin typeface="Calibri"/>
                <a:cs typeface="Calibri"/>
              </a:rPr>
              <a:t> linear</a:t>
            </a:r>
            <a:r>
              <a:rPr sz="195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0000FF"/>
                </a:solidFill>
                <a:latin typeface="Calibri"/>
                <a:cs typeface="Calibri"/>
              </a:rPr>
              <a:t>relationship</a:t>
            </a:r>
            <a:r>
              <a:rPr sz="195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(top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row),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but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sz="195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95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0000FF"/>
                </a:solidFill>
                <a:latin typeface="Calibri"/>
                <a:cs typeface="Calibri"/>
              </a:rPr>
              <a:t>slope</a:t>
            </a:r>
            <a:r>
              <a:rPr sz="195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950" spc="5" dirty="0">
                <a:solidFill>
                  <a:srgbClr val="0000FF"/>
                </a:solidFill>
                <a:latin typeface="Calibri"/>
                <a:cs typeface="Calibri"/>
              </a:rPr>
              <a:t> that relationship </a:t>
            </a:r>
            <a:r>
              <a:rPr sz="195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(middle),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nor </a:t>
            </a:r>
            <a:r>
              <a:rPr sz="1950" spc="5" dirty="0">
                <a:latin typeface="Calibri"/>
                <a:cs typeface="Calibri"/>
              </a:rPr>
              <a:t>many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aspects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spc="5" dirty="0">
                <a:latin typeface="Calibri"/>
                <a:cs typeface="Calibri"/>
              </a:rPr>
              <a:t>nonlinear 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relationships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(bottom)</a:t>
            </a:r>
            <a:endParaRPr sz="1950">
              <a:latin typeface="Calibri"/>
              <a:cs typeface="Calibri"/>
            </a:endParaRPr>
          </a:p>
          <a:p>
            <a:pPr marL="389255" marR="3655060" indent="-377190">
              <a:lnSpc>
                <a:spcPts val="2140"/>
              </a:lnSpc>
              <a:spcBef>
                <a:spcPts val="51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1950" dirty="0">
                <a:latin typeface="Calibri"/>
                <a:cs typeface="Calibri"/>
              </a:rPr>
              <a:t>Figure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in 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center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has a </a:t>
            </a:r>
            <a:r>
              <a:rPr sz="1950" spc="5" dirty="0">
                <a:latin typeface="Calibri"/>
                <a:cs typeface="Calibri"/>
              </a:rPr>
              <a:t>slope</a:t>
            </a:r>
            <a:r>
              <a:rPr sz="1950" spc="10" dirty="0">
                <a:latin typeface="Calibri"/>
                <a:cs typeface="Calibri"/>
              </a:rPr>
              <a:t> of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0</a:t>
            </a:r>
            <a:r>
              <a:rPr sz="1950" spc="10" dirty="0">
                <a:latin typeface="Calibri"/>
                <a:cs typeface="Calibri"/>
              </a:rPr>
              <a:t> but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in 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that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case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correlation </a:t>
            </a:r>
            <a:r>
              <a:rPr sz="1950" dirty="0">
                <a:latin typeface="Calibri"/>
                <a:cs typeface="Calibri"/>
              </a:rPr>
              <a:t>coefficient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is </a:t>
            </a:r>
            <a:r>
              <a:rPr sz="1950" spc="5" dirty="0">
                <a:latin typeface="Calibri"/>
                <a:cs typeface="Calibri"/>
              </a:rPr>
              <a:t> undefined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because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variance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of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i="1" spc="10" dirty="0">
                <a:latin typeface="Calibri"/>
                <a:cs typeface="Calibri"/>
              </a:rPr>
              <a:t>Y </a:t>
            </a:r>
            <a:r>
              <a:rPr sz="1950" spc="5" dirty="0">
                <a:latin typeface="Calibri"/>
                <a:cs typeface="Calibri"/>
              </a:rPr>
              <a:t>is </a:t>
            </a:r>
            <a:r>
              <a:rPr sz="1950" spc="-10" dirty="0">
                <a:latin typeface="Calibri"/>
                <a:cs typeface="Calibri"/>
              </a:rPr>
              <a:t>zero</a:t>
            </a:r>
            <a:endParaRPr sz="1950">
              <a:latin typeface="Calibri"/>
              <a:cs typeface="Calibri"/>
            </a:endParaRPr>
          </a:p>
          <a:p>
            <a:pPr marL="389255" marR="3529329" indent="-377190">
              <a:lnSpc>
                <a:spcPct val="91400"/>
              </a:lnSpc>
              <a:spcBef>
                <a:spcPts val="43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1950" dirty="0">
                <a:latin typeface="Calibri"/>
                <a:cs typeface="Calibri"/>
              </a:rPr>
              <a:t>Score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will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just</a:t>
            </a:r>
            <a:r>
              <a:rPr sz="1950" spc="10" dirty="0">
                <a:latin typeface="Calibri"/>
                <a:cs typeface="Calibri"/>
              </a:rPr>
              <a:t> be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0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(for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example,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for</a:t>
            </a:r>
            <a:r>
              <a:rPr sz="1950" spc="10" dirty="0">
                <a:latin typeface="Calibri"/>
                <a:cs typeface="Calibri"/>
              </a:rPr>
              <a:t> a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sinus 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wave,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 </a:t>
            </a:r>
            <a:r>
              <a:rPr sz="1950" dirty="0">
                <a:latin typeface="Calibri"/>
                <a:cs typeface="Calibri"/>
              </a:rPr>
              <a:t>quadratic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curve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or a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mysterious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step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function),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saying: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“Nothing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interesting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here”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0000"/>
              </a:buClr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marL="577215" lvl="1" indent="-146050">
              <a:lnSpc>
                <a:spcPct val="100000"/>
              </a:lnSpc>
              <a:buClr>
                <a:srgbClr val="C00000"/>
              </a:buClr>
              <a:buFont typeface="Arial MT"/>
              <a:buChar char="•"/>
              <a:tabLst>
                <a:tab pos="577850" algn="l"/>
              </a:tabLst>
            </a:pPr>
            <a:r>
              <a:rPr sz="1950" b="1" dirty="0">
                <a:latin typeface="Calibri"/>
                <a:cs typeface="Calibri"/>
              </a:rPr>
              <a:t>Correlation</a:t>
            </a:r>
            <a:r>
              <a:rPr sz="1950" b="1" spc="-15" dirty="0">
                <a:latin typeface="Calibri"/>
                <a:cs typeface="Calibri"/>
              </a:rPr>
              <a:t> </a:t>
            </a:r>
            <a:r>
              <a:rPr sz="1950" b="1" spc="5" dirty="0">
                <a:latin typeface="Calibri"/>
                <a:cs typeface="Calibri"/>
              </a:rPr>
              <a:t>is</a:t>
            </a:r>
            <a:r>
              <a:rPr sz="1950" b="1" spc="-15" dirty="0">
                <a:latin typeface="Calibri"/>
                <a:cs typeface="Calibri"/>
              </a:rPr>
              <a:t> </a:t>
            </a:r>
            <a:r>
              <a:rPr sz="1950" b="1" spc="5" dirty="0">
                <a:latin typeface="Calibri"/>
                <a:cs typeface="Calibri"/>
              </a:rPr>
              <a:t>symmetric</a:t>
            </a:r>
            <a:endParaRPr sz="1950">
              <a:latin typeface="Calibri"/>
              <a:cs typeface="Calibri"/>
            </a:endParaRPr>
          </a:p>
          <a:p>
            <a:pPr marL="1062990" lvl="2" indent="-128905">
              <a:lnSpc>
                <a:spcPct val="100000"/>
              </a:lnSpc>
              <a:spcBef>
                <a:spcPts val="30"/>
              </a:spcBef>
              <a:buClr>
                <a:srgbClr val="C00000"/>
              </a:buClr>
              <a:buFont typeface="Arial MT"/>
              <a:buChar char="•"/>
              <a:tabLst>
                <a:tab pos="1063625" algn="l"/>
              </a:tabLst>
            </a:pPr>
            <a:r>
              <a:rPr sz="1750" spc="-5" dirty="0">
                <a:latin typeface="Calibri"/>
                <a:cs typeface="Calibri"/>
              </a:rPr>
              <a:t>correlation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of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and B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=</a:t>
            </a:r>
            <a:r>
              <a:rPr sz="1750" spc="-5" dirty="0">
                <a:latin typeface="Calibri"/>
                <a:cs typeface="Calibri"/>
              </a:rPr>
              <a:t> correlation</a:t>
            </a:r>
            <a:r>
              <a:rPr sz="1750" spc="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of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and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</a:t>
            </a:r>
            <a:endParaRPr sz="1750">
              <a:latin typeface="Calibri"/>
              <a:cs typeface="Calibri"/>
            </a:endParaRPr>
          </a:p>
          <a:p>
            <a:pPr marL="577215" lvl="1" indent="-146050">
              <a:lnSpc>
                <a:spcPct val="100000"/>
              </a:lnSpc>
              <a:spcBef>
                <a:spcPts val="15"/>
              </a:spcBef>
              <a:buClr>
                <a:srgbClr val="C00000"/>
              </a:buClr>
              <a:buFont typeface="Arial MT"/>
              <a:buChar char="•"/>
              <a:tabLst>
                <a:tab pos="577850" algn="l"/>
              </a:tabLst>
            </a:pPr>
            <a:r>
              <a:rPr sz="1950" i="1" dirty="0">
                <a:latin typeface="Calibri"/>
                <a:cs typeface="Calibri"/>
              </a:rPr>
              <a:t>Relationships </a:t>
            </a:r>
            <a:r>
              <a:rPr sz="1950" i="1" spc="5" dirty="0">
                <a:latin typeface="Calibri"/>
                <a:cs typeface="Calibri"/>
              </a:rPr>
              <a:t>in</a:t>
            </a:r>
            <a:r>
              <a:rPr sz="1950" i="1" spc="10" dirty="0">
                <a:latin typeface="Calibri"/>
                <a:cs typeface="Calibri"/>
              </a:rPr>
              <a:t> the</a:t>
            </a:r>
            <a:r>
              <a:rPr sz="1950" i="1" spc="15" dirty="0">
                <a:latin typeface="Calibri"/>
                <a:cs typeface="Calibri"/>
              </a:rPr>
              <a:t> </a:t>
            </a:r>
            <a:r>
              <a:rPr sz="1950" i="1" spc="10" dirty="0">
                <a:latin typeface="Calibri"/>
                <a:cs typeface="Calibri"/>
              </a:rPr>
              <a:t>real world are</a:t>
            </a:r>
            <a:r>
              <a:rPr sz="1950" i="1" spc="15" dirty="0">
                <a:latin typeface="Calibri"/>
                <a:cs typeface="Calibri"/>
              </a:rPr>
              <a:t> </a:t>
            </a:r>
            <a:r>
              <a:rPr sz="1950" i="1" spc="10" dirty="0">
                <a:latin typeface="Calibri"/>
                <a:cs typeface="Calibri"/>
              </a:rPr>
              <a:t>rarely</a:t>
            </a:r>
            <a:r>
              <a:rPr sz="1950" i="1" spc="-5" dirty="0">
                <a:latin typeface="Calibri"/>
                <a:cs typeface="Calibri"/>
              </a:rPr>
              <a:t> </a:t>
            </a:r>
            <a:r>
              <a:rPr sz="1950" i="1" spc="5" dirty="0">
                <a:latin typeface="Calibri"/>
                <a:cs typeface="Calibri"/>
              </a:rPr>
              <a:t>symmetric</a:t>
            </a:r>
            <a:endParaRPr sz="1950">
              <a:latin typeface="Calibri"/>
              <a:cs typeface="Calibri"/>
            </a:endParaRPr>
          </a:p>
          <a:p>
            <a:pPr marL="1080135" lvl="2" indent="-146685">
              <a:lnSpc>
                <a:spcPct val="100000"/>
              </a:lnSpc>
              <a:spcBef>
                <a:spcPts val="240"/>
              </a:spcBef>
              <a:buClr>
                <a:srgbClr val="C00000"/>
              </a:buClr>
              <a:buSzPct val="111428"/>
              <a:buFont typeface="Arial MT"/>
              <a:buChar char="•"/>
              <a:tabLst>
                <a:tab pos="1080770" algn="l"/>
              </a:tabLst>
            </a:pPr>
            <a:r>
              <a:rPr sz="1750" spc="-5" dirty="0">
                <a:latin typeface="Calibri"/>
                <a:cs typeface="Calibri"/>
              </a:rPr>
              <a:t>relationship between</a:t>
            </a:r>
            <a:r>
              <a:rPr sz="1750" spc="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zip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code</a:t>
            </a:r>
            <a:r>
              <a:rPr sz="1750" dirty="0">
                <a:latin typeface="Calibri"/>
                <a:cs typeface="Calibri"/>
              </a:rPr>
              <a:t> and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city</a:t>
            </a:r>
            <a:endParaRPr sz="1750">
              <a:latin typeface="Calibri"/>
              <a:cs typeface="Calibri"/>
            </a:endParaRPr>
          </a:p>
          <a:p>
            <a:pPr marL="431165" marR="5080" lvl="1">
              <a:lnSpc>
                <a:spcPct val="101499"/>
              </a:lnSpc>
              <a:spcBef>
                <a:spcPts val="40"/>
              </a:spcBef>
              <a:buClr>
                <a:srgbClr val="C00000"/>
              </a:buClr>
              <a:buFont typeface="Arial MT"/>
              <a:buChar char="•"/>
              <a:tabLst>
                <a:tab pos="577850" algn="l"/>
              </a:tabLst>
            </a:pPr>
            <a:r>
              <a:rPr sz="1950" spc="15" dirty="0">
                <a:latin typeface="Calibri"/>
                <a:cs typeface="Calibri"/>
              </a:rPr>
              <a:t>A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column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with</a:t>
            </a:r>
            <a:r>
              <a:rPr sz="1950" spc="15" dirty="0">
                <a:latin typeface="Calibri"/>
                <a:cs typeface="Calibri"/>
              </a:rPr>
              <a:t> 3</a:t>
            </a:r>
            <a:r>
              <a:rPr sz="1950" spc="10" dirty="0">
                <a:latin typeface="Calibri"/>
                <a:cs typeface="Calibri"/>
              </a:rPr>
              <a:t> unique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values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will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never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able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perfectly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predict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another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column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with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100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unique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values.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But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opposite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might</a:t>
            </a:r>
            <a:r>
              <a:rPr sz="1950" spc="10" dirty="0">
                <a:latin typeface="Calibri"/>
                <a:cs typeface="Calibri"/>
              </a:rPr>
              <a:t> be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true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623572"/>
            <a:ext cx="5116195" cy="763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Correlation</a:t>
            </a:r>
            <a:r>
              <a:rPr spc="-30" dirty="0"/>
              <a:t> </a:t>
            </a:r>
            <a:r>
              <a:rPr spc="-1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642366"/>
            <a:ext cx="5487670" cy="315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890" marR="185420" indent="-37719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200" spc="-15" dirty="0">
                <a:latin typeface="Calibri"/>
                <a:cs typeface="Calibri"/>
              </a:rPr>
              <a:t>Scatter </a:t>
            </a:r>
            <a:r>
              <a:rPr sz="2200" dirty="0">
                <a:latin typeface="Calibri"/>
                <a:cs typeface="Calibri"/>
              </a:rPr>
              <a:t>plots of set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5" dirty="0">
                <a:latin typeface="Calibri"/>
                <a:cs typeface="Calibri"/>
              </a:rPr>
              <a:t>four different </a:t>
            </a:r>
            <a:r>
              <a:rPr sz="2200" spc="-10" dirty="0">
                <a:latin typeface="Calibri"/>
                <a:cs typeface="Calibri"/>
              </a:rPr>
              <a:t>pairs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variables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created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Francis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Anscombe</a:t>
            </a:r>
            <a:endParaRPr sz="2200">
              <a:latin typeface="Calibri"/>
              <a:cs typeface="Calibri"/>
            </a:endParaRPr>
          </a:p>
          <a:p>
            <a:pPr marL="389890" marR="12700" indent="-37719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four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y</a:t>
            </a:r>
            <a:r>
              <a:rPr sz="2200" i="1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variables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have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same mean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(7.5), variance (4.12), </a:t>
            </a:r>
            <a:r>
              <a:rPr sz="2200" spc="-10" dirty="0">
                <a:latin typeface="Calibri"/>
                <a:cs typeface="Calibri"/>
              </a:rPr>
              <a:t>correlation </a:t>
            </a:r>
            <a:r>
              <a:rPr sz="2200" spc="-5" dirty="0">
                <a:latin typeface="Calibri"/>
                <a:cs typeface="Calibri"/>
              </a:rPr>
              <a:t>(0.816)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regression</a:t>
            </a:r>
            <a:r>
              <a:rPr sz="2200" spc="-5" dirty="0">
                <a:latin typeface="Calibri"/>
                <a:cs typeface="Calibri"/>
              </a:rPr>
              <a:t> line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i="1" spc="-5" dirty="0">
                <a:latin typeface="Calibri"/>
                <a:cs typeface="Calibri"/>
              </a:rPr>
              <a:t>y</a:t>
            </a:r>
            <a:r>
              <a:rPr sz="2200" i="1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 3 + </a:t>
            </a:r>
            <a:r>
              <a:rPr sz="2200" spc="-5" dirty="0">
                <a:latin typeface="Calibri"/>
                <a:cs typeface="Calibri"/>
              </a:rPr>
              <a:t>0.5</a:t>
            </a:r>
            <a:r>
              <a:rPr sz="2200" i="1" spc="-5" dirty="0">
                <a:latin typeface="Calibri"/>
                <a:cs typeface="Calibri"/>
              </a:rPr>
              <a:t>x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389890" marR="41275" indent="-377190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200" spc="-35" dirty="0">
                <a:latin typeface="Calibri"/>
                <a:cs typeface="Calibri"/>
              </a:rPr>
              <a:t>However,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distribution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variables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very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different</a:t>
            </a:r>
            <a:endParaRPr sz="220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464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1750" spc="-10" dirty="0">
                <a:latin typeface="Calibri"/>
                <a:cs typeface="Calibri"/>
              </a:rPr>
              <a:t>first</a:t>
            </a:r>
            <a:r>
              <a:rPr sz="1750" dirty="0">
                <a:latin typeface="Calibri"/>
                <a:cs typeface="Calibri"/>
              </a:rPr>
              <a:t> one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(top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left)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seems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to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be </a:t>
            </a:r>
            <a:r>
              <a:rPr sz="1750" spc="-5" dirty="0">
                <a:latin typeface="Calibri"/>
                <a:cs typeface="Calibri"/>
              </a:rPr>
              <a:t>distributed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normally</a:t>
            </a:r>
            <a:endParaRPr sz="175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430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1750" dirty="0">
                <a:latin typeface="Calibri"/>
                <a:cs typeface="Calibri"/>
              </a:rPr>
              <a:t>second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one </a:t>
            </a:r>
            <a:r>
              <a:rPr sz="1750" spc="-5" dirty="0">
                <a:latin typeface="Calibri"/>
                <a:cs typeface="Calibri"/>
              </a:rPr>
              <a:t>(top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right)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is not</a:t>
            </a:r>
            <a:r>
              <a:rPr sz="1750" spc="-5" dirty="0">
                <a:latin typeface="Calibri"/>
                <a:cs typeface="Calibri"/>
              </a:rPr>
              <a:t> distributed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normally</a:t>
            </a:r>
            <a:endParaRPr sz="17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2314" y="1706879"/>
            <a:ext cx="3585656" cy="29992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08673" y="4753612"/>
            <a:ext cx="33940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100" i="1" spc="-5" dirty="0">
                <a:latin typeface="Calibri"/>
                <a:cs typeface="Calibri"/>
              </a:rPr>
              <a:t>Anscombe,</a:t>
            </a:r>
            <a:r>
              <a:rPr sz="1100" i="1" spc="5" dirty="0">
                <a:latin typeface="Calibri"/>
                <a:cs typeface="Calibri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Francis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J.</a:t>
            </a:r>
            <a:r>
              <a:rPr sz="1100" i="1" spc="10" dirty="0">
                <a:latin typeface="Calibri"/>
                <a:cs typeface="Calibri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(1973).</a:t>
            </a:r>
            <a:r>
              <a:rPr sz="1100" i="1" spc="40" dirty="0">
                <a:latin typeface="Calibri"/>
                <a:cs typeface="Calibri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"Graphs</a:t>
            </a:r>
            <a:r>
              <a:rPr sz="1100" i="1" spc="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in</a:t>
            </a:r>
            <a:r>
              <a:rPr sz="1100" i="1" spc="10" dirty="0">
                <a:latin typeface="Calibri"/>
                <a:cs typeface="Calibri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statistical</a:t>
            </a:r>
            <a:r>
              <a:rPr sz="1100" i="1" spc="10" dirty="0">
                <a:latin typeface="Calibri"/>
                <a:cs typeface="Calibri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analysis".</a:t>
            </a:r>
            <a:endParaRPr sz="11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100" i="1" spc="-5" dirty="0">
                <a:latin typeface="Calibri"/>
                <a:cs typeface="Calibri"/>
              </a:rPr>
              <a:t>The American</a:t>
            </a:r>
            <a:r>
              <a:rPr sz="1100" i="1" spc="-25" dirty="0">
                <a:latin typeface="Calibri"/>
                <a:cs typeface="Calibri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Statistician.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b="1" i="1" spc="-5" dirty="0">
                <a:latin typeface="Calibri"/>
                <a:cs typeface="Calibri"/>
              </a:rPr>
              <a:t>27</a:t>
            </a:r>
            <a:r>
              <a:rPr sz="1100" b="1" i="1" spc="1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(1):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17–21.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325" y="809789"/>
            <a:ext cx="5524952" cy="1504176"/>
          </a:xfrm>
          <a:prstGeom prst="rect">
            <a:avLst/>
          </a:prstGeom>
        </p:spPr>
        <p:txBody>
          <a:bodyPr vert="horz" wrap="square" lIns="0" tIns="11349" rIns="0" bIns="0" rtlCol="0">
            <a:spAutoFit/>
          </a:bodyPr>
          <a:lstStyle/>
          <a:p>
            <a:pPr marL="11946">
              <a:spcBef>
                <a:spcPts val="89"/>
              </a:spcBef>
            </a:pPr>
            <a:r>
              <a:rPr spc="-19" dirty="0"/>
              <a:t>Predictive</a:t>
            </a:r>
            <a:r>
              <a:rPr spc="-38" dirty="0"/>
              <a:t> </a:t>
            </a:r>
            <a:r>
              <a:rPr spc="-28" dirty="0"/>
              <a:t>Power</a:t>
            </a:r>
            <a:r>
              <a:rPr spc="-47" dirty="0"/>
              <a:t> </a:t>
            </a:r>
            <a:r>
              <a:rPr spc="-19" dirty="0"/>
              <a:t>Score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14681" y="4110267"/>
            <a:ext cx="4363817" cy="2942261"/>
            <a:chOff x="5650204" y="4019638"/>
            <a:chExt cx="4639310" cy="31280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9105" y="4030217"/>
              <a:ext cx="4483595" cy="30195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0204" y="4019638"/>
              <a:ext cx="4638878" cy="31278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55449" y="4024883"/>
              <a:ext cx="4628515" cy="3117850"/>
            </a:xfrm>
            <a:custGeom>
              <a:avLst/>
              <a:gdLst/>
              <a:ahLst/>
              <a:cxnLst/>
              <a:rect l="l" t="t" r="r" b="b"/>
              <a:pathLst>
                <a:path w="4628515" h="3117850">
                  <a:moveTo>
                    <a:pt x="0" y="3117342"/>
                  </a:moveTo>
                  <a:lnTo>
                    <a:pt x="0" y="0"/>
                  </a:lnTo>
                  <a:lnTo>
                    <a:pt x="4628388" y="0"/>
                  </a:lnTo>
                  <a:lnTo>
                    <a:pt x="4628388" y="3117342"/>
                  </a:lnTo>
                  <a:lnTo>
                    <a:pt x="0" y="3117342"/>
                  </a:lnTo>
                  <a:close/>
                </a:path>
              </a:pathLst>
            </a:custGeom>
            <a:ln w="1049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93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9639" y="1738698"/>
            <a:ext cx="8420625" cy="5358270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525010" marR="338061" indent="-355979">
              <a:spcBef>
                <a:spcPts val="94"/>
              </a:spcBef>
              <a:buClr>
                <a:srgbClr val="CC0000"/>
              </a:buClr>
              <a:buFont typeface="Arial MT"/>
              <a:buChar char="•"/>
              <a:tabLst>
                <a:tab pos="525010" algn="l"/>
                <a:tab pos="525607" algn="l"/>
              </a:tabLst>
            </a:pPr>
            <a:r>
              <a:rPr sz="2069" dirty="0">
                <a:latin typeface="Calibri"/>
                <a:cs typeface="Calibri"/>
              </a:rPr>
              <a:t>An </a:t>
            </a:r>
            <a:r>
              <a:rPr sz="2069" spc="-5" dirty="0">
                <a:latin typeface="Calibri"/>
                <a:cs typeface="Calibri"/>
              </a:rPr>
              <a:t>asymmetric,</a:t>
            </a:r>
            <a:r>
              <a:rPr sz="2069" spc="24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data‐type‐agnostic</a:t>
            </a:r>
            <a:r>
              <a:rPr sz="2069" spc="19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score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that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can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detect</a:t>
            </a:r>
            <a:r>
              <a:rPr sz="2069" spc="24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linear</a:t>
            </a:r>
            <a:r>
              <a:rPr sz="2069" spc="24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or non‐ </a:t>
            </a:r>
            <a:r>
              <a:rPr sz="2069" spc="-451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linear</a:t>
            </a:r>
            <a:r>
              <a:rPr sz="2069" spc="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relationships</a:t>
            </a:r>
            <a:r>
              <a:rPr sz="2069" spc="28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between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two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columns</a:t>
            </a:r>
            <a:endParaRPr sz="2069">
              <a:latin typeface="Calibri"/>
              <a:cs typeface="Calibri"/>
            </a:endParaRPr>
          </a:p>
          <a:p>
            <a:pPr marL="525010" indent="-356577">
              <a:spcBef>
                <a:spcPts val="503"/>
              </a:spcBef>
              <a:buClr>
                <a:srgbClr val="CC0000"/>
              </a:buClr>
              <a:buFont typeface="Arial MT"/>
              <a:buChar char="•"/>
              <a:tabLst>
                <a:tab pos="525010" algn="l"/>
                <a:tab pos="525607" algn="l"/>
              </a:tabLst>
            </a:pPr>
            <a:r>
              <a:rPr sz="2069" spc="-14" dirty="0">
                <a:latin typeface="Calibri"/>
                <a:cs typeface="Calibri"/>
              </a:rPr>
              <a:t>Score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14" dirty="0">
                <a:latin typeface="Calibri"/>
                <a:cs typeface="Calibri"/>
              </a:rPr>
              <a:t>ranges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from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0</a:t>
            </a:r>
            <a:r>
              <a:rPr sz="2069" spc="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(no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predictive</a:t>
            </a:r>
            <a:r>
              <a:rPr sz="2069" spc="28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power)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14" dirty="0">
                <a:latin typeface="Calibri"/>
                <a:cs typeface="Calibri"/>
              </a:rPr>
              <a:t>to</a:t>
            </a:r>
            <a:r>
              <a:rPr sz="2069" spc="9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1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(perfect</a:t>
            </a:r>
            <a:r>
              <a:rPr sz="2069" spc="28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predictive</a:t>
            </a:r>
            <a:r>
              <a:rPr sz="2069" spc="38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power)</a:t>
            </a:r>
            <a:endParaRPr sz="2069">
              <a:latin typeface="Calibri"/>
              <a:cs typeface="Calibri"/>
            </a:endParaRPr>
          </a:p>
          <a:p>
            <a:pPr marL="525010" indent="-356577">
              <a:spcBef>
                <a:spcPts val="503"/>
              </a:spcBef>
              <a:buClr>
                <a:srgbClr val="CC0000"/>
              </a:buClr>
              <a:buFont typeface="Arial MT"/>
              <a:buChar char="•"/>
              <a:tabLst>
                <a:tab pos="525010" algn="l"/>
                <a:tab pos="525607" algn="l"/>
              </a:tabLst>
            </a:pPr>
            <a:r>
              <a:rPr sz="2069" spc="-14" dirty="0">
                <a:latin typeface="Calibri"/>
                <a:cs typeface="Calibri"/>
              </a:rPr>
              <a:t>Score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can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handle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categoric</a:t>
            </a:r>
            <a:r>
              <a:rPr sz="2069" spc="1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and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numeric</a:t>
            </a:r>
            <a:r>
              <a:rPr sz="2069" spc="14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columns</a:t>
            </a:r>
            <a:endParaRPr sz="2069">
              <a:latin typeface="Calibri"/>
              <a:cs typeface="Calibri"/>
            </a:endParaRPr>
          </a:p>
          <a:p>
            <a:pPr marL="525010" indent="-356577">
              <a:spcBef>
                <a:spcPts val="499"/>
              </a:spcBef>
              <a:buClr>
                <a:srgbClr val="CC0000"/>
              </a:buClr>
              <a:buFont typeface="Arial MT"/>
              <a:buChar char="•"/>
              <a:tabLst>
                <a:tab pos="525010" algn="l"/>
                <a:tab pos="525607" algn="l"/>
              </a:tabLst>
            </a:pPr>
            <a:r>
              <a:rPr sz="2069" i="1" spc="-5" dirty="0">
                <a:latin typeface="Calibri"/>
                <a:cs typeface="Calibri"/>
              </a:rPr>
              <a:t>There</a:t>
            </a:r>
            <a:r>
              <a:rPr sz="2069" i="1" spc="-14" dirty="0">
                <a:latin typeface="Calibri"/>
                <a:cs typeface="Calibri"/>
              </a:rPr>
              <a:t> </a:t>
            </a:r>
            <a:r>
              <a:rPr sz="2069" i="1" spc="-5" dirty="0">
                <a:latin typeface="Calibri"/>
                <a:cs typeface="Calibri"/>
              </a:rPr>
              <a:t>is not</a:t>
            </a:r>
            <a:r>
              <a:rPr sz="2069" i="1" dirty="0">
                <a:latin typeface="Calibri"/>
                <a:cs typeface="Calibri"/>
              </a:rPr>
              <a:t> the </a:t>
            </a:r>
            <a:r>
              <a:rPr sz="2069" i="1" spc="-5" dirty="0">
                <a:latin typeface="Calibri"/>
                <a:cs typeface="Calibri"/>
              </a:rPr>
              <a:t>one</a:t>
            </a:r>
            <a:r>
              <a:rPr sz="2069" i="1" spc="-9" dirty="0">
                <a:latin typeface="Calibri"/>
                <a:cs typeface="Calibri"/>
              </a:rPr>
              <a:t> </a:t>
            </a:r>
            <a:r>
              <a:rPr sz="2069" i="1" spc="-5" dirty="0">
                <a:latin typeface="Calibri"/>
                <a:cs typeface="Calibri"/>
              </a:rPr>
              <a:t>and</a:t>
            </a:r>
            <a:r>
              <a:rPr sz="2069" i="1" spc="-14" dirty="0">
                <a:latin typeface="Calibri"/>
                <a:cs typeface="Calibri"/>
              </a:rPr>
              <a:t> </a:t>
            </a:r>
            <a:r>
              <a:rPr sz="2069" i="1" spc="-5" dirty="0">
                <a:latin typeface="Calibri"/>
                <a:cs typeface="Calibri"/>
              </a:rPr>
              <a:t>only </a:t>
            </a:r>
            <a:r>
              <a:rPr sz="2069" i="1" dirty="0">
                <a:latin typeface="Calibri"/>
                <a:cs typeface="Calibri"/>
              </a:rPr>
              <a:t>way </a:t>
            </a:r>
            <a:r>
              <a:rPr sz="2069" i="1" spc="-14" dirty="0">
                <a:latin typeface="Calibri"/>
                <a:cs typeface="Calibri"/>
              </a:rPr>
              <a:t>to</a:t>
            </a:r>
            <a:r>
              <a:rPr sz="2069" i="1" dirty="0">
                <a:latin typeface="Calibri"/>
                <a:cs typeface="Calibri"/>
              </a:rPr>
              <a:t> </a:t>
            </a:r>
            <a:r>
              <a:rPr sz="2069" i="1" spc="-9" dirty="0">
                <a:latin typeface="Calibri"/>
                <a:cs typeface="Calibri"/>
              </a:rPr>
              <a:t>calculate</a:t>
            </a:r>
            <a:r>
              <a:rPr sz="2069" i="1" dirty="0">
                <a:latin typeface="Calibri"/>
                <a:cs typeface="Calibri"/>
              </a:rPr>
              <a:t> the </a:t>
            </a:r>
            <a:r>
              <a:rPr sz="2069" i="1" spc="-5" dirty="0">
                <a:latin typeface="Calibri"/>
                <a:cs typeface="Calibri"/>
              </a:rPr>
              <a:t>predictive</a:t>
            </a:r>
            <a:r>
              <a:rPr sz="2069" i="1" dirty="0">
                <a:latin typeface="Calibri"/>
                <a:cs typeface="Calibri"/>
              </a:rPr>
              <a:t> power </a:t>
            </a:r>
            <a:r>
              <a:rPr sz="2069" i="1" spc="-9" dirty="0">
                <a:latin typeface="Calibri"/>
                <a:cs typeface="Calibri"/>
              </a:rPr>
              <a:t>score</a:t>
            </a:r>
            <a:endParaRPr sz="2069">
              <a:latin typeface="Calibri"/>
              <a:cs typeface="Calibri"/>
            </a:endParaRPr>
          </a:p>
          <a:p>
            <a:pPr marL="525010" indent="-356577">
              <a:spcBef>
                <a:spcPts val="503"/>
              </a:spcBef>
              <a:buClr>
                <a:srgbClr val="CC0000"/>
              </a:buClr>
              <a:buFont typeface="Arial MT"/>
              <a:buChar char="•"/>
              <a:tabLst>
                <a:tab pos="525010" algn="l"/>
                <a:tab pos="525607" algn="l"/>
              </a:tabLst>
            </a:pPr>
            <a:r>
              <a:rPr sz="2069" spc="-14" dirty="0">
                <a:latin typeface="Calibri"/>
                <a:cs typeface="Calibri"/>
              </a:rPr>
              <a:t>Score</a:t>
            </a:r>
            <a:r>
              <a:rPr sz="2069" spc="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is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calculated</a:t>
            </a:r>
            <a:r>
              <a:rPr sz="2069" spc="28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using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only </a:t>
            </a:r>
            <a:r>
              <a:rPr sz="2069" dirty="0">
                <a:latin typeface="Calibri"/>
                <a:cs typeface="Calibri"/>
              </a:rPr>
              <a:t>1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14" dirty="0">
                <a:latin typeface="Calibri"/>
                <a:cs typeface="Calibri"/>
              </a:rPr>
              <a:t>feature</a:t>
            </a:r>
            <a:r>
              <a:rPr sz="2069" spc="24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trying </a:t>
            </a:r>
            <a:r>
              <a:rPr sz="2069" spc="-14" dirty="0">
                <a:latin typeface="Calibri"/>
                <a:cs typeface="Calibri"/>
              </a:rPr>
              <a:t>to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predict</a:t>
            </a:r>
            <a:r>
              <a:rPr sz="2069" spc="14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the</a:t>
            </a:r>
            <a:r>
              <a:rPr sz="2069" spc="38" dirty="0">
                <a:latin typeface="Calibri"/>
                <a:cs typeface="Calibri"/>
              </a:rPr>
              <a:t> </a:t>
            </a:r>
            <a:r>
              <a:rPr sz="2069" spc="-14" dirty="0">
                <a:latin typeface="Calibri"/>
                <a:cs typeface="Calibri"/>
              </a:rPr>
              <a:t>target</a:t>
            </a:r>
            <a:r>
              <a:rPr sz="2069" spc="14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column</a:t>
            </a:r>
            <a:endParaRPr sz="2069">
              <a:latin typeface="Calibri"/>
              <a:cs typeface="Calibri"/>
            </a:endParaRPr>
          </a:p>
          <a:p>
            <a:pPr>
              <a:spcBef>
                <a:spcPts val="52"/>
              </a:spcBef>
            </a:pPr>
            <a:endParaRPr sz="2634">
              <a:latin typeface="Calibri"/>
              <a:cs typeface="Calibri"/>
            </a:endParaRPr>
          </a:p>
          <a:p>
            <a:pPr marL="367328" indent="-355979">
              <a:spcBef>
                <a:spcPts val="5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1646" b="1" spc="5" dirty="0">
                <a:latin typeface="Calibri"/>
                <a:cs typeface="Calibri"/>
              </a:rPr>
              <a:t>Non‐linear</a:t>
            </a:r>
            <a:r>
              <a:rPr sz="1646" b="1" spc="-28" dirty="0">
                <a:latin typeface="Calibri"/>
                <a:cs typeface="Calibri"/>
              </a:rPr>
              <a:t> </a:t>
            </a:r>
            <a:r>
              <a:rPr sz="1646" b="1" spc="-5" dirty="0">
                <a:latin typeface="Calibri"/>
                <a:cs typeface="Calibri"/>
              </a:rPr>
              <a:t>effects</a:t>
            </a:r>
            <a:r>
              <a:rPr sz="1646" b="1" spc="-14" dirty="0">
                <a:latin typeface="Calibri"/>
                <a:cs typeface="Calibri"/>
              </a:rPr>
              <a:t> </a:t>
            </a:r>
            <a:r>
              <a:rPr sz="1646" b="1" spc="5" dirty="0">
                <a:latin typeface="Calibri"/>
                <a:cs typeface="Calibri"/>
              </a:rPr>
              <a:t>and</a:t>
            </a:r>
            <a:r>
              <a:rPr sz="1646" b="1" spc="-9" dirty="0">
                <a:latin typeface="Calibri"/>
                <a:cs typeface="Calibri"/>
              </a:rPr>
              <a:t> </a:t>
            </a:r>
            <a:r>
              <a:rPr sz="1646" b="1" dirty="0">
                <a:latin typeface="Calibri"/>
                <a:cs typeface="Calibri"/>
              </a:rPr>
              <a:t>asymmetry</a:t>
            </a:r>
            <a:endParaRPr sz="1646">
              <a:latin typeface="Calibri"/>
              <a:cs typeface="Calibri"/>
            </a:endParaRPr>
          </a:p>
          <a:p>
            <a:pPr marL="367328" marR="3932498" indent="-355979">
              <a:lnSpc>
                <a:spcPct val="100899"/>
              </a:lnSpc>
              <a:spcBef>
                <a:spcPts val="390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1646" spc="-5" dirty="0">
                <a:latin typeface="Calibri"/>
                <a:cs typeface="Calibri"/>
              </a:rPr>
              <a:t>Correlation</a:t>
            </a:r>
            <a:r>
              <a:rPr sz="1646" spc="9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is</a:t>
            </a:r>
            <a:r>
              <a:rPr sz="1646" spc="-5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0. Both</a:t>
            </a:r>
            <a:r>
              <a:rPr sz="1646" spc="14" dirty="0">
                <a:latin typeface="Calibri"/>
                <a:cs typeface="Calibri"/>
              </a:rPr>
              <a:t> </a:t>
            </a:r>
            <a:r>
              <a:rPr sz="1646" spc="-5" dirty="0">
                <a:latin typeface="Calibri"/>
                <a:cs typeface="Calibri"/>
              </a:rPr>
              <a:t>from</a:t>
            </a:r>
            <a:r>
              <a:rPr sz="1646" dirty="0">
                <a:latin typeface="Calibri"/>
                <a:cs typeface="Calibri"/>
              </a:rPr>
              <a:t> </a:t>
            </a:r>
            <a:r>
              <a:rPr sz="1646" spc="5" dirty="0">
                <a:latin typeface="Calibri"/>
                <a:cs typeface="Calibri"/>
              </a:rPr>
              <a:t>x</a:t>
            </a:r>
            <a:r>
              <a:rPr sz="1646" dirty="0">
                <a:latin typeface="Calibri"/>
                <a:cs typeface="Calibri"/>
              </a:rPr>
              <a:t> </a:t>
            </a:r>
            <a:r>
              <a:rPr sz="1646" spc="-9" dirty="0">
                <a:latin typeface="Calibri"/>
                <a:cs typeface="Calibri"/>
              </a:rPr>
              <a:t>to</a:t>
            </a:r>
            <a:r>
              <a:rPr sz="1646" spc="9" dirty="0">
                <a:latin typeface="Calibri"/>
                <a:cs typeface="Calibri"/>
              </a:rPr>
              <a:t> </a:t>
            </a:r>
            <a:r>
              <a:rPr sz="1646" spc="5" dirty="0">
                <a:latin typeface="Calibri"/>
                <a:cs typeface="Calibri"/>
              </a:rPr>
              <a:t>y</a:t>
            </a:r>
            <a:r>
              <a:rPr sz="1646" dirty="0">
                <a:latin typeface="Calibri"/>
                <a:cs typeface="Calibri"/>
              </a:rPr>
              <a:t> and </a:t>
            </a:r>
            <a:r>
              <a:rPr sz="1646" spc="-5" dirty="0">
                <a:latin typeface="Calibri"/>
                <a:cs typeface="Calibri"/>
              </a:rPr>
              <a:t>from</a:t>
            </a:r>
            <a:r>
              <a:rPr sz="1646" dirty="0">
                <a:latin typeface="Calibri"/>
                <a:cs typeface="Calibri"/>
              </a:rPr>
              <a:t> </a:t>
            </a:r>
            <a:r>
              <a:rPr sz="1646" spc="5" dirty="0">
                <a:latin typeface="Calibri"/>
                <a:cs typeface="Calibri"/>
              </a:rPr>
              <a:t>y</a:t>
            </a:r>
            <a:r>
              <a:rPr sz="1646" dirty="0">
                <a:latin typeface="Calibri"/>
                <a:cs typeface="Calibri"/>
              </a:rPr>
              <a:t> </a:t>
            </a:r>
            <a:r>
              <a:rPr sz="1646" spc="-9" dirty="0">
                <a:latin typeface="Calibri"/>
                <a:cs typeface="Calibri"/>
              </a:rPr>
              <a:t>to</a:t>
            </a:r>
            <a:r>
              <a:rPr sz="1646" spc="14" dirty="0">
                <a:latin typeface="Calibri"/>
                <a:cs typeface="Calibri"/>
              </a:rPr>
              <a:t> </a:t>
            </a:r>
            <a:r>
              <a:rPr sz="1646" spc="5" dirty="0">
                <a:latin typeface="Calibri"/>
                <a:cs typeface="Calibri"/>
              </a:rPr>
              <a:t>x </a:t>
            </a:r>
            <a:r>
              <a:rPr sz="1646" spc="-357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because</a:t>
            </a:r>
            <a:r>
              <a:rPr sz="1646" spc="-9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the</a:t>
            </a:r>
            <a:r>
              <a:rPr sz="1646" spc="9" dirty="0">
                <a:latin typeface="Calibri"/>
                <a:cs typeface="Calibri"/>
              </a:rPr>
              <a:t> </a:t>
            </a:r>
            <a:r>
              <a:rPr sz="1646" spc="-5" dirty="0">
                <a:latin typeface="Calibri"/>
                <a:cs typeface="Calibri"/>
              </a:rPr>
              <a:t>correlation</a:t>
            </a:r>
            <a:r>
              <a:rPr sz="1646" spc="14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is</a:t>
            </a:r>
            <a:r>
              <a:rPr sz="1646" spc="-9" dirty="0">
                <a:latin typeface="Calibri"/>
                <a:cs typeface="Calibri"/>
              </a:rPr>
              <a:t> </a:t>
            </a:r>
            <a:r>
              <a:rPr sz="1646" spc="-5" dirty="0">
                <a:latin typeface="Calibri"/>
                <a:cs typeface="Calibri"/>
              </a:rPr>
              <a:t>symmetric</a:t>
            </a:r>
            <a:endParaRPr sz="1646">
              <a:latin typeface="Calibri"/>
              <a:cs typeface="Calibri"/>
            </a:endParaRPr>
          </a:p>
          <a:p>
            <a:pPr marL="367328" marR="3992226" indent="-355979">
              <a:lnSpc>
                <a:spcPct val="100600"/>
              </a:lnSpc>
              <a:spcBef>
                <a:spcPts val="400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1646" spc="5" dirty="0">
                <a:latin typeface="Calibri"/>
                <a:cs typeface="Calibri"/>
              </a:rPr>
              <a:t>PPS </a:t>
            </a:r>
            <a:r>
              <a:rPr sz="1646" spc="-5" dirty="0">
                <a:latin typeface="Calibri"/>
                <a:cs typeface="Calibri"/>
              </a:rPr>
              <a:t>from </a:t>
            </a:r>
            <a:r>
              <a:rPr sz="1646" spc="5" dirty="0">
                <a:latin typeface="Calibri"/>
                <a:cs typeface="Calibri"/>
              </a:rPr>
              <a:t>x </a:t>
            </a:r>
            <a:r>
              <a:rPr sz="1646" spc="-9" dirty="0">
                <a:latin typeface="Calibri"/>
                <a:cs typeface="Calibri"/>
              </a:rPr>
              <a:t>to </a:t>
            </a:r>
            <a:r>
              <a:rPr sz="1646" spc="5" dirty="0">
                <a:latin typeface="Calibri"/>
                <a:cs typeface="Calibri"/>
              </a:rPr>
              <a:t>y </a:t>
            </a:r>
            <a:r>
              <a:rPr sz="1646" dirty="0">
                <a:latin typeface="Calibri"/>
                <a:cs typeface="Calibri"/>
              </a:rPr>
              <a:t>is 0.67, detecting the non‐linear </a:t>
            </a:r>
            <a:r>
              <a:rPr sz="1646" spc="-362" dirty="0">
                <a:latin typeface="Calibri"/>
                <a:cs typeface="Calibri"/>
              </a:rPr>
              <a:t> </a:t>
            </a:r>
            <a:r>
              <a:rPr sz="1646" spc="-5" dirty="0">
                <a:latin typeface="Calibri"/>
                <a:cs typeface="Calibri"/>
              </a:rPr>
              <a:t>relationship</a:t>
            </a:r>
            <a:endParaRPr sz="1646">
              <a:latin typeface="Calibri"/>
              <a:cs typeface="Calibri"/>
            </a:endParaRPr>
          </a:p>
          <a:p>
            <a:pPr marL="367328" marR="4075846" indent="-355979">
              <a:lnSpc>
                <a:spcPct val="100899"/>
              </a:lnSpc>
              <a:spcBef>
                <a:spcPts val="395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1646" spc="5" dirty="0">
                <a:latin typeface="Calibri"/>
                <a:cs typeface="Calibri"/>
              </a:rPr>
              <a:t>PPS</a:t>
            </a:r>
            <a:r>
              <a:rPr sz="1646" spc="-5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is</a:t>
            </a:r>
            <a:r>
              <a:rPr sz="1646" spc="-9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not</a:t>
            </a:r>
            <a:r>
              <a:rPr sz="1646" spc="5" dirty="0">
                <a:latin typeface="Calibri"/>
                <a:cs typeface="Calibri"/>
              </a:rPr>
              <a:t> 1</a:t>
            </a:r>
            <a:r>
              <a:rPr sz="1646" spc="-5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because</a:t>
            </a:r>
            <a:r>
              <a:rPr sz="1646" spc="-5" dirty="0">
                <a:latin typeface="Calibri"/>
                <a:cs typeface="Calibri"/>
              </a:rPr>
              <a:t> there</a:t>
            </a:r>
            <a:r>
              <a:rPr sz="1646" spc="9" dirty="0">
                <a:latin typeface="Calibri"/>
                <a:cs typeface="Calibri"/>
              </a:rPr>
              <a:t> </a:t>
            </a:r>
            <a:r>
              <a:rPr sz="1646" spc="-5" dirty="0">
                <a:latin typeface="Calibri"/>
                <a:cs typeface="Calibri"/>
              </a:rPr>
              <a:t>exists</a:t>
            </a:r>
            <a:r>
              <a:rPr sz="1646" dirty="0">
                <a:latin typeface="Calibri"/>
                <a:cs typeface="Calibri"/>
              </a:rPr>
              <a:t> some</a:t>
            </a:r>
            <a:r>
              <a:rPr sz="1646" spc="-5" dirty="0">
                <a:latin typeface="Calibri"/>
                <a:cs typeface="Calibri"/>
              </a:rPr>
              <a:t> error</a:t>
            </a:r>
            <a:r>
              <a:rPr sz="1646" spc="19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in </a:t>
            </a:r>
            <a:r>
              <a:rPr sz="1646" spc="-357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the</a:t>
            </a:r>
            <a:r>
              <a:rPr sz="1646" spc="5" dirty="0">
                <a:latin typeface="Calibri"/>
                <a:cs typeface="Calibri"/>
              </a:rPr>
              <a:t> </a:t>
            </a:r>
            <a:r>
              <a:rPr sz="1646" spc="-5" dirty="0">
                <a:latin typeface="Calibri"/>
                <a:cs typeface="Calibri"/>
              </a:rPr>
              <a:t>relationship</a:t>
            </a:r>
            <a:endParaRPr sz="1646">
              <a:latin typeface="Calibri"/>
              <a:cs typeface="Calibri"/>
            </a:endParaRPr>
          </a:p>
          <a:p>
            <a:pPr marL="367328" marR="3857838" indent="-355979">
              <a:lnSpc>
                <a:spcPct val="100699"/>
              </a:lnSpc>
              <a:spcBef>
                <a:spcPts val="400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1646" dirty="0">
                <a:latin typeface="Calibri"/>
                <a:cs typeface="Calibri"/>
              </a:rPr>
              <a:t>PPS </a:t>
            </a:r>
            <a:r>
              <a:rPr sz="1646" spc="-5" dirty="0">
                <a:latin typeface="Calibri"/>
                <a:cs typeface="Calibri"/>
              </a:rPr>
              <a:t>from </a:t>
            </a:r>
            <a:r>
              <a:rPr sz="1646" spc="5" dirty="0">
                <a:latin typeface="Calibri"/>
                <a:cs typeface="Calibri"/>
              </a:rPr>
              <a:t>y</a:t>
            </a:r>
            <a:r>
              <a:rPr sz="1646" dirty="0">
                <a:latin typeface="Calibri"/>
                <a:cs typeface="Calibri"/>
              </a:rPr>
              <a:t> </a:t>
            </a:r>
            <a:r>
              <a:rPr sz="1646" spc="-9" dirty="0">
                <a:latin typeface="Calibri"/>
                <a:cs typeface="Calibri"/>
              </a:rPr>
              <a:t>to</a:t>
            </a:r>
            <a:r>
              <a:rPr sz="1646" spc="14" dirty="0">
                <a:latin typeface="Calibri"/>
                <a:cs typeface="Calibri"/>
              </a:rPr>
              <a:t> </a:t>
            </a:r>
            <a:r>
              <a:rPr sz="1646" spc="5" dirty="0">
                <a:latin typeface="Calibri"/>
                <a:cs typeface="Calibri"/>
              </a:rPr>
              <a:t>x</a:t>
            </a:r>
            <a:r>
              <a:rPr sz="1646" spc="-5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is</a:t>
            </a:r>
            <a:r>
              <a:rPr sz="1646" spc="-5" dirty="0">
                <a:latin typeface="Calibri"/>
                <a:cs typeface="Calibri"/>
              </a:rPr>
              <a:t> </a:t>
            </a:r>
            <a:r>
              <a:rPr sz="1646" spc="5" dirty="0">
                <a:latin typeface="Calibri"/>
                <a:cs typeface="Calibri"/>
              </a:rPr>
              <a:t>0 </a:t>
            </a:r>
            <a:r>
              <a:rPr sz="1646" dirty="0">
                <a:latin typeface="Calibri"/>
                <a:cs typeface="Calibri"/>
              </a:rPr>
              <a:t>because</a:t>
            </a:r>
            <a:r>
              <a:rPr sz="1646" spc="-5" dirty="0">
                <a:latin typeface="Calibri"/>
                <a:cs typeface="Calibri"/>
              </a:rPr>
              <a:t> prediction</a:t>
            </a:r>
            <a:r>
              <a:rPr sz="1646" spc="9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cannot</a:t>
            </a:r>
            <a:r>
              <a:rPr sz="1646" spc="-5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be </a:t>
            </a:r>
            <a:r>
              <a:rPr sz="1646" spc="-357" dirty="0">
                <a:latin typeface="Calibri"/>
                <a:cs typeface="Calibri"/>
              </a:rPr>
              <a:t> </a:t>
            </a:r>
            <a:r>
              <a:rPr sz="1646" spc="-9" dirty="0">
                <a:latin typeface="Calibri"/>
                <a:cs typeface="Calibri"/>
              </a:rPr>
              <a:t>better</a:t>
            </a:r>
            <a:r>
              <a:rPr sz="1646" spc="99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than</a:t>
            </a:r>
            <a:r>
              <a:rPr sz="1646" spc="75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the</a:t>
            </a:r>
            <a:r>
              <a:rPr sz="1646" spc="89" dirty="0">
                <a:latin typeface="Calibri"/>
                <a:cs typeface="Calibri"/>
              </a:rPr>
              <a:t> </a:t>
            </a:r>
            <a:r>
              <a:rPr sz="1646" spc="-5" dirty="0">
                <a:latin typeface="Calibri"/>
                <a:cs typeface="Calibri"/>
              </a:rPr>
              <a:t>naive</a:t>
            </a:r>
            <a:r>
              <a:rPr sz="1646" spc="75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baseline</a:t>
            </a:r>
            <a:r>
              <a:rPr sz="1646" spc="75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and</a:t>
            </a:r>
            <a:r>
              <a:rPr sz="1646" spc="75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thus</a:t>
            </a:r>
            <a:r>
              <a:rPr sz="1646" spc="75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the </a:t>
            </a:r>
            <a:r>
              <a:rPr sz="1646" spc="5" dirty="0">
                <a:latin typeface="Calibri"/>
                <a:cs typeface="Calibri"/>
              </a:rPr>
              <a:t> </a:t>
            </a:r>
            <a:r>
              <a:rPr sz="1646" spc="-5" dirty="0">
                <a:latin typeface="Calibri"/>
                <a:cs typeface="Calibri"/>
              </a:rPr>
              <a:t>score</a:t>
            </a:r>
            <a:r>
              <a:rPr sz="1646" spc="5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is</a:t>
            </a:r>
            <a:r>
              <a:rPr sz="1646" spc="-5" dirty="0">
                <a:latin typeface="Calibri"/>
                <a:cs typeface="Calibri"/>
              </a:rPr>
              <a:t> </a:t>
            </a:r>
            <a:r>
              <a:rPr sz="1646" spc="5" dirty="0">
                <a:latin typeface="Calibri"/>
                <a:cs typeface="Calibri"/>
              </a:rPr>
              <a:t>0</a:t>
            </a:r>
            <a:endParaRPr sz="1646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7479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325" y="809789"/>
            <a:ext cx="5524952" cy="1504176"/>
          </a:xfrm>
          <a:prstGeom prst="rect">
            <a:avLst/>
          </a:prstGeom>
        </p:spPr>
        <p:txBody>
          <a:bodyPr vert="horz" wrap="square" lIns="0" tIns="11349" rIns="0" bIns="0" rtlCol="0">
            <a:spAutoFit/>
          </a:bodyPr>
          <a:lstStyle/>
          <a:p>
            <a:pPr marL="11946">
              <a:spcBef>
                <a:spcPts val="89"/>
              </a:spcBef>
            </a:pPr>
            <a:r>
              <a:rPr spc="-19" dirty="0"/>
              <a:t>Predictive</a:t>
            </a:r>
            <a:r>
              <a:rPr spc="-38" dirty="0"/>
              <a:t> </a:t>
            </a:r>
            <a:r>
              <a:rPr spc="-28" dirty="0"/>
              <a:t>Power</a:t>
            </a:r>
            <a:r>
              <a:rPr spc="-47" dirty="0"/>
              <a:t> </a:t>
            </a:r>
            <a:r>
              <a:rPr spc="-19" dirty="0"/>
              <a:t>Score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48041" y="1853106"/>
            <a:ext cx="3639898" cy="2441730"/>
            <a:chOff x="6429862" y="1619979"/>
            <a:chExt cx="3869690" cy="25958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862" y="1619979"/>
              <a:ext cx="3869675" cy="2595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876423" y="2351531"/>
              <a:ext cx="756285" cy="487680"/>
            </a:xfrm>
            <a:custGeom>
              <a:avLst/>
              <a:gdLst/>
              <a:ahLst/>
              <a:cxnLst/>
              <a:rect l="l" t="t" r="r" b="b"/>
              <a:pathLst>
                <a:path w="756284" h="487680">
                  <a:moveTo>
                    <a:pt x="0" y="487679"/>
                  </a:moveTo>
                  <a:lnTo>
                    <a:pt x="0" y="0"/>
                  </a:lnTo>
                  <a:lnTo>
                    <a:pt x="755903" y="0"/>
                  </a:lnTo>
                  <a:lnTo>
                    <a:pt x="755903" y="487679"/>
                  </a:lnTo>
                  <a:lnTo>
                    <a:pt x="0" y="487679"/>
                  </a:lnTo>
                  <a:close/>
                </a:path>
              </a:pathLst>
            </a:custGeom>
            <a:ln w="38481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693"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3953" y="4578035"/>
            <a:ext cx="4106715" cy="270410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2395" y="1706019"/>
            <a:ext cx="5119391" cy="5416367"/>
          </a:xfrm>
          <a:prstGeom prst="rect">
            <a:avLst/>
          </a:prstGeom>
        </p:spPr>
        <p:txBody>
          <a:bodyPr vert="horz" wrap="square" lIns="0" tIns="75259" rIns="0" bIns="0" rtlCol="0">
            <a:spAutoFit/>
          </a:bodyPr>
          <a:lstStyle/>
          <a:p>
            <a:pPr marL="367328" indent="-355979">
              <a:spcBef>
                <a:spcPts val="593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2069" b="1" spc="-9" dirty="0">
                <a:latin typeface="Calibri"/>
                <a:cs typeface="Calibri"/>
              </a:rPr>
              <a:t>Categorical</a:t>
            </a:r>
            <a:r>
              <a:rPr sz="2069" b="1" spc="-19" dirty="0">
                <a:latin typeface="Calibri"/>
                <a:cs typeface="Calibri"/>
              </a:rPr>
              <a:t> </a:t>
            </a:r>
            <a:r>
              <a:rPr sz="2069" b="1" spc="-5" dirty="0">
                <a:latin typeface="Calibri"/>
                <a:cs typeface="Calibri"/>
              </a:rPr>
              <a:t>columns</a:t>
            </a:r>
            <a:r>
              <a:rPr sz="2069" b="1" spc="-14" dirty="0">
                <a:latin typeface="Calibri"/>
                <a:cs typeface="Calibri"/>
              </a:rPr>
              <a:t> </a:t>
            </a:r>
            <a:r>
              <a:rPr sz="2069" b="1" dirty="0">
                <a:latin typeface="Calibri"/>
                <a:cs typeface="Calibri"/>
              </a:rPr>
              <a:t>and</a:t>
            </a:r>
            <a:r>
              <a:rPr sz="2069" b="1" spc="-9" dirty="0">
                <a:latin typeface="Calibri"/>
                <a:cs typeface="Calibri"/>
              </a:rPr>
              <a:t> </a:t>
            </a:r>
            <a:r>
              <a:rPr sz="2069" b="1" dirty="0">
                <a:latin typeface="Calibri"/>
                <a:cs typeface="Calibri"/>
              </a:rPr>
              <a:t>hidden</a:t>
            </a:r>
            <a:r>
              <a:rPr sz="2069" b="1" spc="-9" dirty="0">
                <a:latin typeface="Calibri"/>
                <a:cs typeface="Calibri"/>
              </a:rPr>
              <a:t> patterns</a:t>
            </a:r>
            <a:endParaRPr sz="2069">
              <a:latin typeface="Calibri"/>
              <a:cs typeface="Calibri"/>
            </a:endParaRPr>
          </a:p>
          <a:p>
            <a:pPr marL="367328" indent="-355979">
              <a:spcBef>
                <a:spcPts val="503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2069" spc="-9" dirty="0">
                <a:latin typeface="Calibri"/>
                <a:cs typeface="Calibri"/>
              </a:rPr>
              <a:t>Correlation</a:t>
            </a:r>
            <a:r>
              <a:rPr sz="2069" spc="-5" dirty="0">
                <a:latin typeface="Calibri"/>
                <a:cs typeface="Calibri"/>
              </a:rPr>
              <a:t> matrix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vs.</a:t>
            </a:r>
            <a:r>
              <a:rPr sz="2069" dirty="0">
                <a:latin typeface="Calibri"/>
                <a:cs typeface="Calibri"/>
              </a:rPr>
              <a:t> PPS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matrix</a:t>
            </a:r>
            <a:endParaRPr sz="2069">
              <a:latin typeface="Calibri"/>
              <a:cs typeface="Calibri"/>
            </a:endParaRPr>
          </a:p>
          <a:p>
            <a:pPr marL="485589">
              <a:spcBef>
                <a:spcPts val="436"/>
              </a:spcBef>
              <a:tabLst>
                <a:tab pos="781244" algn="l"/>
              </a:tabLst>
            </a:pPr>
            <a:r>
              <a:rPr sz="1646" spc="5" dirty="0">
                <a:solidFill>
                  <a:srgbClr val="CC0000"/>
                </a:solidFill>
                <a:latin typeface="Arial MT"/>
                <a:cs typeface="Arial MT"/>
              </a:rPr>
              <a:t>–	</a:t>
            </a:r>
            <a:r>
              <a:rPr sz="1646" spc="-5" dirty="0">
                <a:latin typeface="Calibri"/>
                <a:cs typeface="Calibri"/>
              </a:rPr>
              <a:t>Titanic</a:t>
            </a:r>
            <a:r>
              <a:rPr sz="1646" spc="28" dirty="0">
                <a:latin typeface="Calibri"/>
                <a:cs typeface="Calibri"/>
              </a:rPr>
              <a:t> </a:t>
            </a:r>
            <a:r>
              <a:rPr sz="1646" spc="-9" dirty="0">
                <a:latin typeface="Calibri"/>
                <a:cs typeface="Calibri"/>
              </a:rPr>
              <a:t>dataset</a:t>
            </a:r>
            <a:r>
              <a:rPr sz="1646" spc="33" dirty="0">
                <a:latin typeface="Calibri"/>
                <a:cs typeface="Calibri"/>
              </a:rPr>
              <a:t> </a:t>
            </a:r>
            <a:r>
              <a:rPr sz="1646" spc="-9" dirty="0">
                <a:latin typeface="Calibri"/>
                <a:cs typeface="Calibri"/>
              </a:rPr>
              <a:t>(</a:t>
            </a:r>
            <a:r>
              <a:rPr sz="1646" u="heavy" spc="-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</a:t>
            </a:r>
            <a:r>
              <a:rPr sz="1646" u="heavy" spc="-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tps://ww</a:t>
            </a:r>
            <a:r>
              <a:rPr sz="1646" u="heavy" spc="-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w.kag</a:t>
            </a:r>
            <a:r>
              <a:rPr sz="1646" u="heavy" spc="-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gle.c</a:t>
            </a:r>
            <a:r>
              <a:rPr sz="1646" u="heavy" spc="-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o</a:t>
            </a:r>
            <a:r>
              <a:rPr sz="1646" u="heavy" spc="-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m/c/titanic</a:t>
            </a:r>
            <a:r>
              <a:rPr sz="1646" spc="-9" dirty="0">
                <a:latin typeface="Calibri"/>
                <a:cs typeface="Calibri"/>
                <a:hlinkClick r:id="rId4"/>
              </a:rPr>
              <a:t>)</a:t>
            </a:r>
            <a:endParaRPr sz="1646">
              <a:latin typeface="Calibri"/>
              <a:cs typeface="Calibri"/>
            </a:endParaRPr>
          </a:p>
          <a:p>
            <a:pPr marL="525607" marR="370912" lvl="1" indent="-355979">
              <a:lnSpc>
                <a:spcPct val="100899"/>
              </a:lnSpc>
              <a:spcBef>
                <a:spcPts val="1463"/>
              </a:spcBef>
              <a:buClr>
                <a:srgbClr val="CC0000"/>
              </a:buClr>
              <a:buFont typeface="Arial MT"/>
              <a:buChar char="•"/>
              <a:tabLst>
                <a:tab pos="525607" algn="l"/>
                <a:tab pos="526205" algn="l"/>
              </a:tabLst>
            </a:pPr>
            <a:r>
              <a:rPr sz="1646" spc="-5" dirty="0">
                <a:latin typeface="Calibri"/>
                <a:cs typeface="Calibri"/>
              </a:rPr>
              <a:t>Correlation</a:t>
            </a:r>
            <a:r>
              <a:rPr sz="1646" spc="9" dirty="0">
                <a:latin typeface="Calibri"/>
                <a:cs typeface="Calibri"/>
              </a:rPr>
              <a:t> </a:t>
            </a:r>
            <a:r>
              <a:rPr sz="1646" spc="-5" dirty="0">
                <a:latin typeface="Calibri"/>
                <a:cs typeface="Calibri"/>
              </a:rPr>
              <a:t>matrix</a:t>
            </a:r>
            <a:r>
              <a:rPr sz="1646" dirty="0">
                <a:latin typeface="Calibri"/>
                <a:cs typeface="Calibri"/>
              </a:rPr>
              <a:t> is</a:t>
            </a:r>
            <a:r>
              <a:rPr sz="1646" spc="-5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smaller</a:t>
            </a:r>
            <a:r>
              <a:rPr sz="1646" spc="-14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and</a:t>
            </a:r>
            <a:r>
              <a:rPr sz="1646" spc="5" dirty="0">
                <a:latin typeface="Calibri"/>
                <a:cs typeface="Calibri"/>
              </a:rPr>
              <a:t> </a:t>
            </a:r>
            <a:r>
              <a:rPr sz="1646" spc="-5" dirty="0">
                <a:latin typeface="Calibri"/>
                <a:cs typeface="Calibri"/>
              </a:rPr>
              <a:t>leaves</a:t>
            </a:r>
            <a:r>
              <a:rPr sz="1646" dirty="0">
                <a:latin typeface="Calibri"/>
                <a:cs typeface="Calibri"/>
              </a:rPr>
              <a:t> out</a:t>
            </a:r>
            <a:r>
              <a:rPr sz="1646" spc="5" dirty="0">
                <a:latin typeface="Calibri"/>
                <a:cs typeface="Calibri"/>
              </a:rPr>
              <a:t> </a:t>
            </a:r>
            <a:r>
              <a:rPr sz="1646" spc="-5" dirty="0">
                <a:latin typeface="Calibri"/>
                <a:cs typeface="Calibri"/>
              </a:rPr>
              <a:t>many </a:t>
            </a:r>
            <a:r>
              <a:rPr sz="1646" spc="-357" dirty="0">
                <a:latin typeface="Calibri"/>
                <a:cs typeface="Calibri"/>
              </a:rPr>
              <a:t> </a:t>
            </a:r>
            <a:r>
              <a:rPr sz="1646" spc="-9" dirty="0">
                <a:latin typeface="Calibri"/>
                <a:cs typeface="Calibri"/>
              </a:rPr>
              <a:t>interesting</a:t>
            </a:r>
            <a:r>
              <a:rPr sz="1646" dirty="0">
                <a:latin typeface="Calibri"/>
                <a:cs typeface="Calibri"/>
              </a:rPr>
              <a:t> </a:t>
            </a:r>
            <a:r>
              <a:rPr sz="1646" spc="-5" dirty="0">
                <a:latin typeface="Calibri"/>
                <a:cs typeface="Calibri"/>
              </a:rPr>
              <a:t>relationships</a:t>
            </a:r>
            <a:endParaRPr sz="1646">
              <a:latin typeface="Calibri"/>
              <a:cs typeface="Calibri"/>
            </a:endParaRPr>
          </a:p>
          <a:p>
            <a:pPr marL="525607" marR="221591" lvl="1" indent="-355979">
              <a:lnSpc>
                <a:spcPct val="100600"/>
              </a:lnSpc>
              <a:spcBef>
                <a:spcPts val="404"/>
              </a:spcBef>
              <a:buClr>
                <a:srgbClr val="CC0000"/>
              </a:buClr>
              <a:buFont typeface="Arial MT"/>
              <a:buChar char="•"/>
              <a:tabLst>
                <a:tab pos="525607" algn="l"/>
                <a:tab pos="526205" algn="l"/>
              </a:tabLst>
            </a:pPr>
            <a:r>
              <a:rPr sz="1646" dirty="0">
                <a:latin typeface="Calibri"/>
                <a:cs typeface="Calibri"/>
              </a:rPr>
              <a:t>Columns</a:t>
            </a:r>
            <a:r>
              <a:rPr sz="1646" spc="-9" dirty="0">
                <a:latin typeface="Calibri"/>
                <a:cs typeface="Calibri"/>
              </a:rPr>
              <a:t> </a:t>
            </a:r>
            <a:r>
              <a:rPr sz="1646" spc="-14" dirty="0">
                <a:latin typeface="Calibri"/>
                <a:cs typeface="Calibri"/>
              </a:rPr>
              <a:t>like</a:t>
            </a:r>
            <a:r>
              <a:rPr sz="1646" dirty="0">
                <a:latin typeface="Calibri"/>
                <a:cs typeface="Calibri"/>
              </a:rPr>
              <a:t> </a:t>
            </a:r>
            <a:r>
              <a:rPr sz="1646" spc="-5" dirty="0">
                <a:latin typeface="Calibri"/>
                <a:cs typeface="Calibri"/>
              </a:rPr>
              <a:t>Sex,</a:t>
            </a:r>
            <a:r>
              <a:rPr sz="1646" dirty="0">
                <a:latin typeface="Calibri"/>
                <a:cs typeface="Calibri"/>
              </a:rPr>
              <a:t> </a:t>
            </a:r>
            <a:r>
              <a:rPr sz="1646" spc="-9" dirty="0">
                <a:latin typeface="Calibri"/>
                <a:cs typeface="Calibri"/>
              </a:rPr>
              <a:t>TicketID</a:t>
            </a:r>
            <a:r>
              <a:rPr sz="1646" dirty="0">
                <a:latin typeface="Calibri"/>
                <a:cs typeface="Calibri"/>
              </a:rPr>
              <a:t> or</a:t>
            </a:r>
            <a:r>
              <a:rPr sz="1646" spc="9" dirty="0">
                <a:latin typeface="Calibri"/>
                <a:cs typeface="Calibri"/>
              </a:rPr>
              <a:t> </a:t>
            </a:r>
            <a:r>
              <a:rPr sz="1646" spc="-5" dirty="0">
                <a:latin typeface="Calibri"/>
                <a:cs typeface="Calibri"/>
              </a:rPr>
              <a:t>Port</a:t>
            </a:r>
            <a:r>
              <a:rPr sz="1646" spc="9" dirty="0">
                <a:latin typeface="Calibri"/>
                <a:cs typeface="Calibri"/>
              </a:rPr>
              <a:t> </a:t>
            </a:r>
            <a:r>
              <a:rPr sz="1646" spc="-5" dirty="0">
                <a:latin typeface="Calibri"/>
                <a:cs typeface="Calibri"/>
              </a:rPr>
              <a:t>are</a:t>
            </a:r>
            <a:r>
              <a:rPr sz="1646" dirty="0">
                <a:latin typeface="Calibri"/>
                <a:cs typeface="Calibri"/>
              </a:rPr>
              <a:t> </a:t>
            </a:r>
            <a:r>
              <a:rPr sz="1646" spc="-5" dirty="0">
                <a:latin typeface="Calibri"/>
                <a:cs typeface="Calibri"/>
              </a:rPr>
              <a:t>categoric</a:t>
            </a:r>
            <a:r>
              <a:rPr sz="1646" dirty="0">
                <a:latin typeface="Calibri"/>
                <a:cs typeface="Calibri"/>
              </a:rPr>
              <a:t> and </a:t>
            </a:r>
            <a:r>
              <a:rPr sz="1646" spc="-357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the</a:t>
            </a:r>
            <a:r>
              <a:rPr sz="1646" spc="9" dirty="0">
                <a:latin typeface="Calibri"/>
                <a:cs typeface="Calibri"/>
              </a:rPr>
              <a:t> </a:t>
            </a:r>
            <a:r>
              <a:rPr sz="1646" spc="-5" dirty="0">
                <a:latin typeface="Calibri"/>
                <a:cs typeface="Calibri"/>
              </a:rPr>
              <a:t>correlation</a:t>
            </a:r>
            <a:r>
              <a:rPr sz="1646" spc="9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cannot</a:t>
            </a:r>
            <a:r>
              <a:rPr sz="1646" spc="-5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be</a:t>
            </a:r>
            <a:r>
              <a:rPr sz="1646" spc="-5" dirty="0">
                <a:latin typeface="Calibri"/>
                <a:cs typeface="Calibri"/>
              </a:rPr>
              <a:t> computed</a:t>
            </a:r>
            <a:r>
              <a:rPr sz="1646" dirty="0">
                <a:latin typeface="Calibri"/>
                <a:cs typeface="Calibri"/>
              </a:rPr>
              <a:t> </a:t>
            </a:r>
            <a:r>
              <a:rPr sz="1646" spc="-9" dirty="0">
                <a:latin typeface="Calibri"/>
                <a:cs typeface="Calibri"/>
              </a:rPr>
              <a:t>for</a:t>
            </a:r>
            <a:r>
              <a:rPr sz="1646" dirty="0">
                <a:latin typeface="Calibri"/>
                <a:cs typeface="Calibri"/>
              </a:rPr>
              <a:t> them</a:t>
            </a:r>
            <a:endParaRPr sz="1646">
              <a:latin typeface="Calibri"/>
              <a:cs typeface="Calibri"/>
            </a:endParaRPr>
          </a:p>
          <a:p>
            <a:pPr marL="525607" marR="86606" lvl="1" indent="-355979">
              <a:lnSpc>
                <a:spcPct val="100899"/>
              </a:lnSpc>
              <a:spcBef>
                <a:spcPts val="390"/>
              </a:spcBef>
              <a:buClr>
                <a:srgbClr val="CC0000"/>
              </a:buClr>
              <a:buFont typeface="Arial MT"/>
              <a:buChar char="•"/>
              <a:tabLst>
                <a:tab pos="525607" algn="l"/>
                <a:tab pos="526205" algn="l"/>
              </a:tabLst>
            </a:pPr>
            <a:r>
              <a:rPr sz="1646" spc="5" dirty="0">
                <a:latin typeface="Calibri"/>
                <a:cs typeface="Calibri"/>
              </a:rPr>
              <a:t>A</a:t>
            </a:r>
            <a:r>
              <a:rPr sz="1646" dirty="0">
                <a:latin typeface="Calibri"/>
                <a:cs typeface="Calibri"/>
              </a:rPr>
              <a:t> </a:t>
            </a:r>
            <a:r>
              <a:rPr sz="1646" spc="-9" dirty="0">
                <a:latin typeface="Calibri"/>
                <a:cs typeface="Calibri"/>
              </a:rPr>
              <a:t>negative</a:t>
            </a:r>
            <a:r>
              <a:rPr sz="1646" spc="9" dirty="0">
                <a:latin typeface="Calibri"/>
                <a:cs typeface="Calibri"/>
              </a:rPr>
              <a:t> </a:t>
            </a:r>
            <a:r>
              <a:rPr sz="1646" spc="-5" dirty="0">
                <a:latin typeface="Calibri"/>
                <a:cs typeface="Calibri"/>
              </a:rPr>
              <a:t>correlation</a:t>
            </a:r>
            <a:r>
              <a:rPr sz="1646" spc="14" dirty="0">
                <a:latin typeface="Calibri"/>
                <a:cs typeface="Calibri"/>
              </a:rPr>
              <a:t> </a:t>
            </a:r>
            <a:r>
              <a:rPr sz="1646" spc="-5" dirty="0">
                <a:latin typeface="Calibri"/>
                <a:cs typeface="Calibri"/>
              </a:rPr>
              <a:t>between</a:t>
            </a:r>
            <a:r>
              <a:rPr sz="1646" spc="33" dirty="0">
                <a:latin typeface="Calibri"/>
                <a:cs typeface="Calibri"/>
              </a:rPr>
              <a:t> </a:t>
            </a:r>
            <a:r>
              <a:rPr sz="1646" spc="-5" dirty="0">
                <a:latin typeface="Calibri"/>
                <a:cs typeface="Calibri"/>
              </a:rPr>
              <a:t>TicketPrice </a:t>
            </a:r>
            <a:r>
              <a:rPr sz="1646" dirty="0">
                <a:latin typeface="Calibri"/>
                <a:cs typeface="Calibri"/>
              </a:rPr>
              <a:t>and Class </a:t>
            </a:r>
            <a:r>
              <a:rPr sz="1646" spc="-357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of</a:t>
            </a:r>
            <a:r>
              <a:rPr sz="1646" spc="-9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medium </a:t>
            </a:r>
            <a:r>
              <a:rPr sz="1646" spc="-9" dirty="0">
                <a:latin typeface="Calibri"/>
                <a:cs typeface="Calibri"/>
              </a:rPr>
              <a:t>strength</a:t>
            </a:r>
            <a:r>
              <a:rPr sz="1646" dirty="0">
                <a:latin typeface="Calibri"/>
                <a:cs typeface="Calibri"/>
              </a:rPr>
              <a:t> (‐0.55)</a:t>
            </a:r>
            <a:endParaRPr sz="1646">
              <a:latin typeface="Calibri"/>
              <a:cs typeface="Calibri"/>
            </a:endParaRPr>
          </a:p>
          <a:p>
            <a:pPr marL="525607" marR="4778" lvl="1" indent="-355979">
              <a:lnSpc>
                <a:spcPct val="100699"/>
              </a:lnSpc>
              <a:spcBef>
                <a:spcPts val="400"/>
              </a:spcBef>
              <a:buClr>
                <a:srgbClr val="CC0000"/>
              </a:buClr>
              <a:buFont typeface="Arial MT"/>
              <a:buChar char="•"/>
              <a:tabLst>
                <a:tab pos="525607" algn="l"/>
                <a:tab pos="526205" algn="l"/>
              </a:tabLst>
            </a:pPr>
            <a:r>
              <a:rPr sz="1646" spc="-5" dirty="0">
                <a:latin typeface="Calibri"/>
                <a:cs typeface="Calibri"/>
              </a:rPr>
              <a:t>TicketPrice</a:t>
            </a:r>
            <a:r>
              <a:rPr sz="1646" spc="-9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is </a:t>
            </a:r>
            <a:r>
              <a:rPr sz="1646" spc="5" dirty="0">
                <a:latin typeface="Calibri"/>
                <a:cs typeface="Calibri"/>
              </a:rPr>
              <a:t>a</a:t>
            </a:r>
            <a:r>
              <a:rPr sz="1646" dirty="0">
                <a:latin typeface="Calibri"/>
                <a:cs typeface="Calibri"/>
              </a:rPr>
              <a:t> </a:t>
            </a:r>
            <a:r>
              <a:rPr sz="1646" spc="-5" dirty="0">
                <a:latin typeface="Calibri"/>
                <a:cs typeface="Calibri"/>
              </a:rPr>
              <a:t>strong</a:t>
            </a:r>
            <a:r>
              <a:rPr sz="1646" dirty="0">
                <a:latin typeface="Calibri"/>
                <a:cs typeface="Calibri"/>
              </a:rPr>
              <a:t> </a:t>
            </a:r>
            <a:r>
              <a:rPr sz="1646" spc="-5" dirty="0">
                <a:latin typeface="Calibri"/>
                <a:cs typeface="Calibri"/>
              </a:rPr>
              <a:t>predictor</a:t>
            </a:r>
            <a:r>
              <a:rPr sz="1646" spc="14" dirty="0">
                <a:latin typeface="Calibri"/>
                <a:cs typeface="Calibri"/>
              </a:rPr>
              <a:t> </a:t>
            </a:r>
            <a:r>
              <a:rPr sz="1646" spc="-9" dirty="0">
                <a:latin typeface="Calibri"/>
                <a:cs typeface="Calibri"/>
              </a:rPr>
              <a:t>for</a:t>
            </a:r>
            <a:r>
              <a:rPr sz="1646" spc="9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the</a:t>
            </a:r>
            <a:r>
              <a:rPr sz="1646" spc="5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Class</a:t>
            </a:r>
            <a:r>
              <a:rPr sz="1646" spc="-24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(0.9 </a:t>
            </a:r>
            <a:r>
              <a:rPr sz="1646" spc="5" dirty="0">
                <a:latin typeface="Calibri"/>
                <a:cs typeface="Calibri"/>
              </a:rPr>
              <a:t>PPS) </a:t>
            </a:r>
            <a:r>
              <a:rPr sz="1646" spc="-357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but not </a:t>
            </a:r>
            <a:r>
              <a:rPr sz="1646" spc="5" dirty="0">
                <a:latin typeface="Calibri"/>
                <a:cs typeface="Calibri"/>
              </a:rPr>
              <a:t>vice </a:t>
            </a:r>
            <a:r>
              <a:rPr sz="1646" spc="-9" dirty="0">
                <a:latin typeface="Calibri"/>
                <a:cs typeface="Calibri"/>
              </a:rPr>
              <a:t>versa. </a:t>
            </a:r>
            <a:r>
              <a:rPr sz="1646" dirty="0">
                <a:latin typeface="Calibri"/>
                <a:cs typeface="Calibri"/>
              </a:rPr>
              <a:t>The Class only </a:t>
            </a:r>
            <a:r>
              <a:rPr sz="1646" spc="-5" dirty="0">
                <a:latin typeface="Calibri"/>
                <a:cs typeface="Calibri"/>
              </a:rPr>
              <a:t>predicts </a:t>
            </a:r>
            <a:r>
              <a:rPr sz="1646" dirty="0">
                <a:latin typeface="Calibri"/>
                <a:cs typeface="Calibri"/>
              </a:rPr>
              <a:t>the </a:t>
            </a:r>
            <a:r>
              <a:rPr sz="1646" spc="5" dirty="0">
                <a:latin typeface="Calibri"/>
                <a:cs typeface="Calibri"/>
              </a:rPr>
              <a:t> </a:t>
            </a:r>
            <a:r>
              <a:rPr sz="1646" spc="-5" dirty="0">
                <a:latin typeface="Calibri"/>
                <a:cs typeface="Calibri"/>
              </a:rPr>
              <a:t>TicketPrice</a:t>
            </a:r>
            <a:r>
              <a:rPr sz="1646" spc="-9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with</a:t>
            </a:r>
            <a:r>
              <a:rPr sz="1646" spc="5" dirty="0">
                <a:latin typeface="Calibri"/>
                <a:cs typeface="Calibri"/>
              </a:rPr>
              <a:t> a</a:t>
            </a:r>
            <a:r>
              <a:rPr sz="1646" dirty="0">
                <a:latin typeface="Calibri"/>
                <a:cs typeface="Calibri"/>
              </a:rPr>
              <a:t> </a:t>
            </a:r>
            <a:r>
              <a:rPr sz="1646" spc="5" dirty="0">
                <a:latin typeface="Calibri"/>
                <a:cs typeface="Calibri"/>
              </a:rPr>
              <a:t>PPS</a:t>
            </a:r>
            <a:r>
              <a:rPr sz="1646" spc="-5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of</a:t>
            </a:r>
            <a:r>
              <a:rPr sz="1646" spc="9" dirty="0">
                <a:latin typeface="Calibri"/>
                <a:cs typeface="Calibri"/>
              </a:rPr>
              <a:t> </a:t>
            </a:r>
            <a:r>
              <a:rPr sz="1646" dirty="0">
                <a:latin typeface="Calibri"/>
                <a:cs typeface="Calibri"/>
              </a:rPr>
              <a:t>0.2</a:t>
            </a:r>
            <a:endParaRPr sz="1646">
              <a:latin typeface="Calibri"/>
              <a:cs typeface="Calibri"/>
            </a:endParaRPr>
          </a:p>
          <a:p>
            <a:pPr marL="525607" lvl="1" indent="-355979">
              <a:lnSpc>
                <a:spcPts val="1745"/>
              </a:lnSpc>
              <a:spcBef>
                <a:spcPts val="357"/>
              </a:spcBef>
              <a:buClr>
                <a:srgbClr val="CC0000"/>
              </a:buClr>
              <a:buFont typeface="Arial MT"/>
              <a:buChar char="•"/>
              <a:tabLst>
                <a:tab pos="525607" algn="l"/>
                <a:tab pos="526205" algn="l"/>
              </a:tabLst>
            </a:pPr>
            <a:r>
              <a:rPr sz="1458" spc="-9" dirty="0">
                <a:latin typeface="Calibri"/>
                <a:cs typeface="Calibri"/>
              </a:rPr>
              <a:t>Let</a:t>
            </a:r>
            <a:r>
              <a:rPr sz="1458" spc="-5" dirty="0">
                <a:latin typeface="Calibri"/>
                <a:cs typeface="Calibri"/>
              </a:rPr>
              <a:t> </a:t>
            </a:r>
            <a:r>
              <a:rPr sz="1458" spc="-38" dirty="0">
                <a:latin typeface="Calibri"/>
                <a:cs typeface="Calibri"/>
              </a:rPr>
              <a:t>say,</a:t>
            </a:r>
            <a:r>
              <a:rPr sz="1458" dirty="0">
                <a:latin typeface="Calibri"/>
                <a:cs typeface="Calibri"/>
              </a:rPr>
              <a:t> </a:t>
            </a:r>
            <a:r>
              <a:rPr sz="1458" spc="-14" dirty="0">
                <a:latin typeface="Calibri"/>
                <a:cs typeface="Calibri"/>
              </a:rPr>
              <a:t>ticket</a:t>
            </a:r>
            <a:r>
              <a:rPr sz="1458" spc="-5" dirty="0">
                <a:latin typeface="Calibri"/>
                <a:cs typeface="Calibri"/>
              </a:rPr>
              <a:t> </a:t>
            </a:r>
            <a:r>
              <a:rPr sz="1458" spc="-9" dirty="0">
                <a:latin typeface="Calibri"/>
                <a:cs typeface="Calibri"/>
              </a:rPr>
              <a:t>price</a:t>
            </a:r>
            <a:r>
              <a:rPr sz="1458" dirty="0">
                <a:latin typeface="Calibri"/>
                <a:cs typeface="Calibri"/>
              </a:rPr>
              <a:t> </a:t>
            </a:r>
            <a:r>
              <a:rPr sz="1458" spc="-14" dirty="0">
                <a:latin typeface="Calibri"/>
                <a:cs typeface="Calibri"/>
              </a:rPr>
              <a:t>for </a:t>
            </a:r>
            <a:r>
              <a:rPr sz="1458" spc="-9" dirty="0">
                <a:latin typeface="Calibri"/>
                <a:cs typeface="Calibri"/>
              </a:rPr>
              <a:t>highest</a:t>
            </a:r>
            <a:r>
              <a:rPr sz="1458" spc="19" dirty="0">
                <a:latin typeface="Calibri"/>
                <a:cs typeface="Calibri"/>
              </a:rPr>
              <a:t> </a:t>
            </a:r>
            <a:r>
              <a:rPr sz="1458" spc="-5" dirty="0">
                <a:latin typeface="Calibri"/>
                <a:cs typeface="Calibri"/>
              </a:rPr>
              <a:t>class </a:t>
            </a:r>
            <a:r>
              <a:rPr sz="1458" spc="-14" dirty="0">
                <a:latin typeface="Calibri"/>
                <a:cs typeface="Calibri"/>
              </a:rPr>
              <a:t>ranges</a:t>
            </a:r>
            <a:r>
              <a:rPr sz="1458" spc="5" dirty="0">
                <a:latin typeface="Calibri"/>
                <a:cs typeface="Calibri"/>
              </a:rPr>
              <a:t> </a:t>
            </a:r>
            <a:r>
              <a:rPr sz="1458" spc="-14" dirty="0">
                <a:latin typeface="Calibri"/>
                <a:cs typeface="Calibri"/>
              </a:rPr>
              <a:t>from</a:t>
            </a:r>
            <a:r>
              <a:rPr sz="1458" spc="-19" dirty="0">
                <a:latin typeface="Calibri"/>
                <a:cs typeface="Calibri"/>
              </a:rPr>
              <a:t> </a:t>
            </a:r>
            <a:r>
              <a:rPr sz="1458" spc="-5" dirty="0">
                <a:latin typeface="Calibri"/>
                <a:cs typeface="Calibri"/>
              </a:rPr>
              <a:t>$5000</a:t>
            </a:r>
            <a:r>
              <a:rPr sz="1458" spc="24" dirty="0">
                <a:latin typeface="Calibri"/>
                <a:cs typeface="Calibri"/>
              </a:rPr>
              <a:t> </a:t>
            </a:r>
            <a:r>
              <a:rPr sz="1458" spc="-14" dirty="0">
                <a:latin typeface="Calibri"/>
                <a:cs typeface="Calibri"/>
              </a:rPr>
              <a:t>to</a:t>
            </a:r>
            <a:endParaRPr sz="1458">
              <a:latin typeface="Calibri"/>
              <a:cs typeface="Calibri"/>
            </a:endParaRPr>
          </a:p>
          <a:p>
            <a:pPr marL="525607">
              <a:lnSpc>
                <a:spcPts val="1745"/>
              </a:lnSpc>
            </a:pPr>
            <a:r>
              <a:rPr sz="1458" spc="-9" dirty="0">
                <a:latin typeface="Calibri"/>
                <a:cs typeface="Calibri"/>
              </a:rPr>
              <a:t>$10,000</a:t>
            </a:r>
            <a:endParaRPr sz="1458">
              <a:latin typeface="Calibri"/>
              <a:cs typeface="Calibri"/>
            </a:endParaRPr>
          </a:p>
          <a:p>
            <a:pPr marL="525607" marR="260415" lvl="1" indent="-355979">
              <a:spcBef>
                <a:spcPts val="339"/>
              </a:spcBef>
              <a:buClr>
                <a:srgbClr val="CC0000"/>
              </a:buClr>
              <a:buFont typeface="Arial MT"/>
              <a:buChar char="•"/>
              <a:tabLst>
                <a:tab pos="525607" algn="l"/>
                <a:tab pos="526205" algn="l"/>
              </a:tabLst>
            </a:pPr>
            <a:r>
              <a:rPr sz="1458" spc="-14" dirty="0">
                <a:latin typeface="Calibri"/>
                <a:cs typeface="Calibri"/>
              </a:rPr>
              <a:t>Therefore,</a:t>
            </a:r>
            <a:r>
              <a:rPr sz="1458" spc="-9" dirty="0">
                <a:latin typeface="Calibri"/>
                <a:cs typeface="Calibri"/>
              </a:rPr>
              <a:t> </a:t>
            </a:r>
            <a:r>
              <a:rPr sz="1458" spc="-5" dirty="0">
                <a:latin typeface="Calibri"/>
                <a:cs typeface="Calibri"/>
              </a:rPr>
              <a:t>whether</a:t>
            </a:r>
            <a:r>
              <a:rPr sz="1458" spc="-9" dirty="0">
                <a:latin typeface="Calibri"/>
                <a:cs typeface="Calibri"/>
              </a:rPr>
              <a:t> </a:t>
            </a:r>
            <a:r>
              <a:rPr sz="1458" spc="-5" dirty="0">
                <a:latin typeface="Calibri"/>
                <a:cs typeface="Calibri"/>
              </a:rPr>
              <a:t>the</a:t>
            </a:r>
            <a:r>
              <a:rPr sz="1458" dirty="0">
                <a:latin typeface="Calibri"/>
                <a:cs typeface="Calibri"/>
              </a:rPr>
              <a:t> </a:t>
            </a:r>
            <a:r>
              <a:rPr sz="1458" spc="-14" dirty="0">
                <a:latin typeface="Calibri"/>
                <a:cs typeface="Calibri"/>
              </a:rPr>
              <a:t>ticket</a:t>
            </a:r>
            <a:r>
              <a:rPr sz="1458" spc="-5" dirty="0">
                <a:latin typeface="Calibri"/>
                <a:cs typeface="Calibri"/>
              </a:rPr>
              <a:t> </a:t>
            </a:r>
            <a:r>
              <a:rPr sz="1458" spc="-14" dirty="0">
                <a:latin typeface="Calibri"/>
                <a:cs typeface="Calibri"/>
              </a:rPr>
              <a:t>costs</a:t>
            </a:r>
            <a:r>
              <a:rPr sz="1458" spc="-9" dirty="0">
                <a:latin typeface="Calibri"/>
                <a:cs typeface="Calibri"/>
              </a:rPr>
              <a:t> </a:t>
            </a:r>
            <a:r>
              <a:rPr sz="1458" spc="-5" dirty="0">
                <a:latin typeface="Calibri"/>
                <a:cs typeface="Calibri"/>
              </a:rPr>
              <a:t>5000$</a:t>
            </a:r>
            <a:r>
              <a:rPr sz="1458" spc="9" dirty="0">
                <a:latin typeface="Calibri"/>
                <a:cs typeface="Calibri"/>
              </a:rPr>
              <a:t> </a:t>
            </a:r>
            <a:r>
              <a:rPr sz="1458" spc="-9" dirty="0">
                <a:latin typeface="Calibri"/>
                <a:cs typeface="Calibri"/>
              </a:rPr>
              <a:t>or</a:t>
            </a:r>
            <a:r>
              <a:rPr sz="1458" spc="-5" dirty="0">
                <a:latin typeface="Calibri"/>
                <a:cs typeface="Calibri"/>
              </a:rPr>
              <a:t> 10,000$,</a:t>
            </a:r>
            <a:r>
              <a:rPr sz="1458" spc="14" dirty="0">
                <a:latin typeface="Calibri"/>
                <a:cs typeface="Calibri"/>
              </a:rPr>
              <a:t> </a:t>
            </a:r>
            <a:r>
              <a:rPr sz="1458" spc="-9" dirty="0">
                <a:latin typeface="Calibri"/>
                <a:cs typeface="Calibri"/>
              </a:rPr>
              <a:t>the </a:t>
            </a:r>
            <a:r>
              <a:rPr sz="1458" spc="-315" dirty="0">
                <a:latin typeface="Calibri"/>
                <a:cs typeface="Calibri"/>
              </a:rPr>
              <a:t> </a:t>
            </a:r>
            <a:r>
              <a:rPr sz="1458" spc="-9" dirty="0">
                <a:latin typeface="Calibri"/>
                <a:cs typeface="Calibri"/>
              </a:rPr>
              <a:t>passenger</a:t>
            </a:r>
            <a:r>
              <a:rPr sz="1458" spc="5" dirty="0">
                <a:latin typeface="Calibri"/>
                <a:cs typeface="Calibri"/>
              </a:rPr>
              <a:t> </a:t>
            </a:r>
            <a:r>
              <a:rPr sz="1458" spc="-14" dirty="0">
                <a:latin typeface="Calibri"/>
                <a:cs typeface="Calibri"/>
              </a:rPr>
              <a:t>was</a:t>
            </a:r>
            <a:r>
              <a:rPr sz="1458" spc="-5" dirty="0">
                <a:latin typeface="Calibri"/>
                <a:cs typeface="Calibri"/>
              </a:rPr>
              <a:t> </a:t>
            </a:r>
            <a:r>
              <a:rPr sz="1458" spc="-9" dirty="0">
                <a:latin typeface="Calibri"/>
                <a:cs typeface="Calibri"/>
              </a:rPr>
              <a:t>most</a:t>
            </a:r>
            <a:r>
              <a:rPr sz="1458" spc="-5" dirty="0">
                <a:latin typeface="Calibri"/>
                <a:cs typeface="Calibri"/>
              </a:rPr>
              <a:t> </a:t>
            </a:r>
            <a:r>
              <a:rPr sz="1458" spc="-14" dirty="0">
                <a:latin typeface="Calibri"/>
                <a:cs typeface="Calibri"/>
              </a:rPr>
              <a:t>likely</a:t>
            </a:r>
            <a:r>
              <a:rPr sz="1458" spc="9" dirty="0">
                <a:latin typeface="Calibri"/>
                <a:cs typeface="Calibri"/>
              </a:rPr>
              <a:t> </a:t>
            </a:r>
            <a:r>
              <a:rPr sz="1458" spc="-14" dirty="0">
                <a:latin typeface="Calibri"/>
                <a:cs typeface="Calibri"/>
              </a:rPr>
              <a:t>from</a:t>
            </a:r>
            <a:r>
              <a:rPr sz="1458" spc="-19" dirty="0">
                <a:latin typeface="Calibri"/>
                <a:cs typeface="Calibri"/>
              </a:rPr>
              <a:t> </a:t>
            </a:r>
            <a:r>
              <a:rPr sz="1458" spc="-9" dirty="0">
                <a:latin typeface="Calibri"/>
                <a:cs typeface="Calibri"/>
              </a:rPr>
              <a:t>the</a:t>
            </a:r>
            <a:r>
              <a:rPr sz="1458" spc="-5" dirty="0">
                <a:latin typeface="Calibri"/>
                <a:cs typeface="Calibri"/>
              </a:rPr>
              <a:t> </a:t>
            </a:r>
            <a:r>
              <a:rPr sz="1458" spc="-9" dirty="0">
                <a:latin typeface="Calibri"/>
                <a:cs typeface="Calibri"/>
              </a:rPr>
              <a:t>highest</a:t>
            </a:r>
            <a:r>
              <a:rPr sz="1458" spc="14" dirty="0">
                <a:latin typeface="Calibri"/>
                <a:cs typeface="Calibri"/>
              </a:rPr>
              <a:t> </a:t>
            </a:r>
            <a:r>
              <a:rPr sz="1458" spc="-5" dirty="0">
                <a:latin typeface="Calibri"/>
                <a:cs typeface="Calibri"/>
              </a:rPr>
              <a:t>class</a:t>
            </a:r>
            <a:endParaRPr sz="1458">
              <a:latin typeface="Calibri"/>
              <a:cs typeface="Calibri"/>
            </a:endParaRPr>
          </a:p>
          <a:p>
            <a:pPr marL="525607" marR="14932" lvl="1" indent="-355979" algn="just">
              <a:lnSpc>
                <a:spcPct val="99500"/>
              </a:lnSpc>
              <a:spcBef>
                <a:spcPts val="343"/>
              </a:spcBef>
              <a:buClr>
                <a:srgbClr val="CC0000"/>
              </a:buClr>
              <a:buFont typeface="Arial MT"/>
              <a:buChar char="•"/>
              <a:tabLst>
                <a:tab pos="526205" algn="l"/>
              </a:tabLst>
            </a:pPr>
            <a:r>
              <a:rPr sz="1458" spc="-9" dirty="0">
                <a:latin typeface="Calibri"/>
                <a:cs typeface="Calibri"/>
              </a:rPr>
              <a:t>In </a:t>
            </a:r>
            <a:r>
              <a:rPr sz="1458" spc="-14" dirty="0">
                <a:latin typeface="Calibri"/>
                <a:cs typeface="Calibri"/>
              </a:rPr>
              <a:t>contrast, </a:t>
            </a:r>
            <a:r>
              <a:rPr sz="1458" spc="-5" dirty="0">
                <a:latin typeface="Calibri"/>
                <a:cs typeface="Calibri"/>
              </a:rPr>
              <a:t>if </a:t>
            </a:r>
            <a:r>
              <a:rPr sz="1458" spc="-14" dirty="0">
                <a:latin typeface="Calibri"/>
                <a:cs typeface="Calibri"/>
              </a:rPr>
              <a:t>we </a:t>
            </a:r>
            <a:r>
              <a:rPr sz="1458" spc="-5" dirty="0">
                <a:latin typeface="Calibri"/>
                <a:cs typeface="Calibri"/>
              </a:rPr>
              <a:t>know </a:t>
            </a:r>
            <a:r>
              <a:rPr sz="1458" spc="-9" dirty="0">
                <a:latin typeface="Calibri"/>
                <a:cs typeface="Calibri"/>
              </a:rPr>
              <a:t>that someone </a:t>
            </a:r>
            <a:r>
              <a:rPr sz="1458" spc="-14" dirty="0">
                <a:latin typeface="Calibri"/>
                <a:cs typeface="Calibri"/>
              </a:rPr>
              <a:t>was </a:t>
            </a:r>
            <a:r>
              <a:rPr sz="1458" spc="-9" dirty="0">
                <a:latin typeface="Calibri"/>
                <a:cs typeface="Calibri"/>
              </a:rPr>
              <a:t>in the highest </a:t>
            </a:r>
            <a:r>
              <a:rPr sz="1458" spc="-5" dirty="0">
                <a:latin typeface="Calibri"/>
                <a:cs typeface="Calibri"/>
              </a:rPr>
              <a:t>class </a:t>
            </a:r>
            <a:r>
              <a:rPr sz="1458" spc="-320" dirty="0">
                <a:latin typeface="Calibri"/>
                <a:cs typeface="Calibri"/>
              </a:rPr>
              <a:t> </a:t>
            </a:r>
            <a:r>
              <a:rPr sz="1458" spc="-14" dirty="0">
                <a:latin typeface="Calibri"/>
                <a:cs typeface="Calibri"/>
              </a:rPr>
              <a:t>you </a:t>
            </a:r>
            <a:r>
              <a:rPr sz="1458" spc="-9" dirty="0">
                <a:latin typeface="Calibri"/>
                <a:cs typeface="Calibri"/>
              </a:rPr>
              <a:t>cannot </a:t>
            </a:r>
            <a:r>
              <a:rPr sz="1458" spc="-19" dirty="0">
                <a:latin typeface="Calibri"/>
                <a:cs typeface="Calibri"/>
              </a:rPr>
              <a:t>say </a:t>
            </a:r>
            <a:r>
              <a:rPr sz="1458" spc="-5" dirty="0">
                <a:latin typeface="Calibri"/>
                <a:cs typeface="Calibri"/>
              </a:rPr>
              <a:t>whether </a:t>
            </a:r>
            <a:r>
              <a:rPr sz="1458" spc="-9" dirty="0">
                <a:latin typeface="Calibri"/>
                <a:cs typeface="Calibri"/>
              </a:rPr>
              <a:t>they </a:t>
            </a:r>
            <a:r>
              <a:rPr sz="1458" spc="-5" dirty="0">
                <a:latin typeface="Calibri"/>
                <a:cs typeface="Calibri"/>
              </a:rPr>
              <a:t>paid $5000 </a:t>
            </a:r>
            <a:r>
              <a:rPr sz="1458" spc="-9" dirty="0">
                <a:latin typeface="Calibri"/>
                <a:cs typeface="Calibri"/>
              </a:rPr>
              <a:t>or </a:t>
            </a:r>
            <a:r>
              <a:rPr sz="1458" spc="-5" dirty="0">
                <a:latin typeface="Calibri"/>
                <a:cs typeface="Calibri"/>
              </a:rPr>
              <a:t>$10,000 </a:t>
            </a:r>
            <a:r>
              <a:rPr sz="1458" spc="-14" dirty="0">
                <a:latin typeface="Calibri"/>
                <a:cs typeface="Calibri"/>
              </a:rPr>
              <a:t>for </a:t>
            </a:r>
            <a:r>
              <a:rPr sz="1458" spc="-5" dirty="0">
                <a:latin typeface="Calibri"/>
                <a:cs typeface="Calibri"/>
              </a:rPr>
              <a:t>their </a:t>
            </a:r>
            <a:r>
              <a:rPr sz="1458" dirty="0">
                <a:latin typeface="Calibri"/>
                <a:cs typeface="Calibri"/>
              </a:rPr>
              <a:t> </a:t>
            </a:r>
            <a:r>
              <a:rPr sz="1458" spc="-19" dirty="0">
                <a:latin typeface="Calibri"/>
                <a:cs typeface="Calibri"/>
              </a:rPr>
              <a:t>ticket</a:t>
            </a:r>
            <a:endParaRPr sz="1458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87892" y="4998238"/>
            <a:ext cx="1979426" cy="1339726"/>
          </a:xfrm>
          <a:custGeom>
            <a:avLst/>
            <a:gdLst/>
            <a:ahLst/>
            <a:cxnLst/>
            <a:rect l="l" t="t" r="r" b="b"/>
            <a:pathLst>
              <a:path w="2104390" h="1424304">
                <a:moveTo>
                  <a:pt x="1684020" y="262889"/>
                </a:moveTo>
                <a:lnTo>
                  <a:pt x="1684020" y="0"/>
                </a:lnTo>
                <a:lnTo>
                  <a:pt x="2103881" y="0"/>
                </a:lnTo>
                <a:lnTo>
                  <a:pt x="2103881" y="262889"/>
                </a:lnTo>
                <a:lnTo>
                  <a:pt x="1684020" y="262889"/>
                </a:lnTo>
                <a:close/>
              </a:path>
              <a:path w="2104390" h="1424304">
                <a:moveTo>
                  <a:pt x="0" y="1424177"/>
                </a:moveTo>
                <a:lnTo>
                  <a:pt x="0" y="1161288"/>
                </a:lnTo>
                <a:lnTo>
                  <a:pt x="419862" y="1161288"/>
                </a:lnTo>
                <a:lnTo>
                  <a:pt x="419862" y="1424177"/>
                </a:lnTo>
                <a:lnTo>
                  <a:pt x="0" y="1424177"/>
                </a:lnTo>
                <a:close/>
              </a:path>
            </a:pathLst>
          </a:custGeom>
          <a:ln w="38481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693"/>
          </a:p>
        </p:txBody>
      </p:sp>
    </p:spTree>
    <p:extLst>
      <p:ext uri="{BB962C8B-B14F-4D97-AF65-F5344CB8AC3E}">
        <p14:creationId xmlns:p14="http://schemas.microsoft.com/office/powerpoint/2010/main" val="3268162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324" y="809789"/>
            <a:ext cx="8293999" cy="1504176"/>
          </a:xfrm>
          <a:prstGeom prst="rect">
            <a:avLst/>
          </a:prstGeom>
        </p:spPr>
        <p:txBody>
          <a:bodyPr vert="horz" wrap="square" lIns="0" tIns="11349" rIns="0" bIns="0" rtlCol="0">
            <a:spAutoFit/>
          </a:bodyPr>
          <a:lstStyle/>
          <a:p>
            <a:pPr marL="11946">
              <a:spcBef>
                <a:spcPts val="89"/>
              </a:spcBef>
            </a:pPr>
            <a:r>
              <a:rPr spc="-9" dirty="0"/>
              <a:t>Calculating</a:t>
            </a:r>
            <a:r>
              <a:rPr spc="-24" dirty="0"/>
              <a:t> </a:t>
            </a:r>
            <a:r>
              <a:rPr spc="-19" dirty="0"/>
              <a:t>Predictive </a:t>
            </a:r>
            <a:r>
              <a:rPr spc="-28" dirty="0"/>
              <a:t>Power</a:t>
            </a:r>
            <a:r>
              <a:rPr spc="-33" dirty="0"/>
              <a:t> </a:t>
            </a:r>
            <a:r>
              <a:rPr spc="-14" dirty="0"/>
              <a:t>Score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324" y="1768948"/>
            <a:ext cx="7436884" cy="4247978"/>
          </a:xfrm>
          <a:prstGeom prst="rect">
            <a:avLst/>
          </a:prstGeom>
        </p:spPr>
        <p:txBody>
          <a:bodyPr vert="horz" wrap="square" lIns="0" tIns="87205" rIns="0" bIns="0" rtlCol="0">
            <a:spAutoFit/>
          </a:bodyPr>
          <a:lstStyle/>
          <a:p>
            <a:pPr marL="367328" indent="-355979">
              <a:spcBef>
                <a:spcPts val="687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2493" spc="-19" dirty="0">
                <a:latin typeface="Calibri"/>
                <a:cs typeface="Calibri"/>
              </a:rPr>
              <a:t>Many</a:t>
            </a:r>
            <a:r>
              <a:rPr sz="2493" spc="-33" dirty="0">
                <a:latin typeface="Calibri"/>
                <a:cs typeface="Calibri"/>
              </a:rPr>
              <a:t> </a:t>
            </a:r>
            <a:r>
              <a:rPr sz="2493" spc="-5" dirty="0">
                <a:latin typeface="Calibri"/>
                <a:cs typeface="Calibri"/>
              </a:rPr>
              <a:t>possible</a:t>
            </a:r>
            <a:r>
              <a:rPr sz="2493" spc="-19" dirty="0">
                <a:latin typeface="Calibri"/>
                <a:cs typeface="Calibri"/>
              </a:rPr>
              <a:t> </a:t>
            </a:r>
            <a:r>
              <a:rPr sz="2493" spc="-28" dirty="0">
                <a:latin typeface="Calibri"/>
                <a:cs typeface="Calibri"/>
              </a:rPr>
              <a:t>ways</a:t>
            </a:r>
            <a:r>
              <a:rPr sz="2493" spc="-19" dirty="0">
                <a:latin typeface="Calibri"/>
                <a:cs typeface="Calibri"/>
              </a:rPr>
              <a:t> </a:t>
            </a:r>
            <a:r>
              <a:rPr sz="2493" spc="-14" dirty="0">
                <a:latin typeface="Calibri"/>
                <a:cs typeface="Calibri"/>
              </a:rPr>
              <a:t>to</a:t>
            </a:r>
            <a:r>
              <a:rPr sz="2493" spc="-28" dirty="0">
                <a:latin typeface="Calibri"/>
                <a:cs typeface="Calibri"/>
              </a:rPr>
              <a:t> </a:t>
            </a:r>
            <a:r>
              <a:rPr sz="2493" spc="-14" dirty="0">
                <a:latin typeface="Calibri"/>
                <a:cs typeface="Calibri"/>
              </a:rPr>
              <a:t>calculate </a:t>
            </a:r>
            <a:r>
              <a:rPr sz="2493" spc="-5" dirty="0">
                <a:latin typeface="Calibri"/>
                <a:cs typeface="Calibri"/>
              </a:rPr>
              <a:t>PPS</a:t>
            </a:r>
            <a:endParaRPr sz="2493">
              <a:latin typeface="Calibri"/>
              <a:cs typeface="Calibri"/>
            </a:endParaRPr>
          </a:p>
          <a:p>
            <a:pPr marL="367328" marR="4778" indent="-355979">
              <a:spcBef>
                <a:spcPts val="593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2493" spc="-5" dirty="0">
                <a:latin typeface="Calibri"/>
                <a:cs typeface="Calibri"/>
              </a:rPr>
              <a:t>If </a:t>
            </a:r>
            <a:r>
              <a:rPr sz="2493" spc="-14" dirty="0">
                <a:latin typeface="Calibri"/>
                <a:cs typeface="Calibri"/>
              </a:rPr>
              <a:t>you </a:t>
            </a:r>
            <a:r>
              <a:rPr sz="2493" spc="-19" dirty="0">
                <a:latin typeface="Calibri"/>
                <a:cs typeface="Calibri"/>
              </a:rPr>
              <a:t>want </a:t>
            </a:r>
            <a:r>
              <a:rPr sz="2493" spc="-14" dirty="0">
                <a:latin typeface="Calibri"/>
                <a:cs typeface="Calibri"/>
              </a:rPr>
              <a:t>to calculate </a:t>
            </a:r>
            <a:r>
              <a:rPr sz="2493" spc="-9" dirty="0">
                <a:latin typeface="Calibri"/>
                <a:cs typeface="Calibri"/>
              </a:rPr>
              <a:t>the predictive </a:t>
            </a:r>
            <a:r>
              <a:rPr sz="2493" spc="-14" dirty="0">
                <a:latin typeface="Calibri"/>
                <a:cs typeface="Calibri"/>
              </a:rPr>
              <a:t>power </a:t>
            </a:r>
            <a:r>
              <a:rPr sz="2493" spc="-19" dirty="0">
                <a:latin typeface="Calibri"/>
                <a:cs typeface="Calibri"/>
              </a:rPr>
              <a:t>score </a:t>
            </a:r>
            <a:r>
              <a:rPr sz="2493" spc="-5" dirty="0">
                <a:latin typeface="Calibri"/>
                <a:cs typeface="Calibri"/>
              </a:rPr>
              <a:t>of A </a:t>
            </a:r>
            <a:r>
              <a:rPr sz="2493" spc="-550" dirty="0">
                <a:latin typeface="Calibri"/>
                <a:cs typeface="Calibri"/>
              </a:rPr>
              <a:t> </a:t>
            </a:r>
            <a:r>
              <a:rPr sz="2493" spc="-9" dirty="0">
                <a:latin typeface="Calibri"/>
                <a:cs typeface="Calibri"/>
              </a:rPr>
              <a:t>predicting</a:t>
            </a:r>
            <a:r>
              <a:rPr sz="2493" spc="-19" dirty="0">
                <a:latin typeface="Calibri"/>
                <a:cs typeface="Calibri"/>
              </a:rPr>
              <a:t> </a:t>
            </a:r>
            <a:r>
              <a:rPr sz="2493" spc="-5" dirty="0">
                <a:latin typeface="Calibri"/>
                <a:cs typeface="Calibri"/>
              </a:rPr>
              <a:t>B</a:t>
            </a:r>
            <a:endParaRPr sz="2493">
              <a:latin typeface="Calibri"/>
              <a:cs typeface="Calibri"/>
            </a:endParaRPr>
          </a:p>
          <a:p>
            <a:pPr marL="781244" lvl="1" indent="-296251">
              <a:spcBef>
                <a:spcPts val="517"/>
              </a:spcBef>
              <a:buClr>
                <a:srgbClr val="CC0000"/>
              </a:buClr>
              <a:buFont typeface="Arial MT"/>
              <a:buChar char="–"/>
              <a:tabLst>
                <a:tab pos="781244" algn="l"/>
                <a:tab pos="781841" algn="l"/>
              </a:tabLst>
            </a:pPr>
            <a:r>
              <a:rPr sz="2069" spc="-9" dirty="0">
                <a:latin typeface="Calibri"/>
                <a:cs typeface="Calibri"/>
              </a:rPr>
              <a:t>treat</a:t>
            </a:r>
            <a:r>
              <a:rPr sz="2069" spc="14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B</a:t>
            </a:r>
            <a:r>
              <a:rPr sz="2069" spc="-5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as</a:t>
            </a:r>
            <a:r>
              <a:rPr sz="2069" spc="-5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the</a:t>
            </a:r>
            <a:r>
              <a:rPr sz="2069" spc="-5" dirty="0">
                <a:latin typeface="Calibri"/>
                <a:cs typeface="Calibri"/>
              </a:rPr>
              <a:t> </a:t>
            </a:r>
            <a:r>
              <a:rPr sz="2069" spc="-14" dirty="0">
                <a:latin typeface="Calibri"/>
                <a:cs typeface="Calibri"/>
              </a:rPr>
              <a:t>target</a:t>
            </a:r>
            <a:r>
              <a:rPr sz="2069" spc="-5" dirty="0">
                <a:latin typeface="Calibri"/>
                <a:cs typeface="Calibri"/>
              </a:rPr>
              <a:t> variable</a:t>
            </a:r>
            <a:r>
              <a:rPr sz="2069" spc="19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and</a:t>
            </a:r>
            <a:r>
              <a:rPr sz="2069" spc="-5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A as</a:t>
            </a:r>
            <a:r>
              <a:rPr sz="2069" spc="-5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the</a:t>
            </a:r>
            <a:r>
              <a:rPr sz="2069" spc="-5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(only) </a:t>
            </a:r>
            <a:r>
              <a:rPr sz="2069" spc="-14" dirty="0">
                <a:latin typeface="Calibri"/>
                <a:cs typeface="Calibri"/>
              </a:rPr>
              <a:t>feature</a:t>
            </a:r>
            <a:endParaRPr sz="2069">
              <a:latin typeface="Calibri"/>
              <a:cs typeface="Calibri"/>
            </a:endParaRPr>
          </a:p>
          <a:p>
            <a:pPr marL="781244" lvl="1" indent="-296251">
              <a:spcBef>
                <a:spcPts val="503"/>
              </a:spcBef>
              <a:buClr>
                <a:srgbClr val="CC0000"/>
              </a:buClr>
              <a:buFont typeface="Arial MT"/>
              <a:buChar char="–"/>
              <a:tabLst>
                <a:tab pos="781244" algn="l"/>
                <a:tab pos="781841" algn="l"/>
              </a:tabLst>
            </a:pPr>
            <a:r>
              <a:rPr sz="2069" spc="-9" dirty="0">
                <a:latin typeface="Calibri"/>
                <a:cs typeface="Calibri"/>
              </a:rPr>
              <a:t>calculate</a:t>
            </a:r>
            <a:r>
              <a:rPr sz="2069" spc="28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a </a:t>
            </a:r>
            <a:r>
              <a:rPr sz="2069" spc="-9" dirty="0">
                <a:latin typeface="Calibri"/>
                <a:cs typeface="Calibri"/>
              </a:rPr>
              <a:t>cross‐validated</a:t>
            </a:r>
            <a:r>
              <a:rPr sz="2069" spc="28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Decision </a:t>
            </a:r>
            <a:r>
              <a:rPr sz="2069" spc="-9" dirty="0">
                <a:latin typeface="Calibri"/>
                <a:cs typeface="Calibri"/>
              </a:rPr>
              <a:t>tree</a:t>
            </a:r>
            <a:endParaRPr sz="2069">
              <a:latin typeface="Calibri"/>
              <a:cs typeface="Calibri"/>
            </a:endParaRPr>
          </a:p>
          <a:p>
            <a:pPr marL="781244" lvl="1" indent="-296251">
              <a:spcBef>
                <a:spcPts val="503"/>
              </a:spcBef>
              <a:buClr>
                <a:srgbClr val="CC0000"/>
              </a:buClr>
              <a:buFont typeface="Arial MT"/>
              <a:buChar char="–"/>
              <a:tabLst>
                <a:tab pos="781244" algn="l"/>
                <a:tab pos="781841" algn="l"/>
              </a:tabLst>
            </a:pPr>
            <a:r>
              <a:rPr sz="2069" spc="-9" dirty="0">
                <a:latin typeface="Calibri"/>
                <a:cs typeface="Calibri"/>
              </a:rPr>
              <a:t>calculate</a:t>
            </a:r>
            <a:r>
              <a:rPr sz="2069" spc="24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a</a:t>
            </a:r>
            <a:r>
              <a:rPr sz="2069" spc="-5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suitable</a:t>
            </a:r>
            <a:r>
              <a:rPr sz="2069" spc="19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evaluation</a:t>
            </a:r>
            <a:r>
              <a:rPr sz="2069" spc="-5" dirty="0">
                <a:latin typeface="Calibri"/>
                <a:cs typeface="Calibri"/>
              </a:rPr>
              <a:t> metric</a:t>
            </a:r>
            <a:endParaRPr sz="2069">
              <a:latin typeface="Calibri"/>
              <a:cs typeface="Calibri"/>
            </a:endParaRPr>
          </a:p>
          <a:p>
            <a:pPr marL="781244" marR="22697" lvl="1" indent="-296251">
              <a:spcBef>
                <a:spcPts val="494"/>
              </a:spcBef>
              <a:buClr>
                <a:srgbClr val="CC0000"/>
              </a:buClr>
              <a:buFont typeface="Arial MT"/>
              <a:buChar char="–"/>
              <a:tabLst>
                <a:tab pos="781244" algn="l"/>
                <a:tab pos="781841" algn="l"/>
              </a:tabLst>
            </a:pPr>
            <a:r>
              <a:rPr sz="2069" dirty="0">
                <a:latin typeface="Calibri"/>
                <a:cs typeface="Calibri"/>
              </a:rPr>
              <a:t>when the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14" dirty="0">
                <a:latin typeface="Calibri"/>
                <a:cs typeface="Calibri"/>
              </a:rPr>
              <a:t>target</a:t>
            </a:r>
            <a:r>
              <a:rPr sz="2069" dirty="0">
                <a:latin typeface="Calibri"/>
                <a:cs typeface="Calibri"/>
              </a:rPr>
              <a:t> is numeric, use</a:t>
            </a:r>
            <a:r>
              <a:rPr sz="2069" spc="-5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a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Decision</a:t>
            </a:r>
            <a:r>
              <a:rPr sz="2069" spc="-5" dirty="0">
                <a:latin typeface="Calibri"/>
                <a:cs typeface="Calibri"/>
              </a:rPr>
              <a:t> </a:t>
            </a:r>
            <a:r>
              <a:rPr sz="2069" spc="-42" dirty="0">
                <a:latin typeface="Calibri"/>
                <a:cs typeface="Calibri"/>
              </a:rPr>
              <a:t>Tree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Regressor</a:t>
            </a:r>
            <a:r>
              <a:rPr sz="2069" spc="9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and </a:t>
            </a:r>
            <a:r>
              <a:rPr sz="2069" spc="-455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calculate</a:t>
            </a:r>
            <a:r>
              <a:rPr sz="2069" spc="24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the Mean </a:t>
            </a:r>
            <a:r>
              <a:rPr sz="2069" spc="-5" dirty="0">
                <a:latin typeface="Calibri"/>
                <a:cs typeface="Calibri"/>
              </a:rPr>
              <a:t>Absolute</a:t>
            </a:r>
            <a:r>
              <a:rPr sz="2069" spc="1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Error(MAE)</a:t>
            </a:r>
            <a:endParaRPr sz="2069">
              <a:latin typeface="Calibri"/>
              <a:cs typeface="Calibri"/>
            </a:endParaRPr>
          </a:p>
          <a:p>
            <a:pPr marL="781244" marR="19710" lvl="1" indent="-296251">
              <a:spcBef>
                <a:spcPts val="508"/>
              </a:spcBef>
              <a:buClr>
                <a:srgbClr val="CC0000"/>
              </a:buClr>
              <a:buFont typeface="Arial MT"/>
              <a:buChar char="–"/>
              <a:tabLst>
                <a:tab pos="781244" algn="l"/>
                <a:tab pos="781841" algn="l"/>
              </a:tabLst>
            </a:pPr>
            <a:r>
              <a:rPr sz="2069" dirty="0">
                <a:latin typeface="Calibri"/>
                <a:cs typeface="Calibri"/>
              </a:rPr>
              <a:t>when the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14" dirty="0">
                <a:latin typeface="Calibri"/>
                <a:cs typeface="Calibri"/>
              </a:rPr>
              <a:t>target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is </a:t>
            </a:r>
            <a:r>
              <a:rPr sz="2069" spc="-9" dirty="0">
                <a:latin typeface="Calibri"/>
                <a:cs typeface="Calibri"/>
              </a:rPr>
              <a:t>categoric,</a:t>
            </a:r>
            <a:r>
              <a:rPr sz="2069" dirty="0">
                <a:latin typeface="Calibri"/>
                <a:cs typeface="Calibri"/>
              </a:rPr>
              <a:t> use</a:t>
            </a:r>
            <a:r>
              <a:rPr sz="2069" spc="-5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a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Decision </a:t>
            </a:r>
            <a:r>
              <a:rPr sz="2069" spc="-42" dirty="0">
                <a:latin typeface="Calibri"/>
                <a:cs typeface="Calibri"/>
              </a:rPr>
              <a:t>Tree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Classifier</a:t>
            </a:r>
            <a:r>
              <a:rPr sz="2069" spc="28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and </a:t>
            </a:r>
            <a:r>
              <a:rPr sz="2069" spc="-455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calculate</a:t>
            </a:r>
            <a:r>
              <a:rPr sz="2069" spc="24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the </a:t>
            </a:r>
            <a:r>
              <a:rPr sz="2069" spc="-9" dirty="0">
                <a:latin typeface="Calibri"/>
                <a:cs typeface="Calibri"/>
              </a:rPr>
              <a:t>weighted</a:t>
            </a:r>
            <a:r>
              <a:rPr sz="2069" dirty="0">
                <a:latin typeface="Calibri"/>
                <a:cs typeface="Calibri"/>
              </a:rPr>
              <a:t> F1</a:t>
            </a:r>
            <a:endParaRPr sz="2069">
              <a:latin typeface="Calibri"/>
              <a:cs typeface="Calibri"/>
            </a:endParaRPr>
          </a:p>
          <a:p>
            <a:pPr marL="781244" lvl="1" indent="-296251">
              <a:spcBef>
                <a:spcPts val="503"/>
              </a:spcBef>
              <a:buClr>
                <a:srgbClr val="CC0000"/>
              </a:buClr>
              <a:buFont typeface="Arial MT"/>
              <a:buChar char="–"/>
              <a:tabLst>
                <a:tab pos="781244" algn="l"/>
                <a:tab pos="781841" algn="l"/>
              </a:tabLst>
            </a:pPr>
            <a:r>
              <a:rPr sz="2069" dirty="0">
                <a:latin typeface="Calibri"/>
                <a:cs typeface="Calibri"/>
              </a:rPr>
              <a:t>other</a:t>
            </a:r>
            <a:r>
              <a:rPr sz="2069" spc="-5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scores</a:t>
            </a:r>
            <a:r>
              <a:rPr sz="2069" spc="-5" dirty="0">
                <a:latin typeface="Calibri"/>
                <a:cs typeface="Calibri"/>
              </a:rPr>
              <a:t> </a:t>
            </a:r>
            <a:r>
              <a:rPr sz="2069" spc="-19" dirty="0">
                <a:latin typeface="Calibri"/>
                <a:cs typeface="Calibri"/>
              </a:rPr>
              <a:t>like</a:t>
            </a:r>
            <a:r>
              <a:rPr sz="2069" spc="14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the </a:t>
            </a:r>
            <a:r>
              <a:rPr sz="2069" spc="-14" dirty="0">
                <a:latin typeface="Calibri"/>
                <a:cs typeface="Calibri"/>
              </a:rPr>
              <a:t>ROC</a:t>
            </a:r>
            <a:r>
              <a:rPr sz="2069" spc="-5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can</a:t>
            </a:r>
            <a:r>
              <a:rPr sz="2069" spc="-5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be</a:t>
            </a:r>
            <a:r>
              <a:rPr sz="2069" spc="-5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also used</a:t>
            </a:r>
            <a:endParaRPr sz="2069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7212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325" y="809789"/>
            <a:ext cx="5524952" cy="1504176"/>
          </a:xfrm>
          <a:prstGeom prst="rect">
            <a:avLst/>
          </a:prstGeom>
        </p:spPr>
        <p:txBody>
          <a:bodyPr vert="horz" wrap="square" lIns="0" tIns="11349" rIns="0" bIns="0" rtlCol="0">
            <a:spAutoFit/>
          </a:bodyPr>
          <a:lstStyle/>
          <a:p>
            <a:pPr marL="11946">
              <a:spcBef>
                <a:spcPts val="89"/>
              </a:spcBef>
            </a:pPr>
            <a:r>
              <a:rPr spc="-19" dirty="0"/>
              <a:t>Predictive</a:t>
            </a:r>
            <a:r>
              <a:rPr spc="-38" dirty="0"/>
              <a:t> </a:t>
            </a:r>
            <a:r>
              <a:rPr spc="-28" dirty="0"/>
              <a:t>Power</a:t>
            </a:r>
            <a:r>
              <a:rPr spc="-47" dirty="0"/>
              <a:t> </a:t>
            </a:r>
            <a:r>
              <a:rPr spc="-19" dirty="0"/>
              <a:t>Score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324" y="1921672"/>
            <a:ext cx="8019245" cy="3280357"/>
          </a:xfrm>
          <a:prstGeom prst="rect">
            <a:avLst/>
          </a:prstGeom>
        </p:spPr>
        <p:txBody>
          <a:bodyPr vert="horz" wrap="square" lIns="0" tIns="91983" rIns="0" bIns="0" rtlCol="0">
            <a:spAutoFit/>
          </a:bodyPr>
          <a:lstStyle/>
          <a:p>
            <a:pPr marL="367328" indent="-355979">
              <a:spcBef>
                <a:spcPts val="724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2493" b="1" spc="-9" dirty="0">
                <a:latin typeface="Calibri"/>
                <a:cs typeface="Calibri"/>
              </a:rPr>
              <a:t>Limitations</a:t>
            </a:r>
            <a:endParaRPr sz="2493">
              <a:latin typeface="Calibri"/>
              <a:cs typeface="Calibri"/>
            </a:endParaRPr>
          </a:p>
          <a:p>
            <a:pPr marL="781244" lvl="1" indent="-296251">
              <a:spcBef>
                <a:spcPts val="531"/>
              </a:spcBef>
              <a:buClr>
                <a:srgbClr val="CC0000"/>
              </a:buClr>
              <a:buFont typeface="Arial MT"/>
              <a:buChar char="–"/>
              <a:tabLst>
                <a:tab pos="781244" algn="l"/>
                <a:tab pos="781841" algn="l"/>
              </a:tabLst>
            </a:pPr>
            <a:r>
              <a:rPr sz="2069" spc="-5" dirty="0">
                <a:latin typeface="Calibri"/>
                <a:cs typeface="Calibri"/>
              </a:rPr>
              <a:t>Calculation</a:t>
            </a:r>
            <a:r>
              <a:rPr sz="2069" spc="14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is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slower</a:t>
            </a:r>
            <a:r>
              <a:rPr sz="2069" dirty="0">
                <a:latin typeface="Calibri"/>
                <a:cs typeface="Calibri"/>
              </a:rPr>
              <a:t> than the </a:t>
            </a:r>
            <a:r>
              <a:rPr sz="2069" spc="-9" dirty="0">
                <a:latin typeface="Calibri"/>
                <a:cs typeface="Calibri"/>
              </a:rPr>
              <a:t>correlation</a:t>
            </a:r>
            <a:endParaRPr sz="2069">
              <a:latin typeface="Calibri"/>
              <a:cs typeface="Calibri"/>
            </a:endParaRPr>
          </a:p>
          <a:p>
            <a:pPr marL="781244" marR="198297" lvl="1" indent="-296251">
              <a:spcBef>
                <a:spcPts val="499"/>
              </a:spcBef>
              <a:buClr>
                <a:srgbClr val="CC0000"/>
              </a:buClr>
              <a:buFont typeface="Arial MT"/>
              <a:buChar char="–"/>
              <a:tabLst>
                <a:tab pos="781244" algn="l"/>
                <a:tab pos="781841" algn="l"/>
              </a:tabLst>
            </a:pPr>
            <a:r>
              <a:rPr sz="2069" spc="-14" dirty="0">
                <a:latin typeface="Calibri"/>
                <a:cs typeface="Calibri"/>
              </a:rPr>
              <a:t>Score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cannot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be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interpreted</a:t>
            </a:r>
            <a:r>
              <a:rPr sz="2069" spc="33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as easily</a:t>
            </a:r>
            <a:r>
              <a:rPr sz="2069" spc="9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as the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correlation</a:t>
            </a:r>
            <a:r>
              <a:rPr sz="2069" spc="14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because</a:t>
            </a:r>
            <a:r>
              <a:rPr sz="2069" spc="24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it </a:t>
            </a:r>
            <a:r>
              <a:rPr sz="2069" spc="-451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does not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tell</a:t>
            </a:r>
            <a:r>
              <a:rPr sz="2069" spc="1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anything</a:t>
            </a:r>
            <a:r>
              <a:rPr sz="2069" dirty="0">
                <a:latin typeface="Calibri"/>
                <a:cs typeface="Calibri"/>
              </a:rPr>
              <a:t> about the </a:t>
            </a:r>
            <a:r>
              <a:rPr sz="2069" b="1" dirty="0">
                <a:latin typeface="Calibri"/>
                <a:cs typeface="Calibri"/>
              </a:rPr>
              <a:t>type of </a:t>
            </a:r>
            <a:r>
              <a:rPr sz="2069" b="1" spc="-5" dirty="0">
                <a:latin typeface="Calibri"/>
                <a:cs typeface="Calibri"/>
              </a:rPr>
              <a:t>relationship</a:t>
            </a:r>
            <a:endParaRPr sz="2069">
              <a:latin typeface="Calibri"/>
              <a:cs typeface="Calibri"/>
            </a:endParaRPr>
          </a:p>
          <a:p>
            <a:pPr marL="781244" marR="195311" lvl="1" indent="-296251">
              <a:spcBef>
                <a:spcPts val="508"/>
              </a:spcBef>
              <a:buClr>
                <a:srgbClr val="CC0000"/>
              </a:buClr>
              <a:buFont typeface="Arial MT"/>
              <a:buChar char="–"/>
              <a:tabLst>
                <a:tab pos="781244" algn="l"/>
                <a:tab pos="781841" algn="l"/>
              </a:tabLst>
            </a:pPr>
            <a:r>
              <a:rPr sz="2069" dirty="0">
                <a:latin typeface="Calibri"/>
                <a:cs typeface="Calibri"/>
              </a:rPr>
              <a:t>Cannot </a:t>
            </a:r>
            <a:r>
              <a:rPr sz="2069" spc="-9" dirty="0">
                <a:latin typeface="Calibri"/>
                <a:cs typeface="Calibri"/>
              </a:rPr>
              <a:t>compare</a:t>
            </a:r>
            <a:r>
              <a:rPr sz="2069" spc="9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the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scores</a:t>
            </a:r>
            <a:r>
              <a:rPr sz="2069" spc="9" dirty="0">
                <a:latin typeface="Calibri"/>
                <a:cs typeface="Calibri"/>
              </a:rPr>
              <a:t> </a:t>
            </a:r>
            <a:r>
              <a:rPr sz="2069" spc="-19" dirty="0">
                <a:latin typeface="Calibri"/>
                <a:cs typeface="Calibri"/>
              </a:rPr>
              <a:t>for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14" dirty="0">
                <a:latin typeface="Calibri"/>
                <a:cs typeface="Calibri"/>
              </a:rPr>
              <a:t>different</a:t>
            </a:r>
            <a:r>
              <a:rPr sz="2069" spc="28" dirty="0">
                <a:latin typeface="Calibri"/>
                <a:cs typeface="Calibri"/>
              </a:rPr>
              <a:t> </a:t>
            </a:r>
            <a:r>
              <a:rPr sz="2069" spc="-14" dirty="0">
                <a:latin typeface="Calibri"/>
                <a:cs typeface="Calibri"/>
              </a:rPr>
              <a:t>target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variables</a:t>
            </a:r>
            <a:r>
              <a:rPr sz="2069" spc="24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in</a:t>
            </a:r>
            <a:r>
              <a:rPr sz="2069" dirty="0">
                <a:latin typeface="Calibri"/>
                <a:cs typeface="Calibri"/>
              </a:rPr>
              <a:t> a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strict </a:t>
            </a:r>
            <a:r>
              <a:rPr sz="2069" spc="-451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mathematical</a:t>
            </a:r>
            <a:r>
              <a:rPr sz="2069" spc="24" dirty="0">
                <a:latin typeface="Calibri"/>
                <a:cs typeface="Calibri"/>
              </a:rPr>
              <a:t> </a:t>
            </a:r>
            <a:r>
              <a:rPr sz="2069" spc="-24" dirty="0">
                <a:latin typeface="Calibri"/>
                <a:cs typeface="Calibri"/>
              </a:rPr>
              <a:t>way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because</a:t>
            </a:r>
            <a:r>
              <a:rPr sz="2069" spc="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they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are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calculated</a:t>
            </a:r>
            <a:r>
              <a:rPr sz="2069" spc="19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using </a:t>
            </a:r>
            <a:r>
              <a:rPr sz="2069" spc="-14" dirty="0">
                <a:latin typeface="Calibri"/>
                <a:cs typeface="Calibri"/>
              </a:rPr>
              <a:t>different </a:t>
            </a:r>
            <a:r>
              <a:rPr sz="2069" spc="-9" dirty="0">
                <a:latin typeface="Calibri"/>
                <a:cs typeface="Calibri"/>
              </a:rPr>
              <a:t> evaluation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metrics</a:t>
            </a:r>
            <a:endParaRPr sz="2069">
              <a:latin typeface="Calibri"/>
              <a:cs typeface="Calibri"/>
            </a:endParaRPr>
          </a:p>
          <a:p>
            <a:pPr marL="781244" marR="4778" lvl="1" indent="-296251">
              <a:spcBef>
                <a:spcPts val="503"/>
              </a:spcBef>
              <a:buClr>
                <a:srgbClr val="CC0000"/>
              </a:buClr>
              <a:buFont typeface="Arial MT"/>
              <a:buChar char="–"/>
              <a:tabLst>
                <a:tab pos="781244" algn="l"/>
                <a:tab pos="781841" algn="l"/>
              </a:tabLst>
            </a:pPr>
            <a:r>
              <a:rPr sz="2069" dirty="0">
                <a:latin typeface="Calibri"/>
                <a:cs typeface="Calibri"/>
              </a:rPr>
              <a:t>PPS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cannot</a:t>
            </a:r>
            <a:r>
              <a:rPr sz="2069" spc="9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detect</a:t>
            </a:r>
            <a:r>
              <a:rPr sz="2069" spc="28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interaction</a:t>
            </a:r>
            <a:r>
              <a:rPr sz="2069" spc="28" dirty="0">
                <a:latin typeface="Calibri"/>
                <a:cs typeface="Calibri"/>
              </a:rPr>
              <a:t> </a:t>
            </a:r>
            <a:r>
              <a:rPr sz="2069" spc="-14" dirty="0">
                <a:latin typeface="Calibri"/>
                <a:cs typeface="Calibri"/>
              </a:rPr>
              <a:t>effects</a:t>
            </a:r>
            <a:r>
              <a:rPr sz="2069" spc="28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between</a:t>
            </a:r>
            <a:r>
              <a:rPr sz="2069" spc="9" dirty="0">
                <a:latin typeface="Calibri"/>
                <a:cs typeface="Calibri"/>
              </a:rPr>
              <a:t> </a:t>
            </a:r>
            <a:r>
              <a:rPr sz="2069" spc="-14" dirty="0">
                <a:latin typeface="Calibri"/>
                <a:cs typeface="Calibri"/>
              </a:rPr>
              <a:t>features</a:t>
            </a:r>
            <a:r>
              <a:rPr sz="2069" spc="24" dirty="0">
                <a:latin typeface="Calibri"/>
                <a:cs typeface="Calibri"/>
              </a:rPr>
              <a:t> </a:t>
            </a:r>
            <a:r>
              <a:rPr sz="2069" spc="-14" dirty="0">
                <a:latin typeface="Calibri"/>
                <a:cs typeface="Calibri"/>
              </a:rPr>
              <a:t>towards</a:t>
            </a:r>
            <a:r>
              <a:rPr sz="2069" spc="-28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the </a:t>
            </a:r>
            <a:r>
              <a:rPr sz="2069" spc="-451" dirty="0">
                <a:latin typeface="Calibri"/>
                <a:cs typeface="Calibri"/>
              </a:rPr>
              <a:t> </a:t>
            </a:r>
            <a:r>
              <a:rPr sz="2069" spc="-14" dirty="0">
                <a:latin typeface="Calibri"/>
                <a:cs typeface="Calibri"/>
              </a:rPr>
              <a:t>target</a:t>
            </a:r>
            <a:endParaRPr sz="2069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026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623572"/>
            <a:ext cx="6716395" cy="763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Why</a:t>
            </a:r>
            <a:r>
              <a:rPr spc="-15" dirty="0"/>
              <a:t> </a:t>
            </a:r>
            <a:r>
              <a:rPr spc="-25" dirty="0"/>
              <a:t>Preprocess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30" dirty="0"/>
              <a:t>Data?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2132" y="1936242"/>
            <a:ext cx="251460" cy="1706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0802" y="1769620"/>
            <a:ext cx="7341234" cy="514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  <a:tab pos="3096260" algn="l"/>
              </a:tabLst>
            </a:pPr>
            <a:r>
              <a:rPr sz="2600" spc="10" dirty="0">
                <a:solidFill>
                  <a:srgbClr val="0000CC"/>
                </a:solidFill>
                <a:latin typeface="Calibri"/>
                <a:cs typeface="Calibri"/>
              </a:rPr>
              <a:t>Low‐quality </a:t>
            </a:r>
            <a:r>
              <a:rPr sz="2600" dirty="0">
                <a:solidFill>
                  <a:srgbClr val="0000CC"/>
                </a:solidFill>
                <a:latin typeface="Calibri"/>
                <a:cs typeface="Calibri"/>
              </a:rPr>
              <a:t>data	</a:t>
            </a:r>
            <a:r>
              <a:rPr sz="2600" spc="10" dirty="0">
                <a:solidFill>
                  <a:srgbClr val="0000CC"/>
                </a:solidFill>
                <a:latin typeface="Calibri"/>
                <a:cs typeface="Calibri"/>
              </a:rPr>
              <a:t>Low‐quality</a:t>
            </a:r>
            <a:r>
              <a:rPr sz="2600" spc="-1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0000CC"/>
                </a:solidFill>
                <a:latin typeface="Calibri"/>
                <a:cs typeface="Calibri"/>
              </a:rPr>
              <a:t>mining</a:t>
            </a:r>
            <a:r>
              <a:rPr sz="2600" spc="-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0000CC"/>
                </a:solidFill>
                <a:latin typeface="Calibri"/>
                <a:cs typeface="Calibri"/>
              </a:rPr>
              <a:t>results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0000"/>
              </a:buClr>
              <a:buFont typeface="Arial MT"/>
              <a:buChar char="•"/>
            </a:pPr>
            <a:endParaRPr sz="31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spc="10" dirty="0">
                <a:latin typeface="Calibri"/>
                <a:cs typeface="Calibri"/>
              </a:rPr>
              <a:t>Huge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size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real‐world</a:t>
            </a:r>
            <a:r>
              <a:rPr sz="2600" spc="5" dirty="0">
                <a:latin typeface="Calibri"/>
                <a:cs typeface="Calibri"/>
              </a:rPr>
              <a:t> databases</a:t>
            </a:r>
            <a:endParaRPr sz="260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300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highly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susceptible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noisy,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missing,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inconsistent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265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origin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 multiple,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heterogenous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sources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CC0000"/>
              </a:buClr>
              <a:buFont typeface="Arial MT"/>
              <a:buChar char="–"/>
            </a:pPr>
            <a:endParaRPr sz="31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spc="15" dirty="0">
                <a:latin typeface="Calibri"/>
                <a:cs typeface="Calibri"/>
              </a:rPr>
              <a:t>Major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issues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with</a:t>
            </a:r>
            <a:r>
              <a:rPr sz="2600" dirty="0">
                <a:latin typeface="Calibri"/>
                <a:cs typeface="Calibri"/>
              </a:rPr>
              <a:t> Data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Quality</a:t>
            </a:r>
            <a:endParaRPr sz="260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305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200" b="1" spc="-10" dirty="0">
                <a:latin typeface="Calibri"/>
                <a:cs typeface="Calibri"/>
              </a:rPr>
              <a:t>Accuracy</a:t>
            </a:r>
            <a:r>
              <a:rPr sz="2200" spc="-10" dirty="0">
                <a:latin typeface="Calibri"/>
                <a:cs typeface="Calibri"/>
              </a:rPr>
              <a:t>: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correct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 wrong,</a:t>
            </a:r>
            <a:r>
              <a:rPr sz="2200" spc="-15" dirty="0">
                <a:latin typeface="Calibri"/>
                <a:cs typeface="Calibri"/>
              </a:rPr>
              <a:t> accurate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not,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noisy,</a:t>
            </a:r>
            <a:r>
              <a:rPr sz="2200" dirty="0">
                <a:latin typeface="Calibri"/>
                <a:cs typeface="Calibri"/>
              </a:rPr>
              <a:t> …</a:t>
            </a:r>
            <a:endParaRPr sz="220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265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200" b="1" spc="-5" dirty="0">
                <a:latin typeface="Calibri"/>
                <a:cs typeface="Calibri"/>
              </a:rPr>
              <a:t>Completeness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recorded, unavailable,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…</a:t>
            </a:r>
            <a:endParaRPr sz="220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265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200" b="1" spc="-10" dirty="0">
                <a:latin typeface="Calibri"/>
                <a:cs typeface="Calibri"/>
              </a:rPr>
              <a:t>Consistency</a:t>
            </a:r>
            <a:r>
              <a:rPr sz="2200" spc="-10" dirty="0">
                <a:latin typeface="Calibri"/>
                <a:cs typeface="Calibri"/>
              </a:rPr>
              <a:t>: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some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modified </a:t>
            </a:r>
            <a:r>
              <a:rPr sz="2200" spc="-5" dirty="0">
                <a:latin typeface="Calibri"/>
                <a:cs typeface="Calibri"/>
              </a:rPr>
              <a:t>but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some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not,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dangling,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…</a:t>
            </a:r>
            <a:endParaRPr sz="220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265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200" b="1" dirty="0">
                <a:latin typeface="Calibri"/>
                <a:cs typeface="Calibri"/>
              </a:rPr>
              <a:t>Timeliness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timely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update?</a:t>
            </a:r>
            <a:endParaRPr sz="220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260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200" b="1" spc="-10" dirty="0">
                <a:latin typeface="Calibri"/>
                <a:cs typeface="Calibri"/>
              </a:rPr>
              <a:t>Believability</a:t>
            </a:r>
            <a:r>
              <a:rPr sz="2200" spc="-10" dirty="0">
                <a:latin typeface="Calibri"/>
                <a:cs typeface="Calibri"/>
              </a:rPr>
              <a:t>:</a:t>
            </a:r>
            <a:r>
              <a:rPr sz="2200" spc="-5" dirty="0">
                <a:latin typeface="Calibri"/>
                <a:cs typeface="Calibri"/>
              </a:rPr>
              <a:t> how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trustable</a:t>
            </a:r>
            <a:r>
              <a:rPr sz="2200" dirty="0">
                <a:latin typeface="Calibri"/>
                <a:cs typeface="Calibri"/>
              </a:rPr>
              <a:t> 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correct?</a:t>
            </a:r>
            <a:endParaRPr sz="220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265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200" b="1" spc="-10" dirty="0">
                <a:latin typeface="Calibri"/>
                <a:cs typeface="Calibri"/>
              </a:rPr>
              <a:t>Interpretability</a:t>
            </a:r>
            <a:r>
              <a:rPr sz="2200" spc="-10" dirty="0">
                <a:latin typeface="Calibri"/>
                <a:cs typeface="Calibri"/>
              </a:rPr>
              <a:t>: </a:t>
            </a:r>
            <a:r>
              <a:rPr sz="2200" spc="-5" dirty="0">
                <a:latin typeface="Calibri"/>
                <a:cs typeface="Calibri"/>
              </a:rPr>
              <a:t>how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easily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understood?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324" y="809789"/>
            <a:ext cx="6220201" cy="1504176"/>
          </a:xfrm>
          <a:prstGeom prst="rect">
            <a:avLst/>
          </a:prstGeom>
        </p:spPr>
        <p:txBody>
          <a:bodyPr vert="horz" wrap="square" lIns="0" tIns="11349" rIns="0" bIns="0" rtlCol="0">
            <a:spAutoFit/>
          </a:bodyPr>
          <a:lstStyle/>
          <a:p>
            <a:pPr marL="11946">
              <a:spcBef>
                <a:spcPts val="89"/>
              </a:spcBef>
            </a:pPr>
            <a:r>
              <a:rPr spc="-28" dirty="0"/>
              <a:t>Data</a:t>
            </a:r>
            <a:r>
              <a:rPr spc="-14" dirty="0"/>
              <a:t> Reduction </a:t>
            </a:r>
            <a:r>
              <a:rPr spc="-28" dirty="0"/>
              <a:t>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324" y="1817540"/>
            <a:ext cx="7985796" cy="5061915"/>
          </a:xfrm>
          <a:prstGeom prst="rect">
            <a:avLst/>
          </a:prstGeom>
        </p:spPr>
        <p:txBody>
          <a:bodyPr vert="horz" wrap="square" lIns="0" tIns="43005" rIns="0" bIns="0" rtlCol="0">
            <a:spAutoFit/>
          </a:bodyPr>
          <a:lstStyle/>
          <a:p>
            <a:pPr marL="367328" marR="4778" indent="-355979">
              <a:lnSpc>
                <a:spcPct val="90100"/>
              </a:lnSpc>
              <a:spcBef>
                <a:spcPts val="339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2069" b="1" spc="-5" dirty="0">
                <a:latin typeface="Calibri"/>
                <a:cs typeface="Calibri"/>
              </a:rPr>
              <a:t>Objective</a:t>
            </a:r>
            <a:r>
              <a:rPr sz="2069" spc="-5" dirty="0">
                <a:latin typeface="Calibri"/>
                <a:cs typeface="Calibri"/>
              </a:rPr>
              <a:t>: </a:t>
            </a:r>
            <a:r>
              <a:rPr sz="2069" i="1" spc="-9" dirty="0">
                <a:solidFill>
                  <a:srgbClr val="0000CC"/>
                </a:solidFill>
                <a:latin typeface="Calibri"/>
                <a:cs typeface="Calibri"/>
              </a:rPr>
              <a:t>Obtain </a:t>
            </a:r>
            <a:r>
              <a:rPr sz="2069" i="1" dirty="0">
                <a:solidFill>
                  <a:srgbClr val="0000CC"/>
                </a:solidFill>
                <a:latin typeface="Calibri"/>
                <a:cs typeface="Calibri"/>
              </a:rPr>
              <a:t>a </a:t>
            </a:r>
            <a:r>
              <a:rPr sz="2069" i="1" spc="-5" dirty="0">
                <a:solidFill>
                  <a:srgbClr val="0000CC"/>
                </a:solidFill>
                <a:latin typeface="Calibri"/>
                <a:cs typeface="Calibri"/>
              </a:rPr>
              <a:t>reduced representation of </a:t>
            </a:r>
            <a:r>
              <a:rPr sz="2069" i="1" dirty="0">
                <a:solidFill>
                  <a:srgbClr val="0000CC"/>
                </a:solidFill>
                <a:latin typeface="Calibri"/>
                <a:cs typeface="Calibri"/>
              </a:rPr>
              <a:t>the </a:t>
            </a:r>
            <a:r>
              <a:rPr sz="2069" i="1" spc="-9" dirty="0">
                <a:solidFill>
                  <a:srgbClr val="0000CC"/>
                </a:solidFill>
                <a:latin typeface="Calibri"/>
                <a:cs typeface="Calibri"/>
              </a:rPr>
              <a:t>data set </a:t>
            </a:r>
            <a:r>
              <a:rPr sz="2069" i="1" dirty="0">
                <a:solidFill>
                  <a:srgbClr val="0000CC"/>
                </a:solidFill>
                <a:latin typeface="Calibri"/>
                <a:cs typeface="Calibri"/>
              </a:rPr>
              <a:t>that </a:t>
            </a:r>
            <a:r>
              <a:rPr sz="2069" i="1" spc="-5" dirty="0">
                <a:solidFill>
                  <a:srgbClr val="0000CC"/>
                </a:solidFill>
                <a:latin typeface="Calibri"/>
                <a:cs typeface="Calibri"/>
              </a:rPr>
              <a:t>is </a:t>
            </a:r>
            <a:r>
              <a:rPr sz="2069" i="1" dirty="0">
                <a:solidFill>
                  <a:srgbClr val="0000CC"/>
                </a:solidFill>
                <a:latin typeface="Calibri"/>
                <a:cs typeface="Calibri"/>
              </a:rPr>
              <a:t>much </a:t>
            </a:r>
            <a:r>
              <a:rPr sz="2069" i="1" spc="-45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69" i="1" spc="-5" dirty="0">
                <a:solidFill>
                  <a:srgbClr val="0000CC"/>
                </a:solidFill>
                <a:latin typeface="Calibri"/>
                <a:cs typeface="Calibri"/>
              </a:rPr>
              <a:t>smaller in volume but </a:t>
            </a:r>
            <a:r>
              <a:rPr sz="2069" i="1" spc="-9" dirty="0">
                <a:solidFill>
                  <a:srgbClr val="0000CC"/>
                </a:solidFill>
                <a:latin typeface="Calibri"/>
                <a:cs typeface="Calibri"/>
              </a:rPr>
              <a:t>yet</a:t>
            </a:r>
            <a:r>
              <a:rPr sz="2069" i="1" spc="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69" i="1" spc="-5" dirty="0">
                <a:solidFill>
                  <a:srgbClr val="0000CC"/>
                </a:solidFill>
                <a:latin typeface="Calibri"/>
                <a:cs typeface="Calibri"/>
              </a:rPr>
              <a:t>produces</a:t>
            </a:r>
            <a:r>
              <a:rPr sz="2069" i="1" spc="-19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69" i="1" spc="-5" dirty="0">
                <a:solidFill>
                  <a:srgbClr val="0000CC"/>
                </a:solidFill>
                <a:latin typeface="Calibri"/>
                <a:cs typeface="Calibri"/>
              </a:rPr>
              <a:t>the same (or </a:t>
            </a:r>
            <a:r>
              <a:rPr sz="2069" i="1" spc="-9" dirty="0">
                <a:solidFill>
                  <a:srgbClr val="0000CC"/>
                </a:solidFill>
                <a:latin typeface="Calibri"/>
                <a:cs typeface="Calibri"/>
              </a:rPr>
              <a:t>almost</a:t>
            </a:r>
            <a:r>
              <a:rPr sz="2069" i="1" dirty="0">
                <a:solidFill>
                  <a:srgbClr val="0000CC"/>
                </a:solidFill>
                <a:latin typeface="Calibri"/>
                <a:cs typeface="Calibri"/>
              </a:rPr>
              <a:t> the </a:t>
            </a:r>
            <a:r>
              <a:rPr sz="2069" i="1" spc="-5" dirty="0">
                <a:solidFill>
                  <a:srgbClr val="0000CC"/>
                </a:solidFill>
                <a:latin typeface="Calibri"/>
                <a:cs typeface="Calibri"/>
              </a:rPr>
              <a:t>same) </a:t>
            </a:r>
            <a:r>
              <a:rPr sz="2069" i="1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69" i="1" spc="-5" dirty="0">
                <a:solidFill>
                  <a:srgbClr val="0000CC"/>
                </a:solidFill>
                <a:latin typeface="Calibri"/>
                <a:cs typeface="Calibri"/>
              </a:rPr>
              <a:t>analytical </a:t>
            </a:r>
            <a:r>
              <a:rPr sz="2069" i="1" dirty="0">
                <a:solidFill>
                  <a:srgbClr val="0000CC"/>
                </a:solidFill>
                <a:latin typeface="Calibri"/>
                <a:cs typeface="Calibri"/>
              </a:rPr>
              <a:t>results</a:t>
            </a:r>
            <a:endParaRPr sz="2069">
              <a:latin typeface="Calibri"/>
              <a:cs typeface="Calibri"/>
            </a:endParaRPr>
          </a:p>
          <a:p>
            <a:pPr marL="367328" marR="9556" indent="-355979">
              <a:lnSpc>
                <a:spcPts val="2239"/>
              </a:lnSpc>
              <a:spcBef>
                <a:spcPts val="536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2069" b="1" spc="-14" dirty="0">
                <a:latin typeface="Calibri"/>
                <a:cs typeface="Calibri"/>
              </a:rPr>
              <a:t>Why</a:t>
            </a:r>
            <a:r>
              <a:rPr sz="2069" spc="-14" dirty="0">
                <a:latin typeface="Calibri"/>
                <a:cs typeface="Calibri"/>
              </a:rPr>
              <a:t>?</a:t>
            </a:r>
            <a:r>
              <a:rPr sz="2069" spc="-5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—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Complex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14" dirty="0">
                <a:latin typeface="Calibri"/>
                <a:cs typeface="Calibri"/>
              </a:rPr>
              <a:t>data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analysis</a:t>
            </a:r>
            <a:r>
              <a:rPr sz="2069" spc="19" dirty="0">
                <a:latin typeface="Calibri"/>
                <a:cs typeface="Calibri"/>
              </a:rPr>
              <a:t> </a:t>
            </a:r>
            <a:r>
              <a:rPr sz="2069" spc="-19" dirty="0">
                <a:latin typeface="Calibri"/>
                <a:cs typeface="Calibri"/>
              </a:rPr>
              <a:t>may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24" dirty="0">
                <a:latin typeface="Calibri"/>
                <a:cs typeface="Calibri"/>
              </a:rPr>
              <a:t>take</a:t>
            </a:r>
            <a:r>
              <a:rPr sz="2069" spc="24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a </a:t>
            </a:r>
            <a:r>
              <a:rPr sz="2069" spc="-9" dirty="0">
                <a:latin typeface="Calibri"/>
                <a:cs typeface="Calibri"/>
              </a:rPr>
              <a:t>very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long</a:t>
            </a:r>
            <a:r>
              <a:rPr sz="2069" dirty="0">
                <a:latin typeface="Calibri"/>
                <a:cs typeface="Calibri"/>
              </a:rPr>
              <a:t> time</a:t>
            </a:r>
            <a:r>
              <a:rPr sz="2069" spc="14" dirty="0">
                <a:latin typeface="Calibri"/>
                <a:cs typeface="Calibri"/>
              </a:rPr>
              <a:t> </a:t>
            </a:r>
            <a:r>
              <a:rPr sz="2069" spc="-14" dirty="0">
                <a:latin typeface="Calibri"/>
                <a:cs typeface="Calibri"/>
              </a:rPr>
              <a:t>to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run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on</a:t>
            </a:r>
            <a:r>
              <a:rPr sz="2069" spc="-9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the </a:t>
            </a:r>
            <a:r>
              <a:rPr sz="2069" spc="-455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complete</a:t>
            </a:r>
            <a:r>
              <a:rPr sz="2069" spc="14" dirty="0">
                <a:latin typeface="Calibri"/>
                <a:cs typeface="Calibri"/>
              </a:rPr>
              <a:t> </a:t>
            </a:r>
            <a:r>
              <a:rPr sz="2069" spc="-14" dirty="0">
                <a:latin typeface="Calibri"/>
                <a:cs typeface="Calibri"/>
              </a:rPr>
              <a:t>data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set</a:t>
            </a:r>
            <a:endParaRPr sz="2069">
              <a:latin typeface="Calibri"/>
              <a:cs typeface="Calibri"/>
            </a:endParaRPr>
          </a:p>
          <a:p>
            <a:pPr marL="367328" indent="-355979">
              <a:spcBef>
                <a:spcPts val="215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2069" spc="-14" dirty="0">
                <a:latin typeface="Calibri"/>
                <a:cs typeface="Calibri"/>
              </a:rPr>
              <a:t>Data</a:t>
            </a:r>
            <a:r>
              <a:rPr sz="2069" spc="-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reduction</a:t>
            </a:r>
            <a:r>
              <a:rPr sz="2069" spc="9" dirty="0">
                <a:latin typeface="Calibri"/>
                <a:cs typeface="Calibri"/>
              </a:rPr>
              <a:t> </a:t>
            </a:r>
            <a:r>
              <a:rPr sz="2069" spc="-14" dirty="0">
                <a:latin typeface="Calibri"/>
                <a:cs typeface="Calibri"/>
              </a:rPr>
              <a:t>strategies</a:t>
            </a:r>
            <a:endParaRPr sz="2069">
              <a:latin typeface="Calibri"/>
              <a:cs typeface="Calibri"/>
            </a:endParaRPr>
          </a:p>
          <a:p>
            <a:pPr marL="781244" lvl="1" indent="-296251">
              <a:spcBef>
                <a:spcPts val="254"/>
              </a:spcBef>
              <a:buClr>
                <a:srgbClr val="CC0000"/>
              </a:buClr>
              <a:buFont typeface="Arial MT"/>
              <a:buChar char="–"/>
              <a:tabLst>
                <a:tab pos="781244" algn="l"/>
                <a:tab pos="781841" algn="l"/>
              </a:tabLst>
            </a:pPr>
            <a:r>
              <a:rPr sz="2069" b="1" spc="-5" dirty="0">
                <a:solidFill>
                  <a:srgbClr val="0000CC"/>
                </a:solidFill>
                <a:latin typeface="Calibri"/>
                <a:cs typeface="Calibri"/>
              </a:rPr>
              <a:t>Dimensionality</a:t>
            </a:r>
            <a:r>
              <a:rPr sz="2069" b="1" spc="-28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69" b="1" spc="-5" dirty="0">
                <a:solidFill>
                  <a:srgbClr val="0000CC"/>
                </a:solidFill>
                <a:latin typeface="Calibri"/>
                <a:cs typeface="Calibri"/>
              </a:rPr>
              <a:t>reduction</a:t>
            </a:r>
            <a:endParaRPr sz="2069">
              <a:latin typeface="Calibri"/>
              <a:cs typeface="Calibri"/>
            </a:endParaRPr>
          </a:p>
          <a:p>
            <a:pPr marL="1196354" lvl="2" indent="-237717">
              <a:spcBef>
                <a:spcPts val="245"/>
              </a:spcBef>
              <a:buClr>
                <a:srgbClr val="CC0000"/>
              </a:buClr>
              <a:buFont typeface="Arial MT"/>
              <a:buChar char="•"/>
              <a:tabLst>
                <a:tab pos="1196354" algn="l"/>
                <a:tab pos="1196951" algn="l"/>
              </a:tabLst>
            </a:pPr>
            <a:r>
              <a:rPr sz="2069" spc="-19" dirty="0">
                <a:latin typeface="Calibri"/>
                <a:cs typeface="Calibri"/>
              </a:rPr>
              <a:t>Wavelet</a:t>
            </a:r>
            <a:r>
              <a:rPr sz="2069" spc="-33" dirty="0">
                <a:latin typeface="Calibri"/>
                <a:cs typeface="Calibri"/>
              </a:rPr>
              <a:t> </a:t>
            </a:r>
            <a:r>
              <a:rPr sz="2069" spc="-14" dirty="0">
                <a:latin typeface="Calibri"/>
                <a:cs typeface="Calibri"/>
              </a:rPr>
              <a:t>transforms</a:t>
            </a:r>
            <a:endParaRPr sz="2069">
              <a:latin typeface="Calibri"/>
              <a:cs typeface="Calibri"/>
            </a:endParaRPr>
          </a:p>
          <a:p>
            <a:pPr marL="1196354" lvl="2" indent="-237717">
              <a:spcBef>
                <a:spcPts val="254"/>
              </a:spcBef>
              <a:buClr>
                <a:srgbClr val="CC0000"/>
              </a:buClr>
              <a:buFont typeface="Arial MT"/>
              <a:buChar char="•"/>
              <a:tabLst>
                <a:tab pos="1196354" algn="l"/>
                <a:tab pos="1196951" algn="l"/>
              </a:tabLst>
            </a:pPr>
            <a:r>
              <a:rPr sz="2069" dirty="0">
                <a:latin typeface="Calibri"/>
                <a:cs typeface="Calibri"/>
              </a:rPr>
              <a:t>Principal</a:t>
            </a:r>
            <a:r>
              <a:rPr sz="2069" spc="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Components</a:t>
            </a:r>
            <a:r>
              <a:rPr sz="2069" spc="-14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Analysis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(PCA)</a:t>
            </a:r>
            <a:endParaRPr sz="2069">
              <a:latin typeface="Calibri"/>
              <a:cs typeface="Calibri"/>
            </a:endParaRPr>
          </a:p>
          <a:p>
            <a:pPr marL="1196354" lvl="2" indent="-237717">
              <a:spcBef>
                <a:spcPts val="254"/>
              </a:spcBef>
              <a:buClr>
                <a:srgbClr val="CC0000"/>
              </a:buClr>
              <a:buFont typeface="Arial MT"/>
              <a:buChar char="•"/>
              <a:tabLst>
                <a:tab pos="1196354" algn="l"/>
                <a:tab pos="1196951" algn="l"/>
              </a:tabLst>
            </a:pPr>
            <a:r>
              <a:rPr sz="2069" spc="-9" dirty="0">
                <a:latin typeface="Calibri"/>
                <a:cs typeface="Calibri"/>
              </a:rPr>
              <a:t>Attribute/Feature</a:t>
            </a:r>
            <a:r>
              <a:rPr sz="2069" spc="1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subset </a:t>
            </a:r>
            <a:r>
              <a:rPr sz="2069" dirty="0">
                <a:latin typeface="Calibri"/>
                <a:cs typeface="Calibri"/>
              </a:rPr>
              <a:t>selection,</a:t>
            </a:r>
            <a:r>
              <a:rPr sz="2069" spc="14" dirty="0">
                <a:latin typeface="Calibri"/>
                <a:cs typeface="Calibri"/>
              </a:rPr>
              <a:t> </a:t>
            </a:r>
            <a:r>
              <a:rPr sz="2069" spc="-14" dirty="0">
                <a:latin typeface="Calibri"/>
                <a:cs typeface="Calibri"/>
              </a:rPr>
              <a:t>feature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creation</a:t>
            </a:r>
            <a:endParaRPr sz="2069">
              <a:latin typeface="Calibri"/>
              <a:cs typeface="Calibri"/>
            </a:endParaRPr>
          </a:p>
          <a:p>
            <a:pPr marL="781244" lvl="1" indent="-296251">
              <a:spcBef>
                <a:spcPts val="254"/>
              </a:spcBef>
              <a:buClr>
                <a:srgbClr val="CC0000"/>
              </a:buClr>
              <a:buFont typeface="Arial MT"/>
              <a:buChar char="–"/>
              <a:tabLst>
                <a:tab pos="781244" algn="l"/>
                <a:tab pos="781841" algn="l"/>
              </a:tabLst>
            </a:pPr>
            <a:r>
              <a:rPr sz="2069" b="1" spc="-5" dirty="0">
                <a:solidFill>
                  <a:srgbClr val="0000CC"/>
                </a:solidFill>
                <a:latin typeface="Calibri"/>
                <a:cs typeface="Calibri"/>
              </a:rPr>
              <a:t>Numerosity</a:t>
            </a:r>
            <a:r>
              <a:rPr sz="2069" b="1" spc="-28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69" b="1" spc="-5" dirty="0">
                <a:solidFill>
                  <a:srgbClr val="0000CC"/>
                </a:solidFill>
                <a:latin typeface="Calibri"/>
                <a:cs typeface="Calibri"/>
              </a:rPr>
              <a:t>reduction</a:t>
            </a:r>
            <a:endParaRPr sz="2069">
              <a:latin typeface="Calibri"/>
              <a:cs typeface="Calibri"/>
            </a:endParaRPr>
          </a:p>
          <a:p>
            <a:pPr marL="1196354" lvl="2" indent="-237717">
              <a:spcBef>
                <a:spcPts val="249"/>
              </a:spcBef>
              <a:buClr>
                <a:srgbClr val="CC0000"/>
              </a:buClr>
              <a:buFont typeface="Arial MT"/>
              <a:buChar char="•"/>
              <a:tabLst>
                <a:tab pos="1196354" algn="l"/>
                <a:tab pos="1196951" algn="l"/>
              </a:tabLst>
            </a:pPr>
            <a:r>
              <a:rPr sz="2069" spc="-9" dirty="0">
                <a:latin typeface="Calibri"/>
                <a:cs typeface="Calibri"/>
              </a:rPr>
              <a:t>Regression </a:t>
            </a:r>
            <a:r>
              <a:rPr sz="2069" dirty="0">
                <a:latin typeface="Calibri"/>
                <a:cs typeface="Calibri"/>
              </a:rPr>
              <a:t>and</a:t>
            </a:r>
            <a:r>
              <a:rPr sz="2069" spc="-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Log‐Linear</a:t>
            </a:r>
            <a:r>
              <a:rPr sz="2069" spc="-9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Models</a:t>
            </a:r>
            <a:endParaRPr sz="2069">
              <a:latin typeface="Calibri"/>
              <a:cs typeface="Calibri"/>
            </a:endParaRPr>
          </a:p>
          <a:p>
            <a:pPr marL="1196354" lvl="2" indent="-237717">
              <a:spcBef>
                <a:spcPts val="254"/>
              </a:spcBef>
              <a:buClr>
                <a:srgbClr val="CC0000"/>
              </a:buClr>
              <a:buFont typeface="Arial MT"/>
              <a:buChar char="•"/>
              <a:tabLst>
                <a:tab pos="1196354" algn="l"/>
                <a:tab pos="1196951" algn="l"/>
              </a:tabLst>
            </a:pPr>
            <a:r>
              <a:rPr sz="2069" spc="-9" dirty="0">
                <a:latin typeface="Calibri"/>
                <a:cs typeface="Calibri"/>
              </a:rPr>
              <a:t>Histograms,</a:t>
            </a:r>
            <a:r>
              <a:rPr sz="2069" spc="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clustering,</a:t>
            </a:r>
            <a:r>
              <a:rPr sz="2069" spc="9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sampling</a:t>
            </a:r>
            <a:endParaRPr sz="2069">
              <a:latin typeface="Calibri"/>
              <a:cs typeface="Calibri"/>
            </a:endParaRPr>
          </a:p>
          <a:p>
            <a:pPr marL="1196354" lvl="2" indent="-237717">
              <a:spcBef>
                <a:spcPts val="254"/>
              </a:spcBef>
              <a:buClr>
                <a:srgbClr val="CC0000"/>
              </a:buClr>
              <a:buFont typeface="Arial MT"/>
              <a:buChar char="•"/>
              <a:tabLst>
                <a:tab pos="1196354" algn="l"/>
                <a:tab pos="1196951" algn="l"/>
              </a:tabLst>
            </a:pPr>
            <a:r>
              <a:rPr sz="2069" spc="-14" dirty="0">
                <a:latin typeface="Calibri"/>
                <a:cs typeface="Calibri"/>
              </a:rPr>
              <a:t>Data</a:t>
            </a:r>
            <a:r>
              <a:rPr sz="2069" spc="-9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cube</a:t>
            </a:r>
            <a:r>
              <a:rPr sz="2069" spc="-9" dirty="0">
                <a:latin typeface="Calibri"/>
                <a:cs typeface="Calibri"/>
              </a:rPr>
              <a:t> aggregation</a:t>
            </a:r>
            <a:endParaRPr sz="2069">
              <a:latin typeface="Calibri"/>
              <a:cs typeface="Calibri"/>
            </a:endParaRPr>
          </a:p>
          <a:p>
            <a:pPr marL="781244" lvl="1" indent="-296251">
              <a:spcBef>
                <a:spcPts val="254"/>
              </a:spcBef>
              <a:buClr>
                <a:srgbClr val="CC0000"/>
              </a:buClr>
              <a:buFont typeface="Arial MT"/>
              <a:buChar char="–"/>
              <a:tabLst>
                <a:tab pos="781244" algn="l"/>
                <a:tab pos="781841" algn="l"/>
              </a:tabLst>
            </a:pPr>
            <a:r>
              <a:rPr sz="2069" b="1" spc="-14" dirty="0">
                <a:solidFill>
                  <a:srgbClr val="0000CC"/>
                </a:solidFill>
                <a:latin typeface="Calibri"/>
                <a:cs typeface="Calibri"/>
              </a:rPr>
              <a:t>Data</a:t>
            </a:r>
            <a:r>
              <a:rPr sz="2069" b="1" spc="-24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069" b="1" spc="-9" dirty="0">
                <a:solidFill>
                  <a:srgbClr val="0000CC"/>
                </a:solidFill>
                <a:latin typeface="Calibri"/>
                <a:cs typeface="Calibri"/>
              </a:rPr>
              <a:t>compression</a:t>
            </a:r>
            <a:endParaRPr sz="2069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0840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324" y="809789"/>
            <a:ext cx="7384920" cy="1504176"/>
          </a:xfrm>
          <a:prstGeom prst="rect">
            <a:avLst/>
          </a:prstGeom>
        </p:spPr>
        <p:txBody>
          <a:bodyPr vert="horz" wrap="square" lIns="0" tIns="11349" rIns="0" bIns="0" rtlCol="0">
            <a:spAutoFit/>
          </a:bodyPr>
          <a:lstStyle/>
          <a:p>
            <a:pPr marL="11946">
              <a:spcBef>
                <a:spcPts val="89"/>
              </a:spcBef>
            </a:pPr>
            <a:r>
              <a:rPr spc="-9" dirty="0"/>
              <a:t>Principal</a:t>
            </a:r>
            <a:r>
              <a:rPr spc="-33" dirty="0"/>
              <a:t> </a:t>
            </a:r>
            <a:r>
              <a:rPr spc="-9" dirty="0"/>
              <a:t>Components</a:t>
            </a:r>
            <a:r>
              <a:rPr spc="-24" dirty="0"/>
              <a:t> </a:t>
            </a:r>
            <a:r>
              <a:rPr spc="-9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324" y="1697698"/>
            <a:ext cx="8624899" cy="4915722"/>
          </a:xfrm>
          <a:prstGeom prst="rect">
            <a:avLst/>
          </a:prstGeom>
        </p:spPr>
        <p:txBody>
          <a:bodyPr vert="horz" wrap="square" lIns="0" tIns="84218" rIns="0" bIns="0" rtlCol="0">
            <a:spAutoFit/>
          </a:bodyPr>
          <a:lstStyle/>
          <a:p>
            <a:pPr marL="367328" indent="-355979">
              <a:spcBef>
                <a:spcPts val="663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2257" spc="5" dirty="0">
                <a:latin typeface="Calibri"/>
                <a:cs typeface="Calibri"/>
              </a:rPr>
              <a:t>Original</a:t>
            </a:r>
            <a:r>
              <a:rPr sz="2257" spc="-5" dirty="0">
                <a:latin typeface="Calibri"/>
                <a:cs typeface="Calibri"/>
              </a:rPr>
              <a:t> </a:t>
            </a:r>
            <a:r>
              <a:rPr sz="2257" spc="-9" dirty="0">
                <a:latin typeface="Calibri"/>
                <a:cs typeface="Calibri"/>
              </a:rPr>
              <a:t>data</a:t>
            </a:r>
            <a:r>
              <a:rPr sz="2257" spc="-24" dirty="0">
                <a:latin typeface="Calibri"/>
                <a:cs typeface="Calibri"/>
              </a:rPr>
              <a:t> </a:t>
            </a:r>
            <a:r>
              <a:rPr sz="2257" spc="5" dirty="0">
                <a:latin typeface="Calibri"/>
                <a:cs typeface="Calibri"/>
              </a:rPr>
              <a:t>has</a:t>
            </a:r>
            <a:r>
              <a:rPr sz="2257" dirty="0">
                <a:latin typeface="Calibri"/>
                <a:cs typeface="Calibri"/>
              </a:rPr>
              <a:t> </a:t>
            </a:r>
            <a:r>
              <a:rPr sz="2257" i="1" spc="9" dirty="0">
                <a:latin typeface="Calibri"/>
                <a:cs typeface="Calibri"/>
              </a:rPr>
              <a:t>n</a:t>
            </a:r>
            <a:r>
              <a:rPr sz="2257" i="1" spc="-9" dirty="0">
                <a:latin typeface="Calibri"/>
                <a:cs typeface="Calibri"/>
              </a:rPr>
              <a:t> </a:t>
            </a:r>
            <a:r>
              <a:rPr sz="2257" spc="-5" dirty="0">
                <a:latin typeface="Calibri"/>
                <a:cs typeface="Calibri"/>
              </a:rPr>
              <a:t>attributes</a:t>
            </a:r>
            <a:r>
              <a:rPr sz="2257" dirty="0">
                <a:latin typeface="Calibri"/>
                <a:cs typeface="Calibri"/>
              </a:rPr>
              <a:t> </a:t>
            </a:r>
            <a:r>
              <a:rPr sz="2257" spc="5" dirty="0">
                <a:latin typeface="Calibri"/>
                <a:cs typeface="Calibri"/>
              </a:rPr>
              <a:t>or</a:t>
            </a:r>
            <a:r>
              <a:rPr sz="2257" spc="-5" dirty="0">
                <a:latin typeface="Calibri"/>
                <a:cs typeface="Calibri"/>
              </a:rPr>
              <a:t> </a:t>
            </a:r>
            <a:r>
              <a:rPr sz="2257" spc="5" dirty="0">
                <a:latin typeface="Calibri"/>
                <a:cs typeface="Calibri"/>
              </a:rPr>
              <a:t>dimensions</a:t>
            </a:r>
            <a:endParaRPr sz="2257">
              <a:latin typeface="Calibri"/>
              <a:cs typeface="Calibri"/>
            </a:endParaRPr>
          </a:p>
          <a:p>
            <a:pPr marL="367328" marR="125429" indent="-355979">
              <a:lnSpc>
                <a:spcPct val="100800"/>
              </a:lnSpc>
              <a:spcBef>
                <a:spcPts val="555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2257" spc="9" dirty="0">
                <a:latin typeface="Calibri"/>
                <a:cs typeface="Calibri"/>
              </a:rPr>
              <a:t>PCA </a:t>
            </a:r>
            <a:r>
              <a:rPr sz="2257" dirty="0">
                <a:latin typeface="Calibri"/>
                <a:cs typeface="Calibri"/>
              </a:rPr>
              <a:t>searches</a:t>
            </a:r>
            <a:r>
              <a:rPr sz="2257" spc="5" dirty="0">
                <a:latin typeface="Calibri"/>
                <a:cs typeface="Calibri"/>
              </a:rPr>
              <a:t> </a:t>
            </a:r>
            <a:r>
              <a:rPr sz="2257" spc="-14" dirty="0">
                <a:latin typeface="Calibri"/>
                <a:cs typeface="Calibri"/>
              </a:rPr>
              <a:t>for</a:t>
            </a:r>
            <a:r>
              <a:rPr sz="2257" spc="19" dirty="0">
                <a:latin typeface="Calibri"/>
                <a:cs typeface="Calibri"/>
              </a:rPr>
              <a:t> </a:t>
            </a:r>
            <a:r>
              <a:rPr sz="2257" i="1" spc="9" dirty="0">
                <a:latin typeface="Calibri"/>
                <a:cs typeface="Calibri"/>
              </a:rPr>
              <a:t>k </a:t>
            </a:r>
            <a:r>
              <a:rPr sz="2257" i="1" spc="5" dirty="0">
                <a:latin typeface="Calibri"/>
                <a:cs typeface="Calibri"/>
              </a:rPr>
              <a:t>n</a:t>
            </a:r>
            <a:r>
              <a:rPr sz="2257" spc="5" dirty="0">
                <a:latin typeface="Calibri"/>
                <a:cs typeface="Calibri"/>
              </a:rPr>
              <a:t>‐dimensional</a:t>
            </a:r>
            <a:r>
              <a:rPr sz="2257" spc="-14" dirty="0">
                <a:latin typeface="Calibri"/>
                <a:cs typeface="Calibri"/>
              </a:rPr>
              <a:t> </a:t>
            </a:r>
            <a:r>
              <a:rPr sz="2257" dirty="0">
                <a:latin typeface="Calibri"/>
                <a:cs typeface="Calibri"/>
              </a:rPr>
              <a:t>orthogonal</a:t>
            </a:r>
            <a:r>
              <a:rPr sz="2257" spc="9" dirty="0">
                <a:latin typeface="Calibri"/>
                <a:cs typeface="Calibri"/>
              </a:rPr>
              <a:t> </a:t>
            </a:r>
            <a:r>
              <a:rPr sz="2257" spc="-9" dirty="0">
                <a:latin typeface="Calibri"/>
                <a:cs typeface="Calibri"/>
              </a:rPr>
              <a:t>vectors</a:t>
            </a:r>
            <a:r>
              <a:rPr sz="2257" spc="5" dirty="0">
                <a:latin typeface="Calibri"/>
                <a:cs typeface="Calibri"/>
              </a:rPr>
              <a:t> </a:t>
            </a:r>
            <a:r>
              <a:rPr sz="2257" dirty="0">
                <a:latin typeface="Calibri"/>
                <a:cs typeface="Calibri"/>
              </a:rPr>
              <a:t>that</a:t>
            </a:r>
            <a:r>
              <a:rPr sz="2257" spc="9" dirty="0">
                <a:latin typeface="Calibri"/>
                <a:cs typeface="Calibri"/>
              </a:rPr>
              <a:t> </a:t>
            </a:r>
            <a:r>
              <a:rPr sz="2257" dirty="0">
                <a:latin typeface="Calibri"/>
                <a:cs typeface="Calibri"/>
              </a:rPr>
              <a:t>can</a:t>
            </a:r>
            <a:r>
              <a:rPr sz="2257" spc="5" dirty="0">
                <a:latin typeface="Calibri"/>
                <a:cs typeface="Calibri"/>
              </a:rPr>
              <a:t> </a:t>
            </a:r>
            <a:r>
              <a:rPr sz="2257" dirty="0">
                <a:latin typeface="Calibri"/>
                <a:cs typeface="Calibri"/>
              </a:rPr>
              <a:t>best</a:t>
            </a:r>
            <a:r>
              <a:rPr sz="2257" spc="5" dirty="0">
                <a:latin typeface="Calibri"/>
                <a:cs typeface="Calibri"/>
              </a:rPr>
              <a:t> be </a:t>
            </a:r>
            <a:r>
              <a:rPr sz="2257" spc="-494" dirty="0">
                <a:latin typeface="Calibri"/>
                <a:cs typeface="Calibri"/>
              </a:rPr>
              <a:t> </a:t>
            </a:r>
            <a:r>
              <a:rPr sz="2257" spc="5" dirty="0">
                <a:latin typeface="Calibri"/>
                <a:cs typeface="Calibri"/>
              </a:rPr>
              <a:t>used</a:t>
            </a:r>
            <a:r>
              <a:rPr sz="2257" spc="-5" dirty="0">
                <a:latin typeface="Calibri"/>
                <a:cs typeface="Calibri"/>
              </a:rPr>
              <a:t> to</a:t>
            </a:r>
            <a:r>
              <a:rPr sz="2257" dirty="0">
                <a:latin typeface="Calibri"/>
                <a:cs typeface="Calibri"/>
              </a:rPr>
              <a:t> represent</a:t>
            </a:r>
            <a:r>
              <a:rPr sz="2257" spc="5" dirty="0">
                <a:latin typeface="Calibri"/>
                <a:cs typeface="Calibri"/>
              </a:rPr>
              <a:t> </a:t>
            </a:r>
            <a:r>
              <a:rPr sz="2257" spc="9" dirty="0">
                <a:latin typeface="Calibri"/>
                <a:cs typeface="Calibri"/>
              </a:rPr>
              <a:t>the</a:t>
            </a:r>
            <a:r>
              <a:rPr sz="2257" spc="5" dirty="0">
                <a:latin typeface="Calibri"/>
                <a:cs typeface="Calibri"/>
              </a:rPr>
              <a:t> </a:t>
            </a:r>
            <a:r>
              <a:rPr sz="2257" spc="-5" dirty="0">
                <a:latin typeface="Calibri"/>
                <a:cs typeface="Calibri"/>
              </a:rPr>
              <a:t>data,</a:t>
            </a:r>
            <a:r>
              <a:rPr sz="2257" spc="-9" dirty="0">
                <a:latin typeface="Calibri"/>
                <a:cs typeface="Calibri"/>
              </a:rPr>
              <a:t> </a:t>
            </a:r>
            <a:r>
              <a:rPr sz="2257" spc="5" dirty="0">
                <a:latin typeface="Calibri"/>
                <a:cs typeface="Calibri"/>
              </a:rPr>
              <a:t>where</a:t>
            </a:r>
            <a:r>
              <a:rPr sz="2257" spc="9" dirty="0">
                <a:latin typeface="Calibri"/>
                <a:cs typeface="Calibri"/>
              </a:rPr>
              <a:t> </a:t>
            </a:r>
            <a:r>
              <a:rPr sz="2257" i="1" spc="9" dirty="0">
                <a:latin typeface="Calibri"/>
                <a:cs typeface="Calibri"/>
              </a:rPr>
              <a:t>k</a:t>
            </a:r>
            <a:r>
              <a:rPr sz="2257" i="1" spc="5" dirty="0">
                <a:latin typeface="Calibri"/>
                <a:cs typeface="Calibri"/>
              </a:rPr>
              <a:t> </a:t>
            </a:r>
            <a:r>
              <a:rPr sz="2257" spc="9" dirty="0">
                <a:latin typeface="Calibri"/>
                <a:cs typeface="Calibri"/>
              </a:rPr>
              <a:t>≤ </a:t>
            </a:r>
            <a:r>
              <a:rPr sz="2257" i="1" spc="9" dirty="0">
                <a:latin typeface="Calibri"/>
                <a:cs typeface="Calibri"/>
              </a:rPr>
              <a:t>n</a:t>
            </a:r>
            <a:endParaRPr sz="2257">
              <a:latin typeface="Calibri"/>
              <a:cs typeface="Calibri"/>
            </a:endParaRPr>
          </a:p>
          <a:p>
            <a:pPr marL="367328" indent="-355979">
              <a:spcBef>
                <a:spcPts val="574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2257" spc="5" dirty="0">
                <a:latin typeface="Calibri"/>
                <a:cs typeface="Calibri"/>
              </a:rPr>
              <a:t>Original</a:t>
            </a:r>
            <a:r>
              <a:rPr sz="2257" dirty="0">
                <a:latin typeface="Calibri"/>
                <a:cs typeface="Calibri"/>
              </a:rPr>
              <a:t> </a:t>
            </a:r>
            <a:r>
              <a:rPr sz="2257" spc="-9" dirty="0">
                <a:latin typeface="Calibri"/>
                <a:cs typeface="Calibri"/>
              </a:rPr>
              <a:t>data</a:t>
            </a:r>
            <a:r>
              <a:rPr sz="2257" spc="-19" dirty="0">
                <a:latin typeface="Calibri"/>
                <a:cs typeface="Calibri"/>
              </a:rPr>
              <a:t> </a:t>
            </a:r>
            <a:r>
              <a:rPr sz="2257" spc="5" dirty="0">
                <a:latin typeface="Calibri"/>
                <a:cs typeface="Calibri"/>
              </a:rPr>
              <a:t>thus</a:t>
            </a:r>
            <a:r>
              <a:rPr sz="2257" dirty="0">
                <a:latin typeface="Calibri"/>
                <a:cs typeface="Calibri"/>
              </a:rPr>
              <a:t> </a:t>
            </a:r>
            <a:r>
              <a:rPr sz="2257" spc="-5" dirty="0">
                <a:latin typeface="Calibri"/>
                <a:cs typeface="Calibri"/>
              </a:rPr>
              <a:t>projected</a:t>
            </a:r>
            <a:r>
              <a:rPr sz="2257" spc="9" dirty="0">
                <a:latin typeface="Calibri"/>
                <a:cs typeface="Calibri"/>
              </a:rPr>
              <a:t> </a:t>
            </a:r>
            <a:r>
              <a:rPr sz="2257" spc="-5" dirty="0">
                <a:latin typeface="Calibri"/>
                <a:cs typeface="Calibri"/>
              </a:rPr>
              <a:t>onto</a:t>
            </a:r>
            <a:r>
              <a:rPr sz="2257" dirty="0">
                <a:latin typeface="Calibri"/>
                <a:cs typeface="Calibri"/>
              </a:rPr>
              <a:t> </a:t>
            </a:r>
            <a:r>
              <a:rPr sz="2257" spc="9" dirty="0">
                <a:latin typeface="Calibri"/>
                <a:cs typeface="Calibri"/>
              </a:rPr>
              <a:t>a</a:t>
            </a:r>
            <a:r>
              <a:rPr sz="2257" dirty="0">
                <a:latin typeface="Calibri"/>
                <a:cs typeface="Calibri"/>
              </a:rPr>
              <a:t> </a:t>
            </a:r>
            <a:r>
              <a:rPr sz="2257" spc="9" dirty="0">
                <a:latin typeface="Calibri"/>
                <a:cs typeface="Calibri"/>
              </a:rPr>
              <a:t>much</a:t>
            </a:r>
            <a:r>
              <a:rPr sz="2257" spc="-5" dirty="0">
                <a:latin typeface="Calibri"/>
                <a:cs typeface="Calibri"/>
              </a:rPr>
              <a:t> </a:t>
            </a:r>
            <a:r>
              <a:rPr sz="2257" spc="5" dirty="0">
                <a:latin typeface="Calibri"/>
                <a:cs typeface="Calibri"/>
              </a:rPr>
              <a:t>smaller space</a:t>
            </a:r>
            <a:endParaRPr sz="2257">
              <a:latin typeface="Calibri"/>
              <a:cs typeface="Calibri"/>
            </a:endParaRPr>
          </a:p>
          <a:p>
            <a:pPr marL="367328" marR="84814" indent="-355979">
              <a:lnSpc>
                <a:spcPct val="101000"/>
              </a:lnSpc>
              <a:spcBef>
                <a:spcPts val="550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2257" spc="5" dirty="0">
                <a:latin typeface="Calibri"/>
                <a:cs typeface="Calibri"/>
              </a:rPr>
              <a:t>“Combines”</a:t>
            </a:r>
            <a:r>
              <a:rPr sz="2257" spc="14" dirty="0">
                <a:latin typeface="Calibri"/>
                <a:cs typeface="Calibri"/>
              </a:rPr>
              <a:t> </a:t>
            </a:r>
            <a:r>
              <a:rPr sz="2257" spc="5" dirty="0">
                <a:latin typeface="Calibri"/>
                <a:cs typeface="Calibri"/>
              </a:rPr>
              <a:t>the</a:t>
            </a:r>
            <a:r>
              <a:rPr sz="2257" dirty="0">
                <a:latin typeface="Calibri"/>
                <a:cs typeface="Calibri"/>
              </a:rPr>
              <a:t> </a:t>
            </a:r>
            <a:r>
              <a:rPr sz="2257" spc="9" dirty="0">
                <a:latin typeface="Calibri"/>
                <a:cs typeface="Calibri"/>
              </a:rPr>
              <a:t>essence</a:t>
            </a:r>
            <a:r>
              <a:rPr sz="2257" spc="19" dirty="0">
                <a:latin typeface="Calibri"/>
                <a:cs typeface="Calibri"/>
              </a:rPr>
              <a:t> </a:t>
            </a:r>
            <a:r>
              <a:rPr sz="2257" spc="5" dirty="0">
                <a:latin typeface="Calibri"/>
                <a:cs typeface="Calibri"/>
              </a:rPr>
              <a:t>of </a:t>
            </a:r>
            <a:r>
              <a:rPr sz="2257" spc="-5" dirty="0">
                <a:latin typeface="Calibri"/>
                <a:cs typeface="Calibri"/>
              </a:rPr>
              <a:t>attributes;</a:t>
            </a:r>
            <a:r>
              <a:rPr sz="2257" spc="5" dirty="0">
                <a:latin typeface="Calibri"/>
                <a:cs typeface="Calibri"/>
              </a:rPr>
              <a:t> </a:t>
            </a:r>
            <a:r>
              <a:rPr sz="2257" dirty="0">
                <a:latin typeface="Calibri"/>
                <a:cs typeface="Calibri"/>
              </a:rPr>
              <a:t>attributes</a:t>
            </a:r>
            <a:r>
              <a:rPr sz="2257" spc="5" dirty="0">
                <a:latin typeface="Calibri"/>
                <a:cs typeface="Calibri"/>
              </a:rPr>
              <a:t> </a:t>
            </a:r>
            <a:r>
              <a:rPr sz="2257" spc="9" dirty="0">
                <a:latin typeface="Calibri"/>
                <a:cs typeface="Calibri"/>
              </a:rPr>
              <a:t>with</a:t>
            </a:r>
            <a:r>
              <a:rPr sz="2257" dirty="0">
                <a:latin typeface="Calibri"/>
                <a:cs typeface="Calibri"/>
              </a:rPr>
              <a:t> </a:t>
            </a:r>
            <a:r>
              <a:rPr sz="2257" spc="5" dirty="0">
                <a:latin typeface="Calibri"/>
                <a:cs typeface="Calibri"/>
              </a:rPr>
              <a:t>similar </a:t>
            </a:r>
            <a:r>
              <a:rPr sz="2257" spc="-5" dirty="0">
                <a:latin typeface="Calibri"/>
                <a:cs typeface="Calibri"/>
              </a:rPr>
              <a:t>patterns </a:t>
            </a:r>
            <a:r>
              <a:rPr sz="2257" spc="-499" dirty="0">
                <a:latin typeface="Calibri"/>
                <a:cs typeface="Calibri"/>
              </a:rPr>
              <a:t> </a:t>
            </a:r>
            <a:r>
              <a:rPr sz="2257" dirty="0">
                <a:latin typeface="Calibri"/>
                <a:cs typeface="Calibri"/>
              </a:rPr>
              <a:t>across </a:t>
            </a:r>
            <a:r>
              <a:rPr sz="2257" spc="5" dirty="0">
                <a:latin typeface="Calibri"/>
                <a:cs typeface="Calibri"/>
              </a:rPr>
              <a:t>all</a:t>
            </a:r>
            <a:r>
              <a:rPr sz="2257" spc="-14" dirty="0">
                <a:latin typeface="Calibri"/>
                <a:cs typeface="Calibri"/>
              </a:rPr>
              <a:t> </a:t>
            </a:r>
            <a:r>
              <a:rPr sz="2257" spc="-5" dirty="0">
                <a:latin typeface="Calibri"/>
                <a:cs typeface="Calibri"/>
              </a:rPr>
              <a:t>records</a:t>
            </a:r>
            <a:endParaRPr sz="2257">
              <a:latin typeface="Calibri"/>
              <a:cs typeface="Calibri"/>
            </a:endParaRPr>
          </a:p>
          <a:p>
            <a:pPr marL="781244" lvl="1" indent="-296251">
              <a:spcBef>
                <a:spcPts val="508"/>
              </a:spcBef>
              <a:buClr>
                <a:srgbClr val="CC0000"/>
              </a:buClr>
              <a:buFont typeface="Arial MT"/>
              <a:buChar char="–"/>
              <a:tabLst>
                <a:tab pos="781244" algn="l"/>
                <a:tab pos="781841" algn="l"/>
              </a:tabLst>
            </a:pPr>
            <a:r>
              <a:rPr sz="1834" spc="9" dirty="0">
                <a:latin typeface="Calibri"/>
                <a:cs typeface="Calibri"/>
              </a:rPr>
              <a:t>variables</a:t>
            </a:r>
            <a:r>
              <a:rPr sz="1834" spc="-5" dirty="0">
                <a:latin typeface="Calibri"/>
                <a:cs typeface="Calibri"/>
              </a:rPr>
              <a:t> </a:t>
            </a:r>
            <a:r>
              <a:rPr sz="1834" spc="5" dirty="0">
                <a:latin typeface="Calibri"/>
                <a:cs typeface="Calibri"/>
              </a:rPr>
              <a:t>“intention</a:t>
            </a:r>
            <a:r>
              <a:rPr sz="1834" spc="9" dirty="0">
                <a:latin typeface="Calibri"/>
                <a:cs typeface="Calibri"/>
              </a:rPr>
              <a:t> </a:t>
            </a:r>
            <a:r>
              <a:rPr sz="1834" spc="5" dirty="0">
                <a:latin typeface="Calibri"/>
                <a:cs typeface="Calibri"/>
              </a:rPr>
              <a:t>to</a:t>
            </a:r>
            <a:r>
              <a:rPr sz="1834" spc="9" dirty="0">
                <a:latin typeface="Calibri"/>
                <a:cs typeface="Calibri"/>
              </a:rPr>
              <a:t> purchase</a:t>
            </a:r>
            <a:r>
              <a:rPr sz="1834" spc="14" dirty="0">
                <a:latin typeface="Calibri"/>
                <a:cs typeface="Calibri"/>
              </a:rPr>
              <a:t> a</a:t>
            </a:r>
            <a:r>
              <a:rPr sz="1834" spc="9" dirty="0">
                <a:latin typeface="Calibri"/>
                <a:cs typeface="Calibri"/>
              </a:rPr>
              <a:t> </a:t>
            </a:r>
            <a:r>
              <a:rPr sz="1834" spc="19" dirty="0">
                <a:latin typeface="Calibri"/>
                <a:cs typeface="Calibri"/>
              </a:rPr>
              <a:t>product”</a:t>
            </a:r>
            <a:r>
              <a:rPr sz="1834" spc="14" dirty="0">
                <a:latin typeface="Calibri"/>
                <a:cs typeface="Calibri"/>
              </a:rPr>
              <a:t> and</a:t>
            </a:r>
            <a:r>
              <a:rPr sz="1834" spc="9" dirty="0">
                <a:latin typeface="Calibri"/>
                <a:cs typeface="Calibri"/>
              </a:rPr>
              <a:t> </a:t>
            </a:r>
            <a:r>
              <a:rPr sz="1834" spc="-5" dirty="0">
                <a:latin typeface="Calibri"/>
                <a:cs typeface="Calibri"/>
              </a:rPr>
              <a:t>“degree</a:t>
            </a:r>
            <a:r>
              <a:rPr sz="1834" spc="14" dirty="0">
                <a:latin typeface="Calibri"/>
                <a:cs typeface="Calibri"/>
              </a:rPr>
              <a:t> </a:t>
            </a:r>
            <a:r>
              <a:rPr sz="1834" spc="9" dirty="0">
                <a:latin typeface="Calibri"/>
                <a:cs typeface="Calibri"/>
              </a:rPr>
              <a:t>of </a:t>
            </a:r>
            <a:r>
              <a:rPr sz="1834" spc="5" dirty="0">
                <a:latin typeface="Calibri"/>
                <a:cs typeface="Calibri"/>
              </a:rPr>
              <a:t>liking</a:t>
            </a:r>
            <a:r>
              <a:rPr sz="1834" spc="9" dirty="0">
                <a:latin typeface="Calibri"/>
                <a:cs typeface="Calibri"/>
              </a:rPr>
              <a:t> </a:t>
            </a:r>
            <a:r>
              <a:rPr sz="1834" spc="-5" dirty="0">
                <a:latin typeface="Calibri"/>
                <a:cs typeface="Calibri"/>
              </a:rPr>
              <a:t>for</a:t>
            </a:r>
            <a:r>
              <a:rPr sz="1834" spc="9" dirty="0">
                <a:latin typeface="Calibri"/>
                <a:cs typeface="Calibri"/>
              </a:rPr>
              <a:t> </a:t>
            </a:r>
            <a:r>
              <a:rPr sz="1834" spc="14" dirty="0">
                <a:latin typeface="Calibri"/>
                <a:cs typeface="Calibri"/>
              </a:rPr>
              <a:t>the</a:t>
            </a:r>
            <a:r>
              <a:rPr sz="1834" spc="9" dirty="0">
                <a:latin typeface="Calibri"/>
                <a:cs typeface="Calibri"/>
              </a:rPr>
              <a:t> </a:t>
            </a:r>
            <a:r>
              <a:rPr sz="1834" spc="14" dirty="0">
                <a:latin typeface="Calibri"/>
                <a:cs typeface="Calibri"/>
              </a:rPr>
              <a:t>product”</a:t>
            </a:r>
            <a:endParaRPr sz="1834">
              <a:latin typeface="Calibri"/>
              <a:cs typeface="Calibri"/>
            </a:endParaRPr>
          </a:p>
          <a:p>
            <a:pPr marL="367328" indent="-355979">
              <a:spcBef>
                <a:spcPts val="546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2257" dirty="0">
                <a:latin typeface="Calibri"/>
                <a:cs typeface="Calibri"/>
              </a:rPr>
              <a:t>Often </a:t>
            </a:r>
            <a:r>
              <a:rPr sz="2257" spc="-5" dirty="0">
                <a:latin typeface="Calibri"/>
                <a:cs typeface="Calibri"/>
              </a:rPr>
              <a:t>reveals</a:t>
            </a:r>
            <a:r>
              <a:rPr sz="2257" spc="5" dirty="0">
                <a:latin typeface="Calibri"/>
                <a:cs typeface="Calibri"/>
              </a:rPr>
              <a:t> </a:t>
            </a:r>
            <a:r>
              <a:rPr sz="2257" dirty="0">
                <a:latin typeface="Calibri"/>
                <a:cs typeface="Calibri"/>
              </a:rPr>
              <a:t>relationships</a:t>
            </a:r>
            <a:r>
              <a:rPr sz="2257" spc="-9" dirty="0">
                <a:latin typeface="Calibri"/>
                <a:cs typeface="Calibri"/>
              </a:rPr>
              <a:t> </a:t>
            </a:r>
            <a:r>
              <a:rPr sz="2257" dirty="0">
                <a:latin typeface="Calibri"/>
                <a:cs typeface="Calibri"/>
              </a:rPr>
              <a:t>that</a:t>
            </a:r>
            <a:r>
              <a:rPr sz="2257" spc="5" dirty="0">
                <a:latin typeface="Calibri"/>
                <a:cs typeface="Calibri"/>
              </a:rPr>
              <a:t> </a:t>
            </a:r>
            <a:r>
              <a:rPr sz="2257" spc="-5" dirty="0">
                <a:latin typeface="Calibri"/>
                <a:cs typeface="Calibri"/>
              </a:rPr>
              <a:t>were</a:t>
            </a:r>
            <a:r>
              <a:rPr sz="2257" spc="9" dirty="0">
                <a:latin typeface="Calibri"/>
                <a:cs typeface="Calibri"/>
              </a:rPr>
              <a:t> </a:t>
            </a:r>
            <a:r>
              <a:rPr sz="2257" spc="5" dirty="0">
                <a:latin typeface="Calibri"/>
                <a:cs typeface="Calibri"/>
              </a:rPr>
              <a:t>not</a:t>
            </a:r>
            <a:r>
              <a:rPr sz="2257" dirty="0">
                <a:latin typeface="Calibri"/>
                <a:cs typeface="Calibri"/>
              </a:rPr>
              <a:t> </a:t>
            </a:r>
            <a:r>
              <a:rPr sz="2257" spc="5" dirty="0">
                <a:latin typeface="Calibri"/>
                <a:cs typeface="Calibri"/>
              </a:rPr>
              <a:t>previously</a:t>
            </a:r>
            <a:r>
              <a:rPr sz="2257" spc="-5" dirty="0">
                <a:latin typeface="Calibri"/>
                <a:cs typeface="Calibri"/>
              </a:rPr>
              <a:t> </a:t>
            </a:r>
            <a:r>
              <a:rPr sz="2257" dirty="0">
                <a:latin typeface="Calibri"/>
                <a:cs typeface="Calibri"/>
              </a:rPr>
              <a:t>suspected</a:t>
            </a:r>
            <a:endParaRPr sz="2257">
              <a:latin typeface="Calibri"/>
              <a:cs typeface="Calibri"/>
            </a:endParaRPr>
          </a:p>
          <a:p>
            <a:pPr marL="367328" indent="-355979">
              <a:spcBef>
                <a:spcPts val="578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2257" spc="9" dirty="0">
                <a:latin typeface="Calibri"/>
                <a:cs typeface="Calibri"/>
              </a:rPr>
              <a:t>New</a:t>
            </a:r>
            <a:r>
              <a:rPr sz="2257" spc="24" dirty="0">
                <a:latin typeface="Calibri"/>
                <a:cs typeface="Calibri"/>
              </a:rPr>
              <a:t> </a:t>
            </a:r>
            <a:r>
              <a:rPr sz="2257" dirty="0">
                <a:latin typeface="Calibri"/>
                <a:cs typeface="Calibri"/>
              </a:rPr>
              <a:t>variables</a:t>
            </a:r>
            <a:r>
              <a:rPr sz="2257" spc="9" dirty="0">
                <a:latin typeface="Calibri"/>
                <a:cs typeface="Calibri"/>
              </a:rPr>
              <a:t> </a:t>
            </a:r>
            <a:r>
              <a:rPr sz="2257" spc="-5" dirty="0">
                <a:latin typeface="Calibri"/>
                <a:cs typeface="Calibri"/>
              </a:rPr>
              <a:t>are</a:t>
            </a:r>
            <a:r>
              <a:rPr sz="2257" spc="9" dirty="0">
                <a:latin typeface="Calibri"/>
                <a:cs typeface="Calibri"/>
              </a:rPr>
              <a:t> </a:t>
            </a:r>
            <a:r>
              <a:rPr sz="2257" dirty="0">
                <a:latin typeface="Calibri"/>
                <a:cs typeface="Calibri"/>
              </a:rPr>
              <a:t>called</a:t>
            </a:r>
            <a:r>
              <a:rPr sz="2257" spc="-24" dirty="0">
                <a:latin typeface="Calibri"/>
                <a:cs typeface="Calibri"/>
              </a:rPr>
              <a:t> </a:t>
            </a:r>
            <a:r>
              <a:rPr sz="2257" i="1" dirty="0">
                <a:solidFill>
                  <a:srgbClr val="0000CC"/>
                </a:solidFill>
                <a:latin typeface="Calibri"/>
                <a:cs typeface="Calibri"/>
              </a:rPr>
              <a:t>principal</a:t>
            </a:r>
            <a:r>
              <a:rPr sz="2257" i="1" spc="-9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257" i="1" dirty="0">
                <a:solidFill>
                  <a:srgbClr val="0000CC"/>
                </a:solidFill>
                <a:latin typeface="Calibri"/>
                <a:cs typeface="Calibri"/>
              </a:rPr>
              <a:t>components</a:t>
            </a:r>
            <a:r>
              <a:rPr sz="2257" i="1" spc="-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257" spc="5" dirty="0">
                <a:solidFill>
                  <a:srgbClr val="0000CC"/>
                </a:solidFill>
                <a:latin typeface="Calibri"/>
                <a:cs typeface="Calibri"/>
              </a:rPr>
              <a:t>(PC)</a:t>
            </a:r>
            <a:r>
              <a:rPr sz="2257" spc="9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257" spc="5" dirty="0">
                <a:latin typeface="Calibri"/>
                <a:cs typeface="Calibri"/>
              </a:rPr>
              <a:t>or</a:t>
            </a:r>
            <a:r>
              <a:rPr sz="2257" spc="14" dirty="0">
                <a:latin typeface="Calibri"/>
                <a:cs typeface="Calibri"/>
              </a:rPr>
              <a:t> </a:t>
            </a:r>
            <a:r>
              <a:rPr sz="2257" i="1" spc="-5" dirty="0">
                <a:solidFill>
                  <a:srgbClr val="0000CC"/>
                </a:solidFill>
                <a:latin typeface="Calibri"/>
                <a:cs typeface="Calibri"/>
              </a:rPr>
              <a:t>factors</a:t>
            </a:r>
            <a:endParaRPr sz="2257">
              <a:latin typeface="Calibri"/>
              <a:cs typeface="Calibri"/>
            </a:endParaRPr>
          </a:p>
          <a:p>
            <a:pPr marL="781244" lvl="1" indent="-296251">
              <a:spcBef>
                <a:spcPts val="508"/>
              </a:spcBef>
              <a:buClr>
                <a:srgbClr val="CC0000"/>
              </a:buClr>
              <a:buFont typeface="Arial MT"/>
              <a:buChar char="–"/>
              <a:tabLst>
                <a:tab pos="781244" algn="l"/>
                <a:tab pos="781841" algn="l"/>
              </a:tabLst>
            </a:pPr>
            <a:r>
              <a:rPr sz="1834" spc="14" dirty="0">
                <a:latin typeface="Calibri"/>
                <a:cs typeface="Calibri"/>
              </a:rPr>
              <a:t>PCs</a:t>
            </a:r>
            <a:r>
              <a:rPr sz="1834" dirty="0">
                <a:latin typeface="Calibri"/>
                <a:cs typeface="Calibri"/>
              </a:rPr>
              <a:t> </a:t>
            </a:r>
            <a:r>
              <a:rPr sz="1834" spc="5" dirty="0">
                <a:latin typeface="Calibri"/>
                <a:cs typeface="Calibri"/>
              </a:rPr>
              <a:t>are</a:t>
            </a:r>
            <a:r>
              <a:rPr sz="1834" dirty="0">
                <a:latin typeface="Calibri"/>
                <a:cs typeface="Calibri"/>
              </a:rPr>
              <a:t> extracted</a:t>
            </a:r>
            <a:r>
              <a:rPr sz="1834" spc="-5" dirty="0">
                <a:latin typeface="Calibri"/>
                <a:cs typeface="Calibri"/>
              </a:rPr>
              <a:t> </a:t>
            </a:r>
            <a:r>
              <a:rPr sz="1834" spc="9" dirty="0">
                <a:latin typeface="Calibri"/>
                <a:cs typeface="Calibri"/>
              </a:rPr>
              <a:t>sequentially</a:t>
            </a:r>
            <a:endParaRPr sz="1834">
              <a:latin typeface="Calibri"/>
              <a:cs typeface="Calibri"/>
            </a:endParaRPr>
          </a:p>
          <a:p>
            <a:pPr marL="781244" lvl="1" indent="-296251">
              <a:spcBef>
                <a:spcPts val="484"/>
              </a:spcBef>
              <a:buClr>
                <a:srgbClr val="CC0000"/>
              </a:buClr>
              <a:buFont typeface="Arial MT"/>
              <a:buChar char="–"/>
              <a:tabLst>
                <a:tab pos="781244" algn="l"/>
                <a:tab pos="781841" algn="l"/>
              </a:tabLst>
            </a:pPr>
            <a:r>
              <a:rPr sz="1834" spc="-5" dirty="0">
                <a:latin typeface="Calibri"/>
                <a:cs typeface="Calibri"/>
              </a:rPr>
              <a:t>First</a:t>
            </a:r>
            <a:r>
              <a:rPr sz="1834" dirty="0">
                <a:latin typeface="Calibri"/>
                <a:cs typeface="Calibri"/>
              </a:rPr>
              <a:t> </a:t>
            </a:r>
            <a:r>
              <a:rPr sz="1834" spc="14" dirty="0">
                <a:latin typeface="Calibri"/>
                <a:cs typeface="Calibri"/>
              </a:rPr>
              <a:t>PC,</a:t>
            </a:r>
            <a:r>
              <a:rPr sz="1834" spc="9" dirty="0">
                <a:latin typeface="Calibri"/>
                <a:cs typeface="Calibri"/>
              </a:rPr>
              <a:t> PC(1), accounts</a:t>
            </a:r>
            <a:r>
              <a:rPr sz="1834" spc="5" dirty="0">
                <a:latin typeface="Calibri"/>
                <a:cs typeface="Calibri"/>
              </a:rPr>
              <a:t> </a:t>
            </a:r>
            <a:r>
              <a:rPr sz="1834" spc="-5" dirty="0">
                <a:latin typeface="Calibri"/>
                <a:cs typeface="Calibri"/>
              </a:rPr>
              <a:t>for</a:t>
            </a:r>
            <a:r>
              <a:rPr sz="1834" spc="5" dirty="0">
                <a:latin typeface="Calibri"/>
                <a:cs typeface="Calibri"/>
              </a:rPr>
              <a:t> </a:t>
            </a:r>
            <a:r>
              <a:rPr sz="1834" spc="14" dirty="0">
                <a:latin typeface="Calibri"/>
                <a:cs typeface="Calibri"/>
              </a:rPr>
              <a:t>the</a:t>
            </a:r>
            <a:r>
              <a:rPr sz="1834" spc="5" dirty="0">
                <a:latin typeface="Calibri"/>
                <a:cs typeface="Calibri"/>
              </a:rPr>
              <a:t> </a:t>
            </a:r>
            <a:r>
              <a:rPr sz="1834" spc="9" dirty="0">
                <a:latin typeface="Calibri"/>
                <a:cs typeface="Calibri"/>
              </a:rPr>
              <a:t>most</a:t>
            </a:r>
            <a:r>
              <a:rPr sz="1834" spc="5" dirty="0">
                <a:latin typeface="Calibri"/>
                <a:cs typeface="Calibri"/>
              </a:rPr>
              <a:t> </a:t>
            </a:r>
            <a:r>
              <a:rPr sz="1834" spc="9" dirty="0">
                <a:latin typeface="Calibri"/>
                <a:cs typeface="Calibri"/>
              </a:rPr>
              <a:t>variance</a:t>
            </a:r>
            <a:r>
              <a:rPr sz="1834" dirty="0">
                <a:latin typeface="Calibri"/>
                <a:cs typeface="Calibri"/>
              </a:rPr>
              <a:t> </a:t>
            </a:r>
            <a:r>
              <a:rPr sz="1834" spc="9" dirty="0">
                <a:latin typeface="Calibri"/>
                <a:cs typeface="Calibri"/>
              </a:rPr>
              <a:t>in</a:t>
            </a:r>
            <a:r>
              <a:rPr sz="1834" spc="5" dirty="0">
                <a:latin typeface="Calibri"/>
                <a:cs typeface="Calibri"/>
              </a:rPr>
              <a:t> </a:t>
            </a:r>
            <a:r>
              <a:rPr sz="1834" spc="14" dirty="0">
                <a:latin typeface="Calibri"/>
                <a:cs typeface="Calibri"/>
              </a:rPr>
              <a:t>the</a:t>
            </a:r>
            <a:r>
              <a:rPr sz="1834" spc="5" dirty="0">
                <a:latin typeface="Calibri"/>
                <a:cs typeface="Calibri"/>
              </a:rPr>
              <a:t> </a:t>
            </a:r>
            <a:r>
              <a:rPr sz="1834" dirty="0">
                <a:latin typeface="Calibri"/>
                <a:cs typeface="Calibri"/>
              </a:rPr>
              <a:t>data</a:t>
            </a:r>
            <a:endParaRPr sz="1834">
              <a:latin typeface="Calibri"/>
              <a:cs typeface="Calibri"/>
            </a:endParaRPr>
          </a:p>
          <a:p>
            <a:pPr marL="781244" marR="243093" lvl="1" indent="-296251">
              <a:lnSpc>
                <a:spcPct val="101800"/>
              </a:lnSpc>
              <a:spcBef>
                <a:spcPts val="447"/>
              </a:spcBef>
              <a:buClr>
                <a:srgbClr val="CC0000"/>
              </a:buClr>
              <a:buFont typeface="Arial MT"/>
              <a:buChar char="–"/>
              <a:tabLst>
                <a:tab pos="781244" algn="l"/>
                <a:tab pos="781841" algn="l"/>
              </a:tabLst>
            </a:pPr>
            <a:r>
              <a:rPr sz="1834" spc="14" dirty="0">
                <a:latin typeface="Calibri"/>
                <a:cs typeface="Calibri"/>
              </a:rPr>
              <a:t>PC(1) </a:t>
            </a:r>
            <a:r>
              <a:rPr sz="1834" spc="5" dirty="0">
                <a:latin typeface="Calibri"/>
                <a:cs typeface="Calibri"/>
              </a:rPr>
              <a:t>is </a:t>
            </a:r>
            <a:r>
              <a:rPr sz="1834" spc="14" dirty="0">
                <a:latin typeface="Calibri"/>
                <a:cs typeface="Calibri"/>
              </a:rPr>
              <a:t>a </a:t>
            </a:r>
            <a:r>
              <a:rPr sz="1834" spc="5" dirty="0">
                <a:latin typeface="Calibri"/>
                <a:cs typeface="Calibri"/>
              </a:rPr>
              <a:t>vector </a:t>
            </a:r>
            <a:r>
              <a:rPr sz="1834" spc="9" dirty="0">
                <a:latin typeface="Calibri"/>
                <a:cs typeface="Calibri"/>
              </a:rPr>
              <a:t>that </a:t>
            </a:r>
            <a:r>
              <a:rPr sz="1834" spc="5" dirty="0">
                <a:latin typeface="Calibri"/>
                <a:cs typeface="Calibri"/>
              </a:rPr>
              <a:t>points </a:t>
            </a:r>
            <a:r>
              <a:rPr sz="1834" spc="9" dirty="0">
                <a:latin typeface="Calibri"/>
                <a:cs typeface="Calibri"/>
              </a:rPr>
              <a:t>in </a:t>
            </a:r>
            <a:r>
              <a:rPr sz="1834" spc="14" dirty="0">
                <a:latin typeface="Calibri"/>
                <a:cs typeface="Calibri"/>
              </a:rPr>
              <a:t>the </a:t>
            </a:r>
            <a:r>
              <a:rPr sz="1834" spc="9" dirty="0">
                <a:latin typeface="Calibri"/>
                <a:cs typeface="Calibri"/>
              </a:rPr>
              <a:t>direction in </a:t>
            </a:r>
            <a:r>
              <a:rPr sz="1834" spc="14" dirty="0">
                <a:latin typeface="Calibri"/>
                <a:cs typeface="Calibri"/>
              </a:rPr>
              <a:t>which the </a:t>
            </a:r>
            <a:r>
              <a:rPr sz="1834" dirty="0">
                <a:latin typeface="Calibri"/>
                <a:cs typeface="Calibri"/>
              </a:rPr>
              <a:t>data are </a:t>
            </a:r>
            <a:r>
              <a:rPr sz="1834" spc="9" dirty="0">
                <a:latin typeface="Calibri"/>
                <a:cs typeface="Calibri"/>
              </a:rPr>
              <a:t>most </a:t>
            </a:r>
            <a:r>
              <a:rPr sz="1834" dirty="0">
                <a:latin typeface="Calibri"/>
                <a:cs typeface="Calibri"/>
              </a:rPr>
              <a:t>“spread </a:t>
            </a:r>
            <a:r>
              <a:rPr sz="1834" spc="-404" dirty="0">
                <a:latin typeface="Calibri"/>
                <a:cs typeface="Calibri"/>
              </a:rPr>
              <a:t> </a:t>
            </a:r>
            <a:r>
              <a:rPr sz="1834" spc="28" dirty="0">
                <a:latin typeface="Calibri"/>
                <a:cs typeface="Calibri"/>
              </a:rPr>
              <a:t>out”</a:t>
            </a:r>
            <a:endParaRPr sz="1834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866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324" y="809789"/>
            <a:ext cx="7384920" cy="1504176"/>
          </a:xfrm>
          <a:prstGeom prst="rect">
            <a:avLst/>
          </a:prstGeom>
        </p:spPr>
        <p:txBody>
          <a:bodyPr vert="horz" wrap="square" lIns="0" tIns="11349" rIns="0" bIns="0" rtlCol="0">
            <a:spAutoFit/>
          </a:bodyPr>
          <a:lstStyle/>
          <a:p>
            <a:pPr marL="11946">
              <a:spcBef>
                <a:spcPts val="89"/>
              </a:spcBef>
            </a:pPr>
            <a:r>
              <a:rPr spc="-9" dirty="0"/>
              <a:t>Principal</a:t>
            </a:r>
            <a:r>
              <a:rPr spc="-33" dirty="0"/>
              <a:t> </a:t>
            </a:r>
            <a:r>
              <a:rPr spc="-9" dirty="0"/>
              <a:t>Components</a:t>
            </a:r>
            <a:r>
              <a:rPr spc="-24" dirty="0"/>
              <a:t> </a:t>
            </a:r>
            <a:r>
              <a:rPr spc="-9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324" y="1769518"/>
            <a:ext cx="8113617" cy="5000672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367328" marR="290279" indent="-355979">
              <a:spcBef>
                <a:spcPts val="94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2069" spc="-94" dirty="0">
                <a:latin typeface="Calibri"/>
                <a:cs typeface="Calibri"/>
              </a:rPr>
              <a:t>To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reduce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dimensionality</a:t>
            </a:r>
            <a:r>
              <a:rPr sz="2069" spc="14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use </a:t>
            </a:r>
            <a:r>
              <a:rPr sz="2069" spc="-14" dirty="0">
                <a:latin typeface="Calibri"/>
                <a:cs typeface="Calibri"/>
              </a:rPr>
              <a:t>far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14" dirty="0">
                <a:latin typeface="Calibri"/>
                <a:cs typeface="Calibri"/>
              </a:rPr>
              <a:t>fewer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components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19" dirty="0">
                <a:latin typeface="Calibri"/>
                <a:cs typeface="Calibri"/>
              </a:rPr>
              <a:t>for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interpretation </a:t>
            </a:r>
            <a:r>
              <a:rPr sz="2069" spc="-451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than</a:t>
            </a:r>
            <a:r>
              <a:rPr sz="2069" spc="-5" dirty="0">
                <a:latin typeface="Calibri"/>
                <a:cs typeface="Calibri"/>
              </a:rPr>
              <a:t> original</a:t>
            </a:r>
            <a:r>
              <a:rPr sz="206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variables</a:t>
            </a:r>
            <a:endParaRPr sz="2069">
              <a:latin typeface="Calibri"/>
              <a:cs typeface="Calibri"/>
            </a:endParaRPr>
          </a:p>
          <a:p>
            <a:pPr marL="367328" marR="959233" indent="-355979">
              <a:spcBef>
                <a:spcPts val="503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2069" dirty="0">
                <a:latin typeface="Calibri"/>
                <a:cs typeface="Calibri"/>
              </a:rPr>
              <a:t>Number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of</a:t>
            </a:r>
            <a:r>
              <a:rPr sz="2069" spc="-9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PCs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14" dirty="0">
                <a:latin typeface="Calibri"/>
                <a:cs typeface="Calibri"/>
              </a:rPr>
              <a:t>to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retain:</a:t>
            </a:r>
            <a:r>
              <a:rPr sz="2069" spc="28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trade‐off</a:t>
            </a:r>
            <a:r>
              <a:rPr sz="2069" spc="1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between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interpretability</a:t>
            </a:r>
            <a:r>
              <a:rPr sz="2069" spc="24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and </a:t>
            </a:r>
            <a:r>
              <a:rPr sz="2069" spc="-455" dirty="0">
                <a:latin typeface="Calibri"/>
                <a:cs typeface="Calibri"/>
              </a:rPr>
              <a:t> </a:t>
            </a:r>
            <a:r>
              <a:rPr sz="2069" spc="-9" dirty="0">
                <a:latin typeface="Calibri"/>
                <a:cs typeface="Calibri"/>
              </a:rPr>
              <a:t>information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loss</a:t>
            </a:r>
            <a:endParaRPr sz="2069">
              <a:latin typeface="Calibri"/>
              <a:cs typeface="Calibri"/>
            </a:endParaRPr>
          </a:p>
          <a:p>
            <a:pPr marL="367328" indent="-355979">
              <a:spcBef>
                <a:spcPts val="508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2069" spc="-5" dirty="0">
                <a:latin typeface="Calibri"/>
                <a:cs typeface="Calibri"/>
              </a:rPr>
              <a:t>Component</a:t>
            </a:r>
            <a:r>
              <a:rPr sz="2069" spc="-9" dirty="0">
                <a:latin typeface="Calibri"/>
                <a:cs typeface="Calibri"/>
              </a:rPr>
              <a:t> </a:t>
            </a:r>
            <a:r>
              <a:rPr sz="2069" i="1" spc="-5" dirty="0">
                <a:latin typeface="Calibri"/>
                <a:cs typeface="Calibri"/>
              </a:rPr>
              <a:t>loading</a:t>
            </a:r>
            <a:r>
              <a:rPr sz="2069" i="1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– </a:t>
            </a:r>
            <a:r>
              <a:rPr sz="2069" spc="-9" dirty="0">
                <a:latin typeface="Calibri"/>
                <a:cs typeface="Calibri"/>
              </a:rPr>
              <a:t>correlation</a:t>
            </a:r>
            <a:r>
              <a:rPr sz="2069" spc="19" dirty="0">
                <a:latin typeface="Calibri"/>
                <a:cs typeface="Calibri"/>
              </a:rPr>
              <a:t> </a:t>
            </a:r>
            <a:r>
              <a:rPr sz="2069" spc="-5" dirty="0">
                <a:latin typeface="Calibri"/>
                <a:cs typeface="Calibri"/>
              </a:rPr>
              <a:t>between</a:t>
            </a:r>
            <a:r>
              <a:rPr sz="2069" spc="19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original </a:t>
            </a:r>
            <a:r>
              <a:rPr sz="2069" spc="-5" dirty="0">
                <a:latin typeface="Calibri"/>
                <a:cs typeface="Calibri"/>
              </a:rPr>
              <a:t>variables</a:t>
            </a:r>
            <a:r>
              <a:rPr sz="2069" spc="24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and</a:t>
            </a:r>
            <a:r>
              <a:rPr sz="2069" spc="5" dirty="0">
                <a:latin typeface="Calibri"/>
                <a:cs typeface="Calibri"/>
              </a:rPr>
              <a:t> </a:t>
            </a:r>
            <a:r>
              <a:rPr sz="2069" dirty="0">
                <a:latin typeface="Calibri"/>
                <a:cs typeface="Calibri"/>
              </a:rPr>
              <a:t>PCs</a:t>
            </a:r>
            <a:endParaRPr sz="2069">
              <a:latin typeface="Calibri"/>
              <a:cs typeface="Calibri"/>
            </a:endParaRPr>
          </a:p>
          <a:p>
            <a:pPr>
              <a:spcBef>
                <a:spcPts val="38"/>
              </a:spcBef>
              <a:buClr>
                <a:srgbClr val="CC0000"/>
              </a:buClr>
              <a:buFont typeface="Arial MT"/>
              <a:buChar char="•"/>
            </a:pPr>
            <a:endParaRPr sz="2822">
              <a:latin typeface="Calibri"/>
              <a:cs typeface="Calibri"/>
            </a:endParaRPr>
          </a:p>
          <a:p>
            <a:pPr marL="367328" indent="-355979"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2069" spc="-5" dirty="0">
                <a:latin typeface="Calibri"/>
                <a:cs typeface="Calibri"/>
              </a:rPr>
              <a:t>Steps:</a:t>
            </a:r>
            <a:endParaRPr sz="2069">
              <a:latin typeface="Calibri"/>
              <a:cs typeface="Calibri"/>
            </a:endParaRPr>
          </a:p>
          <a:p>
            <a:pPr marL="781244" lvl="1" indent="-296251">
              <a:spcBef>
                <a:spcPts val="494"/>
              </a:spcBef>
              <a:buClr>
                <a:srgbClr val="CC0000"/>
              </a:buClr>
              <a:buFont typeface="Arial MT"/>
              <a:buChar char="–"/>
              <a:tabLst>
                <a:tab pos="781244" algn="l"/>
                <a:tab pos="781841" algn="l"/>
              </a:tabLst>
            </a:pPr>
            <a:r>
              <a:rPr sz="1834" spc="14" dirty="0">
                <a:latin typeface="Calibri"/>
                <a:cs typeface="Calibri"/>
              </a:rPr>
              <a:t>Input</a:t>
            </a:r>
            <a:r>
              <a:rPr sz="1834" spc="5" dirty="0">
                <a:latin typeface="Calibri"/>
                <a:cs typeface="Calibri"/>
              </a:rPr>
              <a:t> </a:t>
            </a:r>
            <a:r>
              <a:rPr sz="1834" dirty="0">
                <a:latin typeface="Calibri"/>
                <a:cs typeface="Calibri"/>
              </a:rPr>
              <a:t>data</a:t>
            </a:r>
            <a:r>
              <a:rPr sz="1834" spc="5" dirty="0">
                <a:latin typeface="Calibri"/>
                <a:cs typeface="Calibri"/>
              </a:rPr>
              <a:t> are</a:t>
            </a:r>
            <a:r>
              <a:rPr sz="1834" spc="14" dirty="0">
                <a:latin typeface="Calibri"/>
                <a:cs typeface="Calibri"/>
              </a:rPr>
              <a:t> </a:t>
            </a:r>
            <a:r>
              <a:rPr sz="1834" spc="5" dirty="0">
                <a:latin typeface="Calibri"/>
                <a:cs typeface="Calibri"/>
              </a:rPr>
              <a:t>normalized,</a:t>
            </a:r>
            <a:r>
              <a:rPr sz="1834" spc="-5" dirty="0">
                <a:latin typeface="Calibri"/>
                <a:cs typeface="Calibri"/>
              </a:rPr>
              <a:t> </a:t>
            </a:r>
            <a:r>
              <a:rPr sz="1834" spc="14" dirty="0">
                <a:latin typeface="Calibri"/>
                <a:cs typeface="Calibri"/>
              </a:rPr>
              <a:t>so</a:t>
            </a:r>
            <a:r>
              <a:rPr sz="1834" spc="9" dirty="0">
                <a:latin typeface="Calibri"/>
                <a:cs typeface="Calibri"/>
              </a:rPr>
              <a:t> that</a:t>
            </a:r>
            <a:r>
              <a:rPr sz="1834" spc="5" dirty="0">
                <a:latin typeface="Calibri"/>
                <a:cs typeface="Calibri"/>
              </a:rPr>
              <a:t> </a:t>
            </a:r>
            <a:r>
              <a:rPr sz="1834" spc="14" dirty="0">
                <a:latin typeface="Calibri"/>
                <a:cs typeface="Calibri"/>
              </a:rPr>
              <a:t>each </a:t>
            </a:r>
            <a:r>
              <a:rPr sz="1834" spc="5" dirty="0">
                <a:latin typeface="Calibri"/>
                <a:cs typeface="Calibri"/>
              </a:rPr>
              <a:t>attribute</a:t>
            </a:r>
            <a:r>
              <a:rPr sz="1834" spc="9" dirty="0">
                <a:latin typeface="Calibri"/>
                <a:cs typeface="Calibri"/>
              </a:rPr>
              <a:t> </a:t>
            </a:r>
            <a:r>
              <a:rPr sz="1834" dirty="0">
                <a:latin typeface="Calibri"/>
                <a:cs typeface="Calibri"/>
              </a:rPr>
              <a:t>falls</a:t>
            </a:r>
            <a:r>
              <a:rPr sz="1834" spc="-5" dirty="0">
                <a:latin typeface="Calibri"/>
                <a:cs typeface="Calibri"/>
              </a:rPr>
              <a:t> </a:t>
            </a:r>
            <a:r>
              <a:rPr sz="1834" spc="9" dirty="0">
                <a:latin typeface="Calibri"/>
                <a:cs typeface="Calibri"/>
              </a:rPr>
              <a:t>within </a:t>
            </a:r>
            <a:r>
              <a:rPr sz="1834" spc="14" dirty="0">
                <a:latin typeface="Calibri"/>
                <a:cs typeface="Calibri"/>
              </a:rPr>
              <a:t>the</a:t>
            </a:r>
            <a:r>
              <a:rPr sz="1834" spc="5" dirty="0">
                <a:latin typeface="Calibri"/>
                <a:cs typeface="Calibri"/>
              </a:rPr>
              <a:t> </a:t>
            </a:r>
            <a:r>
              <a:rPr sz="1834" spc="14" dirty="0">
                <a:latin typeface="Calibri"/>
                <a:cs typeface="Calibri"/>
              </a:rPr>
              <a:t>same</a:t>
            </a:r>
            <a:r>
              <a:rPr sz="1834" spc="9" dirty="0">
                <a:latin typeface="Calibri"/>
                <a:cs typeface="Calibri"/>
              </a:rPr>
              <a:t> </a:t>
            </a:r>
            <a:r>
              <a:rPr sz="1834" dirty="0">
                <a:latin typeface="Calibri"/>
                <a:cs typeface="Calibri"/>
              </a:rPr>
              <a:t>range</a:t>
            </a:r>
            <a:endParaRPr sz="1834">
              <a:latin typeface="Calibri"/>
              <a:cs typeface="Calibri"/>
            </a:endParaRPr>
          </a:p>
          <a:p>
            <a:pPr marL="781244" marR="182768" lvl="1" indent="-296251">
              <a:lnSpc>
                <a:spcPct val="101699"/>
              </a:lnSpc>
              <a:spcBef>
                <a:spcPts val="447"/>
              </a:spcBef>
              <a:buClr>
                <a:srgbClr val="CC0000"/>
              </a:buClr>
              <a:buFont typeface="Arial MT"/>
              <a:buChar char="–"/>
              <a:tabLst>
                <a:tab pos="781244" algn="l"/>
                <a:tab pos="781841" algn="l"/>
              </a:tabLst>
            </a:pPr>
            <a:r>
              <a:rPr sz="1834" spc="14" dirty="0">
                <a:latin typeface="Calibri"/>
                <a:cs typeface="Calibri"/>
              </a:rPr>
              <a:t>PCA </a:t>
            </a:r>
            <a:r>
              <a:rPr sz="1834" spc="9" dirty="0">
                <a:latin typeface="Calibri"/>
                <a:cs typeface="Calibri"/>
              </a:rPr>
              <a:t>computes </a:t>
            </a:r>
            <a:r>
              <a:rPr sz="1834" i="1" spc="14" dirty="0">
                <a:latin typeface="Calibri"/>
                <a:cs typeface="Calibri"/>
              </a:rPr>
              <a:t>k </a:t>
            </a:r>
            <a:r>
              <a:rPr sz="1834" spc="9" dirty="0">
                <a:latin typeface="Calibri"/>
                <a:cs typeface="Calibri"/>
              </a:rPr>
              <a:t>orthonormal unit </a:t>
            </a:r>
            <a:r>
              <a:rPr sz="1834" dirty="0">
                <a:latin typeface="Calibri"/>
                <a:cs typeface="Calibri"/>
              </a:rPr>
              <a:t>vectors </a:t>
            </a:r>
            <a:r>
              <a:rPr sz="1834" spc="9" dirty="0">
                <a:latin typeface="Calibri"/>
                <a:cs typeface="Calibri"/>
              </a:rPr>
              <a:t>that </a:t>
            </a:r>
            <a:r>
              <a:rPr sz="1834" spc="5" dirty="0">
                <a:latin typeface="Calibri"/>
                <a:cs typeface="Calibri"/>
              </a:rPr>
              <a:t>provide </a:t>
            </a:r>
            <a:r>
              <a:rPr sz="1834" spc="14" dirty="0">
                <a:latin typeface="Calibri"/>
                <a:cs typeface="Calibri"/>
              </a:rPr>
              <a:t>a </a:t>
            </a:r>
            <a:r>
              <a:rPr sz="1834" spc="9" dirty="0">
                <a:latin typeface="Calibri"/>
                <a:cs typeface="Calibri"/>
              </a:rPr>
              <a:t>basis </a:t>
            </a:r>
            <a:r>
              <a:rPr sz="1834" spc="-5" dirty="0">
                <a:latin typeface="Calibri"/>
                <a:cs typeface="Calibri"/>
              </a:rPr>
              <a:t>for </a:t>
            </a:r>
            <a:r>
              <a:rPr sz="1834" spc="14" dirty="0">
                <a:latin typeface="Calibri"/>
                <a:cs typeface="Calibri"/>
              </a:rPr>
              <a:t>the </a:t>
            </a:r>
            <a:r>
              <a:rPr sz="1834" spc="19" dirty="0">
                <a:latin typeface="Calibri"/>
                <a:cs typeface="Calibri"/>
              </a:rPr>
              <a:t> </a:t>
            </a:r>
            <a:r>
              <a:rPr sz="1834" spc="9" dirty="0">
                <a:latin typeface="Calibri"/>
                <a:cs typeface="Calibri"/>
              </a:rPr>
              <a:t>normalized input </a:t>
            </a:r>
            <a:r>
              <a:rPr sz="1834" spc="5" dirty="0">
                <a:latin typeface="Calibri"/>
                <a:cs typeface="Calibri"/>
              </a:rPr>
              <a:t>data. </a:t>
            </a:r>
            <a:r>
              <a:rPr sz="1834" spc="9" dirty="0">
                <a:latin typeface="Calibri"/>
                <a:cs typeface="Calibri"/>
              </a:rPr>
              <a:t>Input </a:t>
            </a:r>
            <a:r>
              <a:rPr sz="1834" spc="5" dirty="0">
                <a:latin typeface="Calibri"/>
                <a:cs typeface="Calibri"/>
              </a:rPr>
              <a:t>data are </a:t>
            </a:r>
            <a:r>
              <a:rPr sz="1834" spc="14" dirty="0">
                <a:latin typeface="Calibri"/>
                <a:cs typeface="Calibri"/>
              </a:rPr>
              <a:t>a </a:t>
            </a:r>
            <a:r>
              <a:rPr sz="1834" spc="5" dirty="0">
                <a:latin typeface="Calibri"/>
                <a:cs typeface="Calibri"/>
              </a:rPr>
              <a:t>linear </a:t>
            </a:r>
            <a:r>
              <a:rPr sz="1834" spc="9" dirty="0">
                <a:latin typeface="Calibri"/>
                <a:cs typeface="Calibri"/>
              </a:rPr>
              <a:t>combination of </a:t>
            </a:r>
            <a:r>
              <a:rPr sz="1834" spc="24" dirty="0">
                <a:latin typeface="Calibri"/>
                <a:cs typeface="Calibri"/>
              </a:rPr>
              <a:t>the </a:t>
            </a:r>
            <a:r>
              <a:rPr sz="1834" spc="5" dirty="0">
                <a:latin typeface="Calibri"/>
                <a:cs typeface="Calibri"/>
              </a:rPr>
              <a:t>principal </a:t>
            </a:r>
            <a:r>
              <a:rPr sz="1834" spc="-404" dirty="0">
                <a:latin typeface="Calibri"/>
                <a:cs typeface="Calibri"/>
              </a:rPr>
              <a:t> </a:t>
            </a:r>
            <a:r>
              <a:rPr sz="1834" spc="9" dirty="0">
                <a:latin typeface="Calibri"/>
                <a:cs typeface="Calibri"/>
              </a:rPr>
              <a:t>components</a:t>
            </a:r>
            <a:endParaRPr sz="1834">
              <a:latin typeface="Calibri"/>
              <a:cs typeface="Calibri"/>
            </a:endParaRPr>
          </a:p>
          <a:p>
            <a:pPr marL="781244" marR="409734" lvl="1" indent="-296251">
              <a:lnSpc>
                <a:spcPct val="101800"/>
              </a:lnSpc>
              <a:spcBef>
                <a:spcPts val="447"/>
              </a:spcBef>
              <a:buClr>
                <a:srgbClr val="CC0000"/>
              </a:buClr>
              <a:buFont typeface="Arial MT"/>
              <a:buChar char="–"/>
              <a:tabLst>
                <a:tab pos="781244" algn="l"/>
                <a:tab pos="781841" algn="l"/>
              </a:tabLst>
            </a:pPr>
            <a:r>
              <a:rPr sz="1834" spc="9" dirty="0">
                <a:latin typeface="Calibri"/>
                <a:cs typeface="Calibri"/>
              </a:rPr>
              <a:t>Principal components </a:t>
            </a:r>
            <a:r>
              <a:rPr sz="1834" spc="5" dirty="0">
                <a:latin typeface="Calibri"/>
                <a:cs typeface="Calibri"/>
              </a:rPr>
              <a:t>are</a:t>
            </a:r>
            <a:r>
              <a:rPr sz="1834" spc="9" dirty="0">
                <a:latin typeface="Calibri"/>
                <a:cs typeface="Calibri"/>
              </a:rPr>
              <a:t> sorted</a:t>
            </a:r>
            <a:r>
              <a:rPr sz="1834" spc="14" dirty="0">
                <a:latin typeface="Calibri"/>
                <a:cs typeface="Calibri"/>
              </a:rPr>
              <a:t> </a:t>
            </a:r>
            <a:r>
              <a:rPr sz="1834" spc="9" dirty="0">
                <a:latin typeface="Calibri"/>
                <a:cs typeface="Calibri"/>
              </a:rPr>
              <a:t>in </a:t>
            </a:r>
            <a:r>
              <a:rPr sz="1834" spc="5" dirty="0">
                <a:latin typeface="Calibri"/>
                <a:cs typeface="Calibri"/>
              </a:rPr>
              <a:t>order </a:t>
            </a:r>
            <a:r>
              <a:rPr sz="1834" spc="9" dirty="0">
                <a:latin typeface="Calibri"/>
                <a:cs typeface="Calibri"/>
              </a:rPr>
              <a:t>of decreasing</a:t>
            </a:r>
            <a:r>
              <a:rPr sz="1834" spc="5" dirty="0">
                <a:latin typeface="Calibri"/>
                <a:cs typeface="Calibri"/>
              </a:rPr>
              <a:t> “significance”</a:t>
            </a:r>
            <a:r>
              <a:rPr sz="1834" spc="9" dirty="0">
                <a:latin typeface="Calibri"/>
                <a:cs typeface="Calibri"/>
              </a:rPr>
              <a:t> </a:t>
            </a:r>
            <a:r>
              <a:rPr sz="1834" spc="14" dirty="0">
                <a:latin typeface="Calibri"/>
                <a:cs typeface="Calibri"/>
              </a:rPr>
              <a:t>or </a:t>
            </a:r>
            <a:r>
              <a:rPr sz="1834" spc="-400" dirty="0">
                <a:latin typeface="Calibri"/>
                <a:cs typeface="Calibri"/>
              </a:rPr>
              <a:t> </a:t>
            </a:r>
            <a:r>
              <a:rPr sz="1834" dirty="0">
                <a:latin typeface="Calibri"/>
                <a:cs typeface="Calibri"/>
              </a:rPr>
              <a:t>strength</a:t>
            </a:r>
            <a:endParaRPr sz="1834">
              <a:latin typeface="Calibri"/>
              <a:cs typeface="Calibri"/>
            </a:endParaRPr>
          </a:p>
          <a:p>
            <a:pPr marL="781244" marR="303419" lvl="1" indent="-296251">
              <a:lnSpc>
                <a:spcPct val="101800"/>
              </a:lnSpc>
              <a:spcBef>
                <a:spcPts val="442"/>
              </a:spcBef>
              <a:buClr>
                <a:srgbClr val="CC0000"/>
              </a:buClr>
              <a:buFont typeface="Arial MT"/>
              <a:buChar char="–"/>
              <a:tabLst>
                <a:tab pos="781244" algn="l"/>
                <a:tab pos="781841" algn="l"/>
              </a:tabLst>
            </a:pPr>
            <a:r>
              <a:rPr sz="1834" spc="14" dirty="0">
                <a:latin typeface="Calibri"/>
                <a:cs typeface="Calibri"/>
              </a:rPr>
              <a:t>Using</a:t>
            </a:r>
            <a:r>
              <a:rPr sz="1834" spc="9" dirty="0">
                <a:latin typeface="Calibri"/>
                <a:cs typeface="Calibri"/>
              </a:rPr>
              <a:t> </a:t>
            </a:r>
            <a:r>
              <a:rPr sz="1834" spc="14" dirty="0">
                <a:latin typeface="Calibri"/>
                <a:cs typeface="Calibri"/>
              </a:rPr>
              <a:t>the</a:t>
            </a:r>
            <a:r>
              <a:rPr sz="1834" spc="9" dirty="0">
                <a:latin typeface="Calibri"/>
                <a:cs typeface="Calibri"/>
              </a:rPr>
              <a:t> </a:t>
            </a:r>
            <a:r>
              <a:rPr sz="1834" dirty="0">
                <a:latin typeface="Calibri"/>
                <a:cs typeface="Calibri"/>
              </a:rPr>
              <a:t>strongest</a:t>
            </a:r>
            <a:r>
              <a:rPr sz="1834" spc="9" dirty="0">
                <a:latin typeface="Calibri"/>
                <a:cs typeface="Calibri"/>
              </a:rPr>
              <a:t> </a:t>
            </a:r>
            <a:r>
              <a:rPr sz="1834" spc="5" dirty="0">
                <a:latin typeface="Calibri"/>
                <a:cs typeface="Calibri"/>
              </a:rPr>
              <a:t>principal</a:t>
            </a:r>
            <a:r>
              <a:rPr sz="1834" spc="9" dirty="0">
                <a:latin typeface="Calibri"/>
                <a:cs typeface="Calibri"/>
              </a:rPr>
              <a:t> components,</a:t>
            </a:r>
            <a:r>
              <a:rPr sz="1834" spc="5" dirty="0">
                <a:latin typeface="Calibri"/>
                <a:cs typeface="Calibri"/>
              </a:rPr>
              <a:t> </a:t>
            </a:r>
            <a:r>
              <a:rPr sz="1834" spc="9" dirty="0">
                <a:latin typeface="Calibri"/>
                <a:cs typeface="Calibri"/>
              </a:rPr>
              <a:t>possible </a:t>
            </a:r>
            <a:r>
              <a:rPr sz="1834" spc="5" dirty="0">
                <a:latin typeface="Calibri"/>
                <a:cs typeface="Calibri"/>
              </a:rPr>
              <a:t>to</a:t>
            </a:r>
            <a:r>
              <a:rPr sz="1834" spc="14" dirty="0">
                <a:latin typeface="Calibri"/>
                <a:cs typeface="Calibri"/>
              </a:rPr>
              <a:t> </a:t>
            </a:r>
            <a:r>
              <a:rPr sz="1834" spc="5" dirty="0">
                <a:latin typeface="Calibri"/>
                <a:cs typeface="Calibri"/>
              </a:rPr>
              <a:t>reconstruct</a:t>
            </a:r>
            <a:r>
              <a:rPr sz="1834" spc="14" dirty="0">
                <a:latin typeface="Calibri"/>
                <a:cs typeface="Calibri"/>
              </a:rPr>
              <a:t> a</a:t>
            </a:r>
            <a:r>
              <a:rPr sz="1834" spc="5" dirty="0">
                <a:latin typeface="Calibri"/>
                <a:cs typeface="Calibri"/>
              </a:rPr>
              <a:t> </a:t>
            </a:r>
            <a:r>
              <a:rPr sz="1834" spc="9" dirty="0">
                <a:latin typeface="Calibri"/>
                <a:cs typeface="Calibri"/>
              </a:rPr>
              <a:t>good </a:t>
            </a:r>
            <a:r>
              <a:rPr sz="1834" spc="-400" dirty="0">
                <a:latin typeface="Calibri"/>
                <a:cs typeface="Calibri"/>
              </a:rPr>
              <a:t> </a:t>
            </a:r>
            <a:r>
              <a:rPr sz="1834" spc="5" dirty="0">
                <a:latin typeface="Calibri"/>
                <a:cs typeface="Calibri"/>
              </a:rPr>
              <a:t>approximation</a:t>
            </a:r>
            <a:r>
              <a:rPr sz="1834" spc="-9" dirty="0">
                <a:latin typeface="Calibri"/>
                <a:cs typeface="Calibri"/>
              </a:rPr>
              <a:t> </a:t>
            </a:r>
            <a:r>
              <a:rPr sz="1834" spc="9" dirty="0">
                <a:latin typeface="Calibri"/>
                <a:cs typeface="Calibri"/>
              </a:rPr>
              <a:t>of</a:t>
            </a:r>
            <a:r>
              <a:rPr sz="1834" spc="5" dirty="0">
                <a:latin typeface="Calibri"/>
                <a:cs typeface="Calibri"/>
              </a:rPr>
              <a:t> </a:t>
            </a:r>
            <a:r>
              <a:rPr sz="1834" spc="14" dirty="0">
                <a:latin typeface="Calibri"/>
                <a:cs typeface="Calibri"/>
              </a:rPr>
              <a:t>the</a:t>
            </a:r>
            <a:r>
              <a:rPr sz="1834" spc="5" dirty="0">
                <a:latin typeface="Calibri"/>
                <a:cs typeface="Calibri"/>
              </a:rPr>
              <a:t> original data</a:t>
            </a:r>
            <a:endParaRPr sz="183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1097" y="7082073"/>
            <a:ext cx="6300835" cy="202668"/>
          </a:xfrm>
          <a:prstGeom prst="rect">
            <a:avLst/>
          </a:prstGeom>
        </p:spPr>
        <p:txBody>
          <a:bodyPr vert="horz" wrap="square" lIns="0" tIns="14335" rIns="0" bIns="0" rtlCol="0">
            <a:spAutoFit/>
          </a:bodyPr>
          <a:lstStyle/>
          <a:p>
            <a:pPr marL="11946">
              <a:spcBef>
                <a:spcPts val="113"/>
              </a:spcBef>
            </a:pPr>
            <a:r>
              <a:rPr sz="1223" i="1" dirty="0">
                <a:latin typeface="Calibri"/>
                <a:cs typeface="Calibri"/>
              </a:rPr>
              <a:t>https://towardsdatascience.com/a‐one‐stop‐shop‐for‐principal‐component‐analysis‐5582fb7e0a9c</a:t>
            </a:r>
            <a:endParaRPr sz="1223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576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324" y="809789"/>
            <a:ext cx="7384920" cy="1504176"/>
          </a:xfrm>
          <a:prstGeom prst="rect">
            <a:avLst/>
          </a:prstGeom>
        </p:spPr>
        <p:txBody>
          <a:bodyPr vert="horz" wrap="square" lIns="0" tIns="11349" rIns="0" bIns="0" rtlCol="0">
            <a:spAutoFit/>
          </a:bodyPr>
          <a:lstStyle/>
          <a:p>
            <a:pPr marL="11946">
              <a:spcBef>
                <a:spcPts val="89"/>
              </a:spcBef>
            </a:pPr>
            <a:r>
              <a:rPr spc="-9" dirty="0"/>
              <a:t>Principal</a:t>
            </a:r>
            <a:r>
              <a:rPr spc="-33" dirty="0"/>
              <a:t> </a:t>
            </a:r>
            <a:r>
              <a:rPr spc="-9" dirty="0"/>
              <a:t>Components</a:t>
            </a:r>
            <a:r>
              <a:rPr spc="-24" dirty="0"/>
              <a:t> </a:t>
            </a:r>
            <a:r>
              <a:rPr spc="-9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8214" y="2481810"/>
            <a:ext cx="5414994" cy="40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97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325" y="809789"/>
            <a:ext cx="6287695" cy="1504176"/>
          </a:xfrm>
          <a:prstGeom prst="rect">
            <a:avLst/>
          </a:prstGeom>
        </p:spPr>
        <p:txBody>
          <a:bodyPr vert="horz" wrap="square" lIns="0" tIns="11349" rIns="0" bIns="0" rtlCol="0">
            <a:spAutoFit/>
          </a:bodyPr>
          <a:lstStyle/>
          <a:p>
            <a:pPr marL="11946">
              <a:spcBef>
                <a:spcPts val="89"/>
              </a:spcBef>
            </a:pPr>
            <a:r>
              <a:rPr spc="-33" dirty="0"/>
              <a:t>Attribute</a:t>
            </a:r>
            <a:r>
              <a:rPr spc="-19" dirty="0"/>
              <a:t> </a:t>
            </a:r>
            <a:r>
              <a:rPr spc="-14" dirty="0"/>
              <a:t>Subset</a:t>
            </a:r>
            <a:r>
              <a:rPr spc="-9" dirty="0"/>
              <a:t> 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324" y="1762351"/>
            <a:ext cx="8080168" cy="4817813"/>
          </a:xfrm>
          <a:prstGeom prst="rect">
            <a:avLst/>
          </a:prstGeom>
        </p:spPr>
        <p:txBody>
          <a:bodyPr vert="horz" wrap="square" lIns="0" tIns="10751" rIns="0" bIns="0" rtlCol="0">
            <a:spAutoFit/>
          </a:bodyPr>
          <a:lstStyle/>
          <a:p>
            <a:pPr marL="367328" marR="44199" indent="-355979">
              <a:lnSpc>
                <a:spcPct val="101099"/>
              </a:lnSpc>
              <a:spcBef>
                <a:spcPts val="85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2869" spc="-5" dirty="0">
                <a:latin typeface="Calibri"/>
                <a:cs typeface="Calibri"/>
              </a:rPr>
              <a:t>Irrelevant,</a:t>
            </a:r>
            <a:r>
              <a:rPr sz="2869" spc="9" dirty="0">
                <a:latin typeface="Calibri"/>
                <a:cs typeface="Calibri"/>
              </a:rPr>
              <a:t> </a:t>
            </a:r>
            <a:r>
              <a:rPr sz="2869" spc="5" dirty="0">
                <a:latin typeface="Calibri"/>
                <a:cs typeface="Calibri"/>
              </a:rPr>
              <a:t>weakly </a:t>
            </a:r>
            <a:r>
              <a:rPr sz="2869" spc="-5" dirty="0">
                <a:latin typeface="Calibri"/>
                <a:cs typeface="Calibri"/>
              </a:rPr>
              <a:t>relevant,</a:t>
            </a:r>
            <a:r>
              <a:rPr sz="2869" spc="5" dirty="0">
                <a:latin typeface="Calibri"/>
                <a:cs typeface="Calibri"/>
              </a:rPr>
              <a:t> </a:t>
            </a:r>
            <a:r>
              <a:rPr sz="2869" spc="9" dirty="0">
                <a:latin typeface="Calibri"/>
                <a:cs typeface="Calibri"/>
              </a:rPr>
              <a:t>or </a:t>
            </a:r>
            <a:r>
              <a:rPr sz="2869" dirty="0">
                <a:latin typeface="Calibri"/>
                <a:cs typeface="Calibri"/>
              </a:rPr>
              <a:t>redundant</a:t>
            </a:r>
            <a:r>
              <a:rPr sz="2869" spc="38" dirty="0">
                <a:latin typeface="Calibri"/>
                <a:cs typeface="Calibri"/>
              </a:rPr>
              <a:t> </a:t>
            </a:r>
            <a:r>
              <a:rPr sz="2869" spc="-5" dirty="0">
                <a:latin typeface="Calibri"/>
                <a:cs typeface="Calibri"/>
              </a:rPr>
              <a:t>attributes </a:t>
            </a:r>
            <a:r>
              <a:rPr sz="2869" spc="-635" dirty="0">
                <a:latin typeface="Calibri"/>
                <a:cs typeface="Calibri"/>
              </a:rPr>
              <a:t> </a:t>
            </a:r>
            <a:r>
              <a:rPr sz="2869" spc="9" dirty="0">
                <a:latin typeface="Calibri"/>
                <a:cs typeface="Calibri"/>
              </a:rPr>
              <a:t>or</a:t>
            </a:r>
            <a:r>
              <a:rPr sz="2869" dirty="0">
                <a:latin typeface="Calibri"/>
                <a:cs typeface="Calibri"/>
              </a:rPr>
              <a:t> </a:t>
            </a:r>
            <a:r>
              <a:rPr sz="2869" spc="9" dirty="0">
                <a:latin typeface="Calibri"/>
                <a:cs typeface="Calibri"/>
              </a:rPr>
              <a:t>dimensions</a:t>
            </a:r>
            <a:r>
              <a:rPr sz="2869" spc="5" dirty="0">
                <a:latin typeface="Calibri"/>
                <a:cs typeface="Calibri"/>
              </a:rPr>
              <a:t> </a:t>
            </a:r>
            <a:r>
              <a:rPr sz="2869" dirty="0">
                <a:latin typeface="Calibri"/>
                <a:cs typeface="Calibri"/>
              </a:rPr>
              <a:t>are</a:t>
            </a:r>
            <a:r>
              <a:rPr sz="2869" spc="5" dirty="0">
                <a:latin typeface="Calibri"/>
                <a:cs typeface="Calibri"/>
              </a:rPr>
              <a:t> </a:t>
            </a:r>
            <a:r>
              <a:rPr sz="2869" dirty="0">
                <a:latin typeface="Calibri"/>
                <a:cs typeface="Calibri"/>
              </a:rPr>
              <a:t>detected</a:t>
            </a:r>
            <a:r>
              <a:rPr sz="2869" spc="9" dirty="0">
                <a:latin typeface="Calibri"/>
                <a:cs typeface="Calibri"/>
              </a:rPr>
              <a:t> </a:t>
            </a:r>
            <a:r>
              <a:rPr sz="2869" spc="14" dirty="0">
                <a:latin typeface="Calibri"/>
                <a:cs typeface="Calibri"/>
              </a:rPr>
              <a:t>and</a:t>
            </a:r>
            <a:r>
              <a:rPr sz="2869" dirty="0">
                <a:latin typeface="Calibri"/>
                <a:cs typeface="Calibri"/>
              </a:rPr>
              <a:t> </a:t>
            </a:r>
            <a:r>
              <a:rPr sz="2869" spc="5" dirty="0">
                <a:latin typeface="Calibri"/>
                <a:cs typeface="Calibri"/>
              </a:rPr>
              <a:t>removed</a:t>
            </a:r>
            <a:endParaRPr sz="2869">
              <a:latin typeface="Calibri"/>
              <a:cs typeface="Calibri"/>
            </a:endParaRPr>
          </a:p>
          <a:p>
            <a:pPr marL="367328" indent="-355979">
              <a:spcBef>
                <a:spcPts val="894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2869" b="1" spc="5" dirty="0">
                <a:latin typeface="Calibri"/>
                <a:cs typeface="Calibri"/>
              </a:rPr>
              <a:t>Redundant</a:t>
            </a:r>
            <a:r>
              <a:rPr sz="2869" b="1" spc="-14" dirty="0">
                <a:latin typeface="Calibri"/>
                <a:cs typeface="Calibri"/>
              </a:rPr>
              <a:t> </a:t>
            </a:r>
            <a:r>
              <a:rPr sz="2869" b="1" dirty="0">
                <a:latin typeface="Calibri"/>
                <a:cs typeface="Calibri"/>
              </a:rPr>
              <a:t>attributes</a:t>
            </a:r>
            <a:endParaRPr sz="2869">
              <a:latin typeface="Calibri"/>
              <a:cs typeface="Calibri"/>
            </a:endParaRPr>
          </a:p>
          <a:p>
            <a:pPr marL="781244" marR="4778" lvl="1" indent="-296251">
              <a:lnSpc>
                <a:spcPct val="109800"/>
              </a:lnSpc>
              <a:spcBef>
                <a:spcPts val="658"/>
              </a:spcBef>
              <a:buClr>
                <a:srgbClr val="CC0000"/>
              </a:buClr>
              <a:buFont typeface="Arial MT"/>
              <a:buChar char="–"/>
              <a:tabLst>
                <a:tab pos="781841" algn="l"/>
              </a:tabLst>
            </a:pPr>
            <a:r>
              <a:rPr sz="2493" dirty="0">
                <a:latin typeface="Calibri"/>
                <a:cs typeface="Calibri"/>
              </a:rPr>
              <a:t>E.g.,</a:t>
            </a:r>
            <a:r>
              <a:rPr sz="2493" spc="-24" dirty="0">
                <a:latin typeface="Calibri"/>
                <a:cs typeface="Calibri"/>
              </a:rPr>
              <a:t> </a:t>
            </a:r>
            <a:r>
              <a:rPr sz="2493" spc="-14" dirty="0">
                <a:latin typeface="Calibri"/>
                <a:cs typeface="Calibri"/>
              </a:rPr>
              <a:t>purchase</a:t>
            </a:r>
            <a:r>
              <a:rPr sz="2493" dirty="0">
                <a:latin typeface="Calibri"/>
                <a:cs typeface="Calibri"/>
              </a:rPr>
              <a:t> </a:t>
            </a:r>
            <a:r>
              <a:rPr sz="2493" spc="-9" dirty="0">
                <a:latin typeface="Calibri"/>
                <a:cs typeface="Calibri"/>
              </a:rPr>
              <a:t>price</a:t>
            </a:r>
            <a:r>
              <a:rPr sz="2493" spc="-5" dirty="0">
                <a:latin typeface="Calibri"/>
                <a:cs typeface="Calibri"/>
              </a:rPr>
              <a:t> of</a:t>
            </a:r>
            <a:r>
              <a:rPr sz="2493" dirty="0">
                <a:latin typeface="Calibri"/>
                <a:cs typeface="Calibri"/>
              </a:rPr>
              <a:t> </a:t>
            </a:r>
            <a:r>
              <a:rPr sz="2493" spc="-5" dirty="0">
                <a:latin typeface="Calibri"/>
                <a:cs typeface="Calibri"/>
              </a:rPr>
              <a:t>a</a:t>
            </a:r>
            <a:r>
              <a:rPr sz="2493" dirty="0">
                <a:latin typeface="Calibri"/>
                <a:cs typeface="Calibri"/>
              </a:rPr>
              <a:t> </a:t>
            </a:r>
            <a:r>
              <a:rPr sz="2493" spc="-14" dirty="0">
                <a:latin typeface="Calibri"/>
                <a:cs typeface="Calibri"/>
              </a:rPr>
              <a:t>product</a:t>
            </a:r>
            <a:r>
              <a:rPr sz="2493" spc="-24" dirty="0">
                <a:latin typeface="Calibri"/>
                <a:cs typeface="Calibri"/>
              </a:rPr>
              <a:t> </a:t>
            </a:r>
            <a:r>
              <a:rPr sz="2493" spc="-9" dirty="0">
                <a:latin typeface="Calibri"/>
                <a:cs typeface="Calibri"/>
              </a:rPr>
              <a:t>and</a:t>
            </a:r>
            <a:r>
              <a:rPr sz="2493" dirty="0">
                <a:latin typeface="Calibri"/>
                <a:cs typeface="Calibri"/>
              </a:rPr>
              <a:t> </a:t>
            </a:r>
            <a:r>
              <a:rPr sz="2493" spc="-9" dirty="0">
                <a:latin typeface="Calibri"/>
                <a:cs typeface="Calibri"/>
              </a:rPr>
              <a:t>the</a:t>
            </a:r>
            <a:r>
              <a:rPr sz="2493" dirty="0">
                <a:latin typeface="Calibri"/>
                <a:cs typeface="Calibri"/>
              </a:rPr>
              <a:t> </a:t>
            </a:r>
            <a:r>
              <a:rPr sz="2493" spc="-9" dirty="0">
                <a:latin typeface="Calibri"/>
                <a:cs typeface="Calibri"/>
              </a:rPr>
              <a:t>amount</a:t>
            </a:r>
            <a:r>
              <a:rPr sz="2493" spc="-24" dirty="0">
                <a:latin typeface="Calibri"/>
                <a:cs typeface="Calibri"/>
              </a:rPr>
              <a:t> </a:t>
            </a:r>
            <a:r>
              <a:rPr sz="2493" spc="-5" dirty="0">
                <a:latin typeface="Calibri"/>
                <a:cs typeface="Calibri"/>
              </a:rPr>
              <a:t>of</a:t>
            </a:r>
            <a:r>
              <a:rPr sz="2493" dirty="0">
                <a:latin typeface="Calibri"/>
                <a:cs typeface="Calibri"/>
              </a:rPr>
              <a:t> </a:t>
            </a:r>
            <a:r>
              <a:rPr sz="2493" spc="-9" dirty="0">
                <a:latin typeface="Calibri"/>
                <a:cs typeface="Calibri"/>
              </a:rPr>
              <a:t>sales </a:t>
            </a:r>
            <a:r>
              <a:rPr sz="2493" spc="-546" dirty="0">
                <a:latin typeface="Calibri"/>
                <a:cs typeface="Calibri"/>
              </a:rPr>
              <a:t> </a:t>
            </a:r>
            <a:r>
              <a:rPr sz="2493" spc="-24" dirty="0">
                <a:latin typeface="Calibri"/>
                <a:cs typeface="Calibri"/>
              </a:rPr>
              <a:t>tax </a:t>
            </a:r>
            <a:r>
              <a:rPr sz="2493" spc="-9" dirty="0">
                <a:latin typeface="Calibri"/>
                <a:cs typeface="Calibri"/>
              </a:rPr>
              <a:t>paid</a:t>
            </a:r>
            <a:endParaRPr sz="2493">
              <a:latin typeface="Calibri"/>
              <a:cs typeface="Calibri"/>
            </a:endParaRPr>
          </a:p>
          <a:p>
            <a:pPr marL="367328" indent="-355979">
              <a:spcBef>
                <a:spcPts val="1021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2869" b="1" dirty="0">
                <a:latin typeface="Calibri"/>
                <a:cs typeface="Calibri"/>
              </a:rPr>
              <a:t>Irrelevant</a:t>
            </a:r>
            <a:r>
              <a:rPr sz="2869" b="1" spc="24" dirty="0">
                <a:latin typeface="Calibri"/>
                <a:cs typeface="Calibri"/>
              </a:rPr>
              <a:t> </a:t>
            </a:r>
            <a:r>
              <a:rPr sz="2869" b="1" spc="-5" dirty="0">
                <a:latin typeface="Calibri"/>
                <a:cs typeface="Calibri"/>
              </a:rPr>
              <a:t>attributes</a:t>
            </a:r>
            <a:endParaRPr sz="2869">
              <a:latin typeface="Calibri"/>
              <a:cs typeface="Calibri"/>
            </a:endParaRPr>
          </a:p>
          <a:p>
            <a:pPr marL="781244" marR="78841" lvl="1" indent="-296251">
              <a:lnSpc>
                <a:spcPct val="109800"/>
              </a:lnSpc>
              <a:spcBef>
                <a:spcPts val="658"/>
              </a:spcBef>
              <a:buClr>
                <a:srgbClr val="CC0000"/>
              </a:buClr>
              <a:buFont typeface="Arial MT"/>
              <a:buChar char="–"/>
              <a:tabLst>
                <a:tab pos="781841" algn="l"/>
              </a:tabLst>
            </a:pPr>
            <a:r>
              <a:rPr sz="2493" spc="-14" dirty="0">
                <a:latin typeface="Calibri"/>
                <a:cs typeface="Calibri"/>
              </a:rPr>
              <a:t>Contain </a:t>
            </a:r>
            <a:r>
              <a:rPr sz="2493" spc="-5" dirty="0">
                <a:latin typeface="Calibri"/>
                <a:cs typeface="Calibri"/>
              </a:rPr>
              <a:t>no </a:t>
            </a:r>
            <a:r>
              <a:rPr sz="2493" spc="-14" dirty="0">
                <a:latin typeface="Calibri"/>
                <a:cs typeface="Calibri"/>
              </a:rPr>
              <a:t>information </a:t>
            </a:r>
            <a:r>
              <a:rPr sz="2493" spc="-9" dirty="0">
                <a:latin typeface="Calibri"/>
                <a:cs typeface="Calibri"/>
              </a:rPr>
              <a:t>that </a:t>
            </a:r>
            <a:r>
              <a:rPr sz="2493" spc="-5" dirty="0">
                <a:latin typeface="Calibri"/>
                <a:cs typeface="Calibri"/>
              </a:rPr>
              <a:t>is </a:t>
            </a:r>
            <a:r>
              <a:rPr sz="2493" spc="-9" dirty="0">
                <a:latin typeface="Calibri"/>
                <a:cs typeface="Calibri"/>
              </a:rPr>
              <a:t>useful </a:t>
            </a:r>
            <a:r>
              <a:rPr sz="2493" spc="-24" dirty="0">
                <a:latin typeface="Calibri"/>
                <a:cs typeface="Calibri"/>
              </a:rPr>
              <a:t>for </a:t>
            </a:r>
            <a:r>
              <a:rPr sz="2493" spc="-5" dirty="0">
                <a:latin typeface="Calibri"/>
                <a:cs typeface="Calibri"/>
              </a:rPr>
              <a:t>the </a:t>
            </a:r>
            <a:r>
              <a:rPr sz="2493" spc="-19" dirty="0">
                <a:latin typeface="Calibri"/>
                <a:cs typeface="Calibri"/>
              </a:rPr>
              <a:t>data </a:t>
            </a:r>
            <a:r>
              <a:rPr sz="2493" spc="-5" dirty="0">
                <a:latin typeface="Calibri"/>
                <a:cs typeface="Calibri"/>
              </a:rPr>
              <a:t>mining </a:t>
            </a:r>
            <a:r>
              <a:rPr sz="2493" spc="-550" dirty="0">
                <a:latin typeface="Calibri"/>
                <a:cs typeface="Calibri"/>
              </a:rPr>
              <a:t> </a:t>
            </a:r>
            <a:r>
              <a:rPr sz="2493" spc="-14" dirty="0">
                <a:latin typeface="Calibri"/>
                <a:cs typeface="Calibri"/>
              </a:rPr>
              <a:t>task</a:t>
            </a:r>
            <a:r>
              <a:rPr sz="2493" spc="-19" dirty="0">
                <a:latin typeface="Calibri"/>
                <a:cs typeface="Calibri"/>
              </a:rPr>
              <a:t> at</a:t>
            </a:r>
            <a:r>
              <a:rPr sz="2493" spc="-5" dirty="0">
                <a:latin typeface="Calibri"/>
                <a:cs typeface="Calibri"/>
              </a:rPr>
              <a:t> </a:t>
            </a:r>
            <a:r>
              <a:rPr sz="2493" spc="-14" dirty="0">
                <a:latin typeface="Calibri"/>
                <a:cs typeface="Calibri"/>
              </a:rPr>
              <a:t>hand</a:t>
            </a:r>
            <a:endParaRPr sz="2493">
              <a:latin typeface="Calibri"/>
              <a:cs typeface="Calibri"/>
            </a:endParaRPr>
          </a:p>
          <a:p>
            <a:pPr marL="781244" marR="1063160" lvl="1" indent="-296251">
              <a:lnSpc>
                <a:spcPct val="109800"/>
              </a:lnSpc>
              <a:spcBef>
                <a:spcPts val="593"/>
              </a:spcBef>
              <a:buClr>
                <a:srgbClr val="CC0000"/>
              </a:buClr>
              <a:buFont typeface="Arial MT"/>
              <a:buChar char="–"/>
              <a:tabLst>
                <a:tab pos="781841" algn="l"/>
              </a:tabLst>
            </a:pPr>
            <a:r>
              <a:rPr sz="2493" dirty="0">
                <a:latin typeface="Calibri"/>
                <a:cs typeface="Calibri"/>
              </a:rPr>
              <a:t>E.g., </a:t>
            </a:r>
            <a:r>
              <a:rPr sz="2493" spc="-9" dirty="0">
                <a:latin typeface="Calibri"/>
                <a:cs typeface="Calibri"/>
              </a:rPr>
              <a:t>students' </a:t>
            </a:r>
            <a:r>
              <a:rPr sz="2493" spc="-5" dirty="0">
                <a:latin typeface="Calibri"/>
                <a:cs typeface="Calibri"/>
              </a:rPr>
              <a:t>ID is </a:t>
            </a:r>
            <a:r>
              <a:rPr sz="2493" spc="-9" dirty="0">
                <a:latin typeface="Calibri"/>
                <a:cs typeface="Calibri"/>
              </a:rPr>
              <a:t>often </a:t>
            </a:r>
            <a:r>
              <a:rPr sz="2493" spc="-19" dirty="0">
                <a:latin typeface="Calibri"/>
                <a:cs typeface="Calibri"/>
              </a:rPr>
              <a:t>irrelevant </a:t>
            </a:r>
            <a:r>
              <a:rPr sz="2493" spc="-14" dirty="0">
                <a:latin typeface="Calibri"/>
                <a:cs typeface="Calibri"/>
              </a:rPr>
              <a:t>to </a:t>
            </a:r>
            <a:r>
              <a:rPr sz="2493" spc="-5" dirty="0">
                <a:latin typeface="Calibri"/>
                <a:cs typeface="Calibri"/>
              </a:rPr>
              <a:t>the </a:t>
            </a:r>
            <a:r>
              <a:rPr sz="2493" spc="-9" dirty="0">
                <a:latin typeface="Calibri"/>
                <a:cs typeface="Calibri"/>
              </a:rPr>
              <a:t>task </a:t>
            </a:r>
            <a:r>
              <a:rPr sz="2493" spc="-5" dirty="0">
                <a:latin typeface="Calibri"/>
                <a:cs typeface="Calibri"/>
              </a:rPr>
              <a:t>of </a:t>
            </a:r>
            <a:r>
              <a:rPr sz="2493" spc="-550" dirty="0">
                <a:latin typeface="Calibri"/>
                <a:cs typeface="Calibri"/>
              </a:rPr>
              <a:t> </a:t>
            </a:r>
            <a:r>
              <a:rPr sz="2493" spc="-9" dirty="0">
                <a:latin typeface="Calibri"/>
                <a:cs typeface="Calibri"/>
              </a:rPr>
              <a:t>predicting</a:t>
            </a:r>
            <a:r>
              <a:rPr sz="2493" spc="-19" dirty="0">
                <a:latin typeface="Calibri"/>
                <a:cs typeface="Calibri"/>
              </a:rPr>
              <a:t> </a:t>
            </a:r>
            <a:r>
              <a:rPr sz="2493" spc="-9" dirty="0">
                <a:latin typeface="Calibri"/>
                <a:cs typeface="Calibri"/>
              </a:rPr>
              <a:t>students'</a:t>
            </a:r>
            <a:r>
              <a:rPr sz="2493" spc="-19" dirty="0">
                <a:latin typeface="Calibri"/>
                <a:cs typeface="Calibri"/>
              </a:rPr>
              <a:t> </a:t>
            </a:r>
            <a:r>
              <a:rPr sz="2493" spc="-66" dirty="0">
                <a:latin typeface="Calibri"/>
                <a:cs typeface="Calibri"/>
              </a:rPr>
              <a:t>GPA</a:t>
            </a:r>
            <a:endParaRPr sz="2493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545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325" y="844193"/>
            <a:ext cx="8301764" cy="650238"/>
          </a:xfrm>
          <a:prstGeom prst="rect">
            <a:avLst/>
          </a:prstGeom>
        </p:spPr>
        <p:txBody>
          <a:bodyPr vert="horz" wrap="square" lIns="0" tIns="13140" rIns="0" bIns="0" rtlCol="0">
            <a:spAutoFit/>
          </a:bodyPr>
          <a:lstStyle/>
          <a:p>
            <a:pPr marL="11946">
              <a:spcBef>
                <a:spcPts val="103"/>
              </a:spcBef>
            </a:pPr>
            <a:r>
              <a:rPr sz="4139" spc="-5" dirty="0"/>
              <a:t>Heuristic</a:t>
            </a:r>
            <a:r>
              <a:rPr sz="4139" spc="5" dirty="0"/>
              <a:t> </a:t>
            </a:r>
            <a:r>
              <a:rPr sz="4139" spc="-9" dirty="0"/>
              <a:t>Search</a:t>
            </a:r>
            <a:r>
              <a:rPr sz="4139" spc="-5" dirty="0"/>
              <a:t> </a:t>
            </a:r>
            <a:r>
              <a:rPr sz="4139" dirty="0"/>
              <a:t>in</a:t>
            </a:r>
            <a:r>
              <a:rPr sz="4139" spc="9" dirty="0"/>
              <a:t> </a:t>
            </a:r>
            <a:r>
              <a:rPr sz="4139" spc="-24" dirty="0"/>
              <a:t>Attribute</a:t>
            </a:r>
            <a:r>
              <a:rPr sz="4139" spc="-5" dirty="0"/>
              <a:t> </a:t>
            </a:r>
            <a:r>
              <a:rPr sz="4139" dirty="0"/>
              <a:t>Selection</a:t>
            </a:r>
            <a:endParaRPr sz="4139"/>
          </a:p>
        </p:txBody>
      </p:sp>
      <p:sp>
        <p:nvSpPr>
          <p:cNvPr id="3" name="object 3"/>
          <p:cNvSpPr txBox="1"/>
          <p:nvPr/>
        </p:nvSpPr>
        <p:spPr>
          <a:xfrm>
            <a:off x="799542" y="1841910"/>
            <a:ext cx="7794065" cy="4637653"/>
          </a:xfrm>
          <a:prstGeom prst="rect">
            <a:avLst/>
          </a:prstGeom>
        </p:spPr>
        <p:txBody>
          <a:bodyPr vert="horz" wrap="square" lIns="0" tIns="15530" rIns="0" bIns="0" rtlCol="0">
            <a:spAutoFit/>
          </a:bodyPr>
          <a:lstStyle/>
          <a:p>
            <a:pPr marL="415110" indent="-355979">
              <a:spcBef>
                <a:spcPts val="122"/>
              </a:spcBef>
              <a:buClr>
                <a:srgbClr val="CC0000"/>
              </a:buClr>
              <a:buFont typeface="Arial MT"/>
              <a:buChar char="•"/>
              <a:tabLst>
                <a:tab pos="415110" algn="l"/>
                <a:tab pos="415707" algn="l"/>
              </a:tabLst>
            </a:pPr>
            <a:r>
              <a:rPr sz="2869" dirty="0">
                <a:latin typeface="Calibri"/>
                <a:cs typeface="Calibri"/>
              </a:rPr>
              <a:t>There</a:t>
            </a:r>
            <a:r>
              <a:rPr sz="2869" spc="9" dirty="0">
                <a:latin typeface="Calibri"/>
                <a:cs typeface="Calibri"/>
              </a:rPr>
              <a:t> </a:t>
            </a:r>
            <a:r>
              <a:rPr sz="2869" dirty="0">
                <a:latin typeface="Calibri"/>
                <a:cs typeface="Calibri"/>
              </a:rPr>
              <a:t>are </a:t>
            </a:r>
            <a:r>
              <a:rPr sz="2869" i="1" spc="9" dirty="0">
                <a:latin typeface="Calibri"/>
                <a:cs typeface="Calibri"/>
              </a:rPr>
              <a:t>2</a:t>
            </a:r>
            <a:r>
              <a:rPr sz="2892" i="1" spc="14" baseline="24390" dirty="0">
                <a:latin typeface="Calibri"/>
                <a:cs typeface="Calibri"/>
              </a:rPr>
              <a:t>n</a:t>
            </a:r>
            <a:r>
              <a:rPr sz="2892" i="1" spc="353" baseline="24390" dirty="0">
                <a:latin typeface="Calibri"/>
                <a:cs typeface="Calibri"/>
              </a:rPr>
              <a:t> </a:t>
            </a:r>
            <a:r>
              <a:rPr sz="2869" spc="5" dirty="0">
                <a:latin typeface="Calibri"/>
                <a:cs typeface="Calibri"/>
              </a:rPr>
              <a:t>possible </a:t>
            </a:r>
            <a:r>
              <a:rPr sz="2869" dirty="0">
                <a:latin typeface="Calibri"/>
                <a:cs typeface="Calibri"/>
              </a:rPr>
              <a:t>attribute</a:t>
            </a:r>
            <a:r>
              <a:rPr sz="2869" spc="9" dirty="0">
                <a:latin typeface="Calibri"/>
                <a:cs typeface="Calibri"/>
              </a:rPr>
              <a:t> </a:t>
            </a:r>
            <a:r>
              <a:rPr sz="2869" spc="5" dirty="0">
                <a:latin typeface="Calibri"/>
                <a:cs typeface="Calibri"/>
              </a:rPr>
              <a:t>combinations</a:t>
            </a:r>
            <a:r>
              <a:rPr sz="2869" spc="19" dirty="0">
                <a:latin typeface="Calibri"/>
                <a:cs typeface="Calibri"/>
              </a:rPr>
              <a:t> </a:t>
            </a:r>
            <a:r>
              <a:rPr sz="2869" spc="9" dirty="0">
                <a:latin typeface="Calibri"/>
                <a:cs typeface="Calibri"/>
              </a:rPr>
              <a:t>of</a:t>
            </a:r>
            <a:r>
              <a:rPr sz="2869" spc="33" dirty="0">
                <a:latin typeface="Calibri"/>
                <a:cs typeface="Calibri"/>
              </a:rPr>
              <a:t> </a:t>
            </a:r>
            <a:r>
              <a:rPr sz="2869" i="1" spc="14" dirty="0">
                <a:latin typeface="Calibri"/>
                <a:cs typeface="Calibri"/>
              </a:rPr>
              <a:t>n</a:t>
            </a:r>
            <a:endParaRPr sz="2869">
              <a:latin typeface="Calibri"/>
              <a:cs typeface="Calibri"/>
            </a:endParaRPr>
          </a:p>
          <a:p>
            <a:pPr marL="415110">
              <a:spcBef>
                <a:spcPts val="42"/>
              </a:spcBef>
            </a:pPr>
            <a:r>
              <a:rPr sz="2869" dirty="0">
                <a:latin typeface="Calibri"/>
                <a:cs typeface="Calibri"/>
              </a:rPr>
              <a:t>attributes</a:t>
            </a:r>
            <a:endParaRPr sz="2869">
              <a:latin typeface="Calibri"/>
              <a:cs typeface="Calibri"/>
            </a:endParaRPr>
          </a:p>
          <a:p>
            <a:pPr marL="415110" marR="446169" indent="-355979">
              <a:lnSpc>
                <a:spcPct val="101099"/>
              </a:lnSpc>
              <a:spcBef>
                <a:spcPts val="696"/>
              </a:spcBef>
              <a:buClr>
                <a:srgbClr val="CC0000"/>
              </a:buClr>
              <a:buFont typeface="Arial MT"/>
              <a:buChar char="•"/>
              <a:tabLst>
                <a:tab pos="415110" algn="l"/>
                <a:tab pos="415707" algn="l"/>
              </a:tabLst>
            </a:pPr>
            <a:r>
              <a:rPr sz="2869" spc="14" dirty="0">
                <a:latin typeface="Calibri"/>
                <a:cs typeface="Calibri"/>
              </a:rPr>
              <a:t>An</a:t>
            </a:r>
            <a:r>
              <a:rPr sz="2869" spc="24" dirty="0">
                <a:latin typeface="Calibri"/>
                <a:cs typeface="Calibri"/>
              </a:rPr>
              <a:t> </a:t>
            </a:r>
            <a:r>
              <a:rPr sz="2869" spc="-5" dirty="0">
                <a:latin typeface="Calibri"/>
                <a:cs typeface="Calibri"/>
              </a:rPr>
              <a:t>exhaustive</a:t>
            </a:r>
            <a:r>
              <a:rPr sz="2869" spc="9" dirty="0">
                <a:latin typeface="Calibri"/>
                <a:cs typeface="Calibri"/>
              </a:rPr>
              <a:t> </a:t>
            </a:r>
            <a:r>
              <a:rPr sz="2869" dirty="0">
                <a:latin typeface="Calibri"/>
                <a:cs typeface="Calibri"/>
              </a:rPr>
              <a:t>search</a:t>
            </a:r>
            <a:r>
              <a:rPr sz="2869" spc="24" dirty="0">
                <a:latin typeface="Calibri"/>
                <a:cs typeface="Calibri"/>
              </a:rPr>
              <a:t> </a:t>
            </a:r>
            <a:r>
              <a:rPr sz="2869" spc="-14" dirty="0">
                <a:latin typeface="Calibri"/>
                <a:cs typeface="Calibri"/>
              </a:rPr>
              <a:t>for</a:t>
            </a:r>
            <a:r>
              <a:rPr sz="2869" spc="5" dirty="0">
                <a:latin typeface="Calibri"/>
                <a:cs typeface="Calibri"/>
              </a:rPr>
              <a:t> </a:t>
            </a:r>
            <a:r>
              <a:rPr sz="2869" spc="9" dirty="0">
                <a:latin typeface="Calibri"/>
                <a:cs typeface="Calibri"/>
              </a:rPr>
              <a:t>the</a:t>
            </a:r>
            <a:r>
              <a:rPr sz="2869" spc="5" dirty="0">
                <a:latin typeface="Calibri"/>
                <a:cs typeface="Calibri"/>
              </a:rPr>
              <a:t> </a:t>
            </a:r>
            <a:r>
              <a:rPr sz="2869" spc="9" dirty="0">
                <a:latin typeface="Calibri"/>
                <a:cs typeface="Calibri"/>
              </a:rPr>
              <a:t>optimal</a:t>
            </a:r>
            <a:r>
              <a:rPr sz="2869" spc="5" dirty="0">
                <a:latin typeface="Calibri"/>
                <a:cs typeface="Calibri"/>
              </a:rPr>
              <a:t> subset</a:t>
            </a:r>
            <a:r>
              <a:rPr sz="2869" spc="24" dirty="0">
                <a:latin typeface="Calibri"/>
                <a:cs typeface="Calibri"/>
              </a:rPr>
              <a:t> </a:t>
            </a:r>
            <a:r>
              <a:rPr sz="2869" spc="5" dirty="0">
                <a:latin typeface="Calibri"/>
                <a:cs typeface="Calibri"/>
              </a:rPr>
              <a:t>of </a:t>
            </a:r>
            <a:r>
              <a:rPr sz="2869" spc="-635" dirty="0">
                <a:latin typeface="Calibri"/>
                <a:cs typeface="Calibri"/>
              </a:rPr>
              <a:t> </a:t>
            </a:r>
            <a:r>
              <a:rPr sz="2869" dirty="0">
                <a:latin typeface="Calibri"/>
                <a:cs typeface="Calibri"/>
              </a:rPr>
              <a:t>attributes</a:t>
            </a:r>
            <a:r>
              <a:rPr sz="2869" spc="5" dirty="0">
                <a:latin typeface="Calibri"/>
                <a:cs typeface="Calibri"/>
              </a:rPr>
              <a:t> can </a:t>
            </a:r>
            <a:r>
              <a:rPr sz="2869" spc="9" dirty="0">
                <a:latin typeface="Calibri"/>
                <a:cs typeface="Calibri"/>
              </a:rPr>
              <a:t>be</a:t>
            </a:r>
            <a:r>
              <a:rPr sz="2869" spc="5" dirty="0">
                <a:latin typeface="Calibri"/>
                <a:cs typeface="Calibri"/>
              </a:rPr>
              <a:t> </a:t>
            </a:r>
            <a:r>
              <a:rPr sz="2869" dirty="0">
                <a:latin typeface="Calibri"/>
                <a:cs typeface="Calibri"/>
              </a:rPr>
              <a:t>prohibitively </a:t>
            </a:r>
            <a:r>
              <a:rPr sz="2869" spc="5" dirty="0">
                <a:latin typeface="Calibri"/>
                <a:cs typeface="Calibri"/>
              </a:rPr>
              <a:t>expensive</a:t>
            </a:r>
            <a:endParaRPr sz="2869">
              <a:latin typeface="Calibri"/>
              <a:cs typeface="Calibri"/>
            </a:endParaRPr>
          </a:p>
          <a:p>
            <a:pPr marL="415110" indent="-355979">
              <a:spcBef>
                <a:spcPts val="738"/>
              </a:spcBef>
              <a:buClr>
                <a:srgbClr val="CC0000"/>
              </a:buClr>
              <a:buFont typeface="Arial MT"/>
              <a:buChar char="•"/>
              <a:tabLst>
                <a:tab pos="415110" algn="l"/>
                <a:tab pos="415707" algn="l"/>
              </a:tabLst>
            </a:pPr>
            <a:r>
              <a:rPr sz="2869" spc="-14" dirty="0">
                <a:latin typeface="Calibri"/>
                <a:cs typeface="Calibri"/>
              </a:rPr>
              <a:t>Typical</a:t>
            </a:r>
            <a:r>
              <a:rPr sz="2869" spc="-5" dirty="0">
                <a:latin typeface="Calibri"/>
                <a:cs typeface="Calibri"/>
              </a:rPr>
              <a:t> </a:t>
            </a:r>
            <a:r>
              <a:rPr sz="2869" spc="5" dirty="0">
                <a:latin typeface="Calibri"/>
                <a:cs typeface="Calibri"/>
              </a:rPr>
              <a:t>heuristic </a:t>
            </a:r>
            <a:r>
              <a:rPr sz="2869" dirty="0">
                <a:latin typeface="Calibri"/>
                <a:cs typeface="Calibri"/>
              </a:rPr>
              <a:t>attribute</a:t>
            </a:r>
            <a:r>
              <a:rPr sz="2869" spc="9" dirty="0">
                <a:latin typeface="Calibri"/>
                <a:cs typeface="Calibri"/>
              </a:rPr>
              <a:t> </a:t>
            </a:r>
            <a:r>
              <a:rPr sz="2869" spc="5" dirty="0">
                <a:latin typeface="Calibri"/>
                <a:cs typeface="Calibri"/>
              </a:rPr>
              <a:t>selection </a:t>
            </a:r>
            <a:r>
              <a:rPr sz="2869" spc="9" dirty="0">
                <a:latin typeface="Calibri"/>
                <a:cs typeface="Calibri"/>
              </a:rPr>
              <a:t>methods:</a:t>
            </a:r>
            <a:endParaRPr sz="2869">
              <a:latin typeface="Calibri"/>
              <a:cs typeface="Calibri"/>
            </a:endParaRPr>
          </a:p>
          <a:p>
            <a:pPr marL="829026" lvl="1" indent="-296251">
              <a:spcBef>
                <a:spcPts val="625"/>
              </a:spcBef>
              <a:buClr>
                <a:srgbClr val="CC0000"/>
              </a:buClr>
              <a:buFont typeface="Arial MT"/>
              <a:buChar char="–"/>
              <a:tabLst>
                <a:tab pos="829623" algn="l"/>
              </a:tabLst>
            </a:pPr>
            <a:r>
              <a:rPr sz="2493" b="1" spc="-9" dirty="0">
                <a:latin typeface="Calibri"/>
                <a:cs typeface="Calibri"/>
              </a:rPr>
              <a:t>Stepwise</a:t>
            </a:r>
            <a:r>
              <a:rPr sz="2493" b="1" spc="-19" dirty="0">
                <a:latin typeface="Calibri"/>
                <a:cs typeface="Calibri"/>
              </a:rPr>
              <a:t> </a:t>
            </a:r>
            <a:r>
              <a:rPr sz="2493" b="1" spc="-14" dirty="0">
                <a:latin typeface="Calibri"/>
                <a:cs typeface="Calibri"/>
              </a:rPr>
              <a:t>forward</a:t>
            </a:r>
            <a:r>
              <a:rPr sz="2493" b="1" spc="-42" dirty="0">
                <a:latin typeface="Calibri"/>
                <a:cs typeface="Calibri"/>
              </a:rPr>
              <a:t> </a:t>
            </a:r>
            <a:r>
              <a:rPr sz="2493" b="1" spc="-9" dirty="0">
                <a:latin typeface="Calibri"/>
                <a:cs typeface="Calibri"/>
              </a:rPr>
              <a:t>selection</a:t>
            </a:r>
            <a:endParaRPr sz="2493">
              <a:latin typeface="Calibri"/>
              <a:cs typeface="Calibri"/>
            </a:endParaRPr>
          </a:p>
          <a:p>
            <a:pPr marL="829026" lvl="1" indent="-296251">
              <a:spcBef>
                <a:spcPts val="588"/>
              </a:spcBef>
              <a:buClr>
                <a:srgbClr val="CC0000"/>
              </a:buClr>
              <a:buFont typeface="Arial MT"/>
              <a:buChar char="–"/>
              <a:tabLst>
                <a:tab pos="829623" algn="l"/>
              </a:tabLst>
            </a:pPr>
            <a:r>
              <a:rPr sz="2493" b="1" spc="-9" dirty="0">
                <a:latin typeface="Calibri"/>
                <a:cs typeface="Calibri"/>
              </a:rPr>
              <a:t>Stepwise </a:t>
            </a:r>
            <a:r>
              <a:rPr sz="2493" b="1" spc="-14" dirty="0">
                <a:latin typeface="Calibri"/>
                <a:cs typeface="Calibri"/>
              </a:rPr>
              <a:t>backward</a:t>
            </a:r>
            <a:r>
              <a:rPr sz="2493" b="1" spc="-28" dirty="0">
                <a:latin typeface="Calibri"/>
                <a:cs typeface="Calibri"/>
              </a:rPr>
              <a:t> </a:t>
            </a:r>
            <a:r>
              <a:rPr sz="2493" b="1" spc="-9" dirty="0">
                <a:latin typeface="Calibri"/>
                <a:cs typeface="Calibri"/>
              </a:rPr>
              <a:t>elimination</a:t>
            </a:r>
            <a:endParaRPr sz="2493">
              <a:latin typeface="Calibri"/>
              <a:cs typeface="Calibri"/>
            </a:endParaRPr>
          </a:p>
          <a:p>
            <a:pPr marL="829026" marR="647453" lvl="1" indent="-296251">
              <a:spcBef>
                <a:spcPts val="593"/>
              </a:spcBef>
              <a:buClr>
                <a:srgbClr val="CC0000"/>
              </a:buClr>
              <a:buFont typeface="Arial MT"/>
              <a:buChar char="–"/>
              <a:tabLst>
                <a:tab pos="829623" algn="l"/>
              </a:tabLst>
            </a:pPr>
            <a:r>
              <a:rPr sz="2493" b="1" spc="-9" dirty="0">
                <a:latin typeface="Calibri"/>
                <a:cs typeface="Calibri"/>
              </a:rPr>
              <a:t>Combination </a:t>
            </a:r>
            <a:r>
              <a:rPr sz="2493" b="1" spc="-5" dirty="0">
                <a:latin typeface="Calibri"/>
                <a:cs typeface="Calibri"/>
              </a:rPr>
              <a:t>of </a:t>
            </a:r>
            <a:r>
              <a:rPr sz="2493" b="1" spc="-14" dirty="0">
                <a:latin typeface="Calibri"/>
                <a:cs typeface="Calibri"/>
              </a:rPr>
              <a:t>forward </a:t>
            </a:r>
            <a:r>
              <a:rPr sz="2493" b="1" spc="-9" dirty="0">
                <a:latin typeface="Calibri"/>
                <a:cs typeface="Calibri"/>
              </a:rPr>
              <a:t>selection </a:t>
            </a:r>
            <a:r>
              <a:rPr sz="2493" b="1" spc="-5" dirty="0">
                <a:latin typeface="Calibri"/>
                <a:cs typeface="Calibri"/>
              </a:rPr>
              <a:t>and </a:t>
            </a:r>
            <a:r>
              <a:rPr sz="2493" b="1" spc="-14" dirty="0">
                <a:latin typeface="Calibri"/>
                <a:cs typeface="Calibri"/>
              </a:rPr>
              <a:t>backward </a:t>
            </a:r>
            <a:r>
              <a:rPr sz="2493" b="1" spc="-550" dirty="0">
                <a:latin typeface="Calibri"/>
                <a:cs typeface="Calibri"/>
              </a:rPr>
              <a:t> </a:t>
            </a:r>
            <a:r>
              <a:rPr sz="2493" b="1" spc="-9" dirty="0">
                <a:latin typeface="Calibri"/>
                <a:cs typeface="Calibri"/>
              </a:rPr>
              <a:t>elimination</a:t>
            </a:r>
            <a:endParaRPr sz="2493">
              <a:latin typeface="Calibri"/>
              <a:cs typeface="Calibri"/>
            </a:endParaRPr>
          </a:p>
          <a:p>
            <a:pPr marL="829026" lvl="1" indent="-296251">
              <a:spcBef>
                <a:spcPts val="578"/>
              </a:spcBef>
              <a:buClr>
                <a:srgbClr val="CC0000"/>
              </a:buClr>
              <a:buFont typeface="Arial MT"/>
              <a:buChar char="–"/>
              <a:tabLst>
                <a:tab pos="829623" algn="l"/>
              </a:tabLst>
            </a:pPr>
            <a:r>
              <a:rPr sz="2493" b="1" spc="-9" dirty="0">
                <a:latin typeface="Calibri"/>
                <a:cs typeface="Calibri"/>
              </a:rPr>
              <a:t>Decision</a:t>
            </a:r>
            <a:r>
              <a:rPr sz="2493" b="1" spc="-28" dirty="0">
                <a:latin typeface="Calibri"/>
                <a:cs typeface="Calibri"/>
              </a:rPr>
              <a:t> </a:t>
            </a:r>
            <a:r>
              <a:rPr sz="2493" b="1" spc="-14" dirty="0">
                <a:latin typeface="Calibri"/>
                <a:cs typeface="Calibri"/>
              </a:rPr>
              <a:t>tree</a:t>
            </a:r>
            <a:r>
              <a:rPr sz="2493" b="1" spc="-9" dirty="0">
                <a:latin typeface="Calibri"/>
                <a:cs typeface="Calibri"/>
              </a:rPr>
              <a:t> </a:t>
            </a:r>
            <a:r>
              <a:rPr sz="2493" b="1" spc="-5" dirty="0">
                <a:latin typeface="Calibri"/>
                <a:cs typeface="Calibri"/>
              </a:rPr>
              <a:t>induction</a:t>
            </a:r>
            <a:endParaRPr sz="2493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2291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325" y="844193"/>
            <a:ext cx="8301764" cy="650238"/>
          </a:xfrm>
          <a:prstGeom prst="rect">
            <a:avLst/>
          </a:prstGeom>
        </p:spPr>
        <p:txBody>
          <a:bodyPr vert="horz" wrap="square" lIns="0" tIns="13140" rIns="0" bIns="0" rtlCol="0">
            <a:spAutoFit/>
          </a:bodyPr>
          <a:lstStyle/>
          <a:p>
            <a:pPr marL="11946">
              <a:spcBef>
                <a:spcPts val="103"/>
              </a:spcBef>
            </a:pPr>
            <a:r>
              <a:rPr sz="4139" spc="-5" dirty="0"/>
              <a:t>Heuristic</a:t>
            </a:r>
            <a:r>
              <a:rPr sz="4139" spc="5" dirty="0"/>
              <a:t> </a:t>
            </a:r>
            <a:r>
              <a:rPr sz="4139" spc="-9" dirty="0"/>
              <a:t>Search</a:t>
            </a:r>
            <a:r>
              <a:rPr sz="4139" spc="-5" dirty="0"/>
              <a:t> </a:t>
            </a:r>
            <a:r>
              <a:rPr sz="4139" dirty="0"/>
              <a:t>in</a:t>
            </a:r>
            <a:r>
              <a:rPr sz="4139" spc="9" dirty="0"/>
              <a:t> </a:t>
            </a:r>
            <a:r>
              <a:rPr sz="4139" spc="-24" dirty="0"/>
              <a:t>Attribute</a:t>
            </a:r>
            <a:r>
              <a:rPr sz="4139" spc="-5" dirty="0"/>
              <a:t> </a:t>
            </a:r>
            <a:r>
              <a:rPr sz="4139" dirty="0"/>
              <a:t>Selection</a:t>
            </a:r>
            <a:endParaRPr sz="4139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02" y="2338201"/>
            <a:ext cx="8343053" cy="42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94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324" y="862112"/>
            <a:ext cx="8240243" cy="616898"/>
          </a:xfrm>
          <a:prstGeom prst="rect">
            <a:avLst/>
          </a:prstGeom>
        </p:spPr>
        <p:txBody>
          <a:bodyPr vert="horz" wrap="square" lIns="0" tIns="16127" rIns="0" bIns="0" rtlCol="0">
            <a:spAutoFit/>
          </a:bodyPr>
          <a:lstStyle/>
          <a:p>
            <a:pPr marL="11946">
              <a:spcBef>
                <a:spcPts val="127"/>
              </a:spcBef>
            </a:pPr>
            <a:r>
              <a:rPr sz="3903" spc="-14" dirty="0"/>
              <a:t>Attribute</a:t>
            </a:r>
            <a:r>
              <a:rPr sz="3903" spc="5" dirty="0"/>
              <a:t> </a:t>
            </a:r>
            <a:r>
              <a:rPr sz="3903" dirty="0"/>
              <a:t>Creation</a:t>
            </a:r>
            <a:r>
              <a:rPr sz="3903" spc="9" dirty="0"/>
              <a:t> </a:t>
            </a:r>
            <a:r>
              <a:rPr sz="3903" spc="-5" dirty="0"/>
              <a:t>(Feature</a:t>
            </a:r>
            <a:r>
              <a:rPr sz="3903" spc="5" dirty="0"/>
              <a:t> </a:t>
            </a:r>
            <a:r>
              <a:rPr sz="3903" dirty="0"/>
              <a:t>Generation)</a:t>
            </a:r>
            <a:endParaRPr sz="3903"/>
          </a:p>
        </p:txBody>
      </p:sp>
      <p:sp>
        <p:nvSpPr>
          <p:cNvPr id="3" name="object 3"/>
          <p:cNvSpPr txBox="1"/>
          <p:nvPr/>
        </p:nvSpPr>
        <p:spPr>
          <a:xfrm>
            <a:off x="847325" y="1999595"/>
            <a:ext cx="8280261" cy="3755151"/>
          </a:xfrm>
          <a:prstGeom prst="rect">
            <a:avLst/>
          </a:prstGeom>
        </p:spPr>
        <p:txBody>
          <a:bodyPr vert="horz" wrap="square" lIns="0" tIns="10751" rIns="0" bIns="0" rtlCol="0">
            <a:spAutoFit/>
          </a:bodyPr>
          <a:lstStyle/>
          <a:p>
            <a:pPr marL="367328" marR="4778" indent="-355979">
              <a:lnSpc>
                <a:spcPct val="101099"/>
              </a:lnSpc>
              <a:spcBef>
                <a:spcPts val="85"/>
              </a:spcBef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2869" spc="-5" dirty="0">
                <a:latin typeface="Calibri"/>
                <a:cs typeface="Calibri"/>
              </a:rPr>
              <a:t>Create</a:t>
            </a:r>
            <a:r>
              <a:rPr sz="2869" spc="5" dirty="0">
                <a:latin typeface="Calibri"/>
                <a:cs typeface="Calibri"/>
              </a:rPr>
              <a:t> </a:t>
            </a:r>
            <a:r>
              <a:rPr sz="2869" spc="14" dirty="0">
                <a:latin typeface="Calibri"/>
                <a:cs typeface="Calibri"/>
              </a:rPr>
              <a:t>new</a:t>
            </a:r>
            <a:r>
              <a:rPr sz="2869" dirty="0">
                <a:latin typeface="Calibri"/>
                <a:cs typeface="Calibri"/>
              </a:rPr>
              <a:t> attributes</a:t>
            </a:r>
            <a:r>
              <a:rPr sz="2869" spc="5" dirty="0">
                <a:latin typeface="Calibri"/>
                <a:cs typeface="Calibri"/>
              </a:rPr>
              <a:t> </a:t>
            </a:r>
            <a:r>
              <a:rPr sz="2869" spc="-5" dirty="0">
                <a:latin typeface="Calibri"/>
                <a:cs typeface="Calibri"/>
              </a:rPr>
              <a:t>(features)</a:t>
            </a:r>
            <a:r>
              <a:rPr sz="2869" spc="9" dirty="0">
                <a:latin typeface="Calibri"/>
                <a:cs typeface="Calibri"/>
              </a:rPr>
              <a:t> </a:t>
            </a:r>
            <a:r>
              <a:rPr sz="2869" spc="5" dirty="0">
                <a:latin typeface="Calibri"/>
                <a:cs typeface="Calibri"/>
              </a:rPr>
              <a:t>that</a:t>
            </a:r>
            <a:r>
              <a:rPr sz="2869" dirty="0">
                <a:latin typeface="Calibri"/>
                <a:cs typeface="Calibri"/>
              </a:rPr>
              <a:t> </a:t>
            </a:r>
            <a:r>
              <a:rPr sz="2869" spc="5" dirty="0">
                <a:latin typeface="Calibri"/>
                <a:cs typeface="Calibri"/>
              </a:rPr>
              <a:t>can</a:t>
            </a:r>
            <a:r>
              <a:rPr sz="2869" dirty="0">
                <a:latin typeface="Calibri"/>
                <a:cs typeface="Calibri"/>
              </a:rPr>
              <a:t> capture</a:t>
            </a:r>
            <a:r>
              <a:rPr sz="2869" spc="9" dirty="0">
                <a:latin typeface="Calibri"/>
                <a:cs typeface="Calibri"/>
              </a:rPr>
              <a:t> </a:t>
            </a:r>
            <a:r>
              <a:rPr sz="2869" spc="14" dirty="0">
                <a:latin typeface="Calibri"/>
                <a:cs typeface="Calibri"/>
              </a:rPr>
              <a:t>the </a:t>
            </a:r>
            <a:r>
              <a:rPr sz="2869" spc="-635" dirty="0">
                <a:latin typeface="Calibri"/>
                <a:cs typeface="Calibri"/>
              </a:rPr>
              <a:t> </a:t>
            </a:r>
            <a:r>
              <a:rPr sz="2869" dirty="0">
                <a:latin typeface="Calibri"/>
                <a:cs typeface="Calibri"/>
              </a:rPr>
              <a:t>important information </a:t>
            </a:r>
            <a:r>
              <a:rPr sz="2869" spc="9" dirty="0">
                <a:latin typeface="Calibri"/>
                <a:cs typeface="Calibri"/>
              </a:rPr>
              <a:t>in </a:t>
            </a:r>
            <a:r>
              <a:rPr sz="2869" spc="14" dirty="0">
                <a:latin typeface="Calibri"/>
                <a:cs typeface="Calibri"/>
              </a:rPr>
              <a:t>a </a:t>
            </a:r>
            <a:r>
              <a:rPr sz="2869" spc="-5" dirty="0">
                <a:latin typeface="Calibri"/>
                <a:cs typeface="Calibri"/>
              </a:rPr>
              <a:t>data </a:t>
            </a:r>
            <a:r>
              <a:rPr sz="2869" spc="5" dirty="0">
                <a:latin typeface="Calibri"/>
                <a:cs typeface="Calibri"/>
              </a:rPr>
              <a:t>set more </a:t>
            </a:r>
            <a:r>
              <a:rPr sz="2869" spc="-5" dirty="0">
                <a:latin typeface="Calibri"/>
                <a:cs typeface="Calibri"/>
              </a:rPr>
              <a:t>effectively </a:t>
            </a:r>
            <a:r>
              <a:rPr sz="2869" dirty="0">
                <a:latin typeface="Calibri"/>
                <a:cs typeface="Calibri"/>
              </a:rPr>
              <a:t> </a:t>
            </a:r>
            <a:r>
              <a:rPr sz="2869" spc="14" dirty="0">
                <a:latin typeface="Calibri"/>
                <a:cs typeface="Calibri"/>
              </a:rPr>
              <a:t>than</a:t>
            </a:r>
            <a:r>
              <a:rPr sz="2869" dirty="0">
                <a:latin typeface="Calibri"/>
                <a:cs typeface="Calibri"/>
              </a:rPr>
              <a:t> </a:t>
            </a:r>
            <a:r>
              <a:rPr sz="2869" spc="14" dirty="0">
                <a:latin typeface="Calibri"/>
                <a:cs typeface="Calibri"/>
              </a:rPr>
              <a:t>the</a:t>
            </a:r>
            <a:r>
              <a:rPr sz="2869" spc="5" dirty="0">
                <a:latin typeface="Calibri"/>
                <a:cs typeface="Calibri"/>
              </a:rPr>
              <a:t> original </a:t>
            </a:r>
            <a:r>
              <a:rPr sz="2869" spc="9" dirty="0">
                <a:latin typeface="Calibri"/>
                <a:cs typeface="Calibri"/>
              </a:rPr>
              <a:t>ones</a:t>
            </a:r>
            <a:endParaRPr sz="2869">
              <a:latin typeface="Calibri"/>
              <a:cs typeface="Calibri"/>
            </a:endParaRPr>
          </a:p>
          <a:p>
            <a:pPr marL="485589">
              <a:spcBef>
                <a:spcPts val="625"/>
              </a:spcBef>
            </a:pPr>
            <a:r>
              <a:rPr sz="2493" spc="-5" dirty="0">
                <a:solidFill>
                  <a:srgbClr val="CC0000"/>
                </a:solidFill>
                <a:latin typeface="Arial MT"/>
                <a:cs typeface="Arial MT"/>
              </a:rPr>
              <a:t>–</a:t>
            </a:r>
            <a:r>
              <a:rPr sz="2493" spc="259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493" dirty="0">
                <a:latin typeface="Calibri"/>
                <a:cs typeface="Calibri"/>
              </a:rPr>
              <a:t>E.g.,</a:t>
            </a:r>
            <a:r>
              <a:rPr sz="2493" spc="-19" dirty="0">
                <a:latin typeface="Calibri"/>
                <a:cs typeface="Calibri"/>
              </a:rPr>
              <a:t> </a:t>
            </a:r>
            <a:r>
              <a:rPr sz="2493" spc="-14" dirty="0">
                <a:latin typeface="Calibri"/>
                <a:cs typeface="Calibri"/>
              </a:rPr>
              <a:t>attribute </a:t>
            </a:r>
            <a:r>
              <a:rPr sz="2493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area</a:t>
            </a:r>
            <a:r>
              <a:rPr sz="2493" i="1" spc="5" dirty="0">
                <a:latin typeface="Calibri"/>
                <a:cs typeface="Calibri"/>
              </a:rPr>
              <a:t> </a:t>
            </a:r>
            <a:r>
              <a:rPr sz="2493" spc="-9" dirty="0">
                <a:latin typeface="Calibri"/>
                <a:cs typeface="Calibri"/>
              </a:rPr>
              <a:t>based</a:t>
            </a:r>
            <a:r>
              <a:rPr sz="2493" spc="-5" dirty="0">
                <a:latin typeface="Calibri"/>
                <a:cs typeface="Calibri"/>
              </a:rPr>
              <a:t> on</a:t>
            </a:r>
            <a:r>
              <a:rPr sz="2493" spc="-14" dirty="0">
                <a:latin typeface="Calibri"/>
                <a:cs typeface="Calibri"/>
              </a:rPr>
              <a:t> attributes</a:t>
            </a:r>
            <a:r>
              <a:rPr sz="2493" dirty="0">
                <a:latin typeface="Calibri"/>
                <a:cs typeface="Calibri"/>
              </a:rPr>
              <a:t> </a:t>
            </a:r>
            <a:r>
              <a:rPr sz="2493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length</a:t>
            </a:r>
            <a:r>
              <a:rPr sz="2493" i="1" dirty="0">
                <a:latin typeface="Calibri"/>
                <a:cs typeface="Calibri"/>
              </a:rPr>
              <a:t> </a:t>
            </a:r>
            <a:r>
              <a:rPr sz="2493" spc="-5" dirty="0">
                <a:latin typeface="Calibri"/>
                <a:cs typeface="Calibri"/>
              </a:rPr>
              <a:t>and</a:t>
            </a:r>
            <a:r>
              <a:rPr sz="2493" spc="-9" dirty="0">
                <a:latin typeface="Calibri"/>
                <a:cs typeface="Calibri"/>
              </a:rPr>
              <a:t> </a:t>
            </a:r>
            <a:r>
              <a:rPr sz="2493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width</a:t>
            </a:r>
            <a:endParaRPr sz="2493">
              <a:latin typeface="Calibri"/>
              <a:cs typeface="Calibri"/>
            </a:endParaRPr>
          </a:p>
          <a:p>
            <a:pPr>
              <a:spcBef>
                <a:spcPts val="19"/>
              </a:spcBef>
            </a:pPr>
            <a:endParaRPr sz="3951">
              <a:latin typeface="Calibri"/>
              <a:cs typeface="Calibri"/>
            </a:endParaRPr>
          </a:p>
          <a:p>
            <a:pPr marL="367328" marR="1189186" indent="-355979">
              <a:lnSpc>
                <a:spcPct val="101099"/>
              </a:lnSpc>
              <a:buClr>
                <a:srgbClr val="CC0000"/>
              </a:buClr>
              <a:buFont typeface="Arial MT"/>
              <a:buChar char="•"/>
              <a:tabLst>
                <a:tab pos="367328" algn="l"/>
                <a:tab pos="367925" algn="l"/>
              </a:tabLst>
            </a:pPr>
            <a:r>
              <a:rPr sz="2869" spc="-9" dirty="0">
                <a:latin typeface="Calibri"/>
                <a:cs typeface="Calibri"/>
              </a:rPr>
              <a:t>Attribute</a:t>
            </a:r>
            <a:r>
              <a:rPr sz="2869" spc="28" dirty="0">
                <a:latin typeface="Calibri"/>
                <a:cs typeface="Calibri"/>
              </a:rPr>
              <a:t> </a:t>
            </a:r>
            <a:r>
              <a:rPr sz="2869" dirty="0">
                <a:latin typeface="Calibri"/>
                <a:cs typeface="Calibri"/>
              </a:rPr>
              <a:t>construction</a:t>
            </a:r>
            <a:r>
              <a:rPr sz="2869" spc="42" dirty="0">
                <a:latin typeface="Calibri"/>
                <a:cs typeface="Calibri"/>
              </a:rPr>
              <a:t> </a:t>
            </a:r>
            <a:r>
              <a:rPr sz="2869" dirty="0">
                <a:latin typeface="Calibri"/>
                <a:cs typeface="Calibri"/>
              </a:rPr>
              <a:t>can</a:t>
            </a:r>
            <a:r>
              <a:rPr sz="2869" spc="9" dirty="0">
                <a:latin typeface="Calibri"/>
                <a:cs typeface="Calibri"/>
              </a:rPr>
              <a:t> </a:t>
            </a:r>
            <a:r>
              <a:rPr sz="2869" dirty="0">
                <a:latin typeface="Calibri"/>
                <a:cs typeface="Calibri"/>
              </a:rPr>
              <a:t>discover</a:t>
            </a:r>
            <a:r>
              <a:rPr sz="2869" spc="9" dirty="0">
                <a:latin typeface="Calibri"/>
                <a:cs typeface="Calibri"/>
              </a:rPr>
              <a:t> missing </a:t>
            </a:r>
            <a:r>
              <a:rPr sz="2869" spc="14" dirty="0">
                <a:latin typeface="Calibri"/>
                <a:cs typeface="Calibri"/>
              </a:rPr>
              <a:t> </a:t>
            </a:r>
            <a:r>
              <a:rPr sz="2869" dirty="0">
                <a:latin typeface="Calibri"/>
                <a:cs typeface="Calibri"/>
              </a:rPr>
              <a:t>information</a:t>
            </a:r>
            <a:r>
              <a:rPr sz="2869" spc="5" dirty="0">
                <a:latin typeface="Calibri"/>
                <a:cs typeface="Calibri"/>
              </a:rPr>
              <a:t> </a:t>
            </a:r>
            <a:r>
              <a:rPr sz="2869" spc="9" dirty="0">
                <a:latin typeface="Calibri"/>
                <a:cs typeface="Calibri"/>
              </a:rPr>
              <a:t>about</a:t>
            </a:r>
            <a:r>
              <a:rPr sz="2869" spc="24" dirty="0">
                <a:latin typeface="Calibri"/>
                <a:cs typeface="Calibri"/>
              </a:rPr>
              <a:t> </a:t>
            </a:r>
            <a:r>
              <a:rPr sz="2869" spc="9" dirty="0">
                <a:latin typeface="Calibri"/>
                <a:cs typeface="Calibri"/>
              </a:rPr>
              <a:t>the</a:t>
            </a:r>
            <a:r>
              <a:rPr sz="2869" spc="5" dirty="0">
                <a:latin typeface="Calibri"/>
                <a:cs typeface="Calibri"/>
              </a:rPr>
              <a:t> </a:t>
            </a:r>
            <a:r>
              <a:rPr sz="2869" dirty="0">
                <a:latin typeface="Calibri"/>
                <a:cs typeface="Calibri"/>
              </a:rPr>
              <a:t>relationships</a:t>
            </a:r>
            <a:r>
              <a:rPr sz="2869" spc="9" dirty="0">
                <a:latin typeface="Calibri"/>
                <a:cs typeface="Calibri"/>
              </a:rPr>
              <a:t> </a:t>
            </a:r>
            <a:r>
              <a:rPr sz="2869" spc="5" dirty="0">
                <a:latin typeface="Calibri"/>
                <a:cs typeface="Calibri"/>
              </a:rPr>
              <a:t>between </a:t>
            </a:r>
            <a:r>
              <a:rPr sz="2869" spc="-635" dirty="0">
                <a:latin typeface="Calibri"/>
                <a:cs typeface="Calibri"/>
              </a:rPr>
              <a:t> </a:t>
            </a:r>
            <a:r>
              <a:rPr sz="2869" dirty="0">
                <a:latin typeface="Calibri"/>
                <a:cs typeface="Calibri"/>
              </a:rPr>
              <a:t>attributes</a:t>
            </a:r>
            <a:r>
              <a:rPr sz="2869" spc="5" dirty="0">
                <a:latin typeface="Calibri"/>
                <a:cs typeface="Calibri"/>
              </a:rPr>
              <a:t> that </a:t>
            </a:r>
            <a:r>
              <a:rPr sz="2869" dirty="0">
                <a:latin typeface="Calibri"/>
                <a:cs typeface="Calibri"/>
              </a:rPr>
              <a:t>can</a:t>
            </a:r>
            <a:r>
              <a:rPr sz="2869" spc="5" dirty="0">
                <a:latin typeface="Calibri"/>
                <a:cs typeface="Calibri"/>
              </a:rPr>
              <a:t> </a:t>
            </a:r>
            <a:r>
              <a:rPr sz="2869" spc="9" dirty="0">
                <a:latin typeface="Calibri"/>
                <a:cs typeface="Calibri"/>
              </a:rPr>
              <a:t>be</a:t>
            </a:r>
            <a:r>
              <a:rPr sz="2869" dirty="0">
                <a:latin typeface="Calibri"/>
                <a:cs typeface="Calibri"/>
              </a:rPr>
              <a:t> </a:t>
            </a:r>
            <a:r>
              <a:rPr sz="2869" spc="5" dirty="0">
                <a:latin typeface="Calibri"/>
                <a:cs typeface="Calibri"/>
              </a:rPr>
              <a:t>useful </a:t>
            </a:r>
            <a:r>
              <a:rPr sz="2869" spc="-14" dirty="0">
                <a:latin typeface="Calibri"/>
                <a:cs typeface="Calibri"/>
              </a:rPr>
              <a:t>for</a:t>
            </a:r>
            <a:r>
              <a:rPr sz="2869" spc="9" dirty="0">
                <a:latin typeface="Calibri"/>
                <a:cs typeface="Calibri"/>
              </a:rPr>
              <a:t> </a:t>
            </a:r>
            <a:r>
              <a:rPr sz="2869" spc="14" dirty="0">
                <a:latin typeface="Calibri"/>
                <a:cs typeface="Calibri"/>
              </a:rPr>
              <a:t>KD</a:t>
            </a:r>
            <a:endParaRPr sz="2869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6909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1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dirty="0"/>
              <a:t>Data</a:t>
            </a:r>
            <a:r>
              <a:rPr sz="3700" spc="-40" dirty="0"/>
              <a:t> </a:t>
            </a:r>
            <a:r>
              <a:rPr sz="3700" dirty="0"/>
              <a:t>Reduction</a:t>
            </a:r>
            <a:r>
              <a:rPr sz="3700" spc="-15" dirty="0"/>
              <a:t> </a:t>
            </a:r>
            <a:r>
              <a:rPr sz="3700" dirty="0"/>
              <a:t>2:</a:t>
            </a:r>
            <a:r>
              <a:rPr sz="3700" spc="-15" dirty="0"/>
              <a:t> </a:t>
            </a:r>
            <a:r>
              <a:rPr sz="3700" dirty="0"/>
              <a:t>Numerosity </a:t>
            </a:r>
            <a:r>
              <a:rPr sz="3700" spc="-10" dirty="0"/>
              <a:t>Reduction</a:t>
            </a:r>
            <a:endParaRPr sz="37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9255" marR="5080" indent="-377190">
              <a:lnSpc>
                <a:spcPct val="101499"/>
              </a:lnSpc>
              <a:spcBef>
                <a:spcPts val="9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</a:tabLst>
            </a:pPr>
            <a:r>
              <a:rPr dirty="0"/>
              <a:t>Reduce</a:t>
            </a:r>
            <a:r>
              <a:rPr spc="35" dirty="0"/>
              <a:t> </a:t>
            </a:r>
            <a:r>
              <a:rPr dirty="0"/>
              <a:t>data</a:t>
            </a:r>
            <a:r>
              <a:rPr spc="40" dirty="0"/>
              <a:t> </a:t>
            </a:r>
            <a:r>
              <a:rPr dirty="0"/>
              <a:t>volume</a:t>
            </a:r>
            <a:r>
              <a:rPr spc="40" dirty="0"/>
              <a:t> </a:t>
            </a:r>
            <a:r>
              <a:rPr dirty="0"/>
              <a:t>by</a:t>
            </a:r>
            <a:r>
              <a:rPr spc="40" dirty="0"/>
              <a:t> </a:t>
            </a:r>
            <a:r>
              <a:rPr dirty="0"/>
              <a:t>choosing</a:t>
            </a:r>
            <a:r>
              <a:rPr spc="25" dirty="0"/>
              <a:t> </a:t>
            </a:r>
            <a:r>
              <a:rPr dirty="0"/>
              <a:t>alternative,</a:t>
            </a:r>
            <a:r>
              <a:rPr spc="20" dirty="0"/>
              <a:t> </a:t>
            </a:r>
            <a:r>
              <a:rPr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smaller</a:t>
            </a:r>
            <a:r>
              <a:rPr i="1" u="heavy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forms</a:t>
            </a:r>
            <a:r>
              <a:rPr i="1" spc="45" dirty="0">
                <a:latin typeface="Calibri"/>
                <a:cs typeface="Calibri"/>
              </a:rPr>
              <a:t> </a:t>
            </a:r>
            <a:r>
              <a:rPr spc="-25" dirty="0"/>
              <a:t>of </a:t>
            </a: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representation</a:t>
            </a:r>
          </a:p>
          <a:p>
            <a:pPr>
              <a:lnSpc>
                <a:spcPct val="100000"/>
              </a:lnSpc>
              <a:spcBef>
                <a:spcPts val="1310"/>
              </a:spcBef>
              <a:buClr>
                <a:srgbClr val="CC0000"/>
              </a:buClr>
              <a:buFont typeface="Arial MT"/>
              <a:buChar char="•"/>
            </a:pPr>
            <a:endParaRPr spc="-10" dirty="0"/>
          </a:p>
          <a:p>
            <a:pPr marL="389255" indent="-376555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89255" algn="l"/>
              </a:tabLst>
            </a:pPr>
            <a:r>
              <a:rPr b="1" dirty="0">
                <a:latin typeface="Calibri"/>
                <a:cs typeface="Calibri"/>
              </a:rPr>
              <a:t>Parametric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methods</a:t>
            </a:r>
          </a:p>
          <a:p>
            <a:pPr marL="829944" marR="168275" lvl="1" indent="-314960">
              <a:lnSpc>
                <a:spcPct val="100000"/>
              </a:lnSpc>
              <a:spcBef>
                <a:spcPts val="560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</a:tabLst>
            </a:pPr>
            <a:r>
              <a:rPr sz="2200" dirty="0">
                <a:latin typeface="Calibri"/>
                <a:cs typeface="Calibri"/>
              </a:rPr>
              <a:t>Assume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fits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some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estimate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parameters,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store </a:t>
            </a:r>
            <a:r>
              <a:rPr sz="2200" dirty="0">
                <a:latin typeface="Calibri"/>
                <a:cs typeface="Calibri"/>
              </a:rPr>
              <a:t>only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parameters,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discard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(except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possible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outliers)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</a:tabLst>
            </a:pPr>
            <a:r>
              <a:rPr sz="2200" dirty="0">
                <a:latin typeface="Calibri"/>
                <a:cs typeface="Calibri"/>
              </a:rPr>
              <a:t>E.g.: </a:t>
            </a:r>
            <a:r>
              <a:rPr sz="2200" spc="-10" dirty="0">
                <a:latin typeface="Calibri"/>
                <a:cs typeface="Calibri"/>
              </a:rPr>
              <a:t>regression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760"/>
              </a:spcBef>
              <a:buClr>
                <a:srgbClr val="CC0000"/>
              </a:buClr>
              <a:buFont typeface="Arial MT"/>
              <a:buChar char="–"/>
            </a:pPr>
            <a:endParaRPr sz="2200"/>
          </a:p>
          <a:p>
            <a:pPr marL="389255" indent="-376555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89255" algn="l"/>
              </a:tabLst>
            </a:pPr>
            <a:r>
              <a:rPr b="1" dirty="0">
                <a:latin typeface="Calibri"/>
                <a:cs typeface="Calibri"/>
              </a:rPr>
              <a:t>Non‐parametric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methods</a:t>
            </a:r>
          </a:p>
          <a:p>
            <a:pPr marL="829944" lvl="1" indent="-314325">
              <a:lnSpc>
                <a:spcPct val="100000"/>
              </a:lnSpc>
              <a:spcBef>
                <a:spcPts val="570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</a:tabLst>
            </a:pPr>
            <a:r>
              <a:rPr sz="2200" dirty="0">
                <a:latin typeface="Calibri"/>
                <a:cs typeface="Calibri"/>
              </a:rPr>
              <a:t>Do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assume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models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</a:tabLst>
            </a:pPr>
            <a:r>
              <a:rPr sz="2200" dirty="0">
                <a:latin typeface="Calibri"/>
                <a:cs typeface="Calibri"/>
              </a:rPr>
              <a:t>Major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families: </a:t>
            </a:r>
            <a:r>
              <a:rPr sz="2200" spc="-10" dirty="0">
                <a:latin typeface="Calibri"/>
                <a:cs typeface="Calibri"/>
              </a:rPr>
              <a:t>histograms,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clustering,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sampling,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cube,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…</a:t>
            </a:r>
            <a:endParaRPr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2100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Non‐Parametric</a:t>
            </a:r>
            <a:r>
              <a:rPr spc="-204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806726"/>
            <a:ext cx="2836545" cy="21247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89255" indent="-376555">
              <a:lnSpc>
                <a:spcPct val="100000"/>
              </a:lnSpc>
              <a:spcBef>
                <a:spcPts val="80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</a:tabLst>
            </a:pPr>
            <a:r>
              <a:rPr sz="2600" spc="-10" dirty="0">
                <a:latin typeface="Calibri"/>
                <a:cs typeface="Calibri"/>
              </a:rPr>
              <a:t>Histogram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0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</a:tabLst>
            </a:pPr>
            <a:r>
              <a:rPr sz="2200" dirty="0">
                <a:latin typeface="Calibri"/>
                <a:cs typeface="Calibri"/>
              </a:rPr>
              <a:t>Singleton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bucket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</a:tabLst>
            </a:pPr>
            <a:r>
              <a:rPr sz="2200" dirty="0">
                <a:latin typeface="Calibri"/>
                <a:cs typeface="Calibri"/>
              </a:rPr>
              <a:t>Equal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width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</a:tabLst>
            </a:pPr>
            <a:r>
              <a:rPr sz="2200" dirty="0">
                <a:latin typeface="Calibri"/>
                <a:cs typeface="Calibri"/>
              </a:rPr>
              <a:t>Equal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frequency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</a:tabLst>
            </a:pPr>
            <a:r>
              <a:rPr sz="2200" spc="-10" dirty="0">
                <a:latin typeface="Calibri"/>
                <a:cs typeface="Calibri"/>
              </a:rPr>
              <a:t>Multidimensional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1740" y="1702307"/>
            <a:ext cx="3175254" cy="25229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833" y="4119033"/>
            <a:ext cx="3123494" cy="26822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1566" y="6844540"/>
            <a:ext cx="4138929" cy="4953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160"/>
              </a:spcBef>
            </a:pPr>
            <a:r>
              <a:rPr sz="1550" dirty="0">
                <a:latin typeface="Calibri"/>
                <a:cs typeface="Calibri"/>
              </a:rPr>
              <a:t>A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histogram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for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price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using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singleton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buckets—</a:t>
            </a:r>
            <a:r>
              <a:rPr sz="1550" spc="-20" dirty="0">
                <a:latin typeface="Calibri"/>
                <a:cs typeface="Calibri"/>
              </a:rPr>
              <a:t>each </a:t>
            </a:r>
            <a:r>
              <a:rPr sz="1550" spc="-10" dirty="0">
                <a:latin typeface="Calibri"/>
                <a:cs typeface="Calibri"/>
              </a:rPr>
              <a:t>bucket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represents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one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price‐frequency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pair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0837" y="4556040"/>
            <a:ext cx="3625857" cy="24099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743440" y="7093713"/>
            <a:ext cx="4020820" cy="427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4945">
              <a:lnSpc>
                <a:spcPct val="101499"/>
              </a:lnSpc>
              <a:spcBef>
                <a:spcPts val="95"/>
              </a:spcBef>
            </a:pPr>
            <a:r>
              <a:rPr sz="1300" dirty="0">
                <a:latin typeface="Calibri"/>
                <a:cs typeface="Calibri"/>
              </a:rPr>
              <a:t>An equal‐width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histogram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for price,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where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values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are </a:t>
            </a:r>
            <a:r>
              <a:rPr sz="1300" dirty="0">
                <a:latin typeface="Calibri"/>
                <a:cs typeface="Calibri"/>
              </a:rPr>
              <a:t>aggregated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so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that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each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bucket has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uniform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width of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$10</a:t>
            </a:r>
            <a:endParaRPr sz="13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106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623572"/>
            <a:ext cx="8693785" cy="763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Major </a:t>
            </a:r>
            <a:r>
              <a:rPr spc="-90" dirty="0"/>
              <a:t>Tasks</a:t>
            </a:r>
            <a:r>
              <a:rPr spc="-10" dirty="0"/>
              <a:t> </a:t>
            </a:r>
            <a:r>
              <a:rPr spc="-5" dirty="0"/>
              <a:t>in </a:t>
            </a:r>
            <a:r>
              <a:rPr spc="-35" dirty="0"/>
              <a:t>Data</a:t>
            </a:r>
            <a:r>
              <a:rPr spc="-5" dirty="0"/>
              <a:t> </a:t>
            </a:r>
            <a:r>
              <a:rPr spc="-20" dirty="0"/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631962"/>
            <a:ext cx="8054340" cy="542099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81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850" b="1" spc="-15" dirty="0">
                <a:solidFill>
                  <a:srgbClr val="0000CC"/>
                </a:solidFill>
                <a:latin typeface="Calibri"/>
                <a:cs typeface="Calibri"/>
              </a:rPr>
              <a:t>Data</a:t>
            </a:r>
            <a:r>
              <a:rPr sz="2850" b="1" spc="-3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50" b="1" dirty="0">
                <a:solidFill>
                  <a:srgbClr val="0000CC"/>
                </a:solidFill>
                <a:latin typeface="Calibri"/>
                <a:cs typeface="Calibri"/>
              </a:rPr>
              <a:t>cleaning</a:t>
            </a:r>
            <a:endParaRPr sz="2850">
              <a:latin typeface="Calibri"/>
              <a:cs typeface="Calibri"/>
            </a:endParaRPr>
          </a:p>
          <a:p>
            <a:pPr marL="829944" marR="257810" lvl="1" indent="-314960">
              <a:lnSpc>
                <a:spcPct val="101499"/>
              </a:lnSpc>
              <a:spcBef>
                <a:spcPts val="64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600" spc="5" dirty="0">
                <a:latin typeface="Calibri"/>
                <a:cs typeface="Calibri"/>
              </a:rPr>
              <a:t>Fill </a:t>
            </a:r>
            <a:r>
              <a:rPr sz="2600" spc="10" dirty="0">
                <a:latin typeface="Calibri"/>
                <a:cs typeface="Calibri"/>
              </a:rPr>
              <a:t>in </a:t>
            </a:r>
            <a:r>
              <a:rPr sz="2600" spc="15" dirty="0">
                <a:latin typeface="Calibri"/>
                <a:cs typeface="Calibri"/>
              </a:rPr>
              <a:t>missing </a:t>
            </a:r>
            <a:r>
              <a:rPr sz="2600" spc="5" dirty="0">
                <a:latin typeface="Calibri"/>
                <a:cs typeface="Calibri"/>
              </a:rPr>
              <a:t>values, </a:t>
            </a:r>
            <a:r>
              <a:rPr sz="2600" spc="15" dirty="0">
                <a:latin typeface="Calibri"/>
                <a:cs typeface="Calibri"/>
              </a:rPr>
              <a:t>smooth </a:t>
            </a:r>
            <a:r>
              <a:rPr sz="2600" dirty="0">
                <a:latin typeface="Calibri"/>
                <a:cs typeface="Calibri"/>
              </a:rPr>
              <a:t>noisy data, </a:t>
            </a:r>
            <a:r>
              <a:rPr sz="2600" spc="5" dirty="0">
                <a:latin typeface="Calibri"/>
                <a:cs typeface="Calibri"/>
              </a:rPr>
              <a:t>identify </a:t>
            </a:r>
            <a:r>
              <a:rPr sz="2600" spc="10" dirty="0">
                <a:latin typeface="Calibri"/>
                <a:cs typeface="Calibri"/>
              </a:rPr>
              <a:t>or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remove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outliers,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resolve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inconsistencies</a:t>
            </a:r>
            <a:endParaRPr sz="2600">
              <a:latin typeface="Calibri"/>
              <a:cs typeface="Calibri"/>
            </a:endParaRPr>
          </a:p>
          <a:p>
            <a:pPr marL="389255" indent="-377190">
              <a:lnSpc>
                <a:spcPct val="100000"/>
              </a:lnSpc>
              <a:spcBef>
                <a:spcPts val="69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850" b="1" spc="-15" dirty="0">
                <a:solidFill>
                  <a:srgbClr val="0000CC"/>
                </a:solidFill>
                <a:latin typeface="Calibri"/>
                <a:cs typeface="Calibri"/>
              </a:rPr>
              <a:t>Data integration</a:t>
            </a:r>
            <a:endParaRPr sz="285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68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600" dirty="0">
                <a:latin typeface="Calibri"/>
                <a:cs typeface="Calibri"/>
              </a:rPr>
              <a:t>Integration </a:t>
            </a:r>
            <a:r>
              <a:rPr sz="2600" spc="10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multiple</a:t>
            </a:r>
            <a:r>
              <a:rPr sz="2600" spc="5" dirty="0">
                <a:latin typeface="Calibri"/>
                <a:cs typeface="Calibri"/>
              </a:rPr>
              <a:t> databases,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cubes,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files</a:t>
            </a:r>
            <a:endParaRPr sz="2600">
              <a:latin typeface="Calibri"/>
              <a:cs typeface="Calibri"/>
            </a:endParaRPr>
          </a:p>
          <a:p>
            <a:pPr marL="389255" indent="-377190">
              <a:lnSpc>
                <a:spcPct val="100000"/>
              </a:lnSpc>
              <a:spcBef>
                <a:spcPts val="69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850" b="1" spc="-15" dirty="0">
                <a:solidFill>
                  <a:srgbClr val="0000CC"/>
                </a:solidFill>
                <a:latin typeface="Calibri"/>
                <a:cs typeface="Calibri"/>
              </a:rPr>
              <a:t>Data</a:t>
            </a:r>
            <a:r>
              <a:rPr sz="2850" b="1" spc="-3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50" b="1" spc="-5" dirty="0">
                <a:solidFill>
                  <a:srgbClr val="0000CC"/>
                </a:solidFill>
                <a:latin typeface="Calibri"/>
                <a:cs typeface="Calibri"/>
              </a:rPr>
              <a:t>reduction</a:t>
            </a:r>
            <a:endParaRPr sz="285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68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600" spc="10" dirty="0">
                <a:latin typeface="Calibri"/>
                <a:cs typeface="Calibri"/>
              </a:rPr>
              <a:t>Dimensionality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reduction</a:t>
            </a:r>
            <a:endParaRPr sz="260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68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600" spc="10" dirty="0">
                <a:latin typeface="Calibri"/>
                <a:cs typeface="Calibri"/>
              </a:rPr>
              <a:t>Numerosity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reduction</a:t>
            </a:r>
            <a:endParaRPr sz="2600">
              <a:latin typeface="Calibri"/>
              <a:cs typeface="Calibri"/>
            </a:endParaRPr>
          </a:p>
          <a:p>
            <a:pPr marL="389255" indent="-377190">
              <a:lnSpc>
                <a:spcPct val="100000"/>
              </a:lnSpc>
              <a:spcBef>
                <a:spcPts val="69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850" b="1" spc="-15" dirty="0">
                <a:solidFill>
                  <a:srgbClr val="0000CC"/>
                </a:solidFill>
                <a:latin typeface="Calibri"/>
                <a:cs typeface="Calibri"/>
              </a:rPr>
              <a:t>Data</a:t>
            </a:r>
            <a:r>
              <a:rPr sz="2850" b="1" spc="-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50" b="1" spc="-10" dirty="0">
                <a:solidFill>
                  <a:srgbClr val="0000CC"/>
                </a:solidFill>
                <a:latin typeface="Calibri"/>
                <a:cs typeface="Calibri"/>
              </a:rPr>
              <a:t>transformation</a:t>
            </a:r>
            <a:r>
              <a:rPr sz="2850" b="1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50" b="1" spc="5" dirty="0">
                <a:solidFill>
                  <a:srgbClr val="0000CC"/>
                </a:solidFill>
                <a:latin typeface="Calibri"/>
                <a:cs typeface="Calibri"/>
              </a:rPr>
              <a:t>and</a:t>
            </a:r>
            <a:r>
              <a:rPr sz="2850" b="1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50" b="1" spc="-15" dirty="0">
                <a:solidFill>
                  <a:srgbClr val="0000CC"/>
                </a:solidFill>
                <a:latin typeface="Calibri"/>
                <a:cs typeface="Calibri"/>
              </a:rPr>
              <a:t>data</a:t>
            </a:r>
            <a:r>
              <a:rPr sz="2850" b="1" spc="1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50" b="1" spc="-5" dirty="0">
                <a:solidFill>
                  <a:srgbClr val="0000CC"/>
                </a:solidFill>
                <a:latin typeface="Calibri"/>
                <a:cs typeface="Calibri"/>
              </a:rPr>
              <a:t>discretization</a:t>
            </a:r>
            <a:endParaRPr sz="285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68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600" spc="10" dirty="0">
                <a:latin typeface="Calibri"/>
                <a:cs typeface="Calibri"/>
              </a:rPr>
              <a:t>Normalization</a:t>
            </a:r>
            <a:endParaRPr sz="260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68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600" spc="10" dirty="0">
                <a:latin typeface="Calibri"/>
                <a:cs typeface="Calibri"/>
              </a:rPr>
              <a:t>Concept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hierarchy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generation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Non‐Parametric</a:t>
            </a:r>
            <a:r>
              <a:rPr spc="-204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638897"/>
            <a:ext cx="8818245" cy="54610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9255" indent="-376555">
              <a:lnSpc>
                <a:spcPct val="100000"/>
              </a:lnSpc>
              <a:spcBef>
                <a:spcPts val="484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</a:tabLst>
            </a:pPr>
            <a:r>
              <a:rPr sz="2600" spc="-10" dirty="0">
                <a:latin typeface="Calibri"/>
                <a:cs typeface="Calibri"/>
              </a:rPr>
              <a:t>Sampling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295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</a:tabLst>
            </a:pPr>
            <a:r>
              <a:rPr sz="2200" b="1" dirty="0">
                <a:solidFill>
                  <a:srgbClr val="3365FF"/>
                </a:solidFill>
                <a:latin typeface="Calibri"/>
                <a:cs typeface="Calibri"/>
              </a:rPr>
              <a:t>Simple</a:t>
            </a:r>
            <a:r>
              <a:rPr sz="2200" b="1" spc="-45" dirty="0">
                <a:solidFill>
                  <a:srgbClr val="3365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65FF"/>
                </a:solidFill>
                <a:latin typeface="Calibri"/>
                <a:cs typeface="Calibri"/>
              </a:rPr>
              <a:t>random</a:t>
            </a:r>
            <a:r>
              <a:rPr sz="2200" b="1" spc="-45" dirty="0">
                <a:solidFill>
                  <a:srgbClr val="3365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65FF"/>
                </a:solidFill>
                <a:latin typeface="Calibri"/>
                <a:cs typeface="Calibri"/>
              </a:rPr>
              <a:t>sample</a:t>
            </a:r>
            <a:r>
              <a:rPr sz="2200" b="1" spc="-45" dirty="0">
                <a:solidFill>
                  <a:srgbClr val="3365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65FF"/>
                </a:solidFill>
                <a:latin typeface="Calibri"/>
                <a:cs typeface="Calibri"/>
              </a:rPr>
              <a:t>without</a:t>
            </a:r>
            <a:r>
              <a:rPr sz="2200" b="1" spc="-60" dirty="0">
                <a:solidFill>
                  <a:srgbClr val="3365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65FF"/>
                </a:solidFill>
                <a:latin typeface="Calibri"/>
                <a:cs typeface="Calibri"/>
              </a:rPr>
              <a:t>replacement</a:t>
            </a:r>
            <a:r>
              <a:rPr sz="2200" b="1" spc="-45" dirty="0">
                <a:solidFill>
                  <a:srgbClr val="3365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365FF"/>
                </a:solidFill>
                <a:latin typeface="Calibri"/>
                <a:cs typeface="Calibri"/>
              </a:rPr>
              <a:t>(SRSWOR)</a:t>
            </a:r>
            <a:endParaRPr sz="2200">
              <a:latin typeface="Calibri"/>
              <a:cs typeface="Calibri"/>
            </a:endParaRPr>
          </a:p>
          <a:p>
            <a:pPr marL="1269365" lvl="2" indent="-250825">
              <a:lnSpc>
                <a:spcPct val="100000"/>
              </a:lnSpc>
              <a:spcBef>
                <a:spcPts val="254"/>
              </a:spcBef>
              <a:buClr>
                <a:srgbClr val="CC0000"/>
              </a:buClr>
              <a:buFont typeface="Arial MT"/>
              <a:buChar char="•"/>
              <a:tabLst>
                <a:tab pos="1269365" algn="l"/>
              </a:tabLst>
            </a:pPr>
            <a:r>
              <a:rPr sz="1750" dirty="0">
                <a:latin typeface="Calibri"/>
                <a:cs typeface="Calibri"/>
              </a:rPr>
              <a:t>drawing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i="1" dirty="0">
                <a:latin typeface="Calibri"/>
                <a:cs typeface="Calibri"/>
              </a:rPr>
              <a:t>s</a:t>
            </a:r>
            <a:r>
              <a:rPr sz="1750" i="1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of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i="1" dirty="0">
                <a:latin typeface="Calibri"/>
                <a:cs typeface="Calibri"/>
              </a:rPr>
              <a:t>N</a:t>
            </a:r>
            <a:r>
              <a:rPr sz="1750" i="1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tuples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from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i="1" dirty="0">
                <a:latin typeface="Calibri"/>
                <a:cs typeface="Calibri"/>
              </a:rPr>
              <a:t>D</a:t>
            </a:r>
            <a:r>
              <a:rPr sz="1750" i="1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(</a:t>
            </a:r>
            <a:r>
              <a:rPr sz="1750" i="1" dirty="0">
                <a:latin typeface="Calibri"/>
                <a:cs typeface="Calibri"/>
              </a:rPr>
              <a:t>s</a:t>
            </a:r>
            <a:r>
              <a:rPr sz="1750" i="1" spc="-10" dirty="0">
                <a:latin typeface="Calibri"/>
                <a:cs typeface="Calibri"/>
              </a:rPr>
              <a:t> </a:t>
            </a:r>
            <a:r>
              <a:rPr sz="1750" i="1" dirty="0">
                <a:latin typeface="Calibri"/>
                <a:cs typeface="Calibri"/>
              </a:rPr>
              <a:t>&lt;</a:t>
            </a:r>
            <a:r>
              <a:rPr sz="1750" i="1" spc="-10" dirty="0">
                <a:latin typeface="Calibri"/>
                <a:cs typeface="Calibri"/>
              </a:rPr>
              <a:t> </a:t>
            </a:r>
            <a:r>
              <a:rPr sz="1750" i="1" spc="-25" dirty="0">
                <a:latin typeface="Calibri"/>
                <a:cs typeface="Calibri"/>
              </a:rPr>
              <a:t>N</a:t>
            </a:r>
            <a:r>
              <a:rPr sz="1750" spc="-25" dirty="0">
                <a:latin typeface="Calibri"/>
                <a:cs typeface="Calibri"/>
              </a:rPr>
              <a:t>)</a:t>
            </a:r>
            <a:endParaRPr sz="1750">
              <a:latin typeface="Calibri"/>
              <a:cs typeface="Calibri"/>
            </a:endParaRPr>
          </a:p>
          <a:p>
            <a:pPr marL="1269365" lvl="2" indent="-251460">
              <a:lnSpc>
                <a:spcPct val="100000"/>
              </a:lnSpc>
              <a:spcBef>
                <a:spcPts val="220"/>
              </a:spcBef>
              <a:buClr>
                <a:srgbClr val="CC0000"/>
              </a:buClr>
              <a:buFont typeface="Arial MT"/>
              <a:buChar char="•"/>
              <a:tabLst>
                <a:tab pos="1269365" algn="l"/>
              </a:tabLst>
            </a:pPr>
            <a:r>
              <a:rPr sz="1750" dirty="0">
                <a:latin typeface="Calibri"/>
                <a:cs typeface="Calibri"/>
              </a:rPr>
              <a:t>probability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of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drawing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any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tuple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in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i="1" dirty="0">
                <a:latin typeface="Calibri"/>
                <a:cs typeface="Calibri"/>
              </a:rPr>
              <a:t>D</a:t>
            </a:r>
            <a:r>
              <a:rPr sz="1750" i="1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is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i="1" spc="-25" dirty="0">
                <a:latin typeface="Calibri"/>
                <a:cs typeface="Calibri"/>
              </a:rPr>
              <a:t>1/N</a:t>
            </a:r>
            <a:endParaRPr sz="17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</a:tabLst>
            </a:pPr>
            <a:r>
              <a:rPr sz="2200" b="1" dirty="0">
                <a:solidFill>
                  <a:srgbClr val="3365FF"/>
                </a:solidFill>
                <a:latin typeface="Calibri"/>
                <a:cs typeface="Calibri"/>
              </a:rPr>
              <a:t>Simple</a:t>
            </a:r>
            <a:r>
              <a:rPr sz="2200" b="1" spc="-50" dirty="0">
                <a:solidFill>
                  <a:srgbClr val="3365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65FF"/>
                </a:solidFill>
                <a:latin typeface="Calibri"/>
                <a:cs typeface="Calibri"/>
              </a:rPr>
              <a:t>random</a:t>
            </a:r>
            <a:r>
              <a:rPr sz="2200" b="1" spc="-45" dirty="0">
                <a:solidFill>
                  <a:srgbClr val="3365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65FF"/>
                </a:solidFill>
                <a:latin typeface="Calibri"/>
                <a:cs typeface="Calibri"/>
              </a:rPr>
              <a:t>sample</a:t>
            </a:r>
            <a:r>
              <a:rPr sz="2200" b="1" spc="-45" dirty="0">
                <a:solidFill>
                  <a:srgbClr val="3365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65FF"/>
                </a:solidFill>
                <a:latin typeface="Calibri"/>
                <a:cs typeface="Calibri"/>
              </a:rPr>
              <a:t>with</a:t>
            </a:r>
            <a:r>
              <a:rPr sz="2200" b="1" spc="-60" dirty="0">
                <a:solidFill>
                  <a:srgbClr val="3365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65FF"/>
                </a:solidFill>
                <a:latin typeface="Calibri"/>
                <a:cs typeface="Calibri"/>
              </a:rPr>
              <a:t>replacement</a:t>
            </a:r>
            <a:r>
              <a:rPr sz="2200" b="1" spc="-40" dirty="0">
                <a:solidFill>
                  <a:srgbClr val="3365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365FF"/>
                </a:solidFill>
                <a:latin typeface="Calibri"/>
                <a:cs typeface="Calibri"/>
              </a:rPr>
              <a:t>(SRSWR)</a:t>
            </a:r>
            <a:endParaRPr sz="2200">
              <a:latin typeface="Calibri"/>
              <a:cs typeface="Calibri"/>
            </a:endParaRPr>
          </a:p>
          <a:p>
            <a:pPr marL="1269365" marR="5080" lvl="2" indent="-251460">
              <a:lnSpc>
                <a:spcPts val="1900"/>
              </a:lnSpc>
              <a:spcBef>
                <a:spcPts val="475"/>
              </a:spcBef>
              <a:buClr>
                <a:srgbClr val="CC0000"/>
              </a:buClr>
              <a:buFont typeface="Arial MT"/>
              <a:buChar char="•"/>
              <a:tabLst>
                <a:tab pos="1269365" algn="l"/>
              </a:tabLst>
            </a:pPr>
            <a:r>
              <a:rPr sz="1750" dirty="0">
                <a:latin typeface="Calibri"/>
                <a:cs typeface="Calibri"/>
              </a:rPr>
              <a:t>similar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to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SRSWOR </a:t>
            </a:r>
            <a:r>
              <a:rPr sz="1750" spc="-10" dirty="0">
                <a:latin typeface="Calibri"/>
                <a:cs typeface="Calibri"/>
              </a:rPr>
              <a:t>except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that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after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tuple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is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drawn,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it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is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placed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back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in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i="1" dirty="0">
                <a:latin typeface="Calibri"/>
                <a:cs typeface="Calibri"/>
              </a:rPr>
              <a:t>D</a:t>
            </a:r>
            <a:r>
              <a:rPr sz="1750" i="1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so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that</a:t>
            </a:r>
            <a:r>
              <a:rPr sz="1750" spc="-25" dirty="0">
                <a:latin typeface="Calibri"/>
                <a:cs typeface="Calibri"/>
              </a:rPr>
              <a:t> it </a:t>
            </a:r>
            <a:r>
              <a:rPr sz="1750" dirty="0">
                <a:latin typeface="Calibri"/>
                <a:cs typeface="Calibri"/>
              </a:rPr>
              <a:t>may</a:t>
            </a:r>
            <a:r>
              <a:rPr sz="1750" spc="-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be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drawn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spc="-20" dirty="0">
                <a:latin typeface="Calibri"/>
                <a:cs typeface="Calibri"/>
              </a:rPr>
              <a:t>again</a:t>
            </a:r>
            <a:endParaRPr sz="17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215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</a:tabLst>
            </a:pPr>
            <a:r>
              <a:rPr sz="2200" b="1" dirty="0">
                <a:solidFill>
                  <a:srgbClr val="3365FF"/>
                </a:solidFill>
                <a:latin typeface="Calibri"/>
                <a:cs typeface="Calibri"/>
              </a:rPr>
              <a:t>Cluster</a:t>
            </a:r>
            <a:r>
              <a:rPr sz="2200" b="1" spc="-95" dirty="0">
                <a:solidFill>
                  <a:srgbClr val="3365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365FF"/>
                </a:solidFill>
                <a:latin typeface="Calibri"/>
                <a:cs typeface="Calibri"/>
              </a:rPr>
              <a:t>sample</a:t>
            </a:r>
            <a:endParaRPr sz="2200">
              <a:latin typeface="Calibri"/>
              <a:cs typeface="Calibri"/>
            </a:endParaRPr>
          </a:p>
          <a:p>
            <a:pPr marL="1269365" lvl="2" indent="-250825">
              <a:lnSpc>
                <a:spcPct val="100000"/>
              </a:lnSpc>
              <a:spcBef>
                <a:spcPts val="245"/>
              </a:spcBef>
              <a:buClr>
                <a:srgbClr val="CC0000"/>
              </a:buClr>
              <a:buFont typeface="Arial MT"/>
              <a:buChar char="•"/>
              <a:tabLst>
                <a:tab pos="1269365" algn="l"/>
              </a:tabLst>
            </a:pPr>
            <a:r>
              <a:rPr sz="1750" dirty="0">
                <a:latin typeface="Calibri"/>
                <a:cs typeface="Calibri"/>
              </a:rPr>
              <a:t>tuples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in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i="1" dirty="0">
                <a:latin typeface="Calibri"/>
                <a:cs typeface="Calibri"/>
              </a:rPr>
              <a:t>D</a:t>
            </a:r>
            <a:r>
              <a:rPr sz="1750" i="1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are</a:t>
            </a:r>
            <a:r>
              <a:rPr sz="1750" spc="-10" dirty="0">
                <a:latin typeface="Calibri"/>
                <a:cs typeface="Calibri"/>
              </a:rPr>
              <a:t> grouped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into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i="1" dirty="0">
                <a:latin typeface="Calibri"/>
                <a:cs typeface="Calibri"/>
              </a:rPr>
              <a:t>M</a:t>
            </a:r>
            <a:r>
              <a:rPr sz="1750" i="1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mutually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disjoint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“clusters”</a:t>
            </a:r>
            <a:endParaRPr sz="1750">
              <a:latin typeface="Calibri"/>
              <a:cs typeface="Calibri"/>
            </a:endParaRPr>
          </a:p>
          <a:p>
            <a:pPr marL="1269365" lvl="2" indent="-251460">
              <a:lnSpc>
                <a:spcPct val="100000"/>
              </a:lnSpc>
              <a:spcBef>
                <a:spcPts val="229"/>
              </a:spcBef>
              <a:buClr>
                <a:srgbClr val="CC0000"/>
              </a:buClr>
              <a:buFont typeface="Arial MT"/>
              <a:buChar char="•"/>
              <a:tabLst>
                <a:tab pos="1269365" algn="l"/>
              </a:tabLst>
            </a:pPr>
            <a:r>
              <a:rPr sz="1750" dirty="0">
                <a:latin typeface="Calibri"/>
                <a:cs typeface="Calibri"/>
              </a:rPr>
              <a:t>a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simple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random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sample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of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i="1" dirty="0">
                <a:latin typeface="Calibri"/>
                <a:cs typeface="Calibri"/>
              </a:rPr>
              <a:t>s</a:t>
            </a:r>
            <a:r>
              <a:rPr sz="1750" i="1" spc="-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(</a:t>
            </a:r>
            <a:r>
              <a:rPr sz="1750" i="1" dirty="0">
                <a:latin typeface="Calibri"/>
                <a:cs typeface="Calibri"/>
              </a:rPr>
              <a:t>s</a:t>
            </a:r>
            <a:r>
              <a:rPr sz="1750" i="1" spc="-10" dirty="0">
                <a:latin typeface="Calibri"/>
                <a:cs typeface="Calibri"/>
              </a:rPr>
              <a:t> </a:t>
            </a:r>
            <a:r>
              <a:rPr sz="1750" i="1" dirty="0">
                <a:latin typeface="Calibri"/>
                <a:cs typeface="Calibri"/>
              </a:rPr>
              <a:t>&lt;</a:t>
            </a:r>
            <a:r>
              <a:rPr sz="1750" i="1" spc="-20" dirty="0">
                <a:latin typeface="Calibri"/>
                <a:cs typeface="Calibri"/>
              </a:rPr>
              <a:t> </a:t>
            </a:r>
            <a:r>
              <a:rPr sz="1750" i="1" dirty="0">
                <a:latin typeface="Calibri"/>
                <a:cs typeface="Calibri"/>
              </a:rPr>
              <a:t>M</a:t>
            </a:r>
            <a:r>
              <a:rPr sz="1750" dirty="0">
                <a:latin typeface="Calibri"/>
                <a:cs typeface="Calibri"/>
              </a:rPr>
              <a:t>)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clusters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are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obtained</a:t>
            </a:r>
            <a:endParaRPr sz="17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229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</a:tabLst>
            </a:pPr>
            <a:r>
              <a:rPr sz="2200" b="1" spc="-10" dirty="0">
                <a:solidFill>
                  <a:srgbClr val="3365FF"/>
                </a:solidFill>
                <a:latin typeface="Calibri"/>
                <a:cs typeface="Calibri"/>
              </a:rPr>
              <a:t>Stratified</a:t>
            </a:r>
            <a:r>
              <a:rPr sz="2200" b="1" spc="-30" dirty="0">
                <a:solidFill>
                  <a:srgbClr val="3365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365FF"/>
                </a:solidFill>
                <a:latin typeface="Calibri"/>
                <a:cs typeface="Calibri"/>
              </a:rPr>
              <a:t>sample</a:t>
            </a:r>
            <a:endParaRPr sz="2200">
              <a:latin typeface="Calibri"/>
              <a:cs typeface="Calibri"/>
            </a:endParaRPr>
          </a:p>
          <a:p>
            <a:pPr marL="1269365" lvl="2" indent="-250825">
              <a:lnSpc>
                <a:spcPct val="100000"/>
              </a:lnSpc>
              <a:spcBef>
                <a:spcPts val="254"/>
              </a:spcBef>
              <a:buClr>
                <a:srgbClr val="CC0000"/>
              </a:buClr>
              <a:buFont typeface="Arial MT"/>
              <a:buChar char="•"/>
              <a:tabLst>
                <a:tab pos="1269365" algn="l"/>
              </a:tabLst>
            </a:pPr>
            <a:r>
              <a:rPr sz="1750" i="1" dirty="0">
                <a:latin typeface="Calibri"/>
                <a:cs typeface="Calibri"/>
              </a:rPr>
              <a:t>D</a:t>
            </a:r>
            <a:r>
              <a:rPr sz="1750" i="1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is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divided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into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mutually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disjoint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parts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called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i="1" spc="-10" dirty="0">
                <a:latin typeface="Calibri"/>
                <a:cs typeface="Calibri"/>
              </a:rPr>
              <a:t>strata</a:t>
            </a:r>
            <a:endParaRPr sz="1750">
              <a:latin typeface="Calibri"/>
              <a:cs typeface="Calibri"/>
            </a:endParaRPr>
          </a:p>
          <a:p>
            <a:pPr marL="1269365" lvl="2" indent="-250825">
              <a:lnSpc>
                <a:spcPct val="100000"/>
              </a:lnSpc>
              <a:spcBef>
                <a:spcPts val="220"/>
              </a:spcBef>
              <a:buClr>
                <a:srgbClr val="CC0000"/>
              </a:buClr>
              <a:buFont typeface="Arial MT"/>
              <a:buChar char="•"/>
              <a:tabLst>
                <a:tab pos="1269365" algn="l"/>
              </a:tabLst>
            </a:pPr>
            <a:r>
              <a:rPr sz="1750" dirty="0">
                <a:latin typeface="Calibri"/>
                <a:cs typeface="Calibri"/>
              </a:rPr>
              <a:t>obtain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simple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random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sample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at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each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stratum</a:t>
            </a:r>
            <a:endParaRPr sz="1750">
              <a:latin typeface="Calibri"/>
              <a:cs typeface="Calibri"/>
            </a:endParaRPr>
          </a:p>
          <a:p>
            <a:pPr marL="1269365" lvl="2" indent="-250825">
              <a:lnSpc>
                <a:spcPct val="100000"/>
              </a:lnSpc>
              <a:spcBef>
                <a:spcPts val="225"/>
              </a:spcBef>
              <a:buClr>
                <a:srgbClr val="CC0000"/>
              </a:buClr>
              <a:buFont typeface="Arial MT"/>
              <a:buChar char="•"/>
              <a:tabLst>
                <a:tab pos="1269365" algn="l"/>
              </a:tabLst>
            </a:pPr>
            <a:r>
              <a:rPr sz="1750" dirty="0">
                <a:latin typeface="Calibri"/>
                <a:cs typeface="Calibri"/>
              </a:rPr>
              <a:t>ensures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representative</a:t>
            </a:r>
            <a:r>
              <a:rPr sz="1750" dirty="0">
                <a:latin typeface="Calibri"/>
                <a:cs typeface="Calibri"/>
              </a:rPr>
              <a:t> sample,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especially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when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data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are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skewed</a:t>
            </a:r>
            <a:endParaRPr sz="17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</a:tabLst>
            </a:pPr>
            <a:r>
              <a:rPr sz="2200" spc="-10" dirty="0">
                <a:latin typeface="Calibri"/>
                <a:cs typeface="Calibri"/>
              </a:rPr>
              <a:t>Advantage</a:t>
            </a:r>
            <a:endParaRPr sz="2200">
              <a:latin typeface="Calibri"/>
              <a:cs typeface="Calibri"/>
            </a:endParaRPr>
          </a:p>
          <a:p>
            <a:pPr marL="1270000" marR="179070" lvl="2" indent="-251460">
              <a:lnSpc>
                <a:spcPts val="1900"/>
              </a:lnSpc>
              <a:spcBef>
                <a:spcPts val="475"/>
              </a:spcBef>
              <a:buClr>
                <a:srgbClr val="CC0000"/>
              </a:buClr>
              <a:buFont typeface="Arial MT"/>
              <a:buChar char="•"/>
              <a:tabLst>
                <a:tab pos="1270000" algn="l"/>
              </a:tabLst>
            </a:pPr>
            <a:r>
              <a:rPr sz="1750" dirty="0">
                <a:latin typeface="Calibri"/>
                <a:cs typeface="Calibri"/>
              </a:rPr>
              <a:t>cost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of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obtaining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sample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is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proportional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to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size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of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sample,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i="1" dirty="0">
                <a:latin typeface="Calibri"/>
                <a:cs typeface="Calibri"/>
              </a:rPr>
              <a:t>s</a:t>
            </a:r>
            <a:r>
              <a:rPr sz="1750" dirty="0">
                <a:latin typeface="Calibri"/>
                <a:cs typeface="Calibri"/>
              </a:rPr>
              <a:t>,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as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opposed </a:t>
            </a:r>
            <a:r>
              <a:rPr sz="1750" dirty="0">
                <a:latin typeface="Calibri"/>
                <a:cs typeface="Calibri"/>
              </a:rPr>
              <a:t>to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i="1" spc="-60" dirty="0">
                <a:latin typeface="Calibri"/>
                <a:cs typeface="Calibri"/>
              </a:rPr>
              <a:t>N</a:t>
            </a:r>
            <a:endParaRPr sz="17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282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692" y="1602486"/>
            <a:ext cx="3813446" cy="18042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Sampling</a:t>
            </a:r>
            <a:r>
              <a:rPr spc="-235" dirty="0"/>
              <a:t> </a:t>
            </a:r>
            <a:r>
              <a:rPr spc="-10" dirty="0"/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7859" y="3407920"/>
            <a:ext cx="364109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dirty="0">
                <a:latin typeface="Calibri"/>
                <a:cs typeface="Calibri"/>
              </a:rPr>
              <a:t>Simple</a:t>
            </a:r>
            <a:r>
              <a:rPr sz="1550" b="1" spc="-5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random</a:t>
            </a:r>
            <a:r>
              <a:rPr sz="1550" b="1" spc="-6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sample</a:t>
            </a:r>
            <a:r>
              <a:rPr sz="1550" b="1" spc="-6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without</a:t>
            </a:r>
            <a:r>
              <a:rPr sz="1550" b="1" spc="-60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replacement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54527" y="1560575"/>
            <a:ext cx="3830822" cy="18859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715253" y="3407920"/>
            <a:ext cx="336232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dirty="0">
                <a:latin typeface="Calibri"/>
                <a:cs typeface="Calibri"/>
              </a:rPr>
              <a:t>Simple</a:t>
            </a:r>
            <a:r>
              <a:rPr sz="1550" b="1" spc="-50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random</a:t>
            </a:r>
            <a:r>
              <a:rPr sz="1550" b="1" spc="-60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sample</a:t>
            </a:r>
            <a:r>
              <a:rPr sz="1550" b="1" spc="-5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with</a:t>
            </a:r>
            <a:r>
              <a:rPr sz="1550" b="1" spc="-5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replacement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3635" y="4380357"/>
            <a:ext cx="3494289" cy="242416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15744" y="7012178"/>
            <a:ext cx="12217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dirty="0">
                <a:latin typeface="Calibri"/>
                <a:cs typeface="Calibri"/>
              </a:rPr>
              <a:t>Cluster</a:t>
            </a:r>
            <a:r>
              <a:rPr sz="1550" b="1" spc="-8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sample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1204" y="4118721"/>
            <a:ext cx="2685081" cy="29456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176007" y="7179819"/>
            <a:ext cx="140589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spc="-10" dirty="0">
                <a:latin typeface="Calibri"/>
                <a:cs typeface="Calibri"/>
              </a:rPr>
              <a:t>Stratified</a:t>
            </a:r>
            <a:r>
              <a:rPr sz="1550" b="1" spc="-50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sample</a:t>
            </a:r>
            <a:endParaRPr sz="15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8167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Non‐Parametric</a:t>
            </a:r>
            <a:r>
              <a:rPr spc="-204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785046"/>
            <a:ext cx="7516495" cy="100647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89255" indent="-376555">
              <a:lnSpc>
                <a:spcPct val="100000"/>
              </a:lnSpc>
              <a:spcBef>
                <a:spcPts val="93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</a:tabLst>
            </a:pPr>
            <a:r>
              <a:rPr sz="3050" dirty="0">
                <a:latin typeface="Calibri"/>
                <a:cs typeface="Calibri"/>
              </a:rPr>
              <a:t>Data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Cube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Aggregation</a:t>
            </a:r>
            <a:endParaRPr sz="305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585"/>
              </a:spcBef>
              <a:tabLst>
                <a:tab pos="829944" algn="l"/>
              </a:tabLst>
            </a:pPr>
            <a:r>
              <a:rPr sz="2200" spc="-50" dirty="0">
                <a:solidFill>
                  <a:srgbClr val="CC0000"/>
                </a:solidFill>
                <a:latin typeface="Arial MT"/>
                <a:cs typeface="Arial MT"/>
              </a:rPr>
              <a:t>–</a:t>
            </a:r>
            <a:r>
              <a:rPr sz="2200" dirty="0">
                <a:solidFill>
                  <a:srgbClr val="CC0000"/>
                </a:solidFill>
                <a:latin typeface="Arial MT"/>
                <a:cs typeface="Arial MT"/>
              </a:rPr>
              <a:t>	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cubes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store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multidimensional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aggregated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information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7637" y="3485499"/>
            <a:ext cx="4888856" cy="336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9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Data</a:t>
            </a:r>
            <a:r>
              <a:rPr spc="-200" dirty="0"/>
              <a:t> </a:t>
            </a:r>
            <a:r>
              <a:rPr spc="-20" dirty="0"/>
              <a:t>Cube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9890" marR="1115060" indent="-377825">
              <a:lnSpc>
                <a:spcPct val="101499"/>
              </a:lnSpc>
              <a:spcBef>
                <a:spcPts val="90"/>
              </a:spcBef>
              <a:buClr>
                <a:srgbClr val="CC0000"/>
              </a:buClr>
              <a:buFont typeface="Arial MT"/>
              <a:buChar char="•"/>
              <a:tabLst>
                <a:tab pos="389890" algn="l"/>
              </a:tabLst>
            </a:pPr>
            <a:r>
              <a:rPr dirty="0"/>
              <a:t>A</a:t>
            </a:r>
            <a:r>
              <a:rPr spc="20" dirty="0"/>
              <a:t> </a:t>
            </a:r>
            <a:r>
              <a:rPr b="1" dirty="0">
                <a:latin typeface="Calibri"/>
                <a:cs typeface="Calibri"/>
              </a:rPr>
              <a:t>data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cube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dirty="0"/>
              <a:t>allows</a:t>
            </a:r>
            <a:r>
              <a:rPr spc="10" dirty="0"/>
              <a:t> </a:t>
            </a:r>
            <a:r>
              <a:rPr dirty="0"/>
              <a:t>data</a:t>
            </a:r>
            <a:r>
              <a:rPr spc="25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dirty="0"/>
              <a:t>be</a:t>
            </a:r>
            <a:r>
              <a:rPr spc="25" dirty="0"/>
              <a:t> </a:t>
            </a:r>
            <a:r>
              <a:rPr dirty="0"/>
              <a:t>modeled</a:t>
            </a:r>
            <a:r>
              <a:rPr spc="25" dirty="0"/>
              <a:t> </a:t>
            </a:r>
            <a:r>
              <a:rPr dirty="0"/>
              <a:t>and</a:t>
            </a:r>
            <a:r>
              <a:rPr spc="30" dirty="0"/>
              <a:t> </a:t>
            </a:r>
            <a:r>
              <a:rPr dirty="0"/>
              <a:t>viewed</a:t>
            </a:r>
            <a:r>
              <a:rPr spc="25" dirty="0"/>
              <a:t> </a:t>
            </a:r>
            <a:r>
              <a:rPr spc="-25" dirty="0"/>
              <a:t>in </a:t>
            </a:r>
            <a:r>
              <a:rPr dirty="0"/>
              <a:t>multiple</a:t>
            </a:r>
            <a:r>
              <a:rPr spc="90" dirty="0"/>
              <a:t> </a:t>
            </a:r>
            <a:r>
              <a:rPr spc="-10" dirty="0"/>
              <a:t>dimensions</a:t>
            </a:r>
          </a:p>
          <a:p>
            <a:pPr marL="389890" marR="5080" indent="-377190">
              <a:lnSpc>
                <a:spcPct val="101499"/>
              </a:lnSpc>
              <a:spcBef>
                <a:spcPts val="635"/>
              </a:spcBef>
              <a:buClr>
                <a:srgbClr val="CC0000"/>
              </a:buClr>
              <a:buFont typeface="Arial MT"/>
              <a:buChar char="•"/>
              <a:tabLst>
                <a:tab pos="389890" algn="l"/>
              </a:tabLst>
            </a:pPr>
            <a:r>
              <a:rPr b="1" dirty="0">
                <a:latin typeface="Calibri"/>
                <a:cs typeface="Calibri"/>
              </a:rPr>
              <a:t>Dimensions:</a:t>
            </a:r>
            <a:r>
              <a:rPr b="1" spc="45" dirty="0">
                <a:latin typeface="Calibri"/>
                <a:cs typeface="Calibri"/>
              </a:rPr>
              <a:t> </a:t>
            </a:r>
            <a:r>
              <a:rPr dirty="0"/>
              <a:t>perspectives</a:t>
            </a:r>
            <a:r>
              <a:rPr spc="60" dirty="0"/>
              <a:t> </a:t>
            </a:r>
            <a:r>
              <a:rPr dirty="0"/>
              <a:t>or</a:t>
            </a:r>
            <a:r>
              <a:rPr spc="45" dirty="0"/>
              <a:t> </a:t>
            </a:r>
            <a:r>
              <a:rPr dirty="0"/>
              <a:t>entities</a:t>
            </a:r>
            <a:r>
              <a:rPr spc="45" dirty="0"/>
              <a:t> </a:t>
            </a:r>
            <a:r>
              <a:rPr dirty="0"/>
              <a:t>with</a:t>
            </a:r>
            <a:r>
              <a:rPr spc="45" dirty="0"/>
              <a:t> </a:t>
            </a:r>
            <a:r>
              <a:rPr dirty="0"/>
              <a:t>respect</a:t>
            </a:r>
            <a:r>
              <a:rPr spc="50" dirty="0"/>
              <a:t> </a:t>
            </a:r>
            <a:r>
              <a:rPr dirty="0"/>
              <a:t>to</a:t>
            </a:r>
            <a:r>
              <a:rPr spc="30" dirty="0"/>
              <a:t> </a:t>
            </a:r>
            <a:r>
              <a:rPr dirty="0"/>
              <a:t>which</a:t>
            </a:r>
            <a:r>
              <a:rPr spc="45" dirty="0"/>
              <a:t> </a:t>
            </a:r>
            <a:r>
              <a:rPr spc="-25" dirty="0"/>
              <a:t>an </a:t>
            </a:r>
            <a:r>
              <a:rPr dirty="0"/>
              <a:t>organization</a:t>
            </a:r>
            <a:r>
              <a:rPr spc="-40" dirty="0"/>
              <a:t> </a:t>
            </a:r>
            <a:r>
              <a:rPr dirty="0"/>
              <a:t>wants</a:t>
            </a:r>
            <a:r>
              <a:rPr spc="-3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keep</a:t>
            </a:r>
            <a:r>
              <a:rPr spc="-25" dirty="0"/>
              <a:t> </a:t>
            </a:r>
            <a:r>
              <a:rPr spc="-10" dirty="0"/>
              <a:t>records</a:t>
            </a:r>
          </a:p>
          <a:p>
            <a:pPr marL="389890" marR="323850" indent="-377190">
              <a:lnSpc>
                <a:spcPct val="101499"/>
              </a:lnSpc>
              <a:spcBef>
                <a:spcPts val="635"/>
              </a:spcBef>
              <a:buClr>
                <a:srgbClr val="CC0000"/>
              </a:buClr>
              <a:buFont typeface="Arial MT"/>
              <a:buChar char="•"/>
              <a:tabLst>
                <a:tab pos="389890" algn="l"/>
              </a:tabLst>
            </a:pPr>
            <a:r>
              <a:rPr i="1" dirty="0">
                <a:latin typeface="Calibri"/>
                <a:cs typeface="Calibri"/>
              </a:rPr>
              <a:t>Sales</a:t>
            </a:r>
            <a:r>
              <a:rPr i="1" spc="25" dirty="0">
                <a:latin typeface="Calibri"/>
                <a:cs typeface="Calibri"/>
              </a:rPr>
              <a:t> </a:t>
            </a:r>
            <a:r>
              <a:rPr dirty="0"/>
              <a:t>DW:</a:t>
            </a:r>
            <a:r>
              <a:rPr spc="10" dirty="0"/>
              <a:t> </a:t>
            </a:r>
            <a:r>
              <a:rPr dirty="0"/>
              <a:t>records</a:t>
            </a:r>
            <a:r>
              <a:rPr spc="10" dirty="0"/>
              <a:t> </a:t>
            </a:r>
            <a:r>
              <a:rPr spc="-10" dirty="0"/>
              <a:t>store’s</a:t>
            </a:r>
            <a:r>
              <a:rPr spc="10" dirty="0"/>
              <a:t> </a:t>
            </a:r>
            <a:r>
              <a:rPr dirty="0"/>
              <a:t>sales</a:t>
            </a:r>
            <a:r>
              <a:rPr spc="10" dirty="0"/>
              <a:t> </a:t>
            </a:r>
            <a:r>
              <a:rPr spc="-80" dirty="0"/>
              <a:t>w.r.t.</a:t>
            </a:r>
            <a:r>
              <a:rPr spc="-15" dirty="0"/>
              <a:t> </a:t>
            </a:r>
            <a:r>
              <a:rPr dirty="0"/>
              <a:t>dimensions</a:t>
            </a:r>
            <a:r>
              <a:rPr spc="15" dirty="0"/>
              <a:t> </a:t>
            </a:r>
            <a:r>
              <a:rPr i="1" dirty="0">
                <a:latin typeface="Calibri"/>
                <a:cs typeface="Calibri"/>
              </a:rPr>
              <a:t>time,</a:t>
            </a:r>
            <a:r>
              <a:rPr i="1" spc="10" dirty="0">
                <a:latin typeface="Calibri"/>
                <a:cs typeface="Calibri"/>
              </a:rPr>
              <a:t> </a:t>
            </a:r>
            <a:r>
              <a:rPr i="1" spc="-10" dirty="0">
                <a:latin typeface="Calibri"/>
                <a:cs typeface="Calibri"/>
              </a:rPr>
              <a:t>item, </a:t>
            </a:r>
            <a:r>
              <a:rPr i="1" dirty="0">
                <a:latin typeface="Calibri"/>
                <a:cs typeface="Calibri"/>
              </a:rPr>
              <a:t>branch,</a:t>
            </a:r>
            <a:r>
              <a:rPr i="1" spc="8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and</a:t>
            </a:r>
            <a:r>
              <a:rPr i="1" spc="55" dirty="0">
                <a:latin typeface="Calibri"/>
                <a:cs typeface="Calibri"/>
              </a:rPr>
              <a:t> </a:t>
            </a:r>
            <a:r>
              <a:rPr i="1" spc="-10" dirty="0">
                <a:latin typeface="Calibri"/>
                <a:cs typeface="Calibri"/>
              </a:rPr>
              <a:t>location</a:t>
            </a:r>
          </a:p>
          <a:p>
            <a:pPr marL="389890" marR="375285" indent="-377190">
              <a:lnSpc>
                <a:spcPct val="101499"/>
              </a:lnSpc>
              <a:spcBef>
                <a:spcPts val="635"/>
              </a:spcBef>
              <a:buClr>
                <a:srgbClr val="CC0000"/>
              </a:buClr>
              <a:buFont typeface="Arial MT"/>
              <a:buChar char="•"/>
              <a:tabLst>
                <a:tab pos="389890" algn="l"/>
              </a:tabLst>
            </a:pPr>
            <a:r>
              <a:rPr b="1" dirty="0">
                <a:latin typeface="Calibri"/>
                <a:cs typeface="Calibri"/>
              </a:rPr>
              <a:t>Facts:</a:t>
            </a:r>
            <a:r>
              <a:rPr b="1" spc="45" dirty="0">
                <a:latin typeface="Calibri"/>
                <a:cs typeface="Calibri"/>
              </a:rPr>
              <a:t> </a:t>
            </a:r>
            <a:r>
              <a:rPr dirty="0"/>
              <a:t>numeric</a:t>
            </a:r>
            <a:r>
              <a:rPr spc="45" dirty="0"/>
              <a:t> </a:t>
            </a:r>
            <a:r>
              <a:rPr dirty="0"/>
              <a:t>measures,</a:t>
            </a:r>
            <a:r>
              <a:rPr spc="45" dirty="0"/>
              <a:t> </a:t>
            </a:r>
            <a:r>
              <a:rPr dirty="0"/>
              <a:t>quantities</a:t>
            </a:r>
            <a:r>
              <a:rPr spc="45" dirty="0"/>
              <a:t> </a:t>
            </a:r>
            <a:r>
              <a:rPr dirty="0"/>
              <a:t>by</a:t>
            </a:r>
            <a:r>
              <a:rPr spc="45" dirty="0"/>
              <a:t> </a:t>
            </a:r>
            <a:r>
              <a:rPr dirty="0"/>
              <a:t>which</a:t>
            </a:r>
            <a:r>
              <a:rPr spc="30" dirty="0"/>
              <a:t> </a:t>
            </a:r>
            <a:r>
              <a:rPr spc="-10" dirty="0"/>
              <a:t>relationships </a:t>
            </a:r>
            <a:r>
              <a:rPr dirty="0"/>
              <a:t>are</a:t>
            </a:r>
            <a:r>
              <a:rPr spc="30" dirty="0"/>
              <a:t> </a:t>
            </a:r>
            <a:r>
              <a:rPr dirty="0"/>
              <a:t>analyzed</a:t>
            </a:r>
            <a:r>
              <a:rPr spc="30" dirty="0"/>
              <a:t> </a:t>
            </a:r>
            <a:r>
              <a:rPr dirty="0"/>
              <a:t>between</a:t>
            </a:r>
            <a:r>
              <a:rPr spc="25" dirty="0"/>
              <a:t> </a:t>
            </a:r>
            <a:r>
              <a:rPr spc="-10" dirty="0"/>
              <a:t>dimensions</a:t>
            </a:r>
          </a:p>
          <a:p>
            <a:pPr marL="515620">
              <a:lnSpc>
                <a:spcPct val="100000"/>
              </a:lnSpc>
              <a:spcBef>
                <a:spcPts val="565"/>
              </a:spcBef>
              <a:tabLst>
                <a:tab pos="829944" algn="l"/>
              </a:tabLst>
            </a:pPr>
            <a:r>
              <a:rPr sz="2200" spc="-50" dirty="0">
                <a:solidFill>
                  <a:srgbClr val="CC0000"/>
                </a:solidFill>
                <a:latin typeface="Arial MT"/>
                <a:cs typeface="Arial MT"/>
              </a:rPr>
              <a:t>–</a:t>
            </a:r>
            <a:r>
              <a:rPr sz="2200" dirty="0">
                <a:solidFill>
                  <a:srgbClr val="CC0000"/>
                </a:solidFill>
                <a:latin typeface="Arial MT"/>
                <a:cs typeface="Arial MT"/>
              </a:rPr>
              <a:t>	</a:t>
            </a:r>
            <a:r>
              <a:rPr sz="2200" dirty="0"/>
              <a:t>Sales in $, units </a:t>
            </a:r>
            <a:r>
              <a:rPr sz="2200" spc="-20" dirty="0"/>
              <a:t>sold</a:t>
            </a:r>
            <a:endParaRPr sz="2200">
              <a:latin typeface="Arial MT"/>
              <a:cs typeface="Arial MT"/>
            </a:endParaRPr>
          </a:p>
          <a:p>
            <a:pPr marL="389255" indent="-376555">
              <a:lnSpc>
                <a:spcPct val="100000"/>
              </a:lnSpc>
              <a:spcBef>
                <a:spcPts val="64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</a:tabLst>
            </a:pPr>
            <a:r>
              <a:rPr i="1" spc="-10" dirty="0">
                <a:latin typeface="Calibri"/>
                <a:cs typeface="Calibri"/>
              </a:rPr>
              <a:t>n</a:t>
            </a:r>
            <a:r>
              <a:rPr spc="-10" dirty="0"/>
              <a:t>‐dimensional</a:t>
            </a:r>
          </a:p>
        </p:txBody>
      </p:sp>
    </p:spTree>
    <p:extLst>
      <p:ext uri="{BB962C8B-B14F-4D97-AF65-F5344CB8AC3E}">
        <p14:creationId xmlns:p14="http://schemas.microsoft.com/office/powerpoint/2010/main" val="1585624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2‐D</a:t>
            </a:r>
            <a:r>
              <a:rPr spc="-145" dirty="0"/>
              <a:t> </a:t>
            </a:r>
            <a:r>
              <a:rPr dirty="0"/>
              <a:t>Data</a:t>
            </a:r>
            <a:r>
              <a:rPr spc="-140" dirty="0"/>
              <a:t> </a:t>
            </a:r>
            <a:r>
              <a:rPr spc="-20" dirty="0"/>
              <a:t>Cube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556" y="2176368"/>
            <a:ext cx="9086254" cy="32548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6983" y="5459986"/>
            <a:ext cx="8825865" cy="629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Calibri"/>
                <a:cs typeface="Calibri"/>
              </a:rPr>
              <a:t>The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sales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are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from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branches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located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city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Vancouver.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measure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displayed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is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i="1" dirty="0">
                <a:latin typeface="Calibri"/>
                <a:cs typeface="Calibri"/>
              </a:rPr>
              <a:t>dollars</a:t>
            </a:r>
            <a:r>
              <a:rPr sz="1950" i="1" spc="2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sold</a:t>
            </a:r>
            <a:r>
              <a:rPr sz="1950" i="1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(in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thousands)</a:t>
            </a:r>
            <a:endParaRPr sz="19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1460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3‐D</a:t>
            </a:r>
            <a:r>
              <a:rPr spc="-145" dirty="0"/>
              <a:t> </a:t>
            </a:r>
            <a:r>
              <a:rPr dirty="0"/>
              <a:t>Data</a:t>
            </a:r>
            <a:r>
              <a:rPr spc="-140" dirty="0"/>
              <a:t> </a:t>
            </a:r>
            <a:r>
              <a:rPr spc="-20" dirty="0"/>
              <a:t>Cube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83" y="2345835"/>
            <a:ext cx="9891414" cy="305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03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3‐D</a:t>
            </a:r>
            <a:r>
              <a:rPr spc="-145" dirty="0"/>
              <a:t> </a:t>
            </a:r>
            <a:r>
              <a:rPr dirty="0"/>
              <a:t>Data</a:t>
            </a:r>
            <a:r>
              <a:rPr spc="-140" dirty="0"/>
              <a:t> </a:t>
            </a:r>
            <a:r>
              <a:rPr spc="-20" dirty="0"/>
              <a:t>Cube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5454" y="2339041"/>
            <a:ext cx="5784585" cy="488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37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4‐D</a:t>
            </a:r>
            <a:r>
              <a:rPr spc="-145" dirty="0"/>
              <a:t> </a:t>
            </a:r>
            <a:r>
              <a:rPr dirty="0"/>
              <a:t>Data</a:t>
            </a:r>
            <a:r>
              <a:rPr spc="-140" dirty="0"/>
              <a:t> </a:t>
            </a:r>
            <a:r>
              <a:rPr spc="-20" dirty="0"/>
              <a:t>Cube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5911090"/>
            <a:ext cx="8393430" cy="963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9255" marR="5080" indent="-377190">
              <a:lnSpc>
                <a:spcPct val="101000"/>
              </a:lnSpc>
              <a:spcBef>
                <a:spcPts val="9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</a:tabLst>
            </a:pPr>
            <a:r>
              <a:rPr sz="3050" dirty="0">
                <a:latin typeface="Calibri"/>
                <a:cs typeface="Calibri"/>
              </a:rPr>
              <a:t>display</a:t>
            </a:r>
            <a:r>
              <a:rPr sz="3050" spc="-1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any n‐dimensional data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as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a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series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of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(</a:t>
            </a:r>
            <a:r>
              <a:rPr sz="3050" i="1" spc="-10" dirty="0">
                <a:latin typeface="Calibri"/>
                <a:cs typeface="Calibri"/>
              </a:rPr>
              <a:t>n</a:t>
            </a:r>
            <a:r>
              <a:rPr sz="3050" spc="-10" dirty="0">
                <a:latin typeface="Calibri"/>
                <a:cs typeface="Calibri"/>
              </a:rPr>
              <a:t>‐1)‐ </a:t>
            </a:r>
            <a:r>
              <a:rPr sz="3050" dirty="0">
                <a:latin typeface="Calibri"/>
                <a:cs typeface="Calibri"/>
              </a:rPr>
              <a:t>dimensional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“cubes”</a:t>
            </a:r>
            <a:endParaRPr sz="30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16" y="1783201"/>
            <a:ext cx="9491947" cy="359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20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Lattice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0778"/>
            <a:ext cx="8824595" cy="50952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9255" indent="-376555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</a:tabLst>
            </a:pPr>
            <a:r>
              <a:rPr sz="2600" dirty="0">
                <a:latin typeface="Calibri"/>
                <a:cs typeface="Calibri"/>
              </a:rPr>
              <a:t>Data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cubes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often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referred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i="1" dirty="0">
                <a:latin typeface="Calibri"/>
                <a:cs typeface="Calibri"/>
              </a:rPr>
              <a:t>Cuboids</a:t>
            </a:r>
            <a:r>
              <a:rPr sz="2600" b="1" i="1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DW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literature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60"/>
              </a:spcBef>
              <a:buClr>
                <a:srgbClr val="CC0000"/>
              </a:buClr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389255" marR="5080" indent="-377190">
              <a:lnSpc>
                <a:spcPct val="101499"/>
              </a:lnSpc>
              <a:buClr>
                <a:srgbClr val="CC0000"/>
              </a:buClr>
              <a:buFont typeface="Arial MT"/>
              <a:buChar char="•"/>
              <a:tabLst>
                <a:tab pos="389255" algn="l"/>
              </a:tabLst>
            </a:pPr>
            <a:r>
              <a:rPr sz="2600" dirty="0">
                <a:latin typeface="Calibri"/>
                <a:cs typeface="Calibri"/>
              </a:rPr>
              <a:t>Given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set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dimensions,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cuboid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generated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each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possible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subsets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given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dimensions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60"/>
              </a:spcBef>
              <a:buClr>
                <a:srgbClr val="CC0000"/>
              </a:buClr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389255" marR="148590" indent="-377190">
              <a:lnSpc>
                <a:spcPct val="101499"/>
              </a:lnSpc>
              <a:buClr>
                <a:srgbClr val="CC0000"/>
              </a:buClr>
              <a:buFont typeface="Arial MT"/>
              <a:buChar char="•"/>
              <a:tabLst>
                <a:tab pos="389255" algn="l"/>
              </a:tabLst>
            </a:pPr>
            <a:r>
              <a:rPr sz="2600" b="1" i="1" dirty="0">
                <a:latin typeface="Calibri"/>
                <a:cs typeface="Calibri"/>
              </a:rPr>
              <a:t>Lattice</a:t>
            </a:r>
            <a:r>
              <a:rPr sz="2600" b="1" i="1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cuboids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‐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showing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different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level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summarization,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group‐by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10"/>
              </a:spcBef>
              <a:buClr>
                <a:srgbClr val="CC0000"/>
              </a:buClr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389255" indent="-376555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89255" algn="l"/>
              </a:tabLst>
            </a:pPr>
            <a:r>
              <a:rPr sz="2600" dirty="0">
                <a:latin typeface="Calibri"/>
                <a:cs typeface="Calibri"/>
              </a:rPr>
              <a:t>Base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cuboid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‐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lowest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level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summarization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15"/>
              </a:spcBef>
              <a:buClr>
                <a:srgbClr val="CC0000"/>
              </a:buClr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389255" indent="-376555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89255" algn="l"/>
              </a:tabLst>
            </a:pPr>
            <a:r>
              <a:rPr sz="2600" dirty="0">
                <a:latin typeface="Calibri"/>
                <a:cs typeface="Calibri"/>
              </a:rPr>
              <a:t>Apex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cuboid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‐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highest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level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summarization</a:t>
            </a:r>
            <a:endParaRPr sz="2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9708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A</a:t>
            </a:r>
            <a:r>
              <a:rPr spc="-95" dirty="0"/>
              <a:t> </a:t>
            </a:r>
            <a:r>
              <a:rPr dirty="0"/>
              <a:t>Lattice</a:t>
            </a:r>
            <a:r>
              <a:rPr spc="-100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10" dirty="0"/>
              <a:t>Cuboids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509" y="1867909"/>
            <a:ext cx="8659473" cy="551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5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623572"/>
            <a:ext cx="3552190" cy="763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5" dirty="0">
                <a:solidFill>
                  <a:srgbClr val="170982"/>
                </a:solidFill>
              </a:rPr>
              <a:t>Data</a:t>
            </a:r>
            <a:r>
              <a:rPr spc="-70" dirty="0">
                <a:solidFill>
                  <a:srgbClr val="170982"/>
                </a:solidFill>
              </a:rPr>
              <a:t> </a:t>
            </a:r>
            <a:r>
              <a:rPr spc="-10" dirty="0">
                <a:solidFill>
                  <a:srgbClr val="170982"/>
                </a:solidFill>
              </a:rPr>
              <a:t>Cleaning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688086"/>
            <a:ext cx="8862060" cy="50406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89890" marR="454659" indent="-377190">
              <a:lnSpc>
                <a:spcPct val="90700"/>
              </a:lnSpc>
              <a:spcBef>
                <a:spcPts val="38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</a:t>
            </a:r>
            <a:r>
              <a:rPr sz="2400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 the</a:t>
            </a:r>
            <a:r>
              <a:rPr sz="2400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Real</a:t>
            </a:r>
            <a:r>
              <a:rPr sz="2400" i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i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World</a:t>
            </a:r>
            <a:r>
              <a:rPr sz="2400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 Dirty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Lots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potentially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incorrect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data,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e.g.,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instrument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faulty,</a:t>
            </a:r>
            <a:r>
              <a:rPr sz="2400" spc="5" dirty="0">
                <a:latin typeface="Calibri"/>
                <a:cs typeface="Calibri"/>
              </a:rPr>
              <a:t> human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computer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error,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transmission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error</a:t>
            </a:r>
            <a:endParaRPr sz="2400">
              <a:latin typeface="Calibri"/>
              <a:cs typeface="Calibri"/>
            </a:endParaRPr>
          </a:p>
          <a:p>
            <a:pPr marL="829944" marR="5080" lvl="1" indent="-314960">
              <a:lnSpc>
                <a:spcPts val="2610"/>
              </a:lnSpc>
              <a:spcBef>
                <a:spcPts val="630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400" b="1" spc="-5" dirty="0">
                <a:latin typeface="Calibri"/>
                <a:cs typeface="Calibri"/>
              </a:rPr>
              <a:t>incomplete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lacking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lacking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certain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interest,</a:t>
            </a:r>
            <a:r>
              <a:rPr sz="2400" spc="5" dirty="0">
                <a:latin typeface="Calibri"/>
                <a:cs typeface="Calibri"/>
              </a:rPr>
              <a:t> 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containing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aggregate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1269365" lvl="2" indent="-252095">
              <a:lnSpc>
                <a:spcPct val="100000"/>
              </a:lnSpc>
              <a:spcBef>
                <a:spcPts val="275"/>
              </a:spcBef>
              <a:buClr>
                <a:srgbClr val="CC0000"/>
              </a:buClr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sz="2400" spc="10" dirty="0">
                <a:latin typeface="Calibri"/>
                <a:cs typeface="Calibri"/>
              </a:rPr>
              <a:t>e.g.,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Occupation </a:t>
            </a:r>
            <a:r>
              <a:rPr sz="2400" spc="5" dirty="0">
                <a:latin typeface="Calibri"/>
                <a:cs typeface="Calibri"/>
              </a:rPr>
              <a:t>=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“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”</a:t>
            </a:r>
            <a:r>
              <a:rPr sz="2400" dirty="0">
                <a:latin typeface="Calibri"/>
                <a:cs typeface="Calibri"/>
              </a:rPr>
              <a:t> (missing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data)</a:t>
            </a:r>
            <a:endParaRPr sz="2400">
              <a:latin typeface="Calibri"/>
              <a:cs typeface="Calibri"/>
            </a:endParaRPr>
          </a:p>
          <a:p>
            <a:pPr marL="829944" lvl="1" indent="-315595">
              <a:lnSpc>
                <a:spcPct val="100000"/>
              </a:lnSpc>
              <a:spcBef>
                <a:spcPts val="310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400" b="1" dirty="0">
                <a:latin typeface="Calibri"/>
                <a:cs typeface="Calibri"/>
              </a:rPr>
              <a:t>noisy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containing </a:t>
            </a:r>
            <a:r>
              <a:rPr sz="2400" dirty="0">
                <a:latin typeface="Calibri"/>
                <a:cs typeface="Calibri"/>
              </a:rPr>
              <a:t>noise,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errors,</a:t>
            </a:r>
            <a:r>
              <a:rPr sz="2400" spc="5" dirty="0">
                <a:latin typeface="Calibri"/>
                <a:cs typeface="Calibri"/>
              </a:rPr>
              <a:t> or </a:t>
            </a:r>
            <a:r>
              <a:rPr sz="2400" spc="-5" dirty="0">
                <a:latin typeface="Calibri"/>
                <a:cs typeface="Calibri"/>
              </a:rPr>
              <a:t>outliers</a:t>
            </a:r>
            <a:endParaRPr sz="2400">
              <a:latin typeface="Calibri"/>
              <a:cs typeface="Calibri"/>
            </a:endParaRPr>
          </a:p>
          <a:p>
            <a:pPr marL="1269365" lvl="2" indent="-252095">
              <a:lnSpc>
                <a:spcPct val="100000"/>
              </a:lnSpc>
              <a:spcBef>
                <a:spcPts val="315"/>
              </a:spcBef>
              <a:buClr>
                <a:srgbClr val="CC0000"/>
              </a:buClr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sz="2400" spc="10" dirty="0">
                <a:latin typeface="Calibri"/>
                <a:cs typeface="Calibri"/>
              </a:rPr>
              <a:t>e.g.,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Salary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“−10”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error)</a:t>
            </a:r>
            <a:endParaRPr sz="2400">
              <a:latin typeface="Calibri"/>
              <a:cs typeface="Calibri"/>
            </a:endParaRPr>
          </a:p>
          <a:p>
            <a:pPr marL="829944" lvl="1" indent="-315595">
              <a:lnSpc>
                <a:spcPct val="100000"/>
              </a:lnSpc>
              <a:spcBef>
                <a:spcPts val="315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400" b="1" dirty="0">
                <a:latin typeface="Calibri"/>
                <a:cs typeface="Calibri"/>
              </a:rPr>
              <a:t>inconsistent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containing </a:t>
            </a:r>
            <a:r>
              <a:rPr sz="2400" dirty="0">
                <a:latin typeface="Calibri"/>
                <a:cs typeface="Calibri"/>
              </a:rPr>
              <a:t>discrepancies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codes</a:t>
            </a:r>
            <a:r>
              <a:rPr sz="2400" spc="5" dirty="0">
                <a:latin typeface="Calibri"/>
                <a:cs typeface="Calibri"/>
              </a:rPr>
              <a:t> or </a:t>
            </a:r>
            <a:r>
              <a:rPr sz="2400" dirty="0">
                <a:latin typeface="Calibri"/>
                <a:cs typeface="Calibri"/>
              </a:rPr>
              <a:t>names,</a:t>
            </a:r>
            <a:r>
              <a:rPr sz="2400" spc="5" dirty="0">
                <a:latin typeface="Calibri"/>
                <a:cs typeface="Calibri"/>
              </a:rPr>
              <a:t> e.g.,</a:t>
            </a:r>
            <a:endParaRPr sz="2400">
              <a:latin typeface="Calibri"/>
              <a:cs typeface="Calibri"/>
            </a:endParaRPr>
          </a:p>
          <a:p>
            <a:pPr marL="1269365" lvl="2" indent="-252095">
              <a:lnSpc>
                <a:spcPct val="100000"/>
              </a:lnSpc>
              <a:spcBef>
                <a:spcPts val="315"/>
              </a:spcBef>
              <a:buClr>
                <a:srgbClr val="CC0000"/>
              </a:buClr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sz="2400" i="1" spc="5" dirty="0">
                <a:latin typeface="Calibri"/>
                <a:cs typeface="Calibri"/>
              </a:rPr>
              <a:t>Age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=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“42”,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Birthday </a:t>
            </a:r>
            <a:r>
              <a:rPr sz="2400" spc="5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“03/07/2010”</a:t>
            </a:r>
            <a:endParaRPr sz="2400">
              <a:latin typeface="Calibri"/>
              <a:cs typeface="Calibri"/>
            </a:endParaRPr>
          </a:p>
          <a:p>
            <a:pPr marL="1269365" lvl="2" indent="-252095">
              <a:lnSpc>
                <a:spcPct val="100000"/>
              </a:lnSpc>
              <a:spcBef>
                <a:spcPts val="315"/>
              </a:spcBef>
              <a:buClr>
                <a:srgbClr val="CC0000"/>
              </a:buClr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sz="2400" spc="-20" dirty="0">
                <a:latin typeface="Calibri"/>
                <a:cs typeface="Calibri"/>
              </a:rPr>
              <a:t>Was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“1,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2,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3”,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“A,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C”</a:t>
            </a:r>
            <a:endParaRPr sz="2400">
              <a:latin typeface="Calibri"/>
              <a:cs typeface="Calibri"/>
            </a:endParaRPr>
          </a:p>
          <a:p>
            <a:pPr marL="829944" lvl="1" indent="-315595">
              <a:lnSpc>
                <a:spcPct val="100000"/>
              </a:lnSpc>
              <a:spcBef>
                <a:spcPts val="315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400" b="1" dirty="0">
                <a:latin typeface="Calibri"/>
                <a:cs typeface="Calibri"/>
              </a:rPr>
              <a:t>intentional: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(e.g.,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disguised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missing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data)</a:t>
            </a:r>
            <a:endParaRPr sz="2400">
              <a:latin typeface="Calibri"/>
              <a:cs typeface="Calibri"/>
            </a:endParaRPr>
          </a:p>
          <a:p>
            <a:pPr marL="1270000" lvl="2" indent="-252095">
              <a:lnSpc>
                <a:spcPct val="100000"/>
              </a:lnSpc>
              <a:spcBef>
                <a:spcPts val="310"/>
              </a:spcBef>
              <a:buClr>
                <a:srgbClr val="CC0000"/>
              </a:buClr>
              <a:buFont typeface="Arial MT"/>
              <a:buChar char="•"/>
              <a:tabLst>
                <a:tab pos="1269365" algn="l"/>
                <a:tab pos="1270635" algn="l"/>
              </a:tabLst>
            </a:pPr>
            <a:r>
              <a:rPr sz="2400" spc="5" dirty="0">
                <a:latin typeface="Calibri"/>
                <a:cs typeface="Calibri"/>
              </a:rPr>
              <a:t>Jan.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everyone’s</a:t>
            </a:r>
            <a:r>
              <a:rPr sz="2400" dirty="0">
                <a:latin typeface="Calibri"/>
                <a:cs typeface="Calibri"/>
              </a:rPr>
              <a:t> birthday?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660910"/>
            <a:ext cx="84950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" dirty="0"/>
              <a:t>Data</a:t>
            </a:r>
            <a:r>
              <a:rPr sz="4400" spc="-5" dirty="0"/>
              <a:t> </a:t>
            </a:r>
            <a:r>
              <a:rPr sz="4400" spc="-15" dirty="0"/>
              <a:t>Reduction</a:t>
            </a:r>
            <a:r>
              <a:rPr sz="4400" spc="-5" dirty="0"/>
              <a:t> 3: </a:t>
            </a:r>
            <a:r>
              <a:rPr sz="4400" spc="-25" dirty="0"/>
              <a:t>Data</a:t>
            </a:r>
            <a:r>
              <a:rPr sz="4400" dirty="0"/>
              <a:t> </a:t>
            </a:r>
            <a:r>
              <a:rPr sz="4400" spc="-15" dirty="0"/>
              <a:t>Compression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0804" y="1790533"/>
            <a:ext cx="8460105" cy="427990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89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3050" spc="5" dirty="0">
                <a:latin typeface="Calibri"/>
                <a:cs typeface="Calibri"/>
              </a:rPr>
              <a:t>String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compression</a:t>
            </a:r>
            <a:endParaRPr sz="305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70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600" spc="-5" dirty="0">
                <a:latin typeface="Calibri"/>
                <a:cs typeface="Calibri"/>
              </a:rPr>
              <a:t>Typically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lossless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CC0000"/>
              </a:buClr>
              <a:buFont typeface="Arial MT"/>
              <a:buChar char="–"/>
            </a:pPr>
            <a:endParaRPr sz="4250">
              <a:latin typeface="Calibri"/>
              <a:cs typeface="Calibri"/>
            </a:endParaRPr>
          </a:p>
          <a:p>
            <a:pPr marL="376555" marR="3990975" indent="-376555" algn="r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76555" algn="l"/>
                <a:tab pos="389890" algn="l"/>
              </a:tabLst>
            </a:pPr>
            <a:r>
              <a:rPr sz="3050" spc="10" dirty="0">
                <a:latin typeface="Calibri"/>
                <a:cs typeface="Calibri"/>
              </a:rPr>
              <a:t>Audio/video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compression</a:t>
            </a:r>
            <a:endParaRPr sz="3050">
              <a:latin typeface="Calibri"/>
              <a:cs typeface="Calibri"/>
            </a:endParaRPr>
          </a:p>
          <a:p>
            <a:pPr marL="314960" marR="3922395" lvl="1" indent="-314960" algn="r">
              <a:lnSpc>
                <a:spcPct val="100000"/>
              </a:lnSpc>
              <a:spcBef>
                <a:spcPts val="705"/>
              </a:spcBef>
              <a:buClr>
                <a:srgbClr val="CC0000"/>
              </a:buClr>
              <a:buFont typeface="Arial MT"/>
              <a:buChar char="–"/>
              <a:tabLst>
                <a:tab pos="314960" algn="l"/>
              </a:tabLst>
            </a:pPr>
            <a:r>
              <a:rPr sz="2600" spc="-5" dirty="0">
                <a:latin typeface="Calibri"/>
                <a:cs typeface="Calibri"/>
              </a:rPr>
              <a:t>Typically</a:t>
            </a:r>
            <a:r>
              <a:rPr sz="2600" dirty="0">
                <a:latin typeface="Calibri"/>
                <a:cs typeface="Calibri"/>
              </a:rPr>
              <a:t> lossy </a:t>
            </a:r>
            <a:r>
              <a:rPr sz="2600" spc="10" dirty="0">
                <a:latin typeface="Calibri"/>
                <a:cs typeface="Calibri"/>
              </a:rPr>
              <a:t>compression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CC0000"/>
              </a:buClr>
              <a:buFont typeface="Arial MT"/>
              <a:buChar char="–"/>
            </a:pPr>
            <a:endParaRPr sz="4200">
              <a:latin typeface="Calibri"/>
              <a:cs typeface="Calibri"/>
            </a:endParaRPr>
          </a:p>
          <a:p>
            <a:pPr marL="389255" marR="5080" indent="-377190">
              <a:lnSpc>
                <a:spcPct val="101000"/>
              </a:lnSpc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3050" spc="5" dirty="0">
                <a:latin typeface="Calibri"/>
                <a:cs typeface="Calibri"/>
              </a:rPr>
              <a:t>Dimensionality </a:t>
            </a:r>
            <a:r>
              <a:rPr sz="3050" spc="10" dirty="0">
                <a:latin typeface="Calibri"/>
                <a:cs typeface="Calibri"/>
              </a:rPr>
              <a:t>and </a:t>
            </a:r>
            <a:r>
              <a:rPr sz="3050" dirty="0">
                <a:latin typeface="Calibri"/>
                <a:cs typeface="Calibri"/>
              </a:rPr>
              <a:t>numerosity </a:t>
            </a:r>
            <a:r>
              <a:rPr sz="3050" spc="5" dirty="0">
                <a:latin typeface="Calibri"/>
                <a:cs typeface="Calibri"/>
              </a:rPr>
              <a:t>reduction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may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also </a:t>
            </a:r>
            <a:r>
              <a:rPr sz="3050" spc="-6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be</a:t>
            </a:r>
            <a:r>
              <a:rPr sz="3050" dirty="0">
                <a:latin typeface="Calibri"/>
                <a:cs typeface="Calibri"/>
              </a:rPr>
              <a:t> considered</a:t>
            </a:r>
            <a:r>
              <a:rPr sz="3050" spc="10" dirty="0">
                <a:latin typeface="Calibri"/>
                <a:cs typeface="Calibri"/>
              </a:rPr>
              <a:t> as</a:t>
            </a:r>
            <a:r>
              <a:rPr sz="3050" dirty="0">
                <a:latin typeface="Calibri"/>
                <a:cs typeface="Calibri"/>
              </a:rPr>
              <a:t> forms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of </a:t>
            </a:r>
            <a:r>
              <a:rPr sz="3050" spc="-10" dirty="0">
                <a:latin typeface="Calibri"/>
                <a:cs typeface="Calibri"/>
              </a:rPr>
              <a:t>data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compression</a:t>
            </a:r>
            <a:endParaRPr sz="30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0988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623572"/>
            <a:ext cx="5270500" cy="763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>
                <a:solidFill>
                  <a:srgbClr val="170982"/>
                </a:solidFill>
              </a:rPr>
              <a:t>Data</a:t>
            </a:r>
            <a:r>
              <a:rPr spc="-65" dirty="0">
                <a:solidFill>
                  <a:srgbClr val="170982"/>
                </a:solidFill>
              </a:rPr>
              <a:t> </a:t>
            </a:r>
            <a:r>
              <a:rPr spc="-45" dirty="0">
                <a:solidFill>
                  <a:srgbClr val="170982"/>
                </a:solidFill>
              </a:rPr>
              <a:t>Transformation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63346"/>
            <a:ext cx="8696960" cy="53911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89255" marR="31115" indent="-377190">
              <a:lnSpc>
                <a:spcPts val="2260"/>
              </a:lnSpc>
              <a:spcBef>
                <a:spcPts val="38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050" spc="20" dirty="0">
                <a:latin typeface="Calibri"/>
                <a:cs typeface="Calibri"/>
              </a:rPr>
              <a:t>A </a:t>
            </a:r>
            <a:r>
              <a:rPr sz="2050" spc="10" dirty="0">
                <a:latin typeface="Calibri"/>
                <a:cs typeface="Calibri"/>
              </a:rPr>
              <a:t>function </a:t>
            </a:r>
            <a:r>
              <a:rPr sz="2050" spc="5" dirty="0">
                <a:latin typeface="Calibri"/>
                <a:cs typeface="Calibri"/>
              </a:rPr>
              <a:t>that </a:t>
            </a:r>
            <a:r>
              <a:rPr sz="2050" spc="15" dirty="0">
                <a:latin typeface="Calibri"/>
                <a:cs typeface="Calibri"/>
              </a:rPr>
              <a:t>maps the </a:t>
            </a:r>
            <a:r>
              <a:rPr sz="2050" spc="5" dirty="0">
                <a:latin typeface="Calibri"/>
                <a:cs typeface="Calibri"/>
              </a:rPr>
              <a:t>entire </a:t>
            </a:r>
            <a:r>
              <a:rPr sz="2050" spc="10" dirty="0">
                <a:latin typeface="Calibri"/>
                <a:cs typeface="Calibri"/>
              </a:rPr>
              <a:t>set of values of </a:t>
            </a:r>
            <a:r>
              <a:rPr sz="2050" spc="15" dirty="0">
                <a:latin typeface="Calibri"/>
                <a:cs typeface="Calibri"/>
              </a:rPr>
              <a:t>a </a:t>
            </a:r>
            <a:r>
              <a:rPr sz="2050" spc="10" dirty="0">
                <a:latin typeface="Calibri"/>
                <a:cs typeface="Calibri"/>
              </a:rPr>
              <a:t>given </a:t>
            </a:r>
            <a:r>
              <a:rPr sz="2050" spc="5" dirty="0">
                <a:latin typeface="Calibri"/>
                <a:cs typeface="Calibri"/>
              </a:rPr>
              <a:t>attribute to </a:t>
            </a:r>
            <a:r>
              <a:rPr sz="2050" spc="15" dirty="0">
                <a:latin typeface="Calibri"/>
                <a:cs typeface="Calibri"/>
              </a:rPr>
              <a:t>a new </a:t>
            </a:r>
            <a:r>
              <a:rPr sz="2050" dirty="0">
                <a:latin typeface="Calibri"/>
                <a:cs typeface="Calibri"/>
              </a:rPr>
              <a:t>set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of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replacement</a:t>
            </a:r>
            <a:r>
              <a:rPr sz="2050" spc="2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values</a:t>
            </a:r>
            <a:endParaRPr sz="2050">
              <a:latin typeface="Calibri"/>
              <a:cs typeface="Calibri"/>
            </a:endParaRPr>
          </a:p>
          <a:p>
            <a:pPr marL="389255" marR="5080" indent="-377190">
              <a:lnSpc>
                <a:spcPts val="2260"/>
              </a:lnSpc>
              <a:spcBef>
                <a:spcPts val="82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050" spc="10" dirty="0">
                <a:latin typeface="Calibri"/>
                <a:cs typeface="Calibri"/>
              </a:rPr>
              <a:t>Objective</a:t>
            </a:r>
            <a:r>
              <a:rPr sz="2050" spc="3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–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make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mining </a:t>
            </a:r>
            <a:r>
              <a:rPr sz="2050" spc="10" dirty="0">
                <a:latin typeface="Calibri"/>
                <a:cs typeface="Calibri"/>
              </a:rPr>
              <a:t>process more </a:t>
            </a:r>
            <a:r>
              <a:rPr sz="2050" spc="5" dirty="0">
                <a:latin typeface="Calibri"/>
                <a:cs typeface="Calibri"/>
              </a:rPr>
              <a:t>efficient,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and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patterns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found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easier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to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understand</a:t>
            </a:r>
            <a:endParaRPr sz="2050">
              <a:latin typeface="Calibri"/>
              <a:cs typeface="Calibri"/>
            </a:endParaRPr>
          </a:p>
          <a:p>
            <a:pPr marL="389255" indent="-377190">
              <a:lnSpc>
                <a:spcPct val="100000"/>
              </a:lnSpc>
              <a:spcBef>
                <a:spcPts val="41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050" spc="15" dirty="0">
                <a:latin typeface="Calibri"/>
                <a:cs typeface="Calibri"/>
              </a:rPr>
              <a:t>Methods</a:t>
            </a:r>
            <a:endParaRPr sz="2050">
              <a:latin typeface="Calibri"/>
              <a:cs typeface="Calibri"/>
            </a:endParaRPr>
          </a:p>
          <a:p>
            <a:pPr marL="829944" lvl="1" indent="-315595">
              <a:lnSpc>
                <a:spcPct val="100000"/>
              </a:lnSpc>
              <a:spcBef>
                <a:spcPts val="785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050" b="1" spc="15" dirty="0">
                <a:latin typeface="Calibri"/>
                <a:cs typeface="Calibri"/>
              </a:rPr>
              <a:t>Smoothing</a:t>
            </a:r>
            <a:r>
              <a:rPr sz="2050" spc="15" dirty="0">
                <a:latin typeface="Calibri"/>
                <a:cs typeface="Calibri"/>
              </a:rPr>
              <a:t>:</a:t>
            </a:r>
            <a:r>
              <a:rPr sz="2050" spc="2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Remove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noise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from </a:t>
            </a:r>
            <a:r>
              <a:rPr sz="2050" dirty="0">
                <a:latin typeface="Calibri"/>
                <a:cs typeface="Calibri"/>
              </a:rPr>
              <a:t>data</a:t>
            </a:r>
            <a:endParaRPr sz="2050">
              <a:latin typeface="Calibri"/>
              <a:cs typeface="Calibri"/>
            </a:endParaRPr>
          </a:p>
          <a:p>
            <a:pPr marL="829944" lvl="1" indent="-315595">
              <a:lnSpc>
                <a:spcPct val="100000"/>
              </a:lnSpc>
              <a:spcBef>
                <a:spcPts val="785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050" b="1" dirty="0">
                <a:latin typeface="Calibri"/>
                <a:cs typeface="Calibri"/>
              </a:rPr>
              <a:t>Attribute/feature</a:t>
            </a:r>
            <a:r>
              <a:rPr sz="2050" b="1" spc="25" dirty="0">
                <a:latin typeface="Calibri"/>
                <a:cs typeface="Calibri"/>
              </a:rPr>
              <a:t> </a:t>
            </a:r>
            <a:r>
              <a:rPr sz="2050" b="1" spc="10" dirty="0">
                <a:latin typeface="Calibri"/>
                <a:cs typeface="Calibri"/>
              </a:rPr>
              <a:t>construction</a:t>
            </a:r>
            <a:endParaRPr sz="2050">
              <a:latin typeface="Calibri"/>
              <a:cs typeface="Calibri"/>
            </a:endParaRPr>
          </a:p>
          <a:p>
            <a:pPr marL="1269365" lvl="2" indent="-252095">
              <a:lnSpc>
                <a:spcPct val="100000"/>
              </a:lnSpc>
              <a:spcBef>
                <a:spcPts val="790"/>
              </a:spcBef>
              <a:buClr>
                <a:srgbClr val="CC0000"/>
              </a:buClr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sz="2050" spc="15" dirty="0">
                <a:latin typeface="Calibri"/>
                <a:cs typeface="Calibri"/>
              </a:rPr>
              <a:t>New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attributes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constructed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from</a:t>
            </a:r>
            <a:r>
              <a:rPr sz="2050" spc="15" dirty="0">
                <a:latin typeface="Calibri"/>
                <a:cs typeface="Calibri"/>
              </a:rPr>
              <a:t> the</a:t>
            </a:r>
            <a:r>
              <a:rPr sz="2050" spc="10" dirty="0">
                <a:latin typeface="Calibri"/>
                <a:cs typeface="Calibri"/>
              </a:rPr>
              <a:t> given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ones</a:t>
            </a:r>
            <a:endParaRPr sz="2050">
              <a:latin typeface="Calibri"/>
              <a:cs typeface="Calibri"/>
            </a:endParaRPr>
          </a:p>
          <a:p>
            <a:pPr marL="829944" lvl="1" indent="-315595">
              <a:lnSpc>
                <a:spcPct val="100000"/>
              </a:lnSpc>
              <a:spcBef>
                <a:spcPts val="785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050" b="1" spc="5" dirty="0">
                <a:latin typeface="Calibri"/>
                <a:cs typeface="Calibri"/>
              </a:rPr>
              <a:t>Aggregation</a:t>
            </a:r>
            <a:r>
              <a:rPr sz="2050" spc="5" dirty="0">
                <a:latin typeface="Calibri"/>
                <a:cs typeface="Calibri"/>
              </a:rPr>
              <a:t>:</a:t>
            </a:r>
            <a:r>
              <a:rPr sz="2050" spc="3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Summarization,</a:t>
            </a:r>
            <a:r>
              <a:rPr sz="2050" spc="5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data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cube </a:t>
            </a:r>
            <a:r>
              <a:rPr sz="2050" spc="10" dirty="0">
                <a:latin typeface="Calibri"/>
                <a:cs typeface="Calibri"/>
              </a:rPr>
              <a:t>construction</a:t>
            </a:r>
            <a:endParaRPr sz="2050">
              <a:latin typeface="Calibri"/>
              <a:cs typeface="Calibri"/>
            </a:endParaRPr>
          </a:p>
          <a:p>
            <a:pPr marL="829944" lvl="1" indent="-315595">
              <a:lnSpc>
                <a:spcPct val="100000"/>
              </a:lnSpc>
              <a:spcBef>
                <a:spcPts val="790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050" b="1" spc="5" dirty="0">
                <a:latin typeface="Calibri"/>
                <a:cs typeface="Calibri"/>
              </a:rPr>
              <a:t>Normalization</a:t>
            </a:r>
            <a:r>
              <a:rPr sz="2050" spc="5" dirty="0">
                <a:latin typeface="Calibri"/>
                <a:cs typeface="Calibri"/>
              </a:rPr>
              <a:t>:</a:t>
            </a:r>
            <a:r>
              <a:rPr sz="2050" spc="3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Scaled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to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fall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within a </a:t>
            </a:r>
            <a:r>
              <a:rPr sz="2050" spc="-10" dirty="0">
                <a:latin typeface="Calibri"/>
                <a:cs typeface="Calibri"/>
              </a:rPr>
              <a:t>smaller,</a:t>
            </a:r>
            <a:r>
              <a:rPr sz="2050" spc="15" dirty="0">
                <a:latin typeface="Calibri"/>
                <a:cs typeface="Calibri"/>
              </a:rPr>
              <a:t> specified </a:t>
            </a:r>
            <a:r>
              <a:rPr sz="2050" dirty="0">
                <a:latin typeface="Calibri"/>
                <a:cs typeface="Calibri"/>
              </a:rPr>
              <a:t>range</a:t>
            </a:r>
            <a:endParaRPr sz="2050">
              <a:latin typeface="Calibri"/>
              <a:cs typeface="Calibri"/>
            </a:endParaRPr>
          </a:p>
          <a:p>
            <a:pPr marL="1269365" lvl="2" indent="-252095">
              <a:lnSpc>
                <a:spcPct val="100000"/>
              </a:lnSpc>
              <a:spcBef>
                <a:spcPts val="785"/>
              </a:spcBef>
              <a:buClr>
                <a:srgbClr val="CC0000"/>
              </a:buClr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sz="2050" spc="15" dirty="0">
                <a:latin typeface="Calibri"/>
                <a:cs typeface="Calibri"/>
              </a:rPr>
              <a:t>min‐max</a:t>
            </a:r>
            <a:r>
              <a:rPr sz="2050" spc="-2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normalization</a:t>
            </a:r>
            <a:endParaRPr sz="2050">
              <a:latin typeface="Calibri"/>
              <a:cs typeface="Calibri"/>
            </a:endParaRPr>
          </a:p>
          <a:p>
            <a:pPr marL="1269365" lvl="2" indent="-252095">
              <a:lnSpc>
                <a:spcPct val="100000"/>
              </a:lnSpc>
              <a:spcBef>
                <a:spcPts val="790"/>
              </a:spcBef>
              <a:buClr>
                <a:srgbClr val="CC0000"/>
              </a:buClr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sz="2050" i="1" spc="5" dirty="0">
                <a:latin typeface="Calibri"/>
                <a:cs typeface="Calibri"/>
              </a:rPr>
              <a:t>z</a:t>
            </a:r>
            <a:r>
              <a:rPr sz="2050" spc="5" dirty="0">
                <a:latin typeface="Calibri"/>
                <a:cs typeface="Calibri"/>
              </a:rPr>
              <a:t>‐score</a:t>
            </a:r>
            <a:r>
              <a:rPr sz="2050" spc="-2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normalization</a:t>
            </a:r>
            <a:endParaRPr sz="2050">
              <a:latin typeface="Calibri"/>
              <a:cs typeface="Calibri"/>
            </a:endParaRPr>
          </a:p>
          <a:p>
            <a:pPr marL="1269365" lvl="2" indent="-252095">
              <a:lnSpc>
                <a:spcPct val="100000"/>
              </a:lnSpc>
              <a:spcBef>
                <a:spcPts val="785"/>
              </a:spcBef>
              <a:buClr>
                <a:srgbClr val="CC0000"/>
              </a:buClr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sz="2050" spc="5" dirty="0">
                <a:latin typeface="Calibri"/>
                <a:cs typeface="Calibri"/>
              </a:rPr>
              <a:t>normalization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by</a:t>
            </a:r>
            <a:r>
              <a:rPr sz="2050" spc="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decimal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scaling</a:t>
            </a:r>
            <a:endParaRPr sz="2050">
              <a:latin typeface="Calibri"/>
              <a:cs typeface="Calibri"/>
            </a:endParaRPr>
          </a:p>
          <a:p>
            <a:pPr marL="829944" lvl="1" indent="-315595">
              <a:lnSpc>
                <a:spcPct val="100000"/>
              </a:lnSpc>
              <a:spcBef>
                <a:spcPts val="785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050" b="1" spc="5" dirty="0">
                <a:latin typeface="Calibri"/>
                <a:cs typeface="Calibri"/>
              </a:rPr>
              <a:t>Discretization</a:t>
            </a:r>
            <a:r>
              <a:rPr sz="2050" spc="5" dirty="0">
                <a:latin typeface="Calibri"/>
                <a:cs typeface="Calibri"/>
              </a:rPr>
              <a:t>:</a:t>
            </a:r>
            <a:r>
              <a:rPr sz="2050" spc="3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Concept</a:t>
            </a:r>
            <a:r>
              <a:rPr sz="2050" dirty="0">
                <a:latin typeface="Calibri"/>
                <a:cs typeface="Calibri"/>
              </a:rPr>
              <a:t> hierarchy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climbing</a:t>
            </a:r>
            <a:endParaRPr sz="20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5882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623572"/>
            <a:ext cx="3645535" cy="763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Normalization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2457" y="3655695"/>
            <a:ext cx="5513022" cy="6705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9759" y="2125979"/>
            <a:ext cx="4358640" cy="13411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2755" y="5478779"/>
            <a:ext cx="3876203" cy="4013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7304" y="1632759"/>
            <a:ext cx="9088120" cy="568642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453390" indent="-377190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Arial MT"/>
              <a:buChar char="•"/>
              <a:tabLst>
                <a:tab pos="452755" algn="l"/>
                <a:tab pos="453390" algn="l"/>
              </a:tabLst>
            </a:pPr>
            <a:r>
              <a:rPr sz="2200" spc="-20" dirty="0">
                <a:latin typeface="Calibri"/>
                <a:cs typeface="Calibri"/>
              </a:rPr>
              <a:t>Attempt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give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equal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weight</a:t>
            </a:r>
            <a:endParaRPr sz="2200">
              <a:latin typeface="Calibri"/>
              <a:cs typeface="Calibri"/>
            </a:endParaRPr>
          </a:p>
          <a:p>
            <a:pPr marL="453390" marR="4624070" indent="-377190">
              <a:lnSpc>
                <a:spcPct val="120000"/>
              </a:lnSpc>
              <a:spcBef>
                <a:spcPts val="525"/>
              </a:spcBef>
              <a:buClr>
                <a:srgbClr val="CC0000"/>
              </a:buClr>
              <a:buFont typeface="Arial MT"/>
              <a:buChar char="•"/>
              <a:tabLst>
                <a:tab pos="452755" algn="l"/>
                <a:tab pos="453390" algn="l"/>
              </a:tabLst>
            </a:pPr>
            <a:r>
              <a:rPr sz="2200" spc="-15" dirty="0">
                <a:latin typeface="Calibri"/>
                <a:cs typeface="Calibri"/>
              </a:rPr>
              <a:t>Avoid </a:t>
            </a:r>
            <a:r>
              <a:rPr sz="2200" spc="-5" dirty="0">
                <a:latin typeface="Calibri"/>
                <a:cs typeface="Calibri"/>
              </a:rPr>
              <a:t>dependence on the </a:t>
            </a:r>
            <a:r>
              <a:rPr sz="2200" dirty="0">
                <a:latin typeface="Calibri"/>
                <a:cs typeface="Calibri"/>
              </a:rPr>
              <a:t>choice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measurement </a:t>
            </a:r>
            <a:r>
              <a:rPr sz="2200" dirty="0">
                <a:latin typeface="Calibri"/>
                <a:cs typeface="Calibri"/>
              </a:rPr>
              <a:t>units</a:t>
            </a:r>
            <a:endParaRPr sz="2200">
              <a:latin typeface="Calibri"/>
              <a:cs typeface="Calibri"/>
            </a:endParaRPr>
          </a:p>
          <a:p>
            <a:pPr marL="453390" marR="5838190" indent="-377190">
              <a:lnSpc>
                <a:spcPct val="140000"/>
              </a:lnSpc>
              <a:buClr>
                <a:srgbClr val="CC0000"/>
              </a:buClr>
              <a:buFont typeface="Arial MT"/>
              <a:buChar char="•"/>
              <a:tabLst>
                <a:tab pos="452755" algn="l"/>
                <a:tab pos="453390" algn="l"/>
              </a:tabLst>
            </a:pPr>
            <a:r>
              <a:rPr sz="2200" b="1" spc="-10" dirty="0">
                <a:latin typeface="Calibri"/>
                <a:cs typeface="Calibri"/>
              </a:rPr>
              <a:t>Min‐max</a:t>
            </a:r>
            <a:r>
              <a:rPr sz="2200" b="1" spc="-6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normalization</a:t>
            </a:r>
            <a:r>
              <a:rPr sz="2200" spc="-5" dirty="0">
                <a:latin typeface="Calibri"/>
                <a:cs typeface="Calibri"/>
              </a:rPr>
              <a:t>: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[new_min</a:t>
            </a:r>
            <a:r>
              <a:rPr sz="2175" baseline="-21072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new_max</a:t>
            </a:r>
            <a:r>
              <a:rPr sz="2175" spc="-7" baseline="-21072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]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0000"/>
              </a:buClr>
              <a:buFont typeface="Arial MT"/>
              <a:buChar char="•"/>
            </a:pPr>
            <a:endParaRPr sz="335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Example. </a:t>
            </a:r>
            <a:r>
              <a:rPr sz="1950" spc="10" dirty="0">
                <a:latin typeface="Calibri"/>
                <a:cs typeface="Calibri"/>
              </a:rPr>
              <a:t>Suppose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minimum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and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maximum </a:t>
            </a:r>
            <a:r>
              <a:rPr sz="1950" dirty="0">
                <a:latin typeface="Calibri"/>
                <a:cs typeface="Calibri"/>
              </a:rPr>
              <a:t>values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for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attribute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i="1" spc="5" dirty="0">
                <a:latin typeface="Calibri"/>
                <a:cs typeface="Calibri"/>
              </a:rPr>
              <a:t>income</a:t>
            </a:r>
            <a:r>
              <a:rPr sz="1950" i="1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are</a:t>
            </a:r>
            <a:endParaRPr sz="1950">
              <a:latin typeface="Calibri"/>
              <a:cs typeface="Calibri"/>
            </a:endParaRPr>
          </a:p>
          <a:p>
            <a:pPr marL="243204" marR="381635">
              <a:lnSpc>
                <a:spcPct val="101499"/>
              </a:lnSpc>
              <a:spcBef>
                <a:spcPts val="5"/>
              </a:spcBef>
            </a:pPr>
            <a:r>
              <a:rPr sz="1950" spc="10" dirty="0">
                <a:latin typeface="Calibri"/>
                <a:cs typeface="Calibri"/>
              </a:rPr>
              <a:t>$12,000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and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$98,000,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respectively.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15" dirty="0">
                <a:latin typeface="Calibri"/>
                <a:cs typeface="Calibri"/>
              </a:rPr>
              <a:t>We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would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like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map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income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10" dirty="0">
                <a:latin typeface="Calibri"/>
                <a:cs typeface="Calibri"/>
              </a:rPr>
              <a:t> the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range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[0.0,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1.0].</a:t>
            </a:r>
            <a:r>
              <a:rPr sz="1950" spc="5" dirty="0">
                <a:latin typeface="Calibri"/>
                <a:cs typeface="Calibri"/>
              </a:rPr>
              <a:t> By </a:t>
            </a:r>
            <a:r>
              <a:rPr sz="1950" spc="10" dirty="0">
                <a:latin typeface="Calibri"/>
                <a:cs typeface="Calibri"/>
              </a:rPr>
              <a:t>min‐max </a:t>
            </a:r>
            <a:r>
              <a:rPr sz="1950" dirty="0">
                <a:latin typeface="Calibri"/>
                <a:cs typeface="Calibri"/>
              </a:rPr>
              <a:t>normalization,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</a:t>
            </a:r>
            <a:r>
              <a:rPr sz="1950" spc="5" dirty="0">
                <a:latin typeface="Calibri"/>
                <a:cs typeface="Calibri"/>
              </a:rPr>
              <a:t> value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of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$73,600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for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i="1" spc="5" dirty="0">
                <a:latin typeface="Calibri"/>
                <a:cs typeface="Calibri"/>
              </a:rPr>
              <a:t>income</a:t>
            </a:r>
            <a:r>
              <a:rPr sz="1950" i="1" spc="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is</a:t>
            </a:r>
            <a:endParaRPr sz="1950">
              <a:latin typeface="Calibri"/>
              <a:cs typeface="Calibri"/>
            </a:endParaRPr>
          </a:p>
          <a:p>
            <a:pPr marL="243204">
              <a:lnSpc>
                <a:spcPct val="100000"/>
              </a:lnSpc>
              <a:spcBef>
                <a:spcPts val="35"/>
              </a:spcBef>
            </a:pPr>
            <a:r>
              <a:rPr sz="1950" dirty="0">
                <a:latin typeface="Calibri"/>
                <a:cs typeface="Calibri"/>
              </a:rPr>
              <a:t>transformed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Calibri"/>
              <a:cs typeface="Calibri"/>
            </a:endParaRPr>
          </a:p>
          <a:p>
            <a:pPr marL="537210" lvl="1" indent="-377190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1950" spc="5" dirty="0">
                <a:latin typeface="Calibri"/>
                <a:cs typeface="Calibri"/>
              </a:rPr>
              <a:t>preserves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relationships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among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original </a:t>
            </a:r>
            <a:r>
              <a:rPr sz="1950" dirty="0">
                <a:latin typeface="Calibri"/>
                <a:cs typeface="Calibri"/>
              </a:rPr>
              <a:t>data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values</a:t>
            </a:r>
            <a:endParaRPr sz="1950">
              <a:latin typeface="Calibri"/>
              <a:cs typeface="Calibri"/>
            </a:endParaRPr>
          </a:p>
          <a:p>
            <a:pPr marL="536575" marR="17780" lvl="1" indent="-377190">
              <a:lnSpc>
                <a:spcPct val="121800"/>
              </a:lnSpc>
              <a:spcBef>
                <a:spcPts val="480"/>
              </a:spcBef>
              <a:buClr>
                <a:srgbClr val="CC0000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1950" spc="10" dirty="0">
                <a:latin typeface="Calibri"/>
                <a:cs typeface="Calibri"/>
              </a:rPr>
              <a:t>will</a:t>
            </a:r>
            <a:r>
              <a:rPr sz="1950" spc="5" dirty="0">
                <a:latin typeface="Calibri"/>
                <a:cs typeface="Calibri"/>
              </a:rPr>
              <a:t> encounter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“out‐of‐bounds”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error if </a:t>
            </a:r>
            <a:r>
              <a:rPr sz="1950" spc="10" dirty="0">
                <a:latin typeface="Calibri"/>
                <a:cs typeface="Calibri"/>
              </a:rPr>
              <a:t>a </a:t>
            </a:r>
            <a:r>
              <a:rPr sz="1950" spc="5" dirty="0">
                <a:latin typeface="Calibri"/>
                <a:cs typeface="Calibri"/>
              </a:rPr>
              <a:t>future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input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case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for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normalization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falls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outside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of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original </a:t>
            </a:r>
            <a:r>
              <a:rPr sz="1950" dirty="0">
                <a:latin typeface="Calibri"/>
                <a:cs typeface="Calibri"/>
              </a:rPr>
              <a:t>data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range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for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A</a:t>
            </a:r>
            <a:endParaRPr sz="19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0839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623572"/>
            <a:ext cx="3645535" cy="763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726961"/>
            <a:ext cx="7693659" cy="14732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b="1" spc="10" dirty="0">
                <a:latin typeface="Calibri"/>
                <a:cs typeface="Calibri"/>
              </a:rPr>
              <a:t>Min‐max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10" dirty="0">
                <a:latin typeface="Calibri"/>
                <a:cs typeface="Calibri"/>
              </a:rPr>
              <a:t>normalization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spc="5" dirty="0">
                <a:latin typeface="Calibri"/>
                <a:cs typeface="Calibri"/>
              </a:rPr>
              <a:t>Guarantees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all </a:t>
            </a:r>
            <a:r>
              <a:rPr sz="2600" spc="-5" dirty="0">
                <a:latin typeface="Calibri"/>
                <a:cs typeface="Calibri"/>
              </a:rPr>
              <a:t>features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will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have</a:t>
            </a:r>
            <a:r>
              <a:rPr sz="2600" spc="10" dirty="0">
                <a:latin typeface="Calibri"/>
                <a:cs typeface="Calibri"/>
              </a:rPr>
              <a:t> 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exact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same</a:t>
            </a:r>
            <a:r>
              <a:rPr sz="2600" spc="5" dirty="0">
                <a:latin typeface="Calibri"/>
                <a:cs typeface="Calibri"/>
              </a:rPr>
              <a:t> scale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8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spc="15" dirty="0">
                <a:latin typeface="Calibri"/>
                <a:cs typeface="Calibri"/>
              </a:rPr>
              <a:t>Does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not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handle</a:t>
            </a:r>
            <a:r>
              <a:rPr sz="2600" dirty="0">
                <a:latin typeface="Calibri"/>
                <a:cs typeface="Calibri"/>
              </a:rPr>
              <a:t> outliers </a:t>
            </a:r>
            <a:r>
              <a:rPr sz="2600" spc="10" dirty="0">
                <a:latin typeface="Calibri"/>
                <a:cs typeface="Calibri"/>
              </a:rPr>
              <a:t>well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5365" y="2880360"/>
            <a:ext cx="4051553" cy="30388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87644" y="7212586"/>
            <a:ext cx="367855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" dirty="0">
                <a:latin typeface="Calibri"/>
                <a:cs typeface="Calibri"/>
              </a:rPr>
              <a:t>http</a:t>
            </a:r>
            <a:r>
              <a:rPr sz="1300" spc="-5" dirty="0">
                <a:latin typeface="Calibri"/>
                <a:cs typeface="Calibri"/>
                <a:hlinkClick r:id="rId3"/>
              </a:rPr>
              <a:t>s://w</a:t>
            </a:r>
            <a:r>
              <a:rPr sz="1300" spc="-5" dirty="0">
                <a:latin typeface="Calibri"/>
                <a:cs typeface="Calibri"/>
              </a:rPr>
              <a:t>ww.c</a:t>
            </a:r>
            <a:r>
              <a:rPr sz="1300" spc="-5" dirty="0">
                <a:latin typeface="Calibri"/>
                <a:cs typeface="Calibri"/>
                <a:hlinkClick r:id="rId3"/>
              </a:rPr>
              <a:t>odecademy.com/articles/normalization</a:t>
            </a:r>
            <a:endParaRPr sz="13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83691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2521" y="1706897"/>
            <a:ext cx="1456197" cy="785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0804" y="623572"/>
            <a:ext cx="3645535" cy="763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Normalization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804" y="1909828"/>
            <a:ext cx="8857615" cy="47498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  <a:tab pos="3152775" algn="l"/>
                <a:tab pos="4260215" algn="l"/>
              </a:tabLst>
            </a:pPr>
            <a:r>
              <a:rPr sz="2050" b="1" spc="5" dirty="0">
                <a:latin typeface="Calibri"/>
                <a:cs typeface="Calibri"/>
              </a:rPr>
              <a:t>Z‐score</a:t>
            </a:r>
            <a:r>
              <a:rPr sz="2050" b="1" spc="60" dirty="0">
                <a:latin typeface="Calibri"/>
                <a:cs typeface="Calibri"/>
              </a:rPr>
              <a:t> </a:t>
            </a:r>
            <a:r>
              <a:rPr sz="2050" b="1" spc="5" dirty="0">
                <a:latin typeface="Calibri"/>
                <a:cs typeface="Calibri"/>
              </a:rPr>
              <a:t>normalization</a:t>
            </a:r>
            <a:r>
              <a:rPr sz="2050" b="1" spc="4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(	</a:t>
            </a:r>
            <a:r>
              <a:rPr sz="2050" spc="15" dirty="0">
                <a:latin typeface="Calibri"/>
                <a:cs typeface="Calibri"/>
              </a:rPr>
              <a:t>:mean,	</a:t>
            </a:r>
            <a:r>
              <a:rPr sz="2050" spc="5" dirty="0">
                <a:latin typeface="Calibri"/>
                <a:cs typeface="Calibri"/>
              </a:rPr>
              <a:t>:standard</a:t>
            </a:r>
            <a:r>
              <a:rPr sz="2050" spc="-2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deviation):</a:t>
            </a:r>
            <a:endParaRPr sz="2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2500">
              <a:latin typeface="Calibri"/>
              <a:cs typeface="Calibri"/>
            </a:endParaRPr>
          </a:p>
          <a:p>
            <a:pPr marL="389890" marR="220979" indent="-377825">
              <a:lnSpc>
                <a:spcPct val="90900"/>
              </a:lnSpc>
              <a:buClr>
                <a:srgbClr val="CC0000"/>
              </a:buClr>
              <a:buFont typeface="Arial MT"/>
              <a:buChar char="•"/>
              <a:tabLst>
                <a:tab pos="389255" algn="l"/>
                <a:tab pos="390525" algn="l"/>
              </a:tabLst>
            </a:pPr>
            <a:r>
              <a:rPr sz="1850" spc="5" dirty="0">
                <a:latin typeface="Calibri"/>
                <a:cs typeface="Calibri"/>
              </a:rPr>
              <a:t>Suppose</a:t>
            </a:r>
            <a:r>
              <a:rPr sz="1850" spc="-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that</a:t>
            </a:r>
            <a:r>
              <a:rPr sz="1850" spc="10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the</a:t>
            </a:r>
            <a:r>
              <a:rPr sz="1850" spc="15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mean and</a:t>
            </a:r>
            <a:r>
              <a:rPr sz="1850" dirty="0">
                <a:latin typeface="Calibri"/>
                <a:cs typeface="Calibri"/>
              </a:rPr>
              <a:t> standard</a:t>
            </a:r>
            <a:r>
              <a:rPr sz="1850" spc="-1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deviation </a:t>
            </a:r>
            <a:r>
              <a:rPr sz="1850" spc="5" dirty="0">
                <a:latin typeface="Calibri"/>
                <a:cs typeface="Calibri"/>
              </a:rPr>
              <a:t>of the</a:t>
            </a:r>
            <a:r>
              <a:rPr sz="1850" spc="10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values </a:t>
            </a:r>
            <a:r>
              <a:rPr sz="1850" spc="-10" dirty="0">
                <a:latin typeface="Calibri"/>
                <a:cs typeface="Calibri"/>
              </a:rPr>
              <a:t>for</a:t>
            </a:r>
            <a:r>
              <a:rPr sz="1850" spc="25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the</a:t>
            </a:r>
            <a:r>
              <a:rPr sz="1850" spc="1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attribute</a:t>
            </a:r>
            <a:r>
              <a:rPr sz="1850" spc="5" dirty="0">
                <a:latin typeface="Calibri"/>
                <a:cs typeface="Calibri"/>
              </a:rPr>
              <a:t> </a:t>
            </a:r>
            <a:r>
              <a:rPr sz="1850" i="1" dirty="0">
                <a:latin typeface="Calibri"/>
                <a:cs typeface="Calibri"/>
              </a:rPr>
              <a:t>income </a:t>
            </a:r>
            <a:r>
              <a:rPr sz="1850" i="1" spc="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are</a:t>
            </a:r>
            <a:r>
              <a:rPr sz="1850" spc="10" dirty="0">
                <a:latin typeface="Calibri"/>
                <a:cs typeface="Calibri"/>
              </a:rPr>
              <a:t> $54,000</a:t>
            </a:r>
            <a:r>
              <a:rPr sz="1850" spc="15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and</a:t>
            </a:r>
            <a:r>
              <a:rPr sz="1850" spc="10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$16,000, </a:t>
            </a:r>
            <a:r>
              <a:rPr sz="1850" spc="-5" dirty="0">
                <a:latin typeface="Calibri"/>
                <a:cs typeface="Calibri"/>
              </a:rPr>
              <a:t>respectively.</a:t>
            </a:r>
            <a:r>
              <a:rPr sz="1850" spc="15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With </a:t>
            </a:r>
            <a:r>
              <a:rPr sz="1850" spc="-5" dirty="0">
                <a:latin typeface="Calibri"/>
                <a:cs typeface="Calibri"/>
              </a:rPr>
              <a:t>z‐score</a:t>
            </a:r>
            <a:r>
              <a:rPr sz="1850" spc="2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normalization,</a:t>
            </a:r>
            <a:r>
              <a:rPr sz="1850" spc="-10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a</a:t>
            </a:r>
            <a:r>
              <a:rPr sz="1850" spc="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value</a:t>
            </a:r>
            <a:r>
              <a:rPr sz="1850" spc="10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of</a:t>
            </a:r>
            <a:r>
              <a:rPr sz="1850" spc="15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$73,600 </a:t>
            </a:r>
            <a:r>
              <a:rPr sz="1850" spc="-40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for</a:t>
            </a:r>
            <a:r>
              <a:rPr sz="1850" spc="5" dirty="0">
                <a:latin typeface="Calibri"/>
                <a:cs typeface="Calibri"/>
              </a:rPr>
              <a:t> </a:t>
            </a:r>
            <a:r>
              <a:rPr sz="1850" i="1" dirty="0">
                <a:latin typeface="Calibri"/>
                <a:cs typeface="Calibri"/>
              </a:rPr>
              <a:t>income</a:t>
            </a:r>
            <a:r>
              <a:rPr sz="1850" i="1" spc="15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is</a:t>
            </a:r>
            <a:r>
              <a:rPr sz="1850" spc="-5" dirty="0">
                <a:latin typeface="Calibri"/>
                <a:cs typeface="Calibri"/>
              </a:rPr>
              <a:t> transformed to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2450">
              <a:latin typeface="Calibri"/>
              <a:cs typeface="Calibri"/>
            </a:endParaRPr>
          </a:p>
          <a:p>
            <a:pPr marL="389255" indent="-377190">
              <a:lnSpc>
                <a:spcPts val="2360"/>
              </a:lnSpc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050" spc="20" dirty="0">
                <a:latin typeface="Calibri"/>
                <a:cs typeface="Calibri"/>
              </a:rPr>
              <a:t>A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variation</a:t>
            </a:r>
            <a:r>
              <a:rPr sz="2050" spc="10" dirty="0">
                <a:latin typeface="Calibri"/>
                <a:cs typeface="Calibri"/>
              </a:rPr>
              <a:t> of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this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z‐score</a:t>
            </a:r>
            <a:r>
              <a:rPr sz="2050" spc="10" dirty="0">
                <a:latin typeface="Calibri"/>
                <a:cs typeface="Calibri"/>
              </a:rPr>
              <a:t> normalization </a:t>
            </a:r>
            <a:r>
              <a:rPr sz="2050" spc="5" dirty="0">
                <a:latin typeface="Calibri"/>
                <a:cs typeface="Calibri"/>
              </a:rPr>
              <a:t>replaces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the </a:t>
            </a:r>
            <a:r>
              <a:rPr sz="2050" spc="5" dirty="0">
                <a:latin typeface="Calibri"/>
                <a:cs typeface="Calibri"/>
              </a:rPr>
              <a:t>standard</a:t>
            </a:r>
            <a:r>
              <a:rPr sz="2050" spc="4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deviation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by</a:t>
            </a:r>
            <a:r>
              <a:rPr sz="2050" spc="15" dirty="0">
                <a:latin typeface="Calibri"/>
                <a:cs typeface="Calibri"/>
              </a:rPr>
              <a:t> the</a:t>
            </a:r>
            <a:endParaRPr sz="2050">
              <a:latin typeface="Calibri"/>
              <a:cs typeface="Calibri"/>
            </a:endParaRPr>
          </a:p>
          <a:p>
            <a:pPr marL="389255">
              <a:lnSpc>
                <a:spcPts val="2360"/>
              </a:lnSpc>
            </a:pPr>
            <a:r>
              <a:rPr sz="2050" i="1" spc="20" dirty="0">
                <a:latin typeface="Calibri"/>
                <a:cs typeface="Calibri"/>
              </a:rPr>
              <a:t>mean</a:t>
            </a:r>
            <a:r>
              <a:rPr sz="2050" i="1" spc="-5" dirty="0">
                <a:latin typeface="Calibri"/>
                <a:cs typeface="Calibri"/>
              </a:rPr>
              <a:t> </a:t>
            </a:r>
            <a:r>
              <a:rPr sz="2050" i="1" spc="10" dirty="0">
                <a:latin typeface="Calibri"/>
                <a:cs typeface="Calibri"/>
              </a:rPr>
              <a:t>absolute</a:t>
            </a:r>
            <a:r>
              <a:rPr sz="2050" i="1" dirty="0">
                <a:latin typeface="Calibri"/>
                <a:cs typeface="Calibri"/>
              </a:rPr>
              <a:t> </a:t>
            </a:r>
            <a:r>
              <a:rPr sz="2050" i="1" spc="10" dirty="0">
                <a:latin typeface="Calibri"/>
                <a:cs typeface="Calibri"/>
              </a:rPr>
              <a:t>deviation </a:t>
            </a:r>
            <a:r>
              <a:rPr sz="2050" spc="10" dirty="0">
                <a:latin typeface="Calibri"/>
                <a:cs typeface="Calibri"/>
              </a:rPr>
              <a:t>of</a:t>
            </a:r>
            <a:r>
              <a:rPr sz="2050" spc="-1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the</a:t>
            </a:r>
            <a:r>
              <a:rPr sz="2050" spc="-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attribute</a:t>
            </a:r>
            <a:endParaRPr sz="2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Calibri"/>
              <a:cs typeface="Calibri"/>
            </a:endParaRPr>
          </a:p>
          <a:p>
            <a:pPr marL="389255" marR="1024255" indent="-377190" algn="just">
              <a:lnSpc>
                <a:spcPts val="2260"/>
              </a:lnSpc>
              <a:buClr>
                <a:srgbClr val="CC0000"/>
              </a:buClr>
              <a:buFont typeface="Arial MT"/>
              <a:buChar char="•"/>
              <a:tabLst>
                <a:tab pos="389890" algn="l"/>
              </a:tabLst>
            </a:pPr>
            <a:r>
              <a:rPr sz="2050" spc="20" dirty="0">
                <a:latin typeface="Calibri"/>
                <a:cs typeface="Calibri"/>
              </a:rPr>
              <a:t>Mean </a:t>
            </a:r>
            <a:r>
              <a:rPr sz="2050" spc="10" dirty="0">
                <a:latin typeface="Calibri"/>
                <a:cs typeface="Calibri"/>
              </a:rPr>
              <a:t>absolute deviation </a:t>
            </a:r>
            <a:r>
              <a:rPr sz="2050" spc="5" dirty="0">
                <a:latin typeface="Calibri"/>
                <a:cs typeface="Calibri"/>
              </a:rPr>
              <a:t>is </a:t>
            </a:r>
            <a:r>
              <a:rPr sz="2050" spc="10" dirty="0">
                <a:latin typeface="Calibri"/>
                <a:cs typeface="Calibri"/>
              </a:rPr>
              <a:t>more </a:t>
            </a:r>
            <a:r>
              <a:rPr sz="2050" spc="5" dirty="0">
                <a:latin typeface="Calibri"/>
                <a:cs typeface="Calibri"/>
              </a:rPr>
              <a:t>robust to outliers </a:t>
            </a:r>
            <a:r>
              <a:rPr sz="2050" spc="15" dirty="0">
                <a:latin typeface="Calibri"/>
                <a:cs typeface="Calibri"/>
              </a:rPr>
              <a:t>than the </a:t>
            </a:r>
            <a:r>
              <a:rPr sz="2050" spc="5" dirty="0">
                <a:latin typeface="Calibri"/>
                <a:cs typeface="Calibri"/>
              </a:rPr>
              <a:t>standard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deviation</a:t>
            </a:r>
            <a:endParaRPr sz="2050">
              <a:latin typeface="Calibri"/>
              <a:cs typeface="Calibri"/>
            </a:endParaRPr>
          </a:p>
          <a:p>
            <a:pPr marL="389255" marR="162560" indent="-377190" algn="just">
              <a:lnSpc>
                <a:spcPts val="2260"/>
              </a:lnSpc>
              <a:spcBef>
                <a:spcPts val="495"/>
              </a:spcBef>
              <a:buClr>
                <a:srgbClr val="CC0000"/>
              </a:buClr>
              <a:buFont typeface="Arial MT"/>
              <a:buChar char="•"/>
              <a:tabLst>
                <a:tab pos="389890" algn="l"/>
              </a:tabLst>
            </a:pPr>
            <a:r>
              <a:rPr sz="2050" spc="5" dirty="0">
                <a:latin typeface="Calibri"/>
                <a:cs typeface="Calibri"/>
              </a:rPr>
              <a:t>Z‐score </a:t>
            </a:r>
            <a:r>
              <a:rPr sz="2050" spc="10" dirty="0">
                <a:latin typeface="Calibri"/>
                <a:cs typeface="Calibri"/>
              </a:rPr>
              <a:t>normalization: useful </a:t>
            </a:r>
            <a:r>
              <a:rPr sz="2050" spc="20" dirty="0">
                <a:latin typeface="Calibri"/>
                <a:cs typeface="Calibri"/>
              </a:rPr>
              <a:t>when </a:t>
            </a:r>
            <a:r>
              <a:rPr sz="2050" spc="10" dirty="0">
                <a:latin typeface="Calibri"/>
                <a:cs typeface="Calibri"/>
              </a:rPr>
              <a:t>(1) </a:t>
            </a:r>
            <a:r>
              <a:rPr sz="2050" spc="15" dirty="0">
                <a:latin typeface="Calibri"/>
                <a:cs typeface="Calibri"/>
              </a:rPr>
              <a:t>the actual </a:t>
            </a:r>
            <a:r>
              <a:rPr sz="2050" spc="20" dirty="0">
                <a:latin typeface="Calibri"/>
                <a:cs typeface="Calibri"/>
              </a:rPr>
              <a:t>minimum </a:t>
            </a:r>
            <a:r>
              <a:rPr sz="2050" spc="15" dirty="0">
                <a:latin typeface="Calibri"/>
                <a:cs typeface="Calibri"/>
              </a:rPr>
              <a:t>and maximum </a:t>
            </a:r>
            <a:r>
              <a:rPr sz="2050" spc="10" dirty="0">
                <a:latin typeface="Calibri"/>
                <a:cs typeface="Calibri"/>
              </a:rPr>
              <a:t>of 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attribute are </a:t>
            </a:r>
            <a:r>
              <a:rPr sz="2050" spc="10" dirty="0">
                <a:latin typeface="Calibri"/>
                <a:cs typeface="Calibri"/>
              </a:rPr>
              <a:t>unknown, or (2) </a:t>
            </a:r>
            <a:r>
              <a:rPr sz="2050" spc="15" dirty="0">
                <a:latin typeface="Calibri"/>
                <a:cs typeface="Calibri"/>
              </a:rPr>
              <a:t>when </a:t>
            </a:r>
            <a:r>
              <a:rPr sz="2050" spc="5" dirty="0">
                <a:latin typeface="Calibri"/>
                <a:cs typeface="Calibri"/>
              </a:rPr>
              <a:t>there are outliers </a:t>
            </a:r>
            <a:r>
              <a:rPr sz="2050" spc="10" dirty="0">
                <a:latin typeface="Calibri"/>
                <a:cs typeface="Calibri"/>
              </a:rPr>
              <a:t>that </a:t>
            </a:r>
            <a:r>
              <a:rPr sz="2050" spc="15" dirty="0">
                <a:latin typeface="Calibri"/>
                <a:cs typeface="Calibri"/>
              </a:rPr>
              <a:t>dominate the min‐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max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normalization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3645" y="3299459"/>
            <a:ext cx="2558134" cy="4268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95500" y="4389120"/>
            <a:ext cx="5280659" cy="5867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26790" y="1967843"/>
            <a:ext cx="178815" cy="2281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26279" y="2016251"/>
            <a:ext cx="335279" cy="2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97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623572"/>
            <a:ext cx="3645535" cy="763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624130"/>
            <a:ext cx="8816975" cy="522224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869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850" b="1" spc="-5" dirty="0">
                <a:latin typeface="Calibri"/>
                <a:cs typeface="Calibri"/>
              </a:rPr>
              <a:t>Z‐score</a:t>
            </a:r>
            <a:r>
              <a:rPr sz="2850" b="1" spc="-35" dirty="0">
                <a:latin typeface="Calibri"/>
                <a:cs typeface="Calibri"/>
              </a:rPr>
              <a:t> </a:t>
            </a:r>
            <a:r>
              <a:rPr sz="2850" b="1" spc="-5" dirty="0">
                <a:latin typeface="Calibri"/>
                <a:cs typeface="Calibri"/>
              </a:rPr>
              <a:t>normalization</a:t>
            </a:r>
            <a:endParaRPr sz="2850">
              <a:latin typeface="Calibri"/>
              <a:cs typeface="Calibri"/>
            </a:endParaRPr>
          </a:p>
          <a:p>
            <a:pPr marL="389255" indent="-37719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050" spc="5" dirty="0">
                <a:latin typeface="Calibri"/>
                <a:cs typeface="Calibri"/>
              </a:rPr>
              <a:t>Z‐score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is calculated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using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population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20" dirty="0">
                <a:latin typeface="Calibri"/>
                <a:cs typeface="Calibri"/>
              </a:rPr>
              <a:t>mean </a:t>
            </a:r>
            <a:r>
              <a:rPr sz="2050" spc="15" dirty="0">
                <a:latin typeface="Calibri"/>
                <a:cs typeface="Calibri"/>
              </a:rPr>
              <a:t>and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standard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deviation</a:t>
            </a:r>
            <a:endParaRPr sz="2050">
              <a:latin typeface="Calibri"/>
              <a:cs typeface="Calibri"/>
            </a:endParaRPr>
          </a:p>
          <a:p>
            <a:pPr marL="389255" marR="621030" indent="-377190">
              <a:lnSpc>
                <a:spcPct val="102000"/>
              </a:lnSpc>
              <a:spcBef>
                <a:spcPts val="49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050" spc="10" dirty="0">
                <a:latin typeface="Calibri"/>
                <a:cs typeface="Calibri"/>
              </a:rPr>
              <a:t>Measures</a:t>
            </a:r>
            <a:r>
              <a:rPr sz="2050" spc="15" dirty="0">
                <a:latin typeface="Calibri"/>
                <a:cs typeface="Calibri"/>
              </a:rPr>
              <a:t> how </a:t>
            </a:r>
            <a:r>
              <a:rPr sz="2050" spc="10" dirty="0">
                <a:latin typeface="Calibri"/>
                <a:cs typeface="Calibri"/>
              </a:rPr>
              <a:t>many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standard</a:t>
            </a:r>
            <a:r>
              <a:rPr sz="2050" spc="10" dirty="0">
                <a:latin typeface="Calibri"/>
                <a:cs typeface="Calibri"/>
              </a:rPr>
              <a:t> deviations</a:t>
            </a:r>
            <a:r>
              <a:rPr sz="2050" spc="25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below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or above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the </a:t>
            </a:r>
            <a:r>
              <a:rPr sz="2050" spc="10" dirty="0">
                <a:latin typeface="Calibri"/>
                <a:cs typeface="Calibri"/>
              </a:rPr>
              <a:t>population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20" dirty="0">
                <a:latin typeface="Calibri"/>
                <a:cs typeface="Calibri"/>
              </a:rPr>
              <a:t>mean</a:t>
            </a:r>
            <a:r>
              <a:rPr sz="2050" spc="5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a</a:t>
            </a:r>
            <a:r>
              <a:rPr sz="2050" spc="5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raw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score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is</a:t>
            </a:r>
            <a:endParaRPr sz="2050">
              <a:latin typeface="Calibri"/>
              <a:cs typeface="Calibri"/>
            </a:endParaRPr>
          </a:p>
          <a:p>
            <a:pPr marL="389890" marR="34925" indent="-377825">
              <a:lnSpc>
                <a:spcPct val="102000"/>
              </a:lnSpc>
              <a:spcBef>
                <a:spcPts val="50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050" spc="5" dirty="0">
                <a:latin typeface="Calibri"/>
                <a:cs typeface="Calibri"/>
              </a:rPr>
              <a:t>Z‐scores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range</a:t>
            </a:r>
            <a:r>
              <a:rPr sz="2050" spc="2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from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15" dirty="0">
                <a:solidFill>
                  <a:srgbClr val="0000FF"/>
                </a:solidFill>
                <a:latin typeface="Calibri"/>
                <a:cs typeface="Calibri"/>
              </a:rPr>
              <a:t>‐3</a:t>
            </a:r>
            <a:r>
              <a:rPr sz="205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spc="5" dirty="0">
                <a:solidFill>
                  <a:srgbClr val="0000FF"/>
                </a:solidFill>
                <a:latin typeface="Calibri"/>
                <a:cs typeface="Calibri"/>
              </a:rPr>
              <a:t>standard</a:t>
            </a:r>
            <a:r>
              <a:rPr sz="2050" spc="10" dirty="0">
                <a:solidFill>
                  <a:srgbClr val="0000FF"/>
                </a:solidFill>
                <a:latin typeface="Calibri"/>
                <a:cs typeface="Calibri"/>
              </a:rPr>
              <a:t> deviations</a:t>
            </a:r>
            <a:r>
              <a:rPr sz="205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(far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left</a:t>
            </a:r>
            <a:r>
              <a:rPr sz="2050" spc="10" dirty="0">
                <a:latin typeface="Calibri"/>
                <a:cs typeface="Calibri"/>
              </a:rPr>
              <a:t> of</a:t>
            </a:r>
            <a:r>
              <a:rPr sz="2050" spc="-5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the</a:t>
            </a:r>
            <a:r>
              <a:rPr sz="2050" spc="10" dirty="0">
                <a:latin typeface="Calibri"/>
                <a:cs typeface="Calibri"/>
              </a:rPr>
              <a:t> normal distribution </a:t>
            </a:r>
            <a:r>
              <a:rPr sz="2050" spc="15" dirty="0">
                <a:latin typeface="Calibri"/>
                <a:cs typeface="Calibri"/>
              </a:rPr>
              <a:t> curve)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up</a:t>
            </a:r>
            <a:r>
              <a:rPr sz="2050" spc="5" dirty="0">
                <a:latin typeface="Calibri"/>
                <a:cs typeface="Calibri"/>
              </a:rPr>
              <a:t> to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15" dirty="0">
                <a:solidFill>
                  <a:srgbClr val="0000FF"/>
                </a:solidFill>
                <a:latin typeface="Calibri"/>
                <a:cs typeface="Calibri"/>
              </a:rPr>
              <a:t>+3</a:t>
            </a:r>
            <a:r>
              <a:rPr sz="205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spc="5" dirty="0">
                <a:solidFill>
                  <a:srgbClr val="0000FF"/>
                </a:solidFill>
                <a:latin typeface="Calibri"/>
                <a:cs typeface="Calibri"/>
              </a:rPr>
              <a:t>standard</a:t>
            </a:r>
            <a:r>
              <a:rPr sz="2050" spc="10" dirty="0">
                <a:solidFill>
                  <a:srgbClr val="0000FF"/>
                </a:solidFill>
                <a:latin typeface="Calibri"/>
                <a:cs typeface="Calibri"/>
              </a:rPr>
              <a:t> deviations</a:t>
            </a:r>
            <a:r>
              <a:rPr sz="205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(far</a:t>
            </a:r>
            <a:r>
              <a:rPr sz="2050" spc="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right of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the</a:t>
            </a:r>
            <a:r>
              <a:rPr sz="2050" spc="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normal</a:t>
            </a:r>
            <a:r>
              <a:rPr sz="2050" spc="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distribution </a:t>
            </a:r>
            <a:r>
              <a:rPr sz="2050" spc="15" dirty="0">
                <a:latin typeface="Calibri"/>
                <a:cs typeface="Calibri"/>
              </a:rPr>
              <a:t>curve)</a:t>
            </a:r>
            <a:endParaRPr sz="205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430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1650" spc="-5" dirty="0">
                <a:latin typeface="Calibri"/>
                <a:cs typeface="Calibri"/>
              </a:rPr>
              <a:t>If </a:t>
            </a:r>
            <a:r>
              <a:rPr sz="1650" dirty="0">
                <a:latin typeface="Calibri"/>
                <a:cs typeface="Calibri"/>
              </a:rPr>
              <a:t>a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value</a:t>
            </a:r>
            <a:r>
              <a:rPr sz="1650" spc="-5" dirty="0">
                <a:latin typeface="Calibri"/>
                <a:cs typeface="Calibri"/>
              </a:rPr>
              <a:t> is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exactly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equal </a:t>
            </a:r>
            <a:r>
              <a:rPr sz="1650" spc="-10" dirty="0">
                <a:latin typeface="Calibri"/>
                <a:cs typeface="Calibri"/>
              </a:rPr>
              <a:t>to</a:t>
            </a:r>
            <a:r>
              <a:rPr sz="1650" spc="-5" dirty="0">
                <a:latin typeface="Calibri"/>
                <a:cs typeface="Calibri"/>
              </a:rPr>
              <a:t> the</a:t>
            </a:r>
            <a:r>
              <a:rPr sz="1650" dirty="0">
                <a:latin typeface="Calibri"/>
                <a:cs typeface="Calibri"/>
              </a:rPr>
              <a:t> mean </a:t>
            </a:r>
            <a:r>
              <a:rPr sz="1650" spc="-5" dirty="0">
                <a:latin typeface="Calibri"/>
                <a:cs typeface="Calibri"/>
              </a:rPr>
              <a:t>of </a:t>
            </a:r>
            <a:r>
              <a:rPr sz="1650" dirty="0">
                <a:latin typeface="Calibri"/>
                <a:cs typeface="Calibri"/>
              </a:rPr>
              <a:t>all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the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values,</a:t>
            </a:r>
            <a:r>
              <a:rPr sz="1650" spc="-5" dirty="0">
                <a:latin typeface="Calibri"/>
                <a:cs typeface="Calibri"/>
              </a:rPr>
              <a:t> it </a:t>
            </a:r>
            <a:r>
              <a:rPr sz="1650" dirty="0">
                <a:latin typeface="Calibri"/>
                <a:cs typeface="Calibri"/>
              </a:rPr>
              <a:t>will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be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normalized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to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0</a:t>
            </a:r>
            <a:endParaRPr sz="1650">
              <a:latin typeface="Calibri"/>
              <a:cs typeface="Calibri"/>
            </a:endParaRPr>
          </a:p>
          <a:p>
            <a:pPr marL="829944" marR="375285" lvl="1" indent="-314960">
              <a:lnSpc>
                <a:spcPct val="100000"/>
              </a:lnSpc>
              <a:spcBef>
                <a:spcPts val="395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1650" dirty="0">
                <a:latin typeface="Calibri"/>
                <a:cs typeface="Calibri"/>
              </a:rPr>
              <a:t>If</a:t>
            </a:r>
            <a:r>
              <a:rPr sz="1650" spc="-5" dirty="0">
                <a:latin typeface="Calibri"/>
                <a:cs typeface="Calibri"/>
              </a:rPr>
              <a:t> it is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below </a:t>
            </a:r>
            <a:r>
              <a:rPr sz="1650" dirty="0">
                <a:latin typeface="Calibri"/>
                <a:cs typeface="Calibri"/>
              </a:rPr>
              <a:t>the mean,</a:t>
            </a:r>
            <a:r>
              <a:rPr sz="1650" spc="-5" dirty="0">
                <a:latin typeface="Calibri"/>
                <a:cs typeface="Calibri"/>
              </a:rPr>
              <a:t> it </a:t>
            </a:r>
            <a:r>
              <a:rPr sz="1650" dirty="0">
                <a:latin typeface="Calibri"/>
                <a:cs typeface="Calibri"/>
              </a:rPr>
              <a:t>will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be </a:t>
            </a:r>
            <a:r>
              <a:rPr sz="1650" dirty="0">
                <a:latin typeface="Calibri"/>
                <a:cs typeface="Calibri"/>
              </a:rPr>
              <a:t>a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negative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-25" dirty="0">
                <a:latin typeface="Calibri"/>
                <a:cs typeface="Calibri"/>
              </a:rPr>
              <a:t>number,</a:t>
            </a:r>
            <a:r>
              <a:rPr sz="1650" dirty="0">
                <a:latin typeface="Calibri"/>
                <a:cs typeface="Calibri"/>
              </a:rPr>
              <a:t> and</a:t>
            </a:r>
            <a:r>
              <a:rPr sz="1650" spc="-5" dirty="0">
                <a:latin typeface="Calibri"/>
                <a:cs typeface="Calibri"/>
              </a:rPr>
              <a:t> if </a:t>
            </a:r>
            <a:r>
              <a:rPr sz="1650" spc="5" dirty="0">
                <a:latin typeface="Calibri"/>
                <a:cs typeface="Calibri"/>
              </a:rPr>
              <a:t>it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is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above</a:t>
            </a:r>
            <a:r>
              <a:rPr sz="1650" dirty="0">
                <a:latin typeface="Calibri"/>
                <a:cs typeface="Calibri"/>
              </a:rPr>
              <a:t> the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mean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it </a:t>
            </a:r>
            <a:r>
              <a:rPr sz="1650" dirty="0">
                <a:latin typeface="Calibri"/>
                <a:cs typeface="Calibri"/>
              </a:rPr>
              <a:t>will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be </a:t>
            </a:r>
            <a:r>
              <a:rPr sz="1650" dirty="0">
                <a:latin typeface="Calibri"/>
                <a:cs typeface="Calibri"/>
              </a:rPr>
              <a:t>a </a:t>
            </a:r>
            <a:r>
              <a:rPr sz="1650" spc="-36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positive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number</a:t>
            </a:r>
            <a:endParaRPr sz="1650">
              <a:latin typeface="Calibri"/>
              <a:cs typeface="Calibri"/>
            </a:endParaRPr>
          </a:p>
          <a:p>
            <a:pPr marL="829944" marR="258445" lvl="1" indent="-314960">
              <a:lnSpc>
                <a:spcPct val="100000"/>
              </a:lnSpc>
              <a:spcBef>
                <a:spcPts val="395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1650" spc="-15" dirty="0">
                <a:latin typeface="Calibri"/>
                <a:cs typeface="Calibri"/>
              </a:rPr>
              <a:t>Size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of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those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negative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and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positive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numbers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is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determined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by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the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standard </a:t>
            </a:r>
            <a:r>
              <a:rPr sz="1650" spc="-5" dirty="0">
                <a:latin typeface="Calibri"/>
                <a:cs typeface="Calibri"/>
              </a:rPr>
              <a:t>deviation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of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the </a:t>
            </a:r>
            <a:r>
              <a:rPr sz="1650" spc="-36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original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feature</a:t>
            </a:r>
            <a:endParaRPr sz="1650">
              <a:latin typeface="Calibri"/>
              <a:cs typeface="Calibri"/>
            </a:endParaRPr>
          </a:p>
          <a:p>
            <a:pPr marL="389255" indent="-377190">
              <a:lnSpc>
                <a:spcPct val="100000"/>
              </a:lnSpc>
              <a:spcBef>
                <a:spcPts val="509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050" spc="5" dirty="0">
                <a:latin typeface="Calibri"/>
                <a:cs typeface="Calibri"/>
              </a:rPr>
              <a:t>Z‐scores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are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a </a:t>
            </a:r>
            <a:r>
              <a:rPr sz="2050" spc="-5" dirty="0">
                <a:latin typeface="Calibri"/>
                <a:cs typeface="Calibri"/>
              </a:rPr>
              <a:t>way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to </a:t>
            </a:r>
            <a:r>
              <a:rPr sz="2050" spc="10" dirty="0">
                <a:latin typeface="Calibri"/>
                <a:cs typeface="Calibri"/>
              </a:rPr>
              <a:t>compare </a:t>
            </a:r>
            <a:r>
              <a:rPr sz="2050" spc="5" dirty="0">
                <a:latin typeface="Calibri"/>
                <a:cs typeface="Calibri"/>
              </a:rPr>
              <a:t>results to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a </a:t>
            </a:r>
            <a:r>
              <a:rPr sz="2050" spc="10" dirty="0">
                <a:latin typeface="Calibri"/>
                <a:cs typeface="Calibri"/>
              </a:rPr>
              <a:t>“normal” population</a:t>
            </a:r>
            <a:endParaRPr sz="2050">
              <a:latin typeface="Calibri"/>
              <a:cs typeface="Calibri"/>
            </a:endParaRPr>
          </a:p>
          <a:p>
            <a:pPr marL="389255" indent="-377190">
              <a:lnSpc>
                <a:spcPct val="100000"/>
              </a:lnSpc>
              <a:spcBef>
                <a:spcPts val="55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050" spc="10" dirty="0">
                <a:latin typeface="Calibri"/>
                <a:cs typeface="Calibri"/>
              </a:rPr>
              <a:t>Standard</a:t>
            </a:r>
            <a:r>
              <a:rPr sz="2050" spc="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deviation</a:t>
            </a:r>
            <a:r>
              <a:rPr sz="2050" spc="25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of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the </a:t>
            </a:r>
            <a:r>
              <a:rPr sz="2050" spc="5" dirty="0">
                <a:latin typeface="Calibri"/>
                <a:cs typeface="Calibri"/>
              </a:rPr>
              <a:t>z‐scores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is</a:t>
            </a:r>
            <a:r>
              <a:rPr sz="2050" dirty="0">
                <a:latin typeface="Calibri"/>
                <a:cs typeface="Calibri"/>
              </a:rPr>
              <a:t> always</a:t>
            </a:r>
            <a:r>
              <a:rPr sz="2050" spc="10" dirty="0">
                <a:latin typeface="Calibri"/>
                <a:cs typeface="Calibri"/>
              </a:rPr>
              <a:t> 1,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20" dirty="0">
                <a:latin typeface="Calibri"/>
                <a:cs typeface="Calibri"/>
              </a:rPr>
              <a:t>mean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of</a:t>
            </a:r>
            <a:r>
              <a:rPr sz="2050" spc="-5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the </a:t>
            </a:r>
            <a:r>
              <a:rPr sz="2050" spc="5" dirty="0">
                <a:latin typeface="Calibri"/>
                <a:cs typeface="Calibri"/>
              </a:rPr>
              <a:t>z‐scores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is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always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0</a:t>
            </a:r>
            <a:endParaRPr sz="2050">
              <a:latin typeface="Calibri"/>
              <a:cs typeface="Calibri"/>
            </a:endParaRPr>
          </a:p>
          <a:p>
            <a:pPr marL="389255" marR="207010" indent="-377190">
              <a:lnSpc>
                <a:spcPct val="102000"/>
              </a:lnSpc>
              <a:spcBef>
                <a:spcPts val="50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050" spc="15" dirty="0">
                <a:latin typeface="Calibri"/>
                <a:cs typeface="Calibri"/>
              </a:rPr>
              <a:t>Handles </a:t>
            </a:r>
            <a:r>
              <a:rPr sz="2050" spc="5" dirty="0">
                <a:latin typeface="Calibri"/>
                <a:cs typeface="Calibri"/>
              </a:rPr>
              <a:t>outliers,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but does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not </a:t>
            </a:r>
            <a:r>
              <a:rPr sz="2050" spc="5" dirty="0">
                <a:latin typeface="Calibri"/>
                <a:cs typeface="Calibri"/>
              </a:rPr>
              <a:t>produce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normalized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data</a:t>
            </a:r>
            <a:r>
              <a:rPr sz="2050" spc="15" dirty="0">
                <a:latin typeface="Calibri"/>
                <a:cs typeface="Calibri"/>
              </a:rPr>
              <a:t> with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the</a:t>
            </a:r>
            <a:r>
              <a:rPr sz="2050" spc="50" dirty="0">
                <a:latin typeface="Calibri"/>
                <a:cs typeface="Calibri"/>
              </a:rPr>
              <a:t> </a:t>
            </a:r>
            <a:r>
              <a:rPr sz="2050" i="1" spc="-5" dirty="0">
                <a:latin typeface="Calibri"/>
                <a:cs typeface="Calibri"/>
              </a:rPr>
              <a:t>exact</a:t>
            </a:r>
            <a:r>
              <a:rPr sz="2050" i="1" spc="1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same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scale</a:t>
            </a:r>
            <a:endParaRPr sz="20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4567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623572"/>
            <a:ext cx="3645535" cy="763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563989"/>
            <a:ext cx="8679180" cy="172720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111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b="1" spc="10" dirty="0">
                <a:latin typeface="Calibri"/>
                <a:cs typeface="Calibri"/>
              </a:rPr>
              <a:t>Normalization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spc="20" dirty="0">
                <a:latin typeface="Calibri"/>
                <a:cs typeface="Calibri"/>
              </a:rPr>
              <a:t>by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decimal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10" dirty="0">
                <a:latin typeface="Calibri"/>
                <a:cs typeface="Calibri"/>
              </a:rPr>
              <a:t>scaling</a:t>
            </a:r>
            <a:endParaRPr sz="260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819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200" spc="-10" dirty="0">
                <a:latin typeface="Calibri"/>
                <a:cs typeface="Calibri"/>
              </a:rPr>
              <a:t>normalizes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moving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decimal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point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-10" dirty="0">
                <a:latin typeface="Calibri"/>
                <a:cs typeface="Calibri"/>
              </a:rPr>
              <a:t> attribute</a:t>
            </a:r>
            <a:endParaRPr sz="2200">
              <a:latin typeface="Calibri"/>
              <a:cs typeface="Calibri"/>
            </a:endParaRPr>
          </a:p>
          <a:p>
            <a:pPr marL="829944" marR="5080" lvl="1" indent="-31496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number of </a:t>
            </a:r>
            <a:r>
              <a:rPr sz="2200" dirty="0">
                <a:latin typeface="Calibri"/>
                <a:cs typeface="Calibri"/>
              </a:rPr>
              <a:t>decimal </a:t>
            </a:r>
            <a:r>
              <a:rPr sz="2200" spc="-5" dirty="0">
                <a:latin typeface="Calibri"/>
                <a:cs typeface="Calibri"/>
              </a:rPr>
              <a:t>points moved depends on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maximum absolute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</a:t>
            </a:r>
            <a:r>
              <a:rPr sz="2200" spc="-5" dirty="0">
                <a:latin typeface="Calibri"/>
                <a:cs typeface="Calibri"/>
              </a:rPr>
              <a:t> 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36" y="3446625"/>
            <a:ext cx="985062" cy="5653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3192" y="3584447"/>
            <a:ext cx="6273506" cy="27660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07071" y="4326892"/>
            <a:ext cx="8967470" cy="321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345" marR="152400" indent="-635">
              <a:lnSpc>
                <a:spcPct val="101499"/>
              </a:lnSpc>
              <a:spcBef>
                <a:spcPts val="95"/>
              </a:spcBef>
            </a:pPr>
            <a:r>
              <a:rPr sz="1950" spc="5" dirty="0">
                <a:latin typeface="Calibri"/>
                <a:cs typeface="Calibri"/>
              </a:rPr>
              <a:t>Example. </a:t>
            </a:r>
            <a:r>
              <a:rPr sz="1950" spc="10" dirty="0">
                <a:latin typeface="Calibri"/>
                <a:cs typeface="Calibri"/>
              </a:rPr>
              <a:t>Suppose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that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recorded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values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of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i="1" spc="15" dirty="0">
                <a:latin typeface="Calibri"/>
                <a:cs typeface="Calibri"/>
              </a:rPr>
              <a:t>A</a:t>
            </a:r>
            <a:r>
              <a:rPr sz="1950" i="1" spc="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range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from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–986</a:t>
            </a:r>
            <a:r>
              <a:rPr sz="1950" spc="46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917.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maximum</a:t>
            </a:r>
            <a:r>
              <a:rPr sz="1950" spc="5" dirty="0">
                <a:latin typeface="Calibri"/>
                <a:cs typeface="Calibri"/>
              </a:rPr>
              <a:t> absolute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value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i="1" spc="15" dirty="0">
                <a:latin typeface="Calibri"/>
                <a:cs typeface="Calibri"/>
              </a:rPr>
              <a:t>A</a:t>
            </a:r>
            <a:r>
              <a:rPr sz="1950" i="1" spc="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is </a:t>
            </a:r>
            <a:r>
              <a:rPr sz="1950" spc="10" dirty="0">
                <a:latin typeface="Calibri"/>
                <a:cs typeface="Calibri"/>
              </a:rPr>
              <a:t>986. </a:t>
            </a:r>
            <a:r>
              <a:rPr sz="1950" spc="-75" dirty="0">
                <a:latin typeface="Calibri"/>
                <a:cs typeface="Calibri"/>
              </a:rPr>
              <a:t>To</a:t>
            </a:r>
            <a:r>
              <a:rPr sz="1950" spc="5" dirty="0">
                <a:latin typeface="Calibri"/>
                <a:cs typeface="Calibri"/>
              </a:rPr>
              <a:t> normalize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by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decimal scaling,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we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therefore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divide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each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value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by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1000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(i.e.,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i="1" spc="5" dirty="0">
                <a:latin typeface="Calibri"/>
                <a:cs typeface="Calibri"/>
              </a:rPr>
              <a:t>j </a:t>
            </a:r>
            <a:r>
              <a:rPr sz="1950" spc="10" dirty="0">
                <a:latin typeface="Calibri"/>
                <a:cs typeface="Calibri"/>
              </a:rPr>
              <a:t>= 3)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so </a:t>
            </a:r>
            <a:r>
              <a:rPr sz="1950" spc="5" dirty="0">
                <a:latin typeface="Calibri"/>
                <a:cs typeface="Calibri"/>
              </a:rPr>
              <a:t>that </a:t>
            </a:r>
            <a:r>
              <a:rPr sz="1950" spc="10" dirty="0">
                <a:latin typeface="Calibri"/>
                <a:cs typeface="Calibri"/>
              </a:rPr>
              <a:t>–986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normalizes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–0.986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and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917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 </a:t>
            </a:r>
            <a:r>
              <a:rPr sz="1950" spc="5" dirty="0">
                <a:latin typeface="Calibri"/>
                <a:cs typeface="Calibri"/>
              </a:rPr>
              <a:t> 0.917</a:t>
            </a:r>
            <a:endParaRPr sz="1950">
              <a:latin typeface="Calibri"/>
              <a:cs typeface="Calibri"/>
            </a:endParaRPr>
          </a:p>
          <a:p>
            <a:pPr marL="389255" marR="5080" indent="-377190">
              <a:lnSpc>
                <a:spcPct val="122000"/>
              </a:lnSpc>
              <a:spcBef>
                <a:spcPts val="86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1950" dirty="0">
                <a:latin typeface="Calibri"/>
                <a:cs typeface="Calibri"/>
              </a:rPr>
              <a:t>normalization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can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change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original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data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quite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bit,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especially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when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using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z‐score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normalization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or</a:t>
            </a:r>
            <a:r>
              <a:rPr sz="1950" spc="5" dirty="0">
                <a:latin typeface="Calibri"/>
                <a:cs typeface="Calibri"/>
              </a:rPr>
              <a:t> decimal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scaling</a:t>
            </a:r>
            <a:endParaRPr sz="1950">
              <a:latin typeface="Calibri"/>
              <a:cs typeface="Calibri"/>
            </a:endParaRPr>
          </a:p>
          <a:p>
            <a:pPr marL="389255" marR="180340" indent="-377190">
              <a:lnSpc>
                <a:spcPct val="121800"/>
              </a:lnSpc>
              <a:spcBef>
                <a:spcPts val="47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1950" spc="10" dirty="0">
                <a:latin typeface="Calibri"/>
                <a:cs typeface="Calibri"/>
              </a:rPr>
              <a:t>necessary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save</a:t>
            </a:r>
            <a:r>
              <a:rPr sz="1950" spc="10" dirty="0">
                <a:latin typeface="Calibri"/>
                <a:cs typeface="Calibri"/>
              </a:rPr>
              <a:t> the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normalization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parameters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(e.g.,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15" dirty="0">
                <a:latin typeface="Calibri"/>
                <a:cs typeface="Calibri"/>
              </a:rPr>
              <a:t>mean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and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standard </a:t>
            </a:r>
            <a:r>
              <a:rPr sz="1950" spc="5" dirty="0">
                <a:latin typeface="Calibri"/>
                <a:cs typeface="Calibri"/>
              </a:rPr>
              <a:t> deviation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if using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z‐score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normalization)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so</a:t>
            </a:r>
            <a:r>
              <a:rPr sz="1950" spc="5" dirty="0">
                <a:latin typeface="Calibri"/>
                <a:cs typeface="Calibri"/>
              </a:rPr>
              <a:t> that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future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data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20" dirty="0">
                <a:latin typeface="Calibri"/>
                <a:cs typeface="Calibri"/>
              </a:rPr>
              <a:t>can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normalized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in a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uniform</a:t>
            </a:r>
            <a:r>
              <a:rPr sz="1950" spc="10" dirty="0">
                <a:latin typeface="Calibri"/>
                <a:cs typeface="Calibri"/>
              </a:rPr>
              <a:t> manner</a:t>
            </a:r>
            <a:endParaRPr sz="19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0565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623572"/>
            <a:ext cx="3503929" cy="763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>
                <a:solidFill>
                  <a:srgbClr val="170982"/>
                </a:solidFill>
              </a:rPr>
              <a:t>Discretization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658356"/>
            <a:ext cx="8406130" cy="448437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102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spc="10" dirty="0">
                <a:latin typeface="Calibri"/>
                <a:cs typeface="Calibri"/>
              </a:rPr>
              <a:t>Divide the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range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of</a:t>
            </a:r>
            <a:r>
              <a:rPr sz="2600" spc="15" dirty="0">
                <a:latin typeface="Calibri"/>
                <a:cs typeface="Calibri"/>
              </a:rPr>
              <a:t> a </a:t>
            </a:r>
            <a:r>
              <a:rPr sz="2600" spc="5" dirty="0">
                <a:latin typeface="Calibri"/>
                <a:cs typeface="Calibri"/>
              </a:rPr>
              <a:t>continuous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attribute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into</a:t>
            </a:r>
            <a:r>
              <a:rPr sz="2600" dirty="0">
                <a:latin typeface="Calibri"/>
                <a:cs typeface="Calibri"/>
              </a:rPr>
              <a:t> intervals</a:t>
            </a:r>
            <a:endParaRPr sz="2600">
              <a:latin typeface="Calibri"/>
              <a:cs typeface="Calibri"/>
            </a:endParaRPr>
          </a:p>
          <a:p>
            <a:pPr marL="389890" marR="43180" indent="-377825">
              <a:lnSpc>
                <a:spcPct val="101499"/>
              </a:lnSpc>
              <a:spcBef>
                <a:spcPts val="89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spc="5" dirty="0">
                <a:latin typeface="Calibri"/>
                <a:cs typeface="Calibri"/>
              </a:rPr>
              <a:t>Replace </a:t>
            </a:r>
            <a:r>
              <a:rPr sz="2600" spc="-10" dirty="0">
                <a:latin typeface="Calibri"/>
                <a:cs typeface="Calibri"/>
              </a:rPr>
              <a:t>raw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values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numeric </a:t>
            </a:r>
            <a:r>
              <a:rPr sz="2600" dirty="0">
                <a:latin typeface="Calibri"/>
                <a:cs typeface="Calibri"/>
              </a:rPr>
              <a:t>attribute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(e.g.,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i="1" spc="15" dirty="0">
                <a:latin typeface="Calibri"/>
                <a:cs typeface="Calibri"/>
              </a:rPr>
              <a:t>age</a:t>
            </a:r>
            <a:r>
              <a:rPr sz="2600" spc="15" dirty="0">
                <a:latin typeface="Calibri"/>
                <a:cs typeface="Calibri"/>
              </a:rPr>
              <a:t>)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by 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i="1" spc="5" dirty="0">
                <a:solidFill>
                  <a:srgbClr val="3365FF"/>
                </a:solidFill>
                <a:latin typeface="Calibri"/>
                <a:cs typeface="Calibri"/>
              </a:rPr>
              <a:t>interval </a:t>
            </a:r>
            <a:r>
              <a:rPr sz="2600" i="1" spc="10" dirty="0">
                <a:solidFill>
                  <a:srgbClr val="3365FF"/>
                </a:solidFill>
                <a:latin typeface="Calibri"/>
                <a:cs typeface="Calibri"/>
              </a:rPr>
              <a:t>labels </a:t>
            </a:r>
            <a:r>
              <a:rPr sz="2600" spc="15" dirty="0">
                <a:latin typeface="Calibri"/>
                <a:cs typeface="Calibri"/>
              </a:rPr>
              <a:t>(e.g., 0–10, 11–20, </a:t>
            </a:r>
            <a:r>
              <a:rPr sz="2600" dirty="0">
                <a:latin typeface="Calibri"/>
                <a:cs typeface="Calibri"/>
              </a:rPr>
              <a:t>etc.) </a:t>
            </a:r>
            <a:r>
              <a:rPr sz="2600" spc="15" dirty="0">
                <a:latin typeface="Calibri"/>
                <a:cs typeface="Calibri"/>
              </a:rPr>
              <a:t>or </a:t>
            </a:r>
            <a:r>
              <a:rPr sz="2600" i="1" spc="10" dirty="0">
                <a:solidFill>
                  <a:srgbClr val="3365FF"/>
                </a:solidFill>
                <a:latin typeface="Calibri"/>
                <a:cs typeface="Calibri"/>
              </a:rPr>
              <a:t>conceptual labels </a:t>
            </a:r>
            <a:r>
              <a:rPr sz="2600" i="1" spc="-575" dirty="0">
                <a:solidFill>
                  <a:srgbClr val="3365FF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(e.g.,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i="1" spc="10" dirty="0">
                <a:latin typeface="Calibri"/>
                <a:cs typeface="Calibri"/>
              </a:rPr>
              <a:t>youth,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i="1" spc="10" dirty="0">
                <a:latin typeface="Calibri"/>
                <a:cs typeface="Calibri"/>
              </a:rPr>
              <a:t>adult,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i="1" spc="15" dirty="0">
                <a:latin typeface="Calibri"/>
                <a:cs typeface="Calibri"/>
              </a:rPr>
              <a:t>senior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389890" indent="-377825">
              <a:lnSpc>
                <a:spcPct val="100000"/>
              </a:lnSpc>
              <a:spcBef>
                <a:spcPts val="685"/>
              </a:spcBef>
              <a:buClr>
                <a:srgbClr val="CC0000"/>
              </a:buClr>
              <a:buFont typeface="Arial MT"/>
              <a:buChar char="•"/>
              <a:tabLst>
                <a:tab pos="389890" algn="l"/>
                <a:tab pos="390525" algn="l"/>
              </a:tabLst>
            </a:pPr>
            <a:r>
              <a:rPr sz="2600" spc="5" dirty="0">
                <a:latin typeface="Calibri"/>
                <a:cs typeface="Calibri"/>
              </a:rPr>
              <a:t>Reduce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size</a:t>
            </a:r>
            <a:endParaRPr sz="2600">
              <a:latin typeface="Calibri"/>
              <a:cs typeface="Calibri"/>
            </a:endParaRPr>
          </a:p>
          <a:p>
            <a:pPr marL="389890" indent="-377825">
              <a:lnSpc>
                <a:spcPct val="100000"/>
              </a:lnSpc>
              <a:spcBef>
                <a:spcPts val="680"/>
              </a:spcBef>
              <a:buClr>
                <a:srgbClr val="CC0000"/>
              </a:buClr>
              <a:buFont typeface="Arial MT"/>
              <a:buChar char="•"/>
              <a:tabLst>
                <a:tab pos="389890" algn="l"/>
                <a:tab pos="390525" algn="l"/>
              </a:tabLst>
            </a:pPr>
            <a:r>
              <a:rPr sz="2600" spc="-5" dirty="0">
                <a:latin typeface="Calibri"/>
                <a:cs typeface="Calibri"/>
              </a:rPr>
              <a:t>Patterns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easier</a:t>
            </a:r>
            <a:r>
              <a:rPr sz="2600" dirty="0">
                <a:latin typeface="Calibri"/>
                <a:cs typeface="Calibri"/>
              </a:rPr>
              <a:t> to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understand</a:t>
            </a:r>
            <a:endParaRPr sz="2600">
              <a:latin typeface="Calibri"/>
              <a:cs typeface="Calibri"/>
            </a:endParaRPr>
          </a:p>
          <a:p>
            <a:pPr marL="389890" indent="-377825">
              <a:lnSpc>
                <a:spcPct val="100000"/>
              </a:lnSpc>
              <a:spcBef>
                <a:spcPts val="1060"/>
              </a:spcBef>
              <a:buClr>
                <a:srgbClr val="CC0000"/>
              </a:buClr>
              <a:buFont typeface="Arial MT"/>
              <a:buChar char="•"/>
              <a:tabLst>
                <a:tab pos="389890" algn="l"/>
                <a:tab pos="390525" algn="l"/>
              </a:tabLst>
            </a:pPr>
            <a:r>
              <a:rPr sz="2600" spc="15" dirty="0">
                <a:latin typeface="Calibri"/>
                <a:cs typeface="Calibri"/>
              </a:rPr>
              <a:t>Supervised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(uses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class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information) </a:t>
            </a:r>
            <a:r>
              <a:rPr sz="2600" spc="10" dirty="0">
                <a:latin typeface="Calibri"/>
                <a:cs typeface="Calibri"/>
              </a:rPr>
              <a:t>vs.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unsupervised</a:t>
            </a:r>
            <a:endParaRPr sz="2600">
              <a:latin typeface="Calibri"/>
              <a:cs typeface="Calibri"/>
            </a:endParaRPr>
          </a:p>
          <a:p>
            <a:pPr marL="389890" indent="-377825">
              <a:lnSpc>
                <a:spcPct val="100000"/>
              </a:lnSpc>
              <a:spcBef>
                <a:spcPts val="1315"/>
              </a:spcBef>
              <a:buClr>
                <a:srgbClr val="CC0000"/>
              </a:buClr>
              <a:buFont typeface="Arial MT"/>
              <a:buChar char="•"/>
              <a:tabLst>
                <a:tab pos="389890" algn="l"/>
                <a:tab pos="390525" algn="l"/>
              </a:tabLst>
            </a:pPr>
            <a:r>
              <a:rPr sz="2600" spc="10" dirty="0">
                <a:latin typeface="Calibri"/>
                <a:cs typeface="Calibri"/>
              </a:rPr>
              <a:t>Split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(top‐down)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vs.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merge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(bottom‐up)</a:t>
            </a:r>
            <a:endParaRPr sz="2600">
              <a:latin typeface="Calibri"/>
              <a:cs typeface="Calibri"/>
            </a:endParaRPr>
          </a:p>
          <a:p>
            <a:pPr marL="389890" indent="-377825">
              <a:lnSpc>
                <a:spcPct val="100000"/>
              </a:lnSpc>
              <a:spcBef>
                <a:spcPts val="1320"/>
              </a:spcBef>
              <a:buClr>
                <a:srgbClr val="CC0000"/>
              </a:buClr>
              <a:buFont typeface="Arial MT"/>
              <a:buChar char="•"/>
              <a:tabLst>
                <a:tab pos="389890" algn="l"/>
                <a:tab pos="390525" algn="l"/>
              </a:tabLst>
            </a:pPr>
            <a:r>
              <a:rPr sz="2600" dirty="0">
                <a:latin typeface="Calibri"/>
                <a:cs typeface="Calibri"/>
              </a:rPr>
              <a:t>Discretization </a:t>
            </a:r>
            <a:r>
              <a:rPr sz="2600" spc="5" dirty="0">
                <a:latin typeface="Calibri"/>
                <a:cs typeface="Calibri"/>
              </a:rPr>
              <a:t>can</a:t>
            </a:r>
            <a:r>
              <a:rPr sz="2600" spc="15" dirty="0">
                <a:latin typeface="Calibri"/>
                <a:cs typeface="Calibri"/>
              </a:rPr>
              <a:t> be </a:t>
            </a:r>
            <a:r>
              <a:rPr sz="2600" spc="5" dirty="0">
                <a:latin typeface="Calibri"/>
                <a:cs typeface="Calibri"/>
              </a:rPr>
              <a:t>performed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recursively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on an </a:t>
            </a:r>
            <a:r>
              <a:rPr sz="2600" dirty="0">
                <a:latin typeface="Calibri"/>
                <a:cs typeface="Calibri"/>
              </a:rPr>
              <a:t>attribute</a:t>
            </a:r>
            <a:endParaRPr sz="2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5118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623572"/>
            <a:ext cx="7270115" cy="763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5" dirty="0"/>
              <a:t>Data</a:t>
            </a:r>
            <a:r>
              <a:rPr spc="-30" dirty="0"/>
              <a:t> </a:t>
            </a:r>
            <a:r>
              <a:rPr spc="-20" dirty="0"/>
              <a:t>Discretization</a:t>
            </a:r>
            <a:r>
              <a:rPr spc="-35" dirty="0"/>
              <a:t> </a:t>
            </a:r>
            <a:r>
              <a:rPr spc="-1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304" y="1777999"/>
            <a:ext cx="9079865" cy="522541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453390" indent="-377190">
              <a:lnSpc>
                <a:spcPct val="100000"/>
              </a:lnSpc>
              <a:spcBef>
                <a:spcPts val="1405"/>
              </a:spcBef>
              <a:buClr>
                <a:srgbClr val="CC0000"/>
              </a:buClr>
              <a:buFont typeface="Arial MT"/>
              <a:buChar char="•"/>
              <a:tabLst>
                <a:tab pos="452755" algn="l"/>
                <a:tab pos="453390" algn="l"/>
                <a:tab pos="1654810" algn="l"/>
              </a:tabLst>
            </a:pPr>
            <a:r>
              <a:rPr sz="2600" b="1" spc="15" dirty="0">
                <a:solidFill>
                  <a:srgbClr val="3365FF"/>
                </a:solidFill>
                <a:latin typeface="Calibri"/>
                <a:cs typeface="Calibri"/>
              </a:rPr>
              <a:t>Binning	</a:t>
            </a:r>
            <a:r>
              <a:rPr sz="2600" spc="10" dirty="0">
                <a:latin typeface="Calibri"/>
                <a:cs typeface="Calibri"/>
              </a:rPr>
              <a:t>‐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Top‐down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split,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unsupervised</a:t>
            </a:r>
            <a:endParaRPr sz="2200">
              <a:latin typeface="Calibri"/>
              <a:cs typeface="Calibri"/>
            </a:endParaRPr>
          </a:p>
          <a:p>
            <a:pPr marL="453390" indent="-377190">
              <a:lnSpc>
                <a:spcPct val="100000"/>
              </a:lnSpc>
              <a:spcBef>
                <a:spcPts val="1315"/>
              </a:spcBef>
              <a:buClr>
                <a:srgbClr val="CC0000"/>
              </a:buClr>
              <a:buFont typeface="Arial MT"/>
              <a:buChar char="•"/>
              <a:tabLst>
                <a:tab pos="452755" algn="l"/>
                <a:tab pos="453390" algn="l"/>
              </a:tabLst>
            </a:pPr>
            <a:r>
              <a:rPr sz="2600" b="1" spc="5" dirty="0">
                <a:solidFill>
                  <a:srgbClr val="3365FF"/>
                </a:solidFill>
                <a:latin typeface="Calibri"/>
                <a:cs typeface="Calibri"/>
              </a:rPr>
              <a:t>Histogram</a:t>
            </a:r>
            <a:r>
              <a:rPr sz="2600" b="1" spc="-10" dirty="0">
                <a:solidFill>
                  <a:srgbClr val="3365FF"/>
                </a:solidFill>
                <a:latin typeface="Calibri"/>
                <a:cs typeface="Calibri"/>
              </a:rPr>
              <a:t> </a:t>
            </a:r>
            <a:r>
              <a:rPr sz="2600" b="1" spc="10" dirty="0">
                <a:solidFill>
                  <a:srgbClr val="3365FF"/>
                </a:solidFill>
                <a:latin typeface="Calibri"/>
                <a:cs typeface="Calibri"/>
              </a:rPr>
              <a:t>analysis </a:t>
            </a:r>
            <a:r>
              <a:rPr sz="2600" spc="10" dirty="0">
                <a:latin typeface="Calibri"/>
                <a:cs typeface="Calibri"/>
              </a:rPr>
              <a:t>‐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Top‐down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split, unsupervised</a:t>
            </a:r>
            <a:endParaRPr sz="2200">
              <a:latin typeface="Calibri"/>
              <a:cs typeface="Calibri"/>
            </a:endParaRPr>
          </a:p>
          <a:p>
            <a:pPr marL="453390" marR="81280" indent="-377190">
              <a:lnSpc>
                <a:spcPct val="119400"/>
              </a:lnSpc>
              <a:spcBef>
                <a:spcPts val="715"/>
              </a:spcBef>
              <a:buClr>
                <a:srgbClr val="CC0000"/>
              </a:buClr>
              <a:buFont typeface="Arial MT"/>
              <a:buChar char="•"/>
              <a:tabLst>
                <a:tab pos="452755" algn="l"/>
                <a:tab pos="453390" algn="l"/>
              </a:tabLst>
            </a:pPr>
            <a:r>
              <a:rPr sz="2600" b="1" spc="10" dirty="0">
                <a:solidFill>
                  <a:srgbClr val="3365FF"/>
                </a:solidFill>
                <a:latin typeface="Calibri"/>
                <a:cs typeface="Calibri"/>
              </a:rPr>
              <a:t>Clustering </a:t>
            </a:r>
            <a:r>
              <a:rPr sz="2600" spc="10" dirty="0">
                <a:latin typeface="Calibri"/>
                <a:cs typeface="Calibri"/>
              </a:rPr>
              <a:t>‐ </a:t>
            </a:r>
            <a:r>
              <a:rPr sz="2200" spc="-10" dirty="0">
                <a:latin typeface="Calibri"/>
                <a:cs typeface="Calibri"/>
              </a:rPr>
              <a:t>top‐down </a:t>
            </a:r>
            <a:r>
              <a:rPr sz="2200" spc="-5" dirty="0">
                <a:latin typeface="Calibri"/>
                <a:cs typeface="Calibri"/>
              </a:rPr>
              <a:t>split or </a:t>
            </a:r>
            <a:r>
              <a:rPr sz="2200" spc="-10" dirty="0">
                <a:latin typeface="Calibri"/>
                <a:cs typeface="Calibri"/>
              </a:rPr>
              <a:t>bottom‐up merge, </a:t>
            </a:r>
            <a:r>
              <a:rPr sz="2200" dirty="0">
                <a:latin typeface="Calibri"/>
                <a:cs typeface="Calibri"/>
              </a:rPr>
              <a:t>unsupervised, </a:t>
            </a:r>
            <a:r>
              <a:rPr sz="2200" spc="-10" dirty="0">
                <a:latin typeface="Calibri"/>
                <a:cs typeface="Calibri"/>
              </a:rPr>
              <a:t>considers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distribution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attribute,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produce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high‐quality </a:t>
            </a:r>
            <a:r>
              <a:rPr sz="2200" spc="-10" dirty="0">
                <a:latin typeface="Calibri"/>
                <a:cs typeface="Calibri"/>
              </a:rPr>
              <a:t>discretization</a:t>
            </a:r>
            <a:endParaRPr sz="2200">
              <a:latin typeface="Calibri"/>
              <a:cs typeface="Calibri"/>
            </a:endParaRPr>
          </a:p>
          <a:p>
            <a:pPr marL="452755" marR="446405" indent="-377190">
              <a:lnSpc>
                <a:spcPct val="119400"/>
              </a:lnSpc>
              <a:spcBef>
                <a:spcPts val="630"/>
              </a:spcBef>
              <a:buClr>
                <a:srgbClr val="CC0000"/>
              </a:buClr>
              <a:buFont typeface="Arial MT"/>
              <a:buChar char="•"/>
              <a:tabLst>
                <a:tab pos="452755" algn="l"/>
                <a:tab pos="453390" algn="l"/>
              </a:tabLst>
            </a:pPr>
            <a:r>
              <a:rPr sz="2600" b="1" spc="10" dirty="0">
                <a:solidFill>
                  <a:srgbClr val="3365FF"/>
                </a:solidFill>
                <a:latin typeface="Calibri"/>
                <a:cs typeface="Calibri"/>
              </a:rPr>
              <a:t>Decision‐tree</a:t>
            </a:r>
            <a:r>
              <a:rPr sz="2600" b="1" spc="5" dirty="0">
                <a:solidFill>
                  <a:srgbClr val="3365FF"/>
                </a:solidFill>
                <a:latin typeface="Calibri"/>
                <a:cs typeface="Calibri"/>
              </a:rPr>
              <a:t> </a:t>
            </a:r>
            <a:r>
              <a:rPr sz="2600" b="1" spc="10" dirty="0">
                <a:solidFill>
                  <a:srgbClr val="3365FF"/>
                </a:solidFill>
                <a:latin typeface="Calibri"/>
                <a:cs typeface="Calibri"/>
              </a:rPr>
              <a:t>analysis</a:t>
            </a:r>
            <a:r>
              <a:rPr sz="2600" b="1" spc="30" dirty="0">
                <a:solidFill>
                  <a:srgbClr val="3365FF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‐ </a:t>
            </a:r>
            <a:r>
              <a:rPr sz="2200" spc="-10" dirty="0">
                <a:latin typeface="Calibri"/>
                <a:cs typeface="Calibri"/>
              </a:rPr>
              <a:t>top‐down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split,</a:t>
            </a:r>
            <a:r>
              <a:rPr sz="2200" dirty="0">
                <a:latin typeface="Calibri"/>
                <a:cs typeface="Calibri"/>
              </a:rPr>
              <a:t> supervised,</a:t>
            </a:r>
            <a:r>
              <a:rPr sz="2200" spc="-5" dirty="0">
                <a:latin typeface="Calibri"/>
                <a:cs typeface="Calibri"/>
              </a:rPr>
              <a:t> uses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entropy</a:t>
            </a:r>
            <a:r>
              <a:rPr sz="2200" i="1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determine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split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point</a:t>
            </a:r>
            <a:endParaRPr sz="2200">
              <a:latin typeface="Calibri"/>
              <a:cs typeface="Calibri"/>
            </a:endParaRPr>
          </a:p>
          <a:p>
            <a:pPr marL="452755" marR="149225" indent="-377190">
              <a:lnSpc>
                <a:spcPct val="119700"/>
              </a:lnSpc>
              <a:spcBef>
                <a:spcPts val="625"/>
              </a:spcBef>
              <a:buClr>
                <a:srgbClr val="CC0000"/>
              </a:buClr>
              <a:buFont typeface="Arial MT"/>
              <a:buChar char="•"/>
              <a:tabLst>
                <a:tab pos="452755" algn="l"/>
                <a:tab pos="453390" algn="l"/>
              </a:tabLst>
            </a:pPr>
            <a:r>
              <a:rPr sz="2600" b="1" spc="5" dirty="0">
                <a:solidFill>
                  <a:srgbClr val="3365FF"/>
                </a:solidFill>
                <a:latin typeface="Calibri"/>
                <a:cs typeface="Calibri"/>
              </a:rPr>
              <a:t>Correlation </a:t>
            </a:r>
            <a:r>
              <a:rPr sz="2600" b="1" spc="15" dirty="0">
                <a:solidFill>
                  <a:srgbClr val="3365FF"/>
                </a:solidFill>
                <a:latin typeface="Calibri"/>
                <a:cs typeface="Calibri"/>
              </a:rPr>
              <a:t>(e.g., </a:t>
            </a:r>
            <a:r>
              <a:rPr sz="2600" spc="15" dirty="0">
                <a:solidFill>
                  <a:srgbClr val="3365FF"/>
                </a:solidFill>
                <a:latin typeface="Symbol"/>
                <a:cs typeface="Symbol"/>
              </a:rPr>
              <a:t></a:t>
            </a:r>
            <a:r>
              <a:rPr sz="2600" b="1" spc="15" dirty="0">
                <a:solidFill>
                  <a:srgbClr val="3365FF"/>
                </a:solidFill>
                <a:latin typeface="Calibri"/>
                <a:cs typeface="Calibri"/>
              </a:rPr>
              <a:t>2) </a:t>
            </a:r>
            <a:r>
              <a:rPr sz="2600" spc="10" dirty="0">
                <a:latin typeface="Calibri"/>
                <a:cs typeface="Calibri"/>
              </a:rPr>
              <a:t>‐ </a:t>
            </a:r>
            <a:r>
              <a:rPr sz="2200" spc="-10" dirty="0">
                <a:latin typeface="Calibri"/>
                <a:cs typeface="Calibri"/>
              </a:rPr>
              <a:t>bottom‐up merge, </a:t>
            </a:r>
            <a:r>
              <a:rPr sz="2200" dirty="0">
                <a:latin typeface="Calibri"/>
                <a:cs typeface="Calibri"/>
              </a:rPr>
              <a:t>supervised, </a:t>
            </a:r>
            <a:r>
              <a:rPr sz="2200" spc="-5" dirty="0">
                <a:latin typeface="Calibri"/>
                <a:cs typeface="Calibri"/>
              </a:rPr>
              <a:t>find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best </a:t>
            </a:r>
            <a:r>
              <a:rPr sz="2200" spc="-5" dirty="0">
                <a:latin typeface="Calibri"/>
                <a:cs typeface="Calibri"/>
              </a:rPr>
              <a:t> neighboring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intervals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(those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having </a:t>
            </a:r>
            <a:r>
              <a:rPr sz="2200" dirty="0">
                <a:latin typeface="Calibri"/>
                <a:cs typeface="Calibri"/>
              </a:rPr>
              <a:t>similar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distributions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classes,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i.e.,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low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χ</a:t>
            </a:r>
            <a:r>
              <a:rPr sz="2175" baseline="24904" dirty="0">
                <a:latin typeface="Calibri"/>
                <a:cs typeface="Calibri"/>
              </a:rPr>
              <a:t>2</a:t>
            </a:r>
            <a:r>
              <a:rPr sz="2175" spc="240" baseline="2490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values)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merge</a:t>
            </a:r>
            <a:endParaRPr sz="2200">
              <a:latin typeface="Calibri"/>
              <a:cs typeface="Calibri"/>
            </a:endParaRPr>
          </a:p>
          <a:p>
            <a:pPr marL="452755" marR="1014094" indent="-377190">
              <a:lnSpc>
                <a:spcPct val="100000"/>
              </a:lnSpc>
              <a:spcBef>
                <a:spcPts val="745"/>
              </a:spcBef>
              <a:buClr>
                <a:srgbClr val="CC0000"/>
              </a:buClr>
              <a:buFont typeface="Arial MT"/>
              <a:buChar char="•"/>
              <a:tabLst>
                <a:tab pos="452755" algn="l"/>
                <a:tab pos="453390" algn="l"/>
              </a:tabLst>
            </a:pPr>
            <a:r>
              <a:rPr sz="2200" dirty="0">
                <a:latin typeface="Calibri"/>
                <a:cs typeface="Calibri"/>
              </a:rPr>
              <a:t>All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methods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applied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recursively,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until</a:t>
            </a:r>
            <a:r>
              <a:rPr sz="2200" dirty="0">
                <a:latin typeface="Calibri"/>
                <a:cs typeface="Calibri"/>
              </a:rPr>
              <a:t> 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predefined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stopping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condition</a:t>
            </a:r>
            <a:endParaRPr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20066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623572"/>
            <a:ext cx="7695565" cy="763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solidFill>
                  <a:srgbClr val="170982"/>
                </a:solidFill>
              </a:rPr>
              <a:t>Concept</a:t>
            </a:r>
            <a:r>
              <a:rPr spc="-25" dirty="0">
                <a:solidFill>
                  <a:srgbClr val="170982"/>
                </a:solidFill>
              </a:rPr>
              <a:t> </a:t>
            </a:r>
            <a:r>
              <a:rPr spc="-40" dirty="0">
                <a:solidFill>
                  <a:srgbClr val="170982"/>
                </a:solidFill>
              </a:rPr>
              <a:t>Hierarchy</a:t>
            </a:r>
            <a:r>
              <a:rPr spc="-15" dirty="0">
                <a:solidFill>
                  <a:srgbClr val="170982"/>
                </a:solidFill>
              </a:rPr>
              <a:t> </a:t>
            </a:r>
            <a:r>
              <a:rPr spc="-25" dirty="0">
                <a:solidFill>
                  <a:srgbClr val="170982"/>
                </a:solidFill>
              </a:rPr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23" y="1774195"/>
            <a:ext cx="9116060" cy="4612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255" marR="52069" indent="-377190">
              <a:lnSpc>
                <a:spcPct val="121800"/>
              </a:lnSpc>
              <a:spcBef>
                <a:spcPts val="9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b="1" spc="15" dirty="0">
                <a:latin typeface="Calibri"/>
                <a:cs typeface="Calibri"/>
              </a:rPr>
              <a:t>Concept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hierarchy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organizes</a:t>
            </a:r>
            <a:r>
              <a:rPr sz="2600" spc="10" dirty="0">
                <a:latin typeface="Calibri"/>
                <a:cs typeface="Calibri"/>
              </a:rPr>
              <a:t> concepts</a:t>
            </a:r>
            <a:r>
              <a:rPr sz="2600" spc="5" dirty="0">
                <a:latin typeface="Calibri"/>
                <a:cs typeface="Calibri"/>
              </a:rPr>
              <a:t> (i.e.,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attribute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values) 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hierarchically</a:t>
            </a:r>
            <a:r>
              <a:rPr sz="2600" spc="15" dirty="0">
                <a:latin typeface="Calibri"/>
                <a:cs typeface="Calibri"/>
              </a:rPr>
              <a:t> and </a:t>
            </a:r>
            <a:r>
              <a:rPr sz="2600" spc="5" dirty="0">
                <a:latin typeface="Calibri"/>
                <a:cs typeface="Calibri"/>
              </a:rPr>
              <a:t>is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usually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associated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with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each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dimension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DW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93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i="1" spc="10" dirty="0">
                <a:latin typeface="Calibri"/>
                <a:cs typeface="Calibri"/>
              </a:rPr>
              <a:t>Location:</a:t>
            </a:r>
            <a:r>
              <a:rPr sz="2600" i="1" spc="15" dirty="0">
                <a:latin typeface="Calibri"/>
                <a:cs typeface="Calibri"/>
              </a:rPr>
              <a:t> </a:t>
            </a:r>
            <a:r>
              <a:rPr sz="2600" i="1" spc="5" dirty="0">
                <a:latin typeface="Calibri"/>
                <a:cs typeface="Calibri"/>
              </a:rPr>
              <a:t>street </a:t>
            </a:r>
            <a:r>
              <a:rPr sz="2600" i="1" spc="15" dirty="0">
                <a:latin typeface="Calibri"/>
                <a:cs typeface="Calibri"/>
              </a:rPr>
              <a:t>&lt;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i="1" spc="10" dirty="0">
                <a:latin typeface="Calibri"/>
                <a:cs typeface="Calibri"/>
              </a:rPr>
              <a:t>city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i="1" spc="15" dirty="0">
                <a:latin typeface="Calibri"/>
                <a:cs typeface="Calibri"/>
              </a:rPr>
              <a:t>&lt;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state</a:t>
            </a:r>
            <a:r>
              <a:rPr sz="2600" i="1" spc="10" dirty="0">
                <a:latin typeface="Calibri"/>
                <a:cs typeface="Calibri"/>
              </a:rPr>
              <a:t> </a:t>
            </a:r>
            <a:r>
              <a:rPr sz="2600" i="1" spc="15" dirty="0">
                <a:latin typeface="Calibri"/>
                <a:cs typeface="Calibri"/>
              </a:rPr>
              <a:t>&lt;</a:t>
            </a:r>
            <a:r>
              <a:rPr sz="2600" i="1" spc="5" dirty="0">
                <a:latin typeface="Calibri"/>
                <a:cs typeface="Calibri"/>
              </a:rPr>
              <a:t> country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106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spc="-5" dirty="0">
                <a:latin typeface="Calibri"/>
                <a:cs typeface="Calibri"/>
              </a:rPr>
              <a:t>Facilitates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drilling </a:t>
            </a:r>
            <a:r>
              <a:rPr sz="2600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600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rolling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view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multiple </a:t>
            </a:r>
            <a:r>
              <a:rPr sz="2600" spc="5" dirty="0">
                <a:latin typeface="Calibri"/>
                <a:cs typeface="Calibri"/>
              </a:rPr>
              <a:t>granularity</a:t>
            </a:r>
            <a:endParaRPr sz="2600">
              <a:latin typeface="Calibri"/>
              <a:cs typeface="Calibri"/>
            </a:endParaRPr>
          </a:p>
          <a:p>
            <a:pPr marL="389255" marR="5080" indent="-377190">
              <a:lnSpc>
                <a:spcPct val="121900"/>
              </a:lnSpc>
              <a:spcBef>
                <a:spcPts val="63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dirty="0">
                <a:latin typeface="Calibri"/>
                <a:cs typeface="Calibri"/>
              </a:rPr>
              <a:t>Recursively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reduce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15" dirty="0">
                <a:latin typeface="Calibri"/>
                <a:cs typeface="Calibri"/>
              </a:rPr>
              <a:t> by </a:t>
            </a:r>
            <a:r>
              <a:rPr sz="2600" spc="5" dirty="0">
                <a:latin typeface="Calibri"/>
                <a:cs typeface="Calibri"/>
              </a:rPr>
              <a:t>collecting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and </a:t>
            </a:r>
            <a:r>
              <a:rPr sz="2600" spc="5" dirty="0">
                <a:latin typeface="Calibri"/>
                <a:cs typeface="Calibri"/>
              </a:rPr>
              <a:t>replacing</a:t>
            </a:r>
            <a:r>
              <a:rPr sz="2600" spc="15" dirty="0">
                <a:latin typeface="Calibri"/>
                <a:cs typeface="Calibri"/>
              </a:rPr>
              <a:t> low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level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concepts (such as numeric </a:t>
            </a:r>
            <a:r>
              <a:rPr sz="2600" spc="5" dirty="0">
                <a:latin typeface="Calibri"/>
                <a:cs typeface="Calibri"/>
              </a:rPr>
              <a:t>values </a:t>
            </a:r>
            <a:r>
              <a:rPr sz="2600" spc="-10" dirty="0">
                <a:latin typeface="Calibri"/>
                <a:cs typeface="Calibri"/>
              </a:rPr>
              <a:t>for </a:t>
            </a:r>
            <a:r>
              <a:rPr sz="2600" i="1" spc="15" dirty="0">
                <a:latin typeface="Calibri"/>
                <a:cs typeface="Calibri"/>
              </a:rPr>
              <a:t>age</a:t>
            </a:r>
            <a:r>
              <a:rPr sz="2600" spc="15" dirty="0">
                <a:latin typeface="Calibri"/>
                <a:cs typeface="Calibri"/>
              </a:rPr>
              <a:t>) by </a:t>
            </a:r>
            <a:r>
              <a:rPr sz="2600" spc="10" dirty="0">
                <a:latin typeface="Calibri"/>
                <a:cs typeface="Calibri"/>
              </a:rPr>
              <a:t>higher </a:t>
            </a:r>
            <a:r>
              <a:rPr sz="2600" spc="5" dirty="0">
                <a:latin typeface="Calibri"/>
                <a:cs typeface="Calibri"/>
              </a:rPr>
              <a:t>level </a:t>
            </a:r>
            <a:r>
              <a:rPr sz="2600" spc="10" dirty="0">
                <a:latin typeface="Calibri"/>
                <a:cs typeface="Calibri"/>
              </a:rPr>
              <a:t> concepts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(such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i="1" spc="10" dirty="0">
                <a:latin typeface="Calibri"/>
                <a:cs typeface="Calibri"/>
              </a:rPr>
              <a:t>youth,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i="1" spc="15" dirty="0">
                <a:latin typeface="Calibri"/>
                <a:cs typeface="Calibri"/>
              </a:rPr>
              <a:t>adult</a:t>
            </a:r>
            <a:r>
              <a:rPr sz="2600" spc="15" dirty="0">
                <a:latin typeface="Calibri"/>
                <a:cs typeface="Calibri"/>
              </a:rPr>
              <a:t>, 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i="1" spc="10" dirty="0">
                <a:latin typeface="Calibri"/>
                <a:cs typeface="Calibri"/>
              </a:rPr>
              <a:t>senior</a:t>
            </a:r>
            <a:r>
              <a:rPr sz="2600" spc="1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131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spc="15" dirty="0">
                <a:latin typeface="Calibri"/>
                <a:cs typeface="Calibri"/>
              </a:rPr>
              <a:t>Can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be</a:t>
            </a:r>
            <a:r>
              <a:rPr sz="2600" spc="5" dirty="0">
                <a:latin typeface="Calibri"/>
                <a:cs typeface="Calibri"/>
              </a:rPr>
              <a:t> automated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both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numeric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and</a:t>
            </a:r>
            <a:r>
              <a:rPr sz="2600" spc="10" dirty="0">
                <a:latin typeface="Calibri"/>
                <a:cs typeface="Calibri"/>
              </a:rPr>
              <a:t> nominal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219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623572"/>
            <a:ext cx="7536815" cy="763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How</a:t>
            </a:r>
            <a:r>
              <a:rPr spc="-20" dirty="0"/>
              <a:t> </a:t>
            </a:r>
            <a:r>
              <a:rPr spc="-30" dirty="0"/>
              <a:t>to</a:t>
            </a:r>
            <a:r>
              <a:rPr spc="-15" dirty="0"/>
              <a:t> </a:t>
            </a:r>
            <a:r>
              <a:rPr spc="-10" dirty="0"/>
              <a:t>Handle</a:t>
            </a:r>
            <a:r>
              <a:rPr spc="-15" dirty="0"/>
              <a:t> </a:t>
            </a:r>
            <a:r>
              <a:rPr spc="-10" dirty="0"/>
              <a:t>Missing</a:t>
            </a:r>
            <a:r>
              <a:rPr spc="-20" dirty="0"/>
              <a:t> </a:t>
            </a:r>
            <a:r>
              <a:rPr spc="-30" dirty="0"/>
              <a:t>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701796"/>
            <a:ext cx="8863965" cy="4933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9255" marR="685165" indent="-377190">
              <a:lnSpc>
                <a:spcPct val="111500"/>
              </a:lnSpc>
              <a:spcBef>
                <a:spcPts val="9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b="1" spc="10" dirty="0">
                <a:latin typeface="Calibri"/>
                <a:cs typeface="Calibri"/>
              </a:rPr>
              <a:t>Ignore </a:t>
            </a:r>
            <a:r>
              <a:rPr sz="2600" b="1" spc="15" dirty="0">
                <a:latin typeface="Calibri"/>
                <a:cs typeface="Calibri"/>
              </a:rPr>
              <a:t>the </a:t>
            </a:r>
            <a:r>
              <a:rPr sz="2600" b="1" spc="10" dirty="0">
                <a:latin typeface="Calibri"/>
                <a:cs typeface="Calibri"/>
              </a:rPr>
              <a:t>tuple</a:t>
            </a:r>
            <a:r>
              <a:rPr sz="2600" spc="10" dirty="0">
                <a:latin typeface="Calibri"/>
                <a:cs typeface="Calibri"/>
              </a:rPr>
              <a:t>: usually </a:t>
            </a:r>
            <a:r>
              <a:rPr sz="2600" spc="15" dirty="0">
                <a:latin typeface="Calibri"/>
                <a:cs typeface="Calibri"/>
              </a:rPr>
              <a:t>done </a:t>
            </a:r>
            <a:r>
              <a:rPr sz="2600" spc="20" dirty="0">
                <a:latin typeface="Calibri"/>
                <a:cs typeface="Calibri"/>
              </a:rPr>
              <a:t>when </a:t>
            </a:r>
            <a:r>
              <a:rPr sz="2600" spc="15" dirty="0">
                <a:latin typeface="Calibri"/>
                <a:cs typeface="Calibri"/>
              </a:rPr>
              <a:t>class </a:t>
            </a:r>
            <a:r>
              <a:rPr sz="2600" spc="10" dirty="0">
                <a:latin typeface="Calibri"/>
                <a:cs typeface="Calibri"/>
              </a:rPr>
              <a:t>label </a:t>
            </a:r>
            <a:r>
              <a:rPr sz="2600" spc="5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missing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(when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doing</a:t>
            </a:r>
            <a:r>
              <a:rPr sz="2600" spc="5" dirty="0">
                <a:latin typeface="Calibri"/>
                <a:cs typeface="Calibri"/>
              </a:rPr>
              <a:t> classification)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100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b="1" spc="5" dirty="0">
                <a:latin typeface="Calibri"/>
                <a:cs typeface="Calibri"/>
              </a:rPr>
              <a:t>Fill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in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the</a:t>
            </a:r>
            <a:r>
              <a:rPr sz="2600" b="1" spc="10" dirty="0">
                <a:latin typeface="Calibri"/>
                <a:cs typeface="Calibri"/>
              </a:rPr>
              <a:t> missing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10" dirty="0">
                <a:latin typeface="Calibri"/>
                <a:cs typeface="Calibri"/>
              </a:rPr>
              <a:t>value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manually</a:t>
            </a:r>
            <a:r>
              <a:rPr sz="2600" spc="15" dirty="0">
                <a:latin typeface="Calibri"/>
                <a:cs typeface="Calibri"/>
              </a:rPr>
              <a:t>: </a:t>
            </a:r>
            <a:r>
              <a:rPr sz="2600" spc="5" dirty="0">
                <a:latin typeface="Calibri"/>
                <a:cs typeface="Calibri"/>
              </a:rPr>
              <a:t>tedious </a:t>
            </a:r>
            <a:r>
              <a:rPr sz="2600" spc="15" dirty="0">
                <a:latin typeface="Calibri"/>
                <a:cs typeface="Calibri"/>
              </a:rPr>
              <a:t>+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infeasible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994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b="1" spc="5" dirty="0">
                <a:latin typeface="Calibri"/>
                <a:cs typeface="Calibri"/>
              </a:rPr>
              <a:t>Fill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in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spc="10" dirty="0">
                <a:latin typeface="Calibri"/>
                <a:cs typeface="Calibri"/>
              </a:rPr>
              <a:t>it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spc="10" dirty="0">
                <a:latin typeface="Calibri"/>
                <a:cs typeface="Calibri"/>
              </a:rPr>
              <a:t>automatically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with</a:t>
            </a:r>
            <a:endParaRPr sz="2600">
              <a:latin typeface="Calibri"/>
              <a:cs typeface="Calibri"/>
            </a:endParaRPr>
          </a:p>
          <a:p>
            <a:pPr marL="829944" lvl="1" indent="-315595">
              <a:lnSpc>
                <a:spcPct val="100000"/>
              </a:lnSpc>
              <a:spcBef>
                <a:spcPts val="100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600" b="1" spc="15" dirty="0">
                <a:latin typeface="Calibri"/>
                <a:cs typeface="Calibri"/>
              </a:rPr>
              <a:t>a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10" dirty="0">
                <a:latin typeface="Calibri"/>
                <a:cs typeface="Calibri"/>
              </a:rPr>
              <a:t>global</a:t>
            </a:r>
            <a:r>
              <a:rPr sz="2600" b="1" spc="5" dirty="0">
                <a:latin typeface="Calibri"/>
                <a:cs typeface="Calibri"/>
              </a:rPr>
              <a:t> constant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: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e.g.,</a:t>
            </a:r>
            <a:r>
              <a:rPr sz="2600" spc="-15" dirty="0">
                <a:latin typeface="Calibri"/>
                <a:cs typeface="Calibri"/>
              </a:rPr>
              <a:t> “unknown”,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new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class?!</a:t>
            </a:r>
            <a:endParaRPr sz="2600">
              <a:latin typeface="Calibri"/>
              <a:cs typeface="Calibri"/>
            </a:endParaRPr>
          </a:p>
          <a:p>
            <a:pPr marL="829944" lvl="1" indent="-315595">
              <a:lnSpc>
                <a:spcPct val="100000"/>
              </a:lnSpc>
              <a:spcBef>
                <a:spcPts val="100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600" b="1" spc="15" dirty="0">
                <a:latin typeface="Calibri"/>
                <a:cs typeface="Calibri"/>
              </a:rPr>
              <a:t>the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5" dirty="0">
                <a:latin typeface="Calibri"/>
                <a:cs typeface="Calibri"/>
              </a:rPr>
              <a:t>attribute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mean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/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median</a:t>
            </a:r>
            <a:endParaRPr sz="2600">
              <a:latin typeface="Calibri"/>
              <a:cs typeface="Calibri"/>
            </a:endParaRPr>
          </a:p>
          <a:p>
            <a:pPr marL="829944" marR="116205" lvl="1" indent="-314960">
              <a:lnSpc>
                <a:spcPct val="111700"/>
              </a:lnSpc>
              <a:spcBef>
                <a:spcPts val="63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600" b="1" spc="15" dirty="0">
                <a:latin typeface="Calibri"/>
                <a:cs typeface="Calibri"/>
              </a:rPr>
              <a:t>the </a:t>
            </a:r>
            <a:r>
              <a:rPr sz="2600" b="1" spc="5" dirty="0">
                <a:latin typeface="Calibri"/>
                <a:cs typeface="Calibri"/>
              </a:rPr>
              <a:t>attribute </a:t>
            </a:r>
            <a:r>
              <a:rPr sz="2600" b="1" spc="15" dirty="0">
                <a:latin typeface="Calibri"/>
                <a:cs typeface="Calibri"/>
              </a:rPr>
              <a:t>mean </a:t>
            </a:r>
            <a:r>
              <a:rPr sz="2600" b="1" dirty="0">
                <a:latin typeface="Calibri"/>
                <a:cs typeface="Calibri"/>
              </a:rPr>
              <a:t>for </a:t>
            </a:r>
            <a:r>
              <a:rPr sz="2600" b="1" spc="10" dirty="0">
                <a:latin typeface="Calibri"/>
                <a:cs typeface="Calibri"/>
              </a:rPr>
              <a:t>all </a:t>
            </a:r>
            <a:r>
              <a:rPr sz="2600" b="1" spc="15" dirty="0">
                <a:latin typeface="Calibri"/>
                <a:cs typeface="Calibri"/>
              </a:rPr>
              <a:t>samples belonging </a:t>
            </a:r>
            <a:r>
              <a:rPr sz="2600" b="1" spc="5" dirty="0">
                <a:latin typeface="Calibri"/>
                <a:cs typeface="Calibri"/>
              </a:rPr>
              <a:t>to </a:t>
            </a:r>
            <a:r>
              <a:rPr sz="2600" b="1" spc="15" dirty="0">
                <a:latin typeface="Calibri"/>
                <a:cs typeface="Calibri"/>
              </a:rPr>
              <a:t>the </a:t>
            </a:r>
            <a:r>
              <a:rPr sz="2600" b="1" spc="20" dirty="0">
                <a:latin typeface="Calibri"/>
                <a:cs typeface="Calibri"/>
              </a:rPr>
              <a:t>same </a:t>
            </a:r>
            <a:r>
              <a:rPr sz="2600" b="1" spc="-575" dirty="0">
                <a:latin typeface="Calibri"/>
                <a:cs typeface="Calibri"/>
              </a:rPr>
              <a:t> </a:t>
            </a:r>
            <a:r>
              <a:rPr sz="2600" b="1" spc="10" dirty="0">
                <a:latin typeface="Calibri"/>
                <a:cs typeface="Calibri"/>
              </a:rPr>
              <a:t>class</a:t>
            </a:r>
            <a:endParaRPr sz="2600">
              <a:latin typeface="Calibri"/>
              <a:cs typeface="Calibri"/>
            </a:endParaRPr>
          </a:p>
          <a:p>
            <a:pPr marL="829944" marR="5080" lvl="1" indent="-314960">
              <a:lnSpc>
                <a:spcPct val="111500"/>
              </a:lnSpc>
              <a:spcBef>
                <a:spcPts val="64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600" b="1" spc="15" dirty="0">
                <a:latin typeface="Calibri"/>
                <a:cs typeface="Calibri"/>
              </a:rPr>
              <a:t>the</a:t>
            </a:r>
            <a:r>
              <a:rPr sz="2600" b="1" spc="10" dirty="0">
                <a:latin typeface="Calibri"/>
                <a:cs typeface="Calibri"/>
              </a:rPr>
              <a:t> most</a:t>
            </a:r>
            <a:r>
              <a:rPr sz="2600" b="1" spc="15" dirty="0">
                <a:latin typeface="Calibri"/>
                <a:cs typeface="Calibri"/>
              </a:rPr>
              <a:t> </a:t>
            </a:r>
            <a:r>
              <a:rPr sz="2600" b="1" spc="10" dirty="0">
                <a:latin typeface="Calibri"/>
                <a:cs typeface="Calibri"/>
              </a:rPr>
              <a:t>probable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5" dirty="0">
                <a:latin typeface="Calibri"/>
                <a:cs typeface="Calibri"/>
              </a:rPr>
              <a:t>value</a:t>
            </a:r>
            <a:r>
              <a:rPr sz="2600" spc="5" dirty="0">
                <a:latin typeface="Calibri"/>
                <a:cs typeface="Calibri"/>
              </a:rPr>
              <a:t>: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regression,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inference‐based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such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Bayesian formula </a:t>
            </a:r>
            <a:r>
              <a:rPr sz="2600" spc="1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decision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tree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698248"/>
            <a:ext cx="859726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0" dirty="0"/>
              <a:t>Automatic</a:t>
            </a:r>
            <a:r>
              <a:rPr sz="3950" spc="-15" dirty="0"/>
              <a:t> </a:t>
            </a:r>
            <a:r>
              <a:rPr sz="3950" dirty="0"/>
              <a:t>Concept</a:t>
            </a:r>
            <a:r>
              <a:rPr sz="3950" spc="5" dirty="0"/>
              <a:t> </a:t>
            </a:r>
            <a:r>
              <a:rPr sz="3950" spc="-20" dirty="0"/>
              <a:t>Hierarchy</a:t>
            </a:r>
            <a:r>
              <a:rPr sz="3950" spc="-10" dirty="0"/>
              <a:t> Generation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90804" y="1818388"/>
            <a:ext cx="8727440" cy="21983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89255" marR="200025" indent="-377190">
              <a:lnSpc>
                <a:spcPct val="81300"/>
              </a:lnSpc>
              <a:spcBef>
                <a:spcPts val="72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spc="15" dirty="0">
                <a:latin typeface="Calibri"/>
                <a:cs typeface="Calibri"/>
              </a:rPr>
              <a:t>Some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hierarchies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can</a:t>
            </a:r>
            <a:r>
              <a:rPr sz="2600" spc="15" dirty="0">
                <a:latin typeface="Calibri"/>
                <a:cs typeface="Calibri"/>
              </a:rPr>
              <a:t> be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automatically</a:t>
            </a:r>
            <a:r>
              <a:rPr sz="2600" dirty="0">
                <a:latin typeface="Calibri"/>
                <a:cs typeface="Calibri"/>
              </a:rPr>
              <a:t> generated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based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on 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analysis</a:t>
            </a:r>
            <a:r>
              <a:rPr sz="2600" spc="10" dirty="0">
                <a:latin typeface="Calibri"/>
                <a:cs typeface="Calibri"/>
              </a:rPr>
              <a:t> of the </a:t>
            </a:r>
            <a:r>
              <a:rPr sz="2600" spc="15" dirty="0">
                <a:latin typeface="Calibri"/>
                <a:cs typeface="Calibri"/>
              </a:rPr>
              <a:t>number</a:t>
            </a:r>
            <a:r>
              <a:rPr sz="2600" spc="10" dirty="0">
                <a:latin typeface="Calibri"/>
                <a:cs typeface="Calibri"/>
              </a:rPr>
              <a:t> of </a:t>
            </a:r>
            <a:r>
              <a:rPr sz="2600" spc="5" dirty="0">
                <a:latin typeface="Calibri"/>
                <a:cs typeface="Calibri"/>
              </a:rPr>
              <a:t>distinct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values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per </a:t>
            </a:r>
            <a:r>
              <a:rPr sz="2600" dirty="0">
                <a:latin typeface="Calibri"/>
                <a:cs typeface="Calibri"/>
              </a:rPr>
              <a:t>attribute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set</a:t>
            </a:r>
            <a:endParaRPr sz="2600">
              <a:latin typeface="Calibri"/>
              <a:cs typeface="Calibri"/>
            </a:endParaRPr>
          </a:p>
          <a:p>
            <a:pPr marL="829944" marR="5080" lvl="1" indent="-314960">
              <a:lnSpc>
                <a:spcPts val="2530"/>
              </a:lnSpc>
              <a:spcBef>
                <a:spcPts val="62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600" spc="1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attribute </a:t>
            </a:r>
            <a:r>
              <a:rPr sz="2600" spc="15" dirty="0">
                <a:latin typeface="Calibri"/>
                <a:cs typeface="Calibri"/>
              </a:rPr>
              <a:t>with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most distinct values is </a:t>
            </a:r>
            <a:r>
              <a:rPr sz="2600" spc="10" dirty="0">
                <a:latin typeface="Calibri"/>
                <a:cs typeface="Calibri"/>
              </a:rPr>
              <a:t>placed </a:t>
            </a:r>
            <a:r>
              <a:rPr sz="2600" dirty="0">
                <a:latin typeface="Calibri"/>
                <a:cs typeface="Calibri"/>
              </a:rPr>
              <a:t>at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lowest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level </a:t>
            </a:r>
            <a:r>
              <a:rPr sz="2600" spc="10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hierarchy</a:t>
            </a:r>
            <a:endParaRPr sz="2600">
              <a:latin typeface="Calibri"/>
              <a:cs typeface="Calibri"/>
            </a:endParaRPr>
          </a:p>
          <a:p>
            <a:pPr marL="829944" lvl="1" indent="-315595">
              <a:lnSpc>
                <a:spcPct val="100000"/>
              </a:lnSpc>
              <a:spcBef>
                <a:spcPts val="6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600" spc="10" dirty="0">
                <a:solidFill>
                  <a:srgbClr val="0000CC"/>
                </a:solidFill>
                <a:latin typeface="Calibri"/>
                <a:cs typeface="Calibri"/>
              </a:rPr>
              <a:t>Exceptions,</a:t>
            </a:r>
            <a:r>
              <a:rPr sz="260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0000CC"/>
                </a:solidFill>
                <a:latin typeface="Calibri"/>
                <a:cs typeface="Calibri"/>
              </a:rPr>
              <a:t>e.g.,</a:t>
            </a:r>
            <a:r>
              <a:rPr sz="2600" spc="-1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00CC"/>
                </a:solidFill>
                <a:latin typeface="Calibri"/>
                <a:cs typeface="Calibri"/>
              </a:rPr>
              <a:t>weekday,</a:t>
            </a:r>
            <a:r>
              <a:rPr sz="2600" spc="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0000CC"/>
                </a:solidFill>
                <a:latin typeface="Calibri"/>
                <a:cs typeface="Calibri"/>
              </a:rPr>
              <a:t>month,</a:t>
            </a:r>
            <a:r>
              <a:rPr sz="2600" spc="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00CC"/>
                </a:solidFill>
                <a:latin typeface="Calibri"/>
                <a:cs typeface="Calibri"/>
              </a:rPr>
              <a:t>quarter,</a:t>
            </a:r>
            <a:r>
              <a:rPr sz="2600" spc="5" dirty="0">
                <a:solidFill>
                  <a:srgbClr val="0000CC"/>
                </a:solidFill>
                <a:latin typeface="Calibri"/>
                <a:cs typeface="Calibri"/>
              </a:rPr>
              <a:t> year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953" y="4427982"/>
            <a:ext cx="3939540" cy="377190"/>
          </a:xfrm>
          <a:custGeom>
            <a:avLst/>
            <a:gdLst/>
            <a:ahLst/>
            <a:cxnLst/>
            <a:rect l="l" t="t" r="r" b="b"/>
            <a:pathLst>
              <a:path w="3939540" h="377189">
                <a:moveTo>
                  <a:pt x="0" y="188213"/>
                </a:moveTo>
                <a:lnTo>
                  <a:pt x="24567" y="158487"/>
                </a:lnTo>
                <a:lnTo>
                  <a:pt x="73792" y="137126"/>
                </a:lnTo>
                <a:lnTo>
                  <a:pt x="120391" y="123415"/>
                </a:lnTo>
                <a:lnTo>
                  <a:pt x="177464" y="110182"/>
                </a:lnTo>
                <a:lnTo>
                  <a:pt x="244541" y="97471"/>
                </a:lnTo>
                <a:lnTo>
                  <a:pt x="321150" y="85330"/>
                </a:lnTo>
                <a:lnTo>
                  <a:pt x="362881" y="79486"/>
                </a:lnTo>
                <a:lnTo>
                  <a:pt x="406819" y="73802"/>
                </a:lnTo>
                <a:lnTo>
                  <a:pt x="452903" y="68283"/>
                </a:lnTo>
                <a:lnTo>
                  <a:pt x="501075" y="62935"/>
                </a:lnTo>
                <a:lnTo>
                  <a:pt x="551276" y="57763"/>
                </a:lnTo>
                <a:lnTo>
                  <a:pt x="603447" y="52773"/>
                </a:lnTo>
                <a:lnTo>
                  <a:pt x="657530" y="47971"/>
                </a:lnTo>
                <a:lnTo>
                  <a:pt x="713464" y="43362"/>
                </a:lnTo>
                <a:lnTo>
                  <a:pt x="771192" y="38952"/>
                </a:lnTo>
                <a:lnTo>
                  <a:pt x="830654" y="34748"/>
                </a:lnTo>
                <a:lnTo>
                  <a:pt x="891791" y="30754"/>
                </a:lnTo>
                <a:lnTo>
                  <a:pt x="954544" y="26977"/>
                </a:lnTo>
                <a:lnTo>
                  <a:pt x="1018855" y="23421"/>
                </a:lnTo>
                <a:lnTo>
                  <a:pt x="1084664" y="20093"/>
                </a:lnTo>
                <a:lnTo>
                  <a:pt x="1151912" y="16999"/>
                </a:lnTo>
                <a:lnTo>
                  <a:pt x="1220540" y="14144"/>
                </a:lnTo>
                <a:lnTo>
                  <a:pt x="1290490" y="11533"/>
                </a:lnTo>
                <a:lnTo>
                  <a:pt x="1361702" y="9173"/>
                </a:lnTo>
                <a:lnTo>
                  <a:pt x="1434118" y="7070"/>
                </a:lnTo>
                <a:lnTo>
                  <a:pt x="1507678" y="5228"/>
                </a:lnTo>
                <a:lnTo>
                  <a:pt x="1582324" y="3654"/>
                </a:lnTo>
                <a:lnTo>
                  <a:pt x="1657996" y="2354"/>
                </a:lnTo>
                <a:lnTo>
                  <a:pt x="1734635" y="1332"/>
                </a:lnTo>
                <a:lnTo>
                  <a:pt x="1812183" y="596"/>
                </a:lnTo>
                <a:lnTo>
                  <a:pt x="1890581" y="149"/>
                </a:lnTo>
                <a:lnTo>
                  <a:pt x="1969770" y="0"/>
                </a:lnTo>
                <a:lnTo>
                  <a:pt x="2049011" y="149"/>
                </a:lnTo>
                <a:lnTo>
                  <a:pt x="2127456" y="596"/>
                </a:lnTo>
                <a:lnTo>
                  <a:pt x="2205047" y="1332"/>
                </a:lnTo>
                <a:lnTo>
                  <a:pt x="2281725" y="2354"/>
                </a:lnTo>
                <a:lnTo>
                  <a:pt x="2357430" y="3654"/>
                </a:lnTo>
                <a:lnTo>
                  <a:pt x="2432105" y="5228"/>
                </a:lnTo>
                <a:lnTo>
                  <a:pt x="2505689" y="7070"/>
                </a:lnTo>
                <a:lnTo>
                  <a:pt x="2578126" y="9173"/>
                </a:lnTo>
                <a:lnTo>
                  <a:pt x="2649355" y="11533"/>
                </a:lnTo>
                <a:lnTo>
                  <a:pt x="2719317" y="14144"/>
                </a:lnTo>
                <a:lnTo>
                  <a:pt x="2787956" y="16999"/>
                </a:lnTo>
                <a:lnTo>
                  <a:pt x="2855210" y="20093"/>
                </a:lnTo>
                <a:lnTo>
                  <a:pt x="2921022" y="23421"/>
                </a:lnTo>
                <a:lnTo>
                  <a:pt x="2985333" y="26977"/>
                </a:lnTo>
                <a:lnTo>
                  <a:pt x="3048084" y="30754"/>
                </a:lnTo>
                <a:lnTo>
                  <a:pt x="3109217" y="34748"/>
                </a:lnTo>
                <a:lnTo>
                  <a:pt x="3168672" y="38952"/>
                </a:lnTo>
                <a:lnTo>
                  <a:pt x="3226390" y="43362"/>
                </a:lnTo>
                <a:lnTo>
                  <a:pt x="3282314" y="47971"/>
                </a:lnTo>
                <a:lnTo>
                  <a:pt x="3336384" y="52773"/>
                </a:lnTo>
                <a:lnTo>
                  <a:pt x="3388541" y="57763"/>
                </a:lnTo>
                <a:lnTo>
                  <a:pt x="3438727" y="62935"/>
                </a:lnTo>
                <a:lnTo>
                  <a:pt x="3486883" y="68283"/>
                </a:lnTo>
                <a:lnTo>
                  <a:pt x="3532951" y="73802"/>
                </a:lnTo>
                <a:lnTo>
                  <a:pt x="3576870" y="79486"/>
                </a:lnTo>
                <a:lnTo>
                  <a:pt x="3618583" y="85330"/>
                </a:lnTo>
                <a:lnTo>
                  <a:pt x="3658031" y="91326"/>
                </a:lnTo>
                <a:lnTo>
                  <a:pt x="3729896" y="103758"/>
                </a:lnTo>
                <a:lnTo>
                  <a:pt x="3791994" y="116736"/>
                </a:lnTo>
                <a:lnTo>
                  <a:pt x="3843857" y="130214"/>
                </a:lnTo>
                <a:lnTo>
                  <a:pt x="3885013" y="144146"/>
                </a:lnTo>
                <a:lnTo>
                  <a:pt x="3925643" y="165797"/>
                </a:lnTo>
                <a:lnTo>
                  <a:pt x="3939540" y="188213"/>
                </a:lnTo>
                <a:lnTo>
                  <a:pt x="3937976" y="195816"/>
                </a:lnTo>
                <a:lnTo>
                  <a:pt x="3901429" y="225405"/>
                </a:lnTo>
                <a:lnTo>
                  <a:pt x="3865802" y="239629"/>
                </a:lnTo>
                <a:lnTo>
                  <a:pt x="3819234" y="253412"/>
                </a:lnTo>
                <a:lnTo>
                  <a:pt x="3762195" y="266709"/>
                </a:lnTo>
                <a:lnTo>
                  <a:pt x="3695154" y="279475"/>
                </a:lnTo>
                <a:lnTo>
                  <a:pt x="3618583" y="291665"/>
                </a:lnTo>
                <a:lnTo>
                  <a:pt x="3576870" y="297530"/>
                </a:lnTo>
                <a:lnTo>
                  <a:pt x="3532951" y="303234"/>
                </a:lnTo>
                <a:lnTo>
                  <a:pt x="3486883" y="308771"/>
                </a:lnTo>
                <a:lnTo>
                  <a:pt x="3438727" y="314137"/>
                </a:lnTo>
                <a:lnTo>
                  <a:pt x="3388541" y="319324"/>
                </a:lnTo>
                <a:lnTo>
                  <a:pt x="3336384" y="324328"/>
                </a:lnTo>
                <a:lnTo>
                  <a:pt x="3282314" y="329143"/>
                </a:lnTo>
                <a:lnTo>
                  <a:pt x="3226390" y="333763"/>
                </a:lnTo>
                <a:lnTo>
                  <a:pt x="3168672" y="338182"/>
                </a:lnTo>
                <a:lnTo>
                  <a:pt x="3109217" y="342396"/>
                </a:lnTo>
                <a:lnTo>
                  <a:pt x="3048084" y="346398"/>
                </a:lnTo>
                <a:lnTo>
                  <a:pt x="2985333" y="350182"/>
                </a:lnTo>
                <a:lnTo>
                  <a:pt x="2921022" y="353744"/>
                </a:lnTo>
                <a:lnTo>
                  <a:pt x="2855210" y="357077"/>
                </a:lnTo>
                <a:lnTo>
                  <a:pt x="2787956" y="360175"/>
                </a:lnTo>
                <a:lnTo>
                  <a:pt x="2719317" y="363034"/>
                </a:lnTo>
                <a:lnTo>
                  <a:pt x="2649355" y="365648"/>
                </a:lnTo>
                <a:lnTo>
                  <a:pt x="2578126" y="368010"/>
                </a:lnTo>
                <a:lnTo>
                  <a:pt x="2505689" y="370115"/>
                </a:lnTo>
                <a:lnTo>
                  <a:pt x="2432105" y="371958"/>
                </a:lnTo>
                <a:lnTo>
                  <a:pt x="2357430" y="373533"/>
                </a:lnTo>
                <a:lnTo>
                  <a:pt x="2281725" y="374834"/>
                </a:lnTo>
                <a:lnTo>
                  <a:pt x="2205047" y="375856"/>
                </a:lnTo>
                <a:lnTo>
                  <a:pt x="2127456" y="376593"/>
                </a:lnTo>
                <a:lnTo>
                  <a:pt x="2049011" y="377039"/>
                </a:lnTo>
                <a:lnTo>
                  <a:pt x="1969770" y="377189"/>
                </a:lnTo>
                <a:lnTo>
                  <a:pt x="1890581" y="377039"/>
                </a:lnTo>
                <a:lnTo>
                  <a:pt x="1812183" y="376593"/>
                </a:lnTo>
                <a:lnTo>
                  <a:pt x="1734635" y="375856"/>
                </a:lnTo>
                <a:lnTo>
                  <a:pt x="1657996" y="374834"/>
                </a:lnTo>
                <a:lnTo>
                  <a:pt x="1582324" y="373533"/>
                </a:lnTo>
                <a:lnTo>
                  <a:pt x="1507678" y="371958"/>
                </a:lnTo>
                <a:lnTo>
                  <a:pt x="1434118" y="370115"/>
                </a:lnTo>
                <a:lnTo>
                  <a:pt x="1361702" y="368010"/>
                </a:lnTo>
                <a:lnTo>
                  <a:pt x="1290490" y="365648"/>
                </a:lnTo>
                <a:lnTo>
                  <a:pt x="1220540" y="363034"/>
                </a:lnTo>
                <a:lnTo>
                  <a:pt x="1151912" y="360175"/>
                </a:lnTo>
                <a:lnTo>
                  <a:pt x="1084664" y="357077"/>
                </a:lnTo>
                <a:lnTo>
                  <a:pt x="1018855" y="353744"/>
                </a:lnTo>
                <a:lnTo>
                  <a:pt x="954544" y="350182"/>
                </a:lnTo>
                <a:lnTo>
                  <a:pt x="891791" y="346398"/>
                </a:lnTo>
                <a:lnTo>
                  <a:pt x="830654" y="342396"/>
                </a:lnTo>
                <a:lnTo>
                  <a:pt x="771192" y="338182"/>
                </a:lnTo>
                <a:lnTo>
                  <a:pt x="713464" y="333763"/>
                </a:lnTo>
                <a:lnTo>
                  <a:pt x="657530" y="329143"/>
                </a:lnTo>
                <a:lnTo>
                  <a:pt x="603447" y="324328"/>
                </a:lnTo>
                <a:lnTo>
                  <a:pt x="551276" y="319324"/>
                </a:lnTo>
                <a:lnTo>
                  <a:pt x="501075" y="314137"/>
                </a:lnTo>
                <a:lnTo>
                  <a:pt x="452903" y="308771"/>
                </a:lnTo>
                <a:lnTo>
                  <a:pt x="406819" y="303234"/>
                </a:lnTo>
                <a:lnTo>
                  <a:pt x="362881" y="297530"/>
                </a:lnTo>
                <a:lnTo>
                  <a:pt x="321150" y="291665"/>
                </a:lnTo>
                <a:lnTo>
                  <a:pt x="281684" y="285645"/>
                </a:lnTo>
                <a:lnTo>
                  <a:pt x="209782" y="273161"/>
                </a:lnTo>
                <a:lnTo>
                  <a:pt x="147648" y="260124"/>
                </a:lnTo>
                <a:lnTo>
                  <a:pt x="95752" y="246578"/>
                </a:lnTo>
                <a:lnTo>
                  <a:pt x="54568" y="232569"/>
                </a:lnTo>
                <a:lnTo>
                  <a:pt x="13907" y="210786"/>
                </a:lnTo>
                <a:lnTo>
                  <a:pt x="0" y="188213"/>
                </a:lnTo>
                <a:close/>
              </a:path>
            </a:pathLst>
          </a:custGeom>
          <a:ln w="1047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28976" y="4444240"/>
            <a:ext cx="79311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5" dirty="0">
                <a:latin typeface="Times New Roman"/>
                <a:cs typeface="Times New Roman"/>
              </a:rPr>
              <a:t>country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200" y="5224271"/>
            <a:ext cx="3939540" cy="377190"/>
          </a:xfrm>
          <a:custGeom>
            <a:avLst/>
            <a:gdLst/>
            <a:ahLst/>
            <a:cxnLst/>
            <a:rect l="l" t="t" r="r" b="b"/>
            <a:pathLst>
              <a:path w="3939540" h="377189">
                <a:moveTo>
                  <a:pt x="0" y="188213"/>
                </a:moveTo>
                <a:lnTo>
                  <a:pt x="24547" y="158487"/>
                </a:lnTo>
                <a:lnTo>
                  <a:pt x="73737" y="137126"/>
                </a:lnTo>
                <a:lnTo>
                  <a:pt x="120305" y="123415"/>
                </a:lnTo>
                <a:lnTo>
                  <a:pt x="177344" y="110182"/>
                </a:lnTo>
                <a:lnTo>
                  <a:pt x="244385" y="97471"/>
                </a:lnTo>
                <a:lnTo>
                  <a:pt x="320956" y="85330"/>
                </a:lnTo>
                <a:lnTo>
                  <a:pt x="362669" y="79486"/>
                </a:lnTo>
                <a:lnTo>
                  <a:pt x="406588" y="73802"/>
                </a:lnTo>
                <a:lnTo>
                  <a:pt x="452656" y="68283"/>
                </a:lnTo>
                <a:lnTo>
                  <a:pt x="500812" y="62935"/>
                </a:lnTo>
                <a:lnTo>
                  <a:pt x="550998" y="57763"/>
                </a:lnTo>
                <a:lnTo>
                  <a:pt x="603155" y="52773"/>
                </a:lnTo>
                <a:lnTo>
                  <a:pt x="657225" y="47971"/>
                </a:lnTo>
                <a:lnTo>
                  <a:pt x="713149" y="43362"/>
                </a:lnTo>
                <a:lnTo>
                  <a:pt x="770867" y="38952"/>
                </a:lnTo>
                <a:lnTo>
                  <a:pt x="830322" y="34748"/>
                </a:lnTo>
                <a:lnTo>
                  <a:pt x="891455" y="30754"/>
                </a:lnTo>
                <a:lnTo>
                  <a:pt x="954206" y="26977"/>
                </a:lnTo>
                <a:lnTo>
                  <a:pt x="1018517" y="23421"/>
                </a:lnTo>
                <a:lnTo>
                  <a:pt x="1084329" y="20093"/>
                </a:lnTo>
                <a:lnTo>
                  <a:pt x="1151583" y="16999"/>
                </a:lnTo>
                <a:lnTo>
                  <a:pt x="1220222" y="14144"/>
                </a:lnTo>
                <a:lnTo>
                  <a:pt x="1290184" y="11533"/>
                </a:lnTo>
                <a:lnTo>
                  <a:pt x="1361413" y="9173"/>
                </a:lnTo>
                <a:lnTo>
                  <a:pt x="1433850" y="7070"/>
                </a:lnTo>
                <a:lnTo>
                  <a:pt x="1507434" y="5228"/>
                </a:lnTo>
                <a:lnTo>
                  <a:pt x="1582109" y="3654"/>
                </a:lnTo>
                <a:lnTo>
                  <a:pt x="1657814" y="2354"/>
                </a:lnTo>
                <a:lnTo>
                  <a:pt x="1734492" y="1332"/>
                </a:lnTo>
                <a:lnTo>
                  <a:pt x="1812083" y="596"/>
                </a:lnTo>
                <a:lnTo>
                  <a:pt x="1890528" y="149"/>
                </a:lnTo>
                <a:lnTo>
                  <a:pt x="1969770" y="0"/>
                </a:lnTo>
                <a:lnTo>
                  <a:pt x="2049011" y="149"/>
                </a:lnTo>
                <a:lnTo>
                  <a:pt x="2127456" y="596"/>
                </a:lnTo>
                <a:lnTo>
                  <a:pt x="2205047" y="1332"/>
                </a:lnTo>
                <a:lnTo>
                  <a:pt x="2281725" y="2354"/>
                </a:lnTo>
                <a:lnTo>
                  <a:pt x="2357430" y="3654"/>
                </a:lnTo>
                <a:lnTo>
                  <a:pt x="2432105" y="5228"/>
                </a:lnTo>
                <a:lnTo>
                  <a:pt x="2505689" y="7070"/>
                </a:lnTo>
                <a:lnTo>
                  <a:pt x="2578126" y="9173"/>
                </a:lnTo>
                <a:lnTo>
                  <a:pt x="2649355" y="11533"/>
                </a:lnTo>
                <a:lnTo>
                  <a:pt x="2719317" y="14144"/>
                </a:lnTo>
                <a:lnTo>
                  <a:pt x="2787956" y="16999"/>
                </a:lnTo>
                <a:lnTo>
                  <a:pt x="2855210" y="20093"/>
                </a:lnTo>
                <a:lnTo>
                  <a:pt x="2921022" y="23421"/>
                </a:lnTo>
                <a:lnTo>
                  <a:pt x="2985333" y="26977"/>
                </a:lnTo>
                <a:lnTo>
                  <a:pt x="3048084" y="30754"/>
                </a:lnTo>
                <a:lnTo>
                  <a:pt x="3109217" y="34748"/>
                </a:lnTo>
                <a:lnTo>
                  <a:pt x="3168672" y="38952"/>
                </a:lnTo>
                <a:lnTo>
                  <a:pt x="3226390" y="43362"/>
                </a:lnTo>
                <a:lnTo>
                  <a:pt x="3282314" y="47971"/>
                </a:lnTo>
                <a:lnTo>
                  <a:pt x="3336384" y="52773"/>
                </a:lnTo>
                <a:lnTo>
                  <a:pt x="3388541" y="57763"/>
                </a:lnTo>
                <a:lnTo>
                  <a:pt x="3438727" y="62935"/>
                </a:lnTo>
                <a:lnTo>
                  <a:pt x="3486883" y="68283"/>
                </a:lnTo>
                <a:lnTo>
                  <a:pt x="3532951" y="73802"/>
                </a:lnTo>
                <a:lnTo>
                  <a:pt x="3576870" y="79486"/>
                </a:lnTo>
                <a:lnTo>
                  <a:pt x="3618583" y="85330"/>
                </a:lnTo>
                <a:lnTo>
                  <a:pt x="3658031" y="91326"/>
                </a:lnTo>
                <a:lnTo>
                  <a:pt x="3729896" y="103758"/>
                </a:lnTo>
                <a:lnTo>
                  <a:pt x="3791994" y="116736"/>
                </a:lnTo>
                <a:lnTo>
                  <a:pt x="3843857" y="130214"/>
                </a:lnTo>
                <a:lnTo>
                  <a:pt x="3885013" y="144146"/>
                </a:lnTo>
                <a:lnTo>
                  <a:pt x="3925643" y="165797"/>
                </a:lnTo>
                <a:lnTo>
                  <a:pt x="3939540" y="188213"/>
                </a:lnTo>
                <a:lnTo>
                  <a:pt x="3937976" y="195816"/>
                </a:lnTo>
                <a:lnTo>
                  <a:pt x="3901429" y="225405"/>
                </a:lnTo>
                <a:lnTo>
                  <a:pt x="3865802" y="239629"/>
                </a:lnTo>
                <a:lnTo>
                  <a:pt x="3819234" y="253412"/>
                </a:lnTo>
                <a:lnTo>
                  <a:pt x="3762195" y="266709"/>
                </a:lnTo>
                <a:lnTo>
                  <a:pt x="3695154" y="279475"/>
                </a:lnTo>
                <a:lnTo>
                  <a:pt x="3618583" y="291665"/>
                </a:lnTo>
                <a:lnTo>
                  <a:pt x="3576870" y="297530"/>
                </a:lnTo>
                <a:lnTo>
                  <a:pt x="3532951" y="303234"/>
                </a:lnTo>
                <a:lnTo>
                  <a:pt x="3486883" y="308771"/>
                </a:lnTo>
                <a:lnTo>
                  <a:pt x="3438727" y="314137"/>
                </a:lnTo>
                <a:lnTo>
                  <a:pt x="3388541" y="319324"/>
                </a:lnTo>
                <a:lnTo>
                  <a:pt x="3336384" y="324328"/>
                </a:lnTo>
                <a:lnTo>
                  <a:pt x="3282314" y="329143"/>
                </a:lnTo>
                <a:lnTo>
                  <a:pt x="3226390" y="333763"/>
                </a:lnTo>
                <a:lnTo>
                  <a:pt x="3168672" y="338182"/>
                </a:lnTo>
                <a:lnTo>
                  <a:pt x="3109217" y="342396"/>
                </a:lnTo>
                <a:lnTo>
                  <a:pt x="3048084" y="346398"/>
                </a:lnTo>
                <a:lnTo>
                  <a:pt x="2985333" y="350182"/>
                </a:lnTo>
                <a:lnTo>
                  <a:pt x="2921022" y="353744"/>
                </a:lnTo>
                <a:lnTo>
                  <a:pt x="2855210" y="357077"/>
                </a:lnTo>
                <a:lnTo>
                  <a:pt x="2787956" y="360175"/>
                </a:lnTo>
                <a:lnTo>
                  <a:pt x="2719317" y="363034"/>
                </a:lnTo>
                <a:lnTo>
                  <a:pt x="2649355" y="365648"/>
                </a:lnTo>
                <a:lnTo>
                  <a:pt x="2578126" y="368010"/>
                </a:lnTo>
                <a:lnTo>
                  <a:pt x="2505689" y="370115"/>
                </a:lnTo>
                <a:lnTo>
                  <a:pt x="2432105" y="371958"/>
                </a:lnTo>
                <a:lnTo>
                  <a:pt x="2357430" y="373533"/>
                </a:lnTo>
                <a:lnTo>
                  <a:pt x="2281725" y="374834"/>
                </a:lnTo>
                <a:lnTo>
                  <a:pt x="2205047" y="375856"/>
                </a:lnTo>
                <a:lnTo>
                  <a:pt x="2127456" y="376593"/>
                </a:lnTo>
                <a:lnTo>
                  <a:pt x="2049011" y="377039"/>
                </a:lnTo>
                <a:lnTo>
                  <a:pt x="1969770" y="377189"/>
                </a:lnTo>
                <a:lnTo>
                  <a:pt x="1890528" y="377039"/>
                </a:lnTo>
                <a:lnTo>
                  <a:pt x="1812083" y="376593"/>
                </a:lnTo>
                <a:lnTo>
                  <a:pt x="1734492" y="375856"/>
                </a:lnTo>
                <a:lnTo>
                  <a:pt x="1657814" y="374834"/>
                </a:lnTo>
                <a:lnTo>
                  <a:pt x="1582109" y="373533"/>
                </a:lnTo>
                <a:lnTo>
                  <a:pt x="1507434" y="371958"/>
                </a:lnTo>
                <a:lnTo>
                  <a:pt x="1433850" y="370115"/>
                </a:lnTo>
                <a:lnTo>
                  <a:pt x="1361413" y="368010"/>
                </a:lnTo>
                <a:lnTo>
                  <a:pt x="1290184" y="365648"/>
                </a:lnTo>
                <a:lnTo>
                  <a:pt x="1220222" y="363034"/>
                </a:lnTo>
                <a:lnTo>
                  <a:pt x="1151583" y="360175"/>
                </a:lnTo>
                <a:lnTo>
                  <a:pt x="1084329" y="357077"/>
                </a:lnTo>
                <a:lnTo>
                  <a:pt x="1018517" y="353744"/>
                </a:lnTo>
                <a:lnTo>
                  <a:pt x="954206" y="350182"/>
                </a:lnTo>
                <a:lnTo>
                  <a:pt x="891455" y="346398"/>
                </a:lnTo>
                <a:lnTo>
                  <a:pt x="830322" y="342396"/>
                </a:lnTo>
                <a:lnTo>
                  <a:pt x="770867" y="338182"/>
                </a:lnTo>
                <a:lnTo>
                  <a:pt x="713149" y="333763"/>
                </a:lnTo>
                <a:lnTo>
                  <a:pt x="657225" y="329143"/>
                </a:lnTo>
                <a:lnTo>
                  <a:pt x="603155" y="324328"/>
                </a:lnTo>
                <a:lnTo>
                  <a:pt x="550998" y="319324"/>
                </a:lnTo>
                <a:lnTo>
                  <a:pt x="500812" y="314137"/>
                </a:lnTo>
                <a:lnTo>
                  <a:pt x="452656" y="308771"/>
                </a:lnTo>
                <a:lnTo>
                  <a:pt x="406588" y="303234"/>
                </a:lnTo>
                <a:lnTo>
                  <a:pt x="362669" y="297530"/>
                </a:lnTo>
                <a:lnTo>
                  <a:pt x="320956" y="291665"/>
                </a:lnTo>
                <a:lnTo>
                  <a:pt x="281508" y="285645"/>
                </a:lnTo>
                <a:lnTo>
                  <a:pt x="209643" y="273161"/>
                </a:lnTo>
                <a:lnTo>
                  <a:pt x="147545" y="260124"/>
                </a:lnTo>
                <a:lnTo>
                  <a:pt x="95682" y="246578"/>
                </a:lnTo>
                <a:lnTo>
                  <a:pt x="54526" y="232569"/>
                </a:lnTo>
                <a:lnTo>
                  <a:pt x="13896" y="210786"/>
                </a:lnTo>
                <a:lnTo>
                  <a:pt x="0" y="188213"/>
                </a:lnTo>
                <a:close/>
              </a:path>
            </a:pathLst>
          </a:custGeom>
          <a:ln w="1047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34438" y="5240530"/>
            <a:ext cx="191008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dirty="0">
                <a:latin typeface="Times New Roman"/>
                <a:cs typeface="Times New Roman"/>
              </a:rPr>
              <a:t>province_or_</a:t>
            </a:r>
            <a:r>
              <a:rPr sz="1950" i="1" spc="-25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state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3019" y="6104382"/>
            <a:ext cx="3939540" cy="377190"/>
          </a:xfrm>
          <a:custGeom>
            <a:avLst/>
            <a:gdLst/>
            <a:ahLst/>
            <a:cxnLst/>
            <a:rect l="l" t="t" r="r" b="b"/>
            <a:pathLst>
              <a:path w="3939540" h="377189">
                <a:moveTo>
                  <a:pt x="0" y="188214"/>
                </a:moveTo>
                <a:lnTo>
                  <a:pt x="24547" y="158487"/>
                </a:lnTo>
                <a:lnTo>
                  <a:pt x="73737" y="137126"/>
                </a:lnTo>
                <a:lnTo>
                  <a:pt x="120305" y="123415"/>
                </a:lnTo>
                <a:lnTo>
                  <a:pt x="177344" y="110182"/>
                </a:lnTo>
                <a:lnTo>
                  <a:pt x="244385" y="97471"/>
                </a:lnTo>
                <a:lnTo>
                  <a:pt x="320956" y="85330"/>
                </a:lnTo>
                <a:lnTo>
                  <a:pt x="362669" y="79486"/>
                </a:lnTo>
                <a:lnTo>
                  <a:pt x="406588" y="73802"/>
                </a:lnTo>
                <a:lnTo>
                  <a:pt x="452656" y="68283"/>
                </a:lnTo>
                <a:lnTo>
                  <a:pt x="500812" y="62935"/>
                </a:lnTo>
                <a:lnTo>
                  <a:pt x="550998" y="57763"/>
                </a:lnTo>
                <a:lnTo>
                  <a:pt x="603155" y="52773"/>
                </a:lnTo>
                <a:lnTo>
                  <a:pt x="657225" y="47971"/>
                </a:lnTo>
                <a:lnTo>
                  <a:pt x="713149" y="43362"/>
                </a:lnTo>
                <a:lnTo>
                  <a:pt x="770867" y="38952"/>
                </a:lnTo>
                <a:lnTo>
                  <a:pt x="830322" y="34748"/>
                </a:lnTo>
                <a:lnTo>
                  <a:pt x="891455" y="30754"/>
                </a:lnTo>
                <a:lnTo>
                  <a:pt x="954206" y="26977"/>
                </a:lnTo>
                <a:lnTo>
                  <a:pt x="1018517" y="23421"/>
                </a:lnTo>
                <a:lnTo>
                  <a:pt x="1084329" y="20093"/>
                </a:lnTo>
                <a:lnTo>
                  <a:pt x="1151583" y="16999"/>
                </a:lnTo>
                <a:lnTo>
                  <a:pt x="1220222" y="14144"/>
                </a:lnTo>
                <a:lnTo>
                  <a:pt x="1290184" y="11533"/>
                </a:lnTo>
                <a:lnTo>
                  <a:pt x="1361413" y="9173"/>
                </a:lnTo>
                <a:lnTo>
                  <a:pt x="1433850" y="7070"/>
                </a:lnTo>
                <a:lnTo>
                  <a:pt x="1507434" y="5228"/>
                </a:lnTo>
                <a:lnTo>
                  <a:pt x="1582109" y="3654"/>
                </a:lnTo>
                <a:lnTo>
                  <a:pt x="1657814" y="2354"/>
                </a:lnTo>
                <a:lnTo>
                  <a:pt x="1734492" y="1332"/>
                </a:lnTo>
                <a:lnTo>
                  <a:pt x="1812083" y="596"/>
                </a:lnTo>
                <a:lnTo>
                  <a:pt x="1890528" y="149"/>
                </a:lnTo>
                <a:lnTo>
                  <a:pt x="1969770" y="0"/>
                </a:lnTo>
                <a:lnTo>
                  <a:pt x="2049011" y="149"/>
                </a:lnTo>
                <a:lnTo>
                  <a:pt x="2127456" y="596"/>
                </a:lnTo>
                <a:lnTo>
                  <a:pt x="2205047" y="1332"/>
                </a:lnTo>
                <a:lnTo>
                  <a:pt x="2281725" y="2354"/>
                </a:lnTo>
                <a:lnTo>
                  <a:pt x="2357430" y="3654"/>
                </a:lnTo>
                <a:lnTo>
                  <a:pt x="2432105" y="5228"/>
                </a:lnTo>
                <a:lnTo>
                  <a:pt x="2505689" y="7070"/>
                </a:lnTo>
                <a:lnTo>
                  <a:pt x="2578126" y="9173"/>
                </a:lnTo>
                <a:lnTo>
                  <a:pt x="2649355" y="11533"/>
                </a:lnTo>
                <a:lnTo>
                  <a:pt x="2719317" y="14144"/>
                </a:lnTo>
                <a:lnTo>
                  <a:pt x="2787956" y="16999"/>
                </a:lnTo>
                <a:lnTo>
                  <a:pt x="2855210" y="20093"/>
                </a:lnTo>
                <a:lnTo>
                  <a:pt x="2921022" y="23421"/>
                </a:lnTo>
                <a:lnTo>
                  <a:pt x="2985333" y="26977"/>
                </a:lnTo>
                <a:lnTo>
                  <a:pt x="3048084" y="30754"/>
                </a:lnTo>
                <a:lnTo>
                  <a:pt x="3109217" y="34748"/>
                </a:lnTo>
                <a:lnTo>
                  <a:pt x="3168672" y="38952"/>
                </a:lnTo>
                <a:lnTo>
                  <a:pt x="3226390" y="43362"/>
                </a:lnTo>
                <a:lnTo>
                  <a:pt x="3282314" y="47971"/>
                </a:lnTo>
                <a:lnTo>
                  <a:pt x="3336384" y="52773"/>
                </a:lnTo>
                <a:lnTo>
                  <a:pt x="3388541" y="57763"/>
                </a:lnTo>
                <a:lnTo>
                  <a:pt x="3438727" y="62935"/>
                </a:lnTo>
                <a:lnTo>
                  <a:pt x="3486883" y="68283"/>
                </a:lnTo>
                <a:lnTo>
                  <a:pt x="3532951" y="73802"/>
                </a:lnTo>
                <a:lnTo>
                  <a:pt x="3576870" y="79486"/>
                </a:lnTo>
                <a:lnTo>
                  <a:pt x="3618583" y="85330"/>
                </a:lnTo>
                <a:lnTo>
                  <a:pt x="3658031" y="91326"/>
                </a:lnTo>
                <a:lnTo>
                  <a:pt x="3729896" y="103758"/>
                </a:lnTo>
                <a:lnTo>
                  <a:pt x="3791994" y="116736"/>
                </a:lnTo>
                <a:lnTo>
                  <a:pt x="3843857" y="130214"/>
                </a:lnTo>
                <a:lnTo>
                  <a:pt x="3885013" y="144146"/>
                </a:lnTo>
                <a:lnTo>
                  <a:pt x="3925643" y="165797"/>
                </a:lnTo>
                <a:lnTo>
                  <a:pt x="3939540" y="188214"/>
                </a:lnTo>
                <a:lnTo>
                  <a:pt x="3937976" y="195816"/>
                </a:lnTo>
                <a:lnTo>
                  <a:pt x="3901429" y="225405"/>
                </a:lnTo>
                <a:lnTo>
                  <a:pt x="3865802" y="239629"/>
                </a:lnTo>
                <a:lnTo>
                  <a:pt x="3819234" y="253412"/>
                </a:lnTo>
                <a:lnTo>
                  <a:pt x="3762195" y="266709"/>
                </a:lnTo>
                <a:lnTo>
                  <a:pt x="3695154" y="279475"/>
                </a:lnTo>
                <a:lnTo>
                  <a:pt x="3618583" y="291665"/>
                </a:lnTo>
                <a:lnTo>
                  <a:pt x="3576870" y="297530"/>
                </a:lnTo>
                <a:lnTo>
                  <a:pt x="3532951" y="303234"/>
                </a:lnTo>
                <a:lnTo>
                  <a:pt x="3486883" y="308771"/>
                </a:lnTo>
                <a:lnTo>
                  <a:pt x="3438727" y="314137"/>
                </a:lnTo>
                <a:lnTo>
                  <a:pt x="3388541" y="319324"/>
                </a:lnTo>
                <a:lnTo>
                  <a:pt x="3336384" y="324328"/>
                </a:lnTo>
                <a:lnTo>
                  <a:pt x="3282314" y="329143"/>
                </a:lnTo>
                <a:lnTo>
                  <a:pt x="3226390" y="333763"/>
                </a:lnTo>
                <a:lnTo>
                  <a:pt x="3168672" y="338182"/>
                </a:lnTo>
                <a:lnTo>
                  <a:pt x="3109217" y="342396"/>
                </a:lnTo>
                <a:lnTo>
                  <a:pt x="3048084" y="346398"/>
                </a:lnTo>
                <a:lnTo>
                  <a:pt x="2985333" y="350182"/>
                </a:lnTo>
                <a:lnTo>
                  <a:pt x="2921022" y="353744"/>
                </a:lnTo>
                <a:lnTo>
                  <a:pt x="2855210" y="357077"/>
                </a:lnTo>
                <a:lnTo>
                  <a:pt x="2787956" y="360175"/>
                </a:lnTo>
                <a:lnTo>
                  <a:pt x="2719317" y="363034"/>
                </a:lnTo>
                <a:lnTo>
                  <a:pt x="2649355" y="365648"/>
                </a:lnTo>
                <a:lnTo>
                  <a:pt x="2578126" y="368010"/>
                </a:lnTo>
                <a:lnTo>
                  <a:pt x="2505689" y="370115"/>
                </a:lnTo>
                <a:lnTo>
                  <a:pt x="2432105" y="371958"/>
                </a:lnTo>
                <a:lnTo>
                  <a:pt x="2357430" y="373533"/>
                </a:lnTo>
                <a:lnTo>
                  <a:pt x="2281725" y="374834"/>
                </a:lnTo>
                <a:lnTo>
                  <a:pt x="2205047" y="375856"/>
                </a:lnTo>
                <a:lnTo>
                  <a:pt x="2127456" y="376593"/>
                </a:lnTo>
                <a:lnTo>
                  <a:pt x="2049011" y="377039"/>
                </a:lnTo>
                <a:lnTo>
                  <a:pt x="1969770" y="377190"/>
                </a:lnTo>
                <a:lnTo>
                  <a:pt x="1890528" y="377039"/>
                </a:lnTo>
                <a:lnTo>
                  <a:pt x="1812083" y="376593"/>
                </a:lnTo>
                <a:lnTo>
                  <a:pt x="1734492" y="375856"/>
                </a:lnTo>
                <a:lnTo>
                  <a:pt x="1657814" y="374834"/>
                </a:lnTo>
                <a:lnTo>
                  <a:pt x="1582109" y="373533"/>
                </a:lnTo>
                <a:lnTo>
                  <a:pt x="1507434" y="371958"/>
                </a:lnTo>
                <a:lnTo>
                  <a:pt x="1433850" y="370115"/>
                </a:lnTo>
                <a:lnTo>
                  <a:pt x="1361413" y="368010"/>
                </a:lnTo>
                <a:lnTo>
                  <a:pt x="1290184" y="365648"/>
                </a:lnTo>
                <a:lnTo>
                  <a:pt x="1220222" y="363034"/>
                </a:lnTo>
                <a:lnTo>
                  <a:pt x="1151583" y="360175"/>
                </a:lnTo>
                <a:lnTo>
                  <a:pt x="1084329" y="357077"/>
                </a:lnTo>
                <a:lnTo>
                  <a:pt x="1018517" y="353744"/>
                </a:lnTo>
                <a:lnTo>
                  <a:pt x="954206" y="350182"/>
                </a:lnTo>
                <a:lnTo>
                  <a:pt x="891455" y="346398"/>
                </a:lnTo>
                <a:lnTo>
                  <a:pt x="830322" y="342396"/>
                </a:lnTo>
                <a:lnTo>
                  <a:pt x="770867" y="338182"/>
                </a:lnTo>
                <a:lnTo>
                  <a:pt x="713149" y="333763"/>
                </a:lnTo>
                <a:lnTo>
                  <a:pt x="657225" y="329143"/>
                </a:lnTo>
                <a:lnTo>
                  <a:pt x="603155" y="324328"/>
                </a:lnTo>
                <a:lnTo>
                  <a:pt x="550998" y="319324"/>
                </a:lnTo>
                <a:lnTo>
                  <a:pt x="500812" y="314137"/>
                </a:lnTo>
                <a:lnTo>
                  <a:pt x="452656" y="308771"/>
                </a:lnTo>
                <a:lnTo>
                  <a:pt x="406588" y="303234"/>
                </a:lnTo>
                <a:lnTo>
                  <a:pt x="362669" y="297530"/>
                </a:lnTo>
                <a:lnTo>
                  <a:pt x="320956" y="291665"/>
                </a:lnTo>
                <a:lnTo>
                  <a:pt x="281508" y="285645"/>
                </a:lnTo>
                <a:lnTo>
                  <a:pt x="209643" y="273161"/>
                </a:lnTo>
                <a:lnTo>
                  <a:pt x="147545" y="260124"/>
                </a:lnTo>
                <a:lnTo>
                  <a:pt x="95682" y="246578"/>
                </a:lnTo>
                <a:lnTo>
                  <a:pt x="54526" y="232569"/>
                </a:lnTo>
                <a:lnTo>
                  <a:pt x="13896" y="210786"/>
                </a:lnTo>
                <a:lnTo>
                  <a:pt x="0" y="188214"/>
                </a:lnTo>
                <a:close/>
              </a:path>
            </a:pathLst>
          </a:custGeom>
          <a:ln w="1047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8733" y="6120639"/>
            <a:ext cx="38925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10" dirty="0">
                <a:latin typeface="Times New Roman"/>
                <a:cs typeface="Times New Roman"/>
              </a:rPr>
              <a:t>city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81683" y="6942581"/>
            <a:ext cx="3939540" cy="377190"/>
          </a:xfrm>
          <a:custGeom>
            <a:avLst/>
            <a:gdLst/>
            <a:ahLst/>
            <a:cxnLst/>
            <a:rect l="l" t="t" r="r" b="b"/>
            <a:pathLst>
              <a:path w="3939540" h="377190">
                <a:moveTo>
                  <a:pt x="0" y="188214"/>
                </a:moveTo>
                <a:lnTo>
                  <a:pt x="24567" y="158487"/>
                </a:lnTo>
                <a:lnTo>
                  <a:pt x="73792" y="137126"/>
                </a:lnTo>
                <a:lnTo>
                  <a:pt x="120391" y="123415"/>
                </a:lnTo>
                <a:lnTo>
                  <a:pt x="177464" y="110182"/>
                </a:lnTo>
                <a:lnTo>
                  <a:pt x="244541" y="97471"/>
                </a:lnTo>
                <a:lnTo>
                  <a:pt x="321150" y="85330"/>
                </a:lnTo>
                <a:lnTo>
                  <a:pt x="362881" y="79486"/>
                </a:lnTo>
                <a:lnTo>
                  <a:pt x="406819" y="73802"/>
                </a:lnTo>
                <a:lnTo>
                  <a:pt x="452903" y="68283"/>
                </a:lnTo>
                <a:lnTo>
                  <a:pt x="501075" y="62935"/>
                </a:lnTo>
                <a:lnTo>
                  <a:pt x="551276" y="57763"/>
                </a:lnTo>
                <a:lnTo>
                  <a:pt x="603447" y="52773"/>
                </a:lnTo>
                <a:lnTo>
                  <a:pt x="657530" y="47971"/>
                </a:lnTo>
                <a:lnTo>
                  <a:pt x="713464" y="43362"/>
                </a:lnTo>
                <a:lnTo>
                  <a:pt x="771192" y="38952"/>
                </a:lnTo>
                <a:lnTo>
                  <a:pt x="830654" y="34748"/>
                </a:lnTo>
                <a:lnTo>
                  <a:pt x="891791" y="30754"/>
                </a:lnTo>
                <a:lnTo>
                  <a:pt x="954544" y="26977"/>
                </a:lnTo>
                <a:lnTo>
                  <a:pt x="1018855" y="23421"/>
                </a:lnTo>
                <a:lnTo>
                  <a:pt x="1084664" y="20093"/>
                </a:lnTo>
                <a:lnTo>
                  <a:pt x="1151912" y="16999"/>
                </a:lnTo>
                <a:lnTo>
                  <a:pt x="1220540" y="14144"/>
                </a:lnTo>
                <a:lnTo>
                  <a:pt x="1290490" y="11533"/>
                </a:lnTo>
                <a:lnTo>
                  <a:pt x="1361702" y="9173"/>
                </a:lnTo>
                <a:lnTo>
                  <a:pt x="1434118" y="7070"/>
                </a:lnTo>
                <a:lnTo>
                  <a:pt x="1507678" y="5228"/>
                </a:lnTo>
                <a:lnTo>
                  <a:pt x="1582324" y="3654"/>
                </a:lnTo>
                <a:lnTo>
                  <a:pt x="1657996" y="2354"/>
                </a:lnTo>
                <a:lnTo>
                  <a:pt x="1734635" y="1332"/>
                </a:lnTo>
                <a:lnTo>
                  <a:pt x="1812183" y="596"/>
                </a:lnTo>
                <a:lnTo>
                  <a:pt x="1890581" y="149"/>
                </a:lnTo>
                <a:lnTo>
                  <a:pt x="1969770" y="0"/>
                </a:lnTo>
                <a:lnTo>
                  <a:pt x="2049011" y="149"/>
                </a:lnTo>
                <a:lnTo>
                  <a:pt x="2127456" y="596"/>
                </a:lnTo>
                <a:lnTo>
                  <a:pt x="2205047" y="1332"/>
                </a:lnTo>
                <a:lnTo>
                  <a:pt x="2281725" y="2354"/>
                </a:lnTo>
                <a:lnTo>
                  <a:pt x="2357430" y="3654"/>
                </a:lnTo>
                <a:lnTo>
                  <a:pt x="2432105" y="5228"/>
                </a:lnTo>
                <a:lnTo>
                  <a:pt x="2505689" y="7070"/>
                </a:lnTo>
                <a:lnTo>
                  <a:pt x="2578126" y="9173"/>
                </a:lnTo>
                <a:lnTo>
                  <a:pt x="2649355" y="11533"/>
                </a:lnTo>
                <a:lnTo>
                  <a:pt x="2719317" y="14144"/>
                </a:lnTo>
                <a:lnTo>
                  <a:pt x="2787956" y="16999"/>
                </a:lnTo>
                <a:lnTo>
                  <a:pt x="2855210" y="20093"/>
                </a:lnTo>
                <a:lnTo>
                  <a:pt x="2921022" y="23421"/>
                </a:lnTo>
                <a:lnTo>
                  <a:pt x="2985333" y="26977"/>
                </a:lnTo>
                <a:lnTo>
                  <a:pt x="3048084" y="30754"/>
                </a:lnTo>
                <a:lnTo>
                  <a:pt x="3109217" y="34748"/>
                </a:lnTo>
                <a:lnTo>
                  <a:pt x="3168672" y="38952"/>
                </a:lnTo>
                <a:lnTo>
                  <a:pt x="3226390" y="43362"/>
                </a:lnTo>
                <a:lnTo>
                  <a:pt x="3282314" y="47971"/>
                </a:lnTo>
                <a:lnTo>
                  <a:pt x="3336384" y="52773"/>
                </a:lnTo>
                <a:lnTo>
                  <a:pt x="3388541" y="57763"/>
                </a:lnTo>
                <a:lnTo>
                  <a:pt x="3438727" y="62935"/>
                </a:lnTo>
                <a:lnTo>
                  <a:pt x="3486883" y="68283"/>
                </a:lnTo>
                <a:lnTo>
                  <a:pt x="3532951" y="73802"/>
                </a:lnTo>
                <a:lnTo>
                  <a:pt x="3576870" y="79486"/>
                </a:lnTo>
                <a:lnTo>
                  <a:pt x="3618583" y="85330"/>
                </a:lnTo>
                <a:lnTo>
                  <a:pt x="3658031" y="91326"/>
                </a:lnTo>
                <a:lnTo>
                  <a:pt x="3729896" y="103758"/>
                </a:lnTo>
                <a:lnTo>
                  <a:pt x="3791994" y="116736"/>
                </a:lnTo>
                <a:lnTo>
                  <a:pt x="3843857" y="130214"/>
                </a:lnTo>
                <a:lnTo>
                  <a:pt x="3885013" y="144146"/>
                </a:lnTo>
                <a:lnTo>
                  <a:pt x="3925643" y="165797"/>
                </a:lnTo>
                <a:lnTo>
                  <a:pt x="3939540" y="188214"/>
                </a:lnTo>
                <a:lnTo>
                  <a:pt x="3937976" y="195816"/>
                </a:lnTo>
                <a:lnTo>
                  <a:pt x="3901429" y="225405"/>
                </a:lnTo>
                <a:lnTo>
                  <a:pt x="3865802" y="239629"/>
                </a:lnTo>
                <a:lnTo>
                  <a:pt x="3819234" y="253412"/>
                </a:lnTo>
                <a:lnTo>
                  <a:pt x="3762195" y="266709"/>
                </a:lnTo>
                <a:lnTo>
                  <a:pt x="3695154" y="279475"/>
                </a:lnTo>
                <a:lnTo>
                  <a:pt x="3618583" y="291665"/>
                </a:lnTo>
                <a:lnTo>
                  <a:pt x="3576870" y="297530"/>
                </a:lnTo>
                <a:lnTo>
                  <a:pt x="3532951" y="303234"/>
                </a:lnTo>
                <a:lnTo>
                  <a:pt x="3486883" y="308771"/>
                </a:lnTo>
                <a:lnTo>
                  <a:pt x="3438727" y="314137"/>
                </a:lnTo>
                <a:lnTo>
                  <a:pt x="3388541" y="319324"/>
                </a:lnTo>
                <a:lnTo>
                  <a:pt x="3336384" y="324328"/>
                </a:lnTo>
                <a:lnTo>
                  <a:pt x="3282314" y="329143"/>
                </a:lnTo>
                <a:lnTo>
                  <a:pt x="3226390" y="333763"/>
                </a:lnTo>
                <a:lnTo>
                  <a:pt x="3168672" y="338182"/>
                </a:lnTo>
                <a:lnTo>
                  <a:pt x="3109217" y="342396"/>
                </a:lnTo>
                <a:lnTo>
                  <a:pt x="3048084" y="346398"/>
                </a:lnTo>
                <a:lnTo>
                  <a:pt x="2985333" y="350182"/>
                </a:lnTo>
                <a:lnTo>
                  <a:pt x="2921022" y="353744"/>
                </a:lnTo>
                <a:lnTo>
                  <a:pt x="2855210" y="357077"/>
                </a:lnTo>
                <a:lnTo>
                  <a:pt x="2787956" y="360175"/>
                </a:lnTo>
                <a:lnTo>
                  <a:pt x="2719317" y="363034"/>
                </a:lnTo>
                <a:lnTo>
                  <a:pt x="2649355" y="365648"/>
                </a:lnTo>
                <a:lnTo>
                  <a:pt x="2578126" y="368010"/>
                </a:lnTo>
                <a:lnTo>
                  <a:pt x="2505689" y="370115"/>
                </a:lnTo>
                <a:lnTo>
                  <a:pt x="2432105" y="371958"/>
                </a:lnTo>
                <a:lnTo>
                  <a:pt x="2357430" y="373533"/>
                </a:lnTo>
                <a:lnTo>
                  <a:pt x="2281725" y="374834"/>
                </a:lnTo>
                <a:lnTo>
                  <a:pt x="2205047" y="375856"/>
                </a:lnTo>
                <a:lnTo>
                  <a:pt x="2127456" y="376593"/>
                </a:lnTo>
                <a:lnTo>
                  <a:pt x="2049011" y="377039"/>
                </a:lnTo>
                <a:lnTo>
                  <a:pt x="1969770" y="377190"/>
                </a:lnTo>
                <a:lnTo>
                  <a:pt x="1890581" y="377039"/>
                </a:lnTo>
                <a:lnTo>
                  <a:pt x="1812183" y="376593"/>
                </a:lnTo>
                <a:lnTo>
                  <a:pt x="1734635" y="375856"/>
                </a:lnTo>
                <a:lnTo>
                  <a:pt x="1657996" y="374834"/>
                </a:lnTo>
                <a:lnTo>
                  <a:pt x="1582324" y="373533"/>
                </a:lnTo>
                <a:lnTo>
                  <a:pt x="1507678" y="371958"/>
                </a:lnTo>
                <a:lnTo>
                  <a:pt x="1434118" y="370115"/>
                </a:lnTo>
                <a:lnTo>
                  <a:pt x="1361702" y="368010"/>
                </a:lnTo>
                <a:lnTo>
                  <a:pt x="1290490" y="365648"/>
                </a:lnTo>
                <a:lnTo>
                  <a:pt x="1220540" y="363034"/>
                </a:lnTo>
                <a:lnTo>
                  <a:pt x="1151912" y="360175"/>
                </a:lnTo>
                <a:lnTo>
                  <a:pt x="1084664" y="357077"/>
                </a:lnTo>
                <a:lnTo>
                  <a:pt x="1018855" y="353744"/>
                </a:lnTo>
                <a:lnTo>
                  <a:pt x="954544" y="350182"/>
                </a:lnTo>
                <a:lnTo>
                  <a:pt x="891791" y="346398"/>
                </a:lnTo>
                <a:lnTo>
                  <a:pt x="830654" y="342396"/>
                </a:lnTo>
                <a:lnTo>
                  <a:pt x="771192" y="338182"/>
                </a:lnTo>
                <a:lnTo>
                  <a:pt x="713464" y="333763"/>
                </a:lnTo>
                <a:lnTo>
                  <a:pt x="657530" y="329143"/>
                </a:lnTo>
                <a:lnTo>
                  <a:pt x="603447" y="324328"/>
                </a:lnTo>
                <a:lnTo>
                  <a:pt x="551276" y="319324"/>
                </a:lnTo>
                <a:lnTo>
                  <a:pt x="501075" y="314137"/>
                </a:lnTo>
                <a:lnTo>
                  <a:pt x="452903" y="308771"/>
                </a:lnTo>
                <a:lnTo>
                  <a:pt x="406819" y="303234"/>
                </a:lnTo>
                <a:lnTo>
                  <a:pt x="362881" y="297530"/>
                </a:lnTo>
                <a:lnTo>
                  <a:pt x="321150" y="291665"/>
                </a:lnTo>
                <a:lnTo>
                  <a:pt x="281684" y="285645"/>
                </a:lnTo>
                <a:lnTo>
                  <a:pt x="209782" y="273161"/>
                </a:lnTo>
                <a:lnTo>
                  <a:pt x="147648" y="260124"/>
                </a:lnTo>
                <a:lnTo>
                  <a:pt x="95752" y="246578"/>
                </a:lnTo>
                <a:lnTo>
                  <a:pt x="54568" y="232569"/>
                </a:lnTo>
                <a:lnTo>
                  <a:pt x="13907" y="210786"/>
                </a:lnTo>
                <a:lnTo>
                  <a:pt x="0" y="188214"/>
                </a:lnTo>
                <a:close/>
              </a:path>
            </a:pathLst>
          </a:custGeom>
          <a:ln w="1047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64433" y="6958840"/>
            <a:ext cx="57404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-10" dirty="0">
                <a:latin typeface="Times New Roman"/>
                <a:cs typeface="Times New Roman"/>
              </a:rPr>
              <a:t>street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83731" y="4847082"/>
            <a:ext cx="10795" cy="2137410"/>
            <a:chOff x="3183731" y="4847082"/>
            <a:chExt cx="10795" cy="2137410"/>
          </a:xfrm>
        </p:grpSpPr>
        <p:sp>
          <p:nvSpPr>
            <p:cNvPr id="13" name="object 13"/>
            <p:cNvSpPr/>
            <p:nvPr/>
          </p:nvSpPr>
          <p:spPr>
            <a:xfrm>
              <a:off x="3188969" y="4847082"/>
              <a:ext cx="0" cy="419100"/>
            </a:xfrm>
            <a:custGeom>
              <a:avLst/>
              <a:gdLst/>
              <a:ahLst/>
              <a:cxnLst/>
              <a:rect l="l" t="t" r="r" b="b"/>
              <a:pathLst>
                <a:path h="419100">
                  <a:moveTo>
                    <a:pt x="0" y="0"/>
                  </a:moveTo>
                  <a:lnTo>
                    <a:pt x="0" y="419100"/>
                  </a:lnTo>
                </a:path>
              </a:pathLst>
            </a:custGeom>
            <a:ln w="10477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88969" y="5475732"/>
              <a:ext cx="0" cy="586740"/>
            </a:xfrm>
            <a:custGeom>
              <a:avLst/>
              <a:gdLst/>
              <a:ahLst/>
              <a:cxnLst/>
              <a:rect l="l" t="t" r="r" b="b"/>
              <a:pathLst>
                <a:path h="586739">
                  <a:moveTo>
                    <a:pt x="0" y="0"/>
                  </a:moveTo>
                  <a:lnTo>
                    <a:pt x="0" y="586740"/>
                  </a:lnTo>
                </a:path>
              </a:pathLst>
            </a:custGeom>
            <a:ln w="10477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88969" y="6376416"/>
              <a:ext cx="0" cy="608330"/>
            </a:xfrm>
            <a:custGeom>
              <a:avLst/>
              <a:gdLst/>
              <a:ahLst/>
              <a:cxnLst/>
              <a:rect l="l" t="t" r="r" b="b"/>
              <a:pathLst>
                <a:path h="608329">
                  <a:moveTo>
                    <a:pt x="0" y="0"/>
                  </a:moveTo>
                  <a:lnTo>
                    <a:pt x="0" y="608075"/>
                  </a:lnTo>
                </a:path>
              </a:pathLst>
            </a:custGeom>
            <a:ln w="10477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548119" y="4355848"/>
            <a:ext cx="178562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latin typeface="Times New Roman"/>
                <a:cs typeface="Times New Roman"/>
              </a:rPr>
              <a:t>15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distinct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values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00699" y="5235949"/>
            <a:ext cx="191135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latin typeface="Times New Roman"/>
                <a:cs typeface="Times New Roman"/>
              </a:rPr>
              <a:t>365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distinct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values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64309" y="6052809"/>
            <a:ext cx="203708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latin typeface="Times New Roman"/>
                <a:cs typeface="Times New Roman"/>
              </a:rPr>
              <a:t>3567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distinct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values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02944" y="6849099"/>
            <a:ext cx="23507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latin typeface="Times New Roman"/>
                <a:cs typeface="Times New Roman"/>
              </a:rPr>
              <a:t>674,339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distinct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values</a:t>
            </a:r>
            <a:endParaRPr sz="19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09386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623572"/>
            <a:ext cx="2463165" cy="763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Summa</a:t>
            </a:r>
            <a:r>
              <a:rPr spc="20" dirty="0"/>
              <a:t>r</a:t>
            </a:r>
            <a:r>
              <a:rPr spc="-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33628"/>
            <a:ext cx="5461000" cy="502158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9890" marR="770890" indent="-377190">
              <a:lnSpc>
                <a:spcPct val="80000"/>
              </a:lnSpc>
              <a:spcBef>
                <a:spcPts val="63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200" b="1" spc="-15" dirty="0">
                <a:latin typeface="Calibri"/>
                <a:cs typeface="Calibri"/>
              </a:rPr>
              <a:t>Data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quality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accuracy,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completeness,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consistency,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timeliness,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believability, </a:t>
            </a:r>
            <a:r>
              <a:rPr sz="2200" spc="-10" dirty="0">
                <a:latin typeface="Calibri"/>
                <a:cs typeface="Calibri"/>
              </a:rPr>
              <a:t> interpretability</a:t>
            </a:r>
            <a:endParaRPr sz="2200">
              <a:latin typeface="Calibri"/>
              <a:cs typeface="Calibri"/>
            </a:endParaRPr>
          </a:p>
          <a:p>
            <a:pPr marL="389890" marR="468630" indent="-377190">
              <a:lnSpc>
                <a:spcPct val="80000"/>
              </a:lnSpc>
              <a:spcBef>
                <a:spcPts val="132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200" b="1" spc="-15" dirty="0">
                <a:latin typeface="Calibri"/>
                <a:cs typeface="Calibri"/>
              </a:rPr>
              <a:t>Data </a:t>
            </a:r>
            <a:r>
              <a:rPr sz="2200" b="1" spc="-5" dirty="0">
                <a:latin typeface="Calibri"/>
                <a:cs typeface="Calibri"/>
              </a:rPr>
              <a:t>cleaning</a:t>
            </a:r>
            <a:r>
              <a:rPr sz="2200" spc="-5" dirty="0">
                <a:latin typeface="Calibri"/>
                <a:cs typeface="Calibri"/>
              </a:rPr>
              <a:t>: </a:t>
            </a:r>
            <a:r>
              <a:rPr sz="2200" spc="5" dirty="0">
                <a:latin typeface="Calibri"/>
                <a:cs typeface="Calibri"/>
              </a:rPr>
              <a:t>e.g. </a:t>
            </a:r>
            <a:r>
              <a:rPr sz="2200" dirty="0">
                <a:latin typeface="Calibri"/>
                <a:cs typeface="Calibri"/>
              </a:rPr>
              <a:t>missing/noisy </a:t>
            </a:r>
            <a:r>
              <a:rPr sz="2200" spc="-5" dirty="0">
                <a:latin typeface="Calibri"/>
                <a:cs typeface="Calibri"/>
              </a:rPr>
              <a:t>values,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outliers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9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200" b="1" spc="-15" dirty="0">
                <a:latin typeface="Calibri"/>
                <a:cs typeface="Calibri"/>
              </a:rPr>
              <a:t>Data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integration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multiple</a:t>
            </a:r>
            <a:r>
              <a:rPr sz="2200" spc="-5" dirty="0">
                <a:latin typeface="Calibri"/>
                <a:cs typeface="Calibri"/>
              </a:rPr>
              <a:t> sources:</a:t>
            </a:r>
            <a:endParaRPr sz="2200">
              <a:latin typeface="Calibri"/>
              <a:cs typeface="Calibri"/>
            </a:endParaRPr>
          </a:p>
          <a:p>
            <a:pPr marL="829944" marR="318135" lvl="1" indent="-314960">
              <a:lnSpc>
                <a:spcPct val="80000"/>
              </a:lnSpc>
              <a:spcBef>
                <a:spcPts val="1320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200" spc="-10" dirty="0">
                <a:latin typeface="Calibri"/>
                <a:cs typeface="Calibri"/>
              </a:rPr>
              <a:t>Entity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identification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problem;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Remove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redundancies; </a:t>
            </a:r>
            <a:r>
              <a:rPr sz="2200" spc="-5" dirty="0">
                <a:latin typeface="Calibri"/>
                <a:cs typeface="Calibri"/>
              </a:rPr>
              <a:t>Detect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inconsistencies</a:t>
            </a:r>
            <a:endParaRPr sz="2200">
              <a:latin typeface="Calibri"/>
              <a:cs typeface="Calibri"/>
            </a:endParaRPr>
          </a:p>
          <a:p>
            <a:pPr marL="389890" indent="-377825">
              <a:lnSpc>
                <a:spcPct val="100000"/>
              </a:lnSpc>
              <a:spcBef>
                <a:spcPts val="79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90525" algn="l"/>
              </a:tabLst>
            </a:pPr>
            <a:r>
              <a:rPr sz="2200" b="1" spc="-15" dirty="0">
                <a:latin typeface="Calibri"/>
                <a:cs typeface="Calibri"/>
              </a:rPr>
              <a:t>Data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reduction</a:t>
            </a:r>
            <a:endParaRPr sz="2200">
              <a:latin typeface="Calibri"/>
              <a:cs typeface="Calibri"/>
            </a:endParaRPr>
          </a:p>
          <a:p>
            <a:pPr marL="829944" marR="303530" lvl="1" indent="-314960">
              <a:lnSpc>
                <a:spcPct val="80000"/>
              </a:lnSpc>
              <a:spcBef>
                <a:spcPts val="1320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Dimensionality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reduction;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Numerosity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reduction;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compression</a:t>
            </a:r>
            <a:endParaRPr sz="2200">
              <a:latin typeface="Calibri"/>
              <a:cs typeface="Calibri"/>
            </a:endParaRPr>
          </a:p>
          <a:p>
            <a:pPr marL="389890" indent="-377825">
              <a:lnSpc>
                <a:spcPct val="100000"/>
              </a:lnSpc>
              <a:spcBef>
                <a:spcPts val="790"/>
              </a:spcBef>
              <a:buClr>
                <a:srgbClr val="CC0000"/>
              </a:buClr>
              <a:buFont typeface="Arial MT"/>
              <a:buChar char="•"/>
              <a:tabLst>
                <a:tab pos="389890" algn="l"/>
                <a:tab pos="390525" algn="l"/>
              </a:tabLst>
            </a:pPr>
            <a:r>
              <a:rPr sz="2200" b="1" spc="-15" dirty="0">
                <a:latin typeface="Calibri"/>
                <a:cs typeface="Calibri"/>
              </a:rPr>
              <a:t>Data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transformation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and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data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discretization</a:t>
            </a:r>
            <a:endParaRPr sz="2200">
              <a:latin typeface="Calibri"/>
              <a:cs typeface="Calibri"/>
            </a:endParaRPr>
          </a:p>
          <a:p>
            <a:pPr marL="829944" marR="825500" lvl="1" indent="-314960">
              <a:lnSpc>
                <a:spcPct val="80000"/>
              </a:lnSpc>
              <a:spcBef>
                <a:spcPts val="1320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Normalization; Concept </a:t>
            </a:r>
            <a:r>
              <a:rPr sz="2200" spc="-20" dirty="0">
                <a:latin typeface="Calibri"/>
                <a:cs typeface="Calibri"/>
              </a:rPr>
              <a:t>hierarchy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generation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79" y="2712720"/>
            <a:ext cx="3771900" cy="24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3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623572"/>
            <a:ext cx="7002780" cy="763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How</a:t>
            </a:r>
            <a:r>
              <a:rPr spc="-20" dirty="0"/>
              <a:t> </a:t>
            </a:r>
            <a:r>
              <a:rPr spc="-30" dirty="0"/>
              <a:t>to</a:t>
            </a:r>
            <a:r>
              <a:rPr spc="-15" dirty="0"/>
              <a:t> </a:t>
            </a:r>
            <a:r>
              <a:rPr spc="-10" dirty="0"/>
              <a:t>Handle</a:t>
            </a:r>
            <a:r>
              <a:rPr spc="-20" dirty="0"/>
              <a:t> Noisy</a:t>
            </a:r>
            <a:r>
              <a:rPr spc="-15" dirty="0"/>
              <a:t> </a:t>
            </a:r>
            <a:r>
              <a:rPr spc="-30" dirty="0"/>
              <a:t>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559288"/>
            <a:ext cx="8632825" cy="26803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b="1" spc="15" dirty="0">
                <a:latin typeface="Calibri"/>
                <a:cs typeface="Calibri"/>
              </a:rPr>
              <a:t>Noise: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random error </a:t>
            </a:r>
            <a:r>
              <a:rPr sz="2600" spc="15" dirty="0">
                <a:latin typeface="Calibri"/>
                <a:cs typeface="Calibri"/>
              </a:rPr>
              <a:t>or</a:t>
            </a:r>
            <a:r>
              <a:rPr sz="2600" spc="10" dirty="0">
                <a:latin typeface="Calibri"/>
                <a:cs typeface="Calibri"/>
              </a:rPr>
              <a:t> variance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measured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variable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spc="15" dirty="0">
                <a:latin typeface="Calibri"/>
                <a:cs typeface="Calibri"/>
              </a:rPr>
              <a:t>“Smooth”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out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 to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remove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noise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8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b="1" spc="15" dirty="0">
                <a:latin typeface="Calibri"/>
                <a:cs typeface="Calibri"/>
              </a:rPr>
              <a:t>Binning</a:t>
            </a:r>
            <a:endParaRPr sz="260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565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200" spc="-15" dirty="0">
                <a:latin typeface="Calibri"/>
                <a:cs typeface="Calibri"/>
              </a:rPr>
              <a:t>first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sort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partition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(equal‐frequency)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bins</a:t>
            </a:r>
            <a:endParaRPr sz="2200">
              <a:latin typeface="Calibri"/>
              <a:cs typeface="Calibri"/>
            </a:endParaRPr>
          </a:p>
          <a:p>
            <a:pPr marL="829944" marR="5080" lvl="1" indent="-314960">
              <a:lnSpc>
                <a:spcPct val="100499"/>
              </a:lnSpc>
              <a:spcBef>
                <a:spcPts val="509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5" dirty="0">
                <a:latin typeface="Calibri"/>
                <a:cs typeface="Calibri"/>
              </a:rPr>
              <a:t>one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b="1" dirty="0">
                <a:latin typeface="Calibri"/>
                <a:cs typeface="Calibri"/>
              </a:rPr>
              <a:t>smooth </a:t>
            </a:r>
            <a:r>
              <a:rPr sz="2200" b="1" spc="-10" dirty="0">
                <a:latin typeface="Calibri"/>
                <a:cs typeface="Calibri"/>
              </a:rPr>
              <a:t>by </a:t>
            </a:r>
            <a:r>
              <a:rPr sz="2200" b="1" dirty="0">
                <a:latin typeface="Calibri"/>
                <a:cs typeface="Calibri"/>
              </a:rPr>
              <a:t>bin </a:t>
            </a:r>
            <a:r>
              <a:rPr sz="2200" b="1" spc="-5" dirty="0">
                <a:latin typeface="Calibri"/>
                <a:cs typeface="Calibri"/>
              </a:rPr>
              <a:t>means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b="1" spc="-5" dirty="0">
                <a:latin typeface="Calibri"/>
                <a:cs typeface="Calibri"/>
              </a:rPr>
              <a:t>smooth </a:t>
            </a:r>
            <a:r>
              <a:rPr sz="2200" b="1" dirty="0">
                <a:latin typeface="Calibri"/>
                <a:cs typeface="Calibri"/>
              </a:rPr>
              <a:t>by bin </a:t>
            </a:r>
            <a:r>
              <a:rPr sz="2200" b="1" spc="-5" dirty="0">
                <a:latin typeface="Calibri"/>
                <a:cs typeface="Calibri"/>
              </a:rPr>
              <a:t>median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b="1" spc="-5" dirty="0">
                <a:latin typeface="Calibri"/>
                <a:cs typeface="Calibri"/>
              </a:rPr>
              <a:t>smooth </a:t>
            </a:r>
            <a:r>
              <a:rPr sz="2200" b="1" spc="-484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by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bin </a:t>
            </a:r>
            <a:r>
              <a:rPr sz="2200" b="1" spc="-5" dirty="0">
                <a:latin typeface="Calibri"/>
                <a:cs typeface="Calibri"/>
              </a:rPr>
              <a:t>boundaries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etc</a:t>
            </a:r>
            <a:r>
              <a:rPr sz="2600" spc="-1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0789" y="4693125"/>
            <a:ext cx="5029745" cy="1888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271" y="5353065"/>
            <a:ext cx="3091225" cy="9433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43400" y="5311140"/>
            <a:ext cx="2096031" cy="9435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25815" y="5332095"/>
            <a:ext cx="2503938" cy="9534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623572"/>
            <a:ext cx="7002780" cy="763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How</a:t>
            </a:r>
            <a:r>
              <a:rPr spc="-20" dirty="0"/>
              <a:t> </a:t>
            </a:r>
            <a:r>
              <a:rPr spc="-30" dirty="0"/>
              <a:t>to</a:t>
            </a:r>
            <a:r>
              <a:rPr spc="-15" dirty="0"/>
              <a:t> </a:t>
            </a:r>
            <a:r>
              <a:rPr spc="-10" dirty="0"/>
              <a:t>Handle</a:t>
            </a:r>
            <a:r>
              <a:rPr spc="-20" dirty="0"/>
              <a:t> Noisy</a:t>
            </a:r>
            <a:r>
              <a:rPr spc="-15" dirty="0"/>
              <a:t> </a:t>
            </a:r>
            <a:r>
              <a:rPr spc="-30" dirty="0"/>
              <a:t>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555266"/>
            <a:ext cx="6664325" cy="36544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spcBef>
                <a:spcPts val="80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b="1" spc="10" dirty="0">
                <a:latin typeface="Calibri"/>
                <a:cs typeface="Calibri"/>
              </a:rPr>
              <a:t>Regression</a:t>
            </a:r>
            <a:endParaRPr sz="260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560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smooth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fitting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data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regression</a:t>
            </a:r>
            <a:r>
              <a:rPr sz="2200" spc="-5" dirty="0">
                <a:latin typeface="Calibri"/>
                <a:cs typeface="Calibri"/>
              </a:rPr>
              <a:t> functions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CC0000"/>
              </a:buClr>
              <a:buFont typeface="Arial MT"/>
              <a:buChar char="–"/>
            </a:pPr>
            <a:endParaRPr sz="3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b="1" spc="10" dirty="0">
                <a:latin typeface="Calibri"/>
                <a:cs typeface="Calibri"/>
              </a:rPr>
              <a:t>Clustering</a:t>
            </a:r>
            <a:endParaRPr sz="260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565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detect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remove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outliers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Font typeface="Arial MT"/>
              <a:buChar char="–"/>
            </a:pPr>
            <a:endParaRPr sz="3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b="1" spc="15" dirty="0">
                <a:latin typeface="Calibri"/>
                <a:cs typeface="Calibri"/>
              </a:rPr>
              <a:t>Combined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10" dirty="0">
                <a:latin typeface="Calibri"/>
                <a:cs typeface="Calibri"/>
              </a:rPr>
              <a:t>computer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and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20" dirty="0">
                <a:latin typeface="Calibri"/>
                <a:cs typeface="Calibri"/>
              </a:rPr>
              <a:t>human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inspection</a:t>
            </a:r>
            <a:endParaRPr sz="260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570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detect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suspicious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623572"/>
            <a:ext cx="4184650" cy="763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>
                <a:solidFill>
                  <a:srgbClr val="170982"/>
                </a:solidFill>
              </a:rPr>
              <a:t>Data</a:t>
            </a:r>
            <a:r>
              <a:rPr spc="-80" dirty="0">
                <a:solidFill>
                  <a:srgbClr val="170982"/>
                </a:solidFill>
              </a:rPr>
              <a:t> </a:t>
            </a:r>
            <a:r>
              <a:rPr spc="-30" dirty="0">
                <a:solidFill>
                  <a:srgbClr val="170982"/>
                </a:solidFill>
              </a:rPr>
              <a:t>Integration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628650" indent="-377190">
              <a:lnSpc>
                <a:spcPct val="100000"/>
              </a:lnSpc>
              <a:spcBef>
                <a:spcPts val="1520"/>
              </a:spcBef>
              <a:buClr>
                <a:srgbClr val="CC0000"/>
              </a:buClr>
              <a:buFont typeface="Arial MT"/>
              <a:buChar char="•"/>
              <a:tabLst>
                <a:tab pos="628650" algn="l"/>
                <a:tab pos="629285" algn="l"/>
              </a:tabLst>
            </a:pPr>
            <a:r>
              <a:rPr spc="5" dirty="0"/>
              <a:t>Data</a:t>
            </a:r>
            <a:r>
              <a:rPr spc="-20" dirty="0"/>
              <a:t> </a:t>
            </a:r>
            <a:r>
              <a:rPr dirty="0"/>
              <a:t>integration</a:t>
            </a:r>
          </a:p>
          <a:p>
            <a:pPr marL="1068705" lvl="1" indent="-314960">
              <a:lnSpc>
                <a:spcPct val="100000"/>
              </a:lnSpc>
              <a:spcBef>
                <a:spcPts val="1135"/>
              </a:spcBef>
              <a:buClr>
                <a:srgbClr val="CC0000"/>
              </a:buClr>
              <a:buFont typeface="Arial MT"/>
              <a:buChar char="–"/>
              <a:tabLst>
                <a:tab pos="1069340" algn="l"/>
                <a:tab pos="1069975" algn="l"/>
              </a:tabLst>
            </a:pPr>
            <a:r>
              <a:rPr sz="2050" spc="10" dirty="0">
                <a:latin typeface="Calibri"/>
                <a:cs typeface="Calibri"/>
              </a:rPr>
              <a:t>Combines </a:t>
            </a:r>
            <a:r>
              <a:rPr sz="2050" dirty="0">
                <a:latin typeface="Calibri"/>
                <a:cs typeface="Calibri"/>
              </a:rPr>
              <a:t>data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from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multiple</a:t>
            </a:r>
            <a:r>
              <a:rPr sz="2050" spc="10" dirty="0">
                <a:latin typeface="Calibri"/>
                <a:cs typeface="Calibri"/>
              </a:rPr>
              <a:t> sources </a:t>
            </a:r>
            <a:r>
              <a:rPr sz="2050" dirty="0">
                <a:latin typeface="Calibri"/>
                <a:cs typeface="Calibri"/>
              </a:rPr>
              <a:t>into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a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coherent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store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(data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warehouse)</a:t>
            </a:r>
            <a:endParaRPr sz="2050">
              <a:latin typeface="Calibri"/>
              <a:cs typeface="Calibri"/>
            </a:endParaRPr>
          </a:p>
          <a:p>
            <a:pPr marL="1068705" lvl="1" indent="-314960">
              <a:lnSpc>
                <a:spcPct val="100000"/>
              </a:lnSpc>
              <a:spcBef>
                <a:spcPts val="1060"/>
              </a:spcBef>
              <a:buClr>
                <a:srgbClr val="CC0000"/>
              </a:buClr>
              <a:buFont typeface="Arial MT"/>
              <a:buChar char="–"/>
              <a:tabLst>
                <a:tab pos="1069340" algn="l"/>
                <a:tab pos="1069975" algn="l"/>
              </a:tabLst>
            </a:pPr>
            <a:r>
              <a:rPr sz="2050" spc="15" dirty="0">
                <a:latin typeface="Calibri"/>
                <a:cs typeface="Calibri"/>
              </a:rPr>
              <a:t>Schema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integration: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e.g.,</a:t>
            </a:r>
            <a:r>
              <a:rPr sz="2050" spc="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A.cust‐id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20" dirty="0">
                <a:latin typeface="Symbol"/>
                <a:cs typeface="Symbol"/>
              </a:rPr>
              <a:t>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Calibri"/>
                <a:cs typeface="Calibri"/>
              </a:rPr>
              <a:t>B.cust‐#</a:t>
            </a:r>
            <a:endParaRPr sz="2050">
              <a:latin typeface="Calibri"/>
              <a:cs typeface="Calibri"/>
            </a:endParaRPr>
          </a:p>
          <a:p>
            <a:pPr marL="1068705" lvl="1" indent="-314960">
              <a:lnSpc>
                <a:spcPct val="100000"/>
              </a:lnSpc>
              <a:spcBef>
                <a:spcPts val="1050"/>
              </a:spcBef>
              <a:buClr>
                <a:srgbClr val="CC0000"/>
              </a:buClr>
              <a:buFont typeface="Arial MT"/>
              <a:buChar char="–"/>
              <a:tabLst>
                <a:tab pos="1069340" algn="l"/>
                <a:tab pos="1069975" algn="l"/>
              </a:tabLst>
            </a:pPr>
            <a:r>
              <a:rPr sz="2050" dirty="0">
                <a:latin typeface="Calibri"/>
                <a:cs typeface="Calibri"/>
              </a:rPr>
              <a:t>Integrate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metadata from </a:t>
            </a:r>
            <a:r>
              <a:rPr sz="2050" spc="-5" dirty="0">
                <a:latin typeface="Calibri"/>
                <a:cs typeface="Calibri"/>
              </a:rPr>
              <a:t>different</a:t>
            </a:r>
            <a:r>
              <a:rPr sz="2050" spc="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sources</a:t>
            </a:r>
            <a:endParaRPr sz="2050">
              <a:latin typeface="Calibri"/>
              <a:cs typeface="Calibri"/>
            </a:endParaRPr>
          </a:p>
          <a:p>
            <a:pPr marL="628650" indent="-377190">
              <a:lnSpc>
                <a:spcPct val="100000"/>
              </a:lnSpc>
              <a:spcBef>
                <a:spcPts val="1225"/>
              </a:spcBef>
              <a:buClr>
                <a:srgbClr val="CC0000"/>
              </a:buClr>
              <a:buFont typeface="Arial MT"/>
              <a:buChar char="•"/>
              <a:tabLst>
                <a:tab pos="628650" algn="l"/>
                <a:tab pos="629285" algn="l"/>
              </a:tabLst>
            </a:pPr>
            <a:r>
              <a:rPr b="0" spc="5" dirty="0">
                <a:solidFill>
                  <a:srgbClr val="0000FF"/>
                </a:solidFill>
                <a:latin typeface="Calibri"/>
                <a:cs typeface="Calibri"/>
              </a:rPr>
              <a:t>Entity</a:t>
            </a:r>
            <a:r>
              <a:rPr b="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b="0" spc="5" dirty="0">
                <a:solidFill>
                  <a:srgbClr val="0000FF"/>
                </a:solidFill>
                <a:latin typeface="Calibri"/>
                <a:cs typeface="Calibri"/>
              </a:rPr>
              <a:t>identification</a:t>
            </a:r>
            <a:r>
              <a:rPr b="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b="0" spc="10" dirty="0">
                <a:solidFill>
                  <a:srgbClr val="0000FF"/>
                </a:solidFill>
                <a:latin typeface="Calibri"/>
                <a:cs typeface="Calibri"/>
              </a:rPr>
              <a:t>problem</a:t>
            </a:r>
            <a:r>
              <a:rPr b="0" spc="10" dirty="0">
                <a:latin typeface="Calibri"/>
                <a:cs typeface="Calibri"/>
              </a:rPr>
              <a:t>:</a:t>
            </a:r>
          </a:p>
          <a:p>
            <a:pPr marL="1068705" marR="830580" lvl="1" indent="-314960">
              <a:lnSpc>
                <a:spcPts val="2260"/>
              </a:lnSpc>
              <a:spcBef>
                <a:spcPts val="825"/>
              </a:spcBef>
              <a:buClr>
                <a:srgbClr val="CC0000"/>
              </a:buClr>
              <a:buFont typeface="Arial MT"/>
              <a:buChar char="–"/>
              <a:tabLst>
                <a:tab pos="1069340" algn="l"/>
                <a:tab pos="1069975" algn="l"/>
              </a:tabLst>
            </a:pPr>
            <a:r>
              <a:rPr sz="2050" spc="20" dirty="0">
                <a:latin typeface="Calibri"/>
                <a:cs typeface="Calibri"/>
              </a:rPr>
              <a:t>How</a:t>
            </a:r>
            <a:r>
              <a:rPr sz="2050" spc="10" dirty="0">
                <a:latin typeface="Calibri"/>
                <a:cs typeface="Calibri"/>
              </a:rPr>
              <a:t> can </a:t>
            </a:r>
            <a:r>
              <a:rPr sz="2050" spc="5" dirty="0">
                <a:latin typeface="Calibri"/>
                <a:cs typeface="Calibri"/>
              </a:rPr>
              <a:t>equivalent</a:t>
            </a:r>
            <a:r>
              <a:rPr sz="2050" spc="4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real‐world</a:t>
            </a:r>
            <a:r>
              <a:rPr sz="2050" spc="3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entities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from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multiple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data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sources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be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matched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up?</a:t>
            </a:r>
            <a:endParaRPr sz="2050">
              <a:latin typeface="Calibri"/>
              <a:cs typeface="Calibri"/>
            </a:endParaRPr>
          </a:p>
          <a:p>
            <a:pPr marL="628650" indent="-377190">
              <a:lnSpc>
                <a:spcPct val="100000"/>
              </a:lnSpc>
              <a:spcBef>
                <a:spcPts val="985"/>
              </a:spcBef>
              <a:buClr>
                <a:srgbClr val="CC0000"/>
              </a:buClr>
              <a:buFont typeface="Arial MT"/>
              <a:buChar char="•"/>
              <a:tabLst>
                <a:tab pos="628650" algn="l"/>
                <a:tab pos="629285" algn="l"/>
              </a:tabLst>
            </a:pPr>
            <a:r>
              <a:rPr b="0" spc="10" dirty="0">
                <a:latin typeface="Calibri"/>
                <a:cs typeface="Calibri"/>
              </a:rPr>
              <a:t>Detecting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and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resolving</a:t>
            </a:r>
            <a:r>
              <a:rPr b="0" dirty="0">
                <a:latin typeface="Calibri"/>
                <a:cs typeface="Calibri"/>
              </a:rPr>
              <a:t> data </a:t>
            </a:r>
            <a:r>
              <a:rPr b="0" spc="5" dirty="0">
                <a:latin typeface="Calibri"/>
                <a:cs typeface="Calibri"/>
              </a:rPr>
              <a:t>value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conflicts</a:t>
            </a:r>
          </a:p>
          <a:p>
            <a:pPr marL="1068705" marR="377825" lvl="1" indent="-314960">
              <a:lnSpc>
                <a:spcPct val="122400"/>
              </a:lnSpc>
              <a:spcBef>
                <a:spcPts val="585"/>
              </a:spcBef>
              <a:buClr>
                <a:srgbClr val="CC0000"/>
              </a:buClr>
              <a:buFont typeface="Arial MT"/>
              <a:buChar char="–"/>
              <a:tabLst>
                <a:tab pos="1069340" algn="l"/>
                <a:tab pos="1069975" algn="l"/>
              </a:tabLst>
            </a:pPr>
            <a:r>
              <a:rPr sz="2050" spc="5" dirty="0">
                <a:latin typeface="Calibri"/>
                <a:cs typeface="Calibri"/>
              </a:rPr>
              <a:t>For</a:t>
            </a:r>
            <a:r>
              <a:rPr sz="2050" spc="15" dirty="0">
                <a:latin typeface="Calibri"/>
                <a:cs typeface="Calibri"/>
              </a:rPr>
              <a:t> the same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real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world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entity,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attribute</a:t>
            </a:r>
            <a:r>
              <a:rPr sz="2050" spc="3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values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from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different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sources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are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different</a:t>
            </a:r>
            <a:endParaRPr sz="2050">
              <a:latin typeface="Calibri"/>
              <a:cs typeface="Calibri"/>
            </a:endParaRPr>
          </a:p>
          <a:p>
            <a:pPr marL="1068705" marR="240029" lvl="1" indent="-314960">
              <a:lnSpc>
                <a:spcPct val="122400"/>
              </a:lnSpc>
              <a:spcBef>
                <a:spcPts val="500"/>
              </a:spcBef>
              <a:buClr>
                <a:srgbClr val="CC0000"/>
              </a:buClr>
              <a:buFont typeface="Arial MT"/>
              <a:buChar char="–"/>
              <a:tabLst>
                <a:tab pos="1069340" algn="l"/>
                <a:tab pos="1069975" algn="l"/>
              </a:tabLst>
            </a:pPr>
            <a:r>
              <a:rPr sz="2050" spc="10" dirty="0">
                <a:latin typeface="Calibri"/>
                <a:cs typeface="Calibri"/>
              </a:rPr>
              <a:t>Possible reasons: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different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representations,</a:t>
            </a:r>
            <a:r>
              <a:rPr sz="2050" spc="3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different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scales,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e.g., </a:t>
            </a:r>
            <a:r>
              <a:rPr sz="2050" spc="10" dirty="0">
                <a:latin typeface="Calibri"/>
                <a:cs typeface="Calibri"/>
              </a:rPr>
              <a:t>metric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vs.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British</a:t>
            </a:r>
            <a:r>
              <a:rPr sz="2050" spc="5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units</a:t>
            </a:r>
            <a:endParaRPr sz="2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698248"/>
            <a:ext cx="86125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dirty="0"/>
              <a:t>Handling</a:t>
            </a:r>
            <a:r>
              <a:rPr sz="3950" spc="35" dirty="0"/>
              <a:t> </a:t>
            </a:r>
            <a:r>
              <a:rPr sz="3950" spc="-5" dirty="0"/>
              <a:t>Redundancy</a:t>
            </a:r>
            <a:r>
              <a:rPr sz="3950" spc="35" dirty="0"/>
              <a:t> </a:t>
            </a:r>
            <a:r>
              <a:rPr sz="3950" dirty="0"/>
              <a:t>in</a:t>
            </a:r>
            <a:r>
              <a:rPr sz="3950" spc="15" dirty="0"/>
              <a:t> </a:t>
            </a:r>
            <a:r>
              <a:rPr sz="3950" spc="-20" dirty="0"/>
              <a:t>Data</a:t>
            </a:r>
            <a:r>
              <a:rPr sz="3950" spc="15" dirty="0"/>
              <a:t> </a:t>
            </a:r>
            <a:r>
              <a:rPr sz="3950" spc="-20" dirty="0"/>
              <a:t>Integration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90804" y="1690375"/>
            <a:ext cx="8872855" cy="530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9255" marR="583565" indent="-377190">
              <a:lnSpc>
                <a:spcPct val="121900"/>
              </a:lnSpc>
              <a:spcBef>
                <a:spcPts val="90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spc="5" dirty="0">
                <a:latin typeface="Calibri"/>
                <a:cs typeface="Calibri"/>
              </a:rPr>
              <a:t>Redundant </a:t>
            </a:r>
            <a:r>
              <a:rPr sz="2600" dirty="0">
                <a:latin typeface="Calibri"/>
                <a:cs typeface="Calibri"/>
              </a:rPr>
              <a:t>data </a:t>
            </a:r>
            <a:r>
              <a:rPr sz="2600" spc="5" dirty="0">
                <a:latin typeface="Calibri"/>
                <a:cs typeface="Calibri"/>
              </a:rPr>
              <a:t>occurs often </a:t>
            </a:r>
            <a:r>
              <a:rPr sz="2600" spc="20" dirty="0">
                <a:latin typeface="Calibri"/>
                <a:cs typeface="Calibri"/>
              </a:rPr>
              <a:t>when </a:t>
            </a:r>
            <a:r>
              <a:rPr sz="2600" dirty="0">
                <a:latin typeface="Calibri"/>
                <a:cs typeface="Calibri"/>
              </a:rPr>
              <a:t>integration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multiple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databases</a:t>
            </a:r>
            <a:endParaRPr sz="2600">
              <a:latin typeface="Calibri"/>
              <a:cs typeface="Calibri"/>
            </a:endParaRPr>
          </a:p>
          <a:p>
            <a:pPr marL="829944" marR="109855" lvl="1" indent="-314960">
              <a:lnSpc>
                <a:spcPct val="120000"/>
              </a:lnSpc>
              <a:spcBef>
                <a:spcPts val="605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200" i="1" spc="-5" dirty="0">
                <a:latin typeface="Calibri"/>
                <a:cs typeface="Calibri"/>
              </a:rPr>
              <a:t>Object identification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same </a:t>
            </a:r>
            <a:r>
              <a:rPr sz="2200" spc="-10" dirty="0">
                <a:latin typeface="Calibri"/>
                <a:cs typeface="Calibri"/>
              </a:rPr>
              <a:t>attribute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 </a:t>
            </a:r>
            <a:r>
              <a:rPr sz="2200" spc="-15" dirty="0">
                <a:latin typeface="Calibri"/>
                <a:cs typeface="Calibri"/>
              </a:rPr>
              <a:t>may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have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different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names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20" dirty="0">
                <a:latin typeface="Calibri"/>
                <a:cs typeface="Calibri"/>
              </a:rPr>
              <a:t>different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databases</a:t>
            </a:r>
            <a:endParaRPr sz="2200">
              <a:latin typeface="Calibri"/>
              <a:cs typeface="Calibri"/>
            </a:endParaRPr>
          </a:p>
          <a:p>
            <a:pPr marL="829944" marR="165100" lvl="1" indent="-314960">
              <a:lnSpc>
                <a:spcPct val="120000"/>
              </a:lnSpc>
              <a:spcBef>
                <a:spcPts val="530"/>
              </a:spcBef>
              <a:buClr>
                <a:srgbClr val="CC0000"/>
              </a:buClr>
              <a:buFont typeface="Arial MT"/>
              <a:buChar char="–"/>
              <a:tabLst>
                <a:tab pos="829944" algn="l"/>
                <a:tab pos="830580" algn="l"/>
              </a:tabLst>
            </a:pPr>
            <a:r>
              <a:rPr sz="2200" i="1" spc="-5" dirty="0">
                <a:latin typeface="Calibri"/>
                <a:cs typeface="Calibri"/>
              </a:rPr>
              <a:t>Derivable</a:t>
            </a:r>
            <a:r>
              <a:rPr sz="2200" i="1" spc="-20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data:</a:t>
            </a:r>
            <a:r>
              <a:rPr sz="2200" i="1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 </a:t>
            </a:r>
            <a:r>
              <a:rPr sz="2200" spc="-10" dirty="0">
                <a:latin typeface="Calibri"/>
                <a:cs typeface="Calibri"/>
              </a:rPr>
              <a:t>attribute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a </a:t>
            </a:r>
            <a:r>
              <a:rPr sz="2200" spc="-20" dirty="0">
                <a:latin typeface="Calibri"/>
                <a:cs typeface="Calibri"/>
              </a:rPr>
              <a:t>“derived”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another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table,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e.g.,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annual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revenue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123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b="1" spc="10" dirty="0">
                <a:solidFill>
                  <a:srgbClr val="0000CC"/>
                </a:solidFill>
                <a:latin typeface="Calibri"/>
                <a:cs typeface="Calibri"/>
              </a:rPr>
              <a:t>Redundant</a:t>
            </a:r>
            <a:r>
              <a:rPr sz="2600" b="1" spc="5" dirty="0">
                <a:solidFill>
                  <a:srgbClr val="0000CC"/>
                </a:solidFill>
                <a:latin typeface="Calibri"/>
                <a:cs typeface="Calibri"/>
              </a:rPr>
              <a:t> attributes</a:t>
            </a:r>
            <a:r>
              <a:rPr sz="2600" b="1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600" b="1" spc="10" dirty="0">
                <a:solidFill>
                  <a:srgbClr val="0000CC"/>
                </a:solidFill>
                <a:latin typeface="Calibri"/>
                <a:cs typeface="Calibri"/>
              </a:rPr>
              <a:t>can</a:t>
            </a:r>
            <a:r>
              <a:rPr sz="2600" b="1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600" b="1" spc="20" dirty="0">
                <a:solidFill>
                  <a:srgbClr val="0000CC"/>
                </a:solidFill>
                <a:latin typeface="Calibri"/>
                <a:cs typeface="Calibri"/>
              </a:rPr>
              <a:t>be</a:t>
            </a:r>
            <a:r>
              <a:rPr sz="2600" b="1" spc="5" dirty="0">
                <a:solidFill>
                  <a:srgbClr val="0000CC"/>
                </a:solidFill>
                <a:latin typeface="Calibri"/>
                <a:cs typeface="Calibri"/>
              </a:rPr>
              <a:t> detected</a:t>
            </a:r>
            <a:r>
              <a:rPr sz="2600" b="1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600" b="1" spc="20" dirty="0">
                <a:solidFill>
                  <a:srgbClr val="0000CC"/>
                </a:solidFill>
                <a:latin typeface="Calibri"/>
                <a:cs typeface="Calibri"/>
              </a:rPr>
              <a:t>by</a:t>
            </a:r>
            <a:r>
              <a:rPr sz="2600" b="1" spc="-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600" b="1" i="1" spc="10" dirty="0">
                <a:solidFill>
                  <a:srgbClr val="0000CC"/>
                </a:solidFill>
                <a:latin typeface="Calibri"/>
                <a:cs typeface="Calibri"/>
              </a:rPr>
              <a:t>correlation</a:t>
            </a:r>
            <a:r>
              <a:rPr sz="2600" b="1" i="1" spc="-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600" b="1" spc="15" dirty="0">
                <a:solidFill>
                  <a:srgbClr val="0000CC"/>
                </a:solidFill>
                <a:latin typeface="Calibri"/>
                <a:cs typeface="Calibri"/>
              </a:rPr>
              <a:t>and</a:t>
            </a:r>
            <a:endParaRPr sz="2600">
              <a:latin typeface="Calibri"/>
              <a:cs typeface="Calibri"/>
            </a:endParaRPr>
          </a:p>
          <a:p>
            <a:pPr marL="389255">
              <a:lnSpc>
                <a:spcPct val="100000"/>
              </a:lnSpc>
              <a:spcBef>
                <a:spcPts val="685"/>
              </a:spcBef>
            </a:pPr>
            <a:r>
              <a:rPr sz="2600" b="1" i="1" spc="5" dirty="0">
                <a:solidFill>
                  <a:srgbClr val="0000CC"/>
                </a:solidFill>
                <a:latin typeface="Calibri"/>
                <a:cs typeface="Calibri"/>
              </a:rPr>
              <a:t>covariance</a:t>
            </a:r>
            <a:r>
              <a:rPr sz="2600" b="1" i="1" spc="-3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600" b="1" i="1" spc="10" dirty="0">
                <a:solidFill>
                  <a:srgbClr val="0000CC"/>
                </a:solidFill>
                <a:latin typeface="Calibri"/>
                <a:cs typeface="Calibri"/>
              </a:rPr>
              <a:t>analysis</a:t>
            </a:r>
            <a:endParaRPr sz="2600">
              <a:latin typeface="Calibri"/>
              <a:cs typeface="Calibri"/>
            </a:endParaRPr>
          </a:p>
          <a:p>
            <a:pPr marL="389255" marR="5080" indent="-377190">
              <a:lnSpc>
                <a:spcPct val="121800"/>
              </a:lnSpc>
              <a:spcBef>
                <a:spcPts val="635"/>
              </a:spcBef>
              <a:buClr>
                <a:srgbClr val="CC0000"/>
              </a:buClr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sz="2600" dirty="0">
                <a:latin typeface="Calibri"/>
                <a:cs typeface="Calibri"/>
              </a:rPr>
              <a:t>Careful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integration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of the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from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multiple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sources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may</a:t>
            </a:r>
            <a:r>
              <a:rPr sz="2600" spc="10" dirty="0">
                <a:latin typeface="Calibri"/>
                <a:cs typeface="Calibri"/>
              </a:rPr>
              <a:t> help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reduce/avoid </a:t>
            </a:r>
            <a:r>
              <a:rPr sz="2600" spc="10" dirty="0">
                <a:latin typeface="Calibri"/>
                <a:cs typeface="Calibri"/>
              </a:rPr>
              <a:t>redundancies </a:t>
            </a:r>
            <a:r>
              <a:rPr sz="2600" spc="15" dirty="0">
                <a:latin typeface="Calibri"/>
                <a:cs typeface="Calibri"/>
              </a:rPr>
              <a:t>and </a:t>
            </a:r>
            <a:r>
              <a:rPr sz="2600" spc="5" dirty="0">
                <a:latin typeface="Calibri"/>
                <a:cs typeface="Calibri"/>
              </a:rPr>
              <a:t>inconsistencies </a:t>
            </a:r>
            <a:r>
              <a:rPr sz="2600" spc="15" dirty="0">
                <a:latin typeface="Calibri"/>
                <a:cs typeface="Calibri"/>
              </a:rPr>
              <a:t>and </a:t>
            </a:r>
            <a:r>
              <a:rPr sz="2600" spc="5" dirty="0">
                <a:latin typeface="Calibri"/>
                <a:cs typeface="Calibri"/>
              </a:rPr>
              <a:t>improve 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mining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speed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quality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3052</Words>
  <Application>Microsoft Office PowerPoint</Application>
  <PresentationFormat>Custom</PresentationFormat>
  <Paragraphs>397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 MT</vt:lpstr>
      <vt:lpstr>Calibri</vt:lpstr>
      <vt:lpstr>Symbol</vt:lpstr>
      <vt:lpstr>Times New Roman</vt:lpstr>
      <vt:lpstr>Office Theme</vt:lpstr>
      <vt:lpstr>Data Preprocessing</vt:lpstr>
      <vt:lpstr>Why Preprocess the Data?</vt:lpstr>
      <vt:lpstr>Major Tasks in Data Preprocessing</vt:lpstr>
      <vt:lpstr>Data Cleaning</vt:lpstr>
      <vt:lpstr>How to Handle Missing Data?</vt:lpstr>
      <vt:lpstr>How to Handle Noisy Data?</vt:lpstr>
      <vt:lpstr>How to Handle Noisy Data?</vt:lpstr>
      <vt:lpstr>Data Integration</vt:lpstr>
      <vt:lpstr>Handling Redundancy in Data Integration</vt:lpstr>
      <vt:lpstr>Correlation Analysis (Nominal Data)</vt:lpstr>
      <vt:lpstr>Correlation Analysis (Nominal Data)</vt:lpstr>
      <vt:lpstr>Example</vt:lpstr>
      <vt:lpstr>Correlation Analysis (Numeric Data)</vt:lpstr>
      <vt:lpstr>Correlation Analysis</vt:lpstr>
      <vt:lpstr>Correlation Analysis</vt:lpstr>
      <vt:lpstr>Predictive Power Score</vt:lpstr>
      <vt:lpstr>Predictive Power Score</vt:lpstr>
      <vt:lpstr>Calculating Predictive Power Score</vt:lpstr>
      <vt:lpstr>Predictive Power Score</vt:lpstr>
      <vt:lpstr>Data Reduction Strategies</vt:lpstr>
      <vt:lpstr>Principal Components Analysis</vt:lpstr>
      <vt:lpstr>Principal Components Analysis</vt:lpstr>
      <vt:lpstr>Principal Components Analysis</vt:lpstr>
      <vt:lpstr>Attribute Subset Selection</vt:lpstr>
      <vt:lpstr>Heuristic Search in Attribute Selection</vt:lpstr>
      <vt:lpstr>Heuristic Search in Attribute Selection</vt:lpstr>
      <vt:lpstr>Attribute Creation (Feature Generation)</vt:lpstr>
      <vt:lpstr>Data Reduction 2: Numerosity Reduction</vt:lpstr>
      <vt:lpstr>Non‐Parametric Methods</vt:lpstr>
      <vt:lpstr>Non‐Parametric Methods</vt:lpstr>
      <vt:lpstr>Sampling Methods</vt:lpstr>
      <vt:lpstr>Non‐Parametric Methods</vt:lpstr>
      <vt:lpstr>Data Cube</vt:lpstr>
      <vt:lpstr>2‐D Data Cube</vt:lpstr>
      <vt:lpstr>3‐D Data Cube</vt:lpstr>
      <vt:lpstr>3‐D Data Cube</vt:lpstr>
      <vt:lpstr>4‐D Data Cube</vt:lpstr>
      <vt:lpstr>Lattice</vt:lpstr>
      <vt:lpstr>A Lattice of Cuboids</vt:lpstr>
      <vt:lpstr>Data Reduction 3: Data Compression</vt:lpstr>
      <vt:lpstr>Data Transformation</vt:lpstr>
      <vt:lpstr>Normalization</vt:lpstr>
      <vt:lpstr>Normalization</vt:lpstr>
      <vt:lpstr>Normalization</vt:lpstr>
      <vt:lpstr>Normalization</vt:lpstr>
      <vt:lpstr>Normalization</vt:lpstr>
      <vt:lpstr>Discretization</vt:lpstr>
      <vt:lpstr>Data Discretization Methods</vt:lpstr>
      <vt:lpstr>Concept Hierarchy Generation</vt:lpstr>
      <vt:lpstr>Automatic Concept Hierarchy Generation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eMBA933 - Data Preparation for DM.pptx</dc:title>
  <dc:creator>FAIZ SIR</dc:creator>
  <cp:lastModifiedBy>OM MISHRA</cp:lastModifiedBy>
  <cp:revision>3</cp:revision>
  <dcterms:created xsi:type="dcterms:W3CDTF">2023-12-22T20:53:33Z</dcterms:created>
  <dcterms:modified xsi:type="dcterms:W3CDTF">2023-12-22T21:21:47Z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2023-07-30T00:00:00Z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2023-12-22T00:00:00Z</vt:filetime>
  </property>
</Properties>
</file>