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0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0817" y="510796"/>
            <a:ext cx="5447030" cy="765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0000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0000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0000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0000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3701" y="1427988"/>
            <a:ext cx="9067800" cy="1905"/>
          </a:xfrm>
          <a:custGeom>
            <a:avLst/>
            <a:gdLst/>
            <a:ahLst/>
            <a:cxnLst/>
            <a:rect l="l" t="t" r="r" b="b"/>
            <a:pathLst>
              <a:path w="9067800" h="1905">
                <a:moveTo>
                  <a:pt x="0" y="0"/>
                </a:moveTo>
                <a:lnTo>
                  <a:pt x="9067800" y="1523"/>
                </a:lnTo>
              </a:path>
            </a:pathLst>
          </a:custGeom>
          <a:ln w="38481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8417" y="124462"/>
            <a:ext cx="8933179" cy="1268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0000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4617" y="1615696"/>
            <a:ext cx="8929370" cy="5047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image" Target="../media/image34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12" Type="http://schemas.openxmlformats.org/officeDocument/2006/relationships/image" Target="../media/image3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0" Type="http://schemas.openxmlformats.org/officeDocument/2006/relationships/image" Target="../media/image31.png"/><Relationship Id="rId4" Type="http://schemas.openxmlformats.org/officeDocument/2006/relationships/image" Target="../media/image25.jpg"/><Relationship Id="rId9" Type="http://schemas.openxmlformats.org/officeDocument/2006/relationships/image" Target="../media/image30.png"/><Relationship Id="rId14" Type="http://schemas.openxmlformats.org/officeDocument/2006/relationships/image" Target="../media/image3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119" y="1343405"/>
            <a:ext cx="9236710" cy="168910"/>
          </a:xfrm>
          <a:custGeom>
            <a:avLst/>
            <a:gdLst/>
            <a:ahLst/>
            <a:cxnLst/>
            <a:rect l="l" t="t" r="r" b="b"/>
            <a:pathLst>
              <a:path w="9236710" h="168909">
                <a:moveTo>
                  <a:pt x="9236202" y="140207"/>
                </a:moveTo>
                <a:lnTo>
                  <a:pt x="9236202" y="28193"/>
                </a:lnTo>
                <a:lnTo>
                  <a:pt x="9233939" y="17359"/>
                </a:lnTo>
                <a:lnTo>
                  <a:pt x="9227819" y="8381"/>
                </a:lnTo>
                <a:lnTo>
                  <a:pt x="9218842" y="2262"/>
                </a:lnTo>
                <a:lnTo>
                  <a:pt x="9208008" y="0"/>
                </a:lnTo>
                <a:lnTo>
                  <a:pt x="28194" y="0"/>
                </a:lnTo>
                <a:lnTo>
                  <a:pt x="17359" y="2262"/>
                </a:lnTo>
                <a:lnTo>
                  <a:pt x="8381" y="8382"/>
                </a:lnTo>
                <a:lnTo>
                  <a:pt x="2262" y="17359"/>
                </a:lnTo>
                <a:lnTo>
                  <a:pt x="0" y="28194"/>
                </a:lnTo>
                <a:lnTo>
                  <a:pt x="0" y="140208"/>
                </a:lnTo>
                <a:lnTo>
                  <a:pt x="2262" y="151042"/>
                </a:lnTo>
                <a:lnTo>
                  <a:pt x="8382" y="160020"/>
                </a:lnTo>
                <a:lnTo>
                  <a:pt x="17359" y="166139"/>
                </a:lnTo>
                <a:lnTo>
                  <a:pt x="28194" y="168402"/>
                </a:lnTo>
                <a:lnTo>
                  <a:pt x="9208008" y="168401"/>
                </a:lnTo>
                <a:lnTo>
                  <a:pt x="9218842" y="166139"/>
                </a:lnTo>
                <a:lnTo>
                  <a:pt x="9227820" y="160019"/>
                </a:lnTo>
                <a:lnTo>
                  <a:pt x="9233939" y="151042"/>
                </a:lnTo>
                <a:lnTo>
                  <a:pt x="9236202" y="140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011" y="3401062"/>
            <a:ext cx="807847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dirty="0">
                <a:latin typeface="Comic Sans MS"/>
                <a:cs typeface="Comic Sans MS"/>
              </a:rPr>
              <a:t>Classification:</a:t>
            </a:r>
            <a:r>
              <a:rPr sz="4400" spc="1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Basic</a:t>
            </a:r>
            <a:r>
              <a:rPr sz="4400" spc="15" dirty="0">
                <a:latin typeface="Comic Sans MS"/>
                <a:cs typeface="Comic Sans MS"/>
              </a:rPr>
              <a:t> </a:t>
            </a:r>
            <a:r>
              <a:rPr sz="4400" spc="-10" dirty="0">
                <a:latin typeface="Comic Sans MS"/>
                <a:cs typeface="Comic Sans MS"/>
              </a:rPr>
              <a:t>Concepts</a:t>
            </a:r>
            <a:endParaRPr sz="4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6713" y="1681431"/>
            <a:ext cx="3060686" cy="7100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498983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Bayes</a:t>
            </a:r>
            <a:r>
              <a:rPr spc="-30" dirty="0"/>
              <a:t> </a:t>
            </a:r>
            <a:r>
              <a:rPr spc="-15" dirty="0"/>
              <a:t>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817" y="1722376"/>
            <a:ext cx="8744585" cy="527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200" spc="-15" dirty="0">
                <a:latin typeface="Calibri"/>
                <a:cs typeface="Calibri"/>
              </a:rPr>
              <a:t>Bayes’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theorem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390525" marR="1145540" indent="-378460">
              <a:lnSpc>
                <a:spcPct val="8000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200" spc="-5" dirty="0">
                <a:latin typeface="Calibri"/>
                <a:cs typeface="Calibri"/>
              </a:rPr>
              <a:t>Objective: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Given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the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attribute</a:t>
            </a:r>
            <a:r>
              <a:rPr sz="22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values,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predict</a:t>
            </a:r>
            <a:r>
              <a:rPr sz="22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sz="2200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membership </a:t>
            </a:r>
            <a:r>
              <a:rPr sz="2200" spc="-4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probabilities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200" spc="-5" dirty="0">
                <a:latin typeface="Calibri"/>
                <a:cs typeface="Calibri"/>
              </a:rPr>
              <a:t>Example: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computer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purchase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problem</a:t>
            </a:r>
            <a:endParaRPr sz="22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4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spc="5" dirty="0">
                <a:latin typeface="Calibri"/>
                <a:cs typeface="Calibri"/>
              </a:rPr>
              <a:t>customers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described by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i="1" spc="10" dirty="0">
                <a:latin typeface="Calibri"/>
                <a:cs typeface="Calibri"/>
              </a:rPr>
              <a:t>age </a:t>
            </a:r>
            <a:r>
              <a:rPr sz="1950" spc="15" dirty="0">
                <a:latin typeface="Calibri"/>
                <a:cs typeface="Calibri"/>
              </a:rPr>
              <a:t>and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i="1" spc="10" dirty="0">
                <a:latin typeface="Calibri"/>
                <a:cs typeface="Calibri"/>
              </a:rPr>
              <a:t>income</a:t>
            </a:r>
            <a:endParaRPr sz="19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4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b="1" i="1" spc="15" dirty="0">
                <a:latin typeface="Calibri"/>
                <a:cs typeface="Calibri"/>
              </a:rPr>
              <a:t>X</a:t>
            </a:r>
            <a:r>
              <a:rPr sz="1950" b="1" i="1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is </a:t>
            </a:r>
            <a:r>
              <a:rPr sz="1950" spc="15" dirty="0">
                <a:latin typeface="Calibri"/>
                <a:cs typeface="Calibri"/>
              </a:rPr>
              <a:t>a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35‐year‐old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customer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with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an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income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$40,000</a:t>
            </a:r>
            <a:endParaRPr sz="19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3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i="1" spc="10" dirty="0">
                <a:latin typeface="Calibri"/>
                <a:cs typeface="Calibri"/>
              </a:rPr>
              <a:t>H</a:t>
            </a:r>
            <a:r>
              <a:rPr sz="1950" spc="10" dirty="0">
                <a:latin typeface="Calibri"/>
                <a:cs typeface="Calibri"/>
              </a:rPr>
              <a:t>: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hypothesis</a:t>
            </a:r>
            <a:r>
              <a:rPr sz="1950" spc="10" dirty="0">
                <a:latin typeface="Calibri"/>
                <a:cs typeface="Calibri"/>
              </a:rPr>
              <a:t> that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customer</a:t>
            </a:r>
            <a:r>
              <a:rPr sz="1950" spc="10" dirty="0">
                <a:latin typeface="Calibri"/>
                <a:cs typeface="Calibri"/>
              </a:rPr>
              <a:t> will buy </a:t>
            </a:r>
            <a:r>
              <a:rPr sz="1950" spc="15" dirty="0">
                <a:latin typeface="Calibri"/>
                <a:cs typeface="Calibri"/>
              </a:rPr>
              <a:t>a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computer</a:t>
            </a:r>
            <a:endParaRPr sz="1950">
              <a:latin typeface="Calibri"/>
              <a:cs typeface="Calibri"/>
            </a:endParaRPr>
          </a:p>
          <a:p>
            <a:pPr marL="516255">
              <a:lnSpc>
                <a:spcPct val="100000"/>
              </a:lnSpc>
              <a:spcBef>
                <a:spcPts val="45"/>
              </a:spcBef>
              <a:tabLst>
                <a:tab pos="830580" algn="l"/>
              </a:tabLst>
            </a:pPr>
            <a:r>
              <a:rPr sz="1950" spc="20" dirty="0">
                <a:solidFill>
                  <a:srgbClr val="CC0000"/>
                </a:solidFill>
                <a:latin typeface="Arial MT"/>
                <a:cs typeface="Arial MT"/>
              </a:rPr>
              <a:t>–	</a:t>
            </a:r>
            <a:r>
              <a:rPr sz="1950" i="1" spc="10" dirty="0">
                <a:latin typeface="Calibri"/>
                <a:cs typeface="Calibri"/>
              </a:rPr>
              <a:t>P</a:t>
            </a:r>
            <a:r>
              <a:rPr sz="1950" spc="10" dirty="0">
                <a:latin typeface="Calibri"/>
                <a:cs typeface="Calibri"/>
              </a:rPr>
              <a:t>(</a:t>
            </a:r>
            <a:r>
              <a:rPr sz="1950" i="1" spc="10" dirty="0">
                <a:latin typeface="Calibri"/>
                <a:cs typeface="Calibri"/>
              </a:rPr>
              <a:t>H</a:t>
            </a:r>
            <a:r>
              <a:rPr sz="1950" spc="10" dirty="0">
                <a:latin typeface="Calibri"/>
                <a:cs typeface="Calibri"/>
              </a:rPr>
              <a:t>|</a:t>
            </a:r>
            <a:r>
              <a:rPr sz="1950" b="1" i="1" spc="10" dirty="0">
                <a:latin typeface="Calibri"/>
                <a:cs typeface="Calibri"/>
              </a:rPr>
              <a:t>X</a:t>
            </a:r>
            <a:r>
              <a:rPr sz="1950" spc="10" dirty="0">
                <a:latin typeface="Calibri"/>
                <a:cs typeface="Calibri"/>
              </a:rPr>
              <a:t>)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200" spc="-5" dirty="0">
                <a:latin typeface="Calibri"/>
                <a:cs typeface="Calibri"/>
              </a:rPr>
              <a:t>Naive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Bayesian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classifier</a:t>
            </a:r>
            <a:endParaRPr sz="2200">
              <a:latin typeface="Calibri"/>
              <a:cs typeface="Calibri"/>
            </a:endParaRPr>
          </a:p>
          <a:p>
            <a:pPr marL="830580" marR="322580" lvl="1" indent="-314960">
              <a:lnSpc>
                <a:spcPts val="1900"/>
              </a:lnSpc>
              <a:spcBef>
                <a:spcPts val="48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spc="15" dirty="0">
                <a:latin typeface="Calibri"/>
                <a:cs typeface="Calibri"/>
              </a:rPr>
              <a:t>Assumes</a:t>
            </a:r>
            <a:r>
              <a:rPr sz="1950" spc="-5" dirty="0">
                <a:latin typeface="Calibri"/>
                <a:cs typeface="Calibri"/>
              </a:rPr>
              <a:t> effect</a:t>
            </a:r>
            <a:r>
              <a:rPr sz="1950" spc="10" dirty="0">
                <a:latin typeface="Calibri"/>
                <a:cs typeface="Calibri"/>
              </a:rPr>
              <a:t> of </a:t>
            </a:r>
            <a:r>
              <a:rPr sz="1950" spc="15" dirty="0">
                <a:latin typeface="Calibri"/>
                <a:cs typeface="Calibri"/>
              </a:rPr>
              <a:t>an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attribute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value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on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</a:t>
            </a:r>
            <a:r>
              <a:rPr sz="1950" spc="10" dirty="0">
                <a:latin typeface="Calibri"/>
                <a:cs typeface="Calibri"/>
              </a:rPr>
              <a:t> given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class </a:t>
            </a:r>
            <a:r>
              <a:rPr sz="1950" spc="5" dirty="0">
                <a:latin typeface="Calibri"/>
                <a:cs typeface="Calibri"/>
              </a:rPr>
              <a:t>is</a:t>
            </a:r>
            <a:r>
              <a:rPr sz="1950" spc="10" dirty="0">
                <a:latin typeface="Calibri"/>
                <a:cs typeface="Calibri"/>
              </a:rPr>
              <a:t> independent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of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the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values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the</a:t>
            </a:r>
            <a:r>
              <a:rPr sz="1950" spc="10" dirty="0">
                <a:latin typeface="Calibri"/>
                <a:cs typeface="Calibri"/>
              </a:rPr>
              <a:t> other</a:t>
            </a:r>
            <a:r>
              <a:rPr sz="1950" spc="5" dirty="0">
                <a:latin typeface="Calibri"/>
                <a:cs typeface="Calibri"/>
              </a:rPr>
              <a:t> attributes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–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i="1" spc="5" dirty="0">
                <a:solidFill>
                  <a:srgbClr val="0000FF"/>
                </a:solidFill>
                <a:latin typeface="Calibri"/>
                <a:cs typeface="Calibri"/>
              </a:rPr>
              <a:t>class conditional </a:t>
            </a:r>
            <a:r>
              <a:rPr sz="1950" i="1" spc="10" dirty="0">
                <a:solidFill>
                  <a:srgbClr val="0000FF"/>
                </a:solidFill>
                <a:latin typeface="Calibri"/>
                <a:cs typeface="Calibri"/>
              </a:rPr>
              <a:t>independence</a:t>
            </a:r>
            <a:endParaRPr sz="19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spc="5" dirty="0">
                <a:latin typeface="Calibri"/>
                <a:cs typeface="Calibri"/>
              </a:rPr>
              <a:t>Simplifies </a:t>
            </a:r>
            <a:r>
              <a:rPr sz="1950" spc="15" dirty="0">
                <a:latin typeface="Calibri"/>
                <a:cs typeface="Calibri"/>
              </a:rPr>
              <a:t>the</a:t>
            </a:r>
            <a:r>
              <a:rPr sz="1950" spc="5" dirty="0">
                <a:latin typeface="Calibri"/>
                <a:cs typeface="Calibri"/>
              </a:rPr>
              <a:t> computations</a:t>
            </a:r>
            <a:endParaRPr sz="1950">
              <a:latin typeface="Calibri"/>
              <a:cs typeface="Calibri"/>
            </a:endParaRPr>
          </a:p>
          <a:p>
            <a:pPr marL="830580" marR="5080" lvl="1" indent="-314960">
              <a:lnSpc>
                <a:spcPts val="1910"/>
              </a:lnSpc>
              <a:spcBef>
                <a:spcPts val="459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spc="15" dirty="0">
                <a:latin typeface="Calibri"/>
                <a:cs typeface="Calibri"/>
              </a:rPr>
              <a:t>Has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comparable performance</a:t>
            </a:r>
            <a:r>
              <a:rPr sz="1950" spc="15" dirty="0">
                <a:latin typeface="Calibri"/>
                <a:cs typeface="Calibri"/>
              </a:rPr>
              <a:t> with </a:t>
            </a:r>
            <a:r>
              <a:rPr sz="1950" spc="10" dirty="0">
                <a:latin typeface="Calibri"/>
                <a:cs typeface="Calibri"/>
              </a:rPr>
              <a:t>decision </a:t>
            </a:r>
            <a:r>
              <a:rPr sz="1950" spc="5" dirty="0">
                <a:latin typeface="Calibri"/>
                <a:cs typeface="Calibri"/>
              </a:rPr>
              <a:t>tree</a:t>
            </a:r>
            <a:r>
              <a:rPr sz="1950" spc="15" dirty="0">
                <a:latin typeface="Calibri"/>
                <a:cs typeface="Calibri"/>
              </a:rPr>
              <a:t> and</a:t>
            </a:r>
            <a:r>
              <a:rPr sz="1950" spc="10" dirty="0">
                <a:latin typeface="Calibri"/>
                <a:cs typeface="Calibri"/>
              </a:rPr>
              <a:t> selected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neural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network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classifiers</a:t>
            </a:r>
            <a:endParaRPr sz="19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880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73685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Naive</a:t>
            </a:r>
            <a:r>
              <a:rPr spc="-35" dirty="0"/>
              <a:t> </a:t>
            </a:r>
            <a:r>
              <a:rPr spc="-25" dirty="0"/>
              <a:t>Bayesian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2717" y="1445926"/>
            <a:ext cx="9122410" cy="31699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428625" indent="-378460" algn="just">
              <a:lnSpc>
                <a:spcPct val="100000"/>
              </a:lnSpc>
              <a:spcBef>
                <a:spcPts val="730"/>
              </a:spcBef>
              <a:buClr>
                <a:srgbClr val="CC0000"/>
              </a:buClr>
              <a:buFont typeface="Arial MT"/>
              <a:buChar char="•"/>
              <a:tabLst>
                <a:tab pos="429259" algn="l"/>
              </a:tabLst>
            </a:pPr>
            <a:r>
              <a:rPr sz="2650" i="1" spc="-5" dirty="0">
                <a:latin typeface="Calibri"/>
                <a:cs typeface="Calibri"/>
              </a:rPr>
              <a:t>D:</a:t>
            </a:r>
            <a:r>
              <a:rPr sz="2650" i="1" spc="-2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training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set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tuples</a:t>
            </a:r>
            <a:endParaRPr sz="2650">
              <a:latin typeface="Calibri"/>
              <a:cs typeface="Calibri"/>
            </a:endParaRPr>
          </a:p>
          <a:p>
            <a:pPr marL="428625" indent="-378460" algn="just">
              <a:lnSpc>
                <a:spcPts val="3175"/>
              </a:lnSpc>
              <a:spcBef>
                <a:spcPts val="630"/>
              </a:spcBef>
              <a:buClr>
                <a:srgbClr val="CC0000"/>
              </a:buClr>
              <a:buFont typeface="Arial MT"/>
              <a:buChar char="•"/>
              <a:tabLst>
                <a:tab pos="429259" algn="l"/>
              </a:tabLst>
            </a:pPr>
            <a:r>
              <a:rPr sz="2650" spc="-15" dirty="0">
                <a:latin typeface="Calibri"/>
                <a:cs typeface="Calibri"/>
              </a:rPr>
              <a:t>Each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tuple </a:t>
            </a:r>
            <a:r>
              <a:rPr sz="2650" spc="-15" dirty="0">
                <a:latin typeface="Calibri"/>
                <a:cs typeface="Calibri"/>
              </a:rPr>
              <a:t>represented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by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i="1" spc="-10" dirty="0">
                <a:latin typeface="Calibri"/>
                <a:cs typeface="Calibri"/>
              </a:rPr>
              <a:t>n</a:t>
            </a:r>
            <a:r>
              <a:rPr sz="2650" spc="-10" dirty="0">
                <a:latin typeface="Calibri"/>
                <a:cs typeface="Calibri"/>
              </a:rPr>
              <a:t>‐dimensional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attribute </a:t>
            </a:r>
            <a:r>
              <a:rPr sz="2650" spc="-45" dirty="0">
                <a:latin typeface="Calibri"/>
                <a:cs typeface="Calibri"/>
              </a:rPr>
              <a:t>vector,</a:t>
            </a:r>
            <a:endParaRPr sz="2650">
              <a:latin typeface="Calibri"/>
              <a:cs typeface="Calibri"/>
            </a:endParaRPr>
          </a:p>
          <a:p>
            <a:pPr marL="428625" algn="just">
              <a:lnSpc>
                <a:spcPts val="3175"/>
              </a:lnSpc>
            </a:pPr>
            <a:r>
              <a:rPr sz="2650" b="1" i="1" spc="-5" dirty="0">
                <a:latin typeface="Calibri"/>
                <a:cs typeface="Calibri"/>
              </a:rPr>
              <a:t>X</a:t>
            </a:r>
            <a:r>
              <a:rPr sz="2650" spc="-5" dirty="0">
                <a:latin typeface="Calibri"/>
                <a:cs typeface="Calibri"/>
              </a:rPr>
              <a:t>=(</a:t>
            </a:r>
            <a:r>
              <a:rPr sz="2650" i="1" spc="-5" dirty="0">
                <a:latin typeface="Calibri"/>
                <a:cs typeface="Calibri"/>
              </a:rPr>
              <a:t>X</a:t>
            </a:r>
            <a:r>
              <a:rPr sz="2625" i="1" spc="-7" baseline="-20634" dirty="0">
                <a:latin typeface="Calibri"/>
                <a:cs typeface="Calibri"/>
              </a:rPr>
              <a:t>1</a:t>
            </a:r>
            <a:r>
              <a:rPr sz="2650" spc="-5" dirty="0">
                <a:latin typeface="Calibri"/>
                <a:cs typeface="Calibri"/>
              </a:rPr>
              <a:t>,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i="1" dirty="0">
                <a:latin typeface="Calibri"/>
                <a:cs typeface="Calibri"/>
              </a:rPr>
              <a:t>X</a:t>
            </a:r>
            <a:r>
              <a:rPr sz="2625" i="1" baseline="-20634" dirty="0">
                <a:latin typeface="Calibri"/>
                <a:cs typeface="Calibri"/>
              </a:rPr>
              <a:t>2</a:t>
            </a:r>
            <a:r>
              <a:rPr sz="2650" dirty="0">
                <a:latin typeface="Calibri"/>
                <a:cs typeface="Calibri"/>
              </a:rPr>
              <a:t>,…, </a:t>
            </a:r>
            <a:r>
              <a:rPr sz="2650" i="1" spc="-5" dirty="0">
                <a:latin typeface="Calibri"/>
                <a:cs typeface="Calibri"/>
              </a:rPr>
              <a:t>X</a:t>
            </a:r>
            <a:r>
              <a:rPr sz="2625" i="1" spc="-7" baseline="-20634" dirty="0">
                <a:latin typeface="Calibri"/>
                <a:cs typeface="Calibri"/>
              </a:rPr>
              <a:t>n</a:t>
            </a:r>
            <a:r>
              <a:rPr sz="2650" spc="-5" dirty="0">
                <a:latin typeface="Calibri"/>
                <a:cs typeface="Calibri"/>
              </a:rPr>
              <a:t>)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for </a:t>
            </a:r>
            <a:r>
              <a:rPr sz="2650" spc="-5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attributes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i="1" spc="-5" dirty="0">
                <a:latin typeface="Calibri"/>
                <a:cs typeface="Calibri"/>
              </a:rPr>
              <a:t>A</a:t>
            </a:r>
            <a:r>
              <a:rPr sz="2625" i="1" spc="-7" baseline="-20634" dirty="0">
                <a:latin typeface="Calibri"/>
                <a:cs typeface="Calibri"/>
              </a:rPr>
              <a:t>1</a:t>
            </a:r>
            <a:r>
              <a:rPr sz="2650" spc="-5" dirty="0">
                <a:latin typeface="Calibri"/>
                <a:cs typeface="Calibri"/>
              </a:rPr>
              <a:t>,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i="1" spc="-5" dirty="0">
                <a:latin typeface="Calibri"/>
                <a:cs typeface="Calibri"/>
              </a:rPr>
              <a:t>A</a:t>
            </a:r>
            <a:r>
              <a:rPr sz="2625" i="1" spc="-7" baseline="-20634" dirty="0">
                <a:latin typeface="Calibri"/>
                <a:cs typeface="Calibri"/>
              </a:rPr>
              <a:t>2</a:t>
            </a:r>
            <a:r>
              <a:rPr sz="2650" spc="-5" dirty="0">
                <a:latin typeface="Calibri"/>
                <a:cs typeface="Calibri"/>
              </a:rPr>
              <a:t>,…,</a:t>
            </a:r>
            <a:r>
              <a:rPr sz="2650" i="1" spc="-5" dirty="0">
                <a:latin typeface="Calibri"/>
                <a:cs typeface="Calibri"/>
              </a:rPr>
              <a:t>A</a:t>
            </a:r>
            <a:r>
              <a:rPr sz="2625" i="1" spc="-7" baseline="-20634" dirty="0">
                <a:latin typeface="Calibri"/>
                <a:cs typeface="Calibri"/>
              </a:rPr>
              <a:t>n</a:t>
            </a:r>
            <a:endParaRPr sz="2625" baseline="-20634">
              <a:latin typeface="Calibri"/>
              <a:cs typeface="Calibri"/>
            </a:endParaRPr>
          </a:p>
          <a:p>
            <a:pPr marL="428625" indent="-378460" algn="just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429259" algn="l"/>
              </a:tabLst>
            </a:pPr>
            <a:r>
              <a:rPr sz="2650" i="1" spc="-5" dirty="0">
                <a:latin typeface="Calibri"/>
                <a:cs typeface="Calibri"/>
              </a:rPr>
              <a:t>m</a:t>
            </a:r>
            <a:r>
              <a:rPr sz="2650" i="1" spc="-1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classes </a:t>
            </a:r>
            <a:r>
              <a:rPr sz="2650" spc="-5" dirty="0">
                <a:latin typeface="Calibri"/>
                <a:cs typeface="Calibri"/>
              </a:rPr>
              <a:t>‐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i="1" spc="-5" dirty="0">
                <a:latin typeface="Calibri"/>
                <a:cs typeface="Calibri"/>
              </a:rPr>
              <a:t>C</a:t>
            </a:r>
            <a:r>
              <a:rPr sz="2625" i="1" spc="-7" baseline="-20634" dirty="0">
                <a:latin typeface="Calibri"/>
                <a:cs typeface="Calibri"/>
              </a:rPr>
              <a:t>1</a:t>
            </a:r>
            <a:r>
              <a:rPr sz="2650" spc="-5" dirty="0">
                <a:latin typeface="Calibri"/>
                <a:cs typeface="Calibri"/>
              </a:rPr>
              <a:t>,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i="1" spc="-5" dirty="0">
                <a:latin typeface="Calibri"/>
                <a:cs typeface="Calibri"/>
              </a:rPr>
              <a:t>C</a:t>
            </a:r>
            <a:r>
              <a:rPr sz="2625" i="1" spc="-7" baseline="-20634" dirty="0">
                <a:latin typeface="Calibri"/>
                <a:cs typeface="Calibri"/>
              </a:rPr>
              <a:t>2</a:t>
            </a:r>
            <a:r>
              <a:rPr sz="2650" i="1" spc="-5" dirty="0">
                <a:latin typeface="Calibri"/>
                <a:cs typeface="Calibri"/>
              </a:rPr>
              <a:t>,…,</a:t>
            </a:r>
            <a:r>
              <a:rPr sz="2650" i="1" spc="-25" dirty="0">
                <a:latin typeface="Calibri"/>
                <a:cs typeface="Calibri"/>
              </a:rPr>
              <a:t> </a:t>
            </a:r>
            <a:r>
              <a:rPr sz="2650" i="1" spc="-5" dirty="0">
                <a:latin typeface="Calibri"/>
                <a:cs typeface="Calibri"/>
              </a:rPr>
              <a:t>C</a:t>
            </a:r>
            <a:r>
              <a:rPr sz="2625" i="1" spc="-7" baseline="-20634" dirty="0">
                <a:latin typeface="Calibri"/>
                <a:cs typeface="Calibri"/>
              </a:rPr>
              <a:t>m</a:t>
            </a:r>
            <a:endParaRPr sz="2625" baseline="-20634">
              <a:latin typeface="Calibri"/>
              <a:cs typeface="Calibri"/>
            </a:endParaRPr>
          </a:p>
          <a:p>
            <a:pPr marL="428625" marR="55880" indent="-378460" algn="just">
              <a:lnSpc>
                <a:spcPct val="100000"/>
              </a:lnSpc>
              <a:spcBef>
                <a:spcPts val="630"/>
              </a:spcBef>
              <a:buClr>
                <a:srgbClr val="CC0000"/>
              </a:buClr>
              <a:buFont typeface="Arial MT"/>
              <a:buChar char="•"/>
              <a:tabLst>
                <a:tab pos="429259" algn="l"/>
              </a:tabLst>
            </a:pPr>
            <a:r>
              <a:rPr sz="2650" spc="-10" dirty="0">
                <a:latin typeface="Calibri"/>
                <a:cs typeface="Calibri"/>
              </a:rPr>
              <a:t>Given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tuple, </a:t>
            </a:r>
            <a:r>
              <a:rPr sz="2650" b="1" i="1" spc="-5" dirty="0">
                <a:latin typeface="Calibri"/>
                <a:cs typeface="Calibri"/>
              </a:rPr>
              <a:t>X, </a:t>
            </a:r>
            <a:r>
              <a:rPr sz="2650" spc="-10" dirty="0">
                <a:latin typeface="Calibri"/>
                <a:cs typeface="Calibri"/>
              </a:rPr>
              <a:t>the classifier will predict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b="1" i="1" spc="-5" dirty="0">
                <a:latin typeface="Calibri"/>
                <a:cs typeface="Calibri"/>
              </a:rPr>
              <a:t>X </a:t>
            </a:r>
            <a:r>
              <a:rPr sz="2650" spc="-10" dirty="0">
                <a:latin typeface="Calibri"/>
                <a:cs typeface="Calibri"/>
              </a:rPr>
              <a:t>belongs </a:t>
            </a:r>
            <a:r>
              <a:rPr sz="2650" spc="-15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 </a:t>
            </a:r>
            <a:r>
              <a:rPr sz="265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having </a:t>
            </a:r>
            <a:r>
              <a:rPr sz="265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65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highest </a:t>
            </a:r>
            <a:r>
              <a:rPr sz="265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posterior </a:t>
            </a:r>
            <a:r>
              <a:rPr sz="265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probability, </a:t>
            </a:r>
            <a:r>
              <a:rPr sz="265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conditioned </a:t>
            </a:r>
            <a:r>
              <a:rPr sz="265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 </a:t>
            </a:r>
            <a:r>
              <a:rPr sz="265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2650" b="1" i="1" spc="-5" dirty="0">
                <a:latin typeface="Calibri"/>
                <a:cs typeface="Calibri"/>
              </a:rPr>
              <a:t>. </a:t>
            </a:r>
            <a:r>
              <a:rPr sz="2650" b="1" i="1" spc="-585" dirty="0">
                <a:latin typeface="Calibri"/>
                <a:cs typeface="Calibri"/>
              </a:rPr>
              <a:t> </a:t>
            </a:r>
            <a:r>
              <a:rPr sz="2650" spc="-35" dirty="0">
                <a:latin typeface="Calibri"/>
                <a:cs typeface="Calibri"/>
              </a:rPr>
              <a:t>Tuple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b="1" i="1" spc="-5" dirty="0">
                <a:latin typeface="Calibri"/>
                <a:cs typeface="Calibri"/>
              </a:rPr>
              <a:t>X </a:t>
            </a:r>
            <a:r>
              <a:rPr sz="2650" spc="-10" dirty="0">
                <a:latin typeface="Calibri"/>
                <a:cs typeface="Calibri"/>
              </a:rPr>
              <a:t>belongs </a:t>
            </a:r>
            <a:r>
              <a:rPr sz="2650" spc="-15" dirty="0">
                <a:latin typeface="Calibri"/>
                <a:cs typeface="Calibri"/>
              </a:rPr>
              <a:t>to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class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i="1" spc="-5" dirty="0">
                <a:latin typeface="Calibri"/>
                <a:cs typeface="Calibri"/>
              </a:rPr>
              <a:t>C</a:t>
            </a:r>
            <a:r>
              <a:rPr sz="2625" i="1" spc="-7" baseline="-20634" dirty="0">
                <a:latin typeface="Calibri"/>
                <a:cs typeface="Calibri"/>
              </a:rPr>
              <a:t>i</a:t>
            </a:r>
            <a:r>
              <a:rPr sz="2625" i="1" spc="277" baseline="-20634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if and </a:t>
            </a:r>
            <a:r>
              <a:rPr sz="2650" spc="-10" dirty="0">
                <a:latin typeface="Calibri"/>
                <a:cs typeface="Calibri"/>
              </a:rPr>
              <a:t>only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if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800" y="5798329"/>
            <a:ext cx="293560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15" dirty="0">
                <a:latin typeface="Calibri"/>
                <a:cs typeface="Calibri"/>
              </a:rPr>
              <a:t>By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Bayes’ </a:t>
            </a:r>
            <a:r>
              <a:rPr sz="2650" spc="-15" dirty="0">
                <a:latin typeface="Calibri"/>
                <a:cs typeface="Calibri"/>
              </a:rPr>
              <a:t>theorem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8454" y="4921833"/>
            <a:ext cx="6923997" cy="4252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5695" y="6040470"/>
            <a:ext cx="3863969" cy="8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73685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Naive</a:t>
            </a:r>
            <a:r>
              <a:rPr spc="-35" dirty="0"/>
              <a:t> </a:t>
            </a:r>
            <a:r>
              <a:rPr spc="-25" dirty="0"/>
              <a:t>Bayesian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4617" y="1615696"/>
            <a:ext cx="6590030" cy="504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488950" indent="-37846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 MT"/>
              <a:buChar char="•"/>
              <a:tabLst>
                <a:tab pos="466725" algn="l"/>
                <a:tab pos="467359" algn="l"/>
              </a:tabLst>
            </a:pPr>
            <a:r>
              <a:rPr sz="2200" dirty="0">
                <a:latin typeface="Calibri"/>
                <a:cs typeface="Calibri"/>
              </a:rPr>
              <a:t>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b="1" i="1" spc="-5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constant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classes,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b="1" i="1" spc="-5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|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175" i="1" spc="-7" baseline="-21072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175" i="1" spc="-7" baseline="-21072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needs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maximized</a:t>
            </a:r>
            <a:endParaRPr sz="2200">
              <a:latin typeface="Calibri"/>
              <a:cs typeface="Calibri"/>
            </a:endParaRPr>
          </a:p>
          <a:p>
            <a:pPr marL="466725" indent="-378460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•"/>
              <a:tabLst>
                <a:tab pos="466725" algn="l"/>
                <a:tab pos="467359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class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probabilities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dirty="0">
                <a:latin typeface="Calibri"/>
                <a:cs typeface="Calibri"/>
              </a:rPr>
              <a:t> known, assume</a:t>
            </a:r>
            <a:endParaRPr sz="2200">
              <a:latin typeface="Calibri"/>
              <a:cs typeface="Calibri"/>
            </a:endParaRPr>
          </a:p>
          <a:p>
            <a:pPr marL="466725">
              <a:lnSpc>
                <a:spcPct val="100000"/>
              </a:lnSpc>
              <a:spcBef>
                <a:spcPts val="5"/>
              </a:spcBef>
            </a:pPr>
            <a:r>
              <a:rPr sz="2200" i="1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i="1" dirty="0">
                <a:latin typeface="Calibri"/>
                <a:cs typeface="Calibri"/>
              </a:rPr>
              <a:t>C</a:t>
            </a:r>
            <a:r>
              <a:rPr sz="2175" i="1" baseline="-21072" dirty="0">
                <a:latin typeface="Calibri"/>
                <a:cs typeface="Calibri"/>
              </a:rPr>
              <a:t>1</a:t>
            </a:r>
            <a:r>
              <a:rPr sz="2200" dirty="0">
                <a:latin typeface="Calibri"/>
                <a:cs typeface="Calibri"/>
              </a:rPr>
              <a:t>)=</a:t>
            </a:r>
            <a:r>
              <a:rPr sz="2200" i="1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i="1" dirty="0">
                <a:latin typeface="Calibri"/>
                <a:cs typeface="Calibri"/>
              </a:rPr>
              <a:t>C</a:t>
            </a:r>
            <a:r>
              <a:rPr sz="2175" i="1" baseline="-21072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)=…=</a:t>
            </a:r>
            <a:r>
              <a:rPr sz="2200" i="1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i="1" dirty="0">
                <a:latin typeface="Calibri"/>
                <a:cs typeface="Calibri"/>
              </a:rPr>
              <a:t>C</a:t>
            </a:r>
            <a:r>
              <a:rPr sz="2175" i="1" baseline="-21072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)</a:t>
            </a:r>
            <a:r>
              <a:rPr sz="2200" i="1" dirty="0">
                <a:latin typeface="Calibri"/>
                <a:cs typeface="Calibri"/>
              </a:rPr>
              <a:t>,</a:t>
            </a:r>
            <a:r>
              <a:rPr sz="2200" i="1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therefore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maximize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b="1" i="1" spc="-5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|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175" i="1" spc="-7" baseline="-21072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466725" indent="-379095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•"/>
              <a:tabLst>
                <a:tab pos="466725" algn="l"/>
                <a:tab pos="467359" algn="l"/>
              </a:tabLst>
            </a:pP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probabilities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estimated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175" i="1" spc="-7" baseline="-21072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endParaRPr sz="2200">
              <a:latin typeface="Calibri"/>
              <a:cs typeface="Calibri"/>
            </a:endParaRPr>
          </a:p>
          <a:p>
            <a:pPr marL="466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|</a:t>
            </a:r>
            <a:r>
              <a:rPr sz="2200" i="1" dirty="0">
                <a:latin typeface="Calibri"/>
                <a:cs typeface="Calibri"/>
              </a:rPr>
              <a:t>C</a:t>
            </a:r>
            <a:r>
              <a:rPr sz="2175" i="1" baseline="-21072" dirty="0">
                <a:latin typeface="Calibri"/>
                <a:cs typeface="Calibri"/>
              </a:rPr>
              <a:t>i,D</a:t>
            </a:r>
            <a:r>
              <a:rPr sz="2200" dirty="0">
                <a:latin typeface="Calibri"/>
                <a:cs typeface="Calibri"/>
              </a:rPr>
              <a:t>|/|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|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2400" spc="5" dirty="0">
                <a:solidFill>
                  <a:srgbClr val="CC0000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Arial MT"/>
              <a:cs typeface="Arial MT"/>
            </a:endParaRPr>
          </a:p>
          <a:p>
            <a:pPr marL="466725" indent="-37846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466725" algn="l"/>
                <a:tab pos="467359" algn="l"/>
              </a:tabLst>
            </a:pPr>
            <a:r>
              <a:rPr sz="2200" spc="-5" dirty="0">
                <a:latin typeface="Calibri"/>
                <a:cs typeface="Calibri"/>
              </a:rPr>
              <a:t>Joint </a:t>
            </a:r>
            <a:r>
              <a:rPr sz="2200" spc="-10" dirty="0">
                <a:latin typeface="Calibri"/>
                <a:cs typeface="Calibri"/>
              </a:rPr>
              <a:t>probability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attributes</a:t>
            </a:r>
            <a:endParaRPr sz="2200">
              <a:latin typeface="Calibri"/>
              <a:cs typeface="Calibri"/>
            </a:endParaRPr>
          </a:p>
          <a:p>
            <a:pPr marL="466725" indent="-379095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•"/>
              <a:tabLst>
                <a:tab pos="466725" algn="l"/>
                <a:tab pos="467359" algn="l"/>
              </a:tabLst>
            </a:pPr>
            <a:r>
              <a:rPr sz="2200" dirty="0">
                <a:latin typeface="Calibri"/>
                <a:cs typeface="Calibri"/>
              </a:rPr>
              <a:t>If binary </a:t>
            </a:r>
            <a:r>
              <a:rPr sz="2200" spc="-10" dirty="0">
                <a:latin typeface="Calibri"/>
                <a:cs typeface="Calibri"/>
              </a:rPr>
              <a:t>attributes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‐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</a:t>
            </a:r>
            <a:r>
              <a:rPr sz="2175" i="1" baseline="24904" dirty="0">
                <a:latin typeface="Calibri"/>
                <a:cs typeface="Calibri"/>
              </a:rPr>
              <a:t>n</a:t>
            </a:r>
            <a:r>
              <a:rPr sz="2175" i="1" spc="254" baseline="249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combinations!!!</a:t>
            </a:r>
            <a:endParaRPr sz="2200">
              <a:latin typeface="Calibri"/>
              <a:cs typeface="Calibri"/>
            </a:endParaRPr>
          </a:p>
          <a:p>
            <a:pPr marL="466725" marR="671195" indent="-378460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•"/>
              <a:tabLst>
                <a:tab pos="466725" algn="l"/>
                <a:tab pos="467359" algn="l"/>
              </a:tabLst>
            </a:pPr>
            <a:r>
              <a:rPr sz="2200" spc="-5" dirty="0">
                <a:latin typeface="Calibri"/>
                <a:cs typeface="Calibri"/>
              </a:rPr>
              <a:t>Given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many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attributes,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extremely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computationally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expensive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b="1" i="1" spc="-5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|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175" i="1" spc="-7" baseline="-21072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284" y="4316676"/>
            <a:ext cx="5486399" cy="3717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2100" y="1725448"/>
            <a:ext cx="2966646" cy="6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73685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Naive</a:t>
            </a:r>
            <a:r>
              <a:rPr spc="-35" dirty="0"/>
              <a:t> </a:t>
            </a:r>
            <a:r>
              <a:rPr spc="-25" dirty="0"/>
              <a:t>Bayesian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117" y="1510199"/>
            <a:ext cx="8897620" cy="315912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03225" indent="-378460">
              <a:lnSpc>
                <a:spcPct val="100000"/>
              </a:lnSpc>
              <a:spcBef>
                <a:spcPts val="905"/>
              </a:spcBef>
              <a:buClr>
                <a:srgbClr val="CC0000"/>
              </a:buClr>
              <a:buFont typeface="Arial MT"/>
              <a:buChar char="•"/>
              <a:tabLst>
                <a:tab pos="403225" algn="l"/>
                <a:tab pos="403860" algn="l"/>
              </a:tabLst>
            </a:pPr>
            <a:r>
              <a:rPr sz="3050" spc="5" dirty="0">
                <a:latin typeface="Calibri"/>
                <a:cs typeface="Calibri"/>
              </a:rPr>
              <a:t>Simplifying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assumption:</a:t>
            </a:r>
            <a:endParaRPr sz="3050">
              <a:latin typeface="Calibri"/>
              <a:cs typeface="Calibri"/>
            </a:endParaRPr>
          </a:p>
          <a:p>
            <a:pPr marL="843280" lvl="1" indent="-314960">
              <a:lnSpc>
                <a:spcPct val="100000"/>
              </a:lnSpc>
              <a:spcBef>
                <a:spcPts val="660"/>
              </a:spcBef>
              <a:buClr>
                <a:srgbClr val="CC0000"/>
              </a:buClr>
              <a:buFont typeface="Arial MT"/>
              <a:buChar char="–"/>
              <a:tabLst>
                <a:tab pos="843915" algn="l"/>
              </a:tabLst>
            </a:pPr>
            <a:r>
              <a:rPr sz="2650" spc="-10" dirty="0">
                <a:solidFill>
                  <a:srgbClr val="0000FF"/>
                </a:solidFill>
                <a:latin typeface="Calibri"/>
                <a:cs typeface="Calibri"/>
              </a:rPr>
              <a:t>Class‐conditional</a:t>
            </a:r>
            <a:r>
              <a:rPr sz="265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0000FF"/>
                </a:solidFill>
                <a:latin typeface="Calibri"/>
                <a:cs typeface="Calibri"/>
              </a:rPr>
              <a:t>independence</a:t>
            </a:r>
            <a:endParaRPr sz="2650">
              <a:latin typeface="Calibri"/>
              <a:cs typeface="Calibri"/>
            </a:endParaRPr>
          </a:p>
          <a:p>
            <a:pPr marL="843280" lvl="1" indent="-314960">
              <a:lnSpc>
                <a:spcPct val="100000"/>
              </a:lnSpc>
              <a:spcBef>
                <a:spcPts val="630"/>
              </a:spcBef>
              <a:buClr>
                <a:srgbClr val="CC0000"/>
              </a:buClr>
              <a:buFont typeface="Arial MT"/>
              <a:buChar char="–"/>
              <a:tabLst>
                <a:tab pos="843915" algn="l"/>
              </a:tabLst>
            </a:pPr>
            <a:r>
              <a:rPr sz="2650" spc="-5" dirty="0">
                <a:latin typeface="Calibri"/>
                <a:cs typeface="Calibri"/>
              </a:rPr>
              <a:t>Individual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i="1" spc="-45" dirty="0">
                <a:latin typeface="Calibri"/>
                <a:cs typeface="Calibri"/>
              </a:rPr>
              <a:t>X</a:t>
            </a:r>
            <a:r>
              <a:rPr sz="2625" i="1" spc="-67" baseline="-20634" dirty="0">
                <a:latin typeface="Calibri"/>
                <a:cs typeface="Calibri"/>
              </a:rPr>
              <a:t>k</a:t>
            </a:r>
            <a:r>
              <a:rPr sz="2650" spc="-45" dirty="0">
                <a:latin typeface="Calibri"/>
                <a:cs typeface="Calibri"/>
              </a:rPr>
              <a:t>’s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are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independent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given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i="1" spc="-5" dirty="0">
                <a:latin typeface="Calibri"/>
                <a:cs typeface="Calibri"/>
              </a:rPr>
              <a:t>C</a:t>
            </a:r>
            <a:r>
              <a:rPr sz="2625" i="1" spc="-7" baseline="-20634" dirty="0">
                <a:latin typeface="Calibri"/>
                <a:cs typeface="Calibri"/>
              </a:rPr>
              <a:t>i</a:t>
            </a:r>
            <a:endParaRPr sz="2625" baseline="-20634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CC0000"/>
              </a:buClr>
              <a:buFont typeface="Arial MT"/>
              <a:buChar char="–"/>
            </a:pPr>
            <a:endParaRPr sz="4200">
              <a:latin typeface="Calibri"/>
              <a:cs typeface="Calibri"/>
            </a:endParaRPr>
          </a:p>
          <a:p>
            <a:pPr marL="403225" marR="17780" indent="-378460">
              <a:lnSpc>
                <a:spcPct val="101099"/>
              </a:lnSpc>
              <a:buClr>
                <a:srgbClr val="CC0000"/>
              </a:buClr>
              <a:buFont typeface="Arial MT"/>
              <a:buChar char="•"/>
              <a:tabLst>
                <a:tab pos="403225" algn="l"/>
                <a:tab pos="403860" algn="l"/>
              </a:tabLst>
            </a:pPr>
            <a:r>
              <a:rPr sz="3050" spc="5" dirty="0">
                <a:latin typeface="Calibri"/>
                <a:cs typeface="Calibri"/>
              </a:rPr>
              <a:t>Conditional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independence: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Events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A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and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B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are</a:t>
            </a:r>
            <a:r>
              <a:rPr sz="3050" spc="10" dirty="0">
                <a:latin typeface="Calibri"/>
                <a:cs typeface="Calibri"/>
              </a:rPr>
              <a:t> said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be</a:t>
            </a:r>
            <a:r>
              <a:rPr sz="3050" spc="5" dirty="0">
                <a:latin typeface="Calibri"/>
                <a:cs typeface="Calibri"/>
              </a:rPr>
              <a:t> conditionally independent given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E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if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817" y="5866118"/>
            <a:ext cx="1625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10" dirty="0">
                <a:solidFill>
                  <a:srgbClr val="CC0000"/>
                </a:solidFill>
                <a:latin typeface="Arial MT"/>
                <a:cs typeface="Arial MT"/>
              </a:rPr>
              <a:t>•</a:t>
            </a:r>
            <a:endParaRPr sz="30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4593" y="4891017"/>
            <a:ext cx="5037598" cy="3882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8865" y="5779925"/>
            <a:ext cx="2927820" cy="91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76527" y="6061625"/>
            <a:ext cx="4942614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80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219646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547116"/>
            <a:ext cx="8764905" cy="51714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0525" marR="201295" indent="-378460">
              <a:lnSpc>
                <a:spcPts val="2330"/>
              </a:lnSpc>
              <a:spcBef>
                <a:spcPts val="66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400" i="1" spc="5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i="1" spc="5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|</a:t>
            </a:r>
            <a:r>
              <a:rPr sz="2400" b="1" i="1" spc="5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):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posterior probability </a:t>
            </a:r>
            <a:r>
              <a:rPr sz="2400" dirty="0">
                <a:latin typeface="Calibri"/>
                <a:cs typeface="Calibri"/>
              </a:rPr>
              <a:t>that customer </a:t>
            </a:r>
            <a:r>
              <a:rPr sz="2400" b="1" i="1" spc="10" dirty="0">
                <a:latin typeface="Calibri"/>
                <a:cs typeface="Calibri"/>
              </a:rPr>
              <a:t>X </a:t>
            </a:r>
            <a:r>
              <a:rPr sz="2400" spc="5" dirty="0">
                <a:latin typeface="Calibri"/>
                <a:cs typeface="Calibri"/>
              </a:rPr>
              <a:t>will buy </a:t>
            </a:r>
            <a:r>
              <a:rPr sz="2400" spc="1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computer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his</a:t>
            </a:r>
            <a:r>
              <a:rPr sz="2400" dirty="0">
                <a:latin typeface="Calibri"/>
                <a:cs typeface="Calibri"/>
              </a:rPr>
              <a:t> age</a:t>
            </a:r>
            <a:r>
              <a:rPr sz="2400" spc="5" dirty="0">
                <a:latin typeface="Calibri"/>
                <a:cs typeface="Calibri"/>
              </a:rPr>
              <a:t> 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income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0525" marR="37465" indent="-378460">
              <a:lnSpc>
                <a:spcPts val="233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400" i="1" spc="5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i="1" spc="5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):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prior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probability</a:t>
            </a:r>
            <a:r>
              <a:rPr sz="24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customer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will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buy </a:t>
            </a:r>
            <a:r>
              <a:rPr sz="2400" spc="1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(regardless </a:t>
            </a:r>
            <a:r>
              <a:rPr sz="2400" spc="5" dirty="0">
                <a:latin typeface="Calibri"/>
                <a:cs typeface="Calibri"/>
              </a:rPr>
              <a:t>of age, income)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0525" marR="361315" indent="-378460">
              <a:lnSpc>
                <a:spcPts val="233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400" i="1" spc="5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b="1" i="1" spc="5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|</a:t>
            </a:r>
            <a:r>
              <a:rPr sz="2400" i="1" spc="5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)</a:t>
            </a:r>
            <a:r>
              <a:rPr sz="2400" b="1" spc="5" dirty="0">
                <a:latin typeface="Calibri"/>
                <a:cs typeface="Calibri"/>
              </a:rPr>
              <a:t>: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posterior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customer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i="1" spc="10" dirty="0">
                <a:latin typeface="Calibri"/>
                <a:cs typeface="Calibri"/>
              </a:rPr>
              <a:t>X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35 </a:t>
            </a:r>
            <a:r>
              <a:rPr sz="2400" spc="-10" dirty="0">
                <a:latin typeface="Calibri"/>
                <a:cs typeface="Calibri"/>
              </a:rPr>
              <a:t>years</a:t>
            </a:r>
            <a:r>
              <a:rPr sz="2400" spc="5" dirty="0">
                <a:latin typeface="Calibri"/>
                <a:cs typeface="Calibri"/>
              </a:rPr>
              <a:t> old 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earns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$40,000,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he</a:t>
            </a:r>
            <a:r>
              <a:rPr sz="2400" dirty="0">
                <a:latin typeface="Calibri"/>
                <a:cs typeface="Calibri"/>
              </a:rPr>
              <a:t> buys </a:t>
            </a:r>
            <a:r>
              <a:rPr sz="2400" spc="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computer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0525" marR="5080" indent="-378460">
              <a:lnSpc>
                <a:spcPts val="232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400" i="1" spc="5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b="1" i="1" spc="5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):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prior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person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set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customers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35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years </a:t>
            </a:r>
            <a:r>
              <a:rPr sz="2400" spc="5" dirty="0">
                <a:latin typeface="Calibri"/>
                <a:cs typeface="Calibri"/>
              </a:rPr>
              <a:t>old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earns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$40,000</a:t>
            </a:r>
            <a:endParaRPr sz="24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100" spc="-5" dirty="0">
                <a:latin typeface="Calibri"/>
                <a:cs typeface="Calibri"/>
              </a:rPr>
              <a:t>Not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required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computed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denominator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is </a:t>
            </a:r>
            <a:r>
              <a:rPr sz="2100" spc="-15" dirty="0">
                <a:latin typeface="Calibri"/>
                <a:cs typeface="Calibri"/>
              </a:rPr>
              <a:t>ignored</a:t>
            </a:r>
            <a:endParaRPr sz="2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Arial MT"/>
              <a:buChar char="–"/>
            </a:pPr>
            <a:endParaRPr sz="23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400" i="1" spc="5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i="1" spc="5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),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P</a:t>
            </a:r>
            <a:r>
              <a:rPr sz="2400" spc="10" dirty="0">
                <a:latin typeface="Calibri"/>
                <a:cs typeface="Calibri"/>
              </a:rPr>
              <a:t>(</a:t>
            </a:r>
            <a:r>
              <a:rPr sz="2400" b="1" i="1" spc="10" dirty="0">
                <a:latin typeface="Calibri"/>
                <a:cs typeface="Calibri"/>
              </a:rPr>
              <a:t>X</a:t>
            </a:r>
            <a:r>
              <a:rPr sz="2400" spc="10" dirty="0">
                <a:latin typeface="Calibri"/>
                <a:cs typeface="Calibri"/>
              </a:rPr>
              <a:t>|</a:t>
            </a:r>
            <a:r>
              <a:rPr sz="2400" i="1" spc="10" dirty="0">
                <a:latin typeface="Calibri"/>
                <a:cs typeface="Calibri"/>
              </a:rPr>
              <a:t>H</a:t>
            </a:r>
            <a:r>
              <a:rPr sz="2400" spc="10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estimated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given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100" spc="-30" dirty="0">
                <a:latin typeface="Calibri"/>
                <a:cs typeface="Calibri"/>
              </a:rPr>
              <a:t>Training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phase</a:t>
            </a:r>
            <a:endParaRPr sz="2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293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219646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spc="-5" dirty="0"/>
              <a:t>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575" y="1610099"/>
            <a:ext cx="8923926" cy="58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9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219646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4617" y="1697230"/>
            <a:ext cx="9115425" cy="3645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6725" indent="-378460">
              <a:lnSpc>
                <a:spcPct val="100000"/>
              </a:lnSpc>
              <a:spcBef>
                <a:spcPts val="120"/>
              </a:spcBef>
              <a:buClr>
                <a:srgbClr val="CC0000"/>
              </a:buClr>
              <a:buFont typeface="Arial MT"/>
              <a:buChar char="•"/>
              <a:tabLst>
                <a:tab pos="466725" algn="l"/>
                <a:tab pos="467359" algn="l"/>
              </a:tabLst>
            </a:pP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tuples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described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attributes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age,</a:t>
            </a:r>
            <a:r>
              <a:rPr sz="2400" i="1" dirty="0">
                <a:latin typeface="Calibri"/>
                <a:cs typeface="Calibri"/>
              </a:rPr>
              <a:t> income,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student,</a:t>
            </a:r>
            <a:endParaRPr sz="2400">
              <a:latin typeface="Calibri"/>
              <a:cs typeface="Calibri"/>
            </a:endParaRPr>
          </a:p>
          <a:p>
            <a:pPr marL="466725">
              <a:lnSpc>
                <a:spcPct val="100000"/>
              </a:lnSpc>
              <a:spcBef>
                <a:spcPts val="30"/>
              </a:spcBef>
            </a:pPr>
            <a:r>
              <a:rPr sz="2400" spc="1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credit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rating</a:t>
            </a:r>
            <a:endParaRPr sz="2400">
              <a:latin typeface="Calibri"/>
              <a:cs typeface="Calibri"/>
            </a:endParaRPr>
          </a:p>
          <a:p>
            <a:pPr marL="466725" indent="-379095">
              <a:lnSpc>
                <a:spcPct val="100000"/>
              </a:lnSpc>
              <a:spcBef>
                <a:spcPts val="610"/>
              </a:spcBef>
              <a:buClr>
                <a:srgbClr val="CC0000"/>
              </a:buClr>
              <a:buFont typeface="Arial MT"/>
              <a:buChar char="•"/>
              <a:tabLst>
                <a:tab pos="466725" algn="l"/>
                <a:tab pos="467359" algn="l"/>
              </a:tabLst>
            </a:pPr>
            <a:r>
              <a:rPr sz="2400" spc="5" dirty="0">
                <a:latin typeface="Calibri"/>
                <a:cs typeface="Calibri"/>
              </a:rPr>
              <a:t>Class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label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buys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computer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has</a:t>
            </a:r>
            <a:r>
              <a:rPr sz="2400" dirty="0">
                <a:latin typeface="Calibri"/>
                <a:cs typeface="Calibri"/>
              </a:rPr>
              <a:t> two distinct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 </a:t>
            </a:r>
            <a:r>
              <a:rPr sz="2400" spc="-15" dirty="0">
                <a:latin typeface="Calibri"/>
                <a:cs typeface="Calibri"/>
              </a:rPr>
              <a:t>(namely,</a:t>
            </a:r>
            <a:endParaRPr sz="2400">
              <a:latin typeface="Calibri"/>
              <a:cs typeface="Calibri"/>
            </a:endParaRPr>
          </a:p>
          <a:p>
            <a:pPr marL="466725">
              <a:lnSpc>
                <a:spcPct val="100000"/>
              </a:lnSpc>
              <a:spcBef>
                <a:spcPts val="30"/>
              </a:spcBef>
            </a:pPr>
            <a:r>
              <a:rPr sz="2400" spc="5" dirty="0">
                <a:latin typeface="Calibri"/>
                <a:cs typeface="Calibri"/>
              </a:rPr>
              <a:t>{</a:t>
            </a:r>
            <a:r>
              <a:rPr sz="2400" i="1" spc="5" dirty="0">
                <a:latin typeface="Calibri"/>
                <a:cs typeface="Calibri"/>
              </a:rPr>
              <a:t>yes,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no</a:t>
            </a:r>
            <a:r>
              <a:rPr sz="2400" spc="5" dirty="0">
                <a:latin typeface="Calibri"/>
                <a:cs typeface="Calibri"/>
              </a:rPr>
              <a:t>})</a:t>
            </a:r>
            <a:endParaRPr sz="2400">
              <a:latin typeface="Calibri"/>
              <a:cs typeface="Calibri"/>
            </a:endParaRPr>
          </a:p>
          <a:p>
            <a:pPr marL="466725" marR="358140" indent="-378460">
              <a:lnSpc>
                <a:spcPct val="101000"/>
              </a:lnSpc>
              <a:spcBef>
                <a:spcPts val="580"/>
              </a:spcBef>
              <a:buClr>
                <a:srgbClr val="CC0000"/>
              </a:buClr>
              <a:buFont typeface="Arial MT"/>
              <a:buChar char="•"/>
              <a:tabLst>
                <a:tab pos="466725" algn="l"/>
                <a:tab pos="467359" algn="l"/>
              </a:tabLst>
            </a:pPr>
            <a:r>
              <a:rPr sz="2400" i="1" spc="5" dirty="0">
                <a:latin typeface="Calibri"/>
                <a:cs typeface="Calibri"/>
              </a:rPr>
              <a:t>C</a:t>
            </a:r>
            <a:r>
              <a:rPr sz="2400" i="1" spc="7" baseline="-20833" dirty="0">
                <a:latin typeface="Calibri"/>
                <a:cs typeface="Calibri"/>
              </a:rPr>
              <a:t>1</a:t>
            </a:r>
            <a:r>
              <a:rPr sz="2400" i="1" spc="270" baseline="-20833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correspond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buys_computer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=</a:t>
            </a:r>
            <a:r>
              <a:rPr sz="2400" i="1" spc="5" dirty="0">
                <a:latin typeface="Calibri"/>
                <a:cs typeface="Calibri"/>
              </a:rPr>
              <a:t> yes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C</a:t>
            </a:r>
            <a:r>
              <a:rPr sz="2400" i="1" spc="7" baseline="-20833" dirty="0">
                <a:latin typeface="Calibri"/>
                <a:cs typeface="Calibri"/>
              </a:rPr>
              <a:t>2</a:t>
            </a:r>
            <a:r>
              <a:rPr sz="2400" i="1" spc="277" baseline="-20833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correspond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buys_computer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=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  <a:p>
            <a:pPr marL="466725" marR="575310" indent="-378460">
              <a:lnSpc>
                <a:spcPct val="101000"/>
              </a:lnSpc>
              <a:spcBef>
                <a:spcPts val="580"/>
              </a:spcBef>
              <a:buClr>
                <a:srgbClr val="CC0000"/>
              </a:buClr>
              <a:buFont typeface="Arial MT"/>
              <a:buChar char="•"/>
              <a:tabLst>
                <a:tab pos="466725" algn="l"/>
                <a:tab pos="467359" algn="l"/>
              </a:tabLst>
            </a:pPr>
            <a:r>
              <a:rPr sz="2400" b="1" i="1" spc="10" dirty="0">
                <a:latin typeface="Calibri"/>
                <a:cs typeface="Calibri"/>
              </a:rPr>
              <a:t>X </a:t>
            </a:r>
            <a:r>
              <a:rPr sz="2400" spc="10" dirty="0">
                <a:latin typeface="Calibri"/>
                <a:cs typeface="Calibri"/>
              </a:rPr>
              <a:t>= 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i="1" spc="5" dirty="0">
                <a:latin typeface="Calibri"/>
                <a:cs typeface="Calibri"/>
              </a:rPr>
              <a:t>age </a:t>
            </a:r>
            <a:r>
              <a:rPr sz="2400" i="1" spc="10" dirty="0">
                <a:latin typeface="Calibri"/>
                <a:cs typeface="Calibri"/>
              </a:rPr>
              <a:t>= </a:t>
            </a:r>
            <a:r>
              <a:rPr sz="2400" i="1" spc="5" dirty="0">
                <a:latin typeface="Calibri"/>
                <a:cs typeface="Calibri"/>
              </a:rPr>
              <a:t>youth, </a:t>
            </a:r>
            <a:r>
              <a:rPr sz="2400" i="1" dirty="0">
                <a:latin typeface="Calibri"/>
                <a:cs typeface="Calibri"/>
              </a:rPr>
              <a:t>income </a:t>
            </a:r>
            <a:r>
              <a:rPr sz="2400" i="1" spc="10" dirty="0">
                <a:latin typeface="Calibri"/>
                <a:cs typeface="Calibri"/>
              </a:rPr>
              <a:t>= </a:t>
            </a:r>
            <a:r>
              <a:rPr sz="2400" i="1" spc="5" dirty="0">
                <a:latin typeface="Calibri"/>
                <a:cs typeface="Calibri"/>
              </a:rPr>
              <a:t>medium, </a:t>
            </a:r>
            <a:r>
              <a:rPr sz="2400" i="1" spc="-5" dirty="0">
                <a:latin typeface="Calibri"/>
                <a:cs typeface="Calibri"/>
              </a:rPr>
              <a:t>student </a:t>
            </a:r>
            <a:r>
              <a:rPr sz="2400" i="1" spc="10" dirty="0">
                <a:latin typeface="Calibri"/>
                <a:cs typeface="Calibri"/>
              </a:rPr>
              <a:t>= </a:t>
            </a:r>
            <a:r>
              <a:rPr sz="2400" i="1" spc="5" dirty="0">
                <a:latin typeface="Calibri"/>
                <a:cs typeface="Calibri"/>
              </a:rPr>
              <a:t>yes, credit rating </a:t>
            </a:r>
            <a:r>
              <a:rPr sz="2400" i="1" spc="10" dirty="0">
                <a:latin typeface="Calibri"/>
                <a:cs typeface="Calibri"/>
              </a:rPr>
              <a:t>= </a:t>
            </a:r>
            <a:r>
              <a:rPr sz="2400" i="1" spc="-5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fair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66725" indent="-379095">
              <a:lnSpc>
                <a:spcPct val="100000"/>
              </a:lnSpc>
              <a:spcBef>
                <a:spcPts val="610"/>
              </a:spcBef>
              <a:buClr>
                <a:srgbClr val="CC0000"/>
              </a:buClr>
              <a:buFont typeface="Arial MT"/>
              <a:buChar char="•"/>
              <a:tabLst>
                <a:tab pos="466725" algn="l"/>
                <a:tab pos="467359" algn="l"/>
              </a:tabLst>
            </a:pPr>
            <a:r>
              <a:rPr sz="2400" spc="10" dirty="0">
                <a:latin typeface="Calibri"/>
                <a:cs typeface="Calibri"/>
              </a:rPr>
              <a:t>Need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maximize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b="1" i="1" spc="5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|</a:t>
            </a:r>
            <a:r>
              <a:rPr sz="2400" i="1" spc="5" dirty="0">
                <a:latin typeface="Calibri"/>
                <a:cs typeface="Calibri"/>
              </a:rPr>
              <a:t>C</a:t>
            </a:r>
            <a:r>
              <a:rPr sz="2400" i="1" spc="7" baseline="-20833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)</a:t>
            </a:r>
            <a:r>
              <a:rPr sz="2400" i="1" spc="5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i="1" spc="5" dirty="0">
                <a:latin typeface="Calibri"/>
                <a:cs typeface="Calibri"/>
              </a:rPr>
              <a:t>C</a:t>
            </a:r>
            <a:r>
              <a:rPr sz="2400" i="1" spc="7" baseline="-20833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)</a:t>
            </a:r>
            <a:r>
              <a:rPr sz="2400" i="1" spc="5" dirty="0">
                <a:latin typeface="Calibri"/>
                <a:cs typeface="Calibri"/>
              </a:rPr>
              <a:t>,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i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=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1,2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7383" y="5709835"/>
            <a:ext cx="5026673" cy="2939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8869" y="6297167"/>
            <a:ext cx="5016764" cy="2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219646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spc="-5" dirty="0"/>
              <a:t>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598" y="1585186"/>
            <a:ext cx="7399293" cy="3144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607" y="2040452"/>
            <a:ext cx="7389040" cy="2935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102" y="2516751"/>
            <a:ext cx="7399121" cy="3041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588" y="2981967"/>
            <a:ext cx="7399051" cy="3045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5093" y="3427285"/>
            <a:ext cx="7399121" cy="2828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607" y="3924430"/>
            <a:ext cx="7472517" cy="2833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7074" y="5457596"/>
            <a:ext cx="8354182" cy="304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45576" y="5846017"/>
            <a:ext cx="5782575" cy="2941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45575" y="6237732"/>
            <a:ext cx="5142083" cy="3049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66565" y="6608653"/>
            <a:ext cx="5845407" cy="3043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08544" y="7042723"/>
            <a:ext cx="5142426" cy="19942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6085" y="4918483"/>
            <a:ext cx="7472888" cy="30459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6087" y="4410826"/>
            <a:ext cx="7473057" cy="3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3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219646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997" y="3709672"/>
            <a:ext cx="8911590" cy="83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75"/>
              </a:lnSpc>
              <a:spcBef>
                <a:spcPts val="95"/>
              </a:spcBef>
            </a:pPr>
            <a:r>
              <a:rPr sz="2650" spc="-25" dirty="0">
                <a:latin typeface="Calibri"/>
                <a:cs typeface="Calibri"/>
              </a:rPr>
              <a:t>Therefore,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the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naive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Bayesian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classifier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predicts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i="1" spc="-10" dirty="0">
                <a:latin typeface="Calibri"/>
                <a:cs typeface="Calibri"/>
              </a:rPr>
              <a:t>buys_computer</a:t>
            </a:r>
            <a:r>
              <a:rPr sz="2650" i="1" spc="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=</a:t>
            </a:r>
            <a:endParaRPr sz="2650">
              <a:latin typeface="Calibri"/>
              <a:cs typeface="Calibri"/>
            </a:endParaRPr>
          </a:p>
          <a:p>
            <a:pPr marL="390525">
              <a:lnSpc>
                <a:spcPts val="3175"/>
              </a:lnSpc>
            </a:pPr>
            <a:r>
              <a:rPr sz="2650" i="1" spc="-10" dirty="0">
                <a:latin typeface="Calibri"/>
                <a:cs typeface="Calibri"/>
              </a:rPr>
              <a:t>yes</a:t>
            </a:r>
            <a:r>
              <a:rPr sz="2650" i="1" spc="-2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for </a:t>
            </a:r>
            <a:r>
              <a:rPr sz="2650" spc="-10" dirty="0">
                <a:latin typeface="Calibri"/>
                <a:cs typeface="Calibri"/>
              </a:rPr>
              <a:t>tuple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b="1" i="1" spc="-5" dirty="0">
                <a:latin typeface="Calibri"/>
                <a:cs typeface="Calibri"/>
              </a:rPr>
              <a:t>X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784" y="1836790"/>
            <a:ext cx="8469387" cy="3150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279" y="2451163"/>
            <a:ext cx="9434944" cy="3143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290" y="3054373"/>
            <a:ext cx="9340698" cy="3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58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66422"/>
            <a:ext cx="8479790" cy="664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150" spc="-5" dirty="0"/>
              <a:t>Avoiding</a:t>
            </a:r>
            <a:r>
              <a:rPr sz="4150" spc="20" dirty="0"/>
              <a:t> </a:t>
            </a:r>
            <a:r>
              <a:rPr sz="4150" spc="15" dirty="0"/>
              <a:t>the</a:t>
            </a:r>
            <a:r>
              <a:rPr sz="4150" spc="20" dirty="0"/>
              <a:t> </a:t>
            </a:r>
            <a:r>
              <a:rPr sz="4150" dirty="0"/>
              <a:t>Zero‐Probability</a:t>
            </a:r>
            <a:r>
              <a:rPr sz="4150" spc="20" dirty="0"/>
              <a:t> </a:t>
            </a:r>
            <a:r>
              <a:rPr sz="4150" spc="5" dirty="0"/>
              <a:t>Problem</a:t>
            </a:r>
            <a:endParaRPr sz="41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ts val="302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pc="-10" dirty="0"/>
              <a:t>Naive</a:t>
            </a:r>
            <a:r>
              <a:rPr spc="-5" dirty="0"/>
              <a:t> </a:t>
            </a:r>
            <a:r>
              <a:rPr spc="-15" dirty="0"/>
              <a:t>Bayesian</a:t>
            </a:r>
            <a:r>
              <a:rPr spc="-10" dirty="0"/>
              <a:t> prediction</a:t>
            </a:r>
            <a:r>
              <a:rPr spc="-25" dirty="0"/>
              <a:t> </a:t>
            </a:r>
            <a:r>
              <a:rPr spc="-15" dirty="0"/>
              <a:t>requires</a:t>
            </a:r>
            <a:r>
              <a:rPr spc="-10" dirty="0"/>
              <a:t> </a:t>
            </a:r>
            <a:r>
              <a:rPr spc="-5" dirty="0"/>
              <a:t>each</a:t>
            </a:r>
            <a:r>
              <a:rPr dirty="0"/>
              <a:t> </a:t>
            </a:r>
            <a:r>
              <a:rPr spc="-10" dirty="0"/>
              <a:t>conditional</a:t>
            </a:r>
            <a:r>
              <a:rPr spc="-35" dirty="0"/>
              <a:t> </a:t>
            </a:r>
            <a:r>
              <a:rPr spc="-15" dirty="0"/>
              <a:t>prob.</a:t>
            </a:r>
            <a:r>
              <a:rPr spc="-35" dirty="0"/>
              <a:t> </a:t>
            </a:r>
            <a:r>
              <a:rPr spc="-10" dirty="0"/>
              <a:t>be</a:t>
            </a:r>
          </a:p>
          <a:p>
            <a:pPr marL="390525">
              <a:lnSpc>
                <a:spcPts val="3020"/>
              </a:lnSpc>
            </a:pPr>
            <a:r>
              <a:rPr b="1" spc="-15" dirty="0">
                <a:latin typeface="Calibri"/>
                <a:cs typeface="Calibri"/>
              </a:rPr>
              <a:t>non‐zero</a:t>
            </a:r>
          </a:p>
          <a:p>
            <a:pPr marL="390525" indent="-378460">
              <a:lnSpc>
                <a:spcPct val="100000"/>
              </a:lnSpc>
              <a:spcBef>
                <a:spcPts val="30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pc="-10" dirty="0"/>
              <a:t>Otherwise,</a:t>
            </a:r>
            <a:r>
              <a:rPr spc="-5" dirty="0"/>
              <a:t> </a:t>
            </a:r>
            <a:r>
              <a:rPr spc="-10" dirty="0"/>
              <a:t>the</a:t>
            </a:r>
            <a:r>
              <a:rPr spc="-5" dirty="0"/>
              <a:t> </a:t>
            </a:r>
            <a:r>
              <a:rPr spc="-15" dirty="0"/>
              <a:t>predicted</a:t>
            </a:r>
            <a:r>
              <a:rPr dirty="0"/>
              <a:t> </a:t>
            </a:r>
            <a:r>
              <a:rPr spc="-10" dirty="0"/>
              <a:t>probability</a:t>
            </a:r>
            <a:r>
              <a:rPr spc="-35" dirty="0"/>
              <a:t> </a:t>
            </a:r>
            <a:r>
              <a:rPr spc="-5" dirty="0"/>
              <a:t>will be </a:t>
            </a:r>
            <a:r>
              <a:rPr spc="-30" dirty="0"/>
              <a:t>zero</a:t>
            </a:r>
          </a:p>
          <a:p>
            <a:pPr marL="390525" indent="-378460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pc="-10" dirty="0"/>
              <a:t>Insufficient</a:t>
            </a:r>
            <a:r>
              <a:rPr spc="-20" dirty="0"/>
              <a:t> </a:t>
            </a:r>
            <a:r>
              <a:rPr spc="-15" dirty="0"/>
              <a:t>training</a:t>
            </a:r>
            <a:r>
              <a:rPr spc="-40" dirty="0"/>
              <a:t> </a:t>
            </a:r>
            <a:r>
              <a:rPr spc="-20" dirty="0"/>
              <a:t>data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Arial MT"/>
              <a:buChar char="•"/>
            </a:pPr>
            <a:endParaRPr sz="3400"/>
          </a:p>
          <a:p>
            <a:pPr marL="390525" marR="546735" indent="-378460">
              <a:lnSpc>
                <a:spcPts val="286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pc="-5" dirty="0"/>
              <a:t>Ex: A </a:t>
            </a:r>
            <a:r>
              <a:rPr spc="-15" dirty="0"/>
              <a:t>dataset </a:t>
            </a:r>
            <a:r>
              <a:rPr spc="-10" dirty="0"/>
              <a:t>with 1000 tuples, income=low </a:t>
            </a:r>
            <a:r>
              <a:rPr spc="-5" dirty="0"/>
              <a:t>(0), </a:t>
            </a:r>
            <a:r>
              <a:rPr spc="-10" dirty="0"/>
              <a:t>income= </a:t>
            </a:r>
            <a:r>
              <a:rPr spc="-585" dirty="0"/>
              <a:t> </a:t>
            </a:r>
            <a:r>
              <a:rPr spc="-5" dirty="0"/>
              <a:t>medium</a:t>
            </a:r>
            <a:r>
              <a:rPr spc="-10" dirty="0"/>
              <a:t> (990),</a:t>
            </a:r>
            <a:r>
              <a:rPr spc="-30" dirty="0"/>
              <a:t> </a:t>
            </a:r>
            <a:r>
              <a:rPr spc="-10" dirty="0"/>
              <a:t>and</a:t>
            </a:r>
            <a:r>
              <a:rPr spc="-5" dirty="0"/>
              <a:t> </a:t>
            </a:r>
            <a:r>
              <a:rPr spc="-10" dirty="0"/>
              <a:t>income</a:t>
            </a:r>
            <a:r>
              <a:rPr spc="-5" dirty="0"/>
              <a:t> = </a:t>
            </a:r>
            <a:r>
              <a:rPr spc="-10" dirty="0"/>
              <a:t>high</a:t>
            </a:r>
            <a:r>
              <a:rPr spc="-25" dirty="0"/>
              <a:t> </a:t>
            </a:r>
            <a:r>
              <a:rPr spc="-10" dirty="0"/>
              <a:t>(10)</a:t>
            </a:r>
          </a:p>
          <a:p>
            <a:pPr marL="390525" indent="-378460">
              <a:lnSpc>
                <a:spcPct val="100000"/>
              </a:lnSpc>
              <a:spcBef>
                <a:spcPts val="27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pc="-5" dirty="0"/>
              <a:t>Use</a:t>
            </a:r>
            <a:r>
              <a:rPr spc="-20" dirty="0"/>
              <a:t> </a:t>
            </a:r>
            <a:r>
              <a:rPr b="1" spc="-5" dirty="0">
                <a:latin typeface="Calibri"/>
                <a:cs typeface="Calibri"/>
              </a:rPr>
              <a:t>Laplacian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correction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5" dirty="0"/>
              <a:t>(or</a:t>
            </a:r>
            <a:r>
              <a:rPr spc="-30" dirty="0"/>
              <a:t> </a:t>
            </a:r>
            <a:r>
              <a:rPr spc="-10" dirty="0"/>
              <a:t>Laplacian</a:t>
            </a:r>
            <a:r>
              <a:rPr dirty="0"/>
              <a:t> </a:t>
            </a:r>
            <a:r>
              <a:rPr spc="-15" dirty="0"/>
              <a:t>estimator)</a:t>
            </a:r>
          </a:p>
          <a:p>
            <a:pPr marL="516255">
              <a:lnSpc>
                <a:spcPct val="100000"/>
              </a:lnSpc>
              <a:spcBef>
                <a:spcPts val="290"/>
              </a:spcBef>
              <a:tabLst>
                <a:tab pos="830580" algn="l"/>
              </a:tabLst>
            </a:pPr>
            <a:r>
              <a:rPr sz="2200" dirty="0">
                <a:solidFill>
                  <a:srgbClr val="CC0000"/>
                </a:solidFill>
                <a:latin typeface="Arial MT"/>
                <a:cs typeface="Arial MT"/>
              </a:rPr>
              <a:t>–	</a:t>
            </a:r>
            <a:r>
              <a:rPr sz="2200" b="1" spc="-5" dirty="0">
                <a:latin typeface="Calibri"/>
                <a:cs typeface="Calibri"/>
              </a:rPr>
              <a:t>Add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1</a:t>
            </a:r>
            <a:r>
              <a:rPr sz="2200" b="1" spc="-15" dirty="0">
                <a:latin typeface="Calibri"/>
                <a:cs typeface="Calibri"/>
              </a:rPr>
              <a:t> to </a:t>
            </a:r>
            <a:r>
              <a:rPr sz="2200" b="1" spc="-5" dirty="0">
                <a:latin typeface="Calibri"/>
                <a:cs typeface="Calibri"/>
              </a:rPr>
              <a:t>each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case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4387" y="5289593"/>
            <a:ext cx="4662805" cy="113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(income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5" dirty="0">
                <a:latin typeface="Calibri"/>
                <a:cs typeface="Calibri"/>
              </a:rPr>
              <a:t> low)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1/1003 =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0.001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(income </a:t>
            </a:r>
            <a:r>
              <a:rPr sz="2200" dirty="0">
                <a:latin typeface="Calibri"/>
                <a:cs typeface="Calibri"/>
              </a:rPr>
              <a:t>= medium) = 991/1003 = 0.988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(income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5" dirty="0">
                <a:latin typeface="Calibri"/>
                <a:cs typeface="Calibri"/>
              </a:rPr>
              <a:t> high)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11/1003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0.011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6743" y="5289593"/>
            <a:ext cx="1035685" cy="11328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latin typeface="Calibri"/>
                <a:cs typeface="Calibri"/>
              </a:rPr>
              <a:t>vs.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0.000</a:t>
            </a:r>
            <a:endParaRPr sz="220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Calibri"/>
                <a:cs typeface="Calibri"/>
              </a:rPr>
              <a:t>vs.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0.990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Calibri"/>
                <a:cs typeface="Calibri"/>
              </a:rPr>
              <a:t>vs.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0.010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707" y="6430739"/>
            <a:ext cx="7639050" cy="662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27025" marR="5080" indent="-314960">
              <a:lnSpc>
                <a:spcPts val="2380"/>
              </a:lnSpc>
              <a:spcBef>
                <a:spcPts val="395"/>
              </a:spcBef>
              <a:tabLst>
                <a:tab pos="327025" algn="l"/>
              </a:tabLst>
            </a:pPr>
            <a:r>
              <a:rPr sz="2200" dirty="0">
                <a:solidFill>
                  <a:srgbClr val="CC0000"/>
                </a:solidFill>
                <a:latin typeface="Arial MT"/>
                <a:cs typeface="Arial MT"/>
              </a:rPr>
              <a:t>–	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“corrected”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prob. estimates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close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“uncorrected”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counterparts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4677" y="2771394"/>
            <a:ext cx="2854451" cy="9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398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526542"/>
            <a:ext cx="8750935" cy="5679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1109345" indent="-3784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spc="-30" dirty="0">
                <a:latin typeface="Calibri"/>
                <a:cs typeface="Calibri"/>
              </a:rPr>
              <a:t>Task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assigning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objects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one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several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predefined categories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or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classes</a:t>
            </a:r>
            <a:endParaRPr sz="2650">
              <a:latin typeface="Calibri"/>
              <a:cs typeface="Calibri"/>
            </a:endParaRPr>
          </a:p>
          <a:p>
            <a:pPr marL="390525" marR="333375" indent="-378460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dirty="0">
                <a:latin typeface="Calibri"/>
                <a:cs typeface="Calibri"/>
              </a:rPr>
              <a:t>A</a:t>
            </a:r>
            <a:r>
              <a:rPr sz="2650" b="1" spc="-75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form</a:t>
            </a:r>
            <a:r>
              <a:rPr sz="2650" b="1" spc="-95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of</a:t>
            </a:r>
            <a:r>
              <a:rPr sz="2650" b="1" spc="-75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data</a:t>
            </a:r>
            <a:r>
              <a:rPr sz="2650" b="1" spc="-70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analysis</a:t>
            </a:r>
            <a:r>
              <a:rPr sz="2650" b="1" spc="-70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that</a:t>
            </a:r>
            <a:r>
              <a:rPr sz="2650" b="1" spc="-7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extracts</a:t>
            </a:r>
            <a:r>
              <a:rPr sz="2650" b="1" spc="-75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model</a:t>
            </a:r>
            <a:r>
              <a:rPr sz="2650" b="1" spc="-85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or</a:t>
            </a:r>
            <a:r>
              <a:rPr sz="2650" b="1" spc="-85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classifier</a:t>
            </a:r>
            <a:r>
              <a:rPr sz="2650" b="1" spc="-75" dirty="0">
                <a:latin typeface="Calibri"/>
                <a:cs typeface="Calibri"/>
              </a:rPr>
              <a:t> </a:t>
            </a:r>
            <a:r>
              <a:rPr sz="2650" b="1" spc="-25" dirty="0">
                <a:latin typeface="Calibri"/>
                <a:cs typeface="Calibri"/>
              </a:rPr>
              <a:t>to </a:t>
            </a:r>
            <a:r>
              <a:rPr sz="2650" b="1" dirty="0">
                <a:latin typeface="Calibri"/>
                <a:cs typeface="Calibri"/>
              </a:rPr>
              <a:t>predict</a:t>
            </a:r>
            <a:r>
              <a:rPr sz="2650" b="1" spc="-110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class</a:t>
            </a:r>
            <a:r>
              <a:rPr sz="2650" b="1" spc="-8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labels</a:t>
            </a:r>
            <a:endParaRPr sz="2650">
              <a:latin typeface="Calibri"/>
              <a:cs typeface="Calibri"/>
            </a:endParaRPr>
          </a:p>
          <a:p>
            <a:pPr marL="830580" marR="595630" lvl="1" indent="-314960">
              <a:lnSpc>
                <a:spcPts val="191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find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model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class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label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attribute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function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values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other attributes</a:t>
            </a:r>
            <a:endParaRPr sz="1950">
              <a:latin typeface="Calibri"/>
              <a:cs typeface="Calibri"/>
            </a:endParaRPr>
          </a:p>
          <a:p>
            <a:pPr marL="830580" marR="165735" lvl="1" indent="-314960">
              <a:lnSpc>
                <a:spcPts val="1900"/>
              </a:lnSpc>
              <a:spcBef>
                <a:spcPts val="47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classifies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data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based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on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training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set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values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0000FF"/>
                </a:solidFill>
                <a:latin typeface="Calibri"/>
                <a:cs typeface="Calibri"/>
              </a:rPr>
              <a:t>classifying</a:t>
            </a:r>
            <a:r>
              <a:rPr sz="195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0000FF"/>
                </a:solidFill>
                <a:latin typeface="Calibri"/>
                <a:cs typeface="Calibri"/>
              </a:rPr>
              <a:t>attribute</a:t>
            </a:r>
            <a:r>
              <a:rPr sz="1950" dirty="0">
                <a:latin typeface="Calibri"/>
                <a:cs typeface="Calibri"/>
              </a:rPr>
              <a:t>,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and </a:t>
            </a:r>
            <a:r>
              <a:rPr sz="1950" dirty="0">
                <a:latin typeface="Calibri"/>
                <a:cs typeface="Calibri"/>
              </a:rPr>
              <a:t>uses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it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classifying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new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data</a:t>
            </a:r>
            <a:endParaRPr sz="19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class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labels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generally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categorical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(discrete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nominal)</a:t>
            </a:r>
            <a:endParaRPr sz="1950">
              <a:latin typeface="Calibri"/>
              <a:cs typeface="Calibri"/>
            </a:endParaRPr>
          </a:p>
          <a:p>
            <a:pPr marL="830580" marR="73660" lvl="1" indent="-314960">
              <a:lnSpc>
                <a:spcPts val="1900"/>
              </a:lnSpc>
              <a:spcBef>
                <a:spcPts val="47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less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effective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ordinal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categories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since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implicit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order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among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categories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not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considered</a:t>
            </a:r>
            <a:endParaRPr sz="1950">
              <a:latin typeface="Calibri"/>
              <a:cs typeface="Calibri"/>
            </a:endParaRPr>
          </a:p>
          <a:p>
            <a:pPr marL="390525" indent="-377825">
              <a:lnSpc>
                <a:spcPts val="3165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dirty="0">
                <a:latin typeface="Calibri"/>
                <a:cs typeface="Calibri"/>
              </a:rPr>
              <a:t>Numeric</a:t>
            </a:r>
            <a:r>
              <a:rPr sz="2650" spc="-13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Prediction</a:t>
            </a:r>
            <a:endParaRPr sz="2650">
              <a:latin typeface="Calibri"/>
              <a:cs typeface="Calibri"/>
            </a:endParaRPr>
          </a:p>
          <a:p>
            <a:pPr marL="830580" lvl="1" indent="-314325">
              <a:lnSpc>
                <a:spcPts val="2330"/>
              </a:lnSpc>
              <a:spcBef>
                <a:spcPts val="6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models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continuous‐valued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functions,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i.e.,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predicts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unknown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missing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values</a:t>
            </a:r>
            <a:endParaRPr sz="1950">
              <a:latin typeface="Calibri"/>
              <a:cs typeface="Calibri"/>
            </a:endParaRPr>
          </a:p>
          <a:p>
            <a:pPr marL="390525" indent="-377825">
              <a:lnSpc>
                <a:spcPts val="317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spc="-20" dirty="0">
                <a:latin typeface="Calibri"/>
                <a:cs typeface="Calibri"/>
              </a:rPr>
              <a:t>Typical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applications</a:t>
            </a:r>
            <a:endParaRPr sz="26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Credit/loan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approval: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loan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application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“safe”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“risky”</a:t>
            </a:r>
            <a:endParaRPr sz="19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Medical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diagnosis: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tumor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“cancerous”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“benign”</a:t>
            </a:r>
            <a:endParaRPr sz="19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Fraud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detection: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transaction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“fraudulent”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859790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33745" algn="l"/>
              </a:tabLst>
            </a:pPr>
            <a:r>
              <a:rPr spc="-15" dirty="0"/>
              <a:t>Naive</a:t>
            </a:r>
            <a:r>
              <a:rPr spc="15" dirty="0"/>
              <a:t> </a:t>
            </a:r>
            <a:r>
              <a:rPr spc="-35" dirty="0"/>
              <a:t>Bayes</a:t>
            </a:r>
            <a:r>
              <a:rPr spc="20" dirty="0"/>
              <a:t> </a:t>
            </a:r>
            <a:r>
              <a:rPr spc="-5" dirty="0"/>
              <a:t>Classifier:	</a:t>
            </a:r>
            <a:r>
              <a:rPr spc="-15" dirty="0"/>
              <a:t>Comments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478860"/>
            <a:ext cx="8931275" cy="48768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69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500" spc="-5" dirty="0">
                <a:latin typeface="Calibri"/>
                <a:cs typeface="Calibri"/>
              </a:rPr>
              <a:t>Advantages</a:t>
            </a:r>
            <a:endParaRPr sz="35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35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200" spc="-5" dirty="0">
                <a:latin typeface="Calibri"/>
                <a:cs typeface="Calibri"/>
              </a:rPr>
              <a:t>Simple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easy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implement</a:t>
            </a:r>
            <a:endParaRPr sz="22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27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200" dirty="0">
                <a:latin typeface="Calibri"/>
                <a:cs typeface="Calibri"/>
              </a:rPr>
              <a:t>Doesn't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much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training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27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200" dirty="0">
                <a:latin typeface="Calibri"/>
                <a:cs typeface="Calibri"/>
              </a:rPr>
              <a:t>Handles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continuous</a:t>
            </a:r>
            <a:r>
              <a:rPr sz="2200" dirty="0">
                <a:latin typeface="Calibri"/>
                <a:cs typeface="Calibri"/>
              </a:rPr>
              <a:t> and </a:t>
            </a:r>
            <a:r>
              <a:rPr sz="2200" spc="-15" dirty="0">
                <a:latin typeface="Calibri"/>
                <a:cs typeface="Calibri"/>
              </a:rPr>
              <a:t>discrete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830580" marR="47625" lvl="1" indent="-314960">
              <a:lnSpc>
                <a:spcPts val="2380"/>
              </a:lnSpc>
              <a:spcBef>
                <a:spcPts val="56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200" dirty="0">
                <a:latin typeface="Calibri"/>
                <a:cs typeface="Calibri"/>
              </a:rPr>
              <a:t>Highly </a:t>
            </a:r>
            <a:r>
              <a:rPr sz="2200" spc="-5" dirty="0">
                <a:latin typeface="Calibri"/>
                <a:cs typeface="Calibri"/>
              </a:rPr>
              <a:t>scalable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(scales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linearly)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number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predictors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points. </a:t>
            </a:r>
            <a:r>
              <a:rPr sz="2200" spc="-10" dirty="0">
                <a:latin typeface="Calibri"/>
                <a:cs typeface="Calibri"/>
              </a:rPr>
              <a:t>Parallelizable.</a:t>
            </a:r>
            <a:endParaRPr sz="2200">
              <a:latin typeface="Calibri"/>
              <a:cs typeface="Calibri"/>
            </a:endParaRPr>
          </a:p>
          <a:p>
            <a:pPr marL="830580" marR="95885" lvl="1" indent="-314960">
              <a:lnSpc>
                <a:spcPts val="238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200" spc="-30" dirty="0">
                <a:latin typeface="Calibri"/>
                <a:cs typeface="Calibri"/>
              </a:rPr>
              <a:t>Very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compared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complicated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algorithms.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cases,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preferred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higher </a:t>
            </a:r>
            <a:r>
              <a:rPr sz="2200" spc="-10" dirty="0">
                <a:latin typeface="Calibri"/>
                <a:cs typeface="Calibri"/>
              </a:rPr>
              <a:t>accuracy</a:t>
            </a:r>
            <a:endParaRPr sz="2200">
              <a:latin typeface="Calibri"/>
              <a:cs typeface="Calibri"/>
            </a:endParaRPr>
          </a:p>
          <a:p>
            <a:pPr marL="830580" marR="5080" lvl="1" indent="-314960">
              <a:lnSpc>
                <a:spcPts val="2380"/>
              </a:lnSpc>
              <a:spcBef>
                <a:spcPts val="52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200" spc="-25" dirty="0">
                <a:latin typeface="Calibri"/>
                <a:cs typeface="Calibri"/>
              </a:rPr>
              <a:t>Works</a:t>
            </a:r>
            <a:r>
              <a:rPr sz="2200" spc="-10" dirty="0">
                <a:latin typeface="Calibri"/>
                <a:cs typeface="Calibri"/>
              </a:rPr>
              <a:t> well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high‐dimensional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text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classification,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email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spam</a:t>
            </a:r>
            <a:r>
              <a:rPr sz="2200" spc="-5" dirty="0">
                <a:latin typeface="Calibri"/>
                <a:cs typeface="Calibri"/>
              </a:rPr>
              <a:t> detection</a:t>
            </a:r>
            <a:endParaRPr sz="22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23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200" spc="-15" dirty="0">
                <a:latin typeface="Calibri"/>
                <a:cs typeface="Calibri"/>
              </a:rPr>
              <a:t>Performs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well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multi‐class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prediction</a:t>
            </a:r>
            <a:endParaRPr sz="22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200" dirty="0">
                <a:latin typeface="Calibri"/>
                <a:cs typeface="Calibri"/>
              </a:rPr>
              <a:t>Not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sensitive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irrelevant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features</a:t>
            </a:r>
            <a:endParaRPr sz="22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27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200" dirty="0">
                <a:latin typeface="Calibri"/>
                <a:cs typeface="Calibri"/>
              </a:rPr>
              <a:t>Good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results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obtained in </a:t>
            </a:r>
            <a:r>
              <a:rPr sz="2200" spc="-10" dirty="0">
                <a:latin typeface="Calibri"/>
                <a:cs typeface="Calibri"/>
              </a:rPr>
              <a:t>most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cases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494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859790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33745" algn="l"/>
              </a:tabLst>
            </a:pPr>
            <a:r>
              <a:rPr spc="-15" dirty="0"/>
              <a:t>Naive</a:t>
            </a:r>
            <a:r>
              <a:rPr spc="15" dirty="0"/>
              <a:t> </a:t>
            </a:r>
            <a:r>
              <a:rPr spc="-35" dirty="0"/>
              <a:t>Bayes</a:t>
            </a:r>
            <a:r>
              <a:rPr spc="20" dirty="0"/>
              <a:t> </a:t>
            </a:r>
            <a:r>
              <a:rPr spc="-5" dirty="0"/>
              <a:t>Classifier:	</a:t>
            </a:r>
            <a:r>
              <a:rPr spc="-15" dirty="0"/>
              <a:t>Comments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504814"/>
            <a:ext cx="8985885" cy="56832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dirty="0">
                <a:latin typeface="Calibri"/>
                <a:cs typeface="Calibri"/>
              </a:rPr>
              <a:t>Disadvantages</a:t>
            </a:r>
            <a:endParaRPr sz="30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33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200" spc="-5" dirty="0">
                <a:latin typeface="Calibri"/>
                <a:cs typeface="Calibri"/>
              </a:rPr>
              <a:t>Loss 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accuracy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due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class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conditional independence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assumption</a:t>
            </a:r>
            <a:endParaRPr sz="2200">
              <a:latin typeface="Calibri"/>
              <a:cs typeface="Calibri"/>
            </a:endParaRPr>
          </a:p>
          <a:p>
            <a:pPr marL="1271905" lvl="2" indent="-252729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sz="1950" spc="-10" dirty="0">
                <a:latin typeface="Calibri"/>
                <a:cs typeface="Calibri"/>
              </a:rPr>
              <a:t>Practically,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dependencies </a:t>
            </a:r>
            <a:r>
              <a:rPr sz="1950" spc="-5" dirty="0">
                <a:latin typeface="Calibri"/>
                <a:cs typeface="Calibri"/>
              </a:rPr>
              <a:t>exist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20" dirty="0">
                <a:latin typeface="Calibri"/>
                <a:cs typeface="Calibri"/>
              </a:rPr>
              <a:t>among</a:t>
            </a:r>
            <a:r>
              <a:rPr sz="1950" spc="10" dirty="0">
                <a:latin typeface="Calibri"/>
                <a:cs typeface="Calibri"/>
              </a:rPr>
              <a:t> variables</a:t>
            </a:r>
            <a:endParaRPr sz="1950">
              <a:latin typeface="Calibri"/>
              <a:cs typeface="Calibri"/>
            </a:endParaRPr>
          </a:p>
          <a:p>
            <a:pPr marL="1271905" marR="5080" lvl="2" indent="-252729">
              <a:lnSpc>
                <a:spcPts val="2140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sz="1950" spc="15" dirty="0">
                <a:latin typeface="Calibri"/>
                <a:cs typeface="Calibri"/>
              </a:rPr>
              <a:t>E.g., </a:t>
            </a:r>
            <a:r>
              <a:rPr sz="1950" dirty="0">
                <a:latin typeface="Calibri"/>
                <a:cs typeface="Calibri"/>
              </a:rPr>
              <a:t>Patients: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Profile </a:t>
            </a:r>
            <a:r>
              <a:rPr sz="1950" spc="10" dirty="0">
                <a:latin typeface="Calibri"/>
                <a:cs typeface="Calibri"/>
              </a:rPr>
              <a:t>‐ age,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family </a:t>
            </a:r>
            <a:r>
              <a:rPr sz="1950" spc="-15" dirty="0">
                <a:latin typeface="Calibri"/>
                <a:cs typeface="Calibri"/>
              </a:rPr>
              <a:t>history,</a:t>
            </a:r>
            <a:r>
              <a:rPr sz="1950" dirty="0">
                <a:latin typeface="Calibri"/>
                <a:cs typeface="Calibri"/>
              </a:rPr>
              <a:t> etc.</a:t>
            </a:r>
            <a:r>
              <a:rPr sz="1950" spc="10" dirty="0">
                <a:latin typeface="Calibri"/>
                <a:cs typeface="Calibri"/>
              </a:rPr>
              <a:t> Symptoms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‐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35" dirty="0">
                <a:latin typeface="Calibri"/>
                <a:cs typeface="Calibri"/>
              </a:rPr>
              <a:t>fever,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cough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etc.,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Disease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‐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lung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15" dirty="0">
                <a:latin typeface="Calibri"/>
                <a:cs typeface="Calibri"/>
              </a:rPr>
              <a:t>cancer,</a:t>
            </a:r>
            <a:r>
              <a:rPr sz="1950" spc="10" dirty="0">
                <a:latin typeface="Calibri"/>
                <a:cs typeface="Calibri"/>
              </a:rPr>
              <a:t> diabetes,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etc.</a:t>
            </a:r>
            <a:endParaRPr sz="1950">
              <a:latin typeface="Calibri"/>
              <a:cs typeface="Calibri"/>
            </a:endParaRPr>
          </a:p>
          <a:p>
            <a:pPr marL="1271905" lvl="2" indent="-252729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sz="1950" spc="10" dirty="0">
                <a:latin typeface="Calibri"/>
                <a:cs typeface="Calibri"/>
              </a:rPr>
              <a:t>Dependencies</a:t>
            </a:r>
            <a:r>
              <a:rPr sz="1950" spc="20" dirty="0">
                <a:latin typeface="Calibri"/>
                <a:cs typeface="Calibri"/>
              </a:rPr>
              <a:t> among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these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cannot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be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modeled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by Naïve </a:t>
            </a:r>
            <a:r>
              <a:rPr sz="1950" spc="5" dirty="0">
                <a:latin typeface="Calibri"/>
                <a:cs typeface="Calibri"/>
              </a:rPr>
              <a:t>Bayes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Classifier</a:t>
            </a:r>
            <a:endParaRPr sz="1950">
              <a:latin typeface="Calibri"/>
              <a:cs typeface="Calibri"/>
            </a:endParaRPr>
          </a:p>
          <a:p>
            <a:pPr marL="830580" marR="348615" lvl="1" indent="-314960" algn="just">
              <a:lnSpc>
                <a:spcPts val="2380"/>
              </a:lnSpc>
              <a:spcBef>
                <a:spcPts val="555"/>
              </a:spcBef>
              <a:buClr>
                <a:srgbClr val="CC0000"/>
              </a:buClr>
              <a:buFont typeface="Arial MT"/>
              <a:buChar char="–"/>
              <a:tabLst>
                <a:tab pos="831215" algn="l"/>
              </a:tabLst>
            </a:pPr>
            <a:r>
              <a:rPr sz="2200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categorical </a:t>
            </a:r>
            <a:r>
              <a:rPr sz="2200" spc="-5" dirty="0">
                <a:latin typeface="Calibri"/>
                <a:cs typeface="Calibri"/>
              </a:rPr>
              <a:t>variable has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category </a:t>
            </a:r>
            <a:r>
              <a:rPr sz="2200" dirty="0">
                <a:latin typeface="Calibri"/>
                <a:cs typeface="Calibri"/>
              </a:rPr>
              <a:t>(in </a:t>
            </a:r>
            <a:r>
              <a:rPr sz="2200" spc="-15" dirty="0">
                <a:latin typeface="Calibri"/>
                <a:cs typeface="Calibri"/>
              </a:rPr>
              <a:t>test data </a:t>
            </a:r>
            <a:r>
              <a:rPr sz="2200" dirty="0">
                <a:latin typeface="Calibri"/>
                <a:cs typeface="Calibri"/>
              </a:rPr>
              <a:t>set), </a:t>
            </a:r>
            <a:r>
              <a:rPr sz="2200" spc="-5" dirty="0">
                <a:latin typeface="Calibri"/>
                <a:cs typeface="Calibri"/>
              </a:rPr>
              <a:t>which </a:t>
            </a:r>
            <a:r>
              <a:rPr sz="2200" spc="-10" dirty="0">
                <a:latin typeface="Calibri"/>
                <a:cs typeface="Calibri"/>
              </a:rPr>
              <a:t>was </a:t>
            </a:r>
            <a:r>
              <a:rPr sz="2200" dirty="0">
                <a:latin typeface="Calibri"/>
                <a:cs typeface="Calibri"/>
              </a:rPr>
              <a:t>not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observed in </a:t>
            </a:r>
            <a:r>
              <a:rPr sz="2200" spc="-10" dirty="0">
                <a:latin typeface="Calibri"/>
                <a:cs typeface="Calibri"/>
              </a:rPr>
              <a:t>training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set, then model will assign </a:t>
            </a:r>
            <a:r>
              <a:rPr sz="2200" spc="-25" dirty="0">
                <a:latin typeface="Calibri"/>
                <a:cs typeface="Calibri"/>
              </a:rPr>
              <a:t>zero </a:t>
            </a:r>
            <a:r>
              <a:rPr sz="2200" spc="-10" dirty="0">
                <a:latin typeface="Calibri"/>
                <a:cs typeface="Calibri"/>
              </a:rPr>
              <a:t>probability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unable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make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prediction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CC0000"/>
              </a:buClr>
              <a:buFont typeface="Arial MT"/>
              <a:buChar char="–"/>
            </a:pPr>
            <a:endParaRPr sz="220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170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5" dirty="0">
                <a:latin typeface="Calibri"/>
                <a:cs typeface="Calibri"/>
              </a:rPr>
              <a:t>Applications</a:t>
            </a:r>
            <a:endParaRPr sz="30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334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200" spc="-10" dirty="0">
                <a:latin typeface="Calibri"/>
                <a:cs typeface="Calibri"/>
              </a:rPr>
              <a:t>Real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 </a:t>
            </a:r>
            <a:r>
              <a:rPr sz="2200" spc="-5" dirty="0">
                <a:latin typeface="Calibri"/>
                <a:cs typeface="Calibri"/>
              </a:rPr>
              <a:t>Prediction</a:t>
            </a:r>
            <a:endParaRPr sz="22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26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200" dirty="0">
                <a:latin typeface="Calibri"/>
                <a:cs typeface="Calibri"/>
              </a:rPr>
              <a:t>Multi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 </a:t>
            </a:r>
            <a:r>
              <a:rPr sz="2200" spc="-5" dirty="0">
                <a:latin typeface="Calibri"/>
                <a:cs typeface="Calibri"/>
              </a:rPr>
              <a:t>Prediction</a:t>
            </a:r>
            <a:endParaRPr sz="22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27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200" spc="-60" dirty="0">
                <a:latin typeface="Calibri"/>
                <a:cs typeface="Calibri"/>
              </a:rPr>
              <a:t>Text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classification/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Spam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Filtering/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Sentiment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27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2200" spc="-5" dirty="0">
                <a:latin typeface="Calibri"/>
                <a:cs typeface="Calibri"/>
              </a:rPr>
              <a:t>Recommendation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492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6879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10"/>
              </a:spcBef>
            </a:pPr>
            <a:r>
              <a:rPr sz="4400" dirty="0"/>
              <a:t>Supervised</a:t>
            </a:r>
            <a:r>
              <a:rPr sz="4400" spc="-15" dirty="0"/>
              <a:t> </a:t>
            </a:r>
            <a:r>
              <a:rPr sz="4400" dirty="0"/>
              <a:t>vs.</a:t>
            </a:r>
            <a:r>
              <a:rPr sz="4400" spc="-20" dirty="0"/>
              <a:t> </a:t>
            </a:r>
            <a:r>
              <a:rPr sz="4400" dirty="0"/>
              <a:t>Unsupervised</a:t>
            </a:r>
            <a:r>
              <a:rPr sz="4400" spc="-15" dirty="0"/>
              <a:t> </a:t>
            </a:r>
            <a:r>
              <a:rPr sz="4400" spc="-10" dirty="0"/>
              <a:t>Learning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0817" y="1499570"/>
            <a:ext cx="5227320" cy="54889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11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dirty="0">
                <a:solidFill>
                  <a:srgbClr val="3365FF"/>
                </a:solidFill>
                <a:latin typeface="Calibri"/>
                <a:cs typeface="Calibri"/>
              </a:rPr>
              <a:t>Supervised</a:t>
            </a:r>
            <a:r>
              <a:rPr sz="2650" b="1" spc="-125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650" b="1" dirty="0">
                <a:solidFill>
                  <a:srgbClr val="3365FF"/>
                </a:solidFill>
                <a:latin typeface="Calibri"/>
                <a:cs typeface="Calibri"/>
              </a:rPr>
              <a:t>learning</a:t>
            </a:r>
            <a:r>
              <a:rPr sz="2650" b="1" spc="-135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650" b="1" spc="-10" dirty="0">
                <a:solidFill>
                  <a:srgbClr val="3365FF"/>
                </a:solidFill>
                <a:latin typeface="Calibri"/>
                <a:cs typeface="Calibri"/>
              </a:rPr>
              <a:t>(classification)</a:t>
            </a:r>
            <a:endParaRPr sz="2650">
              <a:latin typeface="Calibri"/>
              <a:cs typeface="Calibri"/>
            </a:endParaRPr>
          </a:p>
          <a:p>
            <a:pPr marL="830580" marR="174625" lvl="1" indent="-314960">
              <a:lnSpc>
                <a:spcPct val="110200"/>
              </a:lnSpc>
              <a:spcBef>
                <a:spcPts val="58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Supervision: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Training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accompanied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labels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indicating</a:t>
            </a:r>
            <a:r>
              <a:rPr sz="2200" spc="-25" dirty="0">
                <a:latin typeface="Calibri"/>
                <a:cs typeface="Calibri"/>
              </a:rPr>
              <a:t> the </a:t>
            </a:r>
            <a:r>
              <a:rPr sz="2200" dirty="0">
                <a:latin typeface="Calibri"/>
                <a:cs typeface="Calibri"/>
              </a:rPr>
              <a:t>class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observations</a:t>
            </a:r>
            <a:endParaRPr sz="2200">
              <a:latin typeface="Calibri"/>
              <a:cs typeface="Calibri"/>
            </a:endParaRPr>
          </a:p>
          <a:p>
            <a:pPr marL="830580" marR="421005" lvl="1" indent="-314960">
              <a:lnSpc>
                <a:spcPct val="1100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New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classified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training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set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645"/>
              </a:spcBef>
              <a:buClr>
                <a:srgbClr val="CC0000"/>
              </a:buClr>
              <a:buFont typeface="Arial MT"/>
              <a:buChar char="–"/>
            </a:pPr>
            <a:endParaRPr sz="22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spc="-10" dirty="0">
                <a:solidFill>
                  <a:srgbClr val="3365FF"/>
                </a:solidFill>
                <a:latin typeface="Calibri"/>
                <a:cs typeface="Calibri"/>
              </a:rPr>
              <a:t>Unsupervised</a:t>
            </a:r>
            <a:r>
              <a:rPr sz="2650" b="1" spc="-85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650" b="1" dirty="0">
                <a:solidFill>
                  <a:srgbClr val="3365FF"/>
                </a:solidFill>
                <a:latin typeface="Calibri"/>
                <a:cs typeface="Calibri"/>
              </a:rPr>
              <a:t>learning</a:t>
            </a:r>
            <a:r>
              <a:rPr sz="2650" b="1" spc="-85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650" b="1" spc="-10" dirty="0">
                <a:solidFill>
                  <a:srgbClr val="3365FF"/>
                </a:solidFill>
                <a:latin typeface="Calibri"/>
                <a:cs typeface="Calibri"/>
              </a:rPr>
              <a:t>(clustering)</a:t>
            </a:r>
            <a:endParaRPr sz="26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85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Class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labels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is</a:t>
            </a:r>
            <a:endParaRPr sz="2200">
              <a:latin typeface="Calibri"/>
              <a:cs typeface="Calibri"/>
            </a:endParaRPr>
          </a:p>
          <a:p>
            <a:pPr marL="830580">
              <a:lnSpc>
                <a:spcPct val="100000"/>
              </a:lnSpc>
              <a:spcBef>
                <a:spcPts val="265"/>
              </a:spcBef>
            </a:pPr>
            <a:r>
              <a:rPr sz="2200" b="1" spc="-10" dirty="0">
                <a:latin typeface="Calibri"/>
                <a:cs typeface="Calibri"/>
              </a:rPr>
              <a:t>unknown</a:t>
            </a:r>
            <a:endParaRPr sz="2200">
              <a:latin typeface="Calibri"/>
              <a:cs typeface="Calibri"/>
            </a:endParaRPr>
          </a:p>
          <a:p>
            <a:pPr marL="830580" marR="74930" lvl="1" indent="-314960">
              <a:lnSpc>
                <a:spcPct val="1102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Given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observations,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aim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establish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existence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clusters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92569" y="3680320"/>
            <a:ext cx="3554729" cy="1814830"/>
            <a:chOff x="6592569" y="3680320"/>
            <a:chExt cx="3554729" cy="1814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6927" y="3694938"/>
              <a:ext cx="3446021" cy="178536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2569" y="3680320"/>
              <a:ext cx="3554247" cy="18146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99567" y="3687318"/>
              <a:ext cx="3540760" cy="1800860"/>
            </a:xfrm>
            <a:custGeom>
              <a:avLst/>
              <a:gdLst/>
              <a:ahLst/>
              <a:cxnLst/>
              <a:rect l="l" t="t" r="r" b="b"/>
              <a:pathLst>
                <a:path w="3540759" h="1800860">
                  <a:moveTo>
                    <a:pt x="0" y="1800605"/>
                  </a:moveTo>
                  <a:lnTo>
                    <a:pt x="0" y="0"/>
                  </a:lnTo>
                  <a:lnTo>
                    <a:pt x="3540252" y="0"/>
                  </a:lnTo>
                  <a:lnTo>
                    <a:pt x="3540252" y="1800605"/>
                  </a:lnTo>
                  <a:lnTo>
                    <a:pt x="0" y="1800605"/>
                  </a:lnTo>
                  <a:close/>
                </a:path>
              </a:pathLst>
            </a:custGeom>
            <a:ln w="1399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592569" y="5611990"/>
            <a:ext cx="3579495" cy="1880235"/>
            <a:chOff x="6592569" y="5611990"/>
            <a:chExt cx="3579495" cy="18802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3954" y="5625846"/>
              <a:ext cx="3419607" cy="18524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92569" y="5611990"/>
              <a:ext cx="3579393" cy="18801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99567" y="5618988"/>
              <a:ext cx="3565525" cy="1866264"/>
            </a:xfrm>
            <a:custGeom>
              <a:avLst/>
              <a:gdLst/>
              <a:ahLst/>
              <a:cxnLst/>
              <a:rect l="l" t="t" r="r" b="b"/>
              <a:pathLst>
                <a:path w="3565525" h="1866265">
                  <a:moveTo>
                    <a:pt x="0" y="1866138"/>
                  </a:moveTo>
                  <a:lnTo>
                    <a:pt x="0" y="0"/>
                  </a:lnTo>
                  <a:lnTo>
                    <a:pt x="3565398" y="0"/>
                  </a:lnTo>
                  <a:lnTo>
                    <a:pt x="3565398" y="1866138"/>
                  </a:lnTo>
                  <a:lnTo>
                    <a:pt x="0" y="1866138"/>
                  </a:lnTo>
                  <a:close/>
                </a:path>
              </a:pathLst>
            </a:custGeom>
            <a:ln w="1399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592569" y="1552816"/>
            <a:ext cx="3544570" cy="2072639"/>
            <a:chOff x="6592569" y="1552816"/>
            <a:chExt cx="3544570" cy="2072639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5799" y="1566671"/>
              <a:ext cx="3349013" cy="204368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92569" y="1552816"/>
              <a:ext cx="3544341" cy="207215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599567" y="1559813"/>
              <a:ext cx="3530600" cy="2058670"/>
            </a:xfrm>
            <a:custGeom>
              <a:avLst/>
              <a:gdLst/>
              <a:ahLst/>
              <a:cxnLst/>
              <a:rect l="l" t="t" r="r" b="b"/>
              <a:pathLst>
                <a:path w="3530600" h="2058670">
                  <a:moveTo>
                    <a:pt x="0" y="2058162"/>
                  </a:moveTo>
                  <a:lnTo>
                    <a:pt x="0" y="0"/>
                  </a:lnTo>
                  <a:lnTo>
                    <a:pt x="3530346" y="0"/>
                  </a:lnTo>
                  <a:lnTo>
                    <a:pt x="3530346" y="2058162"/>
                  </a:lnTo>
                  <a:lnTo>
                    <a:pt x="0" y="2058162"/>
                  </a:lnTo>
                  <a:close/>
                </a:path>
              </a:pathLst>
            </a:custGeom>
            <a:ln w="1399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574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Classification—</a:t>
            </a:r>
            <a:r>
              <a:rPr spc="-195" dirty="0"/>
              <a:t> </a:t>
            </a:r>
            <a:r>
              <a:rPr spc="-20" dirty="0"/>
              <a:t>Two‐Step</a:t>
            </a:r>
            <a:r>
              <a:rPr spc="-19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609053"/>
            <a:ext cx="9103995" cy="55683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dirty="0">
                <a:latin typeface="Calibri"/>
                <a:cs typeface="Calibri"/>
              </a:rPr>
              <a:t>Model</a:t>
            </a:r>
            <a:r>
              <a:rPr sz="2650" b="1" spc="-55" dirty="0">
                <a:latin typeface="Calibri"/>
                <a:cs typeface="Calibri"/>
              </a:rPr>
              <a:t> </a:t>
            </a:r>
            <a:r>
              <a:rPr sz="2650" b="1" spc="-20" dirty="0">
                <a:latin typeface="Calibri"/>
                <a:cs typeface="Calibri"/>
              </a:rPr>
              <a:t>construction:</a:t>
            </a:r>
            <a:r>
              <a:rPr sz="2650" b="1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Describe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set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predetermined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classes</a:t>
            </a:r>
            <a:endParaRPr sz="2650">
              <a:latin typeface="Calibri"/>
              <a:cs typeface="Calibri"/>
            </a:endParaRPr>
          </a:p>
          <a:p>
            <a:pPr marL="830580" marR="96520" lvl="1" indent="-314960">
              <a:lnSpc>
                <a:spcPct val="100000"/>
              </a:lnSpc>
              <a:spcBef>
                <a:spcPts val="56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Each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tuple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assumed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belong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predefined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class, as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determined </a:t>
            </a:r>
            <a:r>
              <a:rPr sz="2200" spc="-25" dirty="0">
                <a:latin typeface="Calibri"/>
                <a:cs typeface="Calibri"/>
              </a:rPr>
              <a:t>by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label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attribute</a:t>
            </a:r>
            <a:endParaRPr sz="2200">
              <a:latin typeface="Calibri"/>
              <a:cs typeface="Calibri"/>
            </a:endParaRPr>
          </a:p>
          <a:p>
            <a:pPr marL="830580" marR="826769" lvl="1" indent="-314960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represented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classification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rules,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decision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trees,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mathematical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formulae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90"/>
              </a:spcBef>
              <a:buClr>
                <a:srgbClr val="CC0000"/>
              </a:buClr>
              <a:buFont typeface="Arial MT"/>
              <a:buChar char="–"/>
            </a:pPr>
            <a:endParaRPr sz="22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dirty="0">
                <a:latin typeface="Calibri"/>
                <a:cs typeface="Calibri"/>
              </a:rPr>
              <a:t>Model</a:t>
            </a:r>
            <a:r>
              <a:rPr sz="2650" b="1" spc="-75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usage:</a:t>
            </a:r>
            <a:r>
              <a:rPr sz="2650" b="1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Classify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future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or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unknown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objects</a:t>
            </a:r>
            <a:endParaRPr sz="26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5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Estimate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accuracy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1271905" marR="5080" lvl="2" indent="-252729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•"/>
              <a:tabLst>
                <a:tab pos="12719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known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label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 sample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compared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classified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result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1271905" marR="1047115" lvl="2" indent="-252729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•"/>
              <a:tabLst>
                <a:tab pos="1271905" algn="l"/>
              </a:tabLst>
            </a:pP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Accuracy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percentage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correctly </a:t>
            </a:r>
            <a:r>
              <a:rPr sz="2200" dirty="0">
                <a:latin typeface="Calibri"/>
                <a:cs typeface="Calibri"/>
              </a:rPr>
              <a:t>classified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1271905" lvl="2" indent="-252095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Arial MT"/>
              <a:buChar char="•"/>
              <a:tabLst>
                <a:tab pos="1271905" algn="l"/>
              </a:tabLst>
            </a:pPr>
            <a:r>
              <a:rPr sz="2200" spc="-50" dirty="0">
                <a:latin typeface="Calibri"/>
                <a:cs typeface="Calibri"/>
              </a:rPr>
              <a:t>Test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independent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(otherwise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overfitting</a:t>
            </a:r>
            <a:r>
              <a:rPr sz="2200" spc="-1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accuracy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acceptable,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classify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new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817" y="7080760"/>
            <a:ext cx="11048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7933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10"/>
              </a:spcBef>
            </a:pPr>
            <a:r>
              <a:rPr sz="4400" dirty="0"/>
              <a:t>Phase</a:t>
            </a:r>
            <a:r>
              <a:rPr sz="4400" spc="-25" dirty="0"/>
              <a:t> </a:t>
            </a:r>
            <a:r>
              <a:rPr sz="4400" dirty="0"/>
              <a:t>1:</a:t>
            </a:r>
            <a:r>
              <a:rPr sz="4400" spc="-15" dirty="0"/>
              <a:t> </a:t>
            </a:r>
            <a:r>
              <a:rPr sz="4400" dirty="0"/>
              <a:t>Model</a:t>
            </a:r>
            <a:r>
              <a:rPr sz="4400" spc="-5" dirty="0"/>
              <a:t> </a:t>
            </a:r>
            <a:r>
              <a:rPr sz="4400" spc="-10" dirty="0"/>
              <a:t>Construction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2554808" y="1956752"/>
            <a:ext cx="1868805" cy="1650364"/>
            <a:chOff x="2554808" y="1956752"/>
            <a:chExt cx="1868805" cy="1650364"/>
          </a:xfrm>
        </p:grpSpPr>
        <p:sp>
          <p:nvSpPr>
            <p:cNvPr id="5" name="object 5"/>
            <p:cNvSpPr/>
            <p:nvPr/>
          </p:nvSpPr>
          <p:spPr>
            <a:xfrm>
              <a:off x="2560205" y="1962149"/>
              <a:ext cx="1858010" cy="1639570"/>
            </a:xfrm>
            <a:custGeom>
              <a:avLst/>
              <a:gdLst/>
              <a:ahLst/>
              <a:cxnLst/>
              <a:rect l="l" t="t" r="r" b="b"/>
              <a:pathLst>
                <a:path w="1858010" h="1639570">
                  <a:moveTo>
                    <a:pt x="1857755" y="1381506"/>
                  </a:moveTo>
                  <a:lnTo>
                    <a:pt x="1857755" y="257555"/>
                  </a:lnTo>
                  <a:lnTo>
                    <a:pt x="1852488" y="231460"/>
                  </a:lnTo>
                  <a:lnTo>
                    <a:pt x="1822008" y="186770"/>
                  </a:lnTo>
                  <a:lnTo>
                    <a:pt x="1785365" y="157733"/>
                  </a:lnTo>
                  <a:lnTo>
                    <a:pt x="1720009" y="122995"/>
                  </a:lnTo>
                  <a:lnTo>
                    <a:pt x="1672413" y="103536"/>
                  </a:lnTo>
                  <a:lnTo>
                    <a:pt x="1623753" y="86802"/>
                  </a:lnTo>
                  <a:lnTo>
                    <a:pt x="1574253" y="72428"/>
                  </a:lnTo>
                  <a:lnTo>
                    <a:pt x="1524139" y="60049"/>
                  </a:lnTo>
                  <a:lnTo>
                    <a:pt x="1473636" y="49301"/>
                  </a:lnTo>
                  <a:lnTo>
                    <a:pt x="1422968" y="39820"/>
                  </a:lnTo>
                  <a:lnTo>
                    <a:pt x="1372361" y="31241"/>
                  </a:lnTo>
                  <a:lnTo>
                    <a:pt x="1290827" y="21335"/>
                  </a:lnTo>
                  <a:lnTo>
                    <a:pt x="1204721" y="12191"/>
                  </a:lnTo>
                  <a:lnTo>
                    <a:pt x="1117091" y="5333"/>
                  </a:lnTo>
                  <a:lnTo>
                    <a:pt x="1023365" y="1523"/>
                  </a:lnTo>
                  <a:lnTo>
                    <a:pt x="928877" y="0"/>
                  </a:lnTo>
                  <a:lnTo>
                    <a:pt x="833627" y="1524"/>
                  </a:lnTo>
                  <a:lnTo>
                    <a:pt x="742187" y="5334"/>
                  </a:lnTo>
                  <a:lnTo>
                    <a:pt x="624295" y="14398"/>
                  </a:lnTo>
                  <a:lnTo>
                    <a:pt x="543843" y="23354"/>
                  </a:lnTo>
                  <a:lnTo>
                    <a:pt x="494350" y="30293"/>
                  </a:lnTo>
                  <a:lnTo>
                    <a:pt x="440667" y="38997"/>
                  </a:lnTo>
                  <a:lnTo>
                    <a:pt x="384286" y="49561"/>
                  </a:lnTo>
                  <a:lnTo>
                    <a:pt x="326698" y="62078"/>
                  </a:lnTo>
                  <a:lnTo>
                    <a:pt x="269395" y="76643"/>
                  </a:lnTo>
                  <a:lnTo>
                    <a:pt x="213868" y="93350"/>
                  </a:lnTo>
                  <a:lnTo>
                    <a:pt x="161608" y="112293"/>
                  </a:lnTo>
                  <a:lnTo>
                    <a:pt x="114108" y="133566"/>
                  </a:lnTo>
                  <a:lnTo>
                    <a:pt x="72858" y="157263"/>
                  </a:lnTo>
                  <a:lnTo>
                    <a:pt x="39349" y="183478"/>
                  </a:lnTo>
                  <a:lnTo>
                    <a:pt x="1523" y="243840"/>
                  </a:lnTo>
                  <a:lnTo>
                    <a:pt x="0" y="257556"/>
                  </a:lnTo>
                  <a:lnTo>
                    <a:pt x="0" y="1381506"/>
                  </a:lnTo>
                  <a:lnTo>
                    <a:pt x="26394" y="1442382"/>
                  </a:lnTo>
                  <a:lnTo>
                    <a:pt x="54680" y="1469080"/>
                  </a:lnTo>
                  <a:lnTo>
                    <a:pt x="91141" y="1493389"/>
                  </a:lnTo>
                  <a:lnTo>
                    <a:pt x="134365" y="1515384"/>
                  </a:lnTo>
                  <a:lnTo>
                    <a:pt x="182940" y="1535145"/>
                  </a:lnTo>
                  <a:lnTo>
                    <a:pt x="235453" y="1552749"/>
                  </a:lnTo>
                  <a:lnTo>
                    <a:pt x="290493" y="1568272"/>
                  </a:lnTo>
                  <a:lnTo>
                    <a:pt x="346646" y="1581792"/>
                  </a:lnTo>
                  <a:lnTo>
                    <a:pt x="402501" y="1593388"/>
                  </a:lnTo>
                  <a:lnTo>
                    <a:pt x="456646" y="1603135"/>
                  </a:lnTo>
                  <a:lnTo>
                    <a:pt x="507667" y="1611113"/>
                  </a:lnTo>
                  <a:lnTo>
                    <a:pt x="554152" y="1617397"/>
                  </a:lnTo>
                  <a:lnTo>
                    <a:pt x="594689" y="1622067"/>
                  </a:lnTo>
                  <a:lnTo>
                    <a:pt x="652271" y="1626870"/>
                  </a:lnTo>
                  <a:lnTo>
                    <a:pt x="742188" y="1633727"/>
                  </a:lnTo>
                  <a:lnTo>
                    <a:pt x="833628" y="1637538"/>
                  </a:lnTo>
                  <a:lnTo>
                    <a:pt x="928878" y="1639062"/>
                  </a:lnTo>
                  <a:lnTo>
                    <a:pt x="1051491" y="1637030"/>
                  </a:lnTo>
                  <a:lnTo>
                    <a:pt x="1126187" y="1633458"/>
                  </a:lnTo>
                  <a:lnTo>
                    <a:pt x="1171098" y="1630232"/>
                  </a:lnTo>
                  <a:lnTo>
                    <a:pt x="1219944" y="1625937"/>
                  </a:lnTo>
                  <a:lnTo>
                    <a:pt x="1271896" y="1620493"/>
                  </a:lnTo>
                  <a:lnTo>
                    <a:pt x="1326125" y="1613818"/>
                  </a:lnTo>
                  <a:lnTo>
                    <a:pt x="1381801" y="1605831"/>
                  </a:lnTo>
                  <a:lnTo>
                    <a:pt x="1438093" y="1596450"/>
                  </a:lnTo>
                  <a:lnTo>
                    <a:pt x="1494173" y="1585596"/>
                  </a:lnTo>
                  <a:lnTo>
                    <a:pt x="1549210" y="1573186"/>
                  </a:lnTo>
                  <a:lnTo>
                    <a:pt x="1602375" y="1559140"/>
                  </a:lnTo>
                  <a:lnTo>
                    <a:pt x="1652839" y="1543376"/>
                  </a:lnTo>
                  <a:lnTo>
                    <a:pt x="1699771" y="1525813"/>
                  </a:lnTo>
                  <a:lnTo>
                    <a:pt x="1742342" y="1506370"/>
                  </a:lnTo>
                  <a:lnTo>
                    <a:pt x="1779722" y="1484966"/>
                  </a:lnTo>
                  <a:lnTo>
                    <a:pt x="1811082" y="1461520"/>
                  </a:lnTo>
                  <a:lnTo>
                    <a:pt x="1852421" y="1408176"/>
                  </a:lnTo>
                  <a:lnTo>
                    <a:pt x="1856231" y="1395984"/>
                  </a:lnTo>
                  <a:lnTo>
                    <a:pt x="1857755" y="1381506"/>
                  </a:lnTo>
                  <a:close/>
                </a:path>
              </a:pathLst>
            </a:custGeom>
            <a:solidFill>
              <a:srgbClr val="9EF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0205" y="1962149"/>
              <a:ext cx="1858010" cy="1639570"/>
            </a:xfrm>
            <a:custGeom>
              <a:avLst/>
              <a:gdLst/>
              <a:ahLst/>
              <a:cxnLst/>
              <a:rect l="l" t="t" r="r" b="b"/>
              <a:pathLst>
                <a:path w="1858010" h="1639570">
                  <a:moveTo>
                    <a:pt x="928877" y="0"/>
                  </a:moveTo>
                  <a:lnTo>
                    <a:pt x="833627" y="1524"/>
                  </a:lnTo>
                  <a:lnTo>
                    <a:pt x="742187" y="5334"/>
                  </a:lnTo>
                  <a:lnTo>
                    <a:pt x="652271" y="12192"/>
                  </a:lnTo>
                  <a:lnTo>
                    <a:pt x="587656" y="18087"/>
                  </a:lnTo>
                  <a:lnTo>
                    <a:pt x="543843" y="23354"/>
                  </a:lnTo>
                  <a:lnTo>
                    <a:pt x="494350" y="30293"/>
                  </a:lnTo>
                  <a:lnTo>
                    <a:pt x="440667" y="38997"/>
                  </a:lnTo>
                  <a:lnTo>
                    <a:pt x="384286" y="49561"/>
                  </a:lnTo>
                  <a:lnTo>
                    <a:pt x="326698" y="62078"/>
                  </a:lnTo>
                  <a:lnTo>
                    <a:pt x="269395" y="76643"/>
                  </a:lnTo>
                  <a:lnTo>
                    <a:pt x="213868" y="93350"/>
                  </a:lnTo>
                  <a:lnTo>
                    <a:pt x="161608" y="112293"/>
                  </a:lnTo>
                  <a:lnTo>
                    <a:pt x="114108" y="133566"/>
                  </a:lnTo>
                  <a:lnTo>
                    <a:pt x="72858" y="157263"/>
                  </a:lnTo>
                  <a:lnTo>
                    <a:pt x="39349" y="183478"/>
                  </a:lnTo>
                  <a:lnTo>
                    <a:pt x="1523" y="243840"/>
                  </a:lnTo>
                  <a:lnTo>
                    <a:pt x="0" y="257556"/>
                  </a:lnTo>
                  <a:lnTo>
                    <a:pt x="0" y="1381506"/>
                  </a:lnTo>
                  <a:lnTo>
                    <a:pt x="26394" y="1442382"/>
                  </a:lnTo>
                  <a:lnTo>
                    <a:pt x="54680" y="1469080"/>
                  </a:lnTo>
                  <a:lnTo>
                    <a:pt x="91141" y="1493389"/>
                  </a:lnTo>
                  <a:lnTo>
                    <a:pt x="134365" y="1515384"/>
                  </a:lnTo>
                  <a:lnTo>
                    <a:pt x="182940" y="1535145"/>
                  </a:lnTo>
                  <a:lnTo>
                    <a:pt x="235453" y="1552749"/>
                  </a:lnTo>
                  <a:lnTo>
                    <a:pt x="290493" y="1568272"/>
                  </a:lnTo>
                  <a:lnTo>
                    <a:pt x="346646" y="1581792"/>
                  </a:lnTo>
                  <a:lnTo>
                    <a:pt x="402501" y="1593388"/>
                  </a:lnTo>
                  <a:lnTo>
                    <a:pt x="456646" y="1603135"/>
                  </a:lnTo>
                  <a:lnTo>
                    <a:pt x="507667" y="1611113"/>
                  </a:lnTo>
                  <a:lnTo>
                    <a:pt x="554152" y="1617397"/>
                  </a:lnTo>
                  <a:lnTo>
                    <a:pt x="594689" y="1622067"/>
                  </a:lnTo>
                  <a:lnTo>
                    <a:pt x="652271" y="1626870"/>
                  </a:lnTo>
                  <a:lnTo>
                    <a:pt x="742188" y="1633727"/>
                  </a:lnTo>
                  <a:lnTo>
                    <a:pt x="833628" y="1637538"/>
                  </a:lnTo>
                  <a:lnTo>
                    <a:pt x="928878" y="1639062"/>
                  </a:lnTo>
                  <a:lnTo>
                    <a:pt x="1023366" y="1637538"/>
                  </a:lnTo>
                  <a:lnTo>
                    <a:pt x="1086041" y="1635697"/>
                  </a:lnTo>
                  <a:lnTo>
                    <a:pt x="1126187" y="1633458"/>
                  </a:lnTo>
                  <a:lnTo>
                    <a:pt x="1171098" y="1630232"/>
                  </a:lnTo>
                  <a:lnTo>
                    <a:pt x="1219944" y="1625937"/>
                  </a:lnTo>
                  <a:lnTo>
                    <a:pt x="1271896" y="1620493"/>
                  </a:lnTo>
                  <a:lnTo>
                    <a:pt x="1326125" y="1613818"/>
                  </a:lnTo>
                  <a:lnTo>
                    <a:pt x="1381801" y="1605831"/>
                  </a:lnTo>
                  <a:lnTo>
                    <a:pt x="1438093" y="1596450"/>
                  </a:lnTo>
                  <a:lnTo>
                    <a:pt x="1494173" y="1585596"/>
                  </a:lnTo>
                  <a:lnTo>
                    <a:pt x="1549210" y="1573186"/>
                  </a:lnTo>
                  <a:lnTo>
                    <a:pt x="1602375" y="1559140"/>
                  </a:lnTo>
                  <a:lnTo>
                    <a:pt x="1652839" y="1543376"/>
                  </a:lnTo>
                  <a:lnTo>
                    <a:pt x="1699771" y="1525813"/>
                  </a:lnTo>
                  <a:lnTo>
                    <a:pt x="1742342" y="1506370"/>
                  </a:lnTo>
                  <a:lnTo>
                    <a:pt x="1779722" y="1484966"/>
                  </a:lnTo>
                  <a:lnTo>
                    <a:pt x="1811082" y="1461520"/>
                  </a:lnTo>
                  <a:lnTo>
                    <a:pt x="1852421" y="1408176"/>
                  </a:lnTo>
                  <a:lnTo>
                    <a:pt x="1857755" y="1381506"/>
                  </a:lnTo>
                  <a:lnTo>
                    <a:pt x="1857755" y="257555"/>
                  </a:lnTo>
                  <a:lnTo>
                    <a:pt x="1839810" y="207573"/>
                  </a:lnTo>
                  <a:lnTo>
                    <a:pt x="1801367" y="169925"/>
                  </a:lnTo>
                  <a:lnTo>
                    <a:pt x="1766315" y="145541"/>
                  </a:lnTo>
                  <a:lnTo>
                    <a:pt x="1720009" y="122995"/>
                  </a:lnTo>
                  <a:lnTo>
                    <a:pt x="1672413" y="103536"/>
                  </a:lnTo>
                  <a:lnTo>
                    <a:pt x="1623753" y="86802"/>
                  </a:lnTo>
                  <a:lnTo>
                    <a:pt x="1574253" y="72428"/>
                  </a:lnTo>
                  <a:lnTo>
                    <a:pt x="1524139" y="60049"/>
                  </a:lnTo>
                  <a:lnTo>
                    <a:pt x="1473636" y="49301"/>
                  </a:lnTo>
                  <a:lnTo>
                    <a:pt x="1422968" y="39820"/>
                  </a:lnTo>
                  <a:lnTo>
                    <a:pt x="1372361" y="31241"/>
                  </a:lnTo>
                  <a:lnTo>
                    <a:pt x="1290827" y="21335"/>
                  </a:lnTo>
                  <a:lnTo>
                    <a:pt x="1204721" y="12191"/>
                  </a:lnTo>
                  <a:lnTo>
                    <a:pt x="1117091" y="5333"/>
                  </a:lnTo>
                  <a:lnTo>
                    <a:pt x="1023365" y="1523"/>
                  </a:lnTo>
                  <a:lnTo>
                    <a:pt x="928877" y="0"/>
                  </a:lnTo>
                  <a:close/>
                </a:path>
              </a:pathLst>
            </a:custGeom>
            <a:ln w="10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0205" y="2219705"/>
              <a:ext cx="1858010" cy="258445"/>
            </a:xfrm>
            <a:custGeom>
              <a:avLst/>
              <a:gdLst/>
              <a:ahLst/>
              <a:cxnLst/>
              <a:rect l="l" t="t" r="r" b="b"/>
              <a:pathLst>
                <a:path w="1858010" h="258444">
                  <a:moveTo>
                    <a:pt x="0" y="0"/>
                  </a:moveTo>
                  <a:lnTo>
                    <a:pt x="21634" y="54319"/>
                  </a:lnTo>
                  <a:lnTo>
                    <a:pt x="76886" y="103199"/>
                  </a:lnTo>
                  <a:lnTo>
                    <a:pt x="114144" y="124583"/>
                  </a:lnTo>
                  <a:lnTo>
                    <a:pt x="156693" y="144032"/>
                  </a:lnTo>
                  <a:lnTo>
                    <a:pt x="203686" y="161623"/>
                  </a:lnTo>
                  <a:lnTo>
                    <a:pt x="254277" y="177431"/>
                  </a:lnTo>
                  <a:lnTo>
                    <a:pt x="307618" y="191534"/>
                  </a:lnTo>
                  <a:lnTo>
                    <a:pt x="362863" y="204009"/>
                  </a:lnTo>
                  <a:lnTo>
                    <a:pt x="419163" y="214931"/>
                  </a:lnTo>
                  <a:lnTo>
                    <a:pt x="475673" y="224378"/>
                  </a:lnTo>
                  <a:lnTo>
                    <a:pt x="531545" y="232426"/>
                  </a:lnTo>
                  <a:lnTo>
                    <a:pt x="585931" y="239152"/>
                  </a:lnTo>
                  <a:lnTo>
                    <a:pt x="637986" y="244632"/>
                  </a:lnTo>
                  <a:lnTo>
                    <a:pt x="686861" y="248943"/>
                  </a:lnTo>
                  <a:lnTo>
                    <a:pt x="731710" y="252162"/>
                  </a:lnTo>
                  <a:lnTo>
                    <a:pt x="771685" y="254366"/>
                  </a:lnTo>
                  <a:lnTo>
                    <a:pt x="833628" y="256031"/>
                  </a:lnTo>
                  <a:lnTo>
                    <a:pt x="928878" y="258317"/>
                  </a:lnTo>
                  <a:lnTo>
                    <a:pt x="1023366" y="256031"/>
                  </a:lnTo>
                  <a:lnTo>
                    <a:pt x="1050748" y="255786"/>
                  </a:lnTo>
                  <a:lnTo>
                    <a:pt x="1084808" y="254625"/>
                  </a:lnTo>
                  <a:lnTo>
                    <a:pt x="1124688" y="252478"/>
                  </a:lnTo>
                  <a:lnTo>
                    <a:pt x="1169525" y="249275"/>
                  </a:lnTo>
                  <a:lnTo>
                    <a:pt x="1218462" y="244946"/>
                  </a:lnTo>
                  <a:lnTo>
                    <a:pt x="1270638" y="239420"/>
                  </a:lnTo>
                  <a:lnTo>
                    <a:pt x="1325192" y="232628"/>
                  </a:lnTo>
                  <a:lnTo>
                    <a:pt x="1381266" y="224497"/>
                  </a:lnTo>
                  <a:lnTo>
                    <a:pt x="1438000" y="214959"/>
                  </a:lnTo>
                  <a:lnTo>
                    <a:pt x="1494532" y="203943"/>
                  </a:lnTo>
                  <a:lnTo>
                    <a:pt x="1550004" y="191378"/>
                  </a:lnTo>
                  <a:lnTo>
                    <a:pt x="1603556" y="177194"/>
                  </a:lnTo>
                  <a:lnTo>
                    <a:pt x="1654328" y="161321"/>
                  </a:lnTo>
                  <a:lnTo>
                    <a:pt x="1701460" y="143689"/>
                  </a:lnTo>
                  <a:lnTo>
                    <a:pt x="1744091" y="124226"/>
                  </a:lnTo>
                  <a:lnTo>
                    <a:pt x="1781363" y="102863"/>
                  </a:lnTo>
                  <a:lnTo>
                    <a:pt x="1812416" y="79530"/>
                  </a:lnTo>
                  <a:lnTo>
                    <a:pt x="1852422" y="26669"/>
                  </a:lnTo>
                  <a:lnTo>
                    <a:pt x="1856232" y="14477"/>
                  </a:lnTo>
                  <a:lnTo>
                    <a:pt x="1857756" y="0"/>
                  </a:lnTo>
                </a:path>
              </a:pathLst>
            </a:custGeom>
            <a:ln w="10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96495" y="2471422"/>
            <a:ext cx="1170305" cy="8312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67335" marR="5080" indent="-255270">
              <a:lnSpc>
                <a:spcPts val="3170"/>
              </a:lnSpc>
              <a:spcBef>
                <a:spcPts val="200"/>
              </a:spcBef>
            </a:pPr>
            <a:r>
              <a:rPr sz="2650" spc="-25" dirty="0">
                <a:latin typeface="Times New Roman"/>
                <a:cs typeface="Times New Roman"/>
              </a:rPr>
              <a:t>Training </a:t>
            </a:r>
            <a:r>
              <a:rPr sz="2650" spc="-20" dirty="0">
                <a:latin typeface="Times New Roman"/>
                <a:cs typeface="Times New Roman"/>
              </a:rPr>
              <a:t>Data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23392" y="4211764"/>
          <a:ext cx="6057265" cy="272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marL="54610">
                        <a:lnSpc>
                          <a:spcPts val="2575"/>
                        </a:lnSpc>
                      </a:pPr>
                      <a:r>
                        <a:rPr sz="2150" b="1" spc="150" dirty="0">
                          <a:latin typeface="Arial"/>
                          <a:cs typeface="Arial"/>
                        </a:rPr>
                        <a:t>NAME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2575"/>
                        </a:lnSpc>
                      </a:pPr>
                      <a:r>
                        <a:rPr sz="2150" b="1" spc="145" dirty="0">
                          <a:latin typeface="Arial"/>
                          <a:cs typeface="Arial"/>
                        </a:rPr>
                        <a:t>RANK 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sz="2150" b="1" spc="160" dirty="0">
                          <a:latin typeface="Arial"/>
                          <a:cs typeface="Arial"/>
                        </a:rPr>
                        <a:t>YEARS 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2575"/>
                        </a:lnSpc>
                      </a:pPr>
                      <a:r>
                        <a:rPr sz="2150" b="1" spc="170" dirty="0">
                          <a:latin typeface="Arial"/>
                          <a:cs typeface="Arial"/>
                        </a:rPr>
                        <a:t>TENURED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150" spc="80" dirty="0">
                          <a:latin typeface="Arial MT"/>
                          <a:cs typeface="Arial MT"/>
                        </a:rPr>
                        <a:t>Mike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150" spc="95" dirty="0">
                          <a:latin typeface="Arial MT"/>
                          <a:cs typeface="Arial MT"/>
                        </a:rPr>
                        <a:t>Assistant</a:t>
                      </a:r>
                      <a:r>
                        <a:rPr sz="2150" spc="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95" dirty="0">
                          <a:latin typeface="Arial MT"/>
                          <a:cs typeface="Arial MT"/>
                        </a:rPr>
                        <a:t>Prof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150" spc="-50" dirty="0">
                          <a:latin typeface="Arial MT"/>
                          <a:cs typeface="Arial MT"/>
                        </a:rPr>
                        <a:t>3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150" spc="70" dirty="0">
                          <a:latin typeface="Arial MT"/>
                          <a:cs typeface="Arial MT"/>
                        </a:rPr>
                        <a:t>no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90" dirty="0">
                          <a:latin typeface="Arial MT"/>
                          <a:cs typeface="Arial MT"/>
                        </a:rPr>
                        <a:t>Mary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95" dirty="0">
                          <a:latin typeface="Arial MT"/>
                          <a:cs typeface="Arial MT"/>
                        </a:rPr>
                        <a:t>Assistant</a:t>
                      </a:r>
                      <a:r>
                        <a:rPr sz="2150" spc="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95" dirty="0">
                          <a:latin typeface="Arial MT"/>
                          <a:cs typeface="Arial MT"/>
                        </a:rPr>
                        <a:t>Prof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-50" dirty="0">
                          <a:latin typeface="Arial MT"/>
                          <a:cs typeface="Arial MT"/>
                        </a:rPr>
                        <a:t>7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60" dirty="0">
                          <a:latin typeface="Arial MT"/>
                          <a:cs typeface="Arial MT"/>
                        </a:rPr>
                        <a:t>yes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2150" spc="-3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25" dirty="0">
                          <a:latin typeface="Arial MT"/>
                          <a:cs typeface="Arial MT"/>
                        </a:rPr>
                        <a:t>ill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105" dirty="0">
                          <a:latin typeface="Arial MT"/>
                          <a:cs typeface="Arial MT"/>
                        </a:rPr>
                        <a:t>Professor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-50" dirty="0">
                          <a:latin typeface="Arial MT"/>
                          <a:cs typeface="Arial MT"/>
                        </a:rPr>
                        <a:t>2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25" dirty="0">
                          <a:latin typeface="Arial MT"/>
                          <a:cs typeface="Arial MT"/>
                        </a:rPr>
                        <a:t>yes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30" dirty="0">
                          <a:latin typeface="Arial MT"/>
                          <a:cs typeface="Arial MT"/>
                        </a:rPr>
                        <a:t>Jim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100" dirty="0">
                          <a:latin typeface="Arial MT"/>
                          <a:cs typeface="Arial MT"/>
                        </a:rPr>
                        <a:t>Associate</a:t>
                      </a:r>
                      <a:r>
                        <a:rPr sz="2150" spc="20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95" dirty="0">
                          <a:latin typeface="Arial MT"/>
                          <a:cs typeface="Arial MT"/>
                        </a:rPr>
                        <a:t>Prof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-50" dirty="0">
                          <a:latin typeface="Arial MT"/>
                          <a:cs typeface="Arial MT"/>
                        </a:rPr>
                        <a:t>7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25" dirty="0">
                          <a:latin typeface="Arial MT"/>
                          <a:cs typeface="Arial MT"/>
                        </a:rPr>
                        <a:t>yes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75" dirty="0">
                          <a:latin typeface="Arial MT"/>
                          <a:cs typeface="Arial MT"/>
                        </a:rPr>
                        <a:t>Dave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95" dirty="0">
                          <a:latin typeface="Arial MT"/>
                          <a:cs typeface="Arial MT"/>
                        </a:rPr>
                        <a:t>Assistant</a:t>
                      </a:r>
                      <a:r>
                        <a:rPr sz="2150" spc="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95" dirty="0">
                          <a:latin typeface="Arial MT"/>
                          <a:cs typeface="Arial MT"/>
                        </a:rPr>
                        <a:t>Prof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-50" dirty="0">
                          <a:latin typeface="Arial MT"/>
                          <a:cs typeface="Arial MT"/>
                        </a:rPr>
                        <a:t>6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70" dirty="0">
                          <a:latin typeface="Arial MT"/>
                          <a:cs typeface="Arial MT"/>
                        </a:rPr>
                        <a:t>no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125" dirty="0">
                          <a:latin typeface="Arial MT"/>
                          <a:cs typeface="Arial MT"/>
                        </a:rPr>
                        <a:t>Anne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100" dirty="0">
                          <a:latin typeface="Arial MT"/>
                          <a:cs typeface="Arial MT"/>
                        </a:rPr>
                        <a:t>Associate</a:t>
                      </a:r>
                      <a:r>
                        <a:rPr sz="2150" spc="20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95" dirty="0">
                          <a:latin typeface="Arial MT"/>
                          <a:cs typeface="Arial MT"/>
                        </a:rPr>
                        <a:t>Prof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-50" dirty="0">
                          <a:latin typeface="Arial MT"/>
                          <a:cs typeface="Arial MT"/>
                        </a:rPr>
                        <a:t>3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70" dirty="0">
                          <a:latin typeface="Arial MT"/>
                          <a:cs typeface="Arial MT"/>
                        </a:rPr>
                        <a:t>no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47585" y="3429000"/>
            <a:ext cx="1812289" cy="771525"/>
          </a:xfrm>
          <a:custGeom>
            <a:avLst/>
            <a:gdLst/>
            <a:ahLst/>
            <a:cxnLst/>
            <a:rect l="l" t="t" r="r" b="b"/>
            <a:pathLst>
              <a:path w="1812289" h="771525">
                <a:moveTo>
                  <a:pt x="1812036" y="0"/>
                </a:moveTo>
                <a:lnTo>
                  <a:pt x="0" y="771144"/>
                </a:lnTo>
              </a:path>
            </a:pathLst>
          </a:custGeom>
          <a:ln w="139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420108" y="2145652"/>
            <a:ext cx="2339975" cy="2060575"/>
            <a:chOff x="4420108" y="2145652"/>
            <a:chExt cx="2339975" cy="2060575"/>
          </a:xfrm>
        </p:grpSpPr>
        <p:sp>
          <p:nvSpPr>
            <p:cNvPr id="12" name="object 12"/>
            <p:cNvSpPr/>
            <p:nvPr/>
          </p:nvSpPr>
          <p:spPr>
            <a:xfrm>
              <a:off x="4427105" y="3429000"/>
              <a:ext cx="2179320" cy="769620"/>
            </a:xfrm>
            <a:custGeom>
              <a:avLst/>
              <a:gdLst/>
              <a:ahLst/>
              <a:cxnLst/>
              <a:rect l="l" t="t" r="r" b="b"/>
              <a:pathLst>
                <a:path w="2179320" h="769620">
                  <a:moveTo>
                    <a:pt x="0" y="0"/>
                  </a:moveTo>
                  <a:lnTo>
                    <a:pt x="2179320" y="769619"/>
                  </a:lnTo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82603" y="2152650"/>
              <a:ext cx="1770380" cy="824230"/>
            </a:xfrm>
            <a:custGeom>
              <a:avLst/>
              <a:gdLst/>
              <a:ahLst/>
              <a:cxnLst/>
              <a:rect l="l" t="t" r="r" b="b"/>
              <a:pathLst>
                <a:path w="1770379" h="824230">
                  <a:moveTo>
                    <a:pt x="1770126" y="103631"/>
                  </a:moveTo>
                  <a:lnTo>
                    <a:pt x="1251966" y="0"/>
                  </a:lnTo>
                  <a:lnTo>
                    <a:pt x="1294638" y="125729"/>
                  </a:lnTo>
                  <a:lnTo>
                    <a:pt x="0" y="571500"/>
                  </a:lnTo>
                  <a:lnTo>
                    <a:pt x="86868" y="823722"/>
                  </a:lnTo>
                  <a:lnTo>
                    <a:pt x="1381506" y="377951"/>
                  </a:lnTo>
                  <a:lnTo>
                    <a:pt x="1424940" y="504443"/>
                  </a:lnTo>
                  <a:lnTo>
                    <a:pt x="1770126" y="103631"/>
                  </a:lnTo>
                  <a:close/>
                </a:path>
              </a:pathLst>
            </a:custGeom>
            <a:solidFill>
              <a:srgbClr val="259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82603" y="2152650"/>
              <a:ext cx="1770380" cy="824230"/>
            </a:xfrm>
            <a:custGeom>
              <a:avLst/>
              <a:gdLst/>
              <a:ahLst/>
              <a:cxnLst/>
              <a:rect l="l" t="t" r="r" b="b"/>
              <a:pathLst>
                <a:path w="1770379" h="824230">
                  <a:moveTo>
                    <a:pt x="0" y="571500"/>
                  </a:moveTo>
                  <a:lnTo>
                    <a:pt x="1294638" y="125729"/>
                  </a:lnTo>
                  <a:lnTo>
                    <a:pt x="1251966" y="0"/>
                  </a:lnTo>
                  <a:lnTo>
                    <a:pt x="1770126" y="103631"/>
                  </a:lnTo>
                  <a:lnTo>
                    <a:pt x="1424940" y="504443"/>
                  </a:lnTo>
                  <a:lnTo>
                    <a:pt x="1381506" y="377951"/>
                  </a:lnTo>
                  <a:lnTo>
                    <a:pt x="86868" y="823722"/>
                  </a:lnTo>
                  <a:lnTo>
                    <a:pt x="0" y="571500"/>
                  </a:lnTo>
                  <a:close/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51470" y="1787651"/>
            <a:ext cx="2060575" cy="920750"/>
          </a:xfrm>
          <a:prstGeom prst="rect">
            <a:avLst/>
          </a:prstGeom>
          <a:solidFill>
            <a:srgbClr val="CCFFFF"/>
          </a:solidFill>
          <a:ln w="1399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264160" marR="100330" indent="-158115">
              <a:lnSpc>
                <a:spcPts val="3170"/>
              </a:lnSpc>
              <a:spcBef>
                <a:spcPts val="470"/>
              </a:spcBef>
            </a:pPr>
            <a:r>
              <a:rPr sz="2650" spc="-10" dirty="0">
                <a:latin typeface="Times New Roman"/>
                <a:cs typeface="Times New Roman"/>
              </a:rPr>
              <a:t>Classification Algorithms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856679" y="5845619"/>
            <a:ext cx="3329304" cy="1337945"/>
            <a:chOff x="6856679" y="5845619"/>
            <a:chExt cx="3329304" cy="1337945"/>
          </a:xfrm>
        </p:grpSpPr>
        <p:sp>
          <p:nvSpPr>
            <p:cNvPr id="17" name="object 17"/>
            <p:cNvSpPr/>
            <p:nvPr/>
          </p:nvSpPr>
          <p:spPr>
            <a:xfrm>
              <a:off x="6863981" y="5852922"/>
              <a:ext cx="3314700" cy="1323340"/>
            </a:xfrm>
            <a:custGeom>
              <a:avLst/>
              <a:gdLst/>
              <a:ahLst/>
              <a:cxnLst/>
              <a:rect l="l" t="t" r="r" b="b"/>
              <a:pathLst>
                <a:path w="3314700" h="1323340">
                  <a:moveTo>
                    <a:pt x="3314700" y="1322832"/>
                  </a:moveTo>
                  <a:lnTo>
                    <a:pt x="3314700" y="0"/>
                  </a:lnTo>
                  <a:lnTo>
                    <a:pt x="0" y="0"/>
                  </a:lnTo>
                  <a:lnTo>
                    <a:pt x="0" y="1322832"/>
                  </a:lnTo>
                  <a:lnTo>
                    <a:pt x="3314700" y="1322832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63981" y="5852922"/>
              <a:ext cx="3314700" cy="1323340"/>
            </a:xfrm>
            <a:custGeom>
              <a:avLst/>
              <a:gdLst/>
              <a:ahLst/>
              <a:cxnLst/>
              <a:rect l="l" t="t" r="r" b="b"/>
              <a:pathLst>
                <a:path w="3314700" h="1323340">
                  <a:moveTo>
                    <a:pt x="0" y="1322832"/>
                  </a:moveTo>
                  <a:lnTo>
                    <a:pt x="0" y="0"/>
                  </a:lnTo>
                  <a:lnTo>
                    <a:pt x="3314700" y="0"/>
                  </a:lnTo>
                  <a:lnTo>
                    <a:pt x="3314700" y="1322832"/>
                  </a:lnTo>
                  <a:lnTo>
                    <a:pt x="0" y="1322832"/>
                  </a:lnTo>
                  <a:close/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52621" y="5885182"/>
            <a:ext cx="3039745" cy="123444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194945">
              <a:lnSpc>
                <a:spcPts val="3170"/>
              </a:lnSpc>
              <a:spcBef>
                <a:spcPts val="209"/>
              </a:spcBef>
            </a:pPr>
            <a:r>
              <a:rPr sz="2650" dirty="0">
                <a:latin typeface="Times New Roman"/>
                <a:cs typeface="Times New Roman"/>
              </a:rPr>
              <a:t>IF</a:t>
            </a:r>
            <a:r>
              <a:rPr sz="2650" spc="-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rank</a:t>
            </a:r>
            <a:r>
              <a:rPr sz="2650" spc="-5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=</a:t>
            </a:r>
            <a:r>
              <a:rPr sz="2650" spc="-30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‘professor’ </a:t>
            </a:r>
            <a:r>
              <a:rPr sz="2650" dirty="0">
                <a:latin typeface="Times New Roman"/>
                <a:cs typeface="Times New Roman"/>
              </a:rPr>
              <a:t>OR</a:t>
            </a:r>
            <a:r>
              <a:rPr sz="2650" spc="-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years</a:t>
            </a:r>
            <a:r>
              <a:rPr sz="2650" spc="-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&gt;</a:t>
            </a:r>
            <a:r>
              <a:rPr sz="2650" spc="-25" dirty="0">
                <a:latin typeface="Times New Roman"/>
                <a:cs typeface="Times New Roman"/>
              </a:rPr>
              <a:t> </a:t>
            </a:r>
            <a:r>
              <a:rPr sz="2650" spc="-5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3070"/>
              </a:lnSpc>
            </a:pPr>
            <a:r>
              <a:rPr sz="2650" dirty="0">
                <a:latin typeface="Times New Roman"/>
                <a:cs typeface="Times New Roman"/>
              </a:rPr>
              <a:t>THEN</a:t>
            </a:r>
            <a:r>
              <a:rPr sz="2650" spc="-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tenured</a:t>
            </a:r>
            <a:r>
              <a:rPr sz="2650" spc="-6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=</a:t>
            </a:r>
            <a:r>
              <a:rPr sz="2650" spc="-3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‘yes’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446848" y="3542474"/>
            <a:ext cx="2073910" cy="1650364"/>
            <a:chOff x="7446848" y="3542474"/>
            <a:chExt cx="2073910" cy="1650364"/>
          </a:xfrm>
        </p:grpSpPr>
        <p:sp>
          <p:nvSpPr>
            <p:cNvPr id="21" name="object 21"/>
            <p:cNvSpPr/>
            <p:nvPr/>
          </p:nvSpPr>
          <p:spPr>
            <a:xfrm>
              <a:off x="7452246" y="3547871"/>
              <a:ext cx="2063114" cy="1639570"/>
            </a:xfrm>
            <a:custGeom>
              <a:avLst/>
              <a:gdLst/>
              <a:ahLst/>
              <a:cxnLst/>
              <a:rect l="l" t="t" r="r" b="b"/>
              <a:pathLst>
                <a:path w="2063115" h="1639570">
                  <a:moveTo>
                    <a:pt x="2062734" y="1381506"/>
                  </a:moveTo>
                  <a:lnTo>
                    <a:pt x="2062734" y="257555"/>
                  </a:lnTo>
                  <a:lnTo>
                    <a:pt x="2053992" y="224388"/>
                  </a:lnTo>
                  <a:lnTo>
                    <a:pt x="2010077" y="176199"/>
                  </a:lnTo>
                  <a:lnTo>
                    <a:pt x="1960626" y="145541"/>
                  </a:lnTo>
                  <a:lnTo>
                    <a:pt x="1888855" y="114875"/>
                  </a:lnTo>
                  <a:lnTo>
                    <a:pt x="1838224" y="97421"/>
                  </a:lnTo>
                  <a:lnTo>
                    <a:pt x="1786303" y="82246"/>
                  </a:lnTo>
                  <a:lnTo>
                    <a:pt x="1733526" y="69084"/>
                  </a:lnTo>
                  <a:lnTo>
                    <a:pt x="1680322" y="57669"/>
                  </a:lnTo>
                  <a:lnTo>
                    <a:pt x="1627125" y="47734"/>
                  </a:lnTo>
                  <a:lnTo>
                    <a:pt x="1574365" y="39014"/>
                  </a:lnTo>
                  <a:lnTo>
                    <a:pt x="1522476" y="31241"/>
                  </a:lnTo>
                  <a:lnTo>
                    <a:pt x="1433322" y="21335"/>
                  </a:lnTo>
                  <a:lnTo>
                    <a:pt x="1338072" y="12191"/>
                  </a:lnTo>
                  <a:lnTo>
                    <a:pt x="1240536" y="5333"/>
                  </a:lnTo>
                  <a:lnTo>
                    <a:pt x="1136904" y="1523"/>
                  </a:lnTo>
                  <a:lnTo>
                    <a:pt x="1031748" y="0"/>
                  </a:lnTo>
                  <a:lnTo>
                    <a:pt x="926592" y="1524"/>
                  </a:lnTo>
                  <a:lnTo>
                    <a:pt x="822960" y="5334"/>
                  </a:lnTo>
                  <a:lnTo>
                    <a:pt x="701774" y="13633"/>
                  </a:lnTo>
                  <a:lnTo>
                    <a:pt x="631324" y="20181"/>
                  </a:lnTo>
                  <a:lnTo>
                    <a:pt x="586236" y="25417"/>
                  </a:lnTo>
                  <a:lnTo>
                    <a:pt x="536223" y="32046"/>
                  </a:lnTo>
                  <a:lnTo>
                    <a:pt x="482521" y="40135"/>
                  </a:lnTo>
                  <a:lnTo>
                    <a:pt x="426368" y="49746"/>
                  </a:lnTo>
                  <a:lnTo>
                    <a:pt x="369003" y="60945"/>
                  </a:lnTo>
                  <a:lnTo>
                    <a:pt x="311661" y="73797"/>
                  </a:lnTo>
                  <a:lnTo>
                    <a:pt x="255581" y="88365"/>
                  </a:lnTo>
                  <a:lnTo>
                    <a:pt x="202000" y="104714"/>
                  </a:lnTo>
                  <a:lnTo>
                    <a:pt x="152155" y="122910"/>
                  </a:lnTo>
                  <a:lnTo>
                    <a:pt x="107284" y="143016"/>
                  </a:lnTo>
                  <a:lnTo>
                    <a:pt x="68624" y="165098"/>
                  </a:lnTo>
                  <a:lnTo>
                    <a:pt x="37413" y="189219"/>
                  </a:lnTo>
                  <a:lnTo>
                    <a:pt x="2286" y="243840"/>
                  </a:lnTo>
                  <a:lnTo>
                    <a:pt x="0" y="257556"/>
                  </a:lnTo>
                  <a:lnTo>
                    <a:pt x="0" y="1381506"/>
                  </a:lnTo>
                  <a:lnTo>
                    <a:pt x="24773" y="1437225"/>
                  </a:lnTo>
                  <a:lnTo>
                    <a:pt x="85498" y="1484711"/>
                  </a:lnTo>
                  <a:lnTo>
                    <a:pt x="126394" y="1505518"/>
                  </a:lnTo>
                  <a:lnTo>
                    <a:pt x="172739" y="1524445"/>
                  </a:lnTo>
                  <a:lnTo>
                    <a:pt x="223355" y="1541555"/>
                  </a:lnTo>
                  <a:lnTo>
                    <a:pt x="277061" y="1556906"/>
                  </a:lnTo>
                  <a:lnTo>
                    <a:pt x="332679" y="1570558"/>
                  </a:lnTo>
                  <a:lnTo>
                    <a:pt x="389029" y="1582571"/>
                  </a:lnTo>
                  <a:lnTo>
                    <a:pt x="444932" y="1593006"/>
                  </a:lnTo>
                  <a:lnTo>
                    <a:pt x="499208" y="1601921"/>
                  </a:lnTo>
                  <a:lnTo>
                    <a:pt x="550678" y="1609377"/>
                  </a:lnTo>
                  <a:lnTo>
                    <a:pt x="598163" y="1615435"/>
                  </a:lnTo>
                  <a:lnTo>
                    <a:pt x="640483" y="1620153"/>
                  </a:lnTo>
                  <a:lnTo>
                    <a:pt x="704912" y="1625810"/>
                  </a:lnTo>
                  <a:lnTo>
                    <a:pt x="724662" y="1626870"/>
                  </a:lnTo>
                  <a:lnTo>
                    <a:pt x="822960" y="1634489"/>
                  </a:lnTo>
                  <a:lnTo>
                    <a:pt x="926592" y="1637538"/>
                  </a:lnTo>
                  <a:lnTo>
                    <a:pt x="1031748" y="1639062"/>
                  </a:lnTo>
                  <a:lnTo>
                    <a:pt x="1136904" y="1637538"/>
                  </a:lnTo>
                  <a:lnTo>
                    <a:pt x="1162530" y="1637371"/>
                  </a:lnTo>
                  <a:lnTo>
                    <a:pt x="1234746" y="1634665"/>
                  </a:lnTo>
                  <a:lnTo>
                    <a:pt x="1279627" y="1631984"/>
                  </a:lnTo>
                  <a:lnTo>
                    <a:pt x="1329217" y="1628324"/>
                  </a:lnTo>
                  <a:lnTo>
                    <a:pt x="1382664" y="1623616"/>
                  </a:lnTo>
                  <a:lnTo>
                    <a:pt x="1439111" y="1617788"/>
                  </a:lnTo>
                  <a:lnTo>
                    <a:pt x="1497706" y="1610770"/>
                  </a:lnTo>
                  <a:lnTo>
                    <a:pt x="1557594" y="1602492"/>
                  </a:lnTo>
                  <a:lnTo>
                    <a:pt x="1617921" y="1592884"/>
                  </a:lnTo>
                  <a:lnTo>
                    <a:pt x="1677832" y="1581876"/>
                  </a:lnTo>
                  <a:lnTo>
                    <a:pt x="1736474" y="1569396"/>
                  </a:lnTo>
                  <a:lnTo>
                    <a:pt x="1792992" y="1555376"/>
                  </a:lnTo>
                  <a:lnTo>
                    <a:pt x="1846532" y="1539744"/>
                  </a:lnTo>
                  <a:lnTo>
                    <a:pt x="1896239" y="1522430"/>
                  </a:lnTo>
                  <a:lnTo>
                    <a:pt x="1941261" y="1503365"/>
                  </a:lnTo>
                  <a:lnTo>
                    <a:pt x="1980742" y="1482477"/>
                  </a:lnTo>
                  <a:lnTo>
                    <a:pt x="2013828" y="1459696"/>
                  </a:lnTo>
                  <a:lnTo>
                    <a:pt x="2057400" y="1408176"/>
                  </a:lnTo>
                  <a:lnTo>
                    <a:pt x="2061210" y="1395984"/>
                  </a:lnTo>
                  <a:lnTo>
                    <a:pt x="2062734" y="1381506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52246" y="3547871"/>
              <a:ext cx="2063114" cy="1639570"/>
            </a:xfrm>
            <a:custGeom>
              <a:avLst/>
              <a:gdLst/>
              <a:ahLst/>
              <a:cxnLst/>
              <a:rect l="l" t="t" r="r" b="b"/>
              <a:pathLst>
                <a:path w="2063115" h="1639570">
                  <a:moveTo>
                    <a:pt x="1031748" y="0"/>
                  </a:moveTo>
                  <a:lnTo>
                    <a:pt x="926592" y="1524"/>
                  </a:lnTo>
                  <a:lnTo>
                    <a:pt x="822960" y="5334"/>
                  </a:lnTo>
                  <a:lnTo>
                    <a:pt x="724662" y="12192"/>
                  </a:lnTo>
                  <a:lnTo>
                    <a:pt x="701774" y="13633"/>
                  </a:lnTo>
                  <a:lnTo>
                    <a:pt x="631324" y="20181"/>
                  </a:lnTo>
                  <a:lnTo>
                    <a:pt x="586236" y="25417"/>
                  </a:lnTo>
                  <a:lnTo>
                    <a:pt x="536223" y="32046"/>
                  </a:lnTo>
                  <a:lnTo>
                    <a:pt x="482521" y="40135"/>
                  </a:lnTo>
                  <a:lnTo>
                    <a:pt x="426368" y="49746"/>
                  </a:lnTo>
                  <a:lnTo>
                    <a:pt x="369003" y="60945"/>
                  </a:lnTo>
                  <a:lnTo>
                    <a:pt x="311661" y="73797"/>
                  </a:lnTo>
                  <a:lnTo>
                    <a:pt x="255581" y="88365"/>
                  </a:lnTo>
                  <a:lnTo>
                    <a:pt x="202000" y="104714"/>
                  </a:lnTo>
                  <a:lnTo>
                    <a:pt x="152155" y="122910"/>
                  </a:lnTo>
                  <a:lnTo>
                    <a:pt x="107284" y="143016"/>
                  </a:lnTo>
                  <a:lnTo>
                    <a:pt x="68624" y="165098"/>
                  </a:lnTo>
                  <a:lnTo>
                    <a:pt x="37413" y="189219"/>
                  </a:lnTo>
                  <a:lnTo>
                    <a:pt x="2286" y="243840"/>
                  </a:lnTo>
                  <a:lnTo>
                    <a:pt x="0" y="257556"/>
                  </a:lnTo>
                  <a:lnTo>
                    <a:pt x="0" y="1381506"/>
                  </a:lnTo>
                  <a:lnTo>
                    <a:pt x="24773" y="1437225"/>
                  </a:lnTo>
                  <a:lnTo>
                    <a:pt x="85498" y="1484711"/>
                  </a:lnTo>
                  <a:lnTo>
                    <a:pt x="126394" y="1505518"/>
                  </a:lnTo>
                  <a:lnTo>
                    <a:pt x="172739" y="1524445"/>
                  </a:lnTo>
                  <a:lnTo>
                    <a:pt x="223355" y="1541555"/>
                  </a:lnTo>
                  <a:lnTo>
                    <a:pt x="277061" y="1556906"/>
                  </a:lnTo>
                  <a:lnTo>
                    <a:pt x="332679" y="1570558"/>
                  </a:lnTo>
                  <a:lnTo>
                    <a:pt x="389029" y="1582571"/>
                  </a:lnTo>
                  <a:lnTo>
                    <a:pt x="444932" y="1593006"/>
                  </a:lnTo>
                  <a:lnTo>
                    <a:pt x="499208" y="1601921"/>
                  </a:lnTo>
                  <a:lnTo>
                    <a:pt x="550678" y="1609377"/>
                  </a:lnTo>
                  <a:lnTo>
                    <a:pt x="598163" y="1615435"/>
                  </a:lnTo>
                  <a:lnTo>
                    <a:pt x="640483" y="1620153"/>
                  </a:lnTo>
                  <a:lnTo>
                    <a:pt x="704912" y="1625810"/>
                  </a:lnTo>
                  <a:lnTo>
                    <a:pt x="724662" y="1626870"/>
                  </a:lnTo>
                  <a:lnTo>
                    <a:pt x="822960" y="1634489"/>
                  </a:lnTo>
                  <a:lnTo>
                    <a:pt x="926592" y="1637538"/>
                  </a:lnTo>
                  <a:lnTo>
                    <a:pt x="1031748" y="1639062"/>
                  </a:lnTo>
                  <a:lnTo>
                    <a:pt x="1136904" y="1637538"/>
                  </a:lnTo>
                  <a:lnTo>
                    <a:pt x="1162530" y="1637371"/>
                  </a:lnTo>
                  <a:lnTo>
                    <a:pt x="1234746" y="1634665"/>
                  </a:lnTo>
                  <a:lnTo>
                    <a:pt x="1279627" y="1631984"/>
                  </a:lnTo>
                  <a:lnTo>
                    <a:pt x="1329217" y="1628324"/>
                  </a:lnTo>
                  <a:lnTo>
                    <a:pt x="1382664" y="1623616"/>
                  </a:lnTo>
                  <a:lnTo>
                    <a:pt x="1439111" y="1617788"/>
                  </a:lnTo>
                  <a:lnTo>
                    <a:pt x="1497706" y="1610770"/>
                  </a:lnTo>
                  <a:lnTo>
                    <a:pt x="1557594" y="1602492"/>
                  </a:lnTo>
                  <a:lnTo>
                    <a:pt x="1617921" y="1592884"/>
                  </a:lnTo>
                  <a:lnTo>
                    <a:pt x="1677832" y="1581876"/>
                  </a:lnTo>
                  <a:lnTo>
                    <a:pt x="1736474" y="1569396"/>
                  </a:lnTo>
                  <a:lnTo>
                    <a:pt x="1792992" y="1555376"/>
                  </a:lnTo>
                  <a:lnTo>
                    <a:pt x="1846532" y="1539744"/>
                  </a:lnTo>
                  <a:lnTo>
                    <a:pt x="1896239" y="1522430"/>
                  </a:lnTo>
                  <a:lnTo>
                    <a:pt x="1941261" y="1503365"/>
                  </a:lnTo>
                  <a:lnTo>
                    <a:pt x="1980742" y="1482477"/>
                  </a:lnTo>
                  <a:lnTo>
                    <a:pt x="2013828" y="1459696"/>
                  </a:lnTo>
                  <a:lnTo>
                    <a:pt x="2057400" y="1408176"/>
                  </a:lnTo>
                  <a:lnTo>
                    <a:pt x="2062734" y="1381506"/>
                  </a:lnTo>
                  <a:lnTo>
                    <a:pt x="2062734" y="257555"/>
                  </a:lnTo>
                  <a:lnTo>
                    <a:pt x="2035263" y="197843"/>
                  </a:lnTo>
                  <a:lnTo>
                    <a:pt x="1981962" y="157733"/>
                  </a:lnTo>
                  <a:lnTo>
                    <a:pt x="1937766" y="134873"/>
                  </a:lnTo>
                  <a:lnTo>
                    <a:pt x="1888855" y="114875"/>
                  </a:lnTo>
                  <a:lnTo>
                    <a:pt x="1838224" y="97421"/>
                  </a:lnTo>
                  <a:lnTo>
                    <a:pt x="1786303" y="82246"/>
                  </a:lnTo>
                  <a:lnTo>
                    <a:pt x="1733526" y="69084"/>
                  </a:lnTo>
                  <a:lnTo>
                    <a:pt x="1680322" y="57669"/>
                  </a:lnTo>
                  <a:lnTo>
                    <a:pt x="1627125" y="47734"/>
                  </a:lnTo>
                  <a:lnTo>
                    <a:pt x="1574365" y="39014"/>
                  </a:lnTo>
                  <a:lnTo>
                    <a:pt x="1522476" y="31241"/>
                  </a:lnTo>
                  <a:lnTo>
                    <a:pt x="1433322" y="21335"/>
                  </a:lnTo>
                  <a:lnTo>
                    <a:pt x="1338072" y="12191"/>
                  </a:lnTo>
                  <a:lnTo>
                    <a:pt x="1240536" y="5333"/>
                  </a:lnTo>
                  <a:lnTo>
                    <a:pt x="1136904" y="1523"/>
                  </a:lnTo>
                  <a:lnTo>
                    <a:pt x="1031748" y="0"/>
                  </a:lnTo>
                  <a:close/>
                </a:path>
              </a:pathLst>
            </a:custGeom>
            <a:ln w="1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52246" y="3805427"/>
              <a:ext cx="2063114" cy="258445"/>
            </a:xfrm>
            <a:custGeom>
              <a:avLst/>
              <a:gdLst/>
              <a:ahLst/>
              <a:cxnLst/>
              <a:rect l="l" t="t" r="r" b="b"/>
              <a:pathLst>
                <a:path w="2063115" h="258445">
                  <a:moveTo>
                    <a:pt x="0" y="0"/>
                  </a:moveTo>
                  <a:lnTo>
                    <a:pt x="12954" y="38862"/>
                  </a:lnTo>
                  <a:lnTo>
                    <a:pt x="38279" y="70384"/>
                  </a:lnTo>
                  <a:lnTo>
                    <a:pt x="73204" y="96192"/>
                  </a:lnTo>
                  <a:lnTo>
                    <a:pt x="112103" y="116957"/>
                  </a:lnTo>
                  <a:lnTo>
                    <a:pt x="149352" y="133350"/>
                  </a:lnTo>
                  <a:lnTo>
                    <a:pt x="205740" y="154685"/>
                  </a:lnTo>
                  <a:lnTo>
                    <a:pt x="255777" y="169812"/>
                  </a:lnTo>
                  <a:lnTo>
                    <a:pt x="306220" y="183217"/>
                  </a:lnTo>
                  <a:lnTo>
                    <a:pt x="357024" y="195039"/>
                  </a:lnTo>
                  <a:lnTo>
                    <a:pt x="408144" y="205415"/>
                  </a:lnTo>
                  <a:lnTo>
                    <a:pt x="459532" y="214484"/>
                  </a:lnTo>
                  <a:lnTo>
                    <a:pt x="511144" y="222384"/>
                  </a:lnTo>
                  <a:lnTo>
                    <a:pt x="562935" y="229254"/>
                  </a:lnTo>
                  <a:lnTo>
                    <a:pt x="614857" y="235232"/>
                  </a:lnTo>
                  <a:lnTo>
                    <a:pt x="666867" y="240455"/>
                  </a:lnTo>
                  <a:lnTo>
                    <a:pt x="718917" y="245063"/>
                  </a:lnTo>
                  <a:lnTo>
                    <a:pt x="770964" y="249193"/>
                  </a:lnTo>
                  <a:lnTo>
                    <a:pt x="822960" y="252983"/>
                  </a:lnTo>
                  <a:lnTo>
                    <a:pt x="926591" y="256031"/>
                  </a:lnTo>
                  <a:lnTo>
                    <a:pt x="1031747" y="258317"/>
                  </a:lnTo>
                  <a:lnTo>
                    <a:pt x="1136904" y="256031"/>
                  </a:lnTo>
                  <a:lnTo>
                    <a:pt x="1240536" y="252983"/>
                  </a:lnTo>
                  <a:lnTo>
                    <a:pt x="1289931" y="249243"/>
                  </a:lnTo>
                  <a:lnTo>
                    <a:pt x="1339397" y="245295"/>
                  </a:lnTo>
                  <a:lnTo>
                    <a:pt x="1388888" y="240995"/>
                  </a:lnTo>
                  <a:lnTo>
                    <a:pt x="1438359" y="236203"/>
                  </a:lnTo>
                  <a:lnTo>
                    <a:pt x="1487766" y="230775"/>
                  </a:lnTo>
                  <a:lnTo>
                    <a:pt x="1537063" y="224570"/>
                  </a:lnTo>
                  <a:lnTo>
                    <a:pt x="1586206" y="217447"/>
                  </a:lnTo>
                  <a:lnTo>
                    <a:pt x="1635150" y="209262"/>
                  </a:lnTo>
                  <a:lnTo>
                    <a:pt x="1683850" y="199873"/>
                  </a:lnTo>
                  <a:lnTo>
                    <a:pt x="1732261" y="189140"/>
                  </a:lnTo>
                  <a:lnTo>
                    <a:pt x="1780338" y="176918"/>
                  </a:lnTo>
                  <a:lnTo>
                    <a:pt x="1828038" y="163067"/>
                  </a:lnTo>
                  <a:lnTo>
                    <a:pt x="1857756" y="154685"/>
                  </a:lnTo>
                  <a:lnTo>
                    <a:pt x="1930930" y="125858"/>
                  </a:lnTo>
                  <a:lnTo>
                    <a:pt x="1977837" y="103031"/>
                  </a:lnTo>
                  <a:lnTo>
                    <a:pt x="2020329" y="74409"/>
                  </a:lnTo>
                  <a:lnTo>
                    <a:pt x="2050542" y="38861"/>
                  </a:lnTo>
                  <a:lnTo>
                    <a:pt x="2061210" y="14477"/>
                  </a:lnTo>
                  <a:lnTo>
                    <a:pt x="2062733" y="0"/>
                  </a:lnTo>
                </a:path>
              </a:pathLst>
            </a:custGeom>
            <a:ln w="1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822825" y="4059430"/>
            <a:ext cx="1313180" cy="8312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04775" marR="5080" indent="-92710">
              <a:lnSpc>
                <a:spcPts val="3170"/>
              </a:lnSpc>
              <a:spcBef>
                <a:spcPts val="200"/>
              </a:spcBef>
            </a:pPr>
            <a:r>
              <a:rPr sz="2650" spc="-10" dirty="0">
                <a:latin typeface="Times New Roman"/>
                <a:cs typeface="Times New Roman"/>
              </a:rPr>
              <a:t>Classifier (Model)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55447" y="2832214"/>
            <a:ext cx="3319779" cy="3054985"/>
            <a:chOff x="6855447" y="2832214"/>
            <a:chExt cx="3319779" cy="3054985"/>
          </a:xfrm>
        </p:grpSpPr>
        <p:sp>
          <p:nvSpPr>
            <p:cNvPr id="26" name="object 26"/>
            <p:cNvSpPr/>
            <p:nvPr/>
          </p:nvSpPr>
          <p:spPr>
            <a:xfrm>
              <a:off x="6862445" y="4953761"/>
              <a:ext cx="584200" cy="925830"/>
            </a:xfrm>
            <a:custGeom>
              <a:avLst/>
              <a:gdLst/>
              <a:ahLst/>
              <a:cxnLst/>
              <a:rect l="l" t="t" r="r" b="b"/>
              <a:pathLst>
                <a:path w="584200" h="925829">
                  <a:moveTo>
                    <a:pt x="583692" y="0"/>
                  </a:moveTo>
                  <a:lnTo>
                    <a:pt x="0" y="925830"/>
                  </a:lnTo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45447" y="4953761"/>
              <a:ext cx="622935" cy="923925"/>
            </a:xfrm>
            <a:custGeom>
              <a:avLst/>
              <a:gdLst/>
              <a:ahLst/>
              <a:cxnLst/>
              <a:rect l="l" t="t" r="r" b="b"/>
              <a:pathLst>
                <a:path w="622934" h="923925">
                  <a:moveTo>
                    <a:pt x="0" y="0"/>
                  </a:moveTo>
                  <a:lnTo>
                    <a:pt x="622554" y="923544"/>
                  </a:lnTo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80717" y="2839212"/>
              <a:ext cx="601980" cy="652780"/>
            </a:xfrm>
            <a:custGeom>
              <a:avLst/>
              <a:gdLst/>
              <a:ahLst/>
              <a:cxnLst/>
              <a:rect l="l" t="t" r="r" b="b"/>
              <a:pathLst>
                <a:path w="601979" h="652779">
                  <a:moveTo>
                    <a:pt x="601980" y="489203"/>
                  </a:moveTo>
                  <a:lnTo>
                    <a:pt x="451866" y="489203"/>
                  </a:lnTo>
                  <a:lnTo>
                    <a:pt x="451866" y="0"/>
                  </a:lnTo>
                  <a:lnTo>
                    <a:pt x="150876" y="0"/>
                  </a:lnTo>
                  <a:lnTo>
                    <a:pt x="150876" y="489203"/>
                  </a:lnTo>
                  <a:lnTo>
                    <a:pt x="0" y="489203"/>
                  </a:lnTo>
                  <a:lnTo>
                    <a:pt x="300990" y="652271"/>
                  </a:lnTo>
                  <a:lnTo>
                    <a:pt x="601980" y="489203"/>
                  </a:lnTo>
                  <a:close/>
                </a:path>
              </a:pathLst>
            </a:custGeom>
            <a:solidFill>
              <a:srgbClr val="259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80717" y="2839212"/>
              <a:ext cx="601980" cy="652780"/>
            </a:xfrm>
            <a:custGeom>
              <a:avLst/>
              <a:gdLst/>
              <a:ahLst/>
              <a:cxnLst/>
              <a:rect l="l" t="t" r="r" b="b"/>
              <a:pathLst>
                <a:path w="601979" h="652779">
                  <a:moveTo>
                    <a:pt x="0" y="489203"/>
                  </a:moveTo>
                  <a:lnTo>
                    <a:pt x="150876" y="489203"/>
                  </a:lnTo>
                  <a:lnTo>
                    <a:pt x="150876" y="0"/>
                  </a:lnTo>
                  <a:lnTo>
                    <a:pt x="451866" y="0"/>
                  </a:lnTo>
                  <a:lnTo>
                    <a:pt x="451866" y="489203"/>
                  </a:lnTo>
                  <a:lnTo>
                    <a:pt x="601980" y="489203"/>
                  </a:lnTo>
                  <a:lnTo>
                    <a:pt x="300990" y="652271"/>
                  </a:lnTo>
                  <a:lnTo>
                    <a:pt x="0" y="489203"/>
                  </a:lnTo>
                  <a:close/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817" y="7080760"/>
            <a:ext cx="11048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2317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10"/>
              </a:spcBef>
            </a:pPr>
            <a:r>
              <a:rPr sz="4400" dirty="0"/>
              <a:t>Phase</a:t>
            </a:r>
            <a:r>
              <a:rPr sz="4400" spc="-25" dirty="0"/>
              <a:t> </a:t>
            </a:r>
            <a:r>
              <a:rPr sz="4400" dirty="0"/>
              <a:t>2:</a:t>
            </a:r>
            <a:r>
              <a:rPr sz="4400" spc="-15" dirty="0"/>
              <a:t> </a:t>
            </a:r>
            <a:r>
              <a:rPr sz="4400" dirty="0"/>
              <a:t>Model</a:t>
            </a:r>
            <a:r>
              <a:rPr sz="4400" spc="-5" dirty="0"/>
              <a:t> </a:t>
            </a:r>
            <a:r>
              <a:rPr sz="4400" spc="-10" dirty="0"/>
              <a:t>Usage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5209737" y="1728285"/>
            <a:ext cx="2073275" cy="1649730"/>
            <a:chOff x="5209737" y="1728285"/>
            <a:chExt cx="2073275" cy="1649730"/>
          </a:xfrm>
        </p:grpSpPr>
        <p:sp>
          <p:nvSpPr>
            <p:cNvPr id="5" name="object 5"/>
            <p:cNvSpPr/>
            <p:nvPr/>
          </p:nvSpPr>
          <p:spPr>
            <a:xfrm>
              <a:off x="5215001" y="1733549"/>
              <a:ext cx="2063114" cy="1639570"/>
            </a:xfrm>
            <a:custGeom>
              <a:avLst/>
              <a:gdLst/>
              <a:ahLst/>
              <a:cxnLst/>
              <a:rect l="l" t="t" r="r" b="b"/>
              <a:pathLst>
                <a:path w="2063115" h="1639570">
                  <a:moveTo>
                    <a:pt x="2062734" y="1381506"/>
                  </a:moveTo>
                  <a:lnTo>
                    <a:pt x="2062734" y="257555"/>
                  </a:lnTo>
                  <a:lnTo>
                    <a:pt x="2053483" y="223529"/>
                  </a:lnTo>
                  <a:lnTo>
                    <a:pt x="2010650" y="176708"/>
                  </a:lnTo>
                  <a:lnTo>
                    <a:pt x="1960626" y="145541"/>
                  </a:lnTo>
                  <a:lnTo>
                    <a:pt x="1889694" y="115087"/>
                  </a:lnTo>
                  <a:lnTo>
                    <a:pt x="1839122" y="97586"/>
                  </a:lnTo>
                  <a:lnTo>
                    <a:pt x="1786751" y="82202"/>
                  </a:lnTo>
                  <a:lnTo>
                    <a:pt x="1733283" y="68770"/>
                  </a:lnTo>
                  <a:lnTo>
                    <a:pt x="1679419" y="57124"/>
                  </a:lnTo>
                  <a:lnTo>
                    <a:pt x="1625862" y="47098"/>
                  </a:lnTo>
                  <a:lnTo>
                    <a:pt x="1573314" y="38526"/>
                  </a:lnTo>
                  <a:lnTo>
                    <a:pt x="1522476" y="31241"/>
                  </a:lnTo>
                  <a:lnTo>
                    <a:pt x="1433322" y="20573"/>
                  </a:lnTo>
                  <a:lnTo>
                    <a:pt x="1338072" y="12191"/>
                  </a:lnTo>
                  <a:lnTo>
                    <a:pt x="1239774" y="5333"/>
                  </a:lnTo>
                  <a:lnTo>
                    <a:pt x="1136904" y="1523"/>
                  </a:lnTo>
                  <a:lnTo>
                    <a:pt x="1031748" y="0"/>
                  </a:lnTo>
                  <a:lnTo>
                    <a:pt x="925830" y="1524"/>
                  </a:lnTo>
                  <a:lnTo>
                    <a:pt x="822960" y="5334"/>
                  </a:lnTo>
                  <a:lnTo>
                    <a:pt x="724662" y="12192"/>
                  </a:lnTo>
                  <a:lnTo>
                    <a:pt x="701672" y="13500"/>
                  </a:lnTo>
                  <a:lnTo>
                    <a:pt x="631114" y="19863"/>
                  </a:lnTo>
                  <a:lnTo>
                    <a:pt x="586013" y="25043"/>
                  </a:lnTo>
                  <a:lnTo>
                    <a:pt x="536007" y="31638"/>
                  </a:lnTo>
                  <a:lnTo>
                    <a:pt x="482330" y="39711"/>
                  </a:lnTo>
                  <a:lnTo>
                    <a:pt x="426216" y="49323"/>
                  </a:lnTo>
                  <a:lnTo>
                    <a:pt x="368897" y="60538"/>
                  </a:lnTo>
                  <a:lnTo>
                    <a:pt x="311606" y="73416"/>
                  </a:lnTo>
                  <a:lnTo>
                    <a:pt x="255577" y="88022"/>
                  </a:lnTo>
                  <a:lnTo>
                    <a:pt x="202042" y="104416"/>
                  </a:lnTo>
                  <a:lnTo>
                    <a:pt x="152236" y="122662"/>
                  </a:lnTo>
                  <a:lnTo>
                    <a:pt x="107391" y="142821"/>
                  </a:lnTo>
                  <a:lnTo>
                    <a:pt x="68740" y="164956"/>
                  </a:lnTo>
                  <a:lnTo>
                    <a:pt x="37517" y="189129"/>
                  </a:lnTo>
                  <a:lnTo>
                    <a:pt x="2286" y="243840"/>
                  </a:lnTo>
                  <a:lnTo>
                    <a:pt x="0" y="257556"/>
                  </a:lnTo>
                  <a:lnTo>
                    <a:pt x="0" y="1381506"/>
                  </a:lnTo>
                  <a:lnTo>
                    <a:pt x="24782" y="1437171"/>
                  </a:lnTo>
                  <a:lnTo>
                    <a:pt x="85534" y="1484651"/>
                  </a:lnTo>
                  <a:lnTo>
                    <a:pt x="126448" y="1505466"/>
                  </a:lnTo>
                  <a:lnTo>
                    <a:pt x="172813" y="1524409"/>
                  </a:lnTo>
                  <a:lnTo>
                    <a:pt x="223448" y="1541538"/>
                  </a:lnTo>
                  <a:lnTo>
                    <a:pt x="277173" y="1556911"/>
                  </a:lnTo>
                  <a:lnTo>
                    <a:pt x="332808" y="1570586"/>
                  </a:lnTo>
                  <a:lnTo>
                    <a:pt x="389171" y="1582622"/>
                  </a:lnTo>
                  <a:lnTo>
                    <a:pt x="445083" y="1593077"/>
                  </a:lnTo>
                  <a:lnTo>
                    <a:pt x="499364" y="1602009"/>
                  </a:lnTo>
                  <a:lnTo>
                    <a:pt x="550831" y="1609475"/>
                  </a:lnTo>
                  <a:lnTo>
                    <a:pt x="598305" y="1615535"/>
                  </a:lnTo>
                  <a:lnTo>
                    <a:pt x="640606" y="1620246"/>
                  </a:lnTo>
                  <a:lnTo>
                    <a:pt x="704965" y="1625855"/>
                  </a:lnTo>
                  <a:lnTo>
                    <a:pt x="724662" y="1626870"/>
                  </a:lnTo>
                  <a:lnTo>
                    <a:pt x="822960" y="1633727"/>
                  </a:lnTo>
                  <a:lnTo>
                    <a:pt x="925830" y="1637538"/>
                  </a:lnTo>
                  <a:lnTo>
                    <a:pt x="1031748" y="1639062"/>
                  </a:lnTo>
                  <a:lnTo>
                    <a:pt x="1136904" y="1637538"/>
                  </a:lnTo>
                  <a:lnTo>
                    <a:pt x="1162311" y="1637345"/>
                  </a:lnTo>
                  <a:lnTo>
                    <a:pt x="1234316" y="1634595"/>
                  </a:lnTo>
                  <a:lnTo>
                    <a:pt x="1279185" y="1631896"/>
                  </a:lnTo>
                  <a:lnTo>
                    <a:pt x="1328816" y="1628220"/>
                  </a:lnTo>
                  <a:lnTo>
                    <a:pt x="1382343" y="1623494"/>
                  </a:lnTo>
                  <a:lnTo>
                    <a:pt x="1438904" y="1617649"/>
                  </a:lnTo>
                  <a:lnTo>
                    <a:pt x="1497635" y="1610613"/>
                  </a:lnTo>
                  <a:lnTo>
                    <a:pt x="1557673" y="1602315"/>
                  </a:lnTo>
                  <a:lnTo>
                    <a:pt x="1618154" y="1592684"/>
                  </a:lnTo>
                  <a:lnTo>
                    <a:pt x="1678215" y="1581649"/>
                  </a:lnTo>
                  <a:lnTo>
                    <a:pt x="1736993" y="1569139"/>
                  </a:lnTo>
                  <a:lnTo>
                    <a:pt x="1793624" y="1555082"/>
                  </a:lnTo>
                  <a:lnTo>
                    <a:pt x="1847245" y="1539407"/>
                  </a:lnTo>
                  <a:lnTo>
                    <a:pt x="1896991" y="1522044"/>
                  </a:lnTo>
                  <a:lnTo>
                    <a:pt x="1942001" y="1502922"/>
                  </a:lnTo>
                  <a:lnTo>
                    <a:pt x="1981410" y="1481969"/>
                  </a:lnTo>
                  <a:lnTo>
                    <a:pt x="2014355" y="1459114"/>
                  </a:lnTo>
                  <a:lnTo>
                    <a:pt x="2057400" y="1407414"/>
                  </a:lnTo>
                  <a:lnTo>
                    <a:pt x="2060448" y="1395222"/>
                  </a:lnTo>
                  <a:lnTo>
                    <a:pt x="2062734" y="1381506"/>
                  </a:lnTo>
                  <a:close/>
                </a:path>
              </a:pathLst>
            </a:custGeom>
            <a:solidFill>
              <a:srgbClr val="FA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15001" y="1733549"/>
              <a:ext cx="2063114" cy="1639570"/>
            </a:xfrm>
            <a:custGeom>
              <a:avLst/>
              <a:gdLst/>
              <a:ahLst/>
              <a:cxnLst/>
              <a:rect l="l" t="t" r="r" b="b"/>
              <a:pathLst>
                <a:path w="2063115" h="1639570">
                  <a:moveTo>
                    <a:pt x="1031748" y="0"/>
                  </a:moveTo>
                  <a:lnTo>
                    <a:pt x="925830" y="1524"/>
                  </a:lnTo>
                  <a:lnTo>
                    <a:pt x="822960" y="5334"/>
                  </a:lnTo>
                  <a:lnTo>
                    <a:pt x="724662" y="12192"/>
                  </a:lnTo>
                  <a:lnTo>
                    <a:pt x="701672" y="13500"/>
                  </a:lnTo>
                  <a:lnTo>
                    <a:pt x="631114" y="19863"/>
                  </a:lnTo>
                  <a:lnTo>
                    <a:pt x="586013" y="25043"/>
                  </a:lnTo>
                  <a:lnTo>
                    <a:pt x="536007" y="31638"/>
                  </a:lnTo>
                  <a:lnTo>
                    <a:pt x="482330" y="39711"/>
                  </a:lnTo>
                  <a:lnTo>
                    <a:pt x="426216" y="49323"/>
                  </a:lnTo>
                  <a:lnTo>
                    <a:pt x="368897" y="60538"/>
                  </a:lnTo>
                  <a:lnTo>
                    <a:pt x="311606" y="73416"/>
                  </a:lnTo>
                  <a:lnTo>
                    <a:pt x="255577" y="88022"/>
                  </a:lnTo>
                  <a:lnTo>
                    <a:pt x="202042" y="104416"/>
                  </a:lnTo>
                  <a:lnTo>
                    <a:pt x="152236" y="122662"/>
                  </a:lnTo>
                  <a:lnTo>
                    <a:pt x="107391" y="142821"/>
                  </a:lnTo>
                  <a:lnTo>
                    <a:pt x="68740" y="164956"/>
                  </a:lnTo>
                  <a:lnTo>
                    <a:pt x="37517" y="189129"/>
                  </a:lnTo>
                  <a:lnTo>
                    <a:pt x="2286" y="243840"/>
                  </a:lnTo>
                  <a:lnTo>
                    <a:pt x="0" y="257556"/>
                  </a:lnTo>
                  <a:lnTo>
                    <a:pt x="0" y="1381506"/>
                  </a:lnTo>
                  <a:lnTo>
                    <a:pt x="24782" y="1437171"/>
                  </a:lnTo>
                  <a:lnTo>
                    <a:pt x="85534" y="1484651"/>
                  </a:lnTo>
                  <a:lnTo>
                    <a:pt x="126448" y="1505466"/>
                  </a:lnTo>
                  <a:lnTo>
                    <a:pt x="172813" y="1524409"/>
                  </a:lnTo>
                  <a:lnTo>
                    <a:pt x="223448" y="1541538"/>
                  </a:lnTo>
                  <a:lnTo>
                    <a:pt x="277173" y="1556911"/>
                  </a:lnTo>
                  <a:lnTo>
                    <a:pt x="332808" y="1570586"/>
                  </a:lnTo>
                  <a:lnTo>
                    <a:pt x="389171" y="1582622"/>
                  </a:lnTo>
                  <a:lnTo>
                    <a:pt x="445083" y="1593077"/>
                  </a:lnTo>
                  <a:lnTo>
                    <a:pt x="499364" y="1602009"/>
                  </a:lnTo>
                  <a:lnTo>
                    <a:pt x="550831" y="1609475"/>
                  </a:lnTo>
                  <a:lnTo>
                    <a:pt x="598305" y="1615535"/>
                  </a:lnTo>
                  <a:lnTo>
                    <a:pt x="640606" y="1620246"/>
                  </a:lnTo>
                  <a:lnTo>
                    <a:pt x="704965" y="1625855"/>
                  </a:lnTo>
                  <a:lnTo>
                    <a:pt x="724662" y="1626870"/>
                  </a:lnTo>
                  <a:lnTo>
                    <a:pt x="822960" y="1633727"/>
                  </a:lnTo>
                  <a:lnTo>
                    <a:pt x="925830" y="1637538"/>
                  </a:lnTo>
                  <a:lnTo>
                    <a:pt x="1031748" y="1639062"/>
                  </a:lnTo>
                  <a:lnTo>
                    <a:pt x="1136904" y="1637538"/>
                  </a:lnTo>
                  <a:lnTo>
                    <a:pt x="1162311" y="1637345"/>
                  </a:lnTo>
                  <a:lnTo>
                    <a:pt x="1234316" y="1634595"/>
                  </a:lnTo>
                  <a:lnTo>
                    <a:pt x="1279185" y="1631896"/>
                  </a:lnTo>
                  <a:lnTo>
                    <a:pt x="1328816" y="1628220"/>
                  </a:lnTo>
                  <a:lnTo>
                    <a:pt x="1382343" y="1623494"/>
                  </a:lnTo>
                  <a:lnTo>
                    <a:pt x="1438904" y="1617649"/>
                  </a:lnTo>
                  <a:lnTo>
                    <a:pt x="1497635" y="1610613"/>
                  </a:lnTo>
                  <a:lnTo>
                    <a:pt x="1557673" y="1602315"/>
                  </a:lnTo>
                  <a:lnTo>
                    <a:pt x="1618154" y="1592684"/>
                  </a:lnTo>
                  <a:lnTo>
                    <a:pt x="1678215" y="1581649"/>
                  </a:lnTo>
                  <a:lnTo>
                    <a:pt x="1736993" y="1569139"/>
                  </a:lnTo>
                  <a:lnTo>
                    <a:pt x="1793624" y="1555082"/>
                  </a:lnTo>
                  <a:lnTo>
                    <a:pt x="1847245" y="1539407"/>
                  </a:lnTo>
                  <a:lnTo>
                    <a:pt x="1896991" y="1522044"/>
                  </a:lnTo>
                  <a:lnTo>
                    <a:pt x="1942001" y="1502922"/>
                  </a:lnTo>
                  <a:lnTo>
                    <a:pt x="1981410" y="1481969"/>
                  </a:lnTo>
                  <a:lnTo>
                    <a:pt x="2014355" y="1459114"/>
                  </a:lnTo>
                  <a:lnTo>
                    <a:pt x="2057400" y="1407414"/>
                  </a:lnTo>
                  <a:lnTo>
                    <a:pt x="2062734" y="1381506"/>
                  </a:lnTo>
                  <a:lnTo>
                    <a:pt x="2062734" y="257555"/>
                  </a:lnTo>
                  <a:lnTo>
                    <a:pt x="2035306" y="197610"/>
                  </a:lnTo>
                  <a:lnTo>
                    <a:pt x="1981962" y="157733"/>
                  </a:lnTo>
                  <a:lnTo>
                    <a:pt x="1937766" y="134873"/>
                  </a:lnTo>
                  <a:lnTo>
                    <a:pt x="1889694" y="115087"/>
                  </a:lnTo>
                  <a:lnTo>
                    <a:pt x="1839122" y="97586"/>
                  </a:lnTo>
                  <a:lnTo>
                    <a:pt x="1786751" y="82202"/>
                  </a:lnTo>
                  <a:lnTo>
                    <a:pt x="1733283" y="68770"/>
                  </a:lnTo>
                  <a:lnTo>
                    <a:pt x="1679419" y="57124"/>
                  </a:lnTo>
                  <a:lnTo>
                    <a:pt x="1625862" y="47098"/>
                  </a:lnTo>
                  <a:lnTo>
                    <a:pt x="1573314" y="38526"/>
                  </a:lnTo>
                  <a:lnTo>
                    <a:pt x="1522476" y="31241"/>
                  </a:lnTo>
                  <a:lnTo>
                    <a:pt x="1433322" y="20573"/>
                  </a:lnTo>
                  <a:lnTo>
                    <a:pt x="1338072" y="12191"/>
                  </a:lnTo>
                  <a:lnTo>
                    <a:pt x="1239774" y="5333"/>
                  </a:lnTo>
                  <a:lnTo>
                    <a:pt x="1136904" y="1523"/>
                  </a:lnTo>
                  <a:lnTo>
                    <a:pt x="1031748" y="0"/>
                  </a:lnTo>
                  <a:close/>
                </a:path>
              </a:pathLst>
            </a:custGeom>
            <a:ln w="1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5001" y="1991105"/>
              <a:ext cx="2063114" cy="257810"/>
            </a:xfrm>
            <a:custGeom>
              <a:avLst/>
              <a:gdLst/>
              <a:ahLst/>
              <a:cxnLst/>
              <a:rect l="l" t="t" r="r" b="b"/>
              <a:pathLst>
                <a:path w="2063115" h="257810">
                  <a:moveTo>
                    <a:pt x="0" y="0"/>
                  </a:moveTo>
                  <a:lnTo>
                    <a:pt x="23579" y="53611"/>
                  </a:lnTo>
                  <a:lnTo>
                    <a:pt x="83059" y="101313"/>
                  </a:lnTo>
                  <a:lnTo>
                    <a:pt x="122621" y="122227"/>
                  </a:lnTo>
                  <a:lnTo>
                    <a:pt x="167615" y="141283"/>
                  </a:lnTo>
                  <a:lnTo>
                    <a:pt x="217206" y="158559"/>
                  </a:lnTo>
                  <a:lnTo>
                    <a:pt x="270558" y="174129"/>
                  </a:lnTo>
                  <a:lnTo>
                    <a:pt x="326833" y="188071"/>
                  </a:lnTo>
                  <a:lnTo>
                    <a:pt x="385197" y="200461"/>
                  </a:lnTo>
                  <a:lnTo>
                    <a:pt x="444812" y="211374"/>
                  </a:lnTo>
                  <a:lnTo>
                    <a:pt x="504843" y="220886"/>
                  </a:lnTo>
                  <a:lnTo>
                    <a:pt x="564453" y="229074"/>
                  </a:lnTo>
                  <a:lnTo>
                    <a:pt x="622805" y="236013"/>
                  </a:lnTo>
                  <a:lnTo>
                    <a:pt x="679064" y="241781"/>
                  </a:lnTo>
                  <a:lnTo>
                    <a:pt x="732394" y="246452"/>
                  </a:lnTo>
                  <a:lnTo>
                    <a:pt x="781958" y="250104"/>
                  </a:lnTo>
                  <a:lnTo>
                    <a:pt x="826919" y="252811"/>
                  </a:lnTo>
                  <a:lnTo>
                    <a:pt x="866443" y="254651"/>
                  </a:lnTo>
                  <a:lnTo>
                    <a:pt x="925830" y="256031"/>
                  </a:lnTo>
                  <a:lnTo>
                    <a:pt x="1031747" y="257555"/>
                  </a:lnTo>
                  <a:lnTo>
                    <a:pt x="1136904" y="256031"/>
                  </a:lnTo>
                  <a:lnTo>
                    <a:pt x="1162770" y="255755"/>
                  </a:lnTo>
                  <a:lnTo>
                    <a:pt x="1195833" y="254743"/>
                  </a:lnTo>
                  <a:lnTo>
                    <a:pt x="1235245" y="252922"/>
                  </a:lnTo>
                  <a:lnTo>
                    <a:pt x="1280161" y="250218"/>
                  </a:lnTo>
                  <a:lnTo>
                    <a:pt x="1329735" y="246558"/>
                  </a:lnTo>
                  <a:lnTo>
                    <a:pt x="1383123" y="241867"/>
                  </a:lnTo>
                  <a:lnTo>
                    <a:pt x="1439478" y="236071"/>
                  </a:lnTo>
                  <a:lnTo>
                    <a:pt x="1497955" y="229098"/>
                  </a:lnTo>
                  <a:lnTo>
                    <a:pt x="1557708" y="220872"/>
                  </a:lnTo>
                  <a:lnTo>
                    <a:pt x="1617892" y="211321"/>
                  </a:lnTo>
                  <a:lnTo>
                    <a:pt x="1677661" y="200371"/>
                  </a:lnTo>
                  <a:lnTo>
                    <a:pt x="1736170" y="187947"/>
                  </a:lnTo>
                  <a:lnTo>
                    <a:pt x="1792573" y="173977"/>
                  </a:lnTo>
                  <a:lnTo>
                    <a:pt x="1846024" y="158385"/>
                  </a:lnTo>
                  <a:lnTo>
                    <a:pt x="1895679" y="141099"/>
                  </a:lnTo>
                  <a:lnTo>
                    <a:pt x="1940690" y="122045"/>
                  </a:lnTo>
                  <a:lnTo>
                    <a:pt x="1980214" y="101149"/>
                  </a:lnTo>
                  <a:lnTo>
                    <a:pt x="2013404" y="78337"/>
                  </a:lnTo>
                  <a:lnTo>
                    <a:pt x="2057400" y="26669"/>
                  </a:lnTo>
                  <a:lnTo>
                    <a:pt x="2060448" y="13715"/>
                  </a:lnTo>
                  <a:lnTo>
                    <a:pt x="2062733" y="0"/>
                  </a:lnTo>
                </a:path>
              </a:pathLst>
            </a:custGeom>
            <a:ln w="1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81783" y="2447038"/>
            <a:ext cx="131318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latin typeface="Times New Roman"/>
                <a:cs typeface="Times New Roman"/>
              </a:rPr>
              <a:t>Classifier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88920" y="3013646"/>
            <a:ext cx="1868805" cy="1651000"/>
            <a:chOff x="2688920" y="3013646"/>
            <a:chExt cx="1868805" cy="1651000"/>
          </a:xfrm>
        </p:grpSpPr>
        <p:sp>
          <p:nvSpPr>
            <p:cNvPr id="10" name="object 10"/>
            <p:cNvSpPr/>
            <p:nvPr/>
          </p:nvSpPr>
          <p:spPr>
            <a:xfrm>
              <a:off x="2694317" y="3019043"/>
              <a:ext cx="1858010" cy="1640205"/>
            </a:xfrm>
            <a:custGeom>
              <a:avLst/>
              <a:gdLst/>
              <a:ahLst/>
              <a:cxnLst/>
              <a:rect l="l" t="t" r="r" b="b"/>
              <a:pathLst>
                <a:path w="1858010" h="1640204">
                  <a:moveTo>
                    <a:pt x="1857755" y="1381506"/>
                  </a:moveTo>
                  <a:lnTo>
                    <a:pt x="1857755" y="258317"/>
                  </a:lnTo>
                  <a:lnTo>
                    <a:pt x="1852320" y="231918"/>
                  </a:lnTo>
                  <a:lnTo>
                    <a:pt x="1822348" y="187521"/>
                  </a:lnTo>
                  <a:lnTo>
                    <a:pt x="1785365" y="157733"/>
                  </a:lnTo>
                  <a:lnTo>
                    <a:pt x="1720124" y="123372"/>
                  </a:lnTo>
                  <a:lnTo>
                    <a:pt x="1672444" y="104029"/>
                  </a:lnTo>
                  <a:lnTo>
                    <a:pt x="1623570" y="87238"/>
                  </a:lnTo>
                  <a:lnTo>
                    <a:pt x="1573796" y="72728"/>
                  </a:lnTo>
                  <a:lnTo>
                    <a:pt x="1523418" y="60222"/>
                  </a:lnTo>
                  <a:lnTo>
                    <a:pt x="1472729" y="49449"/>
                  </a:lnTo>
                  <a:lnTo>
                    <a:pt x="1422025" y="40134"/>
                  </a:lnTo>
                  <a:lnTo>
                    <a:pt x="1371599" y="32003"/>
                  </a:lnTo>
                  <a:lnTo>
                    <a:pt x="1290827" y="21335"/>
                  </a:lnTo>
                  <a:lnTo>
                    <a:pt x="1204721" y="12191"/>
                  </a:lnTo>
                  <a:lnTo>
                    <a:pt x="1117091" y="5333"/>
                  </a:lnTo>
                  <a:lnTo>
                    <a:pt x="1023365" y="2285"/>
                  </a:lnTo>
                  <a:lnTo>
                    <a:pt x="928877" y="0"/>
                  </a:lnTo>
                  <a:lnTo>
                    <a:pt x="833627" y="2286"/>
                  </a:lnTo>
                  <a:lnTo>
                    <a:pt x="742187" y="5334"/>
                  </a:lnTo>
                  <a:lnTo>
                    <a:pt x="652271" y="12192"/>
                  </a:lnTo>
                  <a:lnTo>
                    <a:pt x="586180" y="18862"/>
                  </a:lnTo>
                  <a:lnTo>
                    <a:pt x="542150" y="24251"/>
                  </a:lnTo>
                  <a:lnTo>
                    <a:pt x="492708" y="31172"/>
                  </a:lnTo>
                  <a:lnTo>
                    <a:pt x="439287" y="39751"/>
                  </a:lnTo>
                  <a:lnTo>
                    <a:pt x="383320" y="50109"/>
                  </a:lnTo>
                  <a:lnTo>
                    <a:pt x="326241" y="62372"/>
                  </a:lnTo>
                  <a:lnTo>
                    <a:pt x="269482" y="76662"/>
                  </a:lnTo>
                  <a:lnTo>
                    <a:pt x="214477" y="93103"/>
                  </a:lnTo>
                  <a:lnTo>
                    <a:pt x="162658" y="111819"/>
                  </a:lnTo>
                  <a:lnTo>
                    <a:pt x="115459" y="132933"/>
                  </a:lnTo>
                  <a:lnTo>
                    <a:pt x="74313" y="156568"/>
                  </a:lnTo>
                  <a:lnTo>
                    <a:pt x="40653" y="182849"/>
                  </a:lnTo>
                  <a:lnTo>
                    <a:pt x="15912" y="211898"/>
                  </a:lnTo>
                  <a:lnTo>
                    <a:pt x="0" y="258318"/>
                  </a:lnTo>
                  <a:lnTo>
                    <a:pt x="0" y="1381506"/>
                  </a:lnTo>
                  <a:lnTo>
                    <a:pt x="25828" y="1442450"/>
                  </a:lnTo>
                  <a:lnTo>
                    <a:pt x="53996" y="1469155"/>
                  </a:lnTo>
                  <a:lnTo>
                    <a:pt x="90428" y="1493458"/>
                  </a:lnTo>
                  <a:lnTo>
                    <a:pt x="133696" y="1515440"/>
                  </a:lnTo>
                  <a:lnTo>
                    <a:pt x="182372" y="1535185"/>
                  </a:lnTo>
                  <a:lnTo>
                    <a:pt x="235026" y="1552775"/>
                  </a:lnTo>
                  <a:lnTo>
                    <a:pt x="290231" y="1568291"/>
                  </a:lnTo>
                  <a:lnTo>
                    <a:pt x="346558" y="1581815"/>
                  </a:lnTo>
                  <a:lnTo>
                    <a:pt x="402578" y="1593431"/>
                  </a:lnTo>
                  <a:lnTo>
                    <a:pt x="456864" y="1603219"/>
                  </a:lnTo>
                  <a:lnTo>
                    <a:pt x="507986" y="1611263"/>
                  </a:lnTo>
                  <a:lnTo>
                    <a:pt x="554517" y="1617644"/>
                  </a:lnTo>
                  <a:lnTo>
                    <a:pt x="595026" y="1622444"/>
                  </a:lnTo>
                  <a:lnTo>
                    <a:pt x="742188" y="1634489"/>
                  </a:lnTo>
                  <a:lnTo>
                    <a:pt x="833628" y="1637538"/>
                  </a:lnTo>
                  <a:lnTo>
                    <a:pt x="928878" y="1639824"/>
                  </a:lnTo>
                  <a:lnTo>
                    <a:pt x="1023366" y="1637538"/>
                  </a:lnTo>
                  <a:lnTo>
                    <a:pt x="1050712" y="1637339"/>
                  </a:lnTo>
                  <a:lnTo>
                    <a:pt x="1124615" y="1634090"/>
                  </a:lnTo>
                  <a:lnTo>
                    <a:pt x="1169448" y="1630902"/>
                  </a:lnTo>
                  <a:lnTo>
                    <a:pt x="1218389" y="1626578"/>
                  </a:lnTo>
                  <a:lnTo>
                    <a:pt x="1270574" y="1621050"/>
                  </a:lnTo>
                  <a:lnTo>
                    <a:pt x="1325143" y="1614249"/>
                  </a:lnTo>
                  <a:lnTo>
                    <a:pt x="1381236" y="1606105"/>
                  </a:lnTo>
                  <a:lnTo>
                    <a:pt x="1437989" y="1596550"/>
                  </a:lnTo>
                  <a:lnTo>
                    <a:pt x="1494543" y="1585515"/>
                  </a:lnTo>
                  <a:lnTo>
                    <a:pt x="1550035" y="1572930"/>
                  </a:lnTo>
                  <a:lnTo>
                    <a:pt x="1603605" y="1558727"/>
                  </a:lnTo>
                  <a:lnTo>
                    <a:pt x="1654392" y="1542835"/>
                  </a:lnTo>
                  <a:lnTo>
                    <a:pt x="1701533" y="1525187"/>
                  </a:lnTo>
                  <a:lnTo>
                    <a:pt x="1744168" y="1505713"/>
                  </a:lnTo>
                  <a:lnTo>
                    <a:pt x="1781436" y="1484344"/>
                  </a:lnTo>
                  <a:lnTo>
                    <a:pt x="1812475" y="1461011"/>
                  </a:lnTo>
                  <a:lnTo>
                    <a:pt x="1852421" y="1408176"/>
                  </a:lnTo>
                  <a:lnTo>
                    <a:pt x="1855469" y="1395984"/>
                  </a:lnTo>
                  <a:lnTo>
                    <a:pt x="1857755" y="1381506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4317" y="3019043"/>
              <a:ext cx="1858010" cy="1640205"/>
            </a:xfrm>
            <a:custGeom>
              <a:avLst/>
              <a:gdLst/>
              <a:ahLst/>
              <a:cxnLst/>
              <a:rect l="l" t="t" r="r" b="b"/>
              <a:pathLst>
                <a:path w="1858010" h="1640204">
                  <a:moveTo>
                    <a:pt x="928877" y="0"/>
                  </a:moveTo>
                  <a:lnTo>
                    <a:pt x="833627" y="2286"/>
                  </a:lnTo>
                  <a:lnTo>
                    <a:pt x="742187" y="5334"/>
                  </a:lnTo>
                  <a:lnTo>
                    <a:pt x="652271" y="12192"/>
                  </a:lnTo>
                  <a:lnTo>
                    <a:pt x="586180" y="18862"/>
                  </a:lnTo>
                  <a:lnTo>
                    <a:pt x="542150" y="24251"/>
                  </a:lnTo>
                  <a:lnTo>
                    <a:pt x="492708" y="31172"/>
                  </a:lnTo>
                  <a:lnTo>
                    <a:pt x="439287" y="39751"/>
                  </a:lnTo>
                  <a:lnTo>
                    <a:pt x="383320" y="50109"/>
                  </a:lnTo>
                  <a:lnTo>
                    <a:pt x="326241" y="62372"/>
                  </a:lnTo>
                  <a:lnTo>
                    <a:pt x="269482" y="76662"/>
                  </a:lnTo>
                  <a:lnTo>
                    <a:pt x="214477" y="93103"/>
                  </a:lnTo>
                  <a:lnTo>
                    <a:pt x="162658" y="111819"/>
                  </a:lnTo>
                  <a:lnTo>
                    <a:pt x="115459" y="132933"/>
                  </a:lnTo>
                  <a:lnTo>
                    <a:pt x="74313" y="156568"/>
                  </a:lnTo>
                  <a:lnTo>
                    <a:pt x="40653" y="182849"/>
                  </a:lnTo>
                  <a:lnTo>
                    <a:pt x="15912" y="211898"/>
                  </a:lnTo>
                  <a:lnTo>
                    <a:pt x="0" y="258318"/>
                  </a:lnTo>
                  <a:lnTo>
                    <a:pt x="0" y="1381506"/>
                  </a:lnTo>
                  <a:lnTo>
                    <a:pt x="25828" y="1442450"/>
                  </a:lnTo>
                  <a:lnTo>
                    <a:pt x="53996" y="1469155"/>
                  </a:lnTo>
                  <a:lnTo>
                    <a:pt x="90428" y="1493458"/>
                  </a:lnTo>
                  <a:lnTo>
                    <a:pt x="133696" y="1515440"/>
                  </a:lnTo>
                  <a:lnTo>
                    <a:pt x="182372" y="1535185"/>
                  </a:lnTo>
                  <a:lnTo>
                    <a:pt x="235026" y="1552775"/>
                  </a:lnTo>
                  <a:lnTo>
                    <a:pt x="290231" y="1568291"/>
                  </a:lnTo>
                  <a:lnTo>
                    <a:pt x="346558" y="1581815"/>
                  </a:lnTo>
                  <a:lnTo>
                    <a:pt x="402578" y="1593431"/>
                  </a:lnTo>
                  <a:lnTo>
                    <a:pt x="456864" y="1603219"/>
                  </a:lnTo>
                  <a:lnTo>
                    <a:pt x="507986" y="1611263"/>
                  </a:lnTo>
                  <a:lnTo>
                    <a:pt x="554517" y="1617644"/>
                  </a:lnTo>
                  <a:lnTo>
                    <a:pt x="595026" y="1622444"/>
                  </a:lnTo>
                  <a:lnTo>
                    <a:pt x="652271" y="1627632"/>
                  </a:lnTo>
                  <a:lnTo>
                    <a:pt x="742188" y="1634489"/>
                  </a:lnTo>
                  <a:lnTo>
                    <a:pt x="833628" y="1637538"/>
                  </a:lnTo>
                  <a:lnTo>
                    <a:pt x="928878" y="1639824"/>
                  </a:lnTo>
                  <a:lnTo>
                    <a:pt x="1023366" y="1637538"/>
                  </a:lnTo>
                  <a:lnTo>
                    <a:pt x="1050712" y="1637339"/>
                  </a:lnTo>
                  <a:lnTo>
                    <a:pt x="1124615" y="1634090"/>
                  </a:lnTo>
                  <a:lnTo>
                    <a:pt x="1169448" y="1630902"/>
                  </a:lnTo>
                  <a:lnTo>
                    <a:pt x="1218389" y="1626578"/>
                  </a:lnTo>
                  <a:lnTo>
                    <a:pt x="1270574" y="1621050"/>
                  </a:lnTo>
                  <a:lnTo>
                    <a:pt x="1325143" y="1614249"/>
                  </a:lnTo>
                  <a:lnTo>
                    <a:pt x="1381236" y="1606105"/>
                  </a:lnTo>
                  <a:lnTo>
                    <a:pt x="1437989" y="1596550"/>
                  </a:lnTo>
                  <a:lnTo>
                    <a:pt x="1494543" y="1585515"/>
                  </a:lnTo>
                  <a:lnTo>
                    <a:pt x="1550035" y="1572930"/>
                  </a:lnTo>
                  <a:lnTo>
                    <a:pt x="1603605" y="1558727"/>
                  </a:lnTo>
                  <a:lnTo>
                    <a:pt x="1654392" y="1542835"/>
                  </a:lnTo>
                  <a:lnTo>
                    <a:pt x="1701533" y="1525187"/>
                  </a:lnTo>
                  <a:lnTo>
                    <a:pt x="1744168" y="1505713"/>
                  </a:lnTo>
                  <a:lnTo>
                    <a:pt x="1781436" y="1484344"/>
                  </a:lnTo>
                  <a:lnTo>
                    <a:pt x="1812475" y="1461011"/>
                  </a:lnTo>
                  <a:lnTo>
                    <a:pt x="1852421" y="1408176"/>
                  </a:lnTo>
                  <a:lnTo>
                    <a:pt x="1857755" y="1381506"/>
                  </a:lnTo>
                  <a:lnTo>
                    <a:pt x="1857755" y="258317"/>
                  </a:lnTo>
                  <a:lnTo>
                    <a:pt x="1852320" y="231918"/>
                  </a:lnTo>
                  <a:lnTo>
                    <a:pt x="1839925" y="208126"/>
                  </a:lnTo>
                  <a:lnTo>
                    <a:pt x="1822348" y="187521"/>
                  </a:lnTo>
                  <a:lnTo>
                    <a:pt x="1801367" y="170687"/>
                  </a:lnTo>
                  <a:lnTo>
                    <a:pt x="1785365" y="157733"/>
                  </a:lnTo>
                  <a:lnTo>
                    <a:pt x="1720124" y="123372"/>
                  </a:lnTo>
                  <a:lnTo>
                    <a:pt x="1672444" y="104029"/>
                  </a:lnTo>
                  <a:lnTo>
                    <a:pt x="1623570" y="87238"/>
                  </a:lnTo>
                  <a:lnTo>
                    <a:pt x="1573796" y="72728"/>
                  </a:lnTo>
                  <a:lnTo>
                    <a:pt x="1523418" y="60222"/>
                  </a:lnTo>
                  <a:lnTo>
                    <a:pt x="1472729" y="49449"/>
                  </a:lnTo>
                  <a:lnTo>
                    <a:pt x="1422025" y="40134"/>
                  </a:lnTo>
                  <a:lnTo>
                    <a:pt x="1371599" y="32003"/>
                  </a:lnTo>
                  <a:lnTo>
                    <a:pt x="1290827" y="21335"/>
                  </a:lnTo>
                  <a:lnTo>
                    <a:pt x="1204721" y="12191"/>
                  </a:lnTo>
                  <a:lnTo>
                    <a:pt x="1117091" y="5333"/>
                  </a:lnTo>
                  <a:lnTo>
                    <a:pt x="1023365" y="2285"/>
                  </a:lnTo>
                  <a:lnTo>
                    <a:pt x="928877" y="0"/>
                  </a:lnTo>
                  <a:close/>
                </a:path>
              </a:pathLst>
            </a:custGeom>
            <a:ln w="10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94317" y="3277361"/>
              <a:ext cx="1858010" cy="257810"/>
            </a:xfrm>
            <a:custGeom>
              <a:avLst/>
              <a:gdLst/>
              <a:ahLst/>
              <a:cxnLst/>
              <a:rect l="l" t="t" r="r" b="b"/>
              <a:pathLst>
                <a:path w="1858010" h="257810">
                  <a:moveTo>
                    <a:pt x="0" y="0"/>
                  </a:moveTo>
                  <a:lnTo>
                    <a:pt x="20689" y="53267"/>
                  </a:lnTo>
                  <a:lnTo>
                    <a:pt x="74938" y="101849"/>
                  </a:lnTo>
                  <a:lnTo>
                    <a:pt x="112066" y="123202"/>
                  </a:lnTo>
                  <a:lnTo>
                    <a:pt x="154686" y="142684"/>
                  </a:lnTo>
                  <a:lnTo>
                    <a:pt x="201915" y="160358"/>
                  </a:lnTo>
                  <a:lnTo>
                    <a:pt x="252870" y="176290"/>
                  </a:lnTo>
                  <a:lnTo>
                    <a:pt x="306669" y="190545"/>
                  </a:lnTo>
                  <a:lnTo>
                    <a:pt x="362428" y="203188"/>
                  </a:lnTo>
                  <a:lnTo>
                    <a:pt x="419265" y="214284"/>
                  </a:lnTo>
                  <a:lnTo>
                    <a:pt x="476297" y="223899"/>
                  </a:lnTo>
                  <a:lnTo>
                    <a:pt x="532641" y="232097"/>
                  </a:lnTo>
                  <a:lnTo>
                    <a:pt x="587414" y="238942"/>
                  </a:lnTo>
                  <a:lnTo>
                    <a:pt x="639734" y="244501"/>
                  </a:lnTo>
                  <a:lnTo>
                    <a:pt x="688717" y="248838"/>
                  </a:lnTo>
                  <a:lnTo>
                    <a:pt x="733481" y="252019"/>
                  </a:lnTo>
                  <a:lnTo>
                    <a:pt x="773142" y="254107"/>
                  </a:lnTo>
                  <a:lnTo>
                    <a:pt x="833628" y="255269"/>
                  </a:lnTo>
                  <a:lnTo>
                    <a:pt x="928878" y="257555"/>
                  </a:lnTo>
                  <a:lnTo>
                    <a:pt x="1023366" y="255269"/>
                  </a:lnTo>
                  <a:lnTo>
                    <a:pt x="1050640" y="255087"/>
                  </a:lnTo>
                  <a:lnTo>
                    <a:pt x="1084635" y="253978"/>
                  </a:lnTo>
                  <a:lnTo>
                    <a:pt x="1124485" y="251871"/>
                  </a:lnTo>
                  <a:lnTo>
                    <a:pt x="1169324" y="248698"/>
                  </a:lnTo>
                  <a:lnTo>
                    <a:pt x="1218289" y="244388"/>
                  </a:lnTo>
                  <a:lnTo>
                    <a:pt x="1270513" y="238874"/>
                  </a:lnTo>
                  <a:lnTo>
                    <a:pt x="1325132" y="232084"/>
                  </a:lnTo>
                  <a:lnTo>
                    <a:pt x="1381281" y="223951"/>
                  </a:lnTo>
                  <a:lnTo>
                    <a:pt x="1438093" y="214403"/>
                  </a:lnTo>
                  <a:lnTo>
                    <a:pt x="1494705" y="203373"/>
                  </a:lnTo>
                  <a:lnTo>
                    <a:pt x="1550250" y="190790"/>
                  </a:lnTo>
                  <a:lnTo>
                    <a:pt x="1603865" y="176586"/>
                  </a:lnTo>
                  <a:lnTo>
                    <a:pt x="1654683" y="160690"/>
                  </a:lnTo>
                  <a:lnTo>
                    <a:pt x="1701840" y="143033"/>
                  </a:lnTo>
                  <a:lnTo>
                    <a:pt x="1744470" y="123546"/>
                  </a:lnTo>
                  <a:lnTo>
                    <a:pt x="1781708" y="102159"/>
                  </a:lnTo>
                  <a:lnTo>
                    <a:pt x="1812690" y="78803"/>
                  </a:lnTo>
                  <a:lnTo>
                    <a:pt x="1852422" y="25907"/>
                  </a:lnTo>
                  <a:lnTo>
                    <a:pt x="1855470" y="13715"/>
                  </a:lnTo>
                  <a:lnTo>
                    <a:pt x="1857756" y="0"/>
                  </a:lnTo>
                </a:path>
              </a:pathLst>
            </a:custGeom>
            <a:ln w="10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09855" y="3529840"/>
            <a:ext cx="1010919" cy="8312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87325" marR="5080" indent="-175260">
              <a:lnSpc>
                <a:spcPts val="3170"/>
              </a:lnSpc>
              <a:spcBef>
                <a:spcPts val="200"/>
              </a:spcBef>
            </a:pPr>
            <a:r>
              <a:rPr sz="2650" spc="-40" dirty="0">
                <a:latin typeface="Times New Roman"/>
                <a:cs typeface="Times New Roman"/>
              </a:rPr>
              <a:t>Testing </a:t>
            </a:r>
            <a:r>
              <a:rPr sz="2650" spc="-20" dirty="0">
                <a:latin typeface="Times New Roman"/>
                <a:cs typeface="Times New Roman"/>
              </a:rPr>
              <a:t>Data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09320" y="5285423"/>
          <a:ext cx="6058535" cy="1916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53340">
                        <a:lnSpc>
                          <a:spcPts val="2545"/>
                        </a:lnSpc>
                      </a:pPr>
                      <a:r>
                        <a:rPr sz="2150" b="1" spc="125" dirty="0">
                          <a:latin typeface="Arial"/>
                          <a:cs typeface="Arial"/>
                        </a:rPr>
                        <a:t>NAME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2545"/>
                        </a:lnSpc>
                      </a:pPr>
                      <a:r>
                        <a:rPr sz="2150" b="1" spc="125" dirty="0">
                          <a:latin typeface="Arial"/>
                          <a:cs typeface="Arial"/>
                        </a:rPr>
                        <a:t>RANK 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545"/>
                        </a:lnSpc>
                      </a:pPr>
                      <a:r>
                        <a:rPr sz="2150" b="1" spc="135" dirty="0">
                          <a:latin typeface="Arial"/>
                          <a:cs typeface="Arial"/>
                        </a:rPr>
                        <a:t>YEARS 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2545"/>
                        </a:lnSpc>
                      </a:pPr>
                      <a:r>
                        <a:rPr sz="2150" b="1" spc="145" dirty="0">
                          <a:latin typeface="Arial"/>
                          <a:cs typeface="Arial"/>
                        </a:rPr>
                        <a:t>TENURED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50" spc="80" dirty="0">
                          <a:latin typeface="Arial MT"/>
                          <a:cs typeface="Arial MT"/>
                        </a:rPr>
                        <a:t>Tom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50" spc="70" dirty="0">
                          <a:latin typeface="Arial MT"/>
                          <a:cs typeface="Arial MT"/>
                        </a:rPr>
                        <a:t>Assistant</a:t>
                      </a:r>
                      <a:r>
                        <a:rPr sz="2150" spc="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70" dirty="0">
                          <a:latin typeface="Arial MT"/>
                          <a:cs typeface="Arial MT"/>
                        </a:rPr>
                        <a:t>Prof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50" spc="-50" dirty="0">
                          <a:latin typeface="Arial MT"/>
                          <a:cs typeface="Arial MT"/>
                        </a:rPr>
                        <a:t>2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50" spc="40" dirty="0">
                          <a:latin typeface="Arial MT"/>
                          <a:cs typeface="Arial MT"/>
                        </a:rPr>
                        <a:t>no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spc="40" dirty="0">
                          <a:latin typeface="Arial MT"/>
                          <a:cs typeface="Arial MT"/>
                        </a:rPr>
                        <a:t>Merlisa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spc="80" dirty="0">
                          <a:latin typeface="Arial MT"/>
                          <a:cs typeface="Arial MT"/>
                        </a:rPr>
                        <a:t>Associate</a:t>
                      </a:r>
                      <a:r>
                        <a:rPr sz="2150" spc="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70" dirty="0">
                          <a:latin typeface="Arial MT"/>
                          <a:cs typeface="Arial MT"/>
                        </a:rPr>
                        <a:t>Prof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spc="-50" dirty="0">
                          <a:latin typeface="Arial MT"/>
                          <a:cs typeface="Arial MT"/>
                        </a:rPr>
                        <a:t>7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spc="40" dirty="0">
                          <a:latin typeface="Arial MT"/>
                          <a:cs typeface="Arial MT"/>
                        </a:rPr>
                        <a:t>no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spc="114" dirty="0">
                          <a:latin typeface="Arial MT"/>
                          <a:cs typeface="Arial MT"/>
                        </a:rPr>
                        <a:t>George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spc="80" dirty="0">
                          <a:latin typeface="Arial MT"/>
                          <a:cs typeface="Arial MT"/>
                        </a:rPr>
                        <a:t>Professor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spc="-50" dirty="0">
                          <a:latin typeface="Arial MT"/>
                          <a:cs typeface="Arial MT"/>
                        </a:rPr>
                        <a:t>5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50" spc="-25" dirty="0">
                          <a:latin typeface="Arial MT"/>
                          <a:cs typeface="Arial MT"/>
                        </a:rPr>
                        <a:t>yes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150" spc="85" dirty="0">
                          <a:latin typeface="Arial MT"/>
                          <a:cs typeface="Arial MT"/>
                        </a:rPr>
                        <a:t>Joseph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150" spc="70" dirty="0">
                          <a:latin typeface="Arial MT"/>
                          <a:cs typeface="Arial MT"/>
                        </a:rPr>
                        <a:t>Assistant</a:t>
                      </a:r>
                      <a:r>
                        <a:rPr sz="2150" spc="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70" dirty="0">
                          <a:latin typeface="Arial MT"/>
                          <a:cs typeface="Arial MT"/>
                        </a:rPr>
                        <a:t>Prof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150" spc="-50" dirty="0">
                          <a:latin typeface="Arial MT"/>
                          <a:cs typeface="Arial MT"/>
                        </a:rPr>
                        <a:t>7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150" spc="-25" dirty="0">
                          <a:latin typeface="Arial MT"/>
                          <a:cs typeface="Arial MT"/>
                        </a:rPr>
                        <a:t>yes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773176" y="4443082"/>
            <a:ext cx="6026785" cy="822960"/>
            <a:chOff x="773176" y="4443082"/>
            <a:chExt cx="6026785" cy="822960"/>
          </a:xfrm>
        </p:grpSpPr>
        <p:sp>
          <p:nvSpPr>
            <p:cNvPr id="16" name="object 16"/>
            <p:cNvSpPr/>
            <p:nvPr/>
          </p:nvSpPr>
          <p:spPr>
            <a:xfrm>
              <a:off x="780173" y="4450079"/>
              <a:ext cx="1880870" cy="808990"/>
            </a:xfrm>
            <a:custGeom>
              <a:avLst/>
              <a:gdLst/>
              <a:ahLst/>
              <a:cxnLst/>
              <a:rect l="l" t="t" r="r" b="b"/>
              <a:pathLst>
                <a:path w="1880870" h="808989">
                  <a:moveTo>
                    <a:pt x="1880616" y="0"/>
                  </a:moveTo>
                  <a:lnTo>
                    <a:pt x="0" y="808482"/>
                  </a:lnTo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0455" y="4486655"/>
              <a:ext cx="2232025" cy="772160"/>
            </a:xfrm>
            <a:custGeom>
              <a:avLst/>
              <a:gdLst/>
              <a:ahLst/>
              <a:cxnLst/>
              <a:rect l="l" t="t" r="r" b="b"/>
              <a:pathLst>
                <a:path w="2232025" h="772160">
                  <a:moveTo>
                    <a:pt x="0" y="0"/>
                  </a:moveTo>
                  <a:lnTo>
                    <a:pt x="2231898" y="771905"/>
                  </a:lnTo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889225" y="5503024"/>
            <a:ext cx="616585" cy="667385"/>
            <a:chOff x="8889225" y="5503024"/>
            <a:chExt cx="616585" cy="667385"/>
          </a:xfrm>
        </p:grpSpPr>
        <p:sp>
          <p:nvSpPr>
            <p:cNvPr id="19" name="object 19"/>
            <p:cNvSpPr/>
            <p:nvPr/>
          </p:nvSpPr>
          <p:spPr>
            <a:xfrm>
              <a:off x="8896223" y="5510021"/>
              <a:ext cx="601980" cy="653415"/>
            </a:xfrm>
            <a:custGeom>
              <a:avLst/>
              <a:gdLst/>
              <a:ahLst/>
              <a:cxnLst/>
              <a:rect l="l" t="t" r="r" b="b"/>
              <a:pathLst>
                <a:path w="601979" h="653414">
                  <a:moveTo>
                    <a:pt x="601980" y="489204"/>
                  </a:moveTo>
                  <a:lnTo>
                    <a:pt x="451104" y="489204"/>
                  </a:lnTo>
                  <a:lnTo>
                    <a:pt x="451104" y="0"/>
                  </a:lnTo>
                  <a:lnTo>
                    <a:pt x="150876" y="0"/>
                  </a:lnTo>
                  <a:lnTo>
                    <a:pt x="150876" y="489204"/>
                  </a:lnTo>
                  <a:lnTo>
                    <a:pt x="0" y="489204"/>
                  </a:lnTo>
                  <a:lnTo>
                    <a:pt x="300990" y="653034"/>
                  </a:lnTo>
                  <a:lnTo>
                    <a:pt x="601980" y="489204"/>
                  </a:lnTo>
                  <a:close/>
                </a:path>
              </a:pathLst>
            </a:custGeom>
            <a:solidFill>
              <a:srgbClr val="259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96223" y="5510021"/>
              <a:ext cx="601980" cy="653415"/>
            </a:xfrm>
            <a:custGeom>
              <a:avLst/>
              <a:gdLst/>
              <a:ahLst/>
              <a:cxnLst/>
              <a:rect l="l" t="t" r="r" b="b"/>
              <a:pathLst>
                <a:path w="601979" h="653414">
                  <a:moveTo>
                    <a:pt x="0" y="489204"/>
                  </a:moveTo>
                  <a:lnTo>
                    <a:pt x="150876" y="489204"/>
                  </a:lnTo>
                  <a:lnTo>
                    <a:pt x="150876" y="0"/>
                  </a:lnTo>
                  <a:lnTo>
                    <a:pt x="451104" y="0"/>
                  </a:lnTo>
                  <a:lnTo>
                    <a:pt x="451104" y="489204"/>
                  </a:lnTo>
                  <a:lnTo>
                    <a:pt x="601980" y="489204"/>
                  </a:lnTo>
                  <a:lnTo>
                    <a:pt x="300990" y="653034"/>
                  </a:lnTo>
                  <a:lnTo>
                    <a:pt x="0" y="489204"/>
                  </a:lnTo>
                  <a:close/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439138" y="2512174"/>
            <a:ext cx="1049655" cy="857250"/>
            <a:chOff x="7439138" y="2512174"/>
            <a:chExt cx="1049655" cy="857250"/>
          </a:xfrm>
        </p:grpSpPr>
        <p:sp>
          <p:nvSpPr>
            <p:cNvPr id="22" name="object 22"/>
            <p:cNvSpPr/>
            <p:nvPr/>
          </p:nvSpPr>
          <p:spPr>
            <a:xfrm>
              <a:off x="7446136" y="2519172"/>
              <a:ext cx="1035685" cy="843280"/>
            </a:xfrm>
            <a:custGeom>
              <a:avLst/>
              <a:gdLst/>
              <a:ahLst/>
              <a:cxnLst/>
              <a:rect l="l" t="t" r="r" b="b"/>
              <a:pathLst>
                <a:path w="1035684" h="843279">
                  <a:moveTo>
                    <a:pt x="1035558" y="783336"/>
                  </a:moveTo>
                  <a:lnTo>
                    <a:pt x="970788" y="433578"/>
                  </a:lnTo>
                  <a:lnTo>
                    <a:pt x="900684" y="534924"/>
                  </a:lnTo>
                  <a:lnTo>
                    <a:pt x="278130" y="101346"/>
                  </a:lnTo>
                  <a:lnTo>
                    <a:pt x="349758" y="0"/>
                  </a:lnTo>
                  <a:lnTo>
                    <a:pt x="0" y="59436"/>
                  </a:lnTo>
                  <a:lnTo>
                    <a:pt x="64770" y="409194"/>
                  </a:lnTo>
                  <a:lnTo>
                    <a:pt x="134874" y="307848"/>
                  </a:lnTo>
                  <a:lnTo>
                    <a:pt x="757428" y="741426"/>
                  </a:lnTo>
                  <a:lnTo>
                    <a:pt x="685800" y="842772"/>
                  </a:lnTo>
                  <a:lnTo>
                    <a:pt x="1035558" y="783336"/>
                  </a:lnTo>
                  <a:close/>
                </a:path>
              </a:pathLst>
            </a:custGeom>
            <a:solidFill>
              <a:srgbClr val="259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46136" y="2519172"/>
              <a:ext cx="1035685" cy="843280"/>
            </a:xfrm>
            <a:custGeom>
              <a:avLst/>
              <a:gdLst/>
              <a:ahLst/>
              <a:cxnLst/>
              <a:rect l="l" t="t" r="r" b="b"/>
              <a:pathLst>
                <a:path w="1035684" h="843279">
                  <a:moveTo>
                    <a:pt x="0" y="59436"/>
                  </a:moveTo>
                  <a:lnTo>
                    <a:pt x="349758" y="0"/>
                  </a:lnTo>
                  <a:lnTo>
                    <a:pt x="278130" y="101346"/>
                  </a:lnTo>
                  <a:lnTo>
                    <a:pt x="900684" y="534924"/>
                  </a:lnTo>
                  <a:lnTo>
                    <a:pt x="970788" y="433578"/>
                  </a:lnTo>
                  <a:lnTo>
                    <a:pt x="1035558" y="783336"/>
                  </a:lnTo>
                  <a:lnTo>
                    <a:pt x="685800" y="842772"/>
                  </a:lnTo>
                  <a:lnTo>
                    <a:pt x="757428" y="741426"/>
                  </a:lnTo>
                  <a:lnTo>
                    <a:pt x="134874" y="307848"/>
                  </a:lnTo>
                  <a:lnTo>
                    <a:pt x="64770" y="409194"/>
                  </a:lnTo>
                  <a:lnTo>
                    <a:pt x="0" y="59436"/>
                  </a:lnTo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635811" y="3510470"/>
            <a:ext cx="1955800" cy="893444"/>
            <a:chOff x="7635811" y="3510470"/>
            <a:chExt cx="1955800" cy="893444"/>
          </a:xfrm>
        </p:grpSpPr>
        <p:sp>
          <p:nvSpPr>
            <p:cNvPr id="25" name="object 25"/>
            <p:cNvSpPr/>
            <p:nvPr/>
          </p:nvSpPr>
          <p:spPr>
            <a:xfrm>
              <a:off x="7641208" y="3515868"/>
              <a:ext cx="1945005" cy="882650"/>
            </a:xfrm>
            <a:custGeom>
              <a:avLst/>
              <a:gdLst/>
              <a:ahLst/>
              <a:cxnLst/>
              <a:rect l="l" t="t" r="r" b="b"/>
              <a:pathLst>
                <a:path w="1945004" h="882650">
                  <a:moveTo>
                    <a:pt x="1944623" y="745235"/>
                  </a:moveTo>
                  <a:lnTo>
                    <a:pt x="1944623" y="137921"/>
                  </a:lnTo>
                  <a:lnTo>
                    <a:pt x="1934967" y="118199"/>
                  </a:lnTo>
                  <a:lnTo>
                    <a:pt x="1890565" y="93100"/>
                  </a:lnTo>
                  <a:lnTo>
                    <a:pt x="1848611" y="77723"/>
                  </a:lnTo>
                  <a:lnTo>
                    <a:pt x="1780005" y="60948"/>
                  </a:lnTo>
                  <a:lnTo>
                    <a:pt x="1731611" y="51418"/>
                  </a:lnTo>
                  <a:lnTo>
                    <a:pt x="1682413" y="43472"/>
                  </a:lnTo>
                  <a:lnTo>
                    <a:pt x="1632732" y="36780"/>
                  </a:lnTo>
                  <a:lnTo>
                    <a:pt x="1582890" y="31016"/>
                  </a:lnTo>
                  <a:lnTo>
                    <a:pt x="1435607" y="16001"/>
                  </a:lnTo>
                  <a:lnTo>
                    <a:pt x="1351787" y="10667"/>
                  </a:lnTo>
                  <a:lnTo>
                    <a:pt x="1261871" y="7619"/>
                  </a:lnTo>
                  <a:lnTo>
                    <a:pt x="1072895" y="0"/>
                  </a:lnTo>
                  <a:lnTo>
                    <a:pt x="972311" y="0"/>
                  </a:lnTo>
                  <a:lnTo>
                    <a:pt x="872489" y="0"/>
                  </a:lnTo>
                  <a:lnTo>
                    <a:pt x="682751" y="7620"/>
                  </a:lnTo>
                  <a:lnTo>
                    <a:pt x="593597" y="10668"/>
                  </a:lnTo>
                  <a:lnTo>
                    <a:pt x="541368" y="14024"/>
                  </a:lnTo>
                  <a:lnTo>
                    <a:pt x="488009" y="18139"/>
                  </a:lnTo>
                  <a:lnTo>
                    <a:pt x="433927" y="23037"/>
                  </a:lnTo>
                  <a:lnTo>
                    <a:pt x="379528" y="28746"/>
                  </a:lnTo>
                  <a:lnTo>
                    <a:pt x="325218" y="35290"/>
                  </a:lnTo>
                  <a:lnTo>
                    <a:pt x="271402" y="42697"/>
                  </a:lnTo>
                  <a:lnTo>
                    <a:pt x="218487" y="50990"/>
                  </a:lnTo>
                  <a:lnTo>
                    <a:pt x="166877" y="60198"/>
                  </a:lnTo>
                  <a:lnTo>
                    <a:pt x="140969" y="67056"/>
                  </a:lnTo>
                  <a:lnTo>
                    <a:pt x="118109" y="72390"/>
                  </a:lnTo>
                  <a:lnTo>
                    <a:pt x="96773" y="77724"/>
                  </a:lnTo>
                  <a:lnTo>
                    <a:pt x="77723" y="85344"/>
                  </a:lnTo>
                  <a:lnTo>
                    <a:pt x="60197" y="90678"/>
                  </a:lnTo>
                  <a:lnTo>
                    <a:pt x="19811" y="109728"/>
                  </a:lnTo>
                  <a:lnTo>
                    <a:pt x="0" y="137922"/>
                  </a:lnTo>
                  <a:lnTo>
                    <a:pt x="0" y="745236"/>
                  </a:lnTo>
                  <a:lnTo>
                    <a:pt x="36248" y="781740"/>
                  </a:lnTo>
                  <a:lnTo>
                    <a:pt x="73427" y="797360"/>
                  </a:lnTo>
                  <a:lnTo>
                    <a:pt x="120479" y="811325"/>
                  </a:lnTo>
                  <a:lnTo>
                    <a:pt x="175282" y="823710"/>
                  </a:lnTo>
                  <a:lnTo>
                    <a:pt x="235714" y="834589"/>
                  </a:lnTo>
                  <a:lnTo>
                    <a:pt x="299653" y="844038"/>
                  </a:lnTo>
                  <a:lnTo>
                    <a:pt x="364977" y="852129"/>
                  </a:lnTo>
                  <a:lnTo>
                    <a:pt x="429563" y="858939"/>
                  </a:lnTo>
                  <a:lnTo>
                    <a:pt x="491289" y="864542"/>
                  </a:lnTo>
                  <a:lnTo>
                    <a:pt x="548034" y="869012"/>
                  </a:lnTo>
                  <a:lnTo>
                    <a:pt x="597675" y="872425"/>
                  </a:lnTo>
                  <a:lnTo>
                    <a:pt x="638089" y="874854"/>
                  </a:lnTo>
                  <a:lnTo>
                    <a:pt x="682751" y="877062"/>
                  </a:lnTo>
                  <a:lnTo>
                    <a:pt x="775715" y="879347"/>
                  </a:lnTo>
                  <a:lnTo>
                    <a:pt x="872489" y="882396"/>
                  </a:lnTo>
                  <a:lnTo>
                    <a:pt x="1072895" y="882396"/>
                  </a:lnTo>
                  <a:lnTo>
                    <a:pt x="1168907" y="879347"/>
                  </a:lnTo>
                  <a:lnTo>
                    <a:pt x="1217251" y="878143"/>
                  </a:lnTo>
                  <a:lnTo>
                    <a:pt x="1265830" y="876441"/>
                  </a:lnTo>
                  <a:lnTo>
                    <a:pt x="1314586" y="874221"/>
                  </a:lnTo>
                  <a:lnTo>
                    <a:pt x="1363463" y="871462"/>
                  </a:lnTo>
                  <a:lnTo>
                    <a:pt x="1412402" y="868144"/>
                  </a:lnTo>
                  <a:lnTo>
                    <a:pt x="1461344" y="864246"/>
                  </a:lnTo>
                  <a:lnTo>
                    <a:pt x="1510233" y="859747"/>
                  </a:lnTo>
                  <a:lnTo>
                    <a:pt x="1559009" y="854628"/>
                  </a:lnTo>
                  <a:lnTo>
                    <a:pt x="1607616" y="848867"/>
                  </a:lnTo>
                  <a:lnTo>
                    <a:pt x="1655995" y="842444"/>
                  </a:lnTo>
                  <a:lnTo>
                    <a:pt x="1704088" y="835339"/>
                  </a:lnTo>
                  <a:lnTo>
                    <a:pt x="1751837" y="827532"/>
                  </a:lnTo>
                  <a:lnTo>
                    <a:pt x="1804415" y="815340"/>
                  </a:lnTo>
                  <a:lnTo>
                    <a:pt x="1835188" y="808059"/>
                  </a:lnTo>
                  <a:lnTo>
                    <a:pt x="1872257" y="797018"/>
                  </a:lnTo>
                  <a:lnTo>
                    <a:pt x="1907791" y="782755"/>
                  </a:lnTo>
                  <a:lnTo>
                    <a:pt x="1939289" y="758951"/>
                  </a:lnTo>
                  <a:lnTo>
                    <a:pt x="1943099" y="752093"/>
                  </a:lnTo>
                  <a:lnTo>
                    <a:pt x="1944623" y="745235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41208" y="3515868"/>
              <a:ext cx="1945005" cy="882650"/>
            </a:xfrm>
            <a:custGeom>
              <a:avLst/>
              <a:gdLst/>
              <a:ahLst/>
              <a:cxnLst/>
              <a:rect l="l" t="t" r="r" b="b"/>
              <a:pathLst>
                <a:path w="1945004" h="882650">
                  <a:moveTo>
                    <a:pt x="972311" y="0"/>
                  </a:moveTo>
                  <a:lnTo>
                    <a:pt x="872489" y="0"/>
                  </a:lnTo>
                  <a:lnTo>
                    <a:pt x="775715" y="3810"/>
                  </a:lnTo>
                  <a:lnTo>
                    <a:pt x="682751" y="7620"/>
                  </a:lnTo>
                  <a:lnTo>
                    <a:pt x="593597" y="10668"/>
                  </a:lnTo>
                  <a:lnTo>
                    <a:pt x="541368" y="14024"/>
                  </a:lnTo>
                  <a:lnTo>
                    <a:pt x="488009" y="18139"/>
                  </a:lnTo>
                  <a:lnTo>
                    <a:pt x="433927" y="23037"/>
                  </a:lnTo>
                  <a:lnTo>
                    <a:pt x="379528" y="28746"/>
                  </a:lnTo>
                  <a:lnTo>
                    <a:pt x="325218" y="35290"/>
                  </a:lnTo>
                  <a:lnTo>
                    <a:pt x="271402" y="42697"/>
                  </a:lnTo>
                  <a:lnTo>
                    <a:pt x="218487" y="50990"/>
                  </a:lnTo>
                  <a:lnTo>
                    <a:pt x="166877" y="60198"/>
                  </a:lnTo>
                  <a:lnTo>
                    <a:pt x="140969" y="67056"/>
                  </a:lnTo>
                  <a:lnTo>
                    <a:pt x="118109" y="72390"/>
                  </a:lnTo>
                  <a:lnTo>
                    <a:pt x="96773" y="77724"/>
                  </a:lnTo>
                  <a:lnTo>
                    <a:pt x="77723" y="85344"/>
                  </a:lnTo>
                  <a:lnTo>
                    <a:pt x="60197" y="90678"/>
                  </a:lnTo>
                  <a:lnTo>
                    <a:pt x="19811" y="109728"/>
                  </a:lnTo>
                  <a:lnTo>
                    <a:pt x="0" y="137922"/>
                  </a:lnTo>
                  <a:lnTo>
                    <a:pt x="0" y="745236"/>
                  </a:lnTo>
                  <a:lnTo>
                    <a:pt x="36248" y="781740"/>
                  </a:lnTo>
                  <a:lnTo>
                    <a:pt x="73427" y="797360"/>
                  </a:lnTo>
                  <a:lnTo>
                    <a:pt x="120479" y="811325"/>
                  </a:lnTo>
                  <a:lnTo>
                    <a:pt x="175282" y="823710"/>
                  </a:lnTo>
                  <a:lnTo>
                    <a:pt x="235714" y="834589"/>
                  </a:lnTo>
                  <a:lnTo>
                    <a:pt x="299653" y="844038"/>
                  </a:lnTo>
                  <a:lnTo>
                    <a:pt x="364977" y="852129"/>
                  </a:lnTo>
                  <a:lnTo>
                    <a:pt x="429563" y="858939"/>
                  </a:lnTo>
                  <a:lnTo>
                    <a:pt x="491289" y="864542"/>
                  </a:lnTo>
                  <a:lnTo>
                    <a:pt x="548034" y="869012"/>
                  </a:lnTo>
                  <a:lnTo>
                    <a:pt x="597675" y="872425"/>
                  </a:lnTo>
                  <a:lnTo>
                    <a:pt x="638089" y="874854"/>
                  </a:lnTo>
                  <a:lnTo>
                    <a:pt x="682751" y="877062"/>
                  </a:lnTo>
                  <a:lnTo>
                    <a:pt x="775715" y="879347"/>
                  </a:lnTo>
                  <a:lnTo>
                    <a:pt x="872489" y="882396"/>
                  </a:lnTo>
                  <a:lnTo>
                    <a:pt x="1072895" y="882396"/>
                  </a:lnTo>
                  <a:lnTo>
                    <a:pt x="1168907" y="879347"/>
                  </a:lnTo>
                  <a:lnTo>
                    <a:pt x="1217251" y="878143"/>
                  </a:lnTo>
                  <a:lnTo>
                    <a:pt x="1265830" y="876441"/>
                  </a:lnTo>
                  <a:lnTo>
                    <a:pt x="1314586" y="874221"/>
                  </a:lnTo>
                  <a:lnTo>
                    <a:pt x="1363463" y="871462"/>
                  </a:lnTo>
                  <a:lnTo>
                    <a:pt x="1412402" y="868144"/>
                  </a:lnTo>
                  <a:lnTo>
                    <a:pt x="1461344" y="864246"/>
                  </a:lnTo>
                  <a:lnTo>
                    <a:pt x="1510233" y="859747"/>
                  </a:lnTo>
                  <a:lnTo>
                    <a:pt x="1559009" y="854628"/>
                  </a:lnTo>
                  <a:lnTo>
                    <a:pt x="1607616" y="848867"/>
                  </a:lnTo>
                  <a:lnTo>
                    <a:pt x="1655995" y="842444"/>
                  </a:lnTo>
                  <a:lnTo>
                    <a:pt x="1704088" y="835339"/>
                  </a:lnTo>
                  <a:lnTo>
                    <a:pt x="1751837" y="827532"/>
                  </a:lnTo>
                  <a:lnTo>
                    <a:pt x="1804415" y="815340"/>
                  </a:lnTo>
                  <a:lnTo>
                    <a:pt x="1835188" y="808059"/>
                  </a:lnTo>
                  <a:lnTo>
                    <a:pt x="1872257" y="797018"/>
                  </a:lnTo>
                  <a:lnTo>
                    <a:pt x="1907791" y="782755"/>
                  </a:lnTo>
                  <a:lnTo>
                    <a:pt x="1939289" y="758951"/>
                  </a:lnTo>
                  <a:lnTo>
                    <a:pt x="1944623" y="745235"/>
                  </a:lnTo>
                  <a:lnTo>
                    <a:pt x="1944623" y="137921"/>
                  </a:lnTo>
                  <a:lnTo>
                    <a:pt x="1934967" y="118199"/>
                  </a:lnTo>
                  <a:lnTo>
                    <a:pt x="1914720" y="103655"/>
                  </a:lnTo>
                  <a:lnTo>
                    <a:pt x="1890565" y="93100"/>
                  </a:lnTo>
                  <a:lnTo>
                    <a:pt x="1869185" y="85343"/>
                  </a:lnTo>
                  <a:lnTo>
                    <a:pt x="1848611" y="77723"/>
                  </a:lnTo>
                  <a:lnTo>
                    <a:pt x="1780005" y="60948"/>
                  </a:lnTo>
                  <a:lnTo>
                    <a:pt x="1731611" y="51418"/>
                  </a:lnTo>
                  <a:lnTo>
                    <a:pt x="1682413" y="43472"/>
                  </a:lnTo>
                  <a:lnTo>
                    <a:pt x="1632732" y="36780"/>
                  </a:lnTo>
                  <a:lnTo>
                    <a:pt x="1582890" y="31016"/>
                  </a:lnTo>
                  <a:lnTo>
                    <a:pt x="1533208" y="25850"/>
                  </a:lnTo>
                  <a:lnTo>
                    <a:pt x="1484007" y="20954"/>
                  </a:lnTo>
                  <a:lnTo>
                    <a:pt x="1435607" y="16001"/>
                  </a:lnTo>
                  <a:lnTo>
                    <a:pt x="1351787" y="10667"/>
                  </a:lnTo>
                  <a:lnTo>
                    <a:pt x="1261871" y="7619"/>
                  </a:lnTo>
                  <a:lnTo>
                    <a:pt x="1168907" y="3809"/>
                  </a:lnTo>
                  <a:lnTo>
                    <a:pt x="1072895" y="0"/>
                  </a:lnTo>
                  <a:lnTo>
                    <a:pt x="972311" y="0"/>
                  </a:lnTo>
                  <a:close/>
                </a:path>
              </a:pathLst>
            </a:custGeom>
            <a:ln w="1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41208" y="3653790"/>
              <a:ext cx="1945005" cy="139700"/>
            </a:xfrm>
            <a:custGeom>
              <a:avLst/>
              <a:gdLst/>
              <a:ahLst/>
              <a:cxnLst/>
              <a:rect l="l" t="t" r="r" b="b"/>
              <a:pathLst>
                <a:path w="1945004" h="139700">
                  <a:moveTo>
                    <a:pt x="0" y="0"/>
                  </a:moveTo>
                  <a:lnTo>
                    <a:pt x="37910" y="39073"/>
                  </a:lnTo>
                  <a:lnTo>
                    <a:pt x="108812" y="63975"/>
                  </a:lnTo>
                  <a:lnTo>
                    <a:pt x="166878" y="77723"/>
                  </a:lnTo>
                  <a:lnTo>
                    <a:pt x="240719" y="91412"/>
                  </a:lnTo>
                  <a:lnTo>
                    <a:pt x="288499" y="98949"/>
                  </a:lnTo>
                  <a:lnTo>
                    <a:pt x="336778" y="105698"/>
                  </a:lnTo>
                  <a:lnTo>
                    <a:pt x="385447" y="111686"/>
                  </a:lnTo>
                  <a:lnTo>
                    <a:pt x="434397" y="116943"/>
                  </a:lnTo>
                  <a:lnTo>
                    <a:pt x="483517" y="121496"/>
                  </a:lnTo>
                  <a:lnTo>
                    <a:pt x="532699" y="125374"/>
                  </a:lnTo>
                  <a:lnTo>
                    <a:pt x="581834" y="128605"/>
                  </a:lnTo>
                  <a:lnTo>
                    <a:pt x="630813" y="131219"/>
                  </a:lnTo>
                  <a:lnTo>
                    <a:pt x="679525" y="133243"/>
                  </a:lnTo>
                  <a:lnTo>
                    <a:pt x="727863" y="134706"/>
                  </a:lnTo>
                  <a:lnTo>
                    <a:pt x="775716" y="135635"/>
                  </a:lnTo>
                  <a:lnTo>
                    <a:pt x="872490" y="139445"/>
                  </a:lnTo>
                  <a:lnTo>
                    <a:pt x="1072896" y="139445"/>
                  </a:lnTo>
                  <a:lnTo>
                    <a:pt x="1168908" y="135635"/>
                  </a:lnTo>
                  <a:lnTo>
                    <a:pt x="1216717" y="134707"/>
                  </a:lnTo>
                  <a:lnTo>
                    <a:pt x="1265069" y="133244"/>
                  </a:lnTo>
                  <a:lnTo>
                    <a:pt x="1313842" y="131217"/>
                  </a:lnTo>
                  <a:lnTo>
                    <a:pt x="1362916" y="128600"/>
                  </a:lnTo>
                  <a:lnTo>
                    <a:pt x="1412169" y="125364"/>
                  </a:lnTo>
                  <a:lnTo>
                    <a:pt x="1461482" y="121481"/>
                  </a:lnTo>
                  <a:lnTo>
                    <a:pt x="1510733" y="116925"/>
                  </a:lnTo>
                  <a:lnTo>
                    <a:pt x="1559802" y="111666"/>
                  </a:lnTo>
                  <a:lnTo>
                    <a:pt x="1608568" y="105678"/>
                  </a:lnTo>
                  <a:lnTo>
                    <a:pt x="1656909" y="98932"/>
                  </a:lnTo>
                  <a:lnTo>
                    <a:pt x="1704706" y="91402"/>
                  </a:lnTo>
                  <a:lnTo>
                    <a:pt x="1751838" y="83057"/>
                  </a:lnTo>
                  <a:lnTo>
                    <a:pt x="1777745" y="77723"/>
                  </a:lnTo>
                  <a:lnTo>
                    <a:pt x="1804416" y="72389"/>
                  </a:lnTo>
                  <a:lnTo>
                    <a:pt x="1872495" y="53330"/>
                  </a:lnTo>
                  <a:lnTo>
                    <a:pt x="1933956" y="21335"/>
                  </a:lnTo>
                  <a:lnTo>
                    <a:pt x="1943100" y="6857"/>
                  </a:lnTo>
                  <a:lnTo>
                    <a:pt x="1944624" y="0"/>
                  </a:lnTo>
                </a:path>
              </a:pathLst>
            </a:custGeom>
            <a:ln w="1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731385" y="3788920"/>
            <a:ext cx="1751964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Times New Roman"/>
                <a:cs typeface="Times New Roman"/>
              </a:rPr>
              <a:t>Unseen</a:t>
            </a:r>
            <a:r>
              <a:rPr sz="2650" spc="-95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Times New Roman"/>
                <a:cs typeface="Times New Roman"/>
              </a:rPr>
              <a:t>Data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57174" y="4786121"/>
            <a:ext cx="2704465" cy="50419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381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300"/>
              </a:spcBef>
            </a:pPr>
            <a:r>
              <a:rPr sz="2650" dirty="0">
                <a:latin typeface="Times New Roman"/>
                <a:cs typeface="Times New Roman"/>
              </a:rPr>
              <a:t>(Jeff,</a:t>
            </a:r>
            <a:r>
              <a:rPr sz="2650" spc="-120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Professor,</a:t>
            </a:r>
            <a:r>
              <a:rPr sz="2650" spc="-114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4)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271511" y="4294492"/>
            <a:ext cx="2701290" cy="499109"/>
            <a:chOff x="7271511" y="4294492"/>
            <a:chExt cx="2701290" cy="499109"/>
          </a:xfrm>
        </p:grpSpPr>
        <p:sp>
          <p:nvSpPr>
            <p:cNvPr id="31" name="object 31"/>
            <p:cNvSpPr/>
            <p:nvPr/>
          </p:nvSpPr>
          <p:spPr>
            <a:xfrm>
              <a:off x="7278509" y="4301489"/>
              <a:ext cx="346075" cy="485140"/>
            </a:xfrm>
            <a:custGeom>
              <a:avLst/>
              <a:gdLst/>
              <a:ahLst/>
              <a:cxnLst/>
              <a:rect l="l" t="t" r="r" b="b"/>
              <a:pathLst>
                <a:path w="346075" h="485139">
                  <a:moveTo>
                    <a:pt x="345948" y="0"/>
                  </a:moveTo>
                  <a:lnTo>
                    <a:pt x="0" y="484631"/>
                  </a:lnTo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618611" y="4301489"/>
              <a:ext cx="346710" cy="485140"/>
            </a:xfrm>
            <a:custGeom>
              <a:avLst/>
              <a:gdLst/>
              <a:ahLst/>
              <a:cxnLst/>
              <a:rect l="l" t="t" r="r" b="b"/>
              <a:pathLst>
                <a:path w="346709" h="485139">
                  <a:moveTo>
                    <a:pt x="0" y="0"/>
                  </a:moveTo>
                  <a:lnTo>
                    <a:pt x="346710" y="484631"/>
                  </a:lnTo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074921" y="2284336"/>
            <a:ext cx="1006475" cy="666750"/>
            <a:chOff x="4074921" y="2284336"/>
            <a:chExt cx="1006475" cy="666750"/>
          </a:xfrm>
        </p:grpSpPr>
        <p:sp>
          <p:nvSpPr>
            <p:cNvPr id="34" name="object 34"/>
            <p:cNvSpPr/>
            <p:nvPr/>
          </p:nvSpPr>
          <p:spPr>
            <a:xfrm>
              <a:off x="4081919" y="2291334"/>
              <a:ext cx="992505" cy="652780"/>
            </a:xfrm>
            <a:custGeom>
              <a:avLst/>
              <a:gdLst/>
              <a:ahLst/>
              <a:cxnLst/>
              <a:rect l="l" t="t" r="r" b="b"/>
              <a:pathLst>
                <a:path w="992504" h="652780">
                  <a:moveTo>
                    <a:pt x="992124" y="103632"/>
                  </a:moveTo>
                  <a:lnTo>
                    <a:pt x="707136" y="0"/>
                  </a:lnTo>
                  <a:lnTo>
                    <a:pt x="750570" y="96012"/>
                  </a:lnTo>
                  <a:lnTo>
                    <a:pt x="156210" y="364236"/>
                  </a:lnTo>
                  <a:lnTo>
                    <a:pt x="112014" y="267462"/>
                  </a:lnTo>
                  <a:lnTo>
                    <a:pt x="0" y="549402"/>
                  </a:lnTo>
                  <a:lnTo>
                    <a:pt x="284988" y="652272"/>
                  </a:lnTo>
                  <a:lnTo>
                    <a:pt x="241554" y="556260"/>
                  </a:lnTo>
                  <a:lnTo>
                    <a:pt x="836676" y="288798"/>
                  </a:lnTo>
                  <a:lnTo>
                    <a:pt x="880110" y="384810"/>
                  </a:lnTo>
                  <a:lnTo>
                    <a:pt x="992124" y="103632"/>
                  </a:lnTo>
                  <a:close/>
                </a:path>
              </a:pathLst>
            </a:custGeom>
            <a:solidFill>
              <a:srgbClr val="259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81919" y="2291334"/>
              <a:ext cx="992505" cy="652780"/>
            </a:xfrm>
            <a:custGeom>
              <a:avLst/>
              <a:gdLst/>
              <a:ahLst/>
              <a:cxnLst/>
              <a:rect l="l" t="t" r="r" b="b"/>
              <a:pathLst>
                <a:path w="992504" h="652780">
                  <a:moveTo>
                    <a:pt x="992124" y="103632"/>
                  </a:moveTo>
                  <a:lnTo>
                    <a:pt x="880110" y="384810"/>
                  </a:lnTo>
                  <a:lnTo>
                    <a:pt x="836676" y="288798"/>
                  </a:lnTo>
                  <a:lnTo>
                    <a:pt x="241554" y="556260"/>
                  </a:lnTo>
                  <a:lnTo>
                    <a:pt x="284988" y="652272"/>
                  </a:lnTo>
                  <a:lnTo>
                    <a:pt x="0" y="549402"/>
                  </a:lnTo>
                  <a:lnTo>
                    <a:pt x="112014" y="267462"/>
                  </a:lnTo>
                  <a:lnTo>
                    <a:pt x="156210" y="364236"/>
                  </a:lnTo>
                  <a:lnTo>
                    <a:pt x="750570" y="96012"/>
                  </a:lnTo>
                  <a:lnTo>
                    <a:pt x="707136" y="0"/>
                  </a:lnTo>
                  <a:lnTo>
                    <a:pt x="992124" y="103632"/>
                  </a:lnTo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9025" y="6324853"/>
            <a:ext cx="1000010" cy="692912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7265803" y="5488942"/>
            <a:ext cx="14770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10" dirty="0">
                <a:latin typeface="Times New Roman"/>
                <a:cs typeface="Times New Roman"/>
              </a:rPr>
              <a:t>Tenured?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7659" y="1595627"/>
            <a:ext cx="3107055" cy="1120140"/>
          </a:xfrm>
          <a:prstGeom prst="rect">
            <a:avLst/>
          </a:prstGeom>
          <a:solidFill>
            <a:srgbClr val="CCFFCC"/>
          </a:solidFill>
          <a:ln w="1399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00965" marR="647700">
              <a:lnSpc>
                <a:spcPct val="100000"/>
              </a:lnSpc>
              <a:spcBef>
                <a:spcPts val="365"/>
              </a:spcBef>
            </a:pP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rank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‘professor’ </a:t>
            </a:r>
            <a:r>
              <a:rPr sz="2200" dirty="0">
                <a:latin typeface="Times New Roman"/>
                <a:cs typeface="Times New Roman"/>
              </a:rPr>
              <a:t>OR years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&gt;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THEN tenured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‘yes’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398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6057" y="2519172"/>
            <a:ext cx="3912235" cy="3862704"/>
            <a:chOff x="1016057" y="2519172"/>
            <a:chExt cx="3912235" cy="38627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057" y="2519172"/>
              <a:ext cx="3911682" cy="38625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98711" y="2939034"/>
              <a:ext cx="504190" cy="2687320"/>
            </a:xfrm>
            <a:custGeom>
              <a:avLst/>
              <a:gdLst/>
              <a:ahLst/>
              <a:cxnLst/>
              <a:rect l="l" t="t" r="r" b="b"/>
              <a:pathLst>
                <a:path w="504189" h="2687320">
                  <a:moveTo>
                    <a:pt x="0" y="2686812"/>
                  </a:moveTo>
                  <a:lnTo>
                    <a:pt x="503681" y="0"/>
                  </a:lnTo>
                </a:path>
              </a:pathLst>
            </a:custGeom>
            <a:ln w="3848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583809" y="2435351"/>
            <a:ext cx="4129404" cy="3845560"/>
            <a:chOff x="5583809" y="2435351"/>
            <a:chExt cx="4129404" cy="38455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3809" y="2500530"/>
              <a:ext cx="4045470" cy="378034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24385" y="2435364"/>
              <a:ext cx="3688715" cy="3500120"/>
            </a:xfrm>
            <a:custGeom>
              <a:avLst/>
              <a:gdLst/>
              <a:ahLst/>
              <a:cxnLst/>
              <a:rect l="l" t="t" r="r" b="b"/>
              <a:pathLst>
                <a:path w="3688715" h="3500120">
                  <a:moveTo>
                    <a:pt x="3688715" y="3421380"/>
                  </a:moveTo>
                  <a:lnTo>
                    <a:pt x="3558413" y="3345180"/>
                  </a:lnTo>
                  <a:lnTo>
                    <a:pt x="3551809" y="3342703"/>
                  </a:lnTo>
                  <a:lnTo>
                    <a:pt x="3545078" y="3343084"/>
                  </a:lnTo>
                  <a:lnTo>
                    <a:pt x="3538905" y="3346031"/>
                  </a:lnTo>
                  <a:lnTo>
                    <a:pt x="3534029" y="3351276"/>
                  </a:lnTo>
                  <a:lnTo>
                    <a:pt x="3531971" y="3357867"/>
                  </a:lnTo>
                  <a:lnTo>
                    <a:pt x="3532505" y="3364611"/>
                  </a:lnTo>
                  <a:lnTo>
                    <a:pt x="3535311" y="3370770"/>
                  </a:lnTo>
                  <a:lnTo>
                    <a:pt x="3540125" y="3375660"/>
                  </a:lnTo>
                  <a:lnTo>
                    <a:pt x="3588702" y="3403816"/>
                  </a:lnTo>
                  <a:lnTo>
                    <a:pt x="95123" y="3402342"/>
                  </a:lnTo>
                  <a:lnTo>
                    <a:pt x="95859" y="99225"/>
                  </a:lnTo>
                  <a:lnTo>
                    <a:pt x="78447" y="69557"/>
                  </a:lnTo>
                  <a:lnTo>
                    <a:pt x="93599" y="95351"/>
                  </a:lnTo>
                  <a:lnTo>
                    <a:pt x="95859" y="99225"/>
                  </a:lnTo>
                  <a:lnTo>
                    <a:pt x="124841" y="148590"/>
                  </a:lnTo>
                  <a:lnTo>
                    <a:pt x="129273" y="153720"/>
                  </a:lnTo>
                  <a:lnTo>
                    <a:pt x="135216" y="156489"/>
                  </a:lnTo>
                  <a:lnTo>
                    <a:pt x="141871" y="156832"/>
                  </a:lnTo>
                  <a:lnTo>
                    <a:pt x="148463" y="154686"/>
                  </a:lnTo>
                  <a:lnTo>
                    <a:pt x="153695" y="149796"/>
                  </a:lnTo>
                  <a:lnTo>
                    <a:pt x="156654" y="143637"/>
                  </a:lnTo>
                  <a:lnTo>
                    <a:pt x="157035" y="136893"/>
                  </a:lnTo>
                  <a:lnTo>
                    <a:pt x="154559" y="130302"/>
                  </a:lnTo>
                  <a:lnTo>
                    <a:pt x="78359" y="0"/>
                  </a:lnTo>
                  <a:lnTo>
                    <a:pt x="2159" y="130302"/>
                  </a:lnTo>
                  <a:lnTo>
                    <a:pt x="0" y="136893"/>
                  </a:lnTo>
                  <a:lnTo>
                    <a:pt x="342" y="143637"/>
                  </a:lnTo>
                  <a:lnTo>
                    <a:pt x="3111" y="149796"/>
                  </a:lnTo>
                  <a:lnTo>
                    <a:pt x="8255" y="154686"/>
                  </a:lnTo>
                  <a:lnTo>
                    <a:pt x="14846" y="156832"/>
                  </a:lnTo>
                  <a:lnTo>
                    <a:pt x="21590" y="156489"/>
                  </a:lnTo>
                  <a:lnTo>
                    <a:pt x="27749" y="153720"/>
                  </a:lnTo>
                  <a:lnTo>
                    <a:pt x="32639" y="148590"/>
                  </a:lnTo>
                  <a:lnTo>
                    <a:pt x="60807" y="99974"/>
                  </a:lnTo>
                  <a:lnTo>
                    <a:pt x="60071" y="3443478"/>
                  </a:lnTo>
                  <a:lnTo>
                    <a:pt x="95123" y="3443478"/>
                  </a:lnTo>
                  <a:lnTo>
                    <a:pt x="95123" y="3437394"/>
                  </a:lnTo>
                  <a:lnTo>
                    <a:pt x="3589502" y="3438868"/>
                  </a:lnTo>
                  <a:lnTo>
                    <a:pt x="3645281" y="3438893"/>
                  </a:lnTo>
                  <a:lnTo>
                    <a:pt x="3654425" y="3438906"/>
                  </a:lnTo>
                  <a:lnTo>
                    <a:pt x="3589502" y="3438868"/>
                  </a:lnTo>
                  <a:lnTo>
                    <a:pt x="3540125" y="3467862"/>
                  </a:lnTo>
                  <a:lnTo>
                    <a:pt x="3534981" y="3472294"/>
                  </a:lnTo>
                  <a:lnTo>
                    <a:pt x="3532213" y="3478238"/>
                  </a:lnTo>
                  <a:lnTo>
                    <a:pt x="3531870" y="3484892"/>
                  </a:lnTo>
                  <a:lnTo>
                    <a:pt x="3534029" y="3491484"/>
                  </a:lnTo>
                  <a:lnTo>
                    <a:pt x="3538905" y="3496716"/>
                  </a:lnTo>
                  <a:lnTo>
                    <a:pt x="3545078" y="3499675"/>
                  </a:lnTo>
                  <a:lnTo>
                    <a:pt x="3551809" y="3500056"/>
                  </a:lnTo>
                  <a:lnTo>
                    <a:pt x="3558413" y="3497580"/>
                  </a:lnTo>
                  <a:lnTo>
                    <a:pt x="3654425" y="3441420"/>
                  </a:lnTo>
                  <a:lnTo>
                    <a:pt x="3688715" y="34213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84203" y="1783336"/>
            <a:ext cx="21577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alibri"/>
                <a:cs typeface="Calibri"/>
              </a:rPr>
              <a:t>Linearly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Separable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3478" y="1783336"/>
            <a:ext cx="265239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alibri"/>
                <a:cs typeface="Calibri"/>
              </a:rPr>
              <a:t>Not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Linearly </a:t>
            </a:r>
            <a:r>
              <a:rPr sz="2200" b="1" spc="-10" dirty="0">
                <a:latin typeface="Calibri"/>
                <a:cs typeface="Calibri"/>
              </a:rPr>
              <a:t>Separable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498983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Bayes</a:t>
            </a:r>
            <a:r>
              <a:rPr spc="-30" dirty="0"/>
              <a:t> </a:t>
            </a:r>
            <a:r>
              <a:rPr spc="-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694944"/>
            <a:ext cx="8775700" cy="212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282575" indent="-3784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15" dirty="0">
                <a:latin typeface="Calibri"/>
                <a:cs typeface="Calibri"/>
              </a:rPr>
              <a:t>Bayesian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classifiers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are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statistical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classifiers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based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on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Bayes’ </a:t>
            </a:r>
            <a:r>
              <a:rPr sz="2650" spc="-5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theorem</a:t>
            </a:r>
            <a:endParaRPr sz="2650">
              <a:latin typeface="Calibri"/>
              <a:cs typeface="Calibri"/>
            </a:endParaRPr>
          </a:p>
          <a:p>
            <a:pPr marL="390525" marR="5080" indent="-378460">
              <a:lnSpc>
                <a:spcPct val="99700"/>
              </a:lnSpc>
              <a:spcBef>
                <a:spcPts val="63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20" dirty="0">
                <a:latin typeface="Calibri"/>
                <a:cs typeface="Calibri"/>
              </a:rPr>
              <a:t>Bayes’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Theorem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‐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mathematical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formula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to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determine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conditional probability </a:t>
            </a:r>
            <a:r>
              <a:rPr sz="2650" spc="-5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events </a:t>
            </a:r>
            <a:r>
              <a:rPr sz="2650" spc="-10" dirty="0">
                <a:latin typeface="Calibri"/>
                <a:cs typeface="Calibri"/>
              </a:rPr>
              <a:t>based </a:t>
            </a:r>
            <a:r>
              <a:rPr sz="2650" spc="-5" dirty="0">
                <a:latin typeface="Calibri"/>
                <a:cs typeface="Calibri"/>
              </a:rPr>
              <a:t>on </a:t>
            </a:r>
            <a:r>
              <a:rPr sz="2650" spc="-10" dirty="0">
                <a:latin typeface="Calibri"/>
                <a:cs typeface="Calibri"/>
              </a:rPr>
              <a:t>prior knowledge of </a:t>
            </a:r>
            <a:r>
              <a:rPr sz="2650" spc="-5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conditions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relevant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to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the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event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7638" y="5351722"/>
            <a:ext cx="6427470" cy="1967864"/>
            <a:chOff x="3047638" y="5351722"/>
            <a:chExt cx="6427470" cy="19678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38" y="5351722"/>
              <a:ext cx="4585142" cy="16963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77519" y="6677405"/>
              <a:ext cx="2483485" cy="628015"/>
            </a:xfrm>
            <a:custGeom>
              <a:avLst/>
              <a:gdLst/>
              <a:ahLst/>
              <a:cxnLst/>
              <a:rect l="l" t="t" r="r" b="b"/>
              <a:pathLst>
                <a:path w="2483484" h="628015">
                  <a:moveTo>
                    <a:pt x="0" y="0"/>
                  </a:moveTo>
                  <a:lnTo>
                    <a:pt x="897636" y="121919"/>
                  </a:lnTo>
                  <a:lnTo>
                    <a:pt x="939603" y="108802"/>
                  </a:lnTo>
                  <a:lnTo>
                    <a:pt x="983460" y="96707"/>
                  </a:lnTo>
                  <a:lnTo>
                    <a:pt x="1029053" y="85636"/>
                  </a:lnTo>
                  <a:lnTo>
                    <a:pt x="1076227" y="75588"/>
                  </a:lnTo>
                  <a:lnTo>
                    <a:pt x="1124830" y="66567"/>
                  </a:lnTo>
                  <a:lnTo>
                    <a:pt x="1174709" y="58571"/>
                  </a:lnTo>
                  <a:lnTo>
                    <a:pt x="1225709" y="51603"/>
                  </a:lnTo>
                  <a:lnTo>
                    <a:pt x="1277677" y="45664"/>
                  </a:lnTo>
                  <a:lnTo>
                    <a:pt x="1330460" y="40754"/>
                  </a:lnTo>
                  <a:lnTo>
                    <a:pt x="1383904" y="36875"/>
                  </a:lnTo>
                  <a:lnTo>
                    <a:pt x="1437856" y="34028"/>
                  </a:lnTo>
                  <a:lnTo>
                    <a:pt x="1492162" y="32213"/>
                  </a:lnTo>
                  <a:lnTo>
                    <a:pt x="1546669" y="31432"/>
                  </a:lnTo>
                  <a:lnTo>
                    <a:pt x="1601223" y="31686"/>
                  </a:lnTo>
                  <a:lnTo>
                    <a:pt x="1655672" y="32975"/>
                  </a:lnTo>
                  <a:lnTo>
                    <a:pt x="1709860" y="35302"/>
                  </a:lnTo>
                  <a:lnTo>
                    <a:pt x="1763636" y="38666"/>
                  </a:lnTo>
                  <a:lnTo>
                    <a:pt x="1816845" y="43070"/>
                  </a:lnTo>
                  <a:lnTo>
                    <a:pt x="1869334" y="48513"/>
                  </a:lnTo>
                  <a:lnTo>
                    <a:pt x="1920949" y="54997"/>
                  </a:lnTo>
                  <a:lnTo>
                    <a:pt x="1971538" y="62524"/>
                  </a:lnTo>
                  <a:lnTo>
                    <a:pt x="2020946" y="71093"/>
                  </a:lnTo>
                  <a:lnTo>
                    <a:pt x="2069020" y="80707"/>
                  </a:lnTo>
                  <a:lnTo>
                    <a:pt x="2115606" y="91366"/>
                  </a:lnTo>
                  <a:lnTo>
                    <a:pt x="2160552" y="103071"/>
                  </a:lnTo>
                  <a:lnTo>
                    <a:pt x="2203704" y="115823"/>
                  </a:lnTo>
                  <a:lnTo>
                    <a:pt x="2258484" y="134470"/>
                  </a:lnTo>
                  <a:lnTo>
                    <a:pt x="2307320" y="154231"/>
                  </a:lnTo>
                  <a:lnTo>
                    <a:pt x="2350205" y="174978"/>
                  </a:lnTo>
                  <a:lnTo>
                    <a:pt x="2387135" y="196584"/>
                  </a:lnTo>
                  <a:lnTo>
                    <a:pt x="2418103" y="218922"/>
                  </a:lnTo>
                  <a:lnTo>
                    <a:pt x="2462135" y="265285"/>
                  </a:lnTo>
                  <a:lnTo>
                    <a:pt x="2482258" y="313048"/>
                  </a:lnTo>
                  <a:lnTo>
                    <a:pt x="2483341" y="337136"/>
                  </a:lnTo>
                  <a:lnTo>
                    <a:pt x="2478430" y="361192"/>
                  </a:lnTo>
                  <a:lnTo>
                    <a:pt x="2450608" y="408698"/>
                  </a:lnTo>
                  <a:lnTo>
                    <a:pt x="2398750" y="454549"/>
                  </a:lnTo>
                  <a:lnTo>
                    <a:pt x="2363794" y="476535"/>
                  </a:lnTo>
                  <a:lnTo>
                    <a:pt x="2322813" y="497726"/>
                  </a:lnTo>
                  <a:lnTo>
                    <a:pt x="2275801" y="517993"/>
                  </a:lnTo>
                  <a:lnTo>
                    <a:pt x="2222754" y="537209"/>
                  </a:lnTo>
                  <a:lnTo>
                    <a:pt x="2180786" y="550327"/>
                  </a:lnTo>
                  <a:lnTo>
                    <a:pt x="2136929" y="562422"/>
                  </a:lnTo>
                  <a:lnTo>
                    <a:pt x="2091336" y="573493"/>
                  </a:lnTo>
                  <a:lnTo>
                    <a:pt x="2044162" y="583541"/>
                  </a:lnTo>
                  <a:lnTo>
                    <a:pt x="1995559" y="592562"/>
                  </a:lnTo>
                  <a:lnTo>
                    <a:pt x="1945680" y="600558"/>
                  </a:lnTo>
                  <a:lnTo>
                    <a:pt x="1894680" y="607526"/>
                  </a:lnTo>
                  <a:lnTo>
                    <a:pt x="1842712" y="613465"/>
                  </a:lnTo>
                  <a:lnTo>
                    <a:pt x="1789929" y="618375"/>
                  </a:lnTo>
                  <a:lnTo>
                    <a:pt x="1736485" y="622254"/>
                  </a:lnTo>
                  <a:lnTo>
                    <a:pt x="1682533" y="625101"/>
                  </a:lnTo>
                  <a:lnTo>
                    <a:pt x="1628227" y="626916"/>
                  </a:lnTo>
                  <a:lnTo>
                    <a:pt x="1573720" y="627697"/>
                  </a:lnTo>
                  <a:lnTo>
                    <a:pt x="1519166" y="627443"/>
                  </a:lnTo>
                  <a:lnTo>
                    <a:pt x="1464717" y="626154"/>
                  </a:lnTo>
                  <a:lnTo>
                    <a:pt x="1410529" y="623827"/>
                  </a:lnTo>
                  <a:lnTo>
                    <a:pt x="1356753" y="620463"/>
                  </a:lnTo>
                  <a:lnTo>
                    <a:pt x="1303544" y="616059"/>
                  </a:lnTo>
                  <a:lnTo>
                    <a:pt x="1251055" y="610616"/>
                  </a:lnTo>
                  <a:lnTo>
                    <a:pt x="1199440" y="604132"/>
                  </a:lnTo>
                  <a:lnTo>
                    <a:pt x="1148851" y="596605"/>
                  </a:lnTo>
                  <a:lnTo>
                    <a:pt x="1099443" y="588036"/>
                  </a:lnTo>
                  <a:lnTo>
                    <a:pt x="1051369" y="578422"/>
                  </a:lnTo>
                  <a:lnTo>
                    <a:pt x="1004783" y="567763"/>
                  </a:lnTo>
                  <a:lnTo>
                    <a:pt x="959837" y="556058"/>
                  </a:lnTo>
                  <a:lnTo>
                    <a:pt x="916686" y="543305"/>
                  </a:lnTo>
                  <a:lnTo>
                    <a:pt x="853145" y="521260"/>
                  </a:lnTo>
                  <a:lnTo>
                    <a:pt x="797489" y="497557"/>
                  </a:lnTo>
                  <a:lnTo>
                    <a:pt x="749855" y="472416"/>
                  </a:lnTo>
                  <a:lnTo>
                    <a:pt x="710381" y="446052"/>
                  </a:lnTo>
                  <a:lnTo>
                    <a:pt x="679204" y="418682"/>
                  </a:lnTo>
                  <a:lnTo>
                    <a:pt x="642293" y="361795"/>
                  </a:lnTo>
                  <a:lnTo>
                    <a:pt x="636834" y="332711"/>
                  </a:lnTo>
                  <a:lnTo>
                    <a:pt x="640222" y="303490"/>
                  </a:lnTo>
                  <a:lnTo>
                    <a:pt x="652596" y="274348"/>
                  </a:lnTo>
                  <a:lnTo>
                    <a:pt x="674093" y="245502"/>
                  </a:lnTo>
                  <a:lnTo>
                    <a:pt x="704850" y="217169"/>
                  </a:lnTo>
                  <a:lnTo>
                    <a:pt x="0" y="0"/>
                  </a:lnTo>
                  <a:close/>
                </a:path>
              </a:pathLst>
            </a:custGeom>
            <a:ln w="2799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29559" y="4953954"/>
            <a:ext cx="2196465" cy="786765"/>
          </a:xfrm>
          <a:custGeom>
            <a:avLst/>
            <a:gdLst/>
            <a:ahLst/>
            <a:cxnLst/>
            <a:rect l="l" t="t" r="r" b="b"/>
            <a:pathLst>
              <a:path w="2196465" h="786764">
                <a:moveTo>
                  <a:pt x="2196406" y="786191"/>
                </a:moveTo>
                <a:lnTo>
                  <a:pt x="1419928" y="562163"/>
                </a:lnTo>
                <a:lnTo>
                  <a:pt x="1363199" y="568986"/>
                </a:lnTo>
                <a:lnTo>
                  <a:pt x="1305882" y="574734"/>
                </a:lnTo>
                <a:lnTo>
                  <a:pt x="1248115" y="579421"/>
                </a:lnTo>
                <a:lnTo>
                  <a:pt x="1190037" y="583063"/>
                </a:lnTo>
                <a:lnTo>
                  <a:pt x="1131788" y="585677"/>
                </a:lnTo>
                <a:lnTo>
                  <a:pt x="1073505" y="587277"/>
                </a:lnTo>
                <a:lnTo>
                  <a:pt x="1015328" y="587879"/>
                </a:lnTo>
                <a:lnTo>
                  <a:pt x="957397" y="587499"/>
                </a:lnTo>
                <a:lnTo>
                  <a:pt x="899849" y="586152"/>
                </a:lnTo>
                <a:lnTo>
                  <a:pt x="842823" y="583854"/>
                </a:lnTo>
                <a:lnTo>
                  <a:pt x="786459" y="580621"/>
                </a:lnTo>
                <a:lnTo>
                  <a:pt x="730896" y="576467"/>
                </a:lnTo>
                <a:lnTo>
                  <a:pt x="676272" y="571409"/>
                </a:lnTo>
                <a:lnTo>
                  <a:pt x="622726" y="565461"/>
                </a:lnTo>
                <a:lnTo>
                  <a:pt x="570397" y="558641"/>
                </a:lnTo>
                <a:lnTo>
                  <a:pt x="519424" y="550962"/>
                </a:lnTo>
                <a:lnTo>
                  <a:pt x="469947" y="542442"/>
                </a:lnTo>
                <a:lnTo>
                  <a:pt x="422103" y="533094"/>
                </a:lnTo>
                <a:lnTo>
                  <a:pt x="376032" y="522936"/>
                </a:lnTo>
                <a:lnTo>
                  <a:pt x="331872" y="511982"/>
                </a:lnTo>
                <a:lnTo>
                  <a:pt x="289764" y="500248"/>
                </a:lnTo>
                <a:lnTo>
                  <a:pt x="249844" y="487749"/>
                </a:lnTo>
                <a:lnTo>
                  <a:pt x="212253" y="474502"/>
                </a:lnTo>
                <a:lnTo>
                  <a:pt x="144612" y="445823"/>
                </a:lnTo>
                <a:lnTo>
                  <a:pt x="87952" y="414335"/>
                </a:lnTo>
                <a:lnTo>
                  <a:pt x="35083" y="371490"/>
                </a:lnTo>
                <a:lnTo>
                  <a:pt x="6067" y="327891"/>
                </a:lnTo>
                <a:lnTo>
                  <a:pt x="0" y="284240"/>
                </a:lnTo>
                <a:lnTo>
                  <a:pt x="5289" y="262613"/>
                </a:lnTo>
                <a:lnTo>
                  <a:pt x="31948" y="220192"/>
                </a:lnTo>
                <a:lnTo>
                  <a:pt x="79294" y="179466"/>
                </a:lnTo>
                <a:lnTo>
                  <a:pt x="146424" y="141133"/>
                </a:lnTo>
                <a:lnTo>
                  <a:pt x="187125" y="123082"/>
                </a:lnTo>
                <a:lnTo>
                  <a:pt x="232432" y="105892"/>
                </a:lnTo>
                <a:lnTo>
                  <a:pt x="282232" y="89650"/>
                </a:lnTo>
                <a:lnTo>
                  <a:pt x="336414" y="74443"/>
                </a:lnTo>
                <a:lnTo>
                  <a:pt x="394862" y="60359"/>
                </a:lnTo>
                <a:lnTo>
                  <a:pt x="457465" y="47484"/>
                </a:lnTo>
                <a:lnTo>
                  <a:pt x="524109" y="35907"/>
                </a:lnTo>
                <a:lnTo>
                  <a:pt x="594682" y="25715"/>
                </a:lnTo>
                <a:lnTo>
                  <a:pt x="651413" y="18892"/>
                </a:lnTo>
                <a:lnTo>
                  <a:pt x="708739" y="13145"/>
                </a:lnTo>
                <a:lnTo>
                  <a:pt x="766519" y="8458"/>
                </a:lnTo>
                <a:lnTo>
                  <a:pt x="824615" y="4815"/>
                </a:lnTo>
                <a:lnTo>
                  <a:pt x="882885" y="2202"/>
                </a:lnTo>
                <a:lnTo>
                  <a:pt x="941192" y="602"/>
                </a:lnTo>
                <a:lnTo>
                  <a:pt x="999395" y="0"/>
                </a:lnTo>
                <a:lnTo>
                  <a:pt x="1057354" y="380"/>
                </a:lnTo>
                <a:lnTo>
                  <a:pt x="1114930" y="1726"/>
                </a:lnTo>
                <a:lnTo>
                  <a:pt x="1171984" y="4024"/>
                </a:lnTo>
                <a:lnTo>
                  <a:pt x="1228375" y="7258"/>
                </a:lnTo>
                <a:lnTo>
                  <a:pt x="1283964" y="11412"/>
                </a:lnTo>
                <a:lnTo>
                  <a:pt x="1338613" y="16470"/>
                </a:lnTo>
                <a:lnTo>
                  <a:pt x="1392180" y="22417"/>
                </a:lnTo>
                <a:lnTo>
                  <a:pt x="1444526" y="29238"/>
                </a:lnTo>
                <a:lnTo>
                  <a:pt x="1495512" y="36916"/>
                </a:lnTo>
                <a:lnTo>
                  <a:pt x="1544998" y="45437"/>
                </a:lnTo>
                <a:lnTo>
                  <a:pt x="1592845" y="54784"/>
                </a:lnTo>
                <a:lnTo>
                  <a:pt x="1638913" y="64943"/>
                </a:lnTo>
                <a:lnTo>
                  <a:pt x="1683062" y="75897"/>
                </a:lnTo>
                <a:lnTo>
                  <a:pt x="1725153" y="87631"/>
                </a:lnTo>
                <a:lnTo>
                  <a:pt x="1765046" y="100129"/>
                </a:lnTo>
                <a:lnTo>
                  <a:pt x="1802602" y="113376"/>
                </a:lnTo>
                <a:lnTo>
                  <a:pt x="1870142" y="142056"/>
                </a:lnTo>
                <a:lnTo>
                  <a:pt x="1926658" y="173543"/>
                </a:lnTo>
                <a:lnTo>
                  <a:pt x="1961194" y="199013"/>
                </a:lnTo>
                <a:lnTo>
                  <a:pt x="2004615" y="251379"/>
                </a:lnTo>
                <a:lnTo>
                  <a:pt x="2014497" y="304511"/>
                </a:lnTo>
                <a:lnTo>
                  <a:pt x="2007112" y="330937"/>
                </a:lnTo>
                <a:lnTo>
                  <a:pt x="1968186" y="382658"/>
                </a:lnTo>
                <a:lnTo>
                  <a:pt x="1936846" y="407611"/>
                </a:lnTo>
                <a:lnTo>
                  <a:pt x="1897721" y="431732"/>
                </a:lnTo>
                <a:lnTo>
                  <a:pt x="1850911" y="454850"/>
                </a:lnTo>
                <a:lnTo>
                  <a:pt x="1796515" y="476794"/>
                </a:lnTo>
                <a:lnTo>
                  <a:pt x="1734634" y="497393"/>
                </a:lnTo>
                <a:lnTo>
                  <a:pt x="2196406" y="786191"/>
                </a:lnTo>
                <a:close/>
              </a:path>
            </a:pathLst>
          </a:custGeom>
          <a:ln w="2799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5399" y="5014978"/>
            <a:ext cx="1482090" cy="4286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323232"/>
                </a:solidFill>
                <a:latin typeface="Calibri"/>
                <a:cs typeface="Calibri"/>
              </a:rPr>
              <a:t>how</a:t>
            </a:r>
            <a:r>
              <a:rPr sz="1300" dirty="0">
                <a:solidFill>
                  <a:srgbClr val="323232"/>
                </a:solidFill>
                <a:latin typeface="Calibri"/>
                <a:cs typeface="Calibri"/>
              </a:rPr>
              <a:t> often</a:t>
            </a:r>
            <a:r>
              <a:rPr sz="1300" spc="-1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300" spc="1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300" spc="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323232"/>
                </a:solidFill>
                <a:latin typeface="Calibri"/>
                <a:cs typeface="Calibri"/>
              </a:rPr>
              <a:t>happens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300" i="1" dirty="0">
                <a:solidFill>
                  <a:srgbClr val="323232"/>
                </a:solidFill>
                <a:latin typeface="Calibri"/>
                <a:cs typeface="Calibri"/>
              </a:rPr>
              <a:t>given </a:t>
            </a:r>
            <a:r>
              <a:rPr sz="1300" i="1" spc="5" dirty="0">
                <a:solidFill>
                  <a:srgbClr val="323232"/>
                </a:solidFill>
                <a:latin typeface="Calibri"/>
                <a:cs typeface="Calibri"/>
              </a:rPr>
              <a:t>that</a:t>
            </a:r>
            <a:r>
              <a:rPr sz="1300" i="1" spc="-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300" i="1" spc="10" dirty="0">
                <a:solidFill>
                  <a:srgbClr val="323232"/>
                </a:solidFill>
                <a:latin typeface="Calibri"/>
                <a:cs typeface="Calibri"/>
              </a:rPr>
              <a:t>B</a:t>
            </a:r>
            <a:r>
              <a:rPr sz="1300" i="1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300" i="1" dirty="0">
                <a:solidFill>
                  <a:srgbClr val="323232"/>
                </a:solidFill>
                <a:latin typeface="Calibri"/>
                <a:cs typeface="Calibri"/>
              </a:rPr>
              <a:t>happens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00568" y="4282274"/>
            <a:ext cx="2014855" cy="908050"/>
          </a:xfrm>
          <a:custGeom>
            <a:avLst/>
            <a:gdLst/>
            <a:ahLst/>
            <a:cxnLst/>
            <a:rect l="l" t="t" r="r" b="b"/>
            <a:pathLst>
              <a:path w="2014854" h="908050">
                <a:moveTo>
                  <a:pt x="1826459" y="907707"/>
                </a:moveTo>
                <a:lnTo>
                  <a:pt x="1187141" y="583095"/>
                </a:lnTo>
                <a:lnTo>
                  <a:pt x="1121534" y="585927"/>
                </a:lnTo>
                <a:lnTo>
                  <a:pt x="1056309" y="587496"/>
                </a:lnTo>
                <a:lnTo>
                  <a:pt x="991619" y="587832"/>
                </a:lnTo>
                <a:lnTo>
                  <a:pt x="927618" y="586966"/>
                </a:lnTo>
                <a:lnTo>
                  <a:pt x="864461" y="584930"/>
                </a:lnTo>
                <a:lnTo>
                  <a:pt x="802302" y="581753"/>
                </a:lnTo>
                <a:lnTo>
                  <a:pt x="741294" y="577468"/>
                </a:lnTo>
                <a:lnTo>
                  <a:pt x="681593" y="572106"/>
                </a:lnTo>
                <a:lnTo>
                  <a:pt x="623352" y="565697"/>
                </a:lnTo>
                <a:lnTo>
                  <a:pt x="566726" y="558272"/>
                </a:lnTo>
                <a:lnTo>
                  <a:pt x="511869" y="549862"/>
                </a:lnTo>
                <a:lnTo>
                  <a:pt x="458935" y="540499"/>
                </a:lnTo>
                <a:lnTo>
                  <a:pt x="408078" y="530213"/>
                </a:lnTo>
                <a:lnTo>
                  <a:pt x="359452" y="519036"/>
                </a:lnTo>
                <a:lnTo>
                  <a:pt x="313212" y="506998"/>
                </a:lnTo>
                <a:lnTo>
                  <a:pt x="269512" y="494131"/>
                </a:lnTo>
                <a:lnTo>
                  <a:pt x="228506" y="480465"/>
                </a:lnTo>
                <a:lnTo>
                  <a:pt x="190348" y="466032"/>
                </a:lnTo>
                <a:lnTo>
                  <a:pt x="155192" y="450862"/>
                </a:lnTo>
                <a:lnTo>
                  <a:pt x="94506" y="418436"/>
                </a:lnTo>
                <a:lnTo>
                  <a:pt x="47679" y="383437"/>
                </a:lnTo>
                <a:lnTo>
                  <a:pt x="15947" y="346113"/>
                </a:lnTo>
                <a:lnTo>
                  <a:pt x="0" y="302919"/>
                </a:lnTo>
                <a:lnTo>
                  <a:pt x="248" y="281601"/>
                </a:lnTo>
                <a:lnTo>
                  <a:pt x="16404" y="239859"/>
                </a:lnTo>
                <a:lnTo>
                  <a:pt x="52390" y="199750"/>
                </a:lnTo>
                <a:lnTo>
                  <a:pt x="106949" y="161807"/>
                </a:lnTo>
                <a:lnTo>
                  <a:pt x="140801" y="143813"/>
                </a:lnTo>
                <a:lnTo>
                  <a:pt x="178824" y="126561"/>
                </a:lnTo>
                <a:lnTo>
                  <a:pt x="220862" y="110117"/>
                </a:lnTo>
                <a:lnTo>
                  <a:pt x="266758" y="94547"/>
                </a:lnTo>
                <a:lnTo>
                  <a:pt x="316354" y="79918"/>
                </a:lnTo>
                <a:lnTo>
                  <a:pt x="369493" y="66296"/>
                </a:lnTo>
                <a:lnTo>
                  <a:pt x="426018" y="53747"/>
                </a:lnTo>
                <a:lnTo>
                  <a:pt x="485772" y="42340"/>
                </a:lnTo>
                <a:lnTo>
                  <a:pt x="548598" y="32139"/>
                </a:lnTo>
                <a:lnTo>
                  <a:pt x="614339" y="23212"/>
                </a:lnTo>
                <a:lnTo>
                  <a:pt x="682837" y="15625"/>
                </a:lnTo>
                <a:lnTo>
                  <a:pt x="753935" y="9444"/>
                </a:lnTo>
                <a:lnTo>
                  <a:pt x="827477" y="4737"/>
                </a:lnTo>
                <a:lnTo>
                  <a:pt x="892995" y="1904"/>
                </a:lnTo>
                <a:lnTo>
                  <a:pt x="958140" y="335"/>
                </a:lnTo>
                <a:lnTo>
                  <a:pt x="1022757" y="0"/>
                </a:lnTo>
                <a:lnTo>
                  <a:pt x="1086692" y="865"/>
                </a:lnTo>
                <a:lnTo>
                  <a:pt x="1149790" y="2902"/>
                </a:lnTo>
                <a:lnTo>
                  <a:pt x="1211898" y="6078"/>
                </a:lnTo>
                <a:lnTo>
                  <a:pt x="1272862" y="10363"/>
                </a:lnTo>
                <a:lnTo>
                  <a:pt x="1332527" y="15725"/>
                </a:lnTo>
                <a:lnTo>
                  <a:pt x="1390738" y="22135"/>
                </a:lnTo>
                <a:lnTo>
                  <a:pt x="1447342" y="29560"/>
                </a:lnTo>
                <a:lnTo>
                  <a:pt x="1502185" y="37969"/>
                </a:lnTo>
                <a:lnTo>
                  <a:pt x="1555112" y="47332"/>
                </a:lnTo>
                <a:lnTo>
                  <a:pt x="1605969" y="57618"/>
                </a:lnTo>
                <a:lnTo>
                  <a:pt x="1654602" y="68795"/>
                </a:lnTo>
                <a:lnTo>
                  <a:pt x="1700857" y="80833"/>
                </a:lnTo>
                <a:lnTo>
                  <a:pt x="1744579" y="93700"/>
                </a:lnTo>
                <a:lnTo>
                  <a:pt x="1785614" y="107366"/>
                </a:lnTo>
                <a:lnTo>
                  <a:pt x="1823809" y="121800"/>
                </a:lnTo>
                <a:lnTo>
                  <a:pt x="1859008" y="136970"/>
                </a:lnTo>
                <a:lnTo>
                  <a:pt x="1919804" y="169395"/>
                </a:lnTo>
                <a:lnTo>
                  <a:pt x="1966770" y="204394"/>
                </a:lnTo>
                <a:lnTo>
                  <a:pt x="1998671" y="241719"/>
                </a:lnTo>
                <a:lnTo>
                  <a:pt x="2014824" y="291982"/>
                </a:lnTo>
                <a:lnTo>
                  <a:pt x="2011777" y="316902"/>
                </a:lnTo>
                <a:lnTo>
                  <a:pt x="1984352" y="365685"/>
                </a:lnTo>
                <a:lnTo>
                  <a:pt x="1929710" y="412216"/>
                </a:lnTo>
                <a:lnTo>
                  <a:pt x="1892639" y="434320"/>
                </a:lnTo>
                <a:lnTo>
                  <a:pt x="1849314" y="455481"/>
                </a:lnTo>
                <a:lnTo>
                  <a:pt x="1799917" y="475573"/>
                </a:lnTo>
                <a:lnTo>
                  <a:pt x="1744632" y="494468"/>
                </a:lnTo>
                <a:lnTo>
                  <a:pt x="1683642" y="512040"/>
                </a:lnTo>
                <a:lnTo>
                  <a:pt x="1617131" y="528162"/>
                </a:lnTo>
                <a:lnTo>
                  <a:pt x="1545281" y="542709"/>
                </a:lnTo>
                <a:lnTo>
                  <a:pt x="1826459" y="907707"/>
                </a:lnTo>
                <a:close/>
              </a:path>
            </a:pathLst>
          </a:custGeom>
          <a:ln w="2799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56031" y="4342894"/>
            <a:ext cx="1475105" cy="4286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323232"/>
                </a:solidFill>
                <a:latin typeface="Calibri"/>
                <a:cs typeface="Calibri"/>
              </a:rPr>
              <a:t>how</a:t>
            </a:r>
            <a:r>
              <a:rPr sz="1300" dirty="0">
                <a:solidFill>
                  <a:srgbClr val="323232"/>
                </a:solidFill>
                <a:latin typeface="Calibri"/>
                <a:cs typeface="Calibri"/>
              </a:rPr>
              <a:t> often</a:t>
            </a:r>
            <a:r>
              <a:rPr sz="130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300" spc="10" dirty="0">
                <a:solidFill>
                  <a:srgbClr val="323232"/>
                </a:solidFill>
                <a:latin typeface="Calibri"/>
                <a:cs typeface="Calibri"/>
              </a:rPr>
              <a:t>B</a:t>
            </a:r>
            <a:r>
              <a:rPr sz="1300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323232"/>
                </a:solidFill>
                <a:latin typeface="Calibri"/>
                <a:cs typeface="Calibri"/>
              </a:rPr>
              <a:t>happens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300" i="1" dirty="0">
                <a:solidFill>
                  <a:srgbClr val="323232"/>
                </a:solidFill>
                <a:latin typeface="Calibri"/>
                <a:cs typeface="Calibri"/>
              </a:rPr>
              <a:t>given</a:t>
            </a:r>
            <a:r>
              <a:rPr sz="1300" i="1" spc="-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300" i="1" spc="5" dirty="0">
                <a:solidFill>
                  <a:srgbClr val="323232"/>
                </a:solidFill>
                <a:latin typeface="Calibri"/>
                <a:cs typeface="Calibri"/>
              </a:rPr>
              <a:t>that</a:t>
            </a:r>
            <a:r>
              <a:rPr sz="1300" i="1" spc="-2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300" i="1" spc="1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300" i="1" spc="5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300" i="1" dirty="0">
                <a:solidFill>
                  <a:srgbClr val="323232"/>
                </a:solidFill>
                <a:latin typeface="Calibri"/>
                <a:cs typeface="Calibri"/>
              </a:rPr>
              <a:t>happens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587" y="4291842"/>
            <a:ext cx="1931035" cy="932815"/>
          </a:xfrm>
          <a:custGeom>
            <a:avLst/>
            <a:gdLst/>
            <a:ahLst/>
            <a:cxnLst/>
            <a:rect l="l" t="t" r="r" b="b"/>
            <a:pathLst>
              <a:path w="1931034" h="932814">
                <a:moveTo>
                  <a:pt x="358187" y="932429"/>
                </a:moveTo>
                <a:lnTo>
                  <a:pt x="566213" y="489707"/>
                </a:lnTo>
                <a:lnTo>
                  <a:pt x="495453" y="480223"/>
                </a:lnTo>
                <a:lnTo>
                  <a:pt x="428875" y="469432"/>
                </a:lnTo>
                <a:lnTo>
                  <a:pt x="366601" y="457420"/>
                </a:lnTo>
                <a:lnTo>
                  <a:pt x="308755" y="444274"/>
                </a:lnTo>
                <a:lnTo>
                  <a:pt x="255460" y="430081"/>
                </a:lnTo>
                <a:lnTo>
                  <a:pt x="206840" y="414928"/>
                </a:lnTo>
                <a:lnTo>
                  <a:pt x="163019" y="398901"/>
                </a:lnTo>
                <a:lnTo>
                  <a:pt x="124119" y="382089"/>
                </a:lnTo>
                <a:lnTo>
                  <a:pt x="90264" y="364576"/>
                </a:lnTo>
                <a:lnTo>
                  <a:pt x="38185" y="327801"/>
                </a:lnTo>
                <a:lnTo>
                  <a:pt x="7767" y="289269"/>
                </a:lnTo>
                <a:lnTo>
                  <a:pt x="0" y="249677"/>
                </a:lnTo>
                <a:lnTo>
                  <a:pt x="4918" y="229701"/>
                </a:lnTo>
                <a:lnTo>
                  <a:pt x="32976" y="189821"/>
                </a:lnTo>
                <a:lnTo>
                  <a:pt x="86153" y="150617"/>
                </a:lnTo>
                <a:lnTo>
                  <a:pt x="143023" y="122191"/>
                </a:lnTo>
                <a:lnTo>
                  <a:pt x="211194" y="96425"/>
                </a:lnTo>
                <a:lnTo>
                  <a:pt x="249144" y="84578"/>
                </a:lnTo>
                <a:lnTo>
                  <a:pt x="289471" y="73441"/>
                </a:lnTo>
                <a:lnTo>
                  <a:pt x="332025" y="63028"/>
                </a:lnTo>
                <a:lnTo>
                  <a:pt x="376657" y="53355"/>
                </a:lnTo>
                <a:lnTo>
                  <a:pt x="423216" y="44436"/>
                </a:lnTo>
                <a:lnTo>
                  <a:pt x="471554" y="36286"/>
                </a:lnTo>
                <a:lnTo>
                  <a:pt x="521522" y="28920"/>
                </a:lnTo>
                <a:lnTo>
                  <a:pt x="572968" y="22354"/>
                </a:lnTo>
                <a:lnTo>
                  <a:pt x="625744" y="16601"/>
                </a:lnTo>
                <a:lnTo>
                  <a:pt x="679701" y="11676"/>
                </a:lnTo>
                <a:lnTo>
                  <a:pt x="734688" y="7595"/>
                </a:lnTo>
                <a:lnTo>
                  <a:pt x="790556" y="4372"/>
                </a:lnTo>
                <a:lnTo>
                  <a:pt x="847156" y="2021"/>
                </a:lnTo>
                <a:lnTo>
                  <a:pt x="904337" y="559"/>
                </a:lnTo>
                <a:lnTo>
                  <a:pt x="961951" y="0"/>
                </a:lnTo>
                <a:lnTo>
                  <a:pt x="1019848" y="357"/>
                </a:lnTo>
                <a:lnTo>
                  <a:pt x="1077877" y="1647"/>
                </a:lnTo>
                <a:lnTo>
                  <a:pt x="1135891" y="3885"/>
                </a:lnTo>
                <a:lnTo>
                  <a:pt x="1193738" y="7084"/>
                </a:lnTo>
                <a:lnTo>
                  <a:pt x="1251270" y="11260"/>
                </a:lnTo>
                <a:lnTo>
                  <a:pt x="1308337" y="16427"/>
                </a:lnTo>
                <a:lnTo>
                  <a:pt x="1364789" y="22601"/>
                </a:lnTo>
                <a:lnTo>
                  <a:pt x="1435549" y="32085"/>
                </a:lnTo>
                <a:lnTo>
                  <a:pt x="1502127" y="42877"/>
                </a:lnTo>
                <a:lnTo>
                  <a:pt x="1564402" y="54891"/>
                </a:lnTo>
                <a:lnTo>
                  <a:pt x="1622248" y="68041"/>
                </a:lnTo>
                <a:lnTo>
                  <a:pt x="1675542" y="82240"/>
                </a:lnTo>
                <a:lnTo>
                  <a:pt x="1724162" y="97402"/>
                </a:lnTo>
                <a:lnTo>
                  <a:pt x="1767984" y="113440"/>
                </a:lnTo>
                <a:lnTo>
                  <a:pt x="1806883" y="130269"/>
                </a:lnTo>
                <a:lnTo>
                  <a:pt x="1840738" y="147802"/>
                </a:lnTo>
                <a:lnTo>
                  <a:pt x="1892817" y="184635"/>
                </a:lnTo>
                <a:lnTo>
                  <a:pt x="1923235" y="223249"/>
                </a:lnTo>
                <a:lnTo>
                  <a:pt x="1931003" y="262953"/>
                </a:lnTo>
                <a:lnTo>
                  <a:pt x="1926084" y="282998"/>
                </a:lnTo>
                <a:lnTo>
                  <a:pt x="1898026" y="323043"/>
                </a:lnTo>
                <a:lnTo>
                  <a:pt x="1844849" y="362453"/>
                </a:lnTo>
                <a:lnTo>
                  <a:pt x="1786891" y="391094"/>
                </a:lnTo>
                <a:lnTo>
                  <a:pt x="1716805" y="417206"/>
                </a:lnTo>
                <a:lnTo>
                  <a:pt x="1677586" y="429253"/>
                </a:lnTo>
                <a:lnTo>
                  <a:pt x="1635784" y="440594"/>
                </a:lnTo>
                <a:lnTo>
                  <a:pt x="1591546" y="451204"/>
                </a:lnTo>
                <a:lnTo>
                  <a:pt x="1545023" y="461059"/>
                </a:lnTo>
                <a:lnTo>
                  <a:pt x="1496363" y="470135"/>
                </a:lnTo>
                <a:lnTo>
                  <a:pt x="1445716" y="478405"/>
                </a:lnTo>
                <a:lnTo>
                  <a:pt x="1393232" y="485847"/>
                </a:lnTo>
                <a:lnTo>
                  <a:pt x="1339059" y="492434"/>
                </a:lnTo>
                <a:lnTo>
                  <a:pt x="1283347" y="498143"/>
                </a:lnTo>
                <a:lnTo>
                  <a:pt x="1226245" y="502949"/>
                </a:lnTo>
                <a:lnTo>
                  <a:pt x="1167903" y="506827"/>
                </a:lnTo>
                <a:lnTo>
                  <a:pt x="1108469" y="509753"/>
                </a:lnTo>
                <a:lnTo>
                  <a:pt x="1048094" y="511701"/>
                </a:lnTo>
                <a:lnTo>
                  <a:pt x="986926" y="512647"/>
                </a:lnTo>
                <a:lnTo>
                  <a:pt x="925115" y="512567"/>
                </a:lnTo>
                <a:lnTo>
                  <a:pt x="358187" y="932429"/>
                </a:lnTo>
                <a:close/>
              </a:path>
            </a:pathLst>
          </a:custGeom>
          <a:ln w="2799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77411" y="4348228"/>
            <a:ext cx="120269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060" marR="5080" indent="-340995">
              <a:lnSpc>
                <a:spcPct val="101899"/>
              </a:lnSpc>
              <a:spcBef>
                <a:spcPts val="90"/>
              </a:spcBef>
            </a:pPr>
            <a:r>
              <a:rPr sz="1300" spc="5" dirty="0">
                <a:solidFill>
                  <a:srgbClr val="323232"/>
                </a:solidFill>
                <a:latin typeface="Calibri"/>
                <a:cs typeface="Calibri"/>
              </a:rPr>
              <a:t>how </a:t>
            </a:r>
            <a:r>
              <a:rPr sz="1300" spc="-5" dirty="0">
                <a:solidFill>
                  <a:srgbClr val="323232"/>
                </a:solidFill>
                <a:latin typeface="Calibri"/>
                <a:cs typeface="Calibri"/>
              </a:rPr>
              <a:t>likely </a:t>
            </a:r>
            <a:r>
              <a:rPr sz="1300" spc="10" dirty="0">
                <a:solidFill>
                  <a:srgbClr val="323232"/>
                </a:solidFill>
                <a:latin typeface="Calibri"/>
                <a:cs typeface="Calibri"/>
              </a:rPr>
              <a:t>A </a:t>
            </a:r>
            <a:r>
              <a:rPr sz="1300" dirty="0">
                <a:solidFill>
                  <a:srgbClr val="323232"/>
                </a:solidFill>
                <a:latin typeface="Calibri"/>
                <a:cs typeface="Calibri"/>
              </a:rPr>
              <a:t>is </a:t>
            </a:r>
            <a:r>
              <a:rPr sz="1300" spc="5" dirty="0">
                <a:solidFill>
                  <a:srgbClr val="323232"/>
                </a:solidFill>
                <a:latin typeface="Calibri"/>
                <a:cs typeface="Calibri"/>
              </a:rPr>
              <a:t>on </a:t>
            </a:r>
            <a:r>
              <a:rPr sz="1300" spc="-28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323232"/>
                </a:solidFill>
                <a:latin typeface="Calibri"/>
                <a:cs typeface="Calibri"/>
              </a:rPr>
              <a:t>its</a:t>
            </a:r>
            <a:r>
              <a:rPr sz="1300" spc="5" dirty="0">
                <a:solidFill>
                  <a:srgbClr val="323232"/>
                </a:solidFill>
                <a:latin typeface="Calibri"/>
                <a:cs typeface="Calibri"/>
              </a:rPr>
              <a:t> own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39411" y="6769863"/>
            <a:ext cx="119570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9250" marR="5080" indent="-337185">
              <a:lnSpc>
                <a:spcPct val="101899"/>
              </a:lnSpc>
              <a:spcBef>
                <a:spcPts val="90"/>
              </a:spcBef>
            </a:pPr>
            <a:r>
              <a:rPr sz="1300" spc="5" dirty="0">
                <a:solidFill>
                  <a:srgbClr val="323232"/>
                </a:solidFill>
                <a:latin typeface="Calibri"/>
                <a:cs typeface="Calibri"/>
              </a:rPr>
              <a:t>how </a:t>
            </a:r>
            <a:r>
              <a:rPr sz="1300" spc="-5" dirty="0">
                <a:solidFill>
                  <a:srgbClr val="323232"/>
                </a:solidFill>
                <a:latin typeface="Calibri"/>
                <a:cs typeface="Calibri"/>
              </a:rPr>
              <a:t>likely </a:t>
            </a:r>
            <a:r>
              <a:rPr sz="1300" spc="10" dirty="0">
                <a:solidFill>
                  <a:srgbClr val="323232"/>
                </a:solidFill>
                <a:latin typeface="Calibri"/>
                <a:cs typeface="Calibri"/>
              </a:rPr>
              <a:t>B </a:t>
            </a:r>
            <a:r>
              <a:rPr sz="1300" dirty="0">
                <a:solidFill>
                  <a:srgbClr val="323232"/>
                </a:solidFill>
                <a:latin typeface="Calibri"/>
                <a:cs typeface="Calibri"/>
              </a:rPr>
              <a:t>is </a:t>
            </a:r>
            <a:r>
              <a:rPr sz="1300" spc="5" dirty="0">
                <a:solidFill>
                  <a:srgbClr val="323232"/>
                </a:solidFill>
                <a:latin typeface="Calibri"/>
                <a:cs typeface="Calibri"/>
              </a:rPr>
              <a:t>on </a:t>
            </a:r>
            <a:r>
              <a:rPr sz="1300" spc="-280" dirty="0">
                <a:solidFill>
                  <a:srgbClr val="323232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323232"/>
                </a:solidFill>
                <a:latin typeface="Calibri"/>
                <a:cs typeface="Calibri"/>
              </a:rPr>
              <a:t>its</a:t>
            </a:r>
            <a:r>
              <a:rPr sz="1300" spc="5" dirty="0">
                <a:solidFill>
                  <a:srgbClr val="323232"/>
                </a:solidFill>
                <a:latin typeface="Calibri"/>
                <a:cs typeface="Calibri"/>
              </a:rPr>
              <a:t> own</a:t>
            </a:r>
            <a:endParaRPr sz="1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434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579" y="511558"/>
            <a:ext cx="4100829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9430" algn="l"/>
              </a:tabLst>
            </a:pPr>
            <a:r>
              <a:rPr spc="-5" dirty="0"/>
              <a:t>B</a:t>
            </a:r>
            <a:r>
              <a:rPr spc="-95" dirty="0"/>
              <a:t>a</a:t>
            </a:r>
            <a:r>
              <a:rPr spc="-60" dirty="0"/>
              <a:t>y</a:t>
            </a:r>
            <a:r>
              <a:rPr spc="-10" dirty="0"/>
              <a:t>e</a:t>
            </a:r>
            <a:r>
              <a:rPr spc="-5" dirty="0"/>
              <a:t>s’</a:t>
            </a:r>
            <a:r>
              <a:rPr dirty="0"/>
              <a:t>	</a:t>
            </a:r>
            <a:r>
              <a:rPr spc="-10" dirty="0"/>
              <a:t>Theo</a:t>
            </a:r>
            <a:r>
              <a:rPr spc="-65" dirty="0"/>
              <a:t>r</a:t>
            </a:r>
            <a:r>
              <a:rPr spc="-10" dirty="0"/>
              <a:t>e</a:t>
            </a:r>
            <a:r>
              <a:rPr spc="-5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535" y="1607580"/>
            <a:ext cx="8408035" cy="53581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79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15" dirty="0">
                <a:latin typeface="Calibri"/>
                <a:cs typeface="Calibri"/>
              </a:rPr>
              <a:t>Example: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55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spc="-35" dirty="0">
                <a:latin typeface="Calibri"/>
                <a:cs typeface="Calibri"/>
              </a:rPr>
              <a:t>You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are</a:t>
            </a:r>
            <a:r>
              <a:rPr sz="1950" spc="10" dirty="0">
                <a:latin typeface="Calibri"/>
                <a:cs typeface="Calibri"/>
              </a:rPr>
              <a:t> planning</a:t>
            </a:r>
            <a:r>
              <a:rPr sz="1950" spc="15" dirty="0">
                <a:latin typeface="Calibri"/>
                <a:cs typeface="Calibri"/>
              </a:rPr>
              <a:t> a</a:t>
            </a:r>
            <a:r>
              <a:rPr sz="1950" spc="10" dirty="0">
                <a:latin typeface="Calibri"/>
                <a:cs typeface="Calibri"/>
              </a:rPr>
              <a:t> picnic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today,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but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the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morning</a:t>
            </a:r>
            <a:r>
              <a:rPr sz="1950" spc="5" dirty="0">
                <a:latin typeface="Calibri"/>
                <a:cs typeface="Calibri"/>
              </a:rPr>
              <a:t> is </a:t>
            </a:r>
            <a:r>
              <a:rPr sz="1950" spc="15" dirty="0">
                <a:latin typeface="Calibri"/>
                <a:cs typeface="Calibri"/>
              </a:rPr>
              <a:t>cloudy</a:t>
            </a:r>
            <a:endParaRPr sz="19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509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spc="20" dirty="0">
                <a:latin typeface="Calibri"/>
                <a:cs typeface="Calibri"/>
              </a:rPr>
              <a:t>50%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all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rainy</a:t>
            </a:r>
            <a:r>
              <a:rPr sz="1950" dirty="0">
                <a:latin typeface="Calibri"/>
                <a:cs typeface="Calibri"/>
              </a:rPr>
              <a:t> days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start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off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cloudy!</a:t>
            </a:r>
            <a:endParaRPr sz="19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spc="15" dirty="0">
                <a:latin typeface="Calibri"/>
                <a:cs typeface="Calibri"/>
              </a:rPr>
              <a:t>But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cloudy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mornings</a:t>
            </a:r>
            <a:r>
              <a:rPr sz="1950" spc="5" dirty="0">
                <a:latin typeface="Calibri"/>
                <a:cs typeface="Calibri"/>
              </a:rPr>
              <a:t> are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common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(about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20" dirty="0">
                <a:latin typeface="Calibri"/>
                <a:cs typeface="Calibri"/>
              </a:rPr>
              <a:t>40%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dirty="0">
                <a:latin typeface="Calibri"/>
                <a:cs typeface="Calibri"/>
              </a:rPr>
              <a:t> days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start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cloudy)</a:t>
            </a:r>
            <a:endParaRPr sz="19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spc="15" dirty="0">
                <a:latin typeface="Calibri"/>
                <a:cs typeface="Calibri"/>
              </a:rPr>
              <a:t>And</a:t>
            </a:r>
            <a:r>
              <a:rPr sz="1950" spc="10" dirty="0">
                <a:latin typeface="Calibri"/>
                <a:cs typeface="Calibri"/>
              </a:rPr>
              <a:t> this</a:t>
            </a:r>
            <a:r>
              <a:rPr sz="1950" spc="5" dirty="0">
                <a:latin typeface="Calibri"/>
                <a:cs typeface="Calibri"/>
              </a:rPr>
              <a:t> is </a:t>
            </a:r>
            <a:r>
              <a:rPr sz="1950" spc="10" dirty="0">
                <a:latin typeface="Calibri"/>
                <a:cs typeface="Calibri"/>
              </a:rPr>
              <a:t>usually </a:t>
            </a:r>
            <a:r>
              <a:rPr sz="1950" spc="15" dirty="0">
                <a:latin typeface="Calibri"/>
                <a:cs typeface="Calibri"/>
              </a:rPr>
              <a:t>a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dry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month</a:t>
            </a:r>
            <a:r>
              <a:rPr sz="1950" spc="10" dirty="0">
                <a:latin typeface="Calibri"/>
                <a:cs typeface="Calibri"/>
              </a:rPr>
              <a:t> (only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3</a:t>
            </a:r>
            <a:r>
              <a:rPr sz="1950" spc="10" dirty="0">
                <a:latin typeface="Calibri"/>
                <a:cs typeface="Calibri"/>
              </a:rPr>
              <a:t> of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30 </a:t>
            </a:r>
            <a:r>
              <a:rPr sz="1950" dirty="0">
                <a:latin typeface="Calibri"/>
                <a:cs typeface="Calibri"/>
              </a:rPr>
              <a:t>days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tend </a:t>
            </a:r>
            <a:r>
              <a:rPr sz="1950" spc="5" dirty="0">
                <a:latin typeface="Calibri"/>
                <a:cs typeface="Calibri"/>
              </a:rPr>
              <a:t>to</a:t>
            </a:r>
            <a:r>
              <a:rPr sz="1950" spc="15" dirty="0">
                <a:latin typeface="Calibri"/>
                <a:cs typeface="Calibri"/>
              </a:rPr>
              <a:t> be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rainy,</a:t>
            </a:r>
            <a:r>
              <a:rPr sz="1950" spc="10" dirty="0">
                <a:latin typeface="Calibri"/>
                <a:cs typeface="Calibri"/>
              </a:rPr>
              <a:t> or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10%)</a:t>
            </a:r>
            <a:endParaRPr sz="19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spc="15" dirty="0">
                <a:latin typeface="Calibri"/>
                <a:cs typeface="Calibri"/>
              </a:rPr>
              <a:t>What</a:t>
            </a:r>
            <a:r>
              <a:rPr sz="1950" spc="5" dirty="0">
                <a:latin typeface="Calibri"/>
                <a:cs typeface="Calibri"/>
              </a:rPr>
              <a:t> is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the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chance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dirty="0">
                <a:latin typeface="Calibri"/>
                <a:cs typeface="Calibri"/>
              </a:rPr>
              <a:t> rain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during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the</a:t>
            </a:r>
            <a:r>
              <a:rPr sz="1950" spc="5" dirty="0">
                <a:latin typeface="Calibri"/>
                <a:cs typeface="Calibri"/>
              </a:rPr>
              <a:t> day?</a:t>
            </a:r>
            <a:endParaRPr sz="19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Arial MT"/>
              <a:buChar char="–"/>
            </a:pPr>
            <a:endParaRPr sz="280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10" dirty="0">
                <a:latin typeface="Calibri"/>
                <a:cs typeface="Calibri"/>
              </a:rPr>
              <a:t>Solution:</a:t>
            </a:r>
            <a:endParaRPr sz="26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55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spc="15" dirty="0">
                <a:latin typeface="Calibri"/>
                <a:cs typeface="Calibri"/>
              </a:rPr>
              <a:t>Chance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of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Rain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given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Cloud,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P(Rain|Cloud)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Arial MT"/>
              <a:buChar char="–"/>
            </a:pPr>
            <a:endParaRPr sz="27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spc="5" dirty="0">
                <a:latin typeface="Calibri"/>
                <a:cs typeface="Calibri"/>
              </a:rPr>
              <a:t>Probability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Rain,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P(Rain)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20" dirty="0">
                <a:latin typeface="Calibri"/>
                <a:cs typeface="Calibri"/>
              </a:rPr>
              <a:t>10%</a:t>
            </a:r>
            <a:endParaRPr sz="19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spc="5" dirty="0">
                <a:latin typeface="Calibri"/>
                <a:cs typeface="Calibri"/>
              </a:rPr>
              <a:t>Probability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Cloud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given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that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Rain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happens,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P(Cloud|Rain)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25" dirty="0">
                <a:latin typeface="Calibri"/>
                <a:cs typeface="Calibri"/>
              </a:rPr>
              <a:t>50%</a:t>
            </a:r>
            <a:endParaRPr sz="19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spc="5" dirty="0">
                <a:latin typeface="Calibri"/>
                <a:cs typeface="Calibri"/>
              </a:rPr>
              <a:t>Probability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Cloud, P(Cloud)</a:t>
            </a:r>
            <a:r>
              <a:rPr sz="1950" spc="15" dirty="0">
                <a:latin typeface="Calibri"/>
                <a:cs typeface="Calibri"/>
              </a:rPr>
              <a:t> =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20" dirty="0">
                <a:latin typeface="Calibri"/>
                <a:cs typeface="Calibri"/>
              </a:rPr>
              <a:t>40%</a:t>
            </a:r>
            <a:endParaRPr sz="19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  <a:tab pos="831215" algn="l"/>
              </a:tabLst>
            </a:pPr>
            <a:r>
              <a:rPr sz="1950" spc="15" dirty="0">
                <a:latin typeface="Calibri"/>
                <a:cs typeface="Calibri"/>
              </a:rPr>
              <a:t>Chance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of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rain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12.5%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5725" y="5199888"/>
            <a:ext cx="3599688" cy="515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9735" y="6459473"/>
            <a:ext cx="3627882" cy="51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1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1357</Words>
  <Application>Microsoft Office PowerPoint</Application>
  <PresentationFormat>Custom</PresentationFormat>
  <Paragraphs>229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MT</vt:lpstr>
      <vt:lpstr>Calibri</vt:lpstr>
      <vt:lpstr>Comic Sans MS</vt:lpstr>
      <vt:lpstr>Times New Roman</vt:lpstr>
      <vt:lpstr>Office Theme</vt:lpstr>
      <vt:lpstr>Classification: Basic Concepts</vt:lpstr>
      <vt:lpstr>Classification</vt:lpstr>
      <vt:lpstr>Supervised vs. Unsupervised Learning</vt:lpstr>
      <vt:lpstr>Classification— Two‐Step Process</vt:lpstr>
      <vt:lpstr>Phase 1: Model Construction</vt:lpstr>
      <vt:lpstr>Phase 2: Model Usage</vt:lpstr>
      <vt:lpstr>Classification</vt:lpstr>
      <vt:lpstr>Bayes Classification</vt:lpstr>
      <vt:lpstr>Bayes’ Theorem</vt:lpstr>
      <vt:lpstr>Bayes Classification</vt:lpstr>
      <vt:lpstr>Naive Bayesian Classification</vt:lpstr>
      <vt:lpstr>Naive Bayesian Classification</vt:lpstr>
      <vt:lpstr>Naive Bayesian Classification</vt:lpstr>
      <vt:lpstr>Example</vt:lpstr>
      <vt:lpstr>Example</vt:lpstr>
      <vt:lpstr>Example</vt:lpstr>
      <vt:lpstr>Example</vt:lpstr>
      <vt:lpstr>Example</vt:lpstr>
      <vt:lpstr>Avoiding the Zero‐Probability Problem</vt:lpstr>
      <vt:lpstr>Naive Bayes Classifier: Comments</vt:lpstr>
      <vt:lpstr>Naive Bayes Classifier: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eMBA933 - Classification and Decision Trees</dc:title>
  <dc:creator>faiz</dc:creator>
  <cp:lastModifiedBy>OM MISHRA</cp:lastModifiedBy>
  <cp:revision>2</cp:revision>
  <dcterms:created xsi:type="dcterms:W3CDTF">2023-12-22T21:04:03Z</dcterms:created>
  <dcterms:modified xsi:type="dcterms:W3CDTF">2023-12-22T21:38:14Z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2023-12-22T00:00:00Z</vt:filetime>
  </property>
  <property fmtid="{D5CDD505-2E9C-101B-9397-08002B2CF9AE}" pid="5" name="Producer">
    <vt:lpwstr>Acrobat Distiller 11.0 (Windows)</vt:lpwstr>
  </property>
</Properties>
</file>