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301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1" i="0">
                <a:solidFill>
                  <a:srgbClr val="00009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rgbClr val="00009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rgbClr val="00009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rgbClr val="00009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3701" y="1427988"/>
            <a:ext cx="9067800" cy="1905"/>
          </a:xfrm>
          <a:custGeom>
            <a:avLst/>
            <a:gdLst/>
            <a:ahLst/>
            <a:cxnLst/>
            <a:rect l="l" t="t" r="r" b="b"/>
            <a:pathLst>
              <a:path w="9067800" h="1905">
                <a:moveTo>
                  <a:pt x="0" y="0"/>
                </a:moveTo>
                <a:lnTo>
                  <a:pt x="9067800" y="1523"/>
                </a:lnTo>
              </a:path>
            </a:pathLst>
          </a:custGeom>
          <a:ln w="38481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0817" y="510796"/>
            <a:ext cx="8891765" cy="764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1" i="0">
                <a:solidFill>
                  <a:srgbClr val="00009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0817" y="1611124"/>
            <a:ext cx="8830945" cy="4596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jp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10" Type="http://schemas.openxmlformats.org/officeDocument/2006/relationships/image" Target="../media/image29.jp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jpg"/><Relationship Id="rId14" Type="http://schemas.openxmlformats.org/officeDocument/2006/relationships/image" Target="../media/image33.png"/><Relationship Id="rId22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jp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9119" y="1343405"/>
            <a:ext cx="9236710" cy="168910"/>
          </a:xfrm>
          <a:custGeom>
            <a:avLst/>
            <a:gdLst/>
            <a:ahLst/>
            <a:cxnLst/>
            <a:rect l="l" t="t" r="r" b="b"/>
            <a:pathLst>
              <a:path w="9236710" h="168909">
                <a:moveTo>
                  <a:pt x="9236202" y="140207"/>
                </a:moveTo>
                <a:lnTo>
                  <a:pt x="9236202" y="28193"/>
                </a:lnTo>
                <a:lnTo>
                  <a:pt x="9233939" y="17359"/>
                </a:lnTo>
                <a:lnTo>
                  <a:pt x="9227819" y="8381"/>
                </a:lnTo>
                <a:lnTo>
                  <a:pt x="9218842" y="2262"/>
                </a:lnTo>
                <a:lnTo>
                  <a:pt x="9208008" y="0"/>
                </a:lnTo>
                <a:lnTo>
                  <a:pt x="28194" y="0"/>
                </a:lnTo>
                <a:lnTo>
                  <a:pt x="17359" y="2262"/>
                </a:lnTo>
                <a:lnTo>
                  <a:pt x="8381" y="8382"/>
                </a:lnTo>
                <a:lnTo>
                  <a:pt x="2262" y="17359"/>
                </a:lnTo>
                <a:lnTo>
                  <a:pt x="0" y="28194"/>
                </a:lnTo>
                <a:lnTo>
                  <a:pt x="0" y="140208"/>
                </a:lnTo>
                <a:lnTo>
                  <a:pt x="2262" y="151042"/>
                </a:lnTo>
                <a:lnTo>
                  <a:pt x="8382" y="160020"/>
                </a:lnTo>
                <a:lnTo>
                  <a:pt x="17359" y="166139"/>
                </a:lnTo>
                <a:lnTo>
                  <a:pt x="28194" y="168402"/>
                </a:lnTo>
                <a:lnTo>
                  <a:pt x="9208008" y="168401"/>
                </a:lnTo>
                <a:lnTo>
                  <a:pt x="9218842" y="166139"/>
                </a:lnTo>
                <a:lnTo>
                  <a:pt x="9227820" y="160019"/>
                </a:lnTo>
                <a:lnTo>
                  <a:pt x="9233939" y="151042"/>
                </a:lnTo>
                <a:lnTo>
                  <a:pt x="9236202" y="140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0061" y="3121408"/>
            <a:ext cx="7353934" cy="1503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715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Comic Sans MS"/>
                <a:cs typeface="Comic Sans MS"/>
              </a:rPr>
              <a:t>Classifier</a:t>
            </a:r>
            <a:r>
              <a:rPr spc="-265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Evaluation</a:t>
            </a:r>
            <a:r>
              <a:rPr spc="-260" dirty="0">
                <a:latin typeface="Comic Sans MS"/>
                <a:cs typeface="Comic Sans MS"/>
              </a:rPr>
              <a:t> </a:t>
            </a:r>
            <a:r>
              <a:rPr spc="-25" dirty="0">
                <a:latin typeface="Comic Sans MS"/>
                <a:cs typeface="Comic Sans MS"/>
              </a:rPr>
              <a:t>and </a:t>
            </a:r>
            <a:r>
              <a:rPr dirty="0">
                <a:latin typeface="Comic Sans MS"/>
                <a:cs typeface="Comic Sans MS"/>
              </a:rPr>
              <a:t>Improvement</a:t>
            </a:r>
            <a:r>
              <a:rPr spc="-75" dirty="0">
                <a:latin typeface="Comic Sans MS"/>
                <a:cs typeface="Comic Sans MS"/>
              </a:rPr>
              <a:t> </a:t>
            </a:r>
            <a:r>
              <a:rPr spc="-10" dirty="0">
                <a:latin typeface="Comic Sans MS"/>
                <a:cs typeface="Comic Sans MS"/>
              </a:rPr>
              <a:t>Techniques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Overfitting</a:t>
            </a:r>
            <a:r>
              <a:rPr spc="-110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10" dirty="0"/>
              <a:t>Underfitting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0817" y="1778764"/>
            <a:ext cx="8858885" cy="5110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marR="1123315" indent="-37846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650" dirty="0">
                <a:latin typeface="Calibri"/>
                <a:cs typeface="Calibri"/>
              </a:rPr>
              <a:t>In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statistics,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i="1" dirty="0">
                <a:solidFill>
                  <a:srgbClr val="0000FF"/>
                </a:solidFill>
                <a:latin typeface="Calibri"/>
                <a:cs typeface="Calibri"/>
              </a:rPr>
              <a:t>fit</a:t>
            </a:r>
            <a:r>
              <a:rPr sz="2650" i="1" spc="-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refers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to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how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well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target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function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spc="-25" dirty="0">
                <a:latin typeface="Calibri"/>
                <a:cs typeface="Calibri"/>
              </a:rPr>
              <a:t>is </a:t>
            </a:r>
            <a:r>
              <a:rPr sz="2650" spc="-10" dirty="0">
                <a:latin typeface="Calibri"/>
                <a:cs typeface="Calibri"/>
              </a:rPr>
              <a:t>approximated</a:t>
            </a:r>
            <a:endParaRPr sz="2650">
              <a:latin typeface="Calibri"/>
              <a:cs typeface="Calibri"/>
            </a:endParaRPr>
          </a:p>
          <a:p>
            <a:pPr marL="390525" marR="25400" indent="-378460">
              <a:lnSpc>
                <a:spcPct val="100000"/>
              </a:lnSpc>
              <a:spcBef>
                <a:spcPts val="62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650" i="1" dirty="0">
                <a:solidFill>
                  <a:srgbClr val="0000FF"/>
                </a:solidFill>
                <a:latin typeface="Calibri"/>
                <a:cs typeface="Calibri"/>
              </a:rPr>
              <a:t>Overfitting</a:t>
            </a:r>
            <a:r>
              <a:rPr sz="2650" i="1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refers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to</a:t>
            </a:r>
            <a:r>
              <a:rPr sz="2650" spc="-10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model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that</a:t>
            </a:r>
            <a:r>
              <a:rPr sz="2650" spc="-10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models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the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training</a:t>
            </a:r>
            <a:r>
              <a:rPr sz="2650" spc="-10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data</a:t>
            </a:r>
            <a:r>
              <a:rPr sz="2650" spc="-105" dirty="0">
                <a:latin typeface="Calibri"/>
                <a:cs typeface="Calibri"/>
              </a:rPr>
              <a:t> </a:t>
            </a:r>
            <a:r>
              <a:rPr sz="2650" i="1" spc="-25" dirty="0">
                <a:solidFill>
                  <a:srgbClr val="0000FF"/>
                </a:solidFill>
                <a:latin typeface="Calibri"/>
                <a:cs typeface="Calibri"/>
              </a:rPr>
              <a:t>too </a:t>
            </a:r>
            <a:r>
              <a:rPr sz="2650" i="1" spc="-20" dirty="0">
                <a:solidFill>
                  <a:srgbClr val="0000FF"/>
                </a:solidFill>
                <a:latin typeface="Calibri"/>
                <a:cs typeface="Calibri"/>
              </a:rPr>
              <a:t>well</a:t>
            </a:r>
            <a:endParaRPr sz="2650">
              <a:latin typeface="Calibri"/>
              <a:cs typeface="Calibri"/>
            </a:endParaRPr>
          </a:p>
          <a:p>
            <a:pPr marL="830580" marR="80010" lvl="1" indent="-314960">
              <a:lnSpc>
                <a:spcPct val="101499"/>
              </a:lnSpc>
              <a:spcBef>
                <a:spcPts val="50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1950" dirty="0">
                <a:latin typeface="Calibri"/>
                <a:cs typeface="Calibri"/>
              </a:rPr>
              <a:t>Model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learns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detail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and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noise/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random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fluctuations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in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training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data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spc="-25" dirty="0">
                <a:latin typeface="Calibri"/>
                <a:cs typeface="Calibri"/>
              </a:rPr>
              <a:t>as </a:t>
            </a:r>
            <a:r>
              <a:rPr sz="1950" spc="-10" dirty="0">
                <a:latin typeface="Calibri"/>
                <a:cs typeface="Calibri"/>
              </a:rPr>
              <a:t>concepts</a:t>
            </a:r>
            <a:endParaRPr sz="1950">
              <a:latin typeface="Calibri"/>
              <a:cs typeface="Calibri"/>
            </a:endParaRPr>
          </a:p>
          <a:p>
            <a:pPr marL="830580" lvl="1" indent="-314325">
              <a:lnSpc>
                <a:spcPct val="100000"/>
              </a:lnSpc>
              <a:spcBef>
                <a:spcPts val="52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1950" dirty="0">
                <a:latin typeface="Calibri"/>
                <a:cs typeface="Calibri"/>
              </a:rPr>
              <a:t>These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concepts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do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not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apply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to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new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data;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negatively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impacts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performance</a:t>
            </a:r>
            <a:endParaRPr sz="1950">
              <a:latin typeface="Calibri"/>
              <a:cs typeface="Calibri"/>
            </a:endParaRPr>
          </a:p>
          <a:p>
            <a:pPr marL="830580" marR="885825" lvl="1" indent="-314960">
              <a:lnSpc>
                <a:spcPct val="101800"/>
              </a:lnSpc>
              <a:spcBef>
                <a:spcPts val="47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1950" dirty="0">
                <a:latin typeface="Calibri"/>
                <a:cs typeface="Calibri"/>
              </a:rPr>
              <a:t>More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likely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with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nonparametric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and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nonlinear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models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that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have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spc="-20" dirty="0">
                <a:latin typeface="Calibri"/>
                <a:cs typeface="Calibri"/>
              </a:rPr>
              <a:t>more </a:t>
            </a:r>
            <a:r>
              <a:rPr sz="1950" dirty="0">
                <a:latin typeface="Calibri"/>
                <a:cs typeface="Calibri"/>
              </a:rPr>
              <a:t>flexibility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when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learning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target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function</a:t>
            </a:r>
            <a:endParaRPr sz="1950">
              <a:latin typeface="Calibri"/>
              <a:cs typeface="Calibri"/>
            </a:endParaRPr>
          </a:p>
          <a:p>
            <a:pPr marL="830580" lvl="1" indent="-314325">
              <a:lnSpc>
                <a:spcPct val="100000"/>
              </a:lnSpc>
              <a:spcBef>
                <a:spcPts val="52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1950" dirty="0">
                <a:latin typeface="Calibri"/>
                <a:cs typeface="Calibri"/>
              </a:rPr>
              <a:t>Example:</a:t>
            </a:r>
            <a:r>
              <a:rPr sz="1950" spc="5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decision</a:t>
            </a:r>
            <a:r>
              <a:rPr sz="1950" spc="5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trees</a:t>
            </a:r>
            <a:endParaRPr sz="1950">
              <a:latin typeface="Calibri"/>
              <a:cs typeface="Calibri"/>
            </a:endParaRPr>
          </a:p>
          <a:p>
            <a:pPr marL="830580" lvl="1" indent="-314325">
              <a:lnSpc>
                <a:spcPct val="100000"/>
              </a:lnSpc>
              <a:spcBef>
                <a:spcPts val="51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1950" dirty="0">
                <a:latin typeface="Calibri"/>
                <a:cs typeface="Calibri"/>
              </a:rPr>
              <a:t>Techniques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to</a:t>
            </a:r>
            <a:r>
              <a:rPr sz="1950" spc="-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reduce</a:t>
            </a:r>
            <a:r>
              <a:rPr sz="1950" spc="-2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overfitting:</a:t>
            </a:r>
            <a:endParaRPr sz="1950">
              <a:latin typeface="Calibri"/>
              <a:cs typeface="Calibri"/>
            </a:endParaRPr>
          </a:p>
          <a:p>
            <a:pPr marL="1271905" lvl="2" indent="-252095">
              <a:lnSpc>
                <a:spcPct val="100000"/>
              </a:lnSpc>
              <a:spcBef>
                <a:spcPts val="450"/>
              </a:spcBef>
              <a:buClr>
                <a:srgbClr val="CC0000"/>
              </a:buClr>
              <a:buFont typeface="Arial MT"/>
              <a:buChar char="•"/>
              <a:tabLst>
                <a:tab pos="1271905" algn="l"/>
              </a:tabLst>
            </a:pPr>
            <a:r>
              <a:rPr sz="1750" dirty="0">
                <a:latin typeface="Calibri"/>
                <a:cs typeface="Calibri"/>
              </a:rPr>
              <a:t>Reduce</a:t>
            </a:r>
            <a:r>
              <a:rPr sz="1750" spc="-3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model</a:t>
            </a:r>
            <a:r>
              <a:rPr sz="1750" spc="-35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complexity</a:t>
            </a:r>
            <a:endParaRPr sz="1750">
              <a:latin typeface="Calibri"/>
              <a:cs typeface="Calibri"/>
            </a:endParaRPr>
          </a:p>
          <a:p>
            <a:pPr marL="1271905" lvl="2" indent="-252095">
              <a:lnSpc>
                <a:spcPct val="100000"/>
              </a:lnSpc>
              <a:spcBef>
                <a:spcPts val="440"/>
              </a:spcBef>
              <a:buClr>
                <a:srgbClr val="CC0000"/>
              </a:buClr>
              <a:buFont typeface="Arial MT"/>
              <a:buChar char="•"/>
              <a:tabLst>
                <a:tab pos="1271905" algn="l"/>
              </a:tabLst>
            </a:pPr>
            <a:r>
              <a:rPr sz="1750" spc="-10" dirty="0">
                <a:latin typeface="Calibri"/>
                <a:cs typeface="Calibri"/>
              </a:rPr>
              <a:t>Regularization,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Early</a:t>
            </a:r>
            <a:r>
              <a:rPr sz="1750" spc="-3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stopping</a:t>
            </a:r>
            <a:r>
              <a:rPr sz="1750" spc="-4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during</a:t>
            </a:r>
            <a:r>
              <a:rPr sz="1750" spc="-3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the</a:t>
            </a:r>
            <a:r>
              <a:rPr sz="1750" spc="-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training</a:t>
            </a:r>
            <a:r>
              <a:rPr sz="1750" spc="-40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phase</a:t>
            </a:r>
            <a:endParaRPr sz="1750">
              <a:latin typeface="Calibri"/>
              <a:cs typeface="Calibri"/>
            </a:endParaRPr>
          </a:p>
          <a:p>
            <a:pPr marL="1271905" lvl="2" indent="-252095">
              <a:lnSpc>
                <a:spcPct val="100000"/>
              </a:lnSpc>
              <a:spcBef>
                <a:spcPts val="434"/>
              </a:spcBef>
              <a:buClr>
                <a:srgbClr val="CC0000"/>
              </a:buClr>
              <a:buFont typeface="Arial MT"/>
              <a:buChar char="•"/>
              <a:tabLst>
                <a:tab pos="1271905" algn="l"/>
              </a:tabLst>
            </a:pPr>
            <a:r>
              <a:rPr sz="1750" spc="-10" dirty="0">
                <a:latin typeface="Calibri"/>
                <a:cs typeface="Calibri"/>
              </a:rPr>
              <a:t>Cross‐validation</a:t>
            </a:r>
            <a:endParaRPr sz="1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Overfitting</a:t>
            </a:r>
            <a:r>
              <a:rPr spc="-110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10" dirty="0"/>
              <a:t>Underfitting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0817" y="1611124"/>
            <a:ext cx="8190230" cy="4704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marR="5080" indent="-37846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650" i="1" spc="-10" dirty="0">
                <a:solidFill>
                  <a:srgbClr val="0000FF"/>
                </a:solidFill>
                <a:latin typeface="Calibri"/>
                <a:cs typeface="Calibri"/>
              </a:rPr>
              <a:t>Underfitting</a:t>
            </a:r>
            <a:r>
              <a:rPr sz="2650" i="1" spc="-7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refers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to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model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that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can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neither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model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spc="-25" dirty="0">
                <a:latin typeface="Calibri"/>
                <a:cs typeface="Calibri"/>
              </a:rPr>
              <a:t>the </a:t>
            </a:r>
            <a:r>
              <a:rPr sz="2650" spc="-10" dirty="0">
                <a:latin typeface="Calibri"/>
                <a:cs typeface="Calibri"/>
              </a:rPr>
              <a:t>training</a:t>
            </a:r>
            <a:r>
              <a:rPr sz="2650" spc="-9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data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nor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generalize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to</a:t>
            </a:r>
            <a:r>
              <a:rPr sz="2650" spc="-9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new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data</a:t>
            </a:r>
            <a:endParaRPr sz="265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spcBef>
                <a:spcPts val="62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650" dirty="0">
                <a:latin typeface="Calibri"/>
                <a:cs typeface="Calibri"/>
              </a:rPr>
              <a:t>Model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cannot</a:t>
            </a:r>
            <a:r>
              <a:rPr sz="2650" spc="-9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capture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the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underlying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trend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of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the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data</a:t>
            </a:r>
            <a:endParaRPr sz="265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spcBef>
                <a:spcPts val="62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650" dirty="0">
                <a:latin typeface="Calibri"/>
                <a:cs typeface="Calibri"/>
              </a:rPr>
              <a:t>Usually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happens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when:</a:t>
            </a:r>
            <a:endParaRPr sz="2650">
              <a:latin typeface="Calibri"/>
              <a:cs typeface="Calibri"/>
            </a:endParaRPr>
          </a:p>
          <a:p>
            <a:pPr marL="830580" lvl="1" indent="-314325">
              <a:lnSpc>
                <a:spcPct val="100000"/>
              </a:lnSpc>
              <a:spcBef>
                <a:spcPts val="56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we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have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less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build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accurate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model</a:t>
            </a:r>
            <a:endParaRPr sz="2200">
              <a:latin typeface="Calibri"/>
              <a:cs typeface="Calibri"/>
            </a:endParaRPr>
          </a:p>
          <a:p>
            <a:pPr marL="830580" lvl="1" indent="-314325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we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try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build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linear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non‐linear </a:t>
            </a:r>
            <a:r>
              <a:rPr sz="2200" spc="-20" dirty="0">
                <a:latin typeface="Calibri"/>
                <a:cs typeface="Calibri"/>
              </a:rPr>
              <a:t>data</a:t>
            </a:r>
            <a:endParaRPr sz="220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spcBef>
                <a:spcPts val="60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650" spc="-20" dirty="0">
                <a:latin typeface="Calibri"/>
                <a:cs typeface="Calibri"/>
              </a:rPr>
              <a:t>Techniques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to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reduce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underfitting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spc="-50" dirty="0">
                <a:latin typeface="Calibri"/>
                <a:cs typeface="Calibri"/>
              </a:rPr>
              <a:t>:</a:t>
            </a:r>
            <a:endParaRPr sz="2650">
              <a:latin typeface="Calibri"/>
              <a:cs typeface="Calibri"/>
            </a:endParaRPr>
          </a:p>
          <a:p>
            <a:pPr marL="830580" lvl="1" indent="-314325">
              <a:lnSpc>
                <a:spcPct val="100000"/>
              </a:lnSpc>
              <a:spcBef>
                <a:spcPts val="56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Increase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training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data</a:t>
            </a:r>
            <a:endParaRPr sz="2200">
              <a:latin typeface="Calibri"/>
              <a:cs typeface="Calibri"/>
            </a:endParaRPr>
          </a:p>
          <a:p>
            <a:pPr marL="830580" lvl="1" indent="-314325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Increase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complexity</a:t>
            </a:r>
            <a:endParaRPr sz="2200">
              <a:latin typeface="Calibri"/>
              <a:cs typeface="Calibri"/>
            </a:endParaRPr>
          </a:p>
          <a:p>
            <a:pPr marL="830580" lvl="1" indent="-314325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Increase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number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features,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performing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feature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engineering</a:t>
            </a:r>
            <a:endParaRPr sz="2200">
              <a:latin typeface="Calibri"/>
              <a:cs typeface="Calibri"/>
            </a:endParaRPr>
          </a:p>
          <a:p>
            <a:pPr marL="830580" lvl="1" indent="-314325">
              <a:lnSpc>
                <a:spcPct val="100000"/>
              </a:lnSpc>
              <a:spcBef>
                <a:spcPts val="53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Increase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number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epochs/duration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training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Overfitting</a:t>
            </a:r>
            <a:r>
              <a:rPr spc="-110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10" dirty="0"/>
              <a:t>Underfitting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079" y="2351532"/>
            <a:ext cx="2965207" cy="289415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25252" y="5556760"/>
            <a:ext cx="1494155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10" dirty="0">
                <a:latin typeface="Calibri"/>
                <a:cs typeface="Calibri"/>
              </a:rPr>
              <a:t>Overfitting</a:t>
            </a:r>
            <a:endParaRPr sz="26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93004" y="2455164"/>
            <a:ext cx="2662723" cy="283850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01267" y="5556760"/>
            <a:ext cx="1692275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10" dirty="0">
                <a:latin typeface="Calibri"/>
                <a:cs typeface="Calibri"/>
              </a:rPr>
              <a:t>Underfitting</a:t>
            </a:r>
            <a:endParaRPr sz="265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52779" y="2351532"/>
            <a:ext cx="3001653" cy="293636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72483" y="5556760"/>
            <a:ext cx="2583815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10" dirty="0">
                <a:latin typeface="Calibri"/>
                <a:cs typeface="Calibri"/>
              </a:rPr>
              <a:t>Appropriate‐fitting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4564" y="6322569"/>
            <a:ext cx="1835785" cy="4953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521970" marR="5080" indent="-509905">
              <a:lnSpc>
                <a:spcPts val="1850"/>
              </a:lnSpc>
              <a:spcBef>
                <a:spcPts val="160"/>
              </a:spcBef>
            </a:pPr>
            <a:r>
              <a:rPr sz="1550" spc="-10" dirty="0">
                <a:latin typeface="Calibri"/>
                <a:cs typeface="Calibri"/>
              </a:rPr>
              <a:t>Forcefitting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–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too</a:t>
            </a:r>
            <a:r>
              <a:rPr sz="1550" spc="-30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good </a:t>
            </a:r>
            <a:r>
              <a:rPr sz="1550" dirty="0">
                <a:latin typeface="Calibri"/>
                <a:cs typeface="Calibri"/>
              </a:rPr>
              <a:t>to</a:t>
            </a:r>
            <a:r>
              <a:rPr sz="1550" spc="-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be</a:t>
            </a:r>
            <a:r>
              <a:rPr sz="1550" spc="-35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true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37102" y="6322569"/>
            <a:ext cx="1702435" cy="4953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60680" marR="5080" indent="-348615">
              <a:lnSpc>
                <a:spcPts val="1850"/>
              </a:lnSpc>
              <a:spcBef>
                <a:spcPts val="160"/>
              </a:spcBef>
            </a:pPr>
            <a:r>
              <a:rPr sz="1550" spc="-40" dirty="0">
                <a:latin typeface="Calibri"/>
                <a:cs typeface="Calibri"/>
              </a:rPr>
              <a:t>Too </a:t>
            </a:r>
            <a:r>
              <a:rPr sz="1550" dirty="0">
                <a:latin typeface="Calibri"/>
                <a:cs typeface="Calibri"/>
              </a:rPr>
              <a:t>simple</a:t>
            </a:r>
            <a:r>
              <a:rPr sz="1550" spc="-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to</a:t>
            </a:r>
            <a:r>
              <a:rPr sz="1550" spc="-3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explain </a:t>
            </a:r>
            <a:r>
              <a:rPr sz="1550" dirty="0">
                <a:latin typeface="Calibri"/>
                <a:cs typeface="Calibri"/>
              </a:rPr>
              <a:t>the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variance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Overfitting</a:t>
            </a:r>
            <a:r>
              <a:rPr spc="-110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10" dirty="0"/>
              <a:t>Underfitting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119" y="1679448"/>
            <a:ext cx="4865601" cy="27706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51973" y="5011956"/>
            <a:ext cx="6255344" cy="23771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Prediction</a:t>
            </a:r>
            <a:r>
              <a:rPr spc="-150" dirty="0"/>
              <a:t> </a:t>
            </a:r>
            <a:r>
              <a:rPr spc="-20" dirty="0"/>
              <a:t>Error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0817" y="1775716"/>
            <a:ext cx="8014970" cy="2419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0525" marR="5080" indent="-378460">
              <a:lnSpc>
                <a:spcPct val="101099"/>
              </a:lnSpc>
              <a:spcBef>
                <a:spcPts val="90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3050" dirty="0">
                <a:solidFill>
                  <a:srgbClr val="212121"/>
                </a:solidFill>
                <a:latin typeface="Calibri"/>
                <a:cs typeface="Calibri"/>
              </a:rPr>
              <a:t>Error</a:t>
            </a:r>
            <a:r>
              <a:rPr sz="3050" spc="3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212121"/>
                </a:solidFill>
                <a:latin typeface="Calibri"/>
                <a:cs typeface="Calibri"/>
              </a:rPr>
              <a:t>for</a:t>
            </a:r>
            <a:r>
              <a:rPr sz="3050" spc="3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212121"/>
                </a:solidFill>
                <a:latin typeface="Calibri"/>
                <a:cs typeface="Calibri"/>
              </a:rPr>
              <a:t>any</a:t>
            </a:r>
            <a:r>
              <a:rPr sz="3050" spc="3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212121"/>
                </a:solidFill>
                <a:latin typeface="Calibri"/>
                <a:cs typeface="Calibri"/>
              </a:rPr>
              <a:t>supervised</a:t>
            </a:r>
            <a:r>
              <a:rPr sz="3050" spc="3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212121"/>
                </a:solidFill>
                <a:latin typeface="Calibri"/>
                <a:cs typeface="Calibri"/>
              </a:rPr>
              <a:t>ML</a:t>
            </a:r>
            <a:r>
              <a:rPr sz="3050" spc="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212121"/>
                </a:solidFill>
                <a:latin typeface="Calibri"/>
                <a:cs typeface="Calibri"/>
              </a:rPr>
              <a:t>model</a:t>
            </a:r>
            <a:r>
              <a:rPr sz="3050" spc="3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212121"/>
                </a:solidFill>
                <a:latin typeface="Calibri"/>
                <a:cs typeface="Calibri"/>
              </a:rPr>
              <a:t>comprises</a:t>
            </a:r>
            <a:r>
              <a:rPr sz="3050" spc="3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3050" spc="-25" dirty="0">
                <a:solidFill>
                  <a:srgbClr val="212121"/>
                </a:solidFill>
                <a:latin typeface="Calibri"/>
                <a:cs typeface="Calibri"/>
              </a:rPr>
              <a:t>of </a:t>
            </a:r>
            <a:r>
              <a:rPr sz="3050" dirty="0">
                <a:solidFill>
                  <a:srgbClr val="212121"/>
                </a:solidFill>
                <a:latin typeface="Calibri"/>
                <a:cs typeface="Calibri"/>
              </a:rPr>
              <a:t>three</a:t>
            </a:r>
            <a:r>
              <a:rPr sz="3050" spc="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3050" spc="-10" dirty="0">
                <a:solidFill>
                  <a:srgbClr val="212121"/>
                </a:solidFill>
                <a:latin typeface="Calibri"/>
                <a:cs typeface="Calibri"/>
              </a:rPr>
              <a:t>components:</a:t>
            </a:r>
            <a:endParaRPr sz="3050">
              <a:latin typeface="Calibri"/>
              <a:cs typeface="Calibri"/>
            </a:endParaRPr>
          </a:p>
          <a:p>
            <a:pPr marL="1019810" lvl="1" indent="-503555">
              <a:lnSpc>
                <a:spcPct val="100000"/>
              </a:lnSpc>
              <a:spcBef>
                <a:spcPts val="665"/>
              </a:spcBef>
              <a:buClr>
                <a:srgbClr val="CC0000"/>
              </a:buClr>
              <a:buAutoNum type="arabicPeriod"/>
              <a:tabLst>
                <a:tab pos="1019810" algn="l"/>
              </a:tabLst>
            </a:pPr>
            <a:r>
              <a:rPr sz="2650" dirty="0">
                <a:solidFill>
                  <a:srgbClr val="212121"/>
                </a:solidFill>
                <a:latin typeface="Calibri"/>
                <a:cs typeface="Calibri"/>
              </a:rPr>
              <a:t>Bias</a:t>
            </a:r>
            <a:r>
              <a:rPr sz="2650" spc="-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650" spc="-10" dirty="0">
                <a:solidFill>
                  <a:srgbClr val="212121"/>
                </a:solidFill>
                <a:latin typeface="Calibri"/>
                <a:cs typeface="Calibri"/>
              </a:rPr>
              <a:t>error</a:t>
            </a:r>
            <a:endParaRPr sz="2650">
              <a:latin typeface="Calibri"/>
              <a:cs typeface="Calibri"/>
            </a:endParaRPr>
          </a:p>
          <a:p>
            <a:pPr marL="1019810" lvl="1" indent="-503555">
              <a:lnSpc>
                <a:spcPct val="100000"/>
              </a:lnSpc>
              <a:spcBef>
                <a:spcPts val="630"/>
              </a:spcBef>
              <a:buClr>
                <a:srgbClr val="CC0000"/>
              </a:buClr>
              <a:buAutoNum type="arabicPeriod"/>
              <a:tabLst>
                <a:tab pos="1019810" algn="l"/>
              </a:tabLst>
            </a:pPr>
            <a:r>
              <a:rPr sz="2650" spc="-20" dirty="0">
                <a:solidFill>
                  <a:srgbClr val="212121"/>
                </a:solidFill>
                <a:latin typeface="Calibri"/>
                <a:cs typeface="Calibri"/>
              </a:rPr>
              <a:t>Variance</a:t>
            </a:r>
            <a:r>
              <a:rPr sz="2650" spc="-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650" spc="-20" dirty="0">
                <a:solidFill>
                  <a:srgbClr val="212121"/>
                </a:solidFill>
                <a:latin typeface="Calibri"/>
                <a:cs typeface="Calibri"/>
              </a:rPr>
              <a:t>error</a:t>
            </a:r>
            <a:endParaRPr sz="2650">
              <a:latin typeface="Calibri"/>
              <a:cs typeface="Calibri"/>
            </a:endParaRPr>
          </a:p>
          <a:p>
            <a:pPr marL="1019810" lvl="1" indent="-503555">
              <a:lnSpc>
                <a:spcPct val="100000"/>
              </a:lnSpc>
              <a:spcBef>
                <a:spcPts val="625"/>
              </a:spcBef>
              <a:buClr>
                <a:srgbClr val="CC0000"/>
              </a:buClr>
              <a:buAutoNum type="arabicPeriod"/>
              <a:tabLst>
                <a:tab pos="1019810" algn="l"/>
              </a:tabLst>
            </a:pPr>
            <a:r>
              <a:rPr sz="2650" dirty="0">
                <a:solidFill>
                  <a:srgbClr val="212121"/>
                </a:solidFill>
                <a:latin typeface="Calibri"/>
                <a:cs typeface="Calibri"/>
              </a:rPr>
              <a:t>Noise</a:t>
            </a:r>
            <a:r>
              <a:rPr sz="2650" spc="-6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650" dirty="0">
                <a:solidFill>
                  <a:srgbClr val="212121"/>
                </a:solidFill>
                <a:latin typeface="Calibri"/>
                <a:cs typeface="Calibri"/>
              </a:rPr>
              <a:t>‐</a:t>
            </a:r>
            <a:r>
              <a:rPr sz="2650" spc="-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650" spc="-10" dirty="0">
                <a:solidFill>
                  <a:srgbClr val="212121"/>
                </a:solidFill>
                <a:latin typeface="Calibri"/>
                <a:cs typeface="Calibri"/>
              </a:rPr>
              <a:t>irreducible</a:t>
            </a:r>
            <a:r>
              <a:rPr sz="26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650" spc="-40" dirty="0">
                <a:solidFill>
                  <a:srgbClr val="212121"/>
                </a:solidFill>
                <a:latin typeface="Calibri"/>
                <a:cs typeface="Calibri"/>
              </a:rPr>
              <a:t>error,</a:t>
            </a:r>
            <a:r>
              <a:rPr sz="2650" spc="-6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650" dirty="0">
                <a:solidFill>
                  <a:srgbClr val="212121"/>
                </a:solidFill>
                <a:latin typeface="Calibri"/>
                <a:cs typeface="Calibri"/>
              </a:rPr>
              <a:t>cannot</a:t>
            </a:r>
            <a:r>
              <a:rPr sz="26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650" dirty="0">
                <a:solidFill>
                  <a:srgbClr val="212121"/>
                </a:solidFill>
                <a:latin typeface="Calibri"/>
                <a:cs typeface="Calibri"/>
              </a:rPr>
              <a:t>be</a:t>
            </a:r>
            <a:r>
              <a:rPr sz="2650" spc="-6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650" spc="-10" dirty="0">
                <a:solidFill>
                  <a:srgbClr val="212121"/>
                </a:solidFill>
                <a:latin typeface="Calibri"/>
                <a:cs typeface="Calibri"/>
              </a:rPr>
              <a:t>eliminated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0817" y="510796"/>
            <a:ext cx="451993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Bias</a:t>
            </a:r>
            <a:r>
              <a:rPr spc="-85" dirty="0"/>
              <a:t> </a:t>
            </a:r>
            <a:r>
              <a:rPr dirty="0"/>
              <a:t>and</a:t>
            </a:r>
            <a:r>
              <a:rPr spc="-80" dirty="0"/>
              <a:t> </a:t>
            </a:r>
            <a:r>
              <a:rPr spc="-10" dirty="0"/>
              <a:t>Variance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0817" y="1356596"/>
            <a:ext cx="8812530" cy="58801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90525" indent="-377825">
              <a:lnSpc>
                <a:spcPct val="100000"/>
              </a:lnSpc>
              <a:spcBef>
                <a:spcPts val="459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650" spc="-20" dirty="0">
                <a:solidFill>
                  <a:srgbClr val="0000FF"/>
                </a:solidFill>
                <a:latin typeface="Calibri"/>
                <a:cs typeface="Calibri"/>
              </a:rPr>
              <a:t>Bias</a:t>
            </a:r>
            <a:endParaRPr sz="2650">
              <a:latin typeface="Calibri"/>
              <a:cs typeface="Calibri"/>
            </a:endParaRPr>
          </a:p>
          <a:p>
            <a:pPr marL="830580" lvl="1" indent="-314325">
              <a:lnSpc>
                <a:spcPct val="100000"/>
              </a:lnSpc>
              <a:spcBef>
                <a:spcPts val="31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1950" dirty="0">
                <a:latin typeface="Calibri"/>
                <a:cs typeface="Calibri"/>
              </a:rPr>
              <a:t>Difference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between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model’s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expected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predictions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and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true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values</a:t>
            </a:r>
            <a:endParaRPr sz="1950">
              <a:latin typeface="Calibri"/>
              <a:cs typeface="Calibri"/>
            </a:endParaRPr>
          </a:p>
          <a:p>
            <a:pPr marL="830580" marR="252095" lvl="1" indent="-314960">
              <a:lnSpc>
                <a:spcPts val="2140"/>
              </a:lnSpc>
              <a:spcBef>
                <a:spcPts val="51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1950" dirty="0">
                <a:latin typeface="Calibri"/>
                <a:cs typeface="Calibri"/>
              </a:rPr>
              <a:t>Error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when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approximated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function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is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trivial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for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very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complex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problem, </a:t>
            </a:r>
            <a:r>
              <a:rPr sz="1950" dirty="0">
                <a:latin typeface="Calibri"/>
                <a:cs typeface="Calibri"/>
              </a:rPr>
              <a:t>ignoring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structural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relationship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between</a:t>
            </a:r>
            <a:r>
              <a:rPr sz="1950" spc="6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5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predictors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and</a:t>
            </a:r>
            <a:r>
              <a:rPr sz="1950" spc="5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target </a:t>
            </a:r>
            <a:r>
              <a:rPr sz="1950" dirty="0">
                <a:latin typeface="Calibri"/>
                <a:cs typeface="Calibri"/>
              </a:rPr>
              <a:t>(assumptions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made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by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model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to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make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function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easier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to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learn)</a:t>
            </a:r>
            <a:endParaRPr sz="1950">
              <a:latin typeface="Calibri"/>
              <a:cs typeface="Calibri"/>
            </a:endParaRPr>
          </a:p>
          <a:p>
            <a:pPr marL="830580" lvl="1" indent="-314325">
              <a:lnSpc>
                <a:spcPct val="100000"/>
              </a:lnSpc>
              <a:spcBef>
                <a:spcPts val="24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1950" dirty="0">
                <a:latin typeface="Calibri"/>
                <a:cs typeface="Calibri"/>
              </a:rPr>
              <a:t>High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bias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results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in</a:t>
            </a:r>
            <a:r>
              <a:rPr sz="1950" spc="55" dirty="0">
                <a:latin typeface="Calibri"/>
                <a:cs typeface="Calibri"/>
              </a:rPr>
              <a:t> </a:t>
            </a:r>
            <a:r>
              <a:rPr sz="1950" i="1" dirty="0">
                <a:solidFill>
                  <a:srgbClr val="0000FF"/>
                </a:solidFill>
                <a:latin typeface="Calibri"/>
                <a:cs typeface="Calibri"/>
              </a:rPr>
              <a:t>underfitting</a:t>
            </a:r>
            <a:r>
              <a:rPr sz="1950" i="1" spc="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and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higher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training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error</a:t>
            </a:r>
            <a:endParaRPr sz="1950">
              <a:latin typeface="Calibri"/>
              <a:cs typeface="Calibri"/>
            </a:endParaRPr>
          </a:p>
          <a:p>
            <a:pPr marL="830580" marR="5080" lvl="1" indent="-314960">
              <a:lnSpc>
                <a:spcPts val="2140"/>
              </a:lnSpc>
              <a:spcBef>
                <a:spcPts val="52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1950" dirty="0">
                <a:latin typeface="Calibri"/>
                <a:cs typeface="Calibri"/>
              </a:rPr>
              <a:t>Can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be</a:t>
            </a:r>
            <a:r>
              <a:rPr sz="1950" spc="5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reduced</a:t>
            </a:r>
            <a:r>
              <a:rPr sz="1950" spc="5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by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augmenting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features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which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better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describe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association </a:t>
            </a:r>
            <a:r>
              <a:rPr sz="1950" dirty="0">
                <a:latin typeface="Calibri"/>
                <a:cs typeface="Calibri"/>
              </a:rPr>
              <a:t>with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target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variable</a:t>
            </a:r>
            <a:endParaRPr sz="19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70"/>
              </a:spcBef>
              <a:buClr>
                <a:srgbClr val="CC0000"/>
              </a:buClr>
              <a:buFont typeface="Arial MT"/>
              <a:buChar char="–"/>
            </a:pPr>
            <a:endParaRPr sz="195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650" spc="-10" dirty="0">
                <a:solidFill>
                  <a:srgbClr val="0000FF"/>
                </a:solidFill>
                <a:latin typeface="Calibri"/>
                <a:cs typeface="Calibri"/>
              </a:rPr>
              <a:t>Variance</a:t>
            </a:r>
            <a:endParaRPr sz="2650">
              <a:latin typeface="Calibri"/>
              <a:cs typeface="Calibri"/>
            </a:endParaRPr>
          </a:p>
          <a:p>
            <a:pPr marL="830580" marR="339725" lvl="1" indent="-314960">
              <a:lnSpc>
                <a:spcPts val="2140"/>
              </a:lnSpc>
              <a:spcBef>
                <a:spcPts val="55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1950" dirty="0">
                <a:latin typeface="Calibri"/>
                <a:cs typeface="Calibri"/>
              </a:rPr>
              <a:t>Extent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to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which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approximated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function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learned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by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model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differs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-25" dirty="0">
                <a:latin typeface="Calibri"/>
                <a:cs typeface="Calibri"/>
              </a:rPr>
              <a:t>lot </a:t>
            </a:r>
            <a:r>
              <a:rPr sz="1950" dirty="0">
                <a:latin typeface="Calibri"/>
                <a:cs typeface="Calibri"/>
              </a:rPr>
              <a:t>between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different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training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sets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(sensitivity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to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specific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sets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of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training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data)</a:t>
            </a:r>
            <a:endParaRPr sz="1950">
              <a:latin typeface="Calibri"/>
              <a:cs typeface="Calibri"/>
            </a:endParaRPr>
          </a:p>
          <a:p>
            <a:pPr marL="830580" marR="100330" lvl="1" indent="-314960">
              <a:lnSpc>
                <a:spcPts val="2140"/>
              </a:lnSpc>
              <a:spcBef>
                <a:spcPts val="48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1950" dirty="0">
                <a:latin typeface="Calibri"/>
                <a:cs typeface="Calibri"/>
              </a:rPr>
              <a:t>Model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takes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into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account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fluctuations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in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data,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i.e.,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learns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noise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-25" dirty="0">
                <a:latin typeface="Calibri"/>
                <a:cs typeface="Calibri"/>
              </a:rPr>
              <a:t>as </a:t>
            </a:r>
            <a:r>
              <a:rPr sz="1950" dirty="0">
                <a:latin typeface="Calibri"/>
                <a:cs typeface="Calibri"/>
              </a:rPr>
              <a:t>well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(model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is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specific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to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data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on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which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it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was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trained,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not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applicable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-25" dirty="0">
                <a:latin typeface="Calibri"/>
                <a:cs typeface="Calibri"/>
              </a:rPr>
              <a:t>to </a:t>
            </a:r>
            <a:r>
              <a:rPr sz="1950" dirty="0">
                <a:latin typeface="Calibri"/>
                <a:cs typeface="Calibri"/>
              </a:rPr>
              <a:t>different</a:t>
            </a:r>
            <a:r>
              <a:rPr sz="1950" spc="-5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datasets)</a:t>
            </a:r>
            <a:endParaRPr sz="1950">
              <a:latin typeface="Calibri"/>
              <a:cs typeface="Calibri"/>
            </a:endParaRPr>
          </a:p>
          <a:p>
            <a:pPr marL="830580" lvl="1" indent="-314325">
              <a:lnSpc>
                <a:spcPct val="100000"/>
              </a:lnSpc>
              <a:spcBef>
                <a:spcPts val="24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1950" dirty="0">
                <a:latin typeface="Calibri"/>
                <a:cs typeface="Calibri"/>
              </a:rPr>
              <a:t>Due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to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inability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to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perfectly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estimate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parameters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from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limited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-20" dirty="0">
                <a:latin typeface="Calibri"/>
                <a:cs typeface="Calibri"/>
              </a:rPr>
              <a:t>data</a:t>
            </a:r>
            <a:endParaRPr sz="1950">
              <a:latin typeface="Calibri"/>
              <a:cs typeface="Calibri"/>
            </a:endParaRPr>
          </a:p>
          <a:p>
            <a:pPr marL="830580" lvl="1" indent="-314325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1950" dirty="0">
                <a:latin typeface="Calibri"/>
                <a:cs typeface="Calibri"/>
              </a:rPr>
              <a:t>High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variance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results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in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i="1" spc="-10" dirty="0">
                <a:solidFill>
                  <a:srgbClr val="0000FF"/>
                </a:solidFill>
                <a:latin typeface="Calibri"/>
                <a:cs typeface="Calibri"/>
              </a:rPr>
              <a:t>overfitting</a:t>
            </a:r>
            <a:endParaRPr sz="1950">
              <a:latin typeface="Calibri"/>
              <a:cs typeface="Calibri"/>
            </a:endParaRPr>
          </a:p>
          <a:p>
            <a:pPr marL="830580" lvl="1" indent="-314325">
              <a:lnSpc>
                <a:spcPct val="100000"/>
              </a:lnSpc>
              <a:spcBef>
                <a:spcPts val="28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1950" dirty="0">
                <a:latin typeface="Calibri"/>
                <a:cs typeface="Calibri"/>
              </a:rPr>
              <a:t>Regularization,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simpler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classifier,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more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training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data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to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control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variance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0817" y="510796"/>
            <a:ext cx="451993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Bias</a:t>
            </a:r>
            <a:r>
              <a:rPr spc="-85" dirty="0"/>
              <a:t> </a:t>
            </a:r>
            <a:r>
              <a:rPr dirty="0"/>
              <a:t>and</a:t>
            </a:r>
            <a:r>
              <a:rPr spc="-80" dirty="0"/>
              <a:t> </a:t>
            </a:r>
            <a:r>
              <a:rPr spc="-10" dirty="0"/>
              <a:t>Variance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0817" y="1448056"/>
            <a:ext cx="8503285" cy="1296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0525" marR="630555" indent="-378460">
              <a:lnSpc>
                <a:spcPct val="101800"/>
              </a:lnSpc>
              <a:spcBef>
                <a:spcPts val="90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1950" dirty="0">
                <a:latin typeface="Calibri"/>
                <a:cs typeface="Calibri"/>
              </a:rPr>
              <a:t>Assume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an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unknown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target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function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or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“true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function”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which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we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want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-25" dirty="0">
                <a:latin typeface="Calibri"/>
                <a:cs typeface="Calibri"/>
              </a:rPr>
              <a:t>to </a:t>
            </a:r>
            <a:r>
              <a:rPr sz="1950" spc="-10" dirty="0">
                <a:latin typeface="Calibri"/>
                <a:cs typeface="Calibri"/>
              </a:rPr>
              <a:t>approximate</a:t>
            </a:r>
            <a:endParaRPr sz="1950">
              <a:latin typeface="Calibri"/>
              <a:cs typeface="Calibri"/>
            </a:endParaRPr>
          </a:p>
          <a:p>
            <a:pPr marL="390525" marR="5080" indent="-378460">
              <a:lnSpc>
                <a:spcPct val="101800"/>
              </a:lnSpc>
              <a:spcBef>
                <a:spcPts val="47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1950" dirty="0">
                <a:latin typeface="Calibri"/>
                <a:cs typeface="Calibri"/>
              </a:rPr>
              <a:t>Consider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different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training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sets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drawn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from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an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unknown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distribution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defined</a:t>
            </a:r>
            <a:r>
              <a:rPr sz="1950" spc="50" dirty="0">
                <a:latin typeface="Calibri"/>
                <a:cs typeface="Calibri"/>
              </a:rPr>
              <a:t> </a:t>
            </a:r>
            <a:r>
              <a:rPr sz="1950" spc="-25" dirty="0">
                <a:latin typeface="Calibri"/>
                <a:cs typeface="Calibri"/>
              </a:rPr>
              <a:t>as </a:t>
            </a:r>
            <a:r>
              <a:rPr sz="1950" dirty="0">
                <a:latin typeface="Calibri"/>
                <a:cs typeface="Calibri"/>
              </a:rPr>
              <a:t>“true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function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+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noise”</a:t>
            </a:r>
            <a:endParaRPr sz="19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1638" y="2972945"/>
            <a:ext cx="3637200" cy="24852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0535" y="3840736"/>
            <a:ext cx="25082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0" dirty="0">
                <a:latin typeface="Calibri"/>
                <a:cs typeface="Calibri"/>
              </a:rPr>
              <a:t>f(x)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26178" y="2942817"/>
            <a:ext cx="3721315" cy="234441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854579" y="3914650"/>
            <a:ext cx="25082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0" dirty="0">
                <a:latin typeface="Calibri"/>
                <a:cs typeface="Calibri"/>
              </a:rPr>
              <a:t>f(x)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9335" y="5736601"/>
            <a:ext cx="4713605" cy="12344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0525" marR="354330" indent="-378460">
              <a:lnSpc>
                <a:spcPct val="101899"/>
              </a:lnSpc>
              <a:spcBef>
                <a:spcPts val="90"/>
              </a:spcBef>
              <a:buClr>
                <a:srgbClr val="C00000"/>
              </a:buClr>
              <a:buFont typeface="Arial MT"/>
              <a:buChar char="•"/>
              <a:tabLst>
                <a:tab pos="390525" algn="l"/>
              </a:tabLst>
            </a:pPr>
            <a:r>
              <a:rPr sz="1300" dirty="0">
                <a:latin typeface="Calibri"/>
                <a:cs typeface="Calibri"/>
              </a:rPr>
              <a:t>Plot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shows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different</a:t>
            </a:r>
            <a:r>
              <a:rPr sz="1300" dirty="0">
                <a:latin typeface="Calibri"/>
                <a:cs typeface="Calibri"/>
              </a:rPr>
              <a:t> linear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regression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models,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each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fit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to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0" dirty="0">
                <a:latin typeface="Calibri"/>
                <a:cs typeface="Calibri"/>
              </a:rPr>
              <a:t>a </a:t>
            </a:r>
            <a:r>
              <a:rPr sz="1300" spc="-10" dirty="0">
                <a:latin typeface="Calibri"/>
                <a:cs typeface="Calibri"/>
              </a:rPr>
              <a:t>different </a:t>
            </a:r>
            <a:r>
              <a:rPr sz="1300" dirty="0">
                <a:latin typeface="Calibri"/>
                <a:cs typeface="Calibri"/>
              </a:rPr>
              <a:t>training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set</a:t>
            </a:r>
            <a:endParaRPr sz="1300">
              <a:latin typeface="Calibri"/>
              <a:cs typeface="Calibri"/>
            </a:endParaRPr>
          </a:p>
          <a:p>
            <a:pPr marL="390525" marR="360045" indent="-378460">
              <a:lnSpc>
                <a:spcPct val="101499"/>
              </a:lnSpc>
              <a:buClr>
                <a:srgbClr val="C00000"/>
              </a:buClr>
              <a:buFont typeface="Arial MT"/>
              <a:buChar char="•"/>
              <a:tabLst>
                <a:tab pos="390525" algn="l"/>
              </a:tabLst>
            </a:pPr>
            <a:r>
              <a:rPr sz="1300" dirty="0">
                <a:latin typeface="Calibri"/>
                <a:cs typeface="Calibri"/>
              </a:rPr>
              <a:t>None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of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these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models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approximate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true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function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well, </a:t>
            </a:r>
            <a:r>
              <a:rPr sz="1300" dirty="0">
                <a:latin typeface="Calibri"/>
                <a:cs typeface="Calibri"/>
              </a:rPr>
              <a:t>except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at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two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points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(around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x=‐10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and </a:t>
            </a:r>
            <a:r>
              <a:rPr sz="1300" spc="-20" dirty="0">
                <a:latin typeface="Calibri"/>
                <a:cs typeface="Calibri"/>
              </a:rPr>
              <a:t>x=6)</a:t>
            </a:r>
            <a:endParaRPr sz="1300">
              <a:latin typeface="Calibri"/>
              <a:cs typeface="Calibri"/>
            </a:endParaRPr>
          </a:p>
          <a:p>
            <a:pPr marL="390525" marR="5080" indent="-378460">
              <a:lnSpc>
                <a:spcPct val="101499"/>
              </a:lnSpc>
              <a:spcBef>
                <a:spcPts val="5"/>
              </a:spcBef>
              <a:buClr>
                <a:srgbClr val="C00000"/>
              </a:buClr>
              <a:buFont typeface="Arial MT"/>
              <a:buChar char="•"/>
              <a:tabLst>
                <a:tab pos="390525" algn="l"/>
              </a:tabLst>
            </a:pPr>
            <a:r>
              <a:rPr sz="1300" dirty="0">
                <a:latin typeface="Calibri"/>
                <a:cs typeface="Calibri"/>
              </a:rPr>
              <a:t>Bias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is large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because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difference between the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true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value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and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predicted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value,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on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average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is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large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38397" y="5566667"/>
            <a:ext cx="4333240" cy="1838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0525" marR="5080" indent="-378460">
              <a:lnSpc>
                <a:spcPct val="101899"/>
              </a:lnSpc>
              <a:spcBef>
                <a:spcPts val="90"/>
              </a:spcBef>
              <a:buClr>
                <a:srgbClr val="C00000"/>
              </a:buClr>
              <a:buFont typeface="Arial MT"/>
              <a:buChar char="•"/>
              <a:tabLst>
                <a:tab pos="390525" algn="l"/>
              </a:tabLst>
            </a:pPr>
            <a:r>
              <a:rPr sz="1300" dirty="0">
                <a:latin typeface="Calibri"/>
                <a:cs typeface="Calibri"/>
              </a:rPr>
              <a:t>Plot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shows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different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unpruned decision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tree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models,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each </a:t>
            </a:r>
            <a:r>
              <a:rPr sz="1300" dirty="0">
                <a:latin typeface="Calibri"/>
                <a:cs typeface="Calibri"/>
              </a:rPr>
              <a:t>fit to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different </a:t>
            </a:r>
            <a:r>
              <a:rPr sz="1300" dirty="0">
                <a:latin typeface="Calibri"/>
                <a:cs typeface="Calibri"/>
              </a:rPr>
              <a:t>training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set</a:t>
            </a:r>
            <a:endParaRPr sz="130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spcBef>
                <a:spcPts val="25"/>
              </a:spcBef>
              <a:buClr>
                <a:srgbClr val="C00000"/>
              </a:buClr>
              <a:buFont typeface="Arial MT"/>
              <a:buChar char="•"/>
              <a:tabLst>
                <a:tab pos="390525" algn="l"/>
              </a:tabLst>
            </a:pPr>
            <a:r>
              <a:rPr sz="1300" dirty="0">
                <a:latin typeface="Calibri"/>
                <a:cs typeface="Calibri"/>
              </a:rPr>
              <a:t>Models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fit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 training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data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very </a:t>
            </a:r>
            <a:r>
              <a:rPr sz="1300" spc="-10" dirty="0">
                <a:latin typeface="Calibri"/>
                <a:cs typeface="Calibri"/>
              </a:rPr>
              <a:t>closely</a:t>
            </a:r>
            <a:endParaRPr sz="130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spcBef>
                <a:spcPts val="20"/>
              </a:spcBef>
              <a:buClr>
                <a:srgbClr val="C00000"/>
              </a:buClr>
              <a:buFont typeface="Arial MT"/>
              <a:buChar char="•"/>
              <a:tabLst>
                <a:tab pos="390525" algn="l"/>
              </a:tabLst>
            </a:pPr>
            <a:r>
              <a:rPr sz="1300" dirty="0">
                <a:latin typeface="Calibri"/>
                <a:cs typeface="Calibri"/>
              </a:rPr>
              <a:t>The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average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hypothesis,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expectation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over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training</a:t>
            </a:r>
            <a:endParaRPr sz="1300">
              <a:latin typeface="Calibri"/>
              <a:cs typeface="Calibri"/>
            </a:endParaRPr>
          </a:p>
          <a:p>
            <a:pPr marL="390525" marR="105410">
              <a:lnSpc>
                <a:spcPct val="101499"/>
              </a:lnSpc>
              <a:spcBef>
                <a:spcPts val="10"/>
              </a:spcBef>
            </a:pPr>
            <a:r>
              <a:rPr sz="1300" dirty="0">
                <a:latin typeface="Calibri"/>
                <a:cs typeface="Calibri"/>
              </a:rPr>
              <a:t>sets,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would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fit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true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function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perfectly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(given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that </a:t>
            </a:r>
            <a:r>
              <a:rPr sz="1300" spc="-25" dirty="0">
                <a:latin typeface="Calibri"/>
                <a:cs typeface="Calibri"/>
              </a:rPr>
              <a:t>the </a:t>
            </a:r>
            <a:r>
              <a:rPr sz="1300" dirty="0">
                <a:latin typeface="Calibri"/>
                <a:cs typeface="Calibri"/>
              </a:rPr>
              <a:t>noise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is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unbiased and has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an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expected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value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of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0)</a:t>
            </a:r>
            <a:endParaRPr sz="1300">
              <a:latin typeface="Calibri"/>
              <a:cs typeface="Calibri"/>
            </a:endParaRPr>
          </a:p>
          <a:p>
            <a:pPr marL="390525" marR="238760" indent="-378460">
              <a:lnSpc>
                <a:spcPct val="101499"/>
              </a:lnSpc>
              <a:spcBef>
                <a:spcPts val="5"/>
              </a:spcBef>
              <a:buClr>
                <a:srgbClr val="C00000"/>
              </a:buClr>
              <a:buFont typeface="Arial MT"/>
              <a:buChar char="•"/>
              <a:tabLst>
                <a:tab pos="390525" algn="l"/>
              </a:tabLst>
            </a:pPr>
            <a:r>
              <a:rPr sz="1300" spc="-10" dirty="0">
                <a:latin typeface="Calibri"/>
                <a:cs typeface="Calibri"/>
              </a:rPr>
              <a:t>However,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 variance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is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very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high,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since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on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average,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0" dirty="0">
                <a:latin typeface="Calibri"/>
                <a:cs typeface="Calibri"/>
              </a:rPr>
              <a:t>a </a:t>
            </a:r>
            <a:r>
              <a:rPr sz="1300" dirty="0">
                <a:latin typeface="Calibri"/>
                <a:cs typeface="Calibri"/>
              </a:rPr>
              <a:t>prediction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differs a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lot from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expected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value of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the </a:t>
            </a:r>
            <a:r>
              <a:rPr sz="1300" spc="-10" dirty="0">
                <a:latin typeface="Calibri"/>
                <a:cs typeface="Calibri"/>
              </a:rPr>
              <a:t>prediction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579" y="511558"/>
            <a:ext cx="451993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Bias</a:t>
            </a:r>
            <a:r>
              <a:rPr spc="-85" dirty="0"/>
              <a:t> </a:t>
            </a:r>
            <a:r>
              <a:rPr dirty="0"/>
              <a:t>and</a:t>
            </a:r>
            <a:r>
              <a:rPr spc="-80" dirty="0"/>
              <a:t> </a:t>
            </a:r>
            <a:r>
              <a:rPr spc="-10" dirty="0"/>
              <a:t>Variance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1287" y="2348484"/>
            <a:ext cx="7967471" cy="428929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0817" y="510796"/>
            <a:ext cx="451993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Bias</a:t>
            </a:r>
            <a:r>
              <a:rPr spc="-85" dirty="0"/>
              <a:t> </a:t>
            </a:r>
            <a:r>
              <a:rPr dirty="0"/>
              <a:t>and</a:t>
            </a:r>
            <a:r>
              <a:rPr spc="-80" dirty="0"/>
              <a:t> </a:t>
            </a:r>
            <a:r>
              <a:rPr spc="-10" dirty="0"/>
              <a:t>Variance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7075" y="1618183"/>
            <a:ext cx="8172450" cy="4999990"/>
            <a:chOff x="1387075" y="1618183"/>
            <a:chExt cx="8172450" cy="4999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4448" y="1618183"/>
              <a:ext cx="4829367" cy="49996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98955" y="2267428"/>
              <a:ext cx="1746885" cy="731520"/>
            </a:xfrm>
            <a:custGeom>
              <a:avLst/>
              <a:gdLst/>
              <a:ahLst/>
              <a:cxnLst/>
              <a:rect l="l" t="t" r="r" b="b"/>
              <a:pathLst>
                <a:path w="1746884" h="731519">
                  <a:moveTo>
                    <a:pt x="0" y="731041"/>
                  </a:moveTo>
                  <a:lnTo>
                    <a:pt x="500634" y="419383"/>
                  </a:lnTo>
                  <a:lnTo>
                    <a:pt x="451900" y="397951"/>
                  </a:lnTo>
                  <a:lnTo>
                    <a:pt x="410831" y="375253"/>
                  </a:lnTo>
                  <a:lnTo>
                    <a:pt x="377391" y="351504"/>
                  </a:lnTo>
                  <a:lnTo>
                    <a:pt x="333247" y="301725"/>
                  </a:lnTo>
                  <a:lnTo>
                    <a:pt x="319178" y="250347"/>
                  </a:lnTo>
                  <a:lnTo>
                    <a:pt x="323329" y="224600"/>
                  </a:lnTo>
                  <a:lnTo>
                    <a:pt x="353821" y="174076"/>
                  </a:lnTo>
                  <a:lnTo>
                    <a:pt x="413656" y="126288"/>
                  </a:lnTo>
                  <a:lnTo>
                    <a:pt x="454485" y="103962"/>
                  </a:lnTo>
                  <a:lnTo>
                    <a:pt x="502540" y="82970"/>
                  </a:lnTo>
                  <a:lnTo>
                    <a:pt x="557784" y="63529"/>
                  </a:lnTo>
                  <a:lnTo>
                    <a:pt x="603037" y="50458"/>
                  </a:lnTo>
                  <a:lnTo>
                    <a:pt x="650386" y="38902"/>
                  </a:lnTo>
                  <a:lnTo>
                    <a:pt x="699571" y="28856"/>
                  </a:lnTo>
                  <a:lnTo>
                    <a:pt x="750332" y="20315"/>
                  </a:lnTo>
                  <a:lnTo>
                    <a:pt x="802409" y="13273"/>
                  </a:lnTo>
                  <a:lnTo>
                    <a:pt x="855544" y="7726"/>
                  </a:lnTo>
                  <a:lnTo>
                    <a:pt x="909477" y="3668"/>
                  </a:lnTo>
                  <a:lnTo>
                    <a:pt x="963948" y="1094"/>
                  </a:lnTo>
                  <a:lnTo>
                    <a:pt x="1018698" y="0"/>
                  </a:lnTo>
                  <a:lnTo>
                    <a:pt x="1073467" y="379"/>
                  </a:lnTo>
                  <a:lnTo>
                    <a:pt x="1127996" y="2227"/>
                  </a:lnTo>
                  <a:lnTo>
                    <a:pt x="1182026" y="5538"/>
                  </a:lnTo>
                  <a:lnTo>
                    <a:pt x="1235297" y="10308"/>
                  </a:lnTo>
                  <a:lnTo>
                    <a:pt x="1287549" y="16532"/>
                  </a:lnTo>
                  <a:lnTo>
                    <a:pt x="1338524" y="24203"/>
                  </a:lnTo>
                  <a:lnTo>
                    <a:pt x="1387961" y="33318"/>
                  </a:lnTo>
                  <a:lnTo>
                    <a:pt x="1435602" y="43870"/>
                  </a:lnTo>
                  <a:lnTo>
                    <a:pt x="1481186" y="55855"/>
                  </a:lnTo>
                  <a:lnTo>
                    <a:pt x="1524454" y="69268"/>
                  </a:lnTo>
                  <a:lnTo>
                    <a:pt x="1565148" y="84103"/>
                  </a:lnTo>
                  <a:lnTo>
                    <a:pt x="1613748" y="105535"/>
                  </a:lnTo>
                  <a:lnTo>
                    <a:pt x="1654721" y="128234"/>
                  </a:lnTo>
                  <a:lnTo>
                    <a:pt x="1688098" y="151982"/>
                  </a:lnTo>
                  <a:lnTo>
                    <a:pt x="1732195" y="201762"/>
                  </a:lnTo>
                  <a:lnTo>
                    <a:pt x="1746300" y="253140"/>
                  </a:lnTo>
                  <a:lnTo>
                    <a:pt x="1742186" y="278886"/>
                  </a:lnTo>
                  <a:lnTo>
                    <a:pt x="1711790" y="329411"/>
                  </a:lnTo>
                  <a:lnTo>
                    <a:pt x="1652052" y="377199"/>
                  </a:lnTo>
                  <a:lnTo>
                    <a:pt x="1611261" y="399525"/>
                  </a:lnTo>
                  <a:lnTo>
                    <a:pt x="1563232" y="420517"/>
                  </a:lnTo>
                  <a:lnTo>
                    <a:pt x="1507998" y="439957"/>
                  </a:lnTo>
                  <a:lnTo>
                    <a:pt x="1466189" y="452055"/>
                  </a:lnTo>
                  <a:lnTo>
                    <a:pt x="1422348" y="462908"/>
                  </a:lnTo>
                  <a:lnTo>
                    <a:pt x="1376693" y="472504"/>
                  </a:lnTo>
                  <a:lnTo>
                    <a:pt x="1329439" y="480832"/>
                  </a:lnTo>
                  <a:lnTo>
                    <a:pt x="1280807" y="487877"/>
                  </a:lnTo>
                  <a:lnTo>
                    <a:pt x="1231012" y="493629"/>
                  </a:lnTo>
                  <a:lnTo>
                    <a:pt x="1180273" y="498075"/>
                  </a:lnTo>
                  <a:lnTo>
                    <a:pt x="1128807" y="501203"/>
                  </a:lnTo>
                  <a:lnTo>
                    <a:pt x="1076833" y="503000"/>
                  </a:lnTo>
                  <a:lnTo>
                    <a:pt x="1024567" y="503455"/>
                  </a:lnTo>
                  <a:lnTo>
                    <a:pt x="972227" y="502554"/>
                  </a:lnTo>
                  <a:lnTo>
                    <a:pt x="920031" y="500286"/>
                  </a:lnTo>
                  <a:lnTo>
                    <a:pt x="868197" y="496639"/>
                  </a:lnTo>
                  <a:lnTo>
                    <a:pt x="816942" y="491599"/>
                  </a:lnTo>
                  <a:lnTo>
                    <a:pt x="766485" y="485156"/>
                  </a:lnTo>
                  <a:lnTo>
                    <a:pt x="717042" y="477295"/>
                  </a:lnTo>
                  <a:lnTo>
                    <a:pt x="0" y="731041"/>
                  </a:lnTo>
                  <a:close/>
                </a:path>
              </a:pathLst>
            </a:custGeom>
            <a:ln w="2799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01070" y="4282350"/>
              <a:ext cx="2254885" cy="768350"/>
            </a:xfrm>
            <a:custGeom>
              <a:avLst/>
              <a:gdLst/>
              <a:ahLst/>
              <a:cxnLst/>
              <a:rect l="l" t="t" r="r" b="b"/>
              <a:pathLst>
                <a:path w="2254885" h="768350">
                  <a:moveTo>
                    <a:pt x="2254891" y="768185"/>
                  </a:moveTo>
                  <a:lnTo>
                    <a:pt x="1239907" y="519773"/>
                  </a:lnTo>
                  <a:lnTo>
                    <a:pt x="1195326" y="533159"/>
                  </a:lnTo>
                  <a:lnTo>
                    <a:pt x="1149006" y="545061"/>
                  </a:lnTo>
                  <a:lnTo>
                    <a:pt x="1101154" y="555484"/>
                  </a:lnTo>
                  <a:lnTo>
                    <a:pt x="1051975" y="564437"/>
                  </a:lnTo>
                  <a:lnTo>
                    <a:pt x="1001676" y="571927"/>
                  </a:lnTo>
                  <a:lnTo>
                    <a:pt x="950464" y="577960"/>
                  </a:lnTo>
                  <a:lnTo>
                    <a:pt x="898545" y="582545"/>
                  </a:lnTo>
                  <a:lnTo>
                    <a:pt x="846126" y="585688"/>
                  </a:lnTo>
                  <a:lnTo>
                    <a:pt x="793413" y="587398"/>
                  </a:lnTo>
                  <a:lnTo>
                    <a:pt x="740613" y="587680"/>
                  </a:lnTo>
                  <a:lnTo>
                    <a:pt x="687933" y="586543"/>
                  </a:lnTo>
                  <a:lnTo>
                    <a:pt x="635578" y="583994"/>
                  </a:lnTo>
                  <a:lnTo>
                    <a:pt x="583756" y="580040"/>
                  </a:lnTo>
                  <a:lnTo>
                    <a:pt x="532673" y="574688"/>
                  </a:lnTo>
                  <a:lnTo>
                    <a:pt x="482535" y="567946"/>
                  </a:lnTo>
                  <a:lnTo>
                    <a:pt x="433549" y="559820"/>
                  </a:lnTo>
                  <a:lnTo>
                    <a:pt x="385922" y="550320"/>
                  </a:lnTo>
                  <a:lnTo>
                    <a:pt x="339860" y="539450"/>
                  </a:lnTo>
                  <a:lnTo>
                    <a:pt x="295569" y="527220"/>
                  </a:lnTo>
                  <a:lnTo>
                    <a:pt x="253257" y="513636"/>
                  </a:lnTo>
                  <a:lnTo>
                    <a:pt x="213129" y="498705"/>
                  </a:lnTo>
                  <a:lnTo>
                    <a:pt x="175393" y="482435"/>
                  </a:lnTo>
                  <a:lnTo>
                    <a:pt x="128878" y="458332"/>
                  </a:lnTo>
                  <a:lnTo>
                    <a:pt x="89601" y="433025"/>
                  </a:lnTo>
                  <a:lnTo>
                    <a:pt x="57509" y="406721"/>
                  </a:lnTo>
                  <a:lnTo>
                    <a:pt x="14683" y="351943"/>
                  </a:lnTo>
                  <a:lnTo>
                    <a:pt x="0" y="295652"/>
                  </a:lnTo>
                  <a:lnTo>
                    <a:pt x="3085" y="267456"/>
                  </a:lnTo>
                  <a:lnTo>
                    <a:pt x="29861" y="211992"/>
                  </a:lnTo>
                  <a:lnTo>
                    <a:pt x="83774" y="159144"/>
                  </a:lnTo>
                  <a:lnTo>
                    <a:pt x="120781" y="134218"/>
                  </a:lnTo>
                  <a:lnTo>
                    <a:pt x="164422" y="110565"/>
                  </a:lnTo>
                  <a:lnTo>
                    <a:pt x="214647" y="88393"/>
                  </a:lnTo>
                  <a:lnTo>
                    <a:pt x="271405" y="67907"/>
                  </a:lnTo>
                  <a:lnTo>
                    <a:pt x="316080" y="54520"/>
                  </a:lnTo>
                  <a:lnTo>
                    <a:pt x="362476" y="42619"/>
                  </a:lnTo>
                  <a:lnTo>
                    <a:pt x="410390" y="32195"/>
                  </a:lnTo>
                  <a:lnTo>
                    <a:pt x="459615" y="23243"/>
                  </a:lnTo>
                  <a:lnTo>
                    <a:pt x="509945" y="15753"/>
                  </a:lnTo>
                  <a:lnTo>
                    <a:pt x="561177" y="9719"/>
                  </a:lnTo>
                  <a:lnTo>
                    <a:pt x="613104" y="5135"/>
                  </a:lnTo>
                  <a:lnTo>
                    <a:pt x="665522" y="1991"/>
                  </a:lnTo>
                  <a:lnTo>
                    <a:pt x="718224" y="282"/>
                  </a:lnTo>
                  <a:lnTo>
                    <a:pt x="771007" y="0"/>
                  </a:lnTo>
                  <a:lnTo>
                    <a:pt x="823664" y="1137"/>
                  </a:lnTo>
                  <a:lnTo>
                    <a:pt x="875991" y="3686"/>
                  </a:lnTo>
                  <a:lnTo>
                    <a:pt x="927781" y="7640"/>
                  </a:lnTo>
                  <a:lnTo>
                    <a:pt x="978831" y="12992"/>
                  </a:lnTo>
                  <a:lnTo>
                    <a:pt x="1028934" y="19734"/>
                  </a:lnTo>
                  <a:lnTo>
                    <a:pt x="1077886" y="27859"/>
                  </a:lnTo>
                  <a:lnTo>
                    <a:pt x="1125480" y="37360"/>
                  </a:lnTo>
                  <a:lnTo>
                    <a:pt x="1171513" y="48229"/>
                  </a:lnTo>
                  <a:lnTo>
                    <a:pt x="1215779" y="60460"/>
                  </a:lnTo>
                  <a:lnTo>
                    <a:pt x="1258071" y="74044"/>
                  </a:lnTo>
                  <a:lnTo>
                    <a:pt x="1298186" y="88975"/>
                  </a:lnTo>
                  <a:lnTo>
                    <a:pt x="1335919" y="105245"/>
                  </a:lnTo>
                  <a:lnTo>
                    <a:pt x="1390217" y="133965"/>
                  </a:lnTo>
                  <a:lnTo>
                    <a:pt x="1434631" y="164559"/>
                  </a:lnTo>
                  <a:lnTo>
                    <a:pt x="1469060" y="196662"/>
                  </a:lnTo>
                  <a:lnTo>
                    <a:pt x="1493403" y="229908"/>
                  </a:lnTo>
                  <a:lnTo>
                    <a:pt x="1511428" y="298366"/>
                  </a:lnTo>
                  <a:lnTo>
                    <a:pt x="1504910" y="332847"/>
                  </a:lnTo>
                  <a:lnTo>
                    <a:pt x="1487904" y="367007"/>
                  </a:lnTo>
                  <a:lnTo>
                    <a:pt x="1460309" y="400482"/>
                  </a:lnTo>
                  <a:lnTo>
                    <a:pt x="1422025" y="432905"/>
                  </a:lnTo>
                  <a:lnTo>
                    <a:pt x="2254891" y="768185"/>
                  </a:lnTo>
                  <a:close/>
                </a:path>
              </a:pathLst>
            </a:custGeom>
            <a:ln w="2799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47905" y="7211824"/>
            <a:ext cx="587375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i="1" dirty="0">
                <a:latin typeface="Calibri"/>
                <a:cs typeface="Calibri"/>
              </a:rPr>
              <a:t>Source:</a:t>
            </a:r>
            <a:r>
              <a:rPr sz="1200" i="1" spc="20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https://sebastianraschka.com/pdf/lecture‐notes/stat479fs18/08_eval‐intro_notes.pdf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3559" y="4387090"/>
            <a:ext cx="131508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b="1" i="1" spc="-10" dirty="0">
                <a:solidFill>
                  <a:srgbClr val="0000FF"/>
                </a:solidFill>
                <a:latin typeface="Calibri"/>
                <a:cs typeface="Calibri"/>
              </a:rPr>
              <a:t>Underfitting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5765" y="5301490"/>
            <a:ext cx="1918970" cy="4953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850"/>
              </a:lnSpc>
              <a:spcBef>
                <a:spcPts val="160"/>
              </a:spcBef>
            </a:pPr>
            <a:r>
              <a:rPr sz="1550" dirty="0">
                <a:latin typeface="Calibri"/>
                <a:cs typeface="Calibri"/>
              </a:rPr>
              <a:t>model</a:t>
            </a:r>
            <a:r>
              <a:rPr sz="1550" spc="-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is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consistent, </a:t>
            </a:r>
            <a:r>
              <a:rPr sz="1550" spc="-25" dirty="0">
                <a:latin typeface="Calibri"/>
                <a:cs typeface="Calibri"/>
              </a:rPr>
              <a:t>but </a:t>
            </a:r>
            <a:r>
              <a:rPr sz="1550" spc="-10" dirty="0">
                <a:latin typeface="Calibri"/>
                <a:cs typeface="Calibri"/>
              </a:rPr>
              <a:t>inaccurate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on</a:t>
            </a:r>
            <a:r>
              <a:rPr sz="1550" spc="-10" dirty="0">
                <a:latin typeface="Calibri"/>
                <a:cs typeface="Calibri"/>
              </a:rPr>
              <a:t> average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53904" y="2322070"/>
            <a:ext cx="2018664" cy="1316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7185">
              <a:lnSpc>
                <a:spcPct val="100000"/>
              </a:lnSpc>
              <a:spcBef>
                <a:spcPts val="135"/>
              </a:spcBef>
            </a:pPr>
            <a:r>
              <a:rPr sz="1950" b="1" i="1" spc="-10" dirty="0">
                <a:solidFill>
                  <a:srgbClr val="0000FF"/>
                </a:solidFill>
                <a:latin typeface="Calibri"/>
                <a:cs typeface="Calibri"/>
              </a:rPr>
              <a:t>Overfitting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70"/>
              </a:spcBef>
            </a:pPr>
            <a:endParaRPr sz="1950">
              <a:latin typeface="Calibri"/>
              <a:cs typeface="Calibri"/>
            </a:endParaRPr>
          </a:p>
          <a:p>
            <a:pPr marL="12700" marR="5080">
              <a:lnSpc>
                <a:spcPts val="1850"/>
              </a:lnSpc>
              <a:spcBef>
                <a:spcPts val="5"/>
              </a:spcBef>
            </a:pPr>
            <a:r>
              <a:rPr sz="1550" dirty="0">
                <a:latin typeface="Calibri"/>
                <a:cs typeface="Calibri"/>
              </a:rPr>
              <a:t>model</a:t>
            </a:r>
            <a:r>
              <a:rPr sz="1550" spc="-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is</a:t>
            </a:r>
            <a:r>
              <a:rPr sz="1550" spc="-3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accurate</a:t>
            </a:r>
            <a:r>
              <a:rPr sz="1550" spc="-25" dirty="0">
                <a:latin typeface="Calibri"/>
                <a:cs typeface="Calibri"/>
              </a:rPr>
              <a:t> on </a:t>
            </a:r>
            <a:r>
              <a:rPr sz="1550" spc="-10" dirty="0">
                <a:latin typeface="Calibri"/>
                <a:cs typeface="Calibri"/>
              </a:rPr>
              <a:t>average,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but</a:t>
            </a:r>
            <a:r>
              <a:rPr sz="1550" spc="-3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inconsistent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0817" y="510796"/>
            <a:ext cx="574294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Bias‐Variance</a:t>
            </a:r>
            <a:r>
              <a:rPr spc="-200" dirty="0"/>
              <a:t> </a:t>
            </a:r>
            <a:r>
              <a:rPr spc="-10" dirty="0"/>
              <a:t>Tradeoff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70900" y="3702343"/>
            <a:ext cx="4408139" cy="357981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65537" y="1539496"/>
            <a:ext cx="9222740" cy="38404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25805" marR="231140" indent="-37846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Arial MT"/>
              <a:buChar char="•"/>
              <a:tabLst>
                <a:tab pos="725805" algn="l"/>
              </a:tabLst>
            </a:pPr>
            <a:r>
              <a:rPr sz="2650" dirty="0">
                <a:latin typeface="Calibri"/>
                <a:cs typeface="Calibri"/>
              </a:rPr>
              <a:t>Find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balance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between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bias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and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variance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that</a:t>
            </a:r>
            <a:r>
              <a:rPr sz="2650" spc="-100" dirty="0">
                <a:latin typeface="Calibri"/>
                <a:cs typeface="Calibri"/>
              </a:rPr>
              <a:t> </a:t>
            </a:r>
            <a:r>
              <a:rPr sz="2650" i="1" spc="-10" dirty="0">
                <a:solidFill>
                  <a:srgbClr val="0000FF"/>
                </a:solidFill>
                <a:latin typeface="Calibri"/>
                <a:cs typeface="Calibri"/>
              </a:rPr>
              <a:t>minimizes</a:t>
            </a:r>
            <a:r>
              <a:rPr sz="2650" i="1" spc="-7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50" i="1" spc="-25" dirty="0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2650" i="1" dirty="0">
                <a:solidFill>
                  <a:srgbClr val="0000FF"/>
                </a:solidFill>
                <a:latin typeface="Calibri"/>
                <a:cs typeface="Calibri"/>
              </a:rPr>
              <a:t>total</a:t>
            </a:r>
            <a:r>
              <a:rPr sz="2650" i="1" spc="-1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50" i="1" spc="-20" dirty="0">
                <a:solidFill>
                  <a:srgbClr val="0000FF"/>
                </a:solidFill>
                <a:latin typeface="Calibri"/>
                <a:cs typeface="Calibri"/>
              </a:rPr>
              <a:t>error</a:t>
            </a:r>
            <a:endParaRPr sz="2650">
              <a:latin typeface="Calibri"/>
              <a:cs typeface="Calibri"/>
            </a:endParaRPr>
          </a:p>
          <a:p>
            <a:pPr marL="725805" marR="5080" indent="-378460">
              <a:lnSpc>
                <a:spcPct val="100000"/>
              </a:lnSpc>
              <a:spcBef>
                <a:spcPts val="625"/>
              </a:spcBef>
              <a:buClr>
                <a:srgbClr val="CC0000"/>
              </a:buClr>
              <a:buFont typeface="Arial MT"/>
              <a:buChar char="•"/>
              <a:tabLst>
                <a:tab pos="725805" algn="l"/>
              </a:tabLst>
            </a:pPr>
            <a:r>
              <a:rPr sz="2650" dirty="0">
                <a:latin typeface="Calibri"/>
                <a:cs typeface="Calibri"/>
              </a:rPr>
              <a:t>Ensemble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and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cross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validation</a:t>
            </a:r>
            <a:r>
              <a:rPr sz="2650" spc="-10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are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frequently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used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methods</a:t>
            </a:r>
            <a:r>
              <a:rPr sz="2650" spc="-95" dirty="0">
                <a:latin typeface="Calibri"/>
                <a:cs typeface="Calibri"/>
              </a:rPr>
              <a:t> </a:t>
            </a:r>
            <a:r>
              <a:rPr sz="2650" spc="-25" dirty="0">
                <a:latin typeface="Calibri"/>
                <a:cs typeface="Calibri"/>
              </a:rPr>
              <a:t>to </a:t>
            </a:r>
            <a:r>
              <a:rPr sz="2650" spc="-10" dirty="0">
                <a:latin typeface="Calibri"/>
                <a:cs typeface="Calibri"/>
              </a:rPr>
              <a:t>minimize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the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total</a:t>
            </a:r>
            <a:r>
              <a:rPr sz="2650" spc="-9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error</a:t>
            </a:r>
            <a:endParaRPr sz="2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40"/>
              </a:spcBef>
            </a:pPr>
            <a:endParaRPr sz="265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1550" spc="-10" dirty="0">
                <a:latin typeface="Calibri"/>
                <a:cs typeface="Calibri"/>
              </a:rPr>
              <a:t>Scenario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#1: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High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Bias,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Low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Variance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‐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underfitting</a:t>
            </a:r>
            <a:endParaRPr sz="155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spcBef>
                <a:spcPts val="360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1550" spc="-10" dirty="0">
                <a:latin typeface="Calibri"/>
                <a:cs typeface="Calibri"/>
              </a:rPr>
              <a:t>Scenario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#2: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Low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Bias,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High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Variance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‐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overfitting</a:t>
            </a:r>
            <a:endParaRPr sz="155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spcBef>
                <a:spcPts val="360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1550" spc="-10" dirty="0">
                <a:latin typeface="Calibri"/>
                <a:cs typeface="Calibri"/>
              </a:rPr>
              <a:t>Scenario</a:t>
            </a:r>
            <a:r>
              <a:rPr sz="1550" spc="-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#3:</a:t>
            </a:r>
            <a:r>
              <a:rPr sz="1550" spc="-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Low</a:t>
            </a:r>
            <a:r>
              <a:rPr sz="1550" spc="-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Bias,</a:t>
            </a:r>
            <a:r>
              <a:rPr sz="1550" spc="-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Low</a:t>
            </a:r>
            <a:r>
              <a:rPr sz="1550" spc="-4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Variance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‐</a:t>
            </a:r>
            <a:r>
              <a:rPr sz="1550" spc="-50" dirty="0">
                <a:latin typeface="Calibri"/>
                <a:cs typeface="Calibri"/>
              </a:rPr>
              <a:t> </a:t>
            </a:r>
            <a:r>
              <a:rPr sz="1550" i="1" dirty="0">
                <a:solidFill>
                  <a:srgbClr val="0000FF"/>
                </a:solidFill>
                <a:latin typeface="Calibri"/>
                <a:cs typeface="Calibri"/>
              </a:rPr>
              <a:t>optimal</a:t>
            </a:r>
            <a:r>
              <a:rPr sz="1550" i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50" i="1" spc="-10" dirty="0">
                <a:solidFill>
                  <a:srgbClr val="0000FF"/>
                </a:solidFill>
                <a:latin typeface="Calibri"/>
                <a:cs typeface="Calibri"/>
              </a:rPr>
              <a:t>state</a:t>
            </a:r>
            <a:endParaRPr sz="1550">
              <a:latin typeface="Calibri"/>
              <a:cs typeface="Calibri"/>
            </a:endParaRPr>
          </a:p>
          <a:p>
            <a:pPr marL="384810" marR="4339590" indent="-372745" algn="just">
              <a:lnSpc>
                <a:spcPct val="99500"/>
              </a:lnSpc>
              <a:spcBef>
                <a:spcPts val="370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1550" spc="-10" dirty="0">
                <a:latin typeface="Calibri"/>
                <a:cs typeface="Calibri"/>
              </a:rPr>
              <a:t>Scenario</a:t>
            </a:r>
            <a:r>
              <a:rPr sz="1550" spc="-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#4:</a:t>
            </a:r>
            <a:r>
              <a:rPr sz="1550" spc="-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High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Bias,</a:t>
            </a:r>
            <a:r>
              <a:rPr sz="1550" spc="-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High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Variance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‐</a:t>
            </a:r>
            <a:r>
              <a:rPr sz="1550" spc="-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something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wrong 	</a:t>
            </a:r>
            <a:r>
              <a:rPr sz="1550" dirty="0">
                <a:latin typeface="Calibri"/>
                <a:cs typeface="Calibri"/>
              </a:rPr>
              <a:t>with</a:t>
            </a:r>
            <a:r>
              <a:rPr sz="1550" spc="-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data</a:t>
            </a:r>
            <a:r>
              <a:rPr sz="1550" spc="-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(training</a:t>
            </a:r>
            <a:r>
              <a:rPr sz="1550" spc="-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and</a:t>
            </a:r>
            <a:r>
              <a:rPr sz="1550" spc="-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validation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distribution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mismatch, 	</a:t>
            </a:r>
            <a:r>
              <a:rPr sz="1550" dirty="0">
                <a:latin typeface="Calibri"/>
                <a:cs typeface="Calibri"/>
              </a:rPr>
              <a:t>noisy</a:t>
            </a:r>
            <a:r>
              <a:rPr sz="1550" spc="-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data</a:t>
            </a:r>
            <a:r>
              <a:rPr sz="1550" spc="-40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etc.)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Comic Sans MS"/>
                <a:cs typeface="Comic Sans MS"/>
              </a:rPr>
              <a:t>Classifier</a:t>
            </a:r>
            <a:r>
              <a:rPr spc="-250" dirty="0">
                <a:latin typeface="Comic Sans MS"/>
                <a:cs typeface="Comic Sans MS"/>
              </a:rPr>
              <a:t> </a:t>
            </a:r>
            <a:r>
              <a:rPr spc="-10" dirty="0">
                <a:latin typeface="Comic Sans MS"/>
                <a:cs typeface="Comic Sans MS"/>
              </a:rPr>
              <a:t>Evaluation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9704" rIns="0" bIns="0" rtlCol="0">
            <a:spAutoFit/>
          </a:bodyPr>
          <a:lstStyle/>
          <a:p>
            <a:pPr marL="390525" marR="393065" indent="-37846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pc="-10" dirty="0"/>
              <a:t>Estimate</a:t>
            </a:r>
            <a:r>
              <a:rPr spc="-80" dirty="0"/>
              <a:t> </a:t>
            </a:r>
            <a:r>
              <a:rPr dirty="0"/>
              <a:t>how</a:t>
            </a:r>
            <a:r>
              <a:rPr spc="-75" dirty="0"/>
              <a:t> </a:t>
            </a:r>
            <a:r>
              <a:rPr spc="-20" dirty="0"/>
              <a:t>accurately</a:t>
            </a:r>
            <a:r>
              <a:rPr spc="-75" dirty="0"/>
              <a:t> </a:t>
            </a:r>
            <a:r>
              <a:rPr dirty="0"/>
              <a:t>the</a:t>
            </a:r>
            <a:r>
              <a:rPr spc="-80" dirty="0"/>
              <a:t> </a:t>
            </a:r>
            <a:r>
              <a:rPr dirty="0"/>
              <a:t>classifier</a:t>
            </a:r>
            <a:r>
              <a:rPr spc="-75" dirty="0"/>
              <a:t> </a:t>
            </a:r>
            <a:r>
              <a:rPr dirty="0"/>
              <a:t>can</a:t>
            </a:r>
            <a:r>
              <a:rPr spc="-80" dirty="0"/>
              <a:t> </a:t>
            </a:r>
            <a:r>
              <a:rPr dirty="0"/>
              <a:t>predict</a:t>
            </a:r>
            <a:r>
              <a:rPr spc="-75" dirty="0"/>
              <a:t> </a:t>
            </a:r>
            <a:r>
              <a:rPr dirty="0"/>
              <a:t>on</a:t>
            </a:r>
            <a:r>
              <a:rPr spc="-85" dirty="0"/>
              <a:t> </a:t>
            </a:r>
            <a:r>
              <a:rPr spc="-10" dirty="0"/>
              <a:t>future </a:t>
            </a:r>
            <a:r>
              <a:rPr dirty="0"/>
              <a:t>data</a:t>
            </a:r>
            <a:r>
              <a:rPr spc="-75" dirty="0"/>
              <a:t> </a:t>
            </a:r>
            <a:r>
              <a:rPr dirty="0"/>
              <a:t>on</a:t>
            </a:r>
            <a:r>
              <a:rPr spc="-70" dirty="0"/>
              <a:t> </a:t>
            </a:r>
            <a:r>
              <a:rPr dirty="0"/>
              <a:t>which</a:t>
            </a:r>
            <a:r>
              <a:rPr spc="-55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classifier</a:t>
            </a:r>
            <a:r>
              <a:rPr spc="-55" dirty="0"/>
              <a:t> </a:t>
            </a:r>
            <a:r>
              <a:rPr dirty="0"/>
              <a:t>has</a:t>
            </a:r>
            <a:r>
              <a:rPr spc="-60" dirty="0"/>
              <a:t> </a:t>
            </a:r>
            <a:r>
              <a:rPr dirty="0"/>
              <a:t>not</a:t>
            </a:r>
            <a:r>
              <a:rPr spc="-75" dirty="0"/>
              <a:t> </a:t>
            </a:r>
            <a:r>
              <a:rPr dirty="0"/>
              <a:t>been</a:t>
            </a:r>
            <a:r>
              <a:rPr spc="-55" dirty="0"/>
              <a:t> </a:t>
            </a:r>
            <a:r>
              <a:rPr spc="-10" dirty="0"/>
              <a:t>trained</a:t>
            </a:r>
          </a:p>
          <a:p>
            <a:pPr marL="390525" marR="5080" indent="-378460">
              <a:lnSpc>
                <a:spcPct val="100000"/>
              </a:lnSpc>
              <a:spcBef>
                <a:spcPts val="62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dirty="0"/>
              <a:t>Compare</a:t>
            </a:r>
            <a:r>
              <a:rPr spc="-75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spc="-10" dirty="0"/>
              <a:t>performance</a:t>
            </a:r>
            <a:r>
              <a:rPr spc="-5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spc="-10" dirty="0"/>
              <a:t>classifiers</a:t>
            </a:r>
            <a:r>
              <a:rPr spc="-60" dirty="0"/>
              <a:t> </a:t>
            </a:r>
            <a:r>
              <a:rPr dirty="0"/>
              <a:t>if</a:t>
            </a:r>
            <a:r>
              <a:rPr spc="-60" dirty="0"/>
              <a:t> </a:t>
            </a:r>
            <a:r>
              <a:rPr dirty="0"/>
              <a:t>there</a:t>
            </a:r>
            <a:r>
              <a:rPr spc="-55" dirty="0"/>
              <a:t> </a:t>
            </a:r>
            <a:r>
              <a:rPr dirty="0"/>
              <a:t>are</a:t>
            </a:r>
            <a:r>
              <a:rPr spc="-60" dirty="0"/>
              <a:t> </a:t>
            </a:r>
            <a:r>
              <a:rPr dirty="0"/>
              <a:t>more</a:t>
            </a:r>
            <a:r>
              <a:rPr spc="-60" dirty="0"/>
              <a:t> </a:t>
            </a:r>
            <a:r>
              <a:rPr spc="-20" dirty="0"/>
              <a:t>than </a:t>
            </a:r>
            <a:r>
              <a:rPr spc="-25" dirty="0"/>
              <a:t>one</a:t>
            </a:r>
          </a:p>
          <a:p>
            <a:pPr marL="390525" indent="-377825">
              <a:lnSpc>
                <a:spcPct val="100000"/>
              </a:lnSpc>
              <a:spcBef>
                <a:spcPts val="61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dirty="0"/>
              <a:t>How</a:t>
            </a:r>
            <a:r>
              <a:rPr spc="-80" dirty="0"/>
              <a:t> </a:t>
            </a:r>
            <a:r>
              <a:rPr dirty="0"/>
              <a:t>to</a:t>
            </a:r>
            <a:r>
              <a:rPr spc="-95" dirty="0"/>
              <a:t> </a:t>
            </a:r>
            <a:r>
              <a:rPr spc="-10" dirty="0"/>
              <a:t>estimate</a:t>
            </a:r>
            <a:r>
              <a:rPr spc="-80" dirty="0"/>
              <a:t> </a:t>
            </a:r>
            <a:r>
              <a:rPr spc="-10" dirty="0"/>
              <a:t>accuracy?</a:t>
            </a:r>
          </a:p>
          <a:p>
            <a:pPr marL="390525" marR="1638935" indent="-378460">
              <a:lnSpc>
                <a:spcPct val="100000"/>
              </a:lnSpc>
              <a:spcBef>
                <a:spcPts val="630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dirty="0"/>
              <a:t>Are</a:t>
            </a:r>
            <a:r>
              <a:rPr spc="-70" dirty="0"/>
              <a:t> </a:t>
            </a:r>
            <a:r>
              <a:rPr dirty="0"/>
              <a:t>some</a:t>
            </a:r>
            <a:r>
              <a:rPr spc="-65" dirty="0"/>
              <a:t> </a:t>
            </a:r>
            <a:r>
              <a:rPr spc="-10" dirty="0"/>
              <a:t>measures</a:t>
            </a:r>
            <a:r>
              <a:rPr spc="-70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dirty="0"/>
              <a:t>a</a:t>
            </a:r>
            <a:r>
              <a:rPr spc="-70" dirty="0"/>
              <a:t> </a:t>
            </a:r>
            <a:r>
              <a:rPr spc="-10" dirty="0"/>
              <a:t>classifier’s</a:t>
            </a:r>
            <a:r>
              <a:rPr spc="-70" dirty="0"/>
              <a:t> </a:t>
            </a:r>
            <a:r>
              <a:rPr spc="-10" dirty="0"/>
              <a:t>accuracy</a:t>
            </a:r>
            <a:r>
              <a:rPr spc="-65" dirty="0"/>
              <a:t> </a:t>
            </a:r>
            <a:r>
              <a:rPr spc="-20" dirty="0"/>
              <a:t>more </a:t>
            </a:r>
            <a:r>
              <a:rPr spc="-10" dirty="0"/>
              <a:t>appropriate</a:t>
            </a:r>
            <a:r>
              <a:rPr spc="-105" dirty="0"/>
              <a:t> </a:t>
            </a:r>
            <a:r>
              <a:rPr dirty="0"/>
              <a:t>than</a:t>
            </a:r>
            <a:r>
              <a:rPr spc="-105" dirty="0"/>
              <a:t> </a:t>
            </a:r>
            <a:r>
              <a:rPr spc="-10" dirty="0"/>
              <a:t>others?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Accuracy</a:t>
            </a:r>
            <a:r>
              <a:rPr spc="-240" dirty="0"/>
              <a:t> </a:t>
            </a:r>
            <a:r>
              <a:rPr spc="-10" dirty="0"/>
              <a:t>Estimation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0817" y="1526813"/>
            <a:ext cx="8597265" cy="182054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90525" indent="-377825">
              <a:lnSpc>
                <a:spcPct val="100000"/>
              </a:lnSpc>
              <a:spcBef>
                <a:spcPts val="44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650" b="1" dirty="0">
                <a:latin typeface="Calibri"/>
                <a:cs typeface="Calibri"/>
              </a:rPr>
              <a:t>Holdout</a:t>
            </a:r>
            <a:r>
              <a:rPr sz="2650" b="1" spc="-110" dirty="0">
                <a:latin typeface="Calibri"/>
                <a:cs typeface="Calibri"/>
              </a:rPr>
              <a:t> </a:t>
            </a:r>
            <a:r>
              <a:rPr sz="2650" b="1" spc="-10" dirty="0">
                <a:latin typeface="Calibri"/>
                <a:cs typeface="Calibri"/>
              </a:rPr>
              <a:t>method</a:t>
            </a:r>
            <a:endParaRPr sz="2650">
              <a:latin typeface="Calibri"/>
              <a:cs typeface="Calibri"/>
            </a:endParaRPr>
          </a:p>
          <a:p>
            <a:pPr marL="830580" lvl="1" indent="-314325">
              <a:lnSpc>
                <a:spcPts val="2510"/>
              </a:lnSpc>
              <a:spcBef>
                <a:spcPts val="29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Given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randomly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partitioned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into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two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independent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sets,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a</a:t>
            </a:r>
            <a:endParaRPr sz="2200">
              <a:latin typeface="Calibri"/>
              <a:cs typeface="Calibri"/>
            </a:endParaRPr>
          </a:p>
          <a:p>
            <a:pPr marL="830580">
              <a:lnSpc>
                <a:spcPts val="2510"/>
              </a:lnSpc>
            </a:pPr>
            <a:r>
              <a:rPr sz="2200" i="1" dirty="0">
                <a:latin typeface="Calibri"/>
                <a:cs typeface="Calibri"/>
              </a:rPr>
              <a:t>training</a:t>
            </a:r>
            <a:r>
              <a:rPr sz="2200" i="1" spc="-20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set</a:t>
            </a:r>
            <a:r>
              <a:rPr sz="2200" i="1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test</a:t>
            </a:r>
            <a:r>
              <a:rPr sz="2200" i="1" spc="-15" dirty="0">
                <a:latin typeface="Calibri"/>
                <a:cs typeface="Calibri"/>
              </a:rPr>
              <a:t> </a:t>
            </a:r>
            <a:r>
              <a:rPr sz="2200" i="1" spc="-25" dirty="0">
                <a:latin typeface="Calibri"/>
                <a:cs typeface="Calibri"/>
              </a:rPr>
              <a:t>set</a:t>
            </a:r>
            <a:endParaRPr sz="2200">
              <a:latin typeface="Calibri"/>
              <a:cs typeface="Calibri"/>
            </a:endParaRPr>
          </a:p>
          <a:p>
            <a:pPr marL="830580" marR="5080" lvl="1" indent="-314960">
              <a:lnSpc>
                <a:spcPts val="2380"/>
              </a:lnSpc>
              <a:spcBef>
                <a:spcPts val="56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200" spc="-25" dirty="0">
                <a:latin typeface="Calibri"/>
                <a:cs typeface="Calibri"/>
              </a:rPr>
              <a:t>Typically,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two‐thirds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allocated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training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set,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and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remaining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one‐third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allocated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test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set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817" y="5066150"/>
            <a:ext cx="8374380" cy="188912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90525" indent="-377825">
              <a:lnSpc>
                <a:spcPct val="100000"/>
              </a:lnSpc>
              <a:spcBef>
                <a:spcPts val="45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650" b="1" dirty="0">
                <a:latin typeface="Calibri"/>
                <a:cs typeface="Calibri"/>
              </a:rPr>
              <a:t>Random</a:t>
            </a:r>
            <a:r>
              <a:rPr sz="2650" b="1" spc="-145" dirty="0">
                <a:latin typeface="Calibri"/>
                <a:cs typeface="Calibri"/>
              </a:rPr>
              <a:t> </a:t>
            </a:r>
            <a:r>
              <a:rPr sz="2650" b="1" spc="-10" dirty="0">
                <a:latin typeface="Calibri"/>
                <a:cs typeface="Calibri"/>
              </a:rPr>
              <a:t>subsampling</a:t>
            </a:r>
            <a:endParaRPr sz="2650">
              <a:latin typeface="Calibri"/>
              <a:cs typeface="Calibri"/>
            </a:endParaRPr>
          </a:p>
          <a:p>
            <a:pPr marL="830580" lvl="1" indent="-314325">
              <a:lnSpc>
                <a:spcPct val="100000"/>
              </a:lnSpc>
              <a:spcBef>
                <a:spcPts val="30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variation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holdout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method</a:t>
            </a:r>
            <a:endParaRPr sz="2200">
              <a:latin typeface="Calibri"/>
              <a:cs typeface="Calibri"/>
            </a:endParaRPr>
          </a:p>
          <a:p>
            <a:pPr marL="830580" lvl="1" indent="-314325">
              <a:lnSpc>
                <a:spcPct val="100000"/>
              </a:lnSpc>
              <a:spcBef>
                <a:spcPts val="26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Holdout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method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repeated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k</a:t>
            </a:r>
            <a:r>
              <a:rPr sz="2200" i="1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times</a:t>
            </a:r>
            <a:endParaRPr sz="2200">
              <a:latin typeface="Calibri"/>
              <a:cs typeface="Calibri"/>
            </a:endParaRPr>
          </a:p>
          <a:p>
            <a:pPr marL="830580" marR="5080" lvl="1" indent="-314960">
              <a:lnSpc>
                <a:spcPts val="2380"/>
              </a:lnSpc>
              <a:spcBef>
                <a:spcPts val="56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Overall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accuracy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estimate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taken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average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accuracies </a:t>
            </a:r>
            <a:r>
              <a:rPr sz="2200" dirty="0">
                <a:latin typeface="Calibri"/>
                <a:cs typeface="Calibri"/>
              </a:rPr>
              <a:t>obtained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from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each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iteration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6886" y="3628543"/>
            <a:ext cx="4415098" cy="162482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Accuracy</a:t>
            </a:r>
            <a:r>
              <a:rPr spc="-240" dirty="0"/>
              <a:t> </a:t>
            </a:r>
            <a:r>
              <a:rPr spc="-10" dirty="0"/>
              <a:t>Estimation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8117" y="1525233"/>
            <a:ext cx="8846185" cy="51390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03225" indent="-377825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Font typeface="Arial MT"/>
              <a:buChar char="•"/>
              <a:tabLst>
                <a:tab pos="403225" algn="l"/>
              </a:tabLst>
            </a:pPr>
            <a:r>
              <a:rPr sz="2650" b="1" i="1" dirty="0">
                <a:latin typeface="Calibri"/>
                <a:cs typeface="Calibri"/>
              </a:rPr>
              <a:t>k</a:t>
            </a:r>
            <a:r>
              <a:rPr sz="2650" b="1" dirty="0">
                <a:latin typeface="Calibri"/>
                <a:cs typeface="Calibri"/>
              </a:rPr>
              <a:t>‐fold</a:t>
            </a:r>
            <a:r>
              <a:rPr sz="2650" b="1" spc="-135" dirty="0">
                <a:latin typeface="Calibri"/>
                <a:cs typeface="Calibri"/>
              </a:rPr>
              <a:t> </a:t>
            </a:r>
            <a:r>
              <a:rPr sz="2650" b="1" spc="-10" dirty="0">
                <a:latin typeface="Calibri"/>
                <a:cs typeface="Calibri"/>
              </a:rPr>
              <a:t>cross‐validation</a:t>
            </a:r>
            <a:endParaRPr sz="2650">
              <a:latin typeface="Calibri"/>
              <a:cs typeface="Calibri"/>
            </a:endParaRPr>
          </a:p>
          <a:p>
            <a:pPr marL="843280" marR="103505" lvl="1" indent="-314960">
              <a:lnSpc>
                <a:spcPct val="100000"/>
              </a:lnSpc>
              <a:spcBef>
                <a:spcPts val="565"/>
              </a:spcBef>
              <a:buClr>
                <a:srgbClr val="CC0000"/>
              </a:buClr>
              <a:buFont typeface="Arial MT"/>
              <a:buChar char="–"/>
              <a:tabLst>
                <a:tab pos="843280" algn="l"/>
              </a:tabLst>
            </a:pPr>
            <a:r>
              <a:rPr sz="2200" dirty="0">
                <a:latin typeface="Calibri"/>
                <a:cs typeface="Calibri"/>
              </a:rPr>
              <a:t>Initial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randomly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partitioned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into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k</a:t>
            </a:r>
            <a:r>
              <a:rPr sz="2200" i="1" spc="-45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mutually</a:t>
            </a:r>
            <a:r>
              <a:rPr sz="2200" i="1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exclusive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subsets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“folds,” </a:t>
            </a:r>
            <a:r>
              <a:rPr sz="2200" i="1" dirty="0">
                <a:latin typeface="Calibri"/>
                <a:cs typeface="Calibri"/>
              </a:rPr>
              <a:t>D</a:t>
            </a:r>
            <a:r>
              <a:rPr sz="2175" i="1" baseline="-21072" dirty="0">
                <a:latin typeface="Calibri"/>
                <a:cs typeface="Calibri"/>
              </a:rPr>
              <a:t>1</a:t>
            </a:r>
            <a:r>
              <a:rPr sz="2200" i="1" dirty="0">
                <a:latin typeface="Calibri"/>
                <a:cs typeface="Calibri"/>
              </a:rPr>
              <a:t>,D</a:t>
            </a:r>
            <a:r>
              <a:rPr sz="2175" i="1" baseline="-21072" dirty="0">
                <a:latin typeface="Calibri"/>
                <a:cs typeface="Calibri"/>
              </a:rPr>
              <a:t>2</a:t>
            </a:r>
            <a:r>
              <a:rPr sz="2200" i="1" dirty="0">
                <a:latin typeface="Calibri"/>
                <a:cs typeface="Calibri"/>
              </a:rPr>
              <a:t>,…,D</a:t>
            </a:r>
            <a:r>
              <a:rPr sz="2175" i="1" baseline="-21072" dirty="0">
                <a:latin typeface="Calibri"/>
                <a:cs typeface="Calibri"/>
              </a:rPr>
              <a:t>k</a:t>
            </a:r>
            <a:r>
              <a:rPr sz="2200" i="1" dirty="0">
                <a:latin typeface="Calibri"/>
                <a:cs typeface="Calibri"/>
              </a:rPr>
              <a:t>,</a:t>
            </a:r>
            <a:r>
              <a:rPr sz="2200" i="1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each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approximately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equal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size</a:t>
            </a:r>
            <a:endParaRPr sz="2200">
              <a:latin typeface="Calibri"/>
              <a:cs typeface="Calibri"/>
            </a:endParaRPr>
          </a:p>
          <a:p>
            <a:pPr marL="843280" lvl="1" indent="-314325">
              <a:lnSpc>
                <a:spcPct val="100000"/>
              </a:lnSpc>
              <a:spcBef>
                <a:spcPts val="535"/>
              </a:spcBef>
              <a:buClr>
                <a:srgbClr val="CC0000"/>
              </a:buClr>
              <a:buFont typeface="Arial MT"/>
              <a:buChar char="–"/>
              <a:tabLst>
                <a:tab pos="843280" algn="l"/>
              </a:tabLst>
            </a:pPr>
            <a:r>
              <a:rPr sz="2200" spc="-20" dirty="0">
                <a:latin typeface="Calibri"/>
                <a:cs typeface="Calibri"/>
              </a:rPr>
              <a:t>Training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testing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performed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k</a:t>
            </a:r>
            <a:r>
              <a:rPr sz="2200" i="1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times</a:t>
            </a:r>
            <a:endParaRPr sz="2200">
              <a:latin typeface="Calibri"/>
              <a:cs typeface="Calibri"/>
            </a:endParaRPr>
          </a:p>
          <a:p>
            <a:pPr marL="843280" marR="46990" lvl="1" indent="-314960">
              <a:lnSpc>
                <a:spcPct val="100000"/>
              </a:lnSpc>
              <a:spcBef>
                <a:spcPts val="535"/>
              </a:spcBef>
              <a:buClr>
                <a:srgbClr val="CC0000"/>
              </a:buClr>
              <a:buFont typeface="Arial MT"/>
              <a:buChar char="–"/>
              <a:tabLst>
                <a:tab pos="843280" algn="l"/>
              </a:tabLst>
            </a:pPr>
            <a:r>
              <a:rPr sz="2200" dirty="0">
                <a:latin typeface="Calibri"/>
                <a:cs typeface="Calibri"/>
              </a:rPr>
              <a:t>In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iteration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i,</a:t>
            </a:r>
            <a:r>
              <a:rPr sz="2200" i="1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partition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D</a:t>
            </a:r>
            <a:r>
              <a:rPr sz="2175" i="1" baseline="-21072" dirty="0">
                <a:latin typeface="Calibri"/>
                <a:cs typeface="Calibri"/>
              </a:rPr>
              <a:t>i</a:t>
            </a:r>
            <a:r>
              <a:rPr sz="2175" i="1" spc="195" baseline="-21072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reserved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test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set,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remaining </a:t>
            </a:r>
            <a:r>
              <a:rPr sz="2200" dirty="0">
                <a:latin typeface="Calibri"/>
                <a:cs typeface="Calibri"/>
              </a:rPr>
              <a:t>partitions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collectively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train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model</a:t>
            </a:r>
            <a:endParaRPr sz="2200">
              <a:latin typeface="Calibri"/>
              <a:cs typeface="Calibri"/>
            </a:endParaRPr>
          </a:p>
          <a:p>
            <a:pPr marL="1284605" marR="17780" lvl="2" indent="-252729">
              <a:lnSpc>
                <a:spcPct val="100899"/>
              </a:lnSpc>
              <a:spcBef>
                <a:spcPts val="445"/>
              </a:spcBef>
              <a:buClr>
                <a:srgbClr val="CC0000"/>
              </a:buClr>
              <a:buFont typeface="Arial MT"/>
              <a:buChar char="•"/>
              <a:tabLst>
                <a:tab pos="1284605" algn="l"/>
              </a:tabLst>
            </a:pPr>
            <a:r>
              <a:rPr sz="1750" dirty="0">
                <a:latin typeface="Calibri"/>
                <a:cs typeface="Calibri"/>
              </a:rPr>
              <a:t>In</a:t>
            </a:r>
            <a:r>
              <a:rPr sz="1750" spc="-3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the</a:t>
            </a:r>
            <a:r>
              <a:rPr sz="1750" spc="-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first</a:t>
            </a:r>
            <a:r>
              <a:rPr sz="1750" spc="-3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iteration,</a:t>
            </a:r>
            <a:r>
              <a:rPr sz="1750" spc="-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subsets</a:t>
            </a:r>
            <a:r>
              <a:rPr sz="1750" spc="-35" dirty="0">
                <a:latin typeface="Calibri"/>
                <a:cs typeface="Calibri"/>
              </a:rPr>
              <a:t> </a:t>
            </a:r>
            <a:r>
              <a:rPr sz="1750" i="1" dirty="0">
                <a:latin typeface="Calibri"/>
                <a:cs typeface="Calibri"/>
              </a:rPr>
              <a:t>D</a:t>
            </a:r>
            <a:r>
              <a:rPr sz="1725" i="1" baseline="-21739" dirty="0">
                <a:latin typeface="Calibri"/>
                <a:cs typeface="Calibri"/>
              </a:rPr>
              <a:t>2</a:t>
            </a:r>
            <a:r>
              <a:rPr sz="1750" i="1" dirty="0">
                <a:latin typeface="Calibri"/>
                <a:cs typeface="Calibri"/>
              </a:rPr>
              <a:t>,</a:t>
            </a:r>
            <a:r>
              <a:rPr sz="1750" i="1" spc="-25" dirty="0">
                <a:latin typeface="Calibri"/>
                <a:cs typeface="Calibri"/>
              </a:rPr>
              <a:t> </a:t>
            </a:r>
            <a:r>
              <a:rPr sz="1750" i="1" dirty="0">
                <a:latin typeface="Calibri"/>
                <a:cs typeface="Calibri"/>
              </a:rPr>
              <a:t>…,</a:t>
            </a:r>
            <a:r>
              <a:rPr sz="1750" i="1" spc="-30" dirty="0">
                <a:latin typeface="Calibri"/>
                <a:cs typeface="Calibri"/>
              </a:rPr>
              <a:t> </a:t>
            </a:r>
            <a:r>
              <a:rPr sz="1750" i="1" dirty="0">
                <a:latin typeface="Calibri"/>
                <a:cs typeface="Calibri"/>
              </a:rPr>
              <a:t>D</a:t>
            </a:r>
            <a:r>
              <a:rPr sz="1725" i="1" baseline="-21739" dirty="0">
                <a:latin typeface="Calibri"/>
                <a:cs typeface="Calibri"/>
              </a:rPr>
              <a:t>k</a:t>
            </a:r>
            <a:r>
              <a:rPr sz="1725" i="1" spc="179" baseline="-21739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collectively</a:t>
            </a:r>
            <a:r>
              <a:rPr sz="1750" spc="-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serve</a:t>
            </a:r>
            <a:r>
              <a:rPr sz="1750" spc="-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as</a:t>
            </a:r>
            <a:r>
              <a:rPr sz="1750" spc="-3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the</a:t>
            </a:r>
            <a:r>
              <a:rPr sz="1750" spc="-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training</a:t>
            </a:r>
            <a:r>
              <a:rPr sz="1750" spc="-3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set</a:t>
            </a:r>
            <a:r>
              <a:rPr sz="1750" spc="-1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to</a:t>
            </a:r>
            <a:r>
              <a:rPr sz="1750" spc="-20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obtain </a:t>
            </a:r>
            <a:r>
              <a:rPr sz="1750" dirty="0">
                <a:latin typeface="Calibri"/>
                <a:cs typeface="Calibri"/>
              </a:rPr>
              <a:t>a</a:t>
            </a:r>
            <a:r>
              <a:rPr sz="1750" spc="-4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first</a:t>
            </a:r>
            <a:r>
              <a:rPr sz="1750" spc="-3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model,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which</a:t>
            </a:r>
            <a:r>
              <a:rPr sz="1750" spc="-3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is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tested</a:t>
            </a:r>
            <a:r>
              <a:rPr sz="1750" spc="-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on</a:t>
            </a:r>
            <a:r>
              <a:rPr sz="1750" spc="-15" dirty="0">
                <a:latin typeface="Calibri"/>
                <a:cs typeface="Calibri"/>
              </a:rPr>
              <a:t> </a:t>
            </a:r>
            <a:r>
              <a:rPr sz="1750" i="1" spc="-25" dirty="0">
                <a:latin typeface="Calibri"/>
                <a:cs typeface="Calibri"/>
              </a:rPr>
              <a:t>D</a:t>
            </a:r>
            <a:r>
              <a:rPr sz="1725" i="1" spc="-37" baseline="-21739" dirty="0">
                <a:latin typeface="Calibri"/>
                <a:cs typeface="Calibri"/>
              </a:rPr>
              <a:t>1</a:t>
            </a:r>
            <a:endParaRPr sz="1725" baseline="-21739">
              <a:latin typeface="Calibri"/>
              <a:cs typeface="Calibri"/>
            </a:endParaRPr>
          </a:p>
          <a:p>
            <a:pPr marL="843280" marR="434975" lvl="1" indent="-31496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Arial MT"/>
              <a:buChar char="–"/>
              <a:tabLst>
                <a:tab pos="843280" algn="l"/>
              </a:tabLst>
            </a:pPr>
            <a:r>
              <a:rPr sz="2200" dirty="0">
                <a:latin typeface="Calibri"/>
                <a:cs typeface="Calibri"/>
              </a:rPr>
              <a:t>Unlike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holdout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random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subsampling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methods,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here</a:t>
            </a:r>
            <a:r>
              <a:rPr sz="2200" spc="-20" dirty="0">
                <a:latin typeface="Calibri"/>
                <a:cs typeface="Calibri"/>
              </a:rPr>
              <a:t> each </a:t>
            </a:r>
            <a:r>
              <a:rPr sz="2200" dirty="0">
                <a:latin typeface="Calibri"/>
                <a:cs typeface="Calibri"/>
              </a:rPr>
              <a:t>sample is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same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number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times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training and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once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for </a:t>
            </a:r>
            <a:r>
              <a:rPr sz="2200" spc="-10" dirty="0">
                <a:latin typeface="Calibri"/>
                <a:cs typeface="Calibri"/>
              </a:rPr>
              <a:t>testing</a:t>
            </a:r>
            <a:endParaRPr sz="2200">
              <a:latin typeface="Calibri"/>
              <a:cs typeface="Calibri"/>
            </a:endParaRPr>
          </a:p>
          <a:p>
            <a:pPr marL="843280" marR="34925" lvl="1" indent="-314960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Arial MT"/>
              <a:buChar char="–"/>
              <a:tabLst>
                <a:tab pos="843280" algn="l"/>
              </a:tabLst>
            </a:pPr>
            <a:r>
              <a:rPr sz="2200" dirty="0">
                <a:latin typeface="Calibri"/>
                <a:cs typeface="Calibri"/>
              </a:rPr>
              <a:t>Accuracy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estimate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overall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number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correct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classifications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from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k</a:t>
            </a:r>
            <a:r>
              <a:rPr sz="2200" i="1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iterations, divided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total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number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tuples in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initial </a:t>
            </a:r>
            <a:r>
              <a:rPr sz="2200" spc="-20" dirty="0">
                <a:latin typeface="Calibri"/>
                <a:cs typeface="Calibri"/>
              </a:rPr>
              <a:t>data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Accuracy</a:t>
            </a:r>
            <a:r>
              <a:rPr spc="-240" dirty="0"/>
              <a:t> </a:t>
            </a:r>
            <a:r>
              <a:rPr spc="-10" dirty="0"/>
              <a:t>Estimation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0817" y="1778764"/>
            <a:ext cx="3485515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7825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650" b="1" i="1" dirty="0">
                <a:latin typeface="Calibri"/>
                <a:cs typeface="Calibri"/>
              </a:rPr>
              <a:t>k</a:t>
            </a:r>
            <a:r>
              <a:rPr sz="2650" b="1" dirty="0">
                <a:latin typeface="Calibri"/>
                <a:cs typeface="Calibri"/>
              </a:rPr>
              <a:t>‐fold</a:t>
            </a:r>
            <a:r>
              <a:rPr sz="2650" b="1" spc="-135" dirty="0">
                <a:latin typeface="Calibri"/>
                <a:cs typeface="Calibri"/>
              </a:rPr>
              <a:t> </a:t>
            </a:r>
            <a:r>
              <a:rPr sz="2650" b="1" spc="-10" dirty="0">
                <a:latin typeface="Calibri"/>
                <a:cs typeface="Calibri"/>
              </a:rPr>
              <a:t>cross‐validation</a:t>
            </a:r>
            <a:endParaRPr sz="26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8428" y="2865709"/>
            <a:ext cx="6381551" cy="341108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12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-25" dirty="0"/>
              <a:t>Techniques</a:t>
            </a:r>
            <a:r>
              <a:rPr sz="3500" spc="-85" dirty="0"/>
              <a:t> </a:t>
            </a:r>
            <a:r>
              <a:rPr sz="3500" dirty="0"/>
              <a:t>to</a:t>
            </a:r>
            <a:r>
              <a:rPr sz="3500" spc="-80" dirty="0"/>
              <a:t> </a:t>
            </a:r>
            <a:r>
              <a:rPr sz="3500" dirty="0"/>
              <a:t>Improve</a:t>
            </a:r>
            <a:r>
              <a:rPr sz="3500" spc="-85" dirty="0"/>
              <a:t> </a:t>
            </a:r>
            <a:r>
              <a:rPr sz="3500" dirty="0"/>
              <a:t>Classification</a:t>
            </a:r>
            <a:r>
              <a:rPr sz="3500" spc="-85" dirty="0"/>
              <a:t> </a:t>
            </a:r>
            <a:r>
              <a:rPr sz="3500" spc="-10" dirty="0"/>
              <a:t>Accuracy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900817" y="1497851"/>
            <a:ext cx="8883650" cy="545846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90525" indent="-377825">
              <a:lnSpc>
                <a:spcPct val="100000"/>
              </a:lnSpc>
              <a:spcBef>
                <a:spcPts val="790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650" i="1" dirty="0">
                <a:solidFill>
                  <a:srgbClr val="0000FF"/>
                </a:solidFill>
                <a:latin typeface="Calibri"/>
                <a:cs typeface="Calibri"/>
              </a:rPr>
              <a:t>Ensemble</a:t>
            </a:r>
            <a:r>
              <a:rPr sz="2650" i="1" spc="-1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50" i="1" spc="-10" dirty="0">
                <a:solidFill>
                  <a:srgbClr val="0000FF"/>
                </a:solidFill>
                <a:latin typeface="Calibri"/>
                <a:cs typeface="Calibri"/>
              </a:rPr>
              <a:t>methods</a:t>
            </a:r>
            <a:endParaRPr sz="2650">
              <a:latin typeface="Calibri"/>
              <a:cs typeface="Calibri"/>
            </a:endParaRPr>
          </a:p>
          <a:p>
            <a:pPr marL="830580" marR="378460" lvl="1" indent="-314960">
              <a:lnSpc>
                <a:spcPct val="101699"/>
              </a:lnSpc>
              <a:spcBef>
                <a:spcPts val="51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1950" dirty="0">
                <a:latin typeface="Calibri"/>
                <a:cs typeface="Calibri"/>
              </a:rPr>
              <a:t>a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composite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model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(combination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of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classifiers)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to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obtain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better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predictive </a:t>
            </a:r>
            <a:r>
              <a:rPr sz="1950" dirty="0">
                <a:latin typeface="Calibri"/>
                <a:cs typeface="Calibri"/>
              </a:rPr>
              <a:t>performance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than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could</a:t>
            </a:r>
            <a:r>
              <a:rPr sz="1950" spc="5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be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obtained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from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any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of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constituent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classifiers alone</a:t>
            </a:r>
            <a:endParaRPr sz="1950">
              <a:latin typeface="Calibri"/>
              <a:cs typeface="Calibri"/>
            </a:endParaRPr>
          </a:p>
          <a:p>
            <a:pPr marL="830580" lvl="1" indent="-314325">
              <a:lnSpc>
                <a:spcPct val="100000"/>
              </a:lnSpc>
              <a:spcBef>
                <a:spcPts val="51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1950" i="1" dirty="0">
                <a:latin typeface="Calibri"/>
                <a:cs typeface="Calibri"/>
              </a:rPr>
              <a:t>more</a:t>
            </a:r>
            <a:r>
              <a:rPr sz="1950" i="1" spc="70" dirty="0"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accurate</a:t>
            </a:r>
            <a:r>
              <a:rPr sz="1950" i="1" spc="70" dirty="0"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than</a:t>
            </a:r>
            <a:r>
              <a:rPr sz="1950" i="1" spc="75" dirty="0"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their</a:t>
            </a:r>
            <a:r>
              <a:rPr sz="1950" i="1" spc="70" dirty="0"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component</a:t>
            </a:r>
            <a:r>
              <a:rPr sz="1950" i="1" spc="75" dirty="0">
                <a:latin typeface="Calibri"/>
                <a:cs typeface="Calibri"/>
              </a:rPr>
              <a:t> </a:t>
            </a:r>
            <a:r>
              <a:rPr sz="1950" i="1" spc="-10" dirty="0">
                <a:latin typeface="Calibri"/>
                <a:cs typeface="Calibri"/>
              </a:rPr>
              <a:t>classifiers</a:t>
            </a:r>
            <a:endParaRPr sz="195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spcBef>
                <a:spcPts val="590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650" spc="-10" dirty="0">
                <a:latin typeface="Calibri"/>
                <a:cs typeface="Calibri"/>
              </a:rPr>
              <a:t>Reliability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of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single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algorithm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is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often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not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sufficient</a:t>
            </a:r>
            <a:endParaRPr sz="2650">
              <a:latin typeface="Calibri"/>
              <a:cs typeface="Calibri"/>
            </a:endParaRPr>
          </a:p>
          <a:p>
            <a:pPr marL="830580" marR="5080" lvl="1" indent="-314960">
              <a:lnSpc>
                <a:spcPct val="101800"/>
              </a:lnSpc>
              <a:spcBef>
                <a:spcPts val="509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1950" dirty="0">
                <a:latin typeface="Calibri"/>
                <a:cs typeface="Calibri"/>
              </a:rPr>
              <a:t>Algorithms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can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be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used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with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different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parameters,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which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have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different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effects </a:t>
            </a:r>
            <a:r>
              <a:rPr sz="1950" dirty="0">
                <a:latin typeface="Calibri"/>
                <a:cs typeface="Calibri"/>
              </a:rPr>
              <a:t>in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certain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data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situations</a:t>
            </a:r>
            <a:endParaRPr sz="1950">
              <a:latin typeface="Calibri"/>
              <a:cs typeface="Calibri"/>
            </a:endParaRPr>
          </a:p>
          <a:p>
            <a:pPr marL="830580" lvl="1" indent="-314325">
              <a:lnSpc>
                <a:spcPct val="100000"/>
              </a:lnSpc>
              <a:spcBef>
                <a:spcPts val="51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1950" dirty="0">
                <a:latin typeface="Calibri"/>
                <a:cs typeface="Calibri"/>
              </a:rPr>
              <a:t>Certain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algorithms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are</a:t>
            </a:r>
            <a:r>
              <a:rPr sz="1950" spc="5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prone</a:t>
            </a:r>
            <a:r>
              <a:rPr sz="1950" spc="5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to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underfitting,</a:t>
            </a:r>
            <a:r>
              <a:rPr sz="1950" spc="5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others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to</a:t>
            </a:r>
            <a:r>
              <a:rPr sz="1950" spc="5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overfitting</a:t>
            </a:r>
            <a:endParaRPr sz="1950">
              <a:latin typeface="Calibri"/>
              <a:cs typeface="Calibri"/>
            </a:endParaRPr>
          </a:p>
          <a:p>
            <a:pPr marL="830580" lvl="1" indent="-314325">
              <a:lnSpc>
                <a:spcPct val="100000"/>
              </a:lnSpc>
              <a:spcBef>
                <a:spcPts val="51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1950" dirty="0">
                <a:latin typeface="Calibri"/>
                <a:cs typeface="Calibri"/>
              </a:rPr>
              <a:t>Different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weaknesses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of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all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algorithms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hopefully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should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cancel</a:t>
            </a:r>
            <a:r>
              <a:rPr sz="1950" spc="5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each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other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-25" dirty="0">
                <a:latin typeface="Calibri"/>
                <a:cs typeface="Calibri"/>
              </a:rPr>
              <a:t>out</a:t>
            </a:r>
            <a:endParaRPr sz="1950">
              <a:latin typeface="Calibri"/>
              <a:cs typeface="Calibri"/>
            </a:endParaRPr>
          </a:p>
          <a:p>
            <a:pPr marL="390525" marR="530225" indent="-378460">
              <a:lnSpc>
                <a:spcPct val="100000"/>
              </a:lnSpc>
              <a:spcBef>
                <a:spcPts val="590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650" spc="-10" dirty="0">
                <a:latin typeface="Calibri"/>
                <a:cs typeface="Calibri"/>
              </a:rPr>
              <a:t>Individual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classifiers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vote,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and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class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label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prediction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spc="-25" dirty="0">
                <a:latin typeface="Calibri"/>
                <a:cs typeface="Calibri"/>
              </a:rPr>
              <a:t>is </a:t>
            </a:r>
            <a:r>
              <a:rPr sz="2650" dirty="0">
                <a:latin typeface="Calibri"/>
                <a:cs typeface="Calibri"/>
              </a:rPr>
              <a:t>returned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by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the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ensemble</a:t>
            </a:r>
            <a:r>
              <a:rPr sz="2650" spc="-3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based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on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the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collection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of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votes</a:t>
            </a:r>
            <a:endParaRPr sz="265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spcBef>
                <a:spcPts val="620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650" dirty="0">
                <a:latin typeface="Calibri"/>
                <a:cs typeface="Calibri"/>
              </a:rPr>
              <a:t>Ensemble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methods</a:t>
            </a:r>
            <a:r>
              <a:rPr sz="2650" spc="-9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also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used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for</a:t>
            </a:r>
            <a:r>
              <a:rPr sz="2650" spc="-9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regression</a:t>
            </a:r>
            <a:endParaRPr sz="2650">
              <a:latin typeface="Calibri"/>
              <a:cs typeface="Calibri"/>
            </a:endParaRPr>
          </a:p>
          <a:p>
            <a:pPr marL="830580" lvl="1" indent="-314325">
              <a:lnSpc>
                <a:spcPct val="100000"/>
              </a:lnSpc>
              <a:spcBef>
                <a:spcPts val="55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1950" dirty="0">
                <a:latin typeface="Calibri"/>
                <a:cs typeface="Calibri"/>
              </a:rPr>
              <a:t>Averaging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results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of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individual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regressors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Ensemble</a:t>
            </a:r>
            <a:r>
              <a:rPr spc="-50" dirty="0"/>
              <a:t> </a:t>
            </a:r>
            <a:r>
              <a:rPr spc="-10" dirty="0"/>
              <a:t>Methods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12030" y="1506410"/>
            <a:ext cx="1270635" cy="1018540"/>
            <a:chOff x="4712030" y="1506410"/>
            <a:chExt cx="1270635" cy="10185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1236" y="2419015"/>
              <a:ext cx="641289" cy="1001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42172" y="2458195"/>
              <a:ext cx="344136" cy="5467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717427" y="1530487"/>
              <a:ext cx="655320" cy="988694"/>
            </a:xfrm>
            <a:custGeom>
              <a:avLst/>
              <a:gdLst/>
              <a:ahLst/>
              <a:cxnLst/>
              <a:rect l="l" t="t" r="r" b="b"/>
              <a:pathLst>
                <a:path w="655320" h="988694">
                  <a:moveTo>
                    <a:pt x="1685" y="101224"/>
                  </a:moveTo>
                  <a:lnTo>
                    <a:pt x="4236" y="92405"/>
                  </a:lnTo>
                  <a:lnTo>
                    <a:pt x="13348" y="82002"/>
                  </a:lnTo>
                </a:path>
                <a:path w="655320" h="988694">
                  <a:moveTo>
                    <a:pt x="15005" y="80110"/>
                  </a:moveTo>
                  <a:lnTo>
                    <a:pt x="16632" y="78252"/>
                  </a:lnTo>
                  <a:lnTo>
                    <a:pt x="36716" y="64685"/>
                  </a:lnTo>
                  <a:lnTo>
                    <a:pt x="39770" y="63244"/>
                  </a:lnTo>
                </a:path>
                <a:path w="655320" h="988694">
                  <a:moveTo>
                    <a:pt x="58842" y="54242"/>
                  </a:moveTo>
                  <a:lnTo>
                    <a:pt x="64016" y="51800"/>
                  </a:lnTo>
                  <a:lnTo>
                    <a:pt x="69466" y="49861"/>
                  </a:lnTo>
                </a:path>
                <a:path w="655320" h="988694">
                  <a:moveTo>
                    <a:pt x="184198" y="18249"/>
                  </a:moveTo>
                  <a:lnTo>
                    <a:pt x="184499" y="18182"/>
                  </a:lnTo>
                  <a:lnTo>
                    <a:pt x="184596" y="18165"/>
                  </a:lnTo>
                </a:path>
                <a:path w="655320" h="988694">
                  <a:moveTo>
                    <a:pt x="225454" y="10851"/>
                  </a:moveTo>
                  <a:lnTo>
                    <a:pt x="235948" y="8972"/>
                  </a:lnTo>
                  <a:lnTo>
                    <a:pt x="243999" y="7821"/>
                  </a:lnTo>
                </a:path>
                <a:path w="655320" h="988694">
                  <a:moveTo>
                    <a:pt x="282968" y="2247"/>
                  </a:moveTo>
                  <a:lnTo>
                    <a:pt x="292257" y="919"/>
                  </a:lnTo>
                  <a:lnTo>
                    <a:pt x="300459" y="0"/>
                  </a:lnTo>
                </a:path>
                <a:path w="655320" h="988694">
                  <a:moveTo>
                    <a:pt x="655098" y="988396"/>
                  </a:moveTo>
                  <a:lnTo>
                    <a:pt x="556645" y="987837"/>
                  </a:lnTo>
                  <a:lnTo>
                    <a:pt x="485618" y="985359"/>
                  </a:lnTo>
                  <a:lnTo>
                    <a:pt x="417563" y="981344"/>
                  </a:lnTo>
                  <a:lnTo>
                    <a:pt x="352952" y="975888"/>
                  </a:lnTo>
                  <a:lnTo>
                    <a:pt x="292257" y="969086"/>
                  </a:lnTo>
                  <a:lnTo>
                    <a:pt x="235948" y="961032"/>
                  </a:lnTo>
                  <a:lnTo>
                    <a:pt x="184499" y="951823"/>
                  </a:lnTo>
                  <a:lnTo>
                    <a:pt x="138379" y="941551"/>
                  </a:lnTo>
                  <a:lnTo>
                    <a:pt x="98061" y="930314"/>
                  </a:lnTo>
                  <a:lnTo>
                    <a:pt x="36716" y="905319"/>
                  </a:lnTo>
                  <a:lnTo>
                    <a:pt x="16632" y="891753"/>
                  </a:lnTo>
                  <a:lnTo>
                    <a:pt x="13808" y="888527"/>
                  </a:lnTo>
                </a:path>
                <a:path w="655320" h="988694">
                  <a:moveTo>
                    <a:pt x="12191" y="886682"/>
                  </a:moveTo>
                  <a:lnTo>
                    <a:pt x="11445" y="885830"/>
                  </a:lnTo>
                </a:path>
                <a:path w="655320" h="988694">
                  <a:moveTo>
                    <a:pt x="6857" y="880592"/>
                  </a:moveTo>
                  <a:lnTo>
                    <a:pt x="6092" y="879718"/>
                  </a:lnTo>
                </a:path>
                <a:path w="655320" h="988694">
                  <a:moveTo>
                    <a:pt x="5333" y="878852"/>
                  </a:moveTo>
                  <a:lnTo>
                    <a:pt x="4758" y="878194"/>
                  </a:lnTo>
                </a:path>
                <a:path w="655320" h="988694">
                  <a:moveTo>
                    <a:pt x="4571" y="877982"/>
                  </a:moveTo>
                  <a:lnTo>
                    <a:pt x="4236" y="877599"/>
                  </a:lnTo>
                  <a:lnTo>
                    <a:pt x="3747" y="875908"/>
                  </a:lnTo>
                </a:path>
                <a:path w="655320" h="988694">
                  <a:moveTo>
                    <a:pt x="0" y="862954"/>
                  </a:moveTo>
                  <a:lnTo>
                    <a:pt x="0" y="107050"/>
                  </a:lnTo>
                </a:path>
              </a:pathLst>
            </a:custGeom>
            <a:ln w="10490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72164" y="1564493"/>
              <a:ext cx="110094" cy="7830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976252" y="1637524"/>
              <a:ext cx="1270" cy="758825"/>
            </a:xfrm>
            <a:custGeom>
              <a:avLst/>
              <a:gdLst/>
              <a:ahLst/>
              <a:cxnLst/>
              <a:rect l="l" t="t" r="r" b="b"/>
              <a:pathLst>
                <a:path w="1270" h="758825">
                  <a:moveTo>
                    <a:pt x="757" y="0"/>
                  </a:moveTo>
                  <a:lnTo>
                    <a:pt x="760" y="755917"/>
                  </a:lnTo>
                  <a:lnTo>
                    <a:pt x="0" y="758547"/>
                  </a:lnTo>
                </a:path>
              </a:pathLst>
            </a:custGeom>
            <a:ln w="10490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88345" y="2392965"/>
              <a:ext cx="92533" cy="6788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397131" y="2458195"/>
              <a:ext cx="489584" cy="60960"/>
            </a:xfrm>
            <a:custGeom>
              <a:avLst/>
              <a:gdLst/>
              <a:ahLst/>
              <a:cxnLst/>
              <a:rect l="l" t="t" r="r" b="b"/>
              <a:pathLst>
                <a:path w="489585" h="60960">
                  <a:moveTo>
                    <a:pt x="489177" y="0"/>
                  </a:moveTo>
                  <a:lnTo>
                    <a:pt x="441562" y="13843"/>
                  </a:lnTo>
                  <a:lnTo>
                    <a:pt x="395477" y="24114"/>
                  </a:lnTo>
                  <a:lnTo>
                    <a:pt x="344075" y="33324"/>
                  </a:lnTo>
                  <a:lnTo>
                    <a:pt x="287827" y="41377"/>
                  </a:lnTo>
                  <a:lnTo>
                    <a:pt x="227207" y="48179"/>
                  </a:lnTo>
                  <a:lnTo>
                    <a:pt x="162688" y="53635"/>
                  </a:lnTo>
                  <a:lnTo>
                    <a:pt x="145040" y="54678"/>
                  </a:lnTo>
                </a:path>
                <a:path w="489585" h="60960">
                  <a:moveTo>
                    <a:pt x="41823" y="59500"/>
                  </a:moveTo>
                  <a:lnTo>
                    <a:pt x="23846" y="60128"/>
                  </a:lnTo>
                  <a:lnTo>
                    <a:pt x="0" y="60404"/>
                  </a:lnTo>
                </a:path>
              </a:pathLst>
            </a:custGeom>
            <a:ln w="10490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17427" y="1637537"/>
              <a:ext cx="1259585" cy="88163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17427" y="1511807"/>
              <a:ext cx="1259585" cy="25146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717427" y="1511807"/>
              <a:ext cx="1259840" cy="1007744"/>
            </a:xfrm>
            <a:custGeom>
              <a:avLst/>
              <a:gdLst/>
              <a:ahLst/>
              <a:cxnLst/>
              <a:rect l="l" t="t" r="r" b="b"/>
              <a:pathLst>
                <a:path w="1259839" h="1007744">
                  <a:moveTo>
                    <a:pt x="1259586" y="125729"/>
                  </a:moveTo>
                  <a:lnTo>
                    <a:pt x="1222876" y="168095"/>
                  </a:lnTo>
                  <a:lnTo>
                    <a:pt x="1161559" y="193089"/>
                  </a:lnTo>
                  <a:lnTo>
                    <a:pt x="1121266" y="204327"/>
                  </a:lnTo>
                  <a:lnTo>
                    <a:pt x="1075182" y="214598"/>
                  </a:lnTo>
                  <a:lnTo>
                    <a:pt x="1023779" y="223808"/>
                  </a:lnTo>
                  <a:lnTo>
                    <a:pt x="967531" y="231861"/>
                  </a:lnTo>
                  <a:lnTo>
                    <a:pt x="906911" y="238663"/>
                  </a:lnTo>
                  <a:lnTo>
                    <a:pt x="842392" y="244119"/>
                  </a:lnTo>
                  <a:lnTo>
                    <a:pt x="774447" y="248134"/>
                  </a:lnTo>
                  <a:lnTo>
                    <a:pt x="703550" y="250612"/>
                  </a:lnTo>
                  <a:lnTo>
                    <a:pt x="630174" y="251459"/>
                  </a:lnTo>
                  <a:lnTo>
                    <a:pt x="556645" y="250612"/>
                  </a:lnTo>
                  <a:lnTo>
                    <a:pt x="485618" y="248134"/>
                  </a:lnTo>
                  <a:lnTo>
                    <a:pt x="417563" y="244119"/>
                  </a:lnTo>
                  <a:lnTo>
                    <a:pt x="352952" y="238663"/>
                  </a:lnTo>
                  <a:lnTo>
                    <a:pt x="292257" y="231861"/>
                  </a:lnTo>
                  <a:lnTo>
                    <a:pt x="235948" y="223808"/>
                  </a:lnTo>
                  <a:lnTo>
                    <a:pt x="184499" y="214598"/>
                  </a:lnTo>
                  <a:lnTo>
                    <a:pt x="138379" y="204327"/>
                  </a:lnTo>
                  <a:lnTo>
                    <a:pt x="98061" y="193089"/>
                  </a:lnTo>
                  <a:lnTo>
                    <a:pt x="36716" y="168095"/>
                  </a:lnTo>
                  <a:lnTo>
                    <a:pt x="4236" y="140374"/>
                  </a:lnTo>
                  <a:lnTo>
                    <a:pt x="0" y="125729"/>
                  </a:lnTo>
                  <a:lnTo>
                    <a:pt x="4236" y="111085"/>
                  </a:lnTo>
                  <a:lnTo>
                    <a:pt x="36716" y="83364"/>
                  </a:lnTo>
                  <a:lnTo>
                    <a:pt x="98061" y="58370"/>
                  </a:lnTo>
                  <a:lnTo>
                    <a:pt x="138379" y="47132"/>
                  </a:lnTo>
                  <a:lnTo>
                    <a:pt x="184499" y="36861"/>
                  </a:lnTo>
                  <a:lnTo>
                    <a:pt x="235948" y="27651"/>
                  </a:lnTo>
                  <a:lnTo>
                    <a:pt x="292257" y="19598"/>
                  </a:lnTo>
                  <a:lnTo>
                    <a:pt x="352952" y="12796"/>
                  </a:lnTo>
                  <a:lnTo>
                    <a:pt x="417563" y="7340"/>
                  </a:lnTo>
                  <a:lnTo>
                    <a:pt x="485618" y="3325"/>
                  </a:lnTo>
                  <a:lnTo>
                    <a:pt x="556645" y="847"/>
                  </a:lnTo>
                  <a:lnTo>
                    <a:pt x="630174" y="0"/>
                  </a:lnTo>
                  <a:lnTo>
                    <a:pt x="703550" y="847"/>
                  </a:lnTo>
                  <a:lnTo>
                    <a:pt x="774447" y="3325"/>
                  </a:lnTo>
                  <a:lnTo>
                    <a:pt x="842392" y="7340"/>
                  </a:lnTo>
                  <a:lnTo>
                    <a:pt x="906911" y="12796"/>
                  </a:lnTo>
                  <a:lnTo>
                    <a:pt x="967531" y="19598"/>
                  </a:lnTo>
                  <a:lnTo>
                    <a:pt x="1023779" y="27651"/>
                  </a:lnTo>
                  <a:lnTo>
                    <a:pt x="1075182" y="36861"/>
                  </a:lnTo>
                  <a:lnTo>
                    <a:pt x="1121266" y="47132"/>
                  </a:lnTo>
                  <a:lnTo>
                    <a:pt x="1161559" y="58370"/>
                  </a:lnTo>
                  <a:lnTo>
                    <a:pt x="1222876" y="83364"/>
                  </a:lnTo>
                  <a:lnTo>
                    <a:pt x="1255349" y="111085"/>
                  </a:lnTo>
                  <a:lnTo>
                    <a:pt x="1259586" y="125729"/>
                  </a:lnTo>
                  <a:lnTo>
                    <a:pt x="1259586" y="881633"/>
                  </a:lnTo>
                  <a:lnTo>
                    <a:pt x="1222876" y="923999"/>
                  </a:lnTo>
                  <a:lnTo>
                    <a:pt x="1161559" y="948993"/>
                  </a:lnTo>
                  <a:lnTo>
                    <a:pt x="1121266" y="960231"/>
                  </a:lnTo>
                  <a:lnTo>
                    <a:pt x="1075182" y="970502"/>
                  </a:lnTo>
                  <a:lnTo>
                    <a:pt x="1023779" y="979712"/>
                  </a:lnTo>
                  <a:lnTo>
                    <a:pt x="967531" y="987765"/>
                  </a:lnTo>
                  <a:lnTo>
                    <a:pt x="906911" y="994567"/>
                  </a:lnTo>
                  <a:lnTo>
                    <a:pt x="842392" y="1000023"/>
                  </a:lnTo>
                  <a:lnTo>
                    <a:pt x="774447" y="1004038"/>
                  </a:lnTo>
                  <a:lnTo>
                    <a:pt x="703550" y="1006516"/>
                  </a:lnTo>
                  <a:lnTo>
                    <a:pt x="630174" y="1007363"/>
                  </a:lnTo>
                  <a:lnTo>
                    <a:pt x="556645" y="1006516"/>
                  </a:lnTo>
                  <a:lnTo>
                    <a:pt x="485618" y="1004038"/>
                  </a:lnTo>
                  <a:lnTo>
                    <a:pt x="417563" y="1000023"/>
                  </a:lnTo>
                  <a:lnTo>
                    <a:pt x="352952" y="994567"/>
                  </a:lnTo>
                  <a:lnTo>
                    <a:pt x="292257" y="987765"/>
                  </a:lnTo>
                  <a:lnTo>
                    <a:pt x="235948" y="979712"/>
                  </a:lnTo>
                  <a:lnTo>
                    <a:pt x="184499" y="970502"/>
                  </a:lnTo>
                  <a:lnTo>
                    <a:pt x="138379" y="960231"/>
                  </a:lnTo>
                  <a:lnTo>
                    <a:pt x="98061" y="948993"/>
                  </a:lnTo>
                  <a:lnTo>
                    <a:pt x="36716" y="923999"/>
                  </a:lnTo>
                  <a:lnTo>
                    <a:pt x="4236" y="896278"/>
                  </a:lnTo>
                  <a:lnTo>
                    <a:pt x="0" y="881633"/>
                  </a:lnTo>
                  <a:lnTo>
                    <a:pt x="0" y="125729"/>
                  </a:lnTo>
                </a:path>
              </a:pathLst>
            </a:custGeom>
            <a:ln w="10490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228215" y="1842010"/>
            <a:ext cx="237490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spc="-50" dirty="0">
                <a:latin typeface="Calibri"/>
                <a:cs typeface="Calibri"/>
              </a:rPr>
              <a:t>D</a:t>
            </a:r>
            <a:endParaRPr sz="265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011565" y="2519172"/>
            <a:ext cx="7007859" cy="1259840"/>
            <a:chOff x="2011565" y="2519172"/>
            <a:chExt cx="7007859" cy="1259840"/>
          </a:xfrm>
        </p:grpSpPr>
        <p:sp>
          <p:nvSpPr>
            <p:cNvPr id="16" name="object 16"/>
            <p:cNvSpPr/>
            <p:nvPr/>
          </p:nvSpPr>
          <p:spPr>
            <a:xfrm>
              <a:off x="5286641" y="2519172"/>
              <a:ext cx="121920" cy="588010"/>
            </a:xfrm>
            <a:custGeom>
              <a:avLst/>
              <a:gdLst/>
              <a:ahLst/>
              <a:cxnLst/>
              <a:rect l="l" t="t" r="r" b="b"/>
              <a:pathLst>
                <a:path w="121920" h="588010">
                  <a:moveTo>
                    <a:pt x="60578" y="546532"/>
                  </a:moveTo>
                  <a:lnTo>
                    <a:pt x="20574" y="477773"/>
                  </a:lnTo>
                  <a:lnTo>
                    <a:pt x="17525" y="472439"/>
                  </a:lnTo>
                  <a:lnTo>
                    <a:pt x="11429" y="470915"/>
                  </a:lnTo>
                  <a:lnTo>
                    <a:pt x="6095" y="473963"/>
                  </a:lnTo>
                  <a:lnTo>
                    <a:pt x="1524" y="477011"/>
                  </a:lnTo>
                  <a:lnTo>
                    <a:pt x="0" y="483107"/>
                  </a:lnTo>
                  <a:lnTo>
                    <a:pt x="2286" y="488441"/>
                  </a:lnTo>
                  <a:lnTo>
                    <a:pt x="50291" y="569491"/>
                  </a:lnTo>
                  <a:lnTo>
                    <a:pt x="50291" y="566927"/>
                  </a:lnTo>
                  <a:lnTo>
                    <a:pt x="51815" y="566927"/>
                  </a:lnTo>
                  <a:lnTo>
                    <a:pt x="51815" y="561593"/>
                  </a:lnTo>
                  <a:lnTo>
                    <a:pt x="60578" y="546532"/>
                  </a:lnTo>
                  <a:close/>
                </a:path>
                <a:path w="121920" h="588010">
                  <a:moveTo>
                    <a:pt x="70865" y="528851"/>
                  </a:moveTo>
                  <a:lnTo>
                    <a:pt x="70865" y="0"/>
                  </a:lnTo>
                  <a:lnTo>
                    <a:pt x="50291" y="0"/>
                  </a:lnTo>
                  <a:lnTo>
                    <a:pt x="50291" y="528851"/>
                  </a:lnTo>
                  <a:lnTo>
                    <a:pt x="60578" y="546532"/>
                  </a:lnTo>
                  <a:lnTo>
                    <a:pt x="70865" y="528851"/>
                  </a:lnTo>
                  <a:close/>
                </a:path>
                <a:path w="121920" h="588010">
                  <a:moveTo>
                    <a:pt x="70865" y="570557"/>
                  </a:moveTo>
                  <a:lnTo>
                    <a:pt x="70865" y="566927"/>
                  </a:lnTo>
                  <a:lnTo>
                    <a:pt x="50291" y="566927"/>
                  </a:lnTo>
                  <a:lnTo>
                    <a:pt x="50291" y="569491"/>
                  </a:lnTo>
                  <a:lnTo>
                    <a:pt x="60960" y="587501"/>
                  </a:lnTo>
                  <a:lnTo>
                    <a:pt x="70865" y="570557"/>
                  </a:lnTo>
                  <a:close/>
                </a:path>
                <a:path w="121920" h="588010">
                  <a:moveTo>
                    <a:pt x="69341" y="561593"/>
                  </a:moveTo>
                  <a:lnTo>
                    <a:pt x="60578" y="546532"/>
                  </a:lnTo>
                  <a:lnTo>
                    <a:pt x="51815" y="561593"/>
                  </a:lnTo>
                  <a:lnTo>
                    <a:pt x="69341" y="561593"/>
                  </a:lnTo>
                  <a:close/>
                </a:path>
                <a:path w="121920" h="588010">
                  <a:moveTo>
                    <a:pt x="69341" y="566927"/>
                  </a:moveTo>
                  <a:lnTo>
                    <a:pt x="69341" y="561593"/>
                  </a:lnTo>
                  <a:lnTo>
                    <a:pt x="51815" y="561593"/>
                  </a:lnTo>
                  <a:lnTo>
                    <a:pt x="51815" y="566927"/>
                  </a:lnTo>
                  <a:lnTo>
                    <a:pt x="69341" y="566927"/>
                  </a:lnTo>
                  <a:close/>
                </a:path>
                <a:path w="121920" h="588010">
                  <a:moveTo>
                    <a:pt x="121919" y="483107"/>
                  </a:moveTo>
                  <a:lnTo>
                    <a:pt x="119633" y="477011"/>
                  </a:lnTo>
                  <a:lnTo>
                    <a:pt x="115062" y="473963"/>
                  </a:lnTo>
                  <a:lnTo>
                    <a:pt x="109727" y="470915"/>
                  </a:lnTo>
                  <a:lnTo>
                    <a:pt x="103631" y="472439"/>
                  </a:lnTo>
                  <a:lnTo>
                    <a:pt x="100583" y="477773"/>
                  </a:lnTo>
                  <a:lnTo>
                    <a:pt x="60578" y="546532"/>
                  </a:lnTo>
                  <a:lnTo>
                    <a:pt x="69341" y="561593"/>
                  </a:lnTo>
                  <a:lnTo>
                    <a:pt x="69341" y="566927"/>
                  </a:lnTo>
                  <a:lnTo>
                    <a:pt x="70865" y="566927"/>
                  </a:lnTo>
                  <a:lnTo>
                    <a:pt x="70865" y="570557"/>
                  </a:lnTo>
                  <a:lnTo>
                    <a:pt x="118871" y="488441"/>
                  </a:lnTo>
                  <a:lnTo>
                    <a:pt x="121919" y="4831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72525" y="3106673"/>
              <a:ext cx="6885940" cy="0"/>
            </a:xfrm>
            <a:custGeom>
              <a:avLst/>
              <a:gdLst/>
              <a:ahLst/>
              <a:cxnLst/>
              <a:rect l="l" t="t" r="r" b="b"/>
              <a:pathLst>
                <a:path w="6885940">
                  <a:moveTo>
                    <a:pt x="0" y="0"/>
                  </a:moveTo>
                  <a:lnTo>
                    <a:pt x="6885432" y="0"/>
                  </a:lnTo>
                </a:path>
              </a:pathLst>
            </a:custGeom>
            <a:ln w="209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11565" y="3106686"/>
              <a:ext cx="7007859" cy="672465"/>
            </a:xfrm>
            <a:custGeom>
              <a:avLst/>
              <a:gdLst/>
              <a:ahLst/>
              <a:cxnLst/>
              <a:rect l="l" t="t" r="r" b="b"/>
              <a:pathLst>
                <a:path w="7007859" h="672464">
                  <a:moveTo>
                    <a:pt x="121920" y="567690"/>
                  </a:moveTo>
                  <a:lnTo>
                    <a:pt x="120396" y="560832"/>
                  </a:lnTo>
                  <a:lnTo>
                    <a:pt x="115824" y="557784"/>
                  </a:lnTo>
                  <a:lnTo>
                    <a:pt x="110490" y="555498"/>
                  </a:lnTo>
                  <a:lnTo>
                    <a:pt x="104394" y="557022"/>
                  </a:lnTo>
                  <a:lnTo>
                    <a:pt x="101346" y="561594"/>
                  </a:lnTo>
                  <a:lnTo>
                    <a:pt x="71628" y="612330"/>
                  </a:lnTo>
                  <a:lnTo>
                    <a:pt x="71628" y="0"/>
                  </a:lnTo>
                  <a:lnTo>
                    <a:pt x="51054" y="0"/>
                  </a:lnTo>
                  <a:lnTo>
                    <a:pt x="51054" y="613130"/>
                  </a:lnTo>
                  <a:lnTo>
                    <a:pt x="61023" y="630428"/>
                  </a:lnTo>
                  <a:lnTo>
                    <a:pt x="21336" y="561594"/>
                  </a:lnTo>
                  <a:lnTo>
                    <a:pt x="18288" y="557022"/>
                  </a:lnTo>
                  <a:lnTo>
                    <a:pt x="12192" y="555498"/>
                  </a:lnTo>
                  <a:lnTo>
                    <a:pt x="6858" y="557784"/>
                  </a:lnTo>
                  <a:lnTo>
                    <a:pt x="2286" y="560832"/>
                  </a:lnTo>
                  <a:lnTo>
                    <a:pt x="0" y="567690"/>
                  </a:lnTo>
                  <a:lnTo>
                    <a:pt x="3048" y="572262"/>
                  </a:lnTo>
                  <a:lnTo>
                    <a:pt x="51054" y="655002"/>
                  </a:lnTo>
                  <a:lnTo>
                    <a:pt x="60960" y="672084"/>
                  </a:lnTo>
                  <a:lnTo>
                    <a:pt x="71628" y="653923"/>
                  </a:lnTo>
                  <a:lnTo>
                    <a:pt x="119634" y="572262"/>
                  </a:lnTo>
                  <a:lnTo>
                    <a:pt x="121920" y="567690"/>
                  </a:lnTo>
                  <a:close/>
                </a:path>
                <a:path w="7007859" h="672464">
                  <a:moveTo>
                    <a:pt x="2221230" y="567690"/>
                  </a:moveTo>
                  <a:lnTo>
                    <a:pt x="2219706" y="560832"/>
                  </a:lnTo>
                  <a:lnTo>
                    <a:pt x="2214372" y="557784"/>
                  </a:lnTo>
                  <a:lnTo>
                    <a:pt x="2209800" y="555498"/>
                  </a:lnTo>
                  <a:lnTo>
                    <a:pt x="2202942" y="557022"/>
                  </a:lnTo>
                  <a:lnTo>
                    <a:pt x="2199894" y="561594"/>
                  </a:lnTo>
                  <a:lnTo>
                    <a:pt x="2170938" y="611809"/>
                  </a:lnTo>
                  <a:lnTo>
                    <a:pt x="2170938" y="0"/>
                  </a:lnTo>
                  <a:lnTo>
                    <a:pt x="2149602" y="0"/>
                  </a:lnTo>
                  <a:lnTo>
                    <a:pt x="2149602" y="611809"/>
                  </a:lnTo>
                  <a:lnTo>
                    <a:pt x="2160270" y="630313"/>
                  </a:lnTo>
                  <a:lnTo>
                    <a:pt x="2120646" y="561594"/>
                  </a:lnTo>
                  <a:lnTo>
                    <a:pt x="2117598" y="557022"/>
                  </a:lnTo>
                  <a:lnTo>
                    <a:pt x="2110740" y="555498"/>
                  </a:lnTo>
                  <a:lnTo>
                    <a:pt x="2106168" y="557784"/>
                  </a:lnTo>
                  <a:lnTo>
                    <a:pt x="2100834" y="560832"/>
                  </a:lnTo>
                  <a:lnTo>
                    <a:pt x="2099310" y="567690"/>
                  </a:lnTo>
                  <a:lnTo>
                    <a:pt x="2102358" y="572262"/>
                  </a:lnTo>
                  <a:lnTo>
                    <a:pt x="2149602" y="653694"/>
                  </a:lnTo>
                  <a:lnTo>
                    <a:pt x="2160270" y="672084"/>
                  </a:lnTo>
                  <a:lnTo>
                    <a:pt x="2170938" y="653694"/>
                  </a:lnTo>
                  <a:lnTo>
                    <a:pt x="2218182" y="572262"/>
                  </a:lnTo>
                  <a:lnTo>
                    <a:pt x="2221230" y="567690"/>
                  </a:lnTo>
                  <a:close/>
                </a:path>
                <a:path w="7007859" h="672464">
                  <a:moveTo>
                    <a:pt x="4824209" y="567690"/>
                  </a:moveTo>
                  <a:lnTo>
                    <a:pt x="4822685" y="560832"/>
                  </a:lnTo>
                  <a:lnTo>
                    <a:pt x="4817351" y="557784"/>
                  </a:lnTo>
                  <a:lnTo>
                    <a:pt x="4812017" y="555498"/>
                  </a:lnTo>
                  <a:lnTo>
                    <a:pt x="4805921" y="557022"/>
                  </a:lnTo>
                  <a:lnTo>
                    <a:pt x="4802873" y="561594"/>
                  </a:lnTo>
                  <a:lnTo>
                    <a:pt x="4773866" y="611886"/>
                  </a:lnTo>
                  <a:lnTo>
                    <a:pt x="4773155" y="0"/>
                  </a:lnTo>
                  <a:lnTo>
                    <a:pt x="4752581" y="0"/>
                  </a:lnTo>
                  <a:lnTo>
                    <a:pt x="4752581" y="612343"/>
                  </a:lnTo>
                  <a:lnTo>
                    <a:pt x="4722863" y="561594"/>
                  </a:lnTo>
                  <a:lnTo>
                    <a:pt x="4720577" y="557022"/>
                  </a:lnTo>
                  <a:lnTo>
                    <a:pt x="4713719" y="555498"/>
                  </a:lnTo>
                  <a:lnTo>
                    <a:pt x="4709147" y="557784"/>
                  </a:lnTo>
                  <a:lnTo>
                    <a:pt x="4703813" y="560832"/>
                  </a:lnTo>
                  <a:lnTo>
                    <a:pt x="4702289" y="567690"/>
                  </a:lnTo>
                  <a:lnTo>
                    <a:pt x="4705337" y="572262"/>
                  </a:lnTo>
                  <a:lnTo>
                    <a:pt x="4752581" y="653694"/>
                  </a:lnTo>
                  <a:lnTo>
                    <a:pt x="4763249" y="672084"/>
                  </a:lnTo>
                  <a:lnTo>
                    <a:pt x="4773917" y="653694"/>
                  </a:lnTo>
                  <a:lnTo>
                    <a:pt x="4821161" y="572262"/>
                  </a:lnTo>
                  <a:lnTo>
                    <a:pt x="4824209" y="567690"/>
                  </a:lnTo>
                  <a:close/>
                </a:path>
                <a:path w="7007859" h="672464">
                  <a:moveTo>
                    <a:pt x="7007352" y="567690"/>
                  </a:moveTo>
                  <a:lnTo>
                    <a:pt x="7005066" y="560832"/>
                  </a:lnTo>
                  <a:lnTo>
                    <a:pt x="7000481" y="557784"/>
                  </a:lnTo>
                  <a:lnTo>
                    <a:pt x="6995160" y="555498"/>
                  </a:lnTo>
                  <a:lnTo>
                    <a:pt x="6989064" y="557022"/>
                  </a:lnTo>
                  <a:lnTo>
                    <a:pt x="6986016" y="561594"/>
                  </a:lnTo>
                  <a:lnTo>
                    <a:pt x="6956285" y="613143"/>
                  </a:lnTo>
                  <a:lnTo>
                    <a:pt x="6956285" y="0"/>
                  </a:lnTo>
                  <a:lnTo>
                    <a:pt x="6935711" y="0"/>
                  </a:lnTo>
                  <a:lnTo>
                    <a:pt x="6935711" y="613117"/>
                  </a:lnTo>
                  <a:lnTo>
                    <a:pt x="6945998" y="630974"/>
                  </a:lnTo>
                  <a:lnTo>
                    <a:pt x="6906006" y="561594"/>
                  </a:lnTo>
                  <a:lnTo>
                    <a:pt x="6902958" y="557022"/>
                  </a:lnTo>
                  <a:lnTo>
                    <a:pt x="6896862" y="555498"/>
                  </a:lnTo>
                  <a:lnTo>
                    <a:pt x="6891528" y="557784"/>
                  </a:lnTo>
                  <a:lnTo>
                    <a:pt x="6886956" y="560832"/>
                  </a:lnTo>
                  <a:lnTo>
                    <a:pt x="6885432" y="567690"/>
                  </a:lnTo>
                  <a:lnTo>
                    <a:pt x="6887705" y="572262"/>
                  </a:lnTo>
                  <a:lnTo>
                    <a:pt x="6935711" y="653923"/>
                  </a:lnTo>
                  <a:lnTo>
                    <a:pt x="6946379" y="672084"/>
                  </a:lnTo>
                  <a:lnTo>
                    <a:pt x="6956285" y="655002"/>
                  </a:lnTo>
                  <a:lnTo>
                    <a:pt x="7004304" y="572262"/>
                  </a:lnTo>
                  <a:lnTo>
                    <a:pt x="7007352" y="5676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617611" y="4618482"/>
            <a:ext cx="7804784" cy="2834005"/>
            <a:chOff x="1617611" y="4618482"/>
            <a:chExt cx="7804784" cy="2834005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17611" y="5302758"/>
              <a:ext cx="876299" cy="95326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50449" y="5315712"/>
              <a:ext cx="876300" cy="94716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55727" y="5324094"/>
              <a:ext cx="876299" cy="9372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28176" y="5309616"/>
              <a:ext cx="893825" cy="93726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011565" y="4618494"/>
              <a:ext cx="7007859" cy="671830"/>
            </a:xfrm>
            <a:custGeom>
              <a:avLst/>
              <a:gdLst/>
              <a:ahLst/>
              <a:cxnLst/>
              <a:rect l="l" t="t" r="r" b="b"/>
              <a:pathLst>
                <a:path w="7007859" h="671829">
                  <a:moveTo>
                    <a:pt x="121920" y="566928"/>
                  </a:moveTo>
                  <a:lnTo>
                    <a:pt x="120396" y="560832"/>
                  </a:lnTo>
                  <a:lnTo>
                    <a:pt x="115824" y="557784"/>
                  </a:lnTo>
                  <a:lnTo>
                    <a:pt x="110490" y="554736"/>
                  </a:lnTo>
                  <a:lnTo>
                    <a:pt x="104394" y="556260"/>
                  </a:lnTo>
                  <a:lnTo>
                    <a:pt x="101346" y="561594"/>
                  </a:lnTo>
                  <a:lnTo>
                    <a:pt x="71628" y="611886"/>
                  </a:lnTo>
                  <a:lnTo>
                    <a:pt x="71628" y="0"/>
                  </a:lnTo>
                  <a:lnTo>
                    <a:pt x="51054" y="0"/>
                  </a:lnTo>
                  <a:lnTo>
                    <a:pt x="51054" y="612660"/>
                  </a:lnTo>
                  <a:lnTo>
                    <a:pt x="61023" y="629818"/>
                  </a:lnTo>
                  <a:lnTo>
                    <a:pt x="21336" y="561594"/>
                  </a:lnTo>
                  <a:lnTo>
                    <a:pt x="18288" y="556260"/>
                  </a:lnTo>
                  <a:lnTo>
                    <a:pt x="12192" y="554736"/>
                  </a:lnTo>
                  <a:lnTo>
                    <a:pt x="6858" y="557784"/>
                  </a:lnTo>
                  <a:lnTo>
                    <a:pt x="2286" y="560832"/>
                  </a:lnTo>
                  <a:lnTo>
                    <a:pt x="0" y="566928"/>
                  </a:lnTo>
                  <a:lnTo>
                    <a:pt x="3048" y="572262"/>
                  </a:lnTo>
                  <a:lnTo>
                    <a:pt x="51054" y="654367"/>
                  </a:lnTo>
                  <a:lnTo>
                    <a:pt x="60960" y="671322"/>
                  </a:lnTo>
                  <a:lnTo>
                    <a:pt x="71628" y="653300"/>
                  </a:lnTo>
                  <a:lnTo>
                    <a:pt x="119634" y="572262"/>
                  </a:lnTo>
                  <a:lnTo>
                    <a:pt x="121920" y="566928"/>
                  </a:lnTo>
                  <a:close/>
                </a:path>
                <a:path w="7007859" h="671829">
                  <a:moveTo>
                    <a:pt x="2221230" y="566928"/>
                  </a:moveTo>
                  <a:lnTo>
                    <a:pt x="2219706" y="560832"/>
                  </a:lnTo>
                  <a:lnTo>
                    <a:pt x="2214372" y="557784"/>
                  </a:lnTo>
                  <a:lnTo>
                    <a:pt x="2209800" y="554736"/>
                  </a:lnTo>
                  <a:lnTo>
                    <a:pt x="2202942" y="556260"/>
                  </a:lnTo>
                  <a:lnTo>
                    <a:pt x="2199894" y="561594"/>
                  </a:lnTo>
                  <a:lnTo>
                    <a:pt x="2170938" y="611352"/>
                  </a:lnTo>
                  <a:lnTo>
                    <a:pt x="2170938" y="0"/>
                  </a:lnTo>
                  <a:lnTo>
                    <a:pt x="2149602" y="0"/>
                  </a:lnTo>
                  <a:lnTo>
                    <a:pt x="2149602" y="611352"/>
                  </a:lnTo>
                  <a:lnTo>
                    <a:pt x="2160270" y="629691"/>
                  </a:lnTo>
                  <a:lnTo>
                    <a:pt x="2120646" y="561594"/>
                  </a:lnTo>
                  <a:lnTo>
                    <a:pt x="2117598" y="556260"/>
                  </a:lnTo>
                  <a:lnTo>
                    <a:pt x="2110740" y="554736"/>
                  </a:lnTo>
                  <a:lnTo>
                    <a:pt x="2106168" y="557784"/>
                  </a:lnTo>
                  <a:lnTo>
                    <a:pt x="2100834" y="560832"/>
                  </a:lnTo>
                  <a:lnTo>
                    <a:pt x="2099310" y="566928"/>
                  </a:lnTo>
                  <a:lnTo>
                    <a:pt x="2102358" y="572262"/>
                  </a:lnTo>
                  <a:lnTo>
                    <a:pt x="2149602" y="653072"/>
                  </a:lnTo>
                  <a:lnTo>
                    <a:pt x="2160270" y="671322"/>
                  </a:lnTo>
                  <a:lnTo>
                    <a:pt x="2170938" y="653072"/>
                  </a:lnTo>
                  <a:lnTo>
                    <a:pt x="2218182" y="572262"/>
                  </a:lnTo>
                  <a:lnTo>
                    <a:pt x="2221230" y="566928"/>
                  </a:lnTo>
                  <a:close/>
                </a:path>
                <a:path w="7007859" h="671829">
                  <a:moveTo>
                    <a:pt x="4824209" y="566928"/>
                  </a:moveTo>
                  <a:lnTo>
                    <a:pt x="4822685" y="560832"/>
                  </a:lnTo>
                  <a:lnTo>
                    <a:pt x="4812017" y="554736"/>
                  </a:lnTo>
                  <a:lnTo>
                    <a:pt x="4805921" y="556260"/>
                  </a:lnTo>
                  <a:lnTo>
                    <a:pt x="4802873" y="561594"/>
                  </a:lnTo>
                  <a:lnTo>
                    <a:pt x="4773866" y="611441"/>
                  </a:lnTo>
                  <a:lnTo>
                    <a:pt x="4773155" y="0"/>
                  </a:lnTo>
                  <a:lnTo>
                    <a:pt x="4752581" y="0"/>
                  </a:lnTo>
                  <a:lnTo>
                    <a:pt x="4752581" y="611886"/>
                  </a:lnTo>
                  <a:lnTo>
                    <a:pt x="4763173" y="629818"/>
                  </a:lnTo>
                  <a:lnTo>
                    <a:pt x="4722863" y="561594"/>
                  </a:lnTo>
                  <a:lnTo>
                    <a:pt x="4720577" y="556260"/>
                  </a:lnTo>
                  <a:lnTo>
                    <a:pt x="4713719" y="554736"/>
                  </a:lnTo>
                  <a:lnTo>
                    <a:pt x="4709147" y="557784"/>
                  </a:lnTo>
                  <a:lnTo>
                    <a:pt x="4703813" y="560832"/>
                  </a:lnTo>
                  <a:lnTo>
                    <a:pt x="4702289" y="566928"/>
                  </a:lnTo>
                  <a:lnTo>
                    <a:pt x="4705337" y="572262"/>
                  </a:lnTo>
                  <a:lnTo>
                    <a:pt x="4752581" y="653072"/>
                  </a:lnTo>
                  <a:lnTo>
                    <a:pt x="4763249" y="671322"/>
                  </a:lnTo>
                  <a:lnTo>
                    <a:pt x="4773917" y="653072"/>
                  </a:lnTo>
                  <a:lnTo>
                    <a:pt x="4821161" y="572262"/>
                  </a:lnTo>
                  <a:lnTo>
                    <a:pt x="4824209" y="566928"/>
                  </a:lnTo>
                  <a:close/>
                </a:path>
                <a:path w="7007859" h="671829">
                  <a:moveTo>
                    <a:pt x="7007352" y="566928"/>
                  </a:moveTo>
                  <a:lnTo>
                    <a:pt x="7005066" y="560832"/>
                  </a:lnTo>
                  <a:lnTo>
                    <a:pt x="7000481" y="557784"/>
                  </a:lnTo>
                  <a:lnTo>
                    <a:pt x="6995160" y="554736"/>
                  </a:lnTo>
                  <a:lnTo>
                    <a:pt x="6989064" y="556260"/>
                  </a:lnTo>
                  <a:lnTo>
                    <a:pt x="6986016" y="561594"/>
                  </a:lnTo>
                  <a:lnTo>
                    <a:pt x="6956285" y="612673"/>
                  </a:lnTo>
                  <a:lnTo>
                    <a:pt x="6956285" y="0"/>
                  </a:lnTo>
                  <a:lnTo>
                    <a:pt x="6935711" y="0"/>
                  </a:lnTo>
                  <a:lnTo>
                    <a:pt x="6935711" y="612660"/>
                  </a:lnTo>
                  <a:lnTo>
                    <a:pt x="6945998" y="630351"/>
                  </a:lnTo>
                  <a:lnTo>
                    <a:pt x="6906006" y="561594"/>
                  </a:lnTo>
                  <a:lnTo>
                    <a:pt x="6902958" y="556260"/>
                  </a:lnTo>
                  <a:lnTo>
                    <a:pt x="6896862" y="554736"/>
                  </a:lnTo>
                  <a:lnTo>
                    <a:pt x="6891528" y="557784"/>
                  </a:lnTo>
                  <a:lnTo>
                    <a:pt x="6886956" y="560832"/>
                  </a:lnTo>
                  <a:lnTo>
                    <a:pt x="6885432" y="566928"/>
                  </a:lnTo>
                  <a:lnTo>
                    <a:pt x="6887705" y="572262"/>
                  </a:lnTo>
                  <a:lnTo>
                    <a:pt x="6935711" y="653300"/>
                  </a:lnTo>
                  <a:lnTo>
                    <a:pt x="6946379" y="671322"/>
                  </a:lnTo>
                  <a:lnTo>
                    <a:pt x="6956285" y="654380"/>
                  </a:lnTo>
                  <a:lnTo>
                    <a:pt x="7004304" y="572262"/>
                  </a:lnTo>
                  <a:lnTo>
                    <a:pt x="7007352" y="566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04885" y="6289548"/>
              <a:ext cx="7305040" cy="863600"/>
            </a:xfrm>
            <a:custGeom>
              <a:avLst/>
              <a:gdLst/>
              <a:ahLst/>
              <a:cxnLst/>
              <a:rect l="l" t="t" r="r" b="b"/>
              <a:pathLst>
                <a:path w="7305040" h="863600">
                  <a:moveTo>
                    <a:pt x="7304532" y="0"/>
                  </a:moveTo>
                  <a:lnTo>
                    <a:pt x="7303380" y="77633"/>
                  </a:lnTo>
                  <a:lnTo>
                    <a:pt x="7300058" y="150712"/>
                  </a:lnTo>
                  <a:lnTo>
                    <a:pt x="7294767" y="218016"/>
                  </a:lnTo>
                  <a:lnTo>
                    <a:pt x="7287707" y="278321"/>
                  </a:lnTo>
                  <a:lnTo>
                    <a:pt x="7279079" y="330403"/>
                  </a:lnTo>
                  <a:lnTo>
                    <a:pt x="7269084" y="373041"/>
                  </a:lnTo>
                  <a:lnTo>
                    <a:pt x="7245796" y="425089"/>
                  </a:lnTo>
                  <a:lnTo>
                    <a:pt x="3723893" y="432054"/>
                  </a:lnTo>
                  <a:lnTo>
                    <a:pt x="3711001" y="438992"/>
                  </a:lnTo>
                  <a:lnTo>
                    <a:pt x="3687713" y="490869"/>
                  </a:lnTo>
                  <a:lnTo>
                    <a:pt x="3677718" y="533386"/>
                  </a:lnTo>
                  <a:lnTo>
                    <a:pt x="3669090" y="585342"/>
                  </a:lnTo>
                  <a:lnTo>
                    <a:pt x="3662030" y="645526"/>
                  </a:lnTo>
                  <a:lnTo>
                    <a:pt x="3656739" y="712729"/>
                  </a:lnTo>
                  <a:lnTo>
                    <a:pt x="3653417" y="785739"/>
                  </a:lnTo>
                  <a:lnTo>
                    <a:pt x="3652266" y="863346"/>
                  </a:lnTo>
                  <a:lnTo>
                    <a:pt x="3651114" y="785739"/>
                  </a:lnTo>
                  <a:lnTo>
                    <a:pt x="3647792" y="712729"/>
                  </a:lnTo>
                  <a:lnTo>
                    <a:pt x="3642501" y="645526"/>
                  </a:lnTo>
                  <a:lnTo>
                    <a:pt x="3635441" y="585342"/>
                  </a:lnTo>
                  <a:lnTo>
                    <a:pt x="3626813" y="533386"/>
                  </a:lnTo>
                  <a:lnTo>
                    <a:pt x="3616818" y="490869"/>
                  </a:lnTo>
                  <a:lnTo>
                    <a:pt x="3593530" y="438992"/>
                  </a:lnTo>
                  <a:lnTo>
                    <a:pt x="3580637" y="432054"/>
                  </a:lnTo>
                  <a:lnTo>
                    <a:pt x="71627" y="432054"/>
                  </a:lnTo>
                  <a:lnTo>
                    <a:pt x="58735" y="425089"/>
                  </a:lnTo>
                  <a:lnTo>
                    <a:pt x="35447" y="373041"/>
                  </a:lnTo>
                  <a:lnTo>
                    <a:pt x="25452" y="330403"/>
                  </a:lnTo>
                  <a:lnTo>
                    <a:pt x="16824" y="278321"/>
                  </a:lnTo>
                  <a:lnTo>
                    <a:pt x="9764" y="218016"/>
                  </a:lnTo>
                  <a:lnTo>
                    <a:pt x="4473" y="150712"/>
                  </a:lnTo>
                  <a:lnTo>
                    <a:pt x="1151" y="77633"/>
                  </a:lnTo>
                  <a:lnTo>
                    <a:pt x="0" y="0"/>
                  </a:lnTo>
                </a:path>
              </a:pathLst>
            </a:custGeom>
            <a:ln w="209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99239" y="6961632"/>
              <a:ext cx="121920" cy="490855"/>
            </a:xfrm>
            <a:custGeom>
              <a:avLst/>
              <a:gdLst/>
              <a:ahLst/>
              <a:cxnLst/>
              <a:rect l="l" t="t" r="r" b="b"/>
              <a:pathLst>
                <a:path w="121920" h="490854">
                  <a:moveTo>
                    <a:pt x="60889" y="449083"/>
                  </a:moveTo>
                  <a:lnTo>
                    <a:pt x="20573" y="380238"/>
                  </a:lnTo>
                  <a:lnTo>
                    <a:pt x="17525" y="375666"/>
                  </a:lnTo>
                  <a:lnTo>
                    <a:pt x="11429" y="374142"/>
                  </a:lnTo>
                  <a:lnTo>
                    <a:pt x="6095" y="376427"/>
                  </a:lnTo>
                  <a:lnTo>
                    <a:pt x="1523" y="379475"/>
                  </a:lnTo>
                  <a:lnTo>
                    <a:pt x="0" y="386334"/>
                  </a:lnTo>
                  <a:lnTo>
                    <a:pt x="2285" y="390906"/>
                  </a:lnTo>
                  <a:lnTo>
                    <a:pt x="50291" y="472578"/>
                  </a:lnTo>
                  <a:lnTo>
                    <a:pt x="50291" y="469392"/>
                  </a:lnTo>
                  <a:lnTo>
                    <a:pt x="51815" y="469392"/>
                  </a:lnTo>
                  <a:lnTo>
                    <a:pt x="51815" y="464820"/>
                  </a:lnTo>
                  <a:lnTo>
                    <a:pt x="60889" y="449083"/>
                  </a:lnTo>
                  <a:close/>
                </a:path>
                <a:path w="121920" h="490854">
                  <a:moveTo>
                    <a:pt x="70865" y="431780"/>
                  </a:moveTo>
                  <a:lnTo>
                    <a:pt x="70865" y="0"/>
                  </a:lnTo>
                  <a:lnTo>
                    <a:pt x="50291" y="0"/>
                  </a:lnTo>
                  <a:lnTo>
                    <a:pt x="50291" y="430987"/>
                  </a:lnTo>
                  <a:lnTo>
                    <a:pt x="60889" y="449083"/>
                  </a:lnTo>
                  <a:lnTo>
                    <a:pt x="70865" y="431780"/>
                  </a:lnTo>
                  <a:close/>
                </a:path>
                <a:path w="121920" h="490854">
                  <a:moveTo>
                    <a:pt x="70865" y="473653"/>
                  </a:moveTo>
                  <a:lnTo>
                    <a:pt x="70865" y="469392"/>
                  </a:lnTo>
                  <a:lnTo>
                    <a:pt x="50291" y="469392"/>
                  </a:lnTo>
                  <a:lnTo>
                    <a:pt x="50291" y="472578"/>
                  </a:lnTo>
                  <a:lnTo>
                    <a:pt x="60959" y="490727"/>
                  </a:lnTo>
                  <a:lnTo>
                    <a:pt x="70865" y="473653"/>
                  </a:lnTo>
                  <a:close/>
                </a:path>
                <a:path w="121920" h="490854">
                  <a:moveTo>
                    <a:pt x="70103" y="464820"/>
                  </a:moveTo>
                  <a:lnTo>
                    <a:pt x="60889" y="449083"/>
                  </a:lnTo>
                  <a:lnTo>
                    <a:pt x="51815" y="464820"/>
                  </a:lnTo>
                  <a:lnTo>
                    <a:pt x="70103" y="464820"/>
                  </a:lnTo>
                  <a:close/>
                </a:path>
                <a:path w="121920" h="490854">
                  <a:moveTo>
                    <a:pt x="70103" y="469392"/>
                  </a:moveTo>
                  <a:lnTo>
                    <a:pt x="70103" y="464820"/>
                  </a:lnTo>
                  <a:lnTo>
                    <a:pt x="51815" y="464820"/>
                  </a:lnTo>
                  <a:lnTo>
                    <a:pt x="51815" y="469392"/>
                  </a:lnTo>
                  <a:lnTo>
                    <a:pt x="70103" y="469392"/>
                  </a:lnTo>
                  <a:close/>
                </a:path>
                <a:path w="121920" h="490854">
                  <a:moveTo>
                    <a:pt x="121919" y="386334"/>
                  </a:moveTo>
                  <a:lnTo>
                    <a:pt x="119633" y="379475"/>
                  </a:lnTo>
                  <a:lnTo>
                    <a:pt x="115062" y="376427"/>
                  </a:lnTo>
                  <a:lnTo>
                    <a:pt x="109727" y="374142"/>
                  </a:lnTo>
                  <a:lnTo>
                    <a:pt x="103631" y="375666"/>
                  </a:lnTo>
                  <a:lnTo>
                    <a:pt x="100583" y="380238"/>
                  </a:lnTo>
                  <a:lnTo>
                    <a:pt x="60889" y="449083"/>
                  </a:lnTo>
                  <a:lnTo>
                    <a:pt x="70103" y="464820"/>
                  </a:lnTo>
                  <a:lnTo>
                    <a:pt x="70103" y="469392"/>
                  </a:lnTo>
                  <a:lnTo>
                    <a:pt x="70865" y="469392"/>
                  </a:lnTo>
                  <a:lnTo>
                    <a:pt x="70865" y="473653"/>
                  </a:lnTo>
                  <a:lnTo>
                    <a:pt x="118871" y="390906"/>
                  </a:lnTo>
                  <a:lnTo>
                    <a:pt x="121919" y="386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1629892" y="3829900"/>
            <a:ext cx="887094" cy="681990"/>
            <a:chOff x="1629892" y="3829900"/>
            <a:chExt cx="887094" cy="681990"/>
          </a:xfrm>
        </p:grpSpPr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40460" y="4435330"/>
              <a:ext cx="710791" cy="7113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635137" y="3877064"/>
              <a:ext cx="876300" cy="629920"/>
            </a:xfrm>
            <a:custGeom>
              <a:avLst/>
              <a:gdLst/>
              <a:ahLst/>
              <a:cxnLst/>
              <a:rect l="l" t="t" r="r" b="b"/>
              <a:pathLst>
                <a:path w="876300" h="629920">
                  <a:moveTo>
                    <a:pt x="3359" y="33896"/>
                  </a:moveTo>
                  <a:lnTo>
                    <a:pt x="5725" y="28259"/>
                  </a:lnTo>
                  <a:lnTo>
                    <a:pt x="19015" y="17899"/>
                  </a:lnTo>
                </a:path>
                <a:path w="876300" h="629920">
                  <a:moveTo>
                    <a:pt x="34671" y="9725"/>
                  </a:moveTo>
                  <a:lnTo>
                    <a:pt x="48842" y="3297"/>
                  </a:lnTo>
                  <a:lnTo>
                    <a:pt x="52368" y="2209"/>
                  </a:lnTo>
                </a:path>
                <a:path w="876300" h="629920">
                  <a:moveTo>
                    <a:pt x="455248" y="629140"/>
                  </a:moveTo>
                  <a:lnTo>
                    <a:pt x="366999" y="628311"/>
                  </a:lnTo>
                  <a:lnTo>
                    <a:pt x="299533" y="625148"/>
                  </a:lnTo>
                  <a:lnTo>
                    <a:pt x="236648" y="620083"/>
                  </a:lnTo>
                  <a:lnTo>
                    <a:pt x="179240" y="613285"/>
                  </a:lnTo>
                  <a:lnTo>
                    <a:pt x="138742" y="606650"/>
                  </a:lnTo>
                </a:path>
                <a:path w="876300" h="629920">
                  <a:moveTo>
                    <a:pt x="137321" y="606417"/>
                  </a:moveTo>
                  <a:lnTo>
                    <a:pt x="84441" y="595167"/>
                  </a:lnTo>
                  <a:lnTo>
                    <a:pt x="22305" y="572149"/>
                  </a:lnTo>
                  <a:lnTo>
                    <a:pt x="5725" y="559225"/>
                  </a:lnTo>
                  <a:lnTo>
                    <a:pt x="5323" y="558265"/>
                  </a:lnTo>
                </a:path>
                <a:path w="876300" h="629920">
                  <a:moveTo>
                    <a:pt x="0" y="545583"/>
                  </a:moveTo>
                  <a:lnTo>
                    <a:pt x="0" y="41901"/>
                  </a:lnTo>
                </a:path>
                <a:path w="876300" h="629920">
                  <a:moveTo>
                    <a:pt x="876300" y="41901"/>
                  </a:moveTo>
                  <a:lnTo>
                    <a:pt x="876296" y="41909"/>
                  </a:lnTo>
                </a:path>
                <a:path w="876300" h="629920">
                  <a:moveTo>
                    <a:pt x="816601" y="0"/>
                  </a:moveTo>
                  <a:lnTo>
                    <a:pt x="827313" y="3297"/>
                  </a:lnTo>
                  <a:lnTo>
                    <a:pt x="833701" y="6187"/>
                  </a:lnTo>
                </a:path>
                <a:path w="876300" h="629920">
                  <a:moveTo>
                    <a:pt x="844759" y="11189"/>
                  </a:moveTo>
                  <a:lnTo>
                    <a:pt x="853921" y="15334"/>
                  </a:lnTo>
                  <a:lnTo>
                    <a:pt x="867899" y="26196"/>
                  </a:lnTo>
                </a:path>
                <a:path w="876300" h="629920">
                  <a:moveTo>
                    <a:pt x="870965" y="29237"/>
                  </a:moveTo>
                  <a:lnTo>
                    <a:pt x="871164" y="29709"/>
                  </a:lnTo>
                </a:path>
                <a:path w="876300" h="629920">
                  <a:moveTo>
                    <a:pt x="876296" y="41892"/>
                  </a:moveTo>
                  <a:lnTo>
                    <a:pt x="876300" y="545583"/>
                  </a:lnTo>
                  <a:lnTo>
                    <a:pt x="875538" y="547390"/>
                  </a:lnTo>
                </a:path>
              </a:pathLst>
            </a:custGeom>
            <a:ln w="10490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12238" y="4427935"/>
              <a:ext cx="400007" cy="8309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35137" y="3918965"/>
              <a:ext cx="876300" cy="58750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35137" y="3835145"/>
              <a:ext cx="876300" cy="16763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635137" y="3835145"/>
              <a:ext cx="876300" cy="671830"/>
            </a:xfrm>
            <a:custGeom>
              <a:avLst/>
              <a:gdLst/>
              <a:ahLst/>
              <a:cxnLst/>
              <a:rect l="l" t="t" r="r" b="b"/>
              <a:pathLst>
                <a:path w="876300" h="671829">
                  <a:moveTo>
                    <a:pt x="876300" y="83820"/>
                  </a:moveTo>
                  <a:lnTo>
                    <a:pt x="827313" y="122423"/>
                  </a:lnTo>
                  <a:lnTo>
                    <a:pt x="747807" y="143160"/>
                  </a:lnTo>
                  <a:lnTo>
                    <a:pt x="696730" y="151522"/>
                  </a:lnTo>
                  <a:lnTo>
                    <a:pt x="639315" y="158319"/>
                  </a:lnTo>
                  <a:lnTo>
                    <a:pt x="576474" y="163384"/>
                  </a:lnTo>
                  <a:lnTo>
                    <a:pt x="509115" y="166548"/>
                  </a:lnTo>
                  <a:lnTo>
                    <a:pt x="438150" y="167640"/>
                  </a:lnTo>
                  <a:lnTo>
                    <a:pt x="366999" y="166548"/>
                  </a:lnTo>
                  <a:lnTo>
                    <a:pt x="299533" y="163384"/>
                  </a:lnTo>
                  <a:lnTo>
                    <a:pt x="236648" y="158319"/>
                  </a:lnTo>
                  <a:lnTo>
                    <a:pt x="179240" y="151522"/>
                  </a:lnTo>
                  <a:lnTo>
                    <a:pt x="128206" y="143160"/>
                  </a:lnTo>
                  <a:lnTo>
                    <a:pt x="84441" y="133404"/>
                  </a:lnTo>
                  <a:lnTo>
                    <a:pt x="22305" y="110386"/>
                  </a:lnTo>
                  <a:lnTo>
                    <a:pt x="0" y="83820"/>
                  </a:lnTo>
                  <a:lnTo>
                    <a:pt x="5725" y="70177"/>
                  </a:lnTo>
                  <a:lnTo>
                    <a:pt x="48842" y="45216"/>
                  </a:lnTo>
                  <a:lnTo>
                    <a:pt x="128206" y="24479"/>
                  </a:lnTo>
                  <a:lnTo>
                    <a:pt x="179240" y="16117"/>
                  </a:lnTo>
                  <a:lnTo>
                    <a:pt x="236648" y="9320"/>
                  </a:lnTo>
                  <a:lnTo>
                    <a:pt x="299533" y="4255"/>
                  </a:lnTo>
                  <a:lnTo>
                    <a:pt x="366999" y="1091"/>
                  </a:lnTo>
                  <a:lnTo>
                    <a:pt x="438150" y="0"/>
                  </a:lnTo>
                  <a:lnTo>
                    <a:pt x="509115" y="1091"/>
                  </a:lnTo>
                  <a:lnTo>
                    <a:pt x="576474" y="4255"/>
                  </a:lnTo>
                  <a:lnTo>
                    <a:pt x="639315" y="9320"/>
                  </a:lnTo>
                  <a:lnTo>
                    <a:pt x="696730" y="16117"/>
                  </a:lnTo>
                  <a:lnTo>
                    <a:pt x="747807" y="24479"/>
                  </a:lnTo>
                  <a:lnTo>
                    <a:pt x="791638" y="34235"/>
                  </a:lnTo>
                  <a:lnTo>
                    <a:pt x="853921" y="57253"/>
                  </a:lnTo>
                  <a:lnTo>
                    <a:pt x="876300" y="83820"/>
                  </a:lnTo>
                  <a:lnTo>
                    <a:pt x="876300" y="587502"/>
                  </a:lnTo>
                  <a:lnTo>
                    <a:pt x="827313" y="626105"/>
                  </a:lnTo>
                  <a:lnTo>
                    <a:pt x="747807" y="646842"/>
                  </a:lnTo>
                  <a:lnTo>
                    <a:pt x="696730" y="655204"/>
                  </a:lnTo>
                  <a:lnTo>
                    <a:pt x="639315" y="662001"/>
                  </a:lnTo>
                  <a:lnTo>
                    <a:pt x="576474" y="667066"/>
                  </a:lnTo>
                  <a:lnTo>
                    <a:pt x="509115" y="670230"/>
                  </a:lnTo>
                  <a:lnTo>
                    <a:pt x="438150" y="671322"/>
                  </a:lnTo>
                  <a:lnTo>
                    <a:pt x="366999" y="670230"/>
                  </a:lnTo>
                  <a:lnTo>
                    <a:pt x="299533" y="667066"/>
                  </a:lnTo>
                  <a:lnTo>
                    <a:pt x="236648" y="662001"/>
                  </a:lnTo>
                  <a:lnTo>
                    <a:pt x="179240" y="655204"/>
                  </a:lnTo>
                  <a:lnTo>
                    <a:pt x="128206" y="646842"/>
                  </a:lnTo>
                  <a:lnTo>
                    <a:pt x="84441" y="637086"/>
                  </a:lnTo>
                  <a:lnTo>
                    <a:pt x="22305" y="614068"/>
                  </a:lnTo>
                  <a:lnTo>
                    <a:pt x="0" y="587502"/>
                  </a:lnTo>
                  <a:lnTo>
                    <a:pt x="0" y="83820"/>
                  </a:lnTo>
                </a:path>
              </a:pathLst>
            </a:custGeom>
            <a:ln w="10490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871351" y="3975610"/>
            <a:ext cx="401955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650" b="1" spc="-25" dirty="0">
                <a:latin typeface="Calibri"/>
                <a:cs typeface="Calibri"/>
              </a:rPr>
              <a:t>D</a:t>
            </a:r>
            <a:r>
              <a:rPr sz="2625" b="1" spc="-37" baseline="-20634" dirty="0">
                <a:latin typeface="Calibri"/>
                <a:cs typeface="Calibri"/>
              </a:rPr>
              <a:t>1</a:t>
            </a:r>
            <a:endParaRPr sz="2625" baseline="-20634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710152" y="3831425"/>
            <a:ext cx="887094" cy="681990"/>
            <a:chOff x="3710152" y="3831425"/>
            <a:chExt cx="887094" cy="681990"/>
          </a:xfrm>
        </p:grpSpPr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20871" y="4437214"/>
              <a:ext cx="449996" cy="7077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75343" y="4480130"/>
              <a:ext cx="203059" cy="2438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715397" y="3878840"/>
              <a:ext cx="876300" cy="629285"/>
            </a:xfrm>
            <a:custGeom>
              <a:avLst/>
              <a:gdLst/>
              <a:ahLst/>
              <a:cxnLst/>
              <a:rect l="l" t="t" r="r" b="b"/>
              <a:pathLst>
                <a:path w="876300" h="629285">
                  <a:moveTo>
                    <a:pt x="3031" y="34426"/>
                  </a:moveTo>
                  <a:lnTo>
                    <a:pt x="5725" y="28007"/>
                  </a:lnTo>
                  <a:lnTo>
                    <a:pt x="15500" y="20387"/>
                  </a:lnTo>
                </a:path>
                <a:path w="876300" h="629285">
                  <a:moveTo>
                    <a:pt x="20912" y="16168"/>
                  </a:moveTo>
                  <a:lnTo>
                    <a:pt x="22305" y="15083"/>
                  </a:lnTo>
                  <a:lnTo>
                    <a:pt x="43579" y="5433"/>
                  </a:lnTo>
                </a:path>
                <a:path w="876300" h="629285">
                  <a:moveTo>
                    <a:pt x="455470" y="628884"/>
                  </a:moveTo>
                  <a:lnTo>
                    <a:pt x="366999" y="628059"/>
                  </a:lnTo>
                  <a:lnTo>
                    <a:pt x="299533" y="624896"/>
                  </a:lnTo>
                  <a:lnTo>
                    <a:pt x="236648" y="619831"/>
                  </a:lnTo>
                  <a:lnTo>
                    <a:pt x="179240" y="613033"/>
                  </a:lnTo>
                  <a:lnTo>
                    <a:pt x="143479" y="607174"/>
                  </a:lnTo>
                </a:path>
                <a:path w="876300" h="629285">
                  <a:moveTo>
                    <a:pt x="135034" y="605790"/>
                  </a:moveTo>
                  <a:lnTo>
                    <a:pt x="84441" y="594916"/>
                  </a:lnTo>
                  <a:lnTo>
                    <a:pt x="22305" y="571897"/>
                  </a:lnTo>
                  <a:lnTo>
                    <a:pt x="5725" y="558973"/>
                  </a:lnTo>
                  <a:lnTo>
                    <a:pt x="5474" y="558374"/>
                  </a:lnTo>
                </a:path>
                <a:path w="876300" h="629285">
                  <a:moveTo>
                    <a:pt x="0" y="545331"/>
                  </a:moveTo>
                  <a:lnTo>
                    <a:pt x="0" y="41649"/>
                  </a:lnTo>
                </a:path>
                <a:path w="876300" h="629285">
                  <a:moveTo>
                    <a:pt x="876300" y="41649"/>
                  </a:moveTo>
                  <a:lnTo>
                    <a:pt x="876294" y="41662"/>
                  </a:lnTo>
                </a:path>
                <a:path w="876300" h="629285">
                  <a:moveTo>
                    <a:pt x="817418" y="0"/>
                  </a:moveTo>
                  <a:lnTo>
                    <a:pt x="827313" y="3045"/>
                  </a:lnTo>
                  <a:lnTo>
                    <a:pt x="833741" y="5953"/>
                  </a:lnTo>
                </a:path>
                <a:path w="876300" h="629285">
                  <a:moveTo>
                    <a:pt x="845790" y="11404"/>
                  </a:moveTo>
                  <a:lnTo>
                    <a:pt x="853921" y="15083"/>
                  </a:lnTo>
                  <a:lnTo>
                    <a:pt x="869696" y="27340"/>
                  </a:lnTo>
                </a:path>
                <a:path w="876300" h="629285">
                  <a:moveTo>
                    <a:pt x="876294" y="41635"/>
                  </a:moveTo>
                  <a:lnTo>
                    <a:pt x="876300" y="545331"/>
                  </a:lnTo>
                  <a:lnTo>
                    <a:pt x="875539" y="547136"/>
                  </a:lnTo>
                </a:path>
              </a:pathLst>
            </a:custGeom>
            <a:ln w="10490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270098" y="4423077"/>
              <a:ext cx="325096" cy="8668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202315" y="4506047"/>
              <a:ext cx="40640" cy="1270"/>
            </a:xfrm>
            <a:custGeom>
              <a:avLst/>
              <a:gdLst/>
              <a:ahLst/>
              <a:cxnLst/>
              <a:rect l="l" t="t" r="r" b="b"/>
              <a:pathLst>
                <a:path w="40639" h="1270">
                  <a:moveTo>
                    <a:pt x="40350" y="0"/>
                  </a:moveTo>
                  <a:lnTo>
                    <a:pt x="22197" y="852"/>
                  </a:lnTo>
                  <a:lnTo>
                    <a:pt x="0" y="1194"/>
                  </a:lnTo>
                </a:path>
              </a:pathLst>
            </a:custGeom>
            <a:ln w="10490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15397" y="3920490"/>
              <a:ext cx="876300" cy="58750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15397" y="3836670"/>
              <a:ext cx="876300" cy="167639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3715397" y="3836670"/>
              <a:ext cx="876300" cy="671830"/>
            </a:xfrm>
            <a:custGeom>
              <a:avLst/>
              <a:gdLst/>
              <a:ahLst/>
              <a:cxnLst/>
              <a:rect l="l" t="t" r="r" b="b"/>
              <a:pathLst>
                <a:path w="876300" h="671829">
                  <a:moveTo>
                    <a:pt x="876300" y="83820"/>
                  </a:moveTo>
                  <a:lnTo>
                    <a:pt x="827313" y="122423"/>
                  </a:lnTo>
                  <a:lnTo>
                    <a:pt x="747807" y="143160"/>
                  </a:lnTo>
                  <a:lnTo>
                    <a:pt x="696730" y="151522"/>
                  </a:lnTo>
                  <a:lnTo>
                    <a:pt x="639315" y="158319"/>
                  </a:lnTo>
                  <a:lnTo>
                    <a:pt x="576474" y="163384"/>
                  </a:lnTo>
                  <a:lnTo>
                    <a:pt x="509115" y="166548"/>
                  </a:lnTo>
                  <a:lnTo>
                    <a:pt x="438150" y="167640"/>
                  </a:lnTo>
                  <a:lnTo>
                    <a:pt x="366999" y="166548"/>
                  </a:lnTo>
                  <a:lnTo>
                    <a:pt x="299533" y="163384"/>
                  </a:lnTo>
                  <a:lnTo>
                    <a:pt x="236648" y="158319"/>
                  </a:lnTo>
                  <a:lnTo>
                    <a:pt x="179240" y="151522"/>
                  </a:lnTo>
                  <a:lnTo>
                    <a:pt x="128206" y="143160"/>
                  </a:lnTo>
                  <a:lnTo>
                    <a:pt x="84441" y="133404"/>
                  </a:lnTo>
                  <a:lnTo>
                    <a:pt x="22305" y="110386"/>
                  </a:lnTo>
                  <a:lnTo>
                    <a:pt x="0" y="83820"/>
                  </a:lnTo>
                  <a:lnTo>
                    <a:pt x="5725" y="70177"/>
                  </a:lnTo>
                  <a:lnTo>
                    <a:pt x="48842" y="45216"/>
                  </a:lnTo>
                  <a:lnTo>
                    <a:pt x="128206" y="24479"/>
                  </a:lnTo>
                  <a:lnTo>
                    <a:pt x="179240" y="16117"/>
                  </a:lnTo>
                  <a:lnTo>
                    <a:pt x="236648" y="9320"/>
                  </a:lnTo>
                  <a:lnTo>
                    <a:pt x="299533" y="4255"/>
                  </a:lnTo>
                  <a:lnTo>
                    <a:pt x="366999" y="1091"/>
                  </a:lnTo>
                  <a:lnTo>
                    <a:pt x="438150" y="0"/>
                  </a:lnTo>
                  <a:lnTo>
                    <a:pt x="509115" y="1091"/>
                  </a:lnTo>
                  <a:lnTo>
                    <a:pt x="576474" y="4255"/>
                  </a:lnTo>
                  <a:lnTo>
                    <a:pt x="639315" y="9320"/>
                  </a:lnTo>
                  <a:lnTo>
                    <a:pt x="696730" y="16117"/>
                  </a:lnTo>
                  <a:lnTo>
                    <a:pt x="747807" y="24479"/>
                  </a:lnTo>
                  <a:lnTo>
                    <a:pt x="791638" y="34235"/>
                  </a:lnTo>
                  <a:lnTo>
                    <a:pt x="853921" y="57253"/>
                  </a:lnTo>
                  <a:lnTo>
                    <a:pt x="876300" y="83820"/>
                  </a:lnTo>
                  <a:lnTo>
                    <a:pt x="876300" y="587502"/>
                  </a:lnTo>
                  <a:lnTo>
                    <a:pt x="827313" y="626105"/>
                  </a:lnTo>
                  <a:lnTo>
                    <a:pt x="747807" y="646842"/>
                  </a:lnTo>
                  <a:lnTo>
                    <a:pt x="696730" y="655204"/>
                  </a:lnTo>
                  <a:lnTo>
                    <a:pt x="639315" y="662001"/>
                  </a:lnTo>
                  <a:lnTo>
                    <a:pt x="576474" y="667066"/>
                  </a:lnTo>
                  <a:lnTo>
                    <a:pt x="509115" y="670230"/>
                  </a:lnTo>
                  <a:lnTo>
                    <a:pt x="438150" y="671322"/>
                  </a:lnTo>
                  <a:lnTo>
                    <a:pt x="366999" y="670230"/>
                  </a:lnTo>
                  <a:lnTo>
                    <a:pt x="299533" y="667066"/>
                  </a:lnTo>
                  <a:lnTo>
                    <a:pt x="236648" y="662001"/>
                  </a:lnTo>
                  <a:lnTo>
                    <a:pt x="179240" y="655204"/>
                  </a:lnTo>
                  <a:lnTo>
                    <a:pt x="128206" y="646842"/>
                  </a:lnTo>
                  <a:lnTo>
                    <a:pt x="84441" y="637086"/>
                  </a:lnTo>
                  <a:lnTo>
                    <a:pt x="22305" y="614068"/>
                  </a:lnTo>
                  <a:lnTo>
                    <a:pt x="0" y="587502"/>
                  </a:lnTo>
                  <a:lnTo>
                    <a:pt x="0" y="83820"/>
                  </a:lnTo>
                </a:path>
              </a:pathLst>
            </a:custGeom>
            <a:ln w="10490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952373" y="3977896"/>
            <a:ext cx="401955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650" b="1" spc="-25" dirty="0">
                <a:latin typeface="Calibri"/>
                <a:cs typeface="Calibri"/>
              </a:rPr>
              <a:t>D</a:t>
            </a:r>
            <a:r>
              <a:rPr sz="2625" b="1" spc="-37" baseline="-20634" dirty="0">
                <a:latin typeface="Calibri"/>
                <a:cs typeface="Calibri"/>
              </a:rPr>
              <a:t>2</a:t>
            </a:r>
            <a:endParaRPr sz="2625" baseline="-20634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357327" y="3825328"/>
            <a:ext cx="887094" cy="682625"/>
            <a:chOff x="6357327" y="3825328"/>
            <a:chExt cx="887094" cy="682625"/>
          </a:xfrm>
        </p:grpSpPr>
        <p:pic>
          <p:nvPicPr>
            <p:cNvPr id="46" name="object 4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367721" y="4431030"/>
              <a:ext cx="450164" cy="7162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06956" y="4462473"/>
              <a:ext cx="266762" cy="3744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357327" y="3833781"/>
              <a:ext cx="260066" cy="86649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6362573" y="3830574"/>
              <a:ext cx="876300" cy="672465"/>
            </a:xfrm>
            <a:custGeom>
              <a:avLst/>
              <a:gdLst/>
              <a:ahLst/>
              <a:cxnLst/>
              <a:rect l="l" t="t" r="r" b="b"/>
              <a:pathLst>
                <a:path w="876300" h="672464">
                  <a:moveTo>
                    <a:pt x="360903" y="1413"/>
                  </a:moveTo>
                  <a:lnTo>
                    <a:pt x="367184" y="1113"/>
                  </a:lnTo>
                  <a:lnTo>
                    <a:pt x="373879" y="1008"/>
                  </a:lnTo>
                </a:path>
                <a:path w="876300" h="672464">
                  <a:moveTo>
                    <a:pt x="389576" y="762"/>
                  </a:moveTo>
                  <a:lnTo>
                    <a:pt x="438150" y="0"/>
                  </a:lnTo>
                  <a:lnTo>
                    <a:pt x="486850" y="762"/>
                  </a:lnTo>
                </a:path>
                <a:path w="876300" h="672464">
                  <a:moveTo>
                    <a:pt x="455313" y="671820"/>
                  </a:moveTo>
                  <a:lnTo>
                    <a:pt x="367184" y="670992"/>
                  </a:lnTo>
                  <a:lnTo>
                    <a:pt x="299825" y="667828"/>
                  </a:lnTo>
                  <a:lnTo>
                    <a:pt x="236984" y="662763"/>
                  </a:lnTo>
                  <a:lnTo>
                    <a:pt x="179569" y="655966"/>
                  </a:lnTo>
                  <a:lnTo>
                    <a:pt x="128492" y="647604"/>
                  </a:lnTo>
                  <a:lnTo>
                    <a:pt x="84661" y="637848"/>
                  </a:lnTo>
                  <a:lnTo>
                    <a:pt x="22378" y="614830"/>
                  </a:lnTo>
                  <a:lnTo>
                    <a:pt x="5746" y="601906"/>
                  </a:lnTo>
                  <a:lnTo>
                    <a:pt x="5135" y="600456"/>
                  </a:lnTo>
                </a:path>
                <a:path w="876300" h="672464">
                  <a:moveTo>
                    <a:pt x="4572" y="599118"/>
                  </a:moveTo>
                  <a:lnTo>
                    <a:pt x="4436" y="598796"/>
                  </a:lnTo>
                </a:path>
                <a:path w="876300" h="672464">
                  <a:moveTo>
                    <a:pt x="12" y="588294"/>
                  </a:moveTo>
                  <a:lnTo>
                    <a:pt x="0" y="588264"/>
                  </a:lnTo>
                  <a:lnTo>
                    <a:pt x="0" y="84582"/>
                  </a:lnTo>
                </a:path>
                <a:path w="876300" h="672464">
                  <a:moveTo>
                    <a:pt x="876300" y="84582"/>
                  </a:moveTo>
                  <a:lnTo>
                    <a:pt x="876293" y="84597"/>
                  </a:lnTo>
                </a:path>
                <a:path w="876300" h="672464">
                  <a:moveTo>
                    <a:pt x="506836" y="1074"/>
                  </a:moveTo>
                  <a:lnTo>
                    <a:pt x="509300" y="1113"/>
                  </a:lnTo>
                  <a:lnTo>
                    <a:pt x="511628" y="1224"/>
                  </a:lnTo>
                </a:path>
                <a:path w="876300" h="672464">
                  <a:moveTo>
                    <a:pt x="551112" y="3109"/>
                  </a:moveTo>
                  <a:lnTo>
                    <a:pt x="576766" y="4334"/>
                  </a:lnTo>
                  <a:lnTo>
                    <a:pt x="605547" y="6691"/>
                  </a:lnTo>
                </a:path>
                <a:path w="876300" h="672464">
                  <a:moveTo>
                    <a:pt x="618554" y="7756"/>
                  </a:moveTo>
                  <a:lnTo>
                    <a:pt x="639651" y="9484"/>
                  </a:lnTo>
                  <a:lnTo>
                    <a:pt x="652563" y="11036"/>
                  </a:lnTo>
                </a:path>
                <a:path w="876300" h="672464">
                  <a:moveTo>
                    <a:pt x="692222" y="15804"/>
                  </a:moveTo>
                  <a:lnTo>
                    <a:pt x="697059" y="16386"/>
                  </a:lnTo>
                  <a:lnTo>
                    <a:pt x="700480" y="16954"/>
                  </a:lnTo>
                </a:path>
                <a:path w="876300" h="672464">
                  <a:moveTo>
                    <a:pt x="804423" y="38641"/>
                  </a:moveTo>
                  <a:lnTo>
                    <a:pt x="827457" y="45813"/>
                  </a:lnTo>
                  <a:lnTo>
                    <a:pt x="829703" y="46839"/>
                  </a:lnTo>
                </a:path>
                <a:path w="876300" h="672464">
                  <a:moveTo>
                    <a:pt x="839181" y="51169"/>
                  </a:moveTo>
                  <a:lnTo>
                    <a:pt x="853994" y="57936"/>
                  </a:lnTo>
                  <a:lnTo>
                    <a:pt x="862423" y="64536"/>
                  </a:lnTo>
                </a:path>
                <a:path w="876300" h="672464">
                  <a:moveTo>
                    <a:pt x="869454" y="70041"/>
                  </a:moveTo>
                  <a:lnTo>
                    <a:pt x="869534" y="70104"/>
                  </a:lnTo>
                </a:path>
                <a:path w="876300" h="672464">
                  <a:moveTo>
                    <a:pt x="876293" y="84566"/>
                  </a:moveTo>
                  <a:lnTo>
                    <a:pt x="876300" y="588263"/>
                  </a:lnTo>
                  <a:lnTo>
                    <a:pt x="875554" y="590039"/>
                  </a:lnTo>
                </a:path>
                <a:path w="876300" h="672464">
                  <a:moveTo>
                    <a:pt x="873526" y="594872"/>
                  </a:moveTo>
                  <a:lnTo>
                    <a:pt x="870574" y="601906"/>
                  </a:lnTo>
                  <a:lnTo>
                    <a:pt x="853994" y="614830"/>
                  </a:lnTo>
                  <a:lnTo>
                    <a:pt x="827457" y="626867"/>
                  </a:lnTo>
                  <a:lnTo>
                    <a:pt x="816341" y="630296"/>
                  </a:lnTo>
                </a:path>
                <a:path w="876300" h="672464">
                  <a:moveTo>
                    <a:pt x="811146" y="631899"/>
                  </a:moveTo>
                  <a:lnTo>
                    <a:pt x="748093" y="647604"/>
                  </a:lnTo>
                  <a:lnTo>
                    <a:pt x="697059" y="655966"/>
                  </a:lnTo>
                  <a:lnTo>
                    <a:pt x="639651" y="662763"/>
                  </a:lnTo>
                  <a:lnTo>
                    <a:pt x="576766" y="667828"/>
                  </a:lnTo>
                  <a:lnTo>
                    <a:pt x="544383" y="669347"/>
                  </a:lnTo>
                </a:path>
                <a:path w="876300" h="672464">
                  <a:moveTo>
                    <a:pt x="535741" y="669752"/>
                  </a:moveTo>
                  <a:lnTo>
                    <a:pt x="509300" y="670992"/>
                  </a:lnTo>
                  <a:lnTo>
                    <a:pt x="480072" y="671440"/>
                  </a:lnTo>
                </a:path>
              </a:pathLst>
            </a:custGeom>
            <a:ln w="10490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62585" y="3915156"/>
              <a:ext cx="876287" cy="587502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362585" y="3830574"/>
              <a:ext cx="876287" cy="168401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6362572" y="3830574"/>
              <a:ext cx="876300" cy="672465"/>
            </a:xfrm>
            <a:custGeom>
              <a:avLst/>
              <a:gdLst/>
              <a:ahLst/>
              <a:cxnLst/>
              <a:rect l="l" t="t" r="r" b="b"/>
              <a:pathLst>
                <a:path w="876300" h="672464">
                  <a:moveTo>
                    <a:pt x="876300" y="84582"/>
                  </a:moveTo>
                  <a:lnTo>
                    <a:pt x="827457" y="123185"/>
                  </a:lnTo>
                  <a:lnTo>
                    <a:pt x="748093" y="143922"/>
                  </a:lnTo>
                  <a:lnTo>
                    <a:pt x="697059" y="152284"/>
                  </a:lnTo>
                  <a:lnTo>
                    <a:pt x="639651" y="159081"/>
                  </a:lnTo>
                  <a:lnTo>
                    <a:pt x="576766" y="164146"/>
                  </a:lnTo>
                  <a:lnTo>
                    <a:pt x="509300" y="167310"/>
                  </a:lnTo>
                  <a:lnTo>
                    <a:pt x="438150" y="168402"/>
                  </a:lnTo>
                  <a:lnTo>
                    <a:pt x="367184" y="167310"/>
                  </a:lnTo>
                  <a:lnTo>
                    <a:pt x="299825" y="164146"/>
                  </a:lnTo>
                  <a:lnTo>
                    <a:pt x="236984" y="159081"/>
                  </a:lnTo>
                  <a:lnTo>
                    <a:pt x="179569" y="152284"/>
                  </a:lnTo>
                  <a:lnTo>
                    <a:pt x="128492" y="143922"/>
                  </a:lnTo>
                  <a:lnTo>
                    <a:pt x="84661" y="134166"/>
                  </a:lnTo>
                  <a:lnTo>
                    <a:pt x="22378" y="111148"/>
                  </a:lnTo>
                  <a:lnTo>
                    <a:pt x="0" y="84582"/>
                  </a:lnTo>
                  <a:lnTo>
                    <a:pt x="5746" y="70918"/>
                  </a:lnTo>
                  <a:lnTo>
                    <a:pt x="48986" y="45813"/>
                  </a:lnTo>
                  <a:lnTo>
                    <a:pt x="128492" y="24860"/>
                  </a:lnTo>
                  <a:lnTo>
                    <a:pt x="179569" y="16386"/>
                  </a:lnTo>
                  <a:lnTo>
                    <a:pt x="236984" y="9484"/>
                  </a:lnTo>
                  <a:lnTo>
                    <a:pt x="299825" y="4334"/>
                  </a:lnTo>
                  <a:lnTo>
                    <a:pt x="367184" y="1113"/>
                  </a:lnTo>
                  <a:lnTo>
                    <a:pt x="438150" y="0"/>
                  </a:lnTo>
                  <a:lnTo>
                    <a:pt x="509300" y="1113"/>
                  </a:lnTo>
                  <a:lnTo>
                    <a:pt x="576766" y="4334"/>
                  </a:lnTo>
                  <a:lnTo>
                    <a:pt x="639651" y="9484"/>
                  </a:lnTo>
                  <a:lnTo>
                    <a:pt x="697059" y="16386"/>
                  </a:lnTo>
                  <a:lnTo>
                    <a:pt x="748093" y="24860"/>
                  </a:lnTo>
                  <a:lnTo>
                    <a:pt x="791858" y="34728"/>
                  </a:lnTo>
                  <a:lnTo>
                    <a:pt x="853994" y="57936"/>
                  </a:lnTo>
                  <a:lnTo>
                    <a:pt x="876300" y="84582"/>
                  </a:lnTo>
                  <a:lnTo>
                    <a:pt x="876300" y="588264"/>
                  </a:lnTo>
                  <a:lnTo>
                    <a:pt x="827457" y="626867"/>
                  </a:lnTo>
                  <a:lnTo>
                    <a:pt x="748093" y="647604"/>
                  </a:lnTo>
                  <a:lnTo>
                    <a:pt x="697059" y="655966"/>
                  </a:lnTo>
                  <a:lnTo>
                    <a:pt x="639651" y="662763"/>
                  </a:lnTo>
                  <a:lnTo>
                    <a:pt x="576766" y="667828"/>
                  </a:lnTo>
                  <a:lnTo>
                    <a:pt x="509300" y="670992"/>
                  </a:lnTo>
                  <a:lnTo>
                    <a:pt x="438150" y="672084"/>
                  </a:lnTo>
                  <a:lnTo>
                    <a:pt x="367184" y="670992"/>
                  </a:lnTo>
                  <a:lnTo>
                    <a:pt x="299825" y="667828"/>
                  </a:lnTo>
                  <a:lnTo>
                    <a:pt x="236984" y="662763"/>
                  </a:lnTo>
                  <a:lnTo>
                    <a:pt x="179569" y="655966"/>
                  </a:lnTo>
                  <a:lnTo>
                    <a:pt x="128492" y="647604"/>
                  </a:lnTo>
                  <a:lnTo>
                    <a:pt x="84661" y="637848"/>
                  </a:lnTo>
                  <a:lnTo>
                    <a:pt x="22378" y="614830"/>
                  </a:lnTo>
                  <a:lnTo>
                    <a:pt x="0" y="588264"/>
                  </a:lnTo>
                  <a:lnTo>
                    <a:pt x="0" y="84582"/>
                  </a:lnTo>
                </a:path>
              </a:pathLst>
            </a:custGeom>
            <a:ln w="10490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526409" y="4054858"/>
            <a:ext cx="548640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975" b="1" spc="-30" baseline="13626" dirty="0">
                <a:latin typeface="Calibri"/>
                <a:cs typeface="Calibri"/>
              </a:rPr>
              <a:t>D</a:t>
            </a:r>
            <a:r>
              <a:rPr sz="1750" b="1" spc="-20" dirty="0">
                <a:latin typeface="Calibri"/>
                <a:cs typeface="Calibri"/>
              </a:rPr>
              <a:t>t‐1</a:t>
            </a:r>
            <a:endParaRPr sz="175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8548078" y="3825328"/>
            <a:ext cx="887094" cy="682625"/>
            <a:chOff x="8548078" y="3825328"/>
            <a:chExt cx="887094" cy="682625"/>
          </a:xfrm>
        </p:grpSpPr>
        <p:pic>
          <p:nvPicPr>
            <p:cNvPr id="55" name="object 5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561573" y="4434425"/>
              <a:ext cx="447062" cy="68232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097111" y="4461716"/>
              <a:ext cx="269809" cy="38232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8553323" y="3830574"/>
              <a:ext cx="876300" cy="672465"/>
            </a:xfrm>
            <a:custGeom>
              <a:avLst/>
              <a:gdLst/>
              <a:ahLst/>
              <a:cxnLst/>
              <a:rect l="l" t="t" r="r" b="b"/>
              <a:pathLst>
                <a:path w="876300" h="672464">
                  <a:moveTo>
                    <a:pt x="2483" y="78677"/>
                  </a:moveTo>
                  <a:lnTo>
                    <a:pt x="5746" y="70918"/>
                  </a:lnTo>
                  <a:lnTo>
                    <a:pt x="16573" y="62467"/>
                  </a:lnTo>
                </a:path>
                <a:path w="876300" h="672464">
                  <a:moveTo>
                    <a:pt x="21453" y="58658"/>
                  </a:moveTo>
                  <a:lnTo>
                    <a:pt x="22378" y="57936"/>
                  </a:lnTo>
                  <a:lnTo>
                    <a:pt x="48986" y="45813"/>
                  </a:lnTo>
                  <a:lnTo>
                    <a:pt x="51612" y="44997"/>
                  </a:lnTo>
                </a:path>
                <a:path w="876300" h="672464">
                  <a:moveTo>
                    <a:pt x="76758" y="37184"/>
                  </a:moveTo>
                  <a:lnTo>
                    <a:pt x="84661" y="34728"/>
                  </a:lnTo>
                  <a:lnTo>
                    <a:pt x="93946" y="32638"/>
                  </a:lnTo>
                </a:path>
                <a:path w="876300" h="672464">
                  <a:moveTo>
                    <a:pt x="123643" y="25952"/>
                  </a:moveTo>
                  <a:lnTo>
                    <a:pt x="128492" y="24860"/>
                  </a:lnTo>
                  <a:lnTo>
                    <a:pt x="151223" y="21088"/>
                  </a:lnTo>
                </a:path>
                <a:path w="876300" h="672464">
                  <a:moveTo>
                    <a:pt x="175174" y="17115"/>
                  </a:moveTo>
                  <a:lnTo>
                    <a:pt x="179569" y="16386"/>
                  </a:lnTo>
                  <a:lnTo>
                    <a:pt x="220743" y="11436"/>
                  </a:lnTo>
                </a:path>
                <a:path w="876300" h="672464">
                  <a:moveTo>
                    <a:pt x="232827" y="9984"/>
                  </a:moveTo>
                  <a:lnTo>
                    <a:pt x="236984" y="9484"/>
                  </a:lnTo>
                  <a:lnTo>
                    <a:pt x="253414" y="8138"/>
                  </a:lnTo>
                </a:path>
                <a:path w="876300" h="672464">
                  <a:moveTo>
                    <a:pt x="359924" y="1460"/>
                  </a:moveTo>
                  <a:lnTo>
                    <a:pt x="367184" y="1113"/>
                  </a:lnTo>
                  <a:lnTo>
                    <a:pt x="374255" y="1002"/>
                  </a:lnTo>
                </a:path>
                <a:path w="876300" h="672464">
                  <a:moveTo>
                    <a:pt x="389576" y="762"/>
                  </a:moveTo>
                  <a:lnTo>
                    <a:pt x="438150" y="0"/>
                  </a:lnTo>
                  <a:lnTo>
                    <a:pt x="486850" y="762"/>
                  </a:lnTo>
                </a:path>
                <a:path w="876300" h="672464">
                  <a:moveTo>
                    <a:pt x="455313" y="671820"/>
                  </a:moveTo>
                  <a:lnTo>
                    <a:pt x="367184" y="670992"/>
                  </a:lnTo>
                  <a:lnTo>
                    <a:pt x="299825" y="667828"/>
                  </a:lnTo>
                  <a:lnTo>
                    <a:pt x="236984" y="662763"/>
                  </a:lnTo>
                  <a:lnTo>
                    <a:pt x="179569" y="655966"/>
                  </a:lnTo>
                  <a:lnTo>
                    <a:pt x="153294" y="651664"/>
                  </a:lnTo>
                </a:path>
                <a:path w="876300" h="672464">
                  <a:moveTo>
                    <a:pt x="140610" y="649588"/>
                  </a:moveTo>
                  <a:lnTo>
                    <a:pt x="128492" y="647604"/>
                  </a:lnTo>
                  <a:lnTo>
                    <a:pt x="84661" y="637848"/>
                  </a:lnTo>
                  <a:lnTo>
                    <a:pt x="48986" y="626867"/>
                  </a:lnTo>
                  <a:lnTo>
                    <a:pt x="22378" y="614830"/>
                  </a:lnTo>
                  <a:lnTo>
                    <a:pt x="8248" y="603850"/>
                  </a:lnTo>
                </a:path>
                <a:path w="876300" h="672464">
                  <a:moveTo>
                    <a:pt x="6870" y="602779"/>
                  </a:moveTo>
                  <a:lnTo>
                    <a:pt x="5746" y="601906"/>
                  </a:lnTo>
                  <a:lnTo>
                    <a:pt x="4981" y="600091"/>
                  </a:lnTo>
                </a:path>
                <a:path w="876300" h="672464">
                  <a:moveTo>
                    <a:pt x="0" y="588264"/>
                  </a:moveTo>
                  <a:lnTo>
                    <a:pt x="0" y="84582"/>
                  </a:lnTo>
                </a:path>
                <a:path w="876300" h="672464">
                  <a:moveTo>
                    <a:pt x="876300" y="84582"/>
                  </a:moveTo>
                  <a:lnTo>
                    <a:pt x="876293" y="84597"/>
                  </a:lnTo>
                </a:path>
                <a:path w="876300" h="672464">
                  <a:moveTo>
                    <a:pt x="506836" y="1074"/>
                  </a:moveTo>
                  <a:lnTo>
                    <a:pt x="509300" y="1113"/>
                  </a:lnTo>
                  <a:lnTo>
                    <a:pt x="511628" y="1224"/>
                  </a:lnTo>
                </a:path>
                <a:path w="876300" h="672464">
                  <a:moveTo>
                    <a:pt x="560476" y="3556"/>
                  </a:moveTo>
                  <a:lnTo>
                    <a:pt x="576766" y="4334"/>
                  </a:lnTo>
                  <a:lnTo>
                    <a:pt x="603032" y="6485"/>
                  </a:lnTo>
                </a:path>
                <a:path w="876300" h="672464">
                  <a:moveTo>
                    <a:pt x="618091" y="7718"/>
                  </a:moveTo>
                  <a:lnTo>
                    <a:pt x="639651" y="9484"/>
                  </a:lnTo>
                  <a:lnTo>
                    <a:pt x="654763" y="11301"/>
                  </a:lnTo>
                </a:path>
                <a:path w="876300" h="672464">
                  <a:moveTo>
                    <a:pt x="688762" y="15388"/>
                  </a:moveTo>
                  <a:lnTo>
                    <a:pt x="697059" y="16386"/>
                  </a:lnTo>
                  <a:lnTo>
                    <a:pt x="704434" y="17610"/>
                  </a:lnTo>
                </a:path>
                <a:path w="876300" h="672464">
                  <a:moveTo>
                    <a:pt x="808579" y="39935"/>
                  </a:moveTo>
                  <a:lnTo>
                    <a:pt x="827457" y="45813"/>
                  </a:lnTo>
                  <a:lnTo>
                    <a:pt x="833126" y="48403"/>
                  </a:lnTo>
                </a:path>
                <a:path w="876300" h="672464">
                  <a:moveTo>
                    <a:pt x="843880" y="53316"/>
                  </a:moveTo>
                  <a:lnTo>
                    <a:pt x="853994" y="57936"/>
                  </a:lnTo>
                  <a:lnTo>
                    <a:pt x="870574" y="70918"/>
                  </a:lnTo>
                  <a:lnTo>
                    <a:pt x="870682" y="71177"/>
                  </a:lnTo>
                </a:path>
                <a:path w="876300" h="672464">
                  <a:moveTo>
                    <a:pt x="876293" y="84566"/>
                  </a:moveTo>
                  <a:lnTo>
                    <a:pt x="876300" y="588264"/>
                  </a:lnTo>
                  <a:lnTo>
                    <a:pt x="875553" y="590042"/>
                  </a:lnTo>
                </a:path>
                <a:path w="876300" h="672464">
                  <a:moveTo>
                    <a:pt x="874024" y="593686"/>
                  </a:moveTo>
                  <a:lnTo>
                    <a:pt x="870574" y="601906"/>
                  </a:lnTo>
                  <a:lnTo>
                    <a:pt x="853994" y="614830"/>
                  </a:lnTo>
                  <a:lnTo>
                    <a:pt x="827457" y="626867"/>
                  </a:lnTo>
                  <a:lnTo>
                    <a:pt x="816762" y="630166"/>
                  </a:lnTo>
                </a:path>
                <a:path w="876300" h="672464">
                  <a:moveTo>
                    <a:pt x="813597" y="631142"/>
                  </a:moveTo>
                  <a:lnTo>
                    <a:pt x="748093" y="647604"/>
                  </a:lnTo>
                  <a:lnTo>
                    <a:pt x="697059" y="655966"/>
                  </a:lnTo>
                  <a:lnTo>
                    <a:pt x="639651" y="662763"/>
                  </a:lnTo>
                  <a:lnTo>
                    <a:pt x="576766" y="667828"/>
                  </a:lnTo>
                  <a:lnTo>
                    <a:pt x="543788" y="669375"/>
                  </a:lnTo>
                </a:path>
                <a:path w="876300" h="672464">
                  <a:moveTo>
                    <a:pt x="535705" y="669754"/>
                  </a:moveTo>
                  <a:lnTo>
                    <a:pt x="509300" y="670992"/>
                  </a:lnTo>
                  <a:lnTo>
                    <a:pt x="480072" y="671440"/>
                  </a:lnTo>
                </a:path>
              </a:pathLst>
            </a:custGeom>
            <a:ln w="10490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553323" y="3915156"/>
              <a:ext cx="876300" cy="58750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553323" y="3830574"/>
              <a:ext cx="876300" cy="168401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8553323" y="3830574"/>
              <a:ext cx="876300" cy="672465"/>
            </a:xfrm>
            <a:custGeom>
              <a:avLst/>
              <a:gdLst/>
              <a:ahLst/>
              <a:cxnLst/>
              <a:rect l="l" t="t" r="r" b="b"/>
              <a:pathLst>
                <a:path w="876300" h="672464">
                  <a:moveTo>
                    <a:pt x="876300" y="84582"/>
                  </a:moveTo>
                  <a:lnTo>
                    <a:pt x="827457" y="123185"/>
                  </a:lnTo>
                  <a:lnTo>
                    <a:pt x="748093" y="143922"/>
                  </a:lnTo>
                  <a:lnTo>
                    <a:pt x="697059" y="152284"/>
                  </a:lnTo>
                  <a:lnTo>
                    <a:pt x="639651" y="159081"/>
                  </a:lnTo>
                  <a:lnTo>
                    <a:pt x="576766" y="164146"/>
                  </a:lnTo>
                  <a:lnTo>
                    <a:pt x="509300" y="167310"/>
                  </a:lnTo>
                  <a:lnTo>
                    <a:pt x="438150" y="168402"/>
                  </a:lnTo>
                  <a:lnTo>
                    <a:pt x="367184" y="167310"/>
                  </a:lnTo>
                  <a:lnTo>
                    <a:pt x="299825" y="164146"/>
                  </a:lnTo>
                  <a:lnTo>
                    <a:pt x="236984" y="159081"/>
                  </a:lnTo>
                  <a:lnTo>
                    <a:pt x="179569" y="152284"/>
                  </a:lnTo>
                  <a:lnTo>
                    <a:pt x="128492" y="143922"/>
                  </a:lnTo>
                  <a:lnTo>
                    <a:pt x="84661" y="134166"/>
                  </a:lnTo>
                  <a:lnTo>
                    <a:pt x="22378" y="111148"/>
                  </a:lnTo>
                  <a:lnTo>
                    <a:pt x="0" y="84582"/>
                  </a:lnTo>
                  <a:lnTo>
                    <a:pt x="5746" y="70918"/>
                  </a:lnTo>
                  <a:lnTo>
                    <a:pt x="48986" y="45813"/>
                  </a:lnTo>
                  <a:lnTo>
                    <a:pt x="128492" y="24860"/>
                  </a:lnTo>
                  <a:lnTo>
                    <a:pt x="179569" y="16386"/>
                  </a:lnTo>
                  <a:lnTo>
                    <a:pt x="236984" y="9484"/>
                  </a:lnTo>
                  <a:lnTo>
                    <a:pt x="299825" y="4334"/>
                  </a:lnTo>
                  <a:lnTo>
                    <a:pt x="367184" y="1113"/>
                  </a:lnTo>
                  <a:lnTo>
                    <a:pt x="438150" y="0"/>
                  </a:lnTo>
                  <a:lnTo>
                    <a:pt x="509300" y="1113"/>
                  </a:lnTo>
                  <a:lnTo>
                    <a:pt x="576766" y="4334"/>
                  </a:lnTo>
                  <a:lnTo>
                    <a:pt x="639651" y="9484"/>
                  </a:lnTo>
                  <a:lnTo>
                    <a:pt x="697059" y="16386"/>
                  </a:lnTo>
                  <a:lnTo>
                    <a:pt x="748093" y="24860"/>
                  </a:lnTo>
                  <a:lnTo>
                    <a:pt x="791858" y="34728"/>
                  </a:lnTo>
                  <a:lnTo>
                    <a:pt x="853994" y="57936"/>
                  </a:lnTo>
                  <a:lnTo>
                    <a:pt x="876300" y="84582"/>
                  </a:lnTo>
                  <a:lnTo>
                    <a:pt x="876300" y="588264"/>
                  </a:lnTo>
                  <a:lnTo>
                    <a:pt x="827457" y="626867"/>
                  </a:lnTo>
                  <a:lnTo>
                    <a:pt x="748093" y="647604"/>
                  </a:lnTo>
                  <a:lnTo>
                    <a:pt x="697059" y="655966"/>
                  </a:lnTo>
                  <a:lnTo>
                    <a:pt x="639651" y="662763"/>
                  </a:lnTo>
                  <a:lnTo>
                    <a:pt x="576766" y="667828"/>
                  </a:lnTo>
                  <a:lnTo>
                    <a:pt x="509300" y="670992"/>
                  </a:lnTo>
                  <a:lnTo>
                    <a:pt x="438150" y="672084"/>
                  </a:lnTo>
                  <a:lnTo>
                    <a:pt x="367184" y="670992"/>
                  </a:lnTo>
                  <a:lnTo>
                    <a:pt x="299825" y="667828"/>
                  </a:lnTo>
                  <a:lnTo>
                    <a:pt x="236984" y="662763"/>
                  </a:lnTo>
                  <a:lnTo>
                    <a:pt x="179569" y="655966"/>
                  </a:lnTo>
                  <a:lnTo>
                    <a:pt x="128492" y="647604"/>
                  </a:lnTo>
                  <a:lnTo>
                    <a:pt x="84661" y="637848"/>
                  </a:lnTo>
                  <a:lnTo>
                    <a:pt x="22378" y="614830"/>
                  </a:lnTo>
                  <a:lnTo>
                    <a:pt x="0" y="588264"/>
                  </a:lnTo>
                  <a:lnTo>
                    <a:pt x="0" y="84582"/>
                  </a:lnTo>
                </a:path>
              </a:pathLst>
            </a:custGeom>
            <a:ln w="10490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8808599" y="3971800"/>
            <a:ext cx="365760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650" b="1" spc="-25" dirty="0">
                <a:latin typeface="Calibri"/>
                <a:cs typeface="Calibri"/>
              </a:rPr>
              <a:t>D</a:t>
            </a:r>
            <a:r>
              <a:rPr sz="2625" b="1" spc="-37" baseline="-20634" dirty="0">
                <a:latin typeface="Calibri"/>
                <a:cs typeface="Calibri"/>
              </a:rPr>
              <a:t>t</a:t>
            </a:r>
            <a:endParaRPr sz="2625" baseline="-20634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189353" y="3941320"/>
            <a:ext cx="594360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spc="-25" dirty="0">
                <a:latin typeface="Calibri"/>
                <a:cs typeface="Calibri"/>
              </a:rPr>
              <a:t>…….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416946" y="1743712"/>
            <a:ext cx="1218565" cy="631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95580">
              <a:lnSpc>
                <a:spcPct val="101800"/>
              </a:lnSpc>
              <a:spcBef>
                <a:spcPts val="90"/>
              </a:spcBef>
            </a:pPr>
            <a:r>
              <a:rPr sz="1950" spc="-10" dirty="0">
                <a:latin typeface="Calibri"/>
                <a:cs typeface="Calibri"/>
              </a:rPr>
              <a:t>Original </a:t>
            </a:r>
            <a:r>
              <a:rPr sz="1950" dirty="0">
                <a:latin typeface="Calibri"/>
                <a:cs typeface="Calibri"/>
              </a:rPr>
              <a:t>Training</a:t>
            </a:r>
            <a:r>
              <a:rPr sz="1950" spc="-90" dirty="0">
                <a:latin typeface="Calibri"/>
                <a:cs typeface="Calibri"/>
              </a:rPr>
              <a:t> </a:t>
            </a:r>
            <a:r>
              <a:rPr sz="1950" spc="-25" dirty="0">
                <a:latin typeface="Calibri"/>
                <a:cs typeface="Calibri"/>
              </a:rPr>
              <a:t>Set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82479" y="3068068"/>
            <a:ext cx="1438910" cy="8318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dirty="0">
                <a:latin typeface="Calibri"/>
                <a:cs typeface="Calibri"/>
              </a:rPr>
              <a:t>Step</a:t>
            </a:r>
            <a:r>
              <a:rPr sz="1750" spc="-25" dirty="0">
                <a:latin typeface="Calibri"/>
                <a:cs typeface="Calibri"/>
              </a:rPr>
              <a:t> 1:</a:t>
            </a: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0600"/>
              </a:lnSpc>
              <a:spcBef>
                <a:spcPts val="10"/>
              </a:spcBef>
            </a:pPr>
            <a:r>
              <a:rPr sz="1750" dirty="0">
                <a:latin typeface="Calibri"/>
                <a:cs typeface="Calibri"/>
              </a:rPr>
              <a:t>Create</a:t>
            </a:r>
            <a:r>
              <a:rPr sz="1750" spc="-70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Multiple </a:t>
            </a:r>
            <a:r>
              <a:rPr sz="1750" dirty="0">
                <a:latin typeface="Calibri"/>
                <a:cs typeface="Calibri"/>
              </a:rPr>
              <a:t>Data</a:t>
            </a:r>
            <a:r>
              <a:rPr sz="1750" spc="-65" dirty="0">
                <a:latin typeface="Calibri"/>
                <a:cs typeface="Calibri"/>
              </a:rPr>
              <a:t> </a:t>
            </a:r>
            <a:r>
              <a:rPr sz="1750" spc="-20" dirty="0">
                <a:latin typeface="Calibri"/>
                <a:cs typeface="Calibri"/>
              </a:rPr>
              <a:t>Sets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77147" y="4733048"/>
            <a:ext cx="1299845" cy="8318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dirty="0">
                <a:latin typeface="Calibri"/>
                <a:cs typeface="Calibri"/>
              </a:rPr>
              <a:t>Step</a:t>
            </a:r>
            <a:r>
              <a:rPr sz="1750" spc="-25" dirty="0">
                <a:latin typeface="Calibri"/>
                <a:cs typeface="Calibri"/>
              </a:rPr>
              <a:t> 2:</a:t>
            </a: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0600"/>
              </a:lnSpc>
              <a:spcBef>
                <a:spcPts val="10"/>
              </a:spcBef>
            </a:pPr>
            <a:r>
              <a:rPr sz="1750" dirty="0">
                <a:latin typeface="Calibri"/>
                <a:cs typeface="Calibri"/>
              </a:rPr>
              <a:t>Build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Multiple Classifiers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44198" y="6529844"/>
            <a:ext cx="923290" cy="831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100"/>
              </a:spcBef>
            </a:pPr>
            <a:r>
              <a:rPr sz="1750" dirty="0">
                <a:latin typeface="Calibri"/>
                <a:cs typeface="Calibri"/>
              </a:rPr>
              <a:t>Step</a:t>
            </a:r>
            <a:r>
              <a:rPr sz="1750" spc="-25" dirty="0">
                <a:latin typeface="Calibri"/>
                <a:cs typeface="Calibri"/>
              </a:rPr>
              <a:t> 3: </a:t>
            </a:r>
            <a:r>
              <a:rPr sz="1750" spc="-10" dirty="0">
                <a:latin typeface="Calibri"/>
                <a:cs typeface="Calibri"/>
              </a:rPr>
              <a:t>Combine Classifiers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110113" y="6283464"/>
            <a:ext cx="2729230" cy="424180"/>
          </a:xfrm>
          <a:custGeom>
            <a:avLst/>
            <a:gdLst/>
            <a:ahLst/>
            <a:cxnLst/>
            <a:rect l="l" t="t" r="r" b="b"/>
            <a:pathLst>
              <a:path w="2729229" h="424179">
                <a:moveTo>
                  <a:pt x="121920" y="315468"/>
                </a:moveTo>
                <a:lnTo>
                  <a:pt x="120396" y="309372"/>
                </a:lnTo>
                <a:lnTo>
                  <a:pt x="115824" y="306324"/>
                </a:lnTo>
                <a:lnTo>
                  <a:pt x="110490" y="303276"/>
                </a:lnTo>
                <a:lnTo>
                  <a:pt x="104394" y="304800"/>
                </a:lnTo>
                <a:lnTo>
                  <a:pt x="101346" y="310134"/>
                </a:lnTo>
                <a:lnTo>
                  <a:pt x="71767" y="360172"/>
                </a:lnTo>
                <a:lnTo>
                  <a:pt x="73152" y="0"/>
                </a:lnTo>
                <a:lnTo>
                  <a:pt x="51816" y="0"/>
                </a:lnTo>
                <a:lnTo>
                  <a:pt x="50431" y="359841"/>
                </a:lnTo>
                <a:lnTo>
                  <a:pt x="21336" y="309372"/>
                </a:lnTo>
                <a:lnTo>
                  <a:pt x="18288" y="304800"/>
                </a:lnTo>
                <a:lnTo>
                  <a:pt x="12192" y="303276"/>
                </a:lnTo>
                <a:lnTo>
                  <a:pt x="6858" y="305562"/>
                </a:lnTo>
                <a:lnTo>
                  <a:pt x="2286" y="308610"/>
                </a:lnTo>
                <a:lnTo>
                  <a:pt x="0" y="315468"/>
                </a:lnTo>
                <a:lnTo>
                  <a:pt x="3048" y="320040"/>
                </a:lnTo>
                <a:lnTo>
                  <a:pt x="50292" y="401472"/>
                </a:lnTo>
                <a:lnTo>
                  <a:pt x="60960" y="419862"/>
                </a:lnTo>
                <a:lnTo>
                  <a:pt x="119634" y="320802"/>
                </a:lnTo>
                <a:lnTo>
                  <a:pt x="121920" y="315468"/>
                </a:lnTo>
                <a:close/>
              </a:path>
              <a:path w="2729229" h="424179">
                <a:moveTo>
                  <a:pt x="2728722" y="320040"/>
                </a:moveTo>
                <a:lnTo>
                  <a:pt x="2727198" y="313182"/>
                </a:lnTo>
                <a:lnTo>
                  <a:pt x="2722626" y="310134"/>
                </a:lnTo>
                <a:lnTo>
                  <a:pt x="2717292" y="307086"/>
                </a:lnTo>
                <a:lnTo>
                  <a:pt x="2711196" y="309372"/>
                </a:lnTo>
                <a:lnTo>
                  <a:pt x="2708148" y="313944"/>
                </a:lnTo>
                <a:lnTo>
                  <a:pt x="2678569" y="363982"/>
                </a:lnTo>
                <a:lnTo>
                  <a:pt x="2679954" y="4572"/>
                </a:lnTo>
                <a:lnTo>
                  <a:pt x="2658618" y="3810"/>
                </a:lnTo>
                <a:lnTo>
                  <a:pt x="2657233" y="363956"/>
                </a:lnTo>
                <a:lnTo>
                  <a:pt x="2628138" y="313944"/>
                </a:lnTo>
                <a:lnTo>
                  <a:pt x="2625090" y="308610"/>
                </a:lnTo>
                <a:lnTo>
                  <a:pt x="2618994" y="307086"/>
                </a:lnTo>
                <a:lnTo>
                  <a:pt x="2613660" y="310134"/>
                </a:lnTo>
                <a:lnTo>
                  <a:pt x="2609088" y="313182"/>
                </a:lnTo>
                <a:lnTo>
                  <a:pt x="2606802" y="319278"/>
                </a:lnTo>
                <a:lnTo>
                  <a:pt x="2609850" y="324612"/>
                </a:lnTo>
                <a:lnTo>
                  <a:pt x="2657094" y="405422"/>
                </a:lnTo>
                <a:lnTo>
                  <a:pt x="2667762" y="423672"/>
                </a:lnTo>
                <a:lnTo>
                  <a:pt x="2726436" y="324612"/>
                </a:lnTo>
                <a:lnTo>
                  <a:pt x="2728722" y="320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/>
              <a:t>Ensemble</a:t>
            </a:r>
            <a:r>
              <a:rPr spc="-50" dirty="0"/>
              <a:t> </a:t>
            </a:r>
            <a:r>
              <a:rPr spc="-10" dirty="0"/>
              <a:t>Methods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1987" y="3790884"/>
            <a:ext cx="4401792" cy="34582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31297" y="1578358"/>
            <a:ext cx="8390890" cy="5451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marR="5080" indent="-37846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650" dirty="0">
                <a:latin typeface="Calibri"/>
                <a:cs typeface="Calibri"/>
              </a:rPr>
              <a:t>Necessary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conditions</a:t>
            </a:r>
            <a:r>
              <a:rPr sz="2650" spc="-9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for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an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ensemble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classifier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to</a:t>
            </a:r>
            <a:r>
              <a:rPr sz="2650" spc="-9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perform </a:t>
            </a:r>
            <a:r>
              <a:rPr sz="2650" dirty="0">
                <a:latin typeface="Calibri"/>
                <a:cs typeface="Calibri"/>
              </a:rPr>
              <a:t>better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than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single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classifier:</a:t>
            </a:r>
            <a:endParaRPr sz="2650">
              <a:latin typeface="Calibri"/>
              <a:cs typeface="Calibri"/>
            </a:endParaRPr>
          </a:p>
          <a:p>
            <a:pPr marL="830580" lvl="1" indent="-314325">
              <a:lnSpc>
                <a:spcPct val="100000"/>
              </a:lnSpc>
              <a:spcBef>
                <a:spcPts val="55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200" i="1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200" i="1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0000FF"/>
                </a:solidFill>
                <a:latin typeface="Calibri"/>
                <a:cs typeface="Calibri"/>
              </a:rPr>
              <a:t>base</a:t>
            </a:r>
            <a:r>
              <a:rPr sz="2200" i="1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0000FF"/>
                </a:solidFill>
                <a:latin typeface="Calibri"/>
                <a:cs typeface="Calibri"/>
              </a:rPr>
              <a:t>classifiers</a:t>
            </a:r>
            <a:r>
              <a:rPr sz="2200" i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0000FF"/>
                </a:solidFill>
                <a:latin typeface="Calibri"/>
                <a:cs typeface="Calibri"/>
              </a:rPr>
              <a:t>should</a:t>
            </a:r>
            <a:r>
              <a:rPr sz="2200" i="1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0000FF"/>
                </a:solidFill>
                <a:latin typeface="Calibri"/>
                <a:cs typeface="Calibri"/>
              </a:rPr>
              <a:t>be</a:t>
            </a:r>
            <a:r>
              <a:rPr sz="2200" i="1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0000FF"/>
                </a:solidFill>
                <a:latin typeface="Calibri"/>
                <a:cs typeface="Calibri"/>
              </a:rPr>
              <a:t>independent</a:t>
            </a:r>
            <a:r>
              <a:rPr sz="2200" i="1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2200" i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0000FF"/>
                </a:solidFill>
                <a:latin typeface="Calibri"/>
                <a:cs typeface="Calibri"/>
              </a:rPr>
              <a:t>each</a:t>
            </a:r>
            <a:r>
              <a:rPr sz="2200" i="1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i="1" spc="-20" dirty="0">
                <a:solidFill>
                  <a:srgbClr val="0000FF"/>
                </a:solidFill>
                <a:latin typeface="Calibri"/>
                <a:cs typeface="Calibri"/>
              </a:rPr>
              <a:t>other,</a:t>
            </a:r>
            <a:r>
              <a:rPr sz="2200" i="1" spc="-25" dirty="0">
                <a:solidFill>
                  <a:srgbClr val="0000FF"/>
                </a:solidFill>
                <a:latin typeface="Calibri"/>
                <a:cs typeface="Calibri"/>
              </a:rPr>
              <a:t> and</a:t>
            </a:r>
            <a:endParaRPr sz="2200">
              <a:latin typeface="Calibri"/>
              <a:cs typeface="Calibri"/>
            </a:endParaRPr>
          </a:p>
          <a:p>
            <a:pPr marL="830580" marR="52069" lvl="1" indent="-314960">
              <a:lnSpc>
                <a:spcPct val="100000"/>
              </a:lnSpc>
              <a:spcBef>
                <a:spcPts val="53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200" i="1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200" i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0000FF"/>
                </a:solidFill>
                <a:latin typeface="Calibri"/>
                <a:cs typeface="Calibri"/>
              </a:rPr>
              <a:t>base</a:t>
            </a:r>
            <a:r>
              <a:rPr sz="2200" i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0000FF"/>
                </a:solidFill>
                <a:latin typeface="Calibri"/>
                <a:cs typeface="Calibri"/>
              </a:rPr>
              <a:t>classifiers</a:t>
            </a:r>
            <a:r>
              <a:rPr sz="2200" i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0000FF"/>
                </a:solidFill>
                <a:latin typeface="Calibri"/>
                <a:cs typeface="Calibri"/>
              </a:rPr>
              <a:t>should</a:t>
            </a:r>
            <a:r>
              <a:rPr sz="2200" i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0000FF"/>
                </a:solidFill>
                <a:latin typeface="Calibri"/>
                <a:cs typeface="Calibri"/>
              </a:rPr>
              <a:t>do</a:t>
            </a:r>
            <a:r>
              <a:rPr sz="2200" i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0000FF"/>
                </a:solidFill>
                <a:latin typeface="Calibri"/>
                <a:cs typeface="Calibri"/>
              </a:rPr>
              <a:t>better</a:t>
            </a:r>
            <a:r>
              <a:rPr sz="2200" i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0000FF"/>
                </a:solidFill>
                <a:latin typeface="Calibri"/>
                <a:cs typeface="Calibri"/>
              </a:rPr>
              <a:t>than</a:t>
            </a:r>
            <a:r>
              <a:rPr sz="2200" i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200" i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0000FF"/>
                </a:solidFill>
                <a:latin typeface="Calibri"/>
                <a:cs typeface="Calibri"/>
              </a:rPr>
              <a:t>classifier</a:t>
            </a:r>
            <a:r>
              <a:rPr sz="2200" i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0000FF"/>
                </a:solidFill>
                <a:latin typeface="Calibri"/>
                <a:cs typeface="Calibri"/>
              </a:rPr>
              <a:t>that</a:t>
            </a:r>
            <a:r>
              <a:rPr sz="2200" i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0000FF"/>
                </a:solidFill>
                <a:latin typeface="Calibri"/>
                <a:cs typeface="Calibri"/>
              </a:rPr>
              <a:t>performs </a:t>
            </a:r>
            <a:r>
              <a:rPr sz="2200" i="1" dirty="0">
                <a:solidFill>
                  <a:srgbClr val="0000FF"/>
                </a:solidFill>
                <a:latin typeface="Calibri"/>
                <a:cs typeface="Calibri"/>
              </a:rPr>
              <a:t>random </a:t>
            </a:r>
            <a:r>
              <a:rPr sz="2200" i="1" spc="-10" dirty="0">
                <a:solidFill>
                  <a:srgbClr val="0000FF"/>
                </a:solidFill>
                <a:latin typeface="Calibri"/>
                <a:cs typeface="Calibri"/>
              </a:rPr>
              <a:t>guessing</a:t>
            </a:r>
            <a:endParaRPr sz="2200">
              <a:latin typeface="Calibri"/>
              <a:cs typeface="Calibri"/>
            </a:endParaRPr>
          </a:p>
          <a:p>
            <a:pPr marL="444500" marR="3928745" indent="-378460">
              <a:lnSpc>
                <a:spcPct val="101800"/>
              </a:lnSpc>
              <a:spcBef>
                <a:spcPts val="2120"/>
              </a:spcBef>
              <a:buClr>
                <a:srgbClr val="CC0000"/>
              </a:buClr>
              <a:buFont typeface="Arial MT"/>
              <a:buChar char="•"/>
              <a:tabLst>
                <a:tab pos="444500" algn="l"/>
              </a:tabLst>
            </a:pPr>
            <a:r>
              <a:rPr sz="1950" dirty="0">
                <a:latin typeface="Calibri"/>
                <a:cs typeface="Calibri"/>
              </a:rPr>
              <a:t>Figure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shows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error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rate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of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an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ensemble </a:t>
            </a:r>
            <a:r>
              <a:rPr sz="1950" dirty="0">
                <a:latin typeface="Calibri"/>
                <a:cs typeface="Calibri"/>
              </a:rPr>
              <a:t>of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25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binary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classifiers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for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different </a:t>
            </a:r>
            <a:r>
              <a:rPr sz="1950" dirty="0">
                <a:latin typeface="Calibri"/>
                <a:cs typeface="Calibri"/>
              </a:rPr>
              <a:t>base</a:t>
            </a:r>
            <a:r>
              <a:rPr sz="1950" spc="5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classifier</a:t>
            </a:r>
            <a:r>
              <a:rPr sz="1950" spc="5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error</a:t>
            </a:r>
            <a:r>
              <a:rPr sz="1950" spc="55" dirty="0">
                <a:latin typeface="Calibri"/>
                <a:cs typeface="Calibri"/>
              </a:rPr>
              <a:t> </a:t>
            </a:r>
            <a:r>
              <a:rPr sz="1950" spc="-20" dirty="0">
                <a:latin typeface="Calibri"/>
                <a:cs typeface="Calibri"/>
              </a:rPr>
              <a:t>rates</a:t>
            </a:r>
            <a:endParaRPr sz="1950">
              <a:latin typeface="Calibri"/>
              <a:cs typeface="Calibri"/>
            </a:endParaRPr>
          </a:p>
          <a:p>
            <a:pPr marL="444500" marR="3994785" indent="-378460">
              <a:lnSpc>
                <a:spcPct val="101499"/>
              </a:lnSpc>
              <a:spcBef>
                <a:spcPts val="484"/>
              </a:spcBef>
              <a:buClr>
                <a:srgbClr val="CC0000"/>
              </a:buClr>
              <a:buFont typeface="Arial MT"/>
              <a:buChar char="•"/>
              <a:tabLst>
                <a:tab pos="444500" algn="l"/>
              </a:tabLst>
            </a:pPr>
            <a:r>
              <a:rPr sz="1950" dirty="0">
                <a:latin typeface="Calibri"/>
                <a:cs typeface="Calibri"/>
              </a:rPr>
              <a:t>Diagonal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line</a:t>
            </a:r>
            <a:r>
              <a:rPr sz="1950" spc="5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represents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50" dirty="0">
                <a:latin typeface="Calibri"/>
                <a:cs typeface="Calibri"/>
              </a:rPr>
              <a:t> </a:t>
            </a:r>
            <a:r>
              <a:rPr sz="1950" spc="-20" dirty="0">
                <a:latin typeface="Calibri"/>
                <a:cs typeface="Calibri"/>
              </a:rPr>
              <a:t>case </a:t>
            </a:r>
            <a:r>
              <a:rPr sz="1950" dirty="0">
                <a:latin typeface="Calibri"/>
                <a:cs typeface="Calibri"/>
              </a:rPr>
              <a:t>where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base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classifiers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are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identical</a:t>
            </a:r>
            <a:endParaRPr sz="1950">
              <a:latin typeface="Calibri"/>
              <a:cs typeface="Calibri"/>
            </a:endParaRPr>
          </a:p>
          <a:p>
            <a:pPr marL="444500" marR="4037965" indent="-378460">
              <a:lnSpc>
                <a:spcPct val="101800"/>
              </a:lnSpc>
              <a:spcBef>
                <a:spcPts val="470"/>
              </a:spcBef>
              <a:buClr>
                <a:srgbClr val="CC0000"/>
              </a:buClr>
              <a:buFont typeface="Arial MT"/>
              <a:buChar char="•"/>
              <a:tabLst>
                <a:tab pos="444500" algn="l"/>
              </a:tabLst>
            </a:pPr>
            <a:r>
              <a:rPr sz="1950" dirty="0">
                <a:latin typeface="Calibri"/>
                <a:cs typeface="Calibri"/>
              </a:rPr>
              <a:t>Solid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line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represents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case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in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which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base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classifiers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are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independent</a:t>
            </a:r>
            <a:endParaRPr sz="1950">
              <a:latin typeface="Calibri"/>
              <a:cs typeface="Calibri"/>
            </a:endParaRPr>
          </a:p>
          <a:p>
            <a:pPr marL="441325" marR="4239895" indent="-375285" algn="just">
              <a:lnSpc>
                <a:spcPct val="101699"/>
              </a:lnSpc>
              <a:spcBef>
                <a:spcPts val="480"/>
              </a:spcBef>
              <a:buClr>
                <a:srgbClr val="CC0000"/>
              </a:buClr>
              <a:buFont typeface="Arial MT"/>
              <a:buChar char="•"/>
              <a:tabLst>
                <a:tab pos="444500" algn="l"/>
              </a:tabLst>
            </a:pPr>
            <a:r>
              <a:rPr sz="1950" dirty="0">
                <a:latin typeface="Calibri"/>
                <a:cs typeface="Calibri"/>
              </a:rPr>
              <a:t>Ensemble</a:t>
            </a:r>
            <a:r>
              <a:rPr sz="1950" spc="5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classifier</a:t>
            </a:r>
            <a:r>
              <a:rPr sz="1950" spc="6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performs</a:t>
            </a:r>
            <a:r>
              <a:rPr sz="1950" spc="5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worse 	</a:t>
            </a:r>
            <a:r>
              <a:rPr sz="1950" dirty="0">
                <a:latin typeface="Calibri"/>
                <a:cs typeface="Calibri"/>
              </a:rPr>
              <a:t>than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base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classifiers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when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spc="-20" dirty="0">
                <a:latin typeface="Calibri"/>
                <a:cs typeface="Calibri"/>
              </a:rPr>
              <a:t>base 	</a:t>
            </a:r>
            <a:r>
              <a:rPr sz="1950" dirty="0">
                <a:latin typeface="Calibri"/>
                <a:cs typeface="Calibri"/>
              </a:rPr>
              <a:t>classifier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error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rate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is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larger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than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-25" dirty="0">
                <a:latin typeface="Calibri"/>
                <a:cs typeface="Calibri"/>
              </a:rPr>
              <a:t>0.5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Ensemble</a:t>
            </a:r>
            <a:r>
              <a:rPr spc="-50" dirty="0"/>
              <a:t> </a:t>
            </a:r>
            <a:r>
              <a:rPr spc="-10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0817" y="1531655"/>
            <a:ext cx="7901940" cy="48374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90525" indent="-377825">
              <a:lnSpc>
                <a:spcPct val="100000"/>
              </a:lnSpc>
              <a:spcBef>
                <a:spcPts val="720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650" spc="-20" dirty="0">
                <a:latin typeface="Calibri"/>
                <a:cs typeface="Calibri"/>
              </a:rPr>
              <a:t>Two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families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of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ensemble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methods</a:t>
            </a:r>
            <a:endParaRPr sz="265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spcBef>
                <a:spcPts val="690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850" b="1" dirty="0">
                <a:solidFill>
                  <a:srgbClr val="0000CC"/>
                </a:solidFill>
                <a:latin typeface="Calibri"/>
                <a:cs typeface="Calibri"/>
              </a:rPr>
              <a:t>Averaging</a:t>
            </a:r>
            <a:r>
              <a:rPr sz="2850" b="1" spc="-16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850" b="1" spc="-10" dirty="0">
                <a:solidFill>
                  <a:srgbClr val="0000CC"/>
                </a:solidFill>
                <a:latin typeface="Calibri"/>
                <a:cs typeface="Calibri"/>
              </a:rPr>
              <a:t>methods</a:t>
            </a:r>
            <a:endParaRPr sz="2850">
              <a:latin typeface="Calibri"/>
              <a:cs typeface="Calibri"/>
            </a:endParaRPr>
          </a:p>
          <a:p>
            <a:pPr marL="830580" marR="5080" lvl="1" indent="-314960">
              <a:lnSpc>
                <a:spcPct val="100000"/>
              </a:lnSpc>
              <a:spcBef>
                <a:spcPts val="57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Build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several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estimators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independently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average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their predictions</a:t>
            </a:r>
            <a:endParaRPr sz="2200">
              <a:latin typeface="Calibri"/>
              <a:cs typeface="Calibri"/>
            </a:endParaRPr>
          </a:p>
          <a:p>
            <a:pPr marL="830580" lvl="1" indent="-314325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200" i="1" spc="-10" dirty="0">
                <a:solidFill>
                  <a:srgbClr val="0000FF"/>
                </a:solidFill>
                <a:latin typeface="Calibri"/>
                <a:cs typeface="Calibri"/>
              </a:rPr>
              <a:t>Variance</a:t>
            </a:r>
            <a:r>
              <a:rPr sz="2200" i="1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combined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estimator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reduced</a:t>
            </a:r>
            <a:endParaRPr sz="2200">
              <a:latin typeface="Calibri"/>
              <a:cs typeface="Calibri"/>
            </a:endParaRPr>
          </a:p>
          <a:p>
            <a:pPr marL="830580" lvl="1" indent="-314325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Examples: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Bagging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methods,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Forests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randomized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trees,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…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100"/>
              </a:spcBef>
              <a:buClr>
                <a:srgbClr val="CC0000"/>
              </a:buClr>
              <a:buFont typeface="Arial MT"/>
              <a:buChar char="–"/>
            </a:pPr>
            <a:endParaRPr sz="220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850" b="1" dirty="0">
                <a:solidFill>
                  <a:srgbClr val="0000CC"/>
                </a:solidFill>
                <a:latin typeface="Calibri"/>
                <a:cs typeface="Calibri"/>
              </a:rPr>
              <a:t>Boosting</a:t>
            </a:r>
            <a:r>
              <a:rPr sz="2850" b="1" spc="-3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850" b="1" spc="-10" dirty="0">
                <a:solidFill>
                  <a:srgbClr val="0000CC"/>
                </a:solidFill>
                <a:latin typeface="Calibri"/>
                <a:cs typeface="Calibri"/>
              </a:rPr>
              <a:t>methods</a:t>
            </a:r>
            <a:endParaRPr sz="2850">
              <a:latin typeface="Calibri"/>
              <a:cs typeface="Calibri"/>
            </a:endParaRPr>
          </a:p>
          <a:p>
            <a:pPr marL="830580" lvl="1" indent="-314325">
              <a:lnSpc>
                <a:spcPct val="100000"/>
              </a:lnSpc>
              <a:spcBef>
                <a:spcPts val="58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Base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estimators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built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sequentially</a:t>
            </a:r>
            <a:endParaRPr sz="2200">
              <a:latin typeface="Calibri"/>
              <a:cs typeface="Calibri"/>
            </a:endParaRPr>
          </a:p>
          <a:p>
            <a:pPr marL="830580" lvl="1" indent="-314325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200" i="1" dirty="0">
                <a:solidFill>
                  <a:srgbClr val="0000FF"/>
                </a:solidFill>
                <a:latin typeface="Calibri"/>
                <a:cs typeface="Calibri"/>
              </a:rPr>
              <a:t>Bias</a:t>
            </a:r>
            <a:r>
              <a:rPr sz="2200" i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combined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estimator is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reduced</a:t>
            </a:r>
            <a:endParaRPr sz="2200">
              <a:latin typeface="Calibri"/>
              <a:cs typeface="Calibri"/>
            </a:endParaRPr>
          </a:p>
          <a:p>
            <a:pPr marL="830580" lvl="1" indent="-314325">
              <a:lnSpc>
                <a:spcPct val="100000"/>
              </a:lnSpc>
              <a:spcBef>
                <a:spcPts val="53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Examples: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AdaBoost,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Gradient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Tree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Boosting,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…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Ensemble</a:t>
            </a:r>
            <a:r>
              <a:rPr spc="-50" dirty="0"/>
              <a:t> </a:t>
            </a:r>
            <a:r>
              <a:rPr spc="-10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0817" y="1351506"/>
            <a:ext cx="8188325" cy="14941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90525" indent="-377825">
              <a:lnSpc>
                <a:spcPct val="100000"/>
              </a:lnSpc>
              <a:spcBef>
                <a:spcPts val="81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650" b="1" spc="-10" dirty="0">
                <a:solidFill>
                  <a:srgbClr val="0000FF"/>
                </a:solidFill>
                <a:latin typeface="Calibri"/>
                <a:cs typeface="Calibri"/>
              </a:rPr>
              <a:t>Bagging</a:t>
            </a:r>
            <a:endParaRPr sz="2650">
              <a:latin typeface="Calibri"/>
              <a:cs typeface="Calibri"/>
            </a:endParaRPr>
          </a:p>
          <a:p>
            <a:pPr marL="830580" lvl="1" indent="-314325">
              <a:lnSpc>
                <a:spcPct val="100000"/>
              </a:lnSpc>
              <a:spcBef>
                <a:spcPts val="49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1750" dirty="0">
                <a:latin typeface="Calibri"/>
                <a:cs typeface="Calibri"/>
              </a:rPr>
              <a:t>Robust</a:t>
            </a:r>
            <a:r>
              <a:rPr sz="1750" spc="-3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to</a:t>
            </a:r>
            <a:r>
              <a:rPr sz="1750" spc="-3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the</a:t>
            </a:r>
            <a:r>
              <a:rPr sz="1750" spc="-3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effects</a:t>
            </a:r>
            <a:r>
              <a:rPr sz="1750" spc="-3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of</a:t>
            </a:r>
            <a:r>
              <a:rPr sz="1750" spc="-4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noisy</a:t>
            </a:r>
            <a:r>
              <a:rPr sz="1750" spc="-4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data</a:t>
            </a:r>
            <a:r>
              <a:rPr sz="1750" spc="-4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and</a:t>
            </a:r>
            <a:r>
              <a:rPr sz="1750" spc="-45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overfitting</a:t>
            </a:r>
            <a:endParaRPr sz="1750">
              <a:latin typeface="Calibri"/>
              <a:cs typeface="Calibri"/>
            </a:endParaRPr>
          </a:p>
          <a:p>
            <a:pPr marL="830580" lvl="1" indent="-314325">
              <a:lnSpc>
                <a:spcPct val="100000"/>
              </a:lnSpc>
              <a:spcBef>
                <a:spcPts val="439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1750" spc="-10" dirty="0">
                <a:latin typeface="Calibri"/>
                <a:cs typeface="Calibri"/>
              </a:rPr>
              <a:t>Works</a:t>
            </a:r>
            <a:r>
              <a:rPr sz="1750" spc="-3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best</a:t>
            </a:r>
            <a:r>
              <a:rPr sz="1750" spc="-3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with</a:t>
            </a:r>
            <a:r>
              <a:rPr sz="1750" spc="-30" dirty="0">
                <a:latin typeface="Calibri"/>
                <a:cs typeface="Calibri"/>
              </a:rPr>
              <a:t> </a:t>
            </a:r>
            <a:r>
              <a:rPr sz="175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strong</a:t>
            </a:r>
            <a:r>
              <a:rPr sz="175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75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sz="1750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75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complex</a:t>
            </a:r>
            <a:r>
              <a:rPr sz="1750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75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models</a:t>
            </a:r>
            <a:r>
              <a:rPr sz="1750" spc="-3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(e.g.,</a:t>
            </a:r>
            <a:r>
              <a:rPr sz="1750" spc="-3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fully</a:t>
            </a:r>
            <a:r>
              <a:rPr sz="1750" spc="-3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developed</a:t>
            </a:r>
            <a:r>
              <a:rPr sz="1750" spc="-3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decision</a:t>
            </a:r>
            <a:r>
              <a:rPr sz="1750" spc="-35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trees)</a:t>
            </a:r>
            <a:endParaRPr sz="1750">
              <a:latin typeface="Calibri"/>
              <a:cs typeface="Calibri"/>
            </a:endParaRPr>
          </a:p>
          <a:p>
            <a:pPr marL="830580" lvl="1" indent="-314325">
              <a:lnSpc>
                <a:spcPct val="100000"/>
              </a:lnSpc>
              <a:spcBef>
                <a:spcPts val="434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1750" dirty="0">
                <a:solidFill>
                  <a:srgbClr val="0000FF"/>
                </a:solidFill>
                <a:latin typeface="Calibri"/>
                <a:cs typeface="Calibri"/>
              </a:rPr>
              <a:t>If</a:t>
            </a:r>
            <a:r>
              <a:rPr sz="175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000FF"/>
                </a:solidFill>
                <a:latin typeface="Calibri"/>
                <a:cs typeface="Calibri"/>
              </a:rPr>
              <a:t>base</a:t>
            </a:r>
            <a:r>
              <a:rPr sz="175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000FF"/>
                </a:solidFill>
                <a:latin typeface="Calibri"/>
                <a:cs typeface="Calibri"/>
              </a:rPr>
              <a:t>classifier</a:t>
            </a:r>
            <a:r>
              <a:rPr sz="175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000FF"/>
                </a:solidFill>
                <a:latin typeface="Calibri"/>
                <a:cs typeface="Calibri"/>
              </a:rPr>
              <a:t>has</a:t>
            </a:r>
            <a:r>
              <a:rPr sz="175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000FF"/>
                </a:solidFill>
                <a:latin typeface="Calibri"/>
                <a:cs typeface="Calibri"/>
              </a:rPr>
              <a:t>poor</a:t>
            </a:r>
            <a:r>
              <a:rPr sz="175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000FF"/>
                </a:solidFill>
                <a:latin typeface="Calibri"/>
                <a:cs typeface="Calibri"/>
              </a:rPr>
              <a:t>performance,</a:t>
            </a:r>
            <a:r>
              <a:rPr sz="175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000FF"/>
                </a:solidFill>
                <a:latin typeface="Calibri"/>
                <a:cs typeface="Calibri"/>
              </a:rPr>
              <a:t>Bagging</a:t>
            </a:r>
            <a:r>
              <a:rPr sz="175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000FF"/>
                </a:solidFill>
                <a:latin typeface="Calibri"/>
                <a:cs typeface="Calibri"/>
              </a:rPr>
              <a:t>will</a:t>
            </a:r>
            <a:r>
              <a:rPr sz="175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000FF"/>
                </a:solidFill>
                <a:latin typeface="Calibri"/>
                <a:cs typeface="Calibri"/>
              </a:rPr>
              <a:t>rarely</a:t>
            </a:r>
            <a:r>
              <a:rPr sz="175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000FF"/>
                </a:solidFill>
                <a:latin typeface="Calibri"/>
                <a:cs typeface="Calibri"/>
              </a:rPr>
              <a:t>get</a:t>
            </a:r>
            <a:r>
              <a:rPr sz="175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75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000FF"/>
                </a:solidFill>
                <a:latin typeface="Calibri"/>
                <a:cs typeface="Calibri"/>
              </a:rPr>
              <a:t>better</a:t>
            </a:r>
            <a:r>
              <a:rPr sz="175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50" spc="-20" dirty="0">
                <a:solidFill>
                  <a:srgbClr val="0000FF"/>
                </a:solidFill>
                <a:latin typeface="Calibri"/>
                <a:cs typeface="Calibri"/>
              </a:rPr>
              <a:t>bias</a:t>
            </a:r>
            <a:endParaRPr sz="17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69026" y="3178390"/>
            <a:ext cx="4858385" cy="3549650"/>
            <a:chOff x="5369026" y="3178390"/>
            <a:chExt cx="4858385" cy="35496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36513" y="3238852"/>
              <a:ext cx="4709133" cy="341469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9026" y="3178390"/>
              <a:ext cx="4858334" cy="354921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374271" y="3183635"/>
              <a:ext cx="4848225" cy="3538854"/>
            </a:xfrm>
            <a:custGeom>
              <a:avLst/>
              <a:gdLst/>
              <a:ahLst/>
              <a:cxnLst/>
              <a:rect l="l" t="t" r="r" b="b"/>
              <a:pathLst>
                <a:path w="4848225" h="3538854">
                  <a:moveTo>
                    <a:pt x="0" y="3538728"/>
                  </a:moveTo>
                  <a:lnTo>
                    <a:pt x="0" y="0"/>
                  </a:lnTo>
                  <a:lnTo>
                    <a:pt x="4847844" y="0"/>
                  </a:lnTo>
                  <a:lnTo>
                    <a:pt x="4847844" y="3538728"/>
                  </a:lnTo>
                  <a:lnTo>
                    <a:pt x="0" y="3538728"/>
                  </a:lnTo>
                  <a:close/>
                </a:path>
              </a:pathLst>
            </a:custGeom>
            <a:ln w="1049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306804" y="3180676"/>
            <a:ext cx="3463290" cy="1628775"/>
            <a:chOff x="1306804" y="3180676"/>
            <a:chExt cx="3463290" cy="162877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4614" y="3191256"/>
              <a:ext cx="3344723" cy="160705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6804" y="3180676"/>
              <a:ext cx="3463112" cy="162821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12049" y="3185922"/>
              <a:ext cx="3453129" cy="1617980"/>
            </a:xfrm>
            <a:custGeom>
              <a:avLst/>
              <a:gdLst/>
              <a:ahLst/>
              <a:cxnLst/>
              <a:rect l="l" t="t" r="r" b="b"/>
              <a:pathLst>
                <a:path w="3453129" h="1617979">
                  <a:moveTo>
                    <a:pt x="0" y="1617726"/>
                  </a:moveTo>
                  <a:lnTo>
                    <a:pt x="0" y="0"/>
                  </a:lnTo>
                  <a:lnTo>
                    <a:pt x="3452622" y="0"/>
                  </a:lnTo>
                  <a:lnTo>
                    <a:pt x="3452622" y="1617726"/>
                  </a:lnTo>
                  <a:lnTo>
                    <a:pt x="0" y="1617726"/>
                  </a:lnTo>
                  <a:close/>
                </a:path>
              </a:pathLst>
            </a:custGeom>
            <a:ln w="1049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33177" y="5060698"/>
            <a:ext cx="4135120" cy="2336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marR="116205" indent="-378460">
              <a:lnSpc>
                <a:spcPct val="100899"/>
              </a:lnSpc>
              <a:spcBef>
                <a:spcPts val="9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1750" dirty="0">
                <a:latin typeface="Calibri"/>
                <a:cs typeface="Calibri"/>
              </a:rPr>
              <a:t>A</a:t>
            </a:r>
            <a:r>
              <a:rPr sz="1750" spc="-4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single</a:t>
            </a:r>
            <a:r>
              <a:rPr sz="1750" spc="-40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model’s</a:t>
            </a:r>
            <a:r>
              <a:rPr sz="1750" spc="-4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predictions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(green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line) </a:t>
            </a:r>
            <a:r>
              <a:rPr sz="1750" dirty="0">
                <a:latin typeface="Calibri"/>
                <a:cs typeface="Calibri"/>
              </a:rPr>
              <a:t>can</a:t>
            </a:r>
            <a:r>
              <a:rPr sz="1750" spc="-3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be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</a:t>
            </a:r>
            <a:r>
              <a:rPr sz="1750" spc="-3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little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rough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around</a:t>
            </a:r>
            <a:r>
              <a:rPr sz="1750" spc="-3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the</a:t>
            </a:r>
            <a:r>
              <a:rPr sz="1750" spc="-15" dirty="0">
                <a:latin typeface="Calibri"/>
                <a:cs typeface="Calibri"/>
              </a:rPr>
              <a:t> </a:t>
            </a:r>
            <a:r>
              <a:rPr sz="1750" spc="-20" dirty="0">
                <a:latin typeface="Calibri"/>
                <a:cs typeface="Calibri"/>
              </a:rPr>
              <a:t>edges</a:t>
            </a:r>
            <a:endParaRPr sz="1750">
              <a:latin typeface="Calibri"/>
              <a:cs typeface="Calibri"/>
            </a:endParaRPr>
          </a:p>
          <a:p>
            <a:pPr marL="390525" marR="676910" indent="-378460">
              <a:lnSpc>
                <a:spcPct val="100600"/>
              </a:lnSpc>
              <a:spcBef>
                <a:spcPts val="42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1750" dirty="0">
                <a:latin typeface="Calibri"/>
                <a:cs typeface="Calibri"/>
              </a:rPr>
              <a:t>Green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line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has</a:t>
            </a:r>
            <a:r>
              <a:rPr sz="1750" spc="-3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learned</a:t>
            </a:r>
            <a:r>
              <a:rPr sz="1750" spc="-3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from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noisy datapoints</a:t>
            </a:r>
            <a:endParaRPr sz="1750">
              <a:latin typeface="Calibri"/>
              <a:cs typeface="Calibri"/>
            </a:endParaRPr>
          </a:p>
          <a:p>
            <a:pPr marL="390525" marR="5080" indent="-378460">
              <a:lnSpc>
                <a:spcPct val="100899"/>
              </a:lnSpc>
              <a:spcBef>
                <a:spcPts val="420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1750" dirty="0">
                <a:latin typeface="Calibri"/>
                <a:cs typeface="Calibri"/>
              </a:rPr>
              <a:t>Black</a:t>
            </a:r>
            <a:r>
              <a:rPr sz="1750" spc="-5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line</a:t>
            </a:r>
            <a:r>
              <a:rPr sz="1750" spc="-4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shows</a:t>
            </a:r>
            <a:r>
              <a:rPr sz="1750" spc="-3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</a:t>
            </a:r>
            <a:r>
              <a:rPr sz="1750" spc="-4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better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separation</a:t>
            </a:r>
            <a:r>
              <a:rPr sz="1750" spc="-40" dirty="0">
                <a:latin typeface="Calibri"/>
                <a:cs typeface="Calibri"/>
              </a:rPr>
              <a:t> </a:t>
            </a:r>
            <a:r>
              <a:rPr sz="1750" spc="-20" dirty="0">
                <a:latin typeface="Calibri"/>
                <a:cs typeface="Calibri"/>
              </a:rPr>
              <a:t>than </a:t>
            </a:r>
            <a:r>
              <a:rPr sz="1750" dirty="0">
                <a:latin typeface="Calibri"/>
                <a:cs typeface="Calibri"/>
              </a:rPr>
              <a:t>the</a:t>
            </a:r>
            <a:r>
              <a:rPr sz="1750" spc="-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green</a:t>
            </a:r>
            <a:r>
              <a:rPr sz="1750" spc="-15" dirty="0">
                <a:latin typeface="Calibri"/>
                <a:cs typeface="Calibri"/>
              </a:rPr>
              <a:t> </a:t>
            </a:r>
            <a:r>
              <a:rPr sz="1750" spc="-20" dirty="0">
                <a:latin typeface="Calibri"/>
                <a:cs typeface="Calibri"/>
              </a:rPr>
              <a:t>line</a:t>
            </a:r>
            <a:endParaRPr sz="1750">
              <a:latin typeface="Calibri"/>
              <a:cs typeface="Calibri"/>
            </a:endParaRPr>
          </a:p>
          <a:p>
            <a:pPr marL="390525" marR="158750" indent="-378460">
              <a:lnSpc>
                <a:spcPct val="100600"/>
              </a:lnSpc>
              <a:spcBef>
                <a:spcPts val="42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1750" spc="-10" dirty="0">
                <a:latin typeface="Calibri"/>
                <a:cs typeface="Calibri"/>
              </a:rPr>
              <a:t>Averaging</a:t>
            </a:r>
            <a:r>
              <a:rPr sz="1750" spc="-4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multiple</a:t>
            </a:r>
            <a:r>
              <a:rPr sz="1750" spc="-40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different</a:t>
            </a:r>
            <a:r>
              <a:rPr sz="1750" spc="-3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green</a:t>
            </a:r>
            <a:r>
              <a:rPr sz="1750" spc="-30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lines </a:t>
            </a:r>
            <a:r>
              <a:rPr sz="1750" dirty="0">
                <a:latin typeface="Calibri"/>
                <a:cs typeface="Calibri"/>
              </a:rPr>
              <a:t>should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bring</a:t>
            </a:r>
            <a:r>
              <a:rPr sz="1750" spc="-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us</a:t>
            </a:r>
            <a:r>
              <a:rPr sz="1750" spc="-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closer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to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the</a:t>
            </a:r>
            <a:r>
              <a:rPr sz="1750" spc="-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black</a:t>
            </a:r>
            <a:r>
              <a:rPr sz="1750" spc="-30" dirty="0">
                <a:latin typeface="Calibri"/>
                <a:cs typeface="Calibri"/>
              </a:rPr>
              <a:t> </a:t>
            </a:r>
            <a:r>
              <a:rPr sz="1750" spc="-20" dirty="0">
                <a:latin typeface="Calibri"/>
                <a:cs typeface="Calibri"/>
              </a:rPr>
              <a:t>line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33970" y="6849878"/>
            <a:ext cx="4727575" cy="563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94005">
              <a:lnSpc>
                <a:spcPct val="100899"/>
              </a:lnSpc>
              <a:spcBef>
                <a:spcPts val="95"/>
              </a:spcBef>
            </a:pPr>
            <a:r>
              <a:rPr sz="1750" i="1" dirty="0">
                <a:solidFill>
                  <a:srgbClr val="0000FF"/>
                </a:solidFill>
                <a:latin typeface="Calibri"/>
                <a:cs typeface="Calibri"/>
              </a:rPr>
              <a:t>If</a:t>
            </a:r>
            <a:r>
              <a:rPr sz="1750" i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50" i="1" dirty="0">
                <a:solidFill>
                  <a:srgbClr val="0000FF"/>
                </a:solidFill>
                <a:latin typeface="Calibri"/>
                <a:cs typeface="Calibri"/>
              </a:rPr>
              <a:t>difficulty</a:t>
            </a:r>
            <a:r>
              <a:rPr sz="1750" i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50" i="1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1750" i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50" i="1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1750" i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50" i="1" dirty="0">
                <a:solidFill>
                  <a:srgbClr val="0000FF"/>
                </a:solidFill>
                <a:latin typeface="Calibri"/>
                <a:cs typeface="Calibri"/>
              </a:rPr>
              <a:t>base classifier</a:t>
            </a:r>
            <a:r>
              <a:rPr sz="1750" i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50" i="1" dirty="0">
                <a:solidFill>
                  <a:srgbClr val="0000FF"/>
                </a:solidFill>
                <a:latin typeface="Calibri"/>
                <a:cs typeface="Calibri"/>
              </a:rPr>
              <a:t>is</a:t>
            </a:r>
            <a:r>
              <a:rPr sz="1750" i="1" spc="-10" dirty="0">
                <a:solidFill>
                  <a:srgbClr val="0000FF"/>
                </a:solidFill>
                <a:latin typeface="Calibri"/>
                <a:cs typeface="Calibri"/>
              </a:rPr>
              <a:t> over‐fitting </a:t>
            </a:r>
            <a:r>
              <a:rPr sz="1750" i="1" dirty="0">
                <a:solidFill>
                  <a:srgbClr val="0000FF"/>
                </a:solidFill>
                <a:latin typeface="Calibri"/>
                <a:cs typeface="Calibri"/>
              </a:rPr>
              <a:t>(unstable,</a:t>
            </a:r>
            <a:r>
              <a:rPr sz="1750" i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50" i="1" dirty="0">
                <a:solidFill>
                  <a:srgbClr val="0000FF"/>
                </a:solidFill>
                <a:latin typeface="Calibri"/>
                <a:cs typeface="Calibri"/>
              </a:rPr>
              <a:t>high</a:t>
            </a:r>
            <a:r>
              <a:rPr sz="1750" i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50" i="1" dirty="0">
                <a:solidFill>
                  <a:srgbClr val="0000FF"/>
                </a:solidFill>
                <a:latin typeface="Calibri"/>
                <a:cs typeface="Calibri"/>
              </a:rPr>
              <a:t>variance),</a:t>
            </a:r>
            <a:r>
              <a:rPr sz="1750" i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50" i="1" dirty="0">
                <a:solidFill>
                  <a:srgbClr val="0000FF"/>
                </a:solidFill>
                <a:latin typeface="Calibri"/>
                <a:cs typeface="Calibri"/>
              </a:rPr>
              <a:t>Bagging</a:t>
            </a:r>
            <a:r>
              <a:rPr sz="1750" i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50" i="1" dirty="0">
                <a:solidFill>
                  <a:srgbClr val="0000FF"/>
                </a:solidFill>
                <a:latin typeface="Calibri"/>
                <a:cs typeface="Calibri"/>
              </a:rPr>
              <a:t>is</a:t>
            </a:r>
            <a:r>
              <a:rPr sz="1750" i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50" i="1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1750" i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50" i="1" dirty="0">
                <a:solidFill>
                  <a:srgbClr val="0000FF"/>
                </a:solidFill>
                <a:latin typeface="Calibri"/>
                <a:cs typeface="Calibri"/>
              </a:rPr>
              <a:t>best</a:t>
            </a:r>
            <a:r>
              <a:rPr sz="1750" i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50" i="1" spc="-10" dirty="0">
                <a:solidFill>
                  <a:srgbClr val="0000FF"/>
                </a:solidFill>
                <a:latin typeface="Calibri"/>
                <a:cs typeface="Calibri"/>
              </a:rPr>
              <a:t>option</a:t>
            </a:r>
            <a:endParaRPr sz="1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7538" y="2360347"/>
            <a:ext cx="131586" cy="85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71774" y="2335988"/>
            <a:ext cx="184953" cy="29277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184008" y="1769086"/>
            <a:ext cx="227965" cy="70485"/>
          </a:xfrm>
          <a:custGeom>
            <a:avLst/>
            <a:gdLst/>
            <a:ahLst/>
            <a:cxnLst/>
            <a:rect l="l" t="t" r="r" b="b"/>
            <a:pathLst>
              <a:path w="227965" h="70485">
                <a:moveTo>
                  <a:pt x="12" y="70407"/>
                </a:moveTo>
                <a:lnTo>
                  <a:pt x="0" y="70381"/>
                </a:lnTo>
                <a:lnTo>
                  <a:pt x="12" y="70355"/>
                </a:lnTo>
              </a:path>
              <a:path w="227965" h="70485">
                <a:moveTo>
                  <a:pt x="2510" y="65235"/>
                </a:moveTo>
                <a:lnTo>
                  <a:pt x="7468" y="55074"/>
                </a:lnTo>
                <a:lnTo>
                  <a:pt x="16851" y="48817"/>
                </a:lnTo>
              </a:path>
              <a:path w="227965" h="70485">
                <a:moveTo>
                  <a:pt x="25578" y="42998"/>
                </a:moveTo>
                <a:lnTo>
                  <a:pt x="28884" y="40794"/>
                </a:lnTo>
                <a:lnTo>
                  <a:pt x="50086" y="32696"/>
                </a:lnTo>
              </a:path>
              <a:path w="227965" h="70485">
                <a:moveTo>
                  <a:pt x="88085" y="21483"/>
                </a:moveTo>
                <a:lnTo>
                  <a:pt x="107632" y="16565"/>
                </a:lnTo>
                <a:lnTo>
                  <a:pt x="111834" y="15844"/>
                </a:lnTo>
              </a:path>
              <a:path w="227965" h="70485">
                <a:moveTo>
                  <a:pt x="141199" y="10808"/>
                </a:moveTo>
                <a:lnTo>
                  <a:pt x="161999" y="7241"/>
                </a:lnTo>
                <a:lnTo>
                  <a:pt x="171613" y="6155"/>
                </a:lnTo>
              </a:path>
              <a:path w="227965" h="70485">
                <a:moveTo>
                  <a:pt x="213046" y="1474"/>
                </a:moveTo>
                <a:lnTo>
                  <a:pt x="224385" y="194"/>
                </a:lnTo>
                <a:lnTo>
                  <a:pt x="227385" y="0"/>
                </a:lnTo>
              </a:path>
            </a:pathLst>
          </a:custGeom>
          <a:ln w="10490">
            <a:solidFill>
              <a:srgbClr val="98B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178764" y="1839467"/>
            <a:ext cx="390525" cy="535940"/>
            <a:chOff x="7178764" y="1839467"/>
            <a:chExt cx="390525" cy="53594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9520" y="2290660"/>
              <a:ext cx="389548" cy="8440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184009" y="1839467"/>
              <a:ext cx="635" cy="455295"/>
            </a:xfrm>
            <a:custGeom>
              <a:avLst/>
              <a:gdLst/>
              <a:ahLst/>
              <a:cxnLst/>
              <a:rect l="l" t="t" r="r" b="b"/>
              <a:pathLst>
                <a:path w="634" h="455294">
                  <a:moveTo>
                    <a:pt x="12" y="454939"/>
                  </a:moveTo>
                  <a:lnTo>
                    <a:pt x="0" y="454913"/>
                  </a:lnTo>
                  <a:lnTo>
                    <a:pt x="0" y="0"/>
                  </a:lnTo>
                </a:path>
              </a:pathLst>
            </a:custGeom>
            <a:ln w="10490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178764" y="1758022"/>
            <a:ext cx="745490" cy="617220"/>
            <a:chOff x="7178764" y="1758022"/>
            <a:chExt cx="745490" cy="617220"/>
          </a:xfrm>
        </p:grpSpPr>
        <p:sp>
          <p:nvSpPr>
            <p:cNvPr id="9" name="object 9"/>
            <p:cNvSpPr/>
            <p:nvPr/>
          </p:nvSpPr>
          <p:spPr>
            <a:xfrm>
              <a:off x="7689732" y="1768992"/>
              <a:ext cx="229235" cy="527050"/>
            </a:xfrm>
            <a:custGeom>
              <a:avLst/>
              <a:gdLst/>
              <a:ahLst/>
              <a:cxnLst/>
              <a:rect l="l" t="t" r="r" b="b"/>
              <a:pathLst>
                <a:path w="229234" h="527050">
                  <a:moveTo>
                    <a:pt x="0" y="0"/>
                  </a:moveTo>
                  <a:lnTo>
                    <a:pt x="4459" y="288"/>
                  </a:lnTo>
                  <a:lnTo>
                    <a:pt x="14417" y="1413"/>
                  </a:lnTo>
                </a:path>
                <a:path w="229234" h="527050">
                  <a:moveTo>
                    <a:pt x="64446" y="7064"/>
                  </a:moveTo>
                  <a:lnTo>
                    <a:pt x="66845" y="7335"/>
                  </a:lnTo>
                  <a:lnTo>
                    <a:pt x="69749" y="7833"/>
                  </a:lnTo>
                </a:path>
                <a:path w="229234" h="527050">
                  <a:moveTo>
                    <a:pt x="120774" y="16584"/>
                  </a:moveTo>
                  <a:lnTo>
                    <a:pt x="121212" y="16659"/>
                  </a:lnTo>
                  <a:lnTo>
                    <a:pt x="121866" y="16824"/>
                  </a:lnTo>
                </a:path>
                <a:path w="229234" h="527050">
                  <a:moveTo>
                    <a:pt x="163252" y="27237"/>
                  </a:moveTo>
                  <a:lnTo>
                    <a:pt x="166077" y="27948"/>
                  </a:lnTo>
                  <a:lnTo>
                    <a:pt x="176438" y="31905"/>
                  </a:lnTo>
                </a:path>
                <a:path w="229234" h="527050">
                  <a:moveTo>
                    <a:pt x="197721" y="40033"/>
                  </a:moveTo>
                  <a:lnTo>
                    <a:pt x="199960" y="40888"/>
                  </a:lnTo>
                  <a:lnTo>
                    <a:pt x="221376" y="55168"/>
                  </a:lnTo>
                  <a:lnTo>
                    <a:pt x="221856" y="56152"/>
                  </a:lnTo>
                </a:path>
                <a:path w="229234" h="527050">
                  <a:moveTo>
                    <a:pt x="228837" y="70460"/>
                  </a:moveTo>
                  <a:lnTo>
                    <a:pt x="228844" y="525389"/>
                  </a:lnTo>
                  <a:lnTo>
                    <a:pt x="228099" y="526892"/>
                  </a:lnTo>
                </a:path>
              </a:pathLst>
            </a:custGeom>
            <a:ln w="10490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66610" y="2295312"/>
              <a:ext cx="254148" cy="7519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596342" y="2367469"/>
              <a:ext cx="41910" cy="1905"/>
            </a:xfrm>
            <a:custGeom>
              <a:avLst/>
              <a:gdLst/>
              <a:ahLst/>
              <a:cxnLst/>
              <a:rect l="l" t="t" r="r" b="b"/>
              <a:pathLst>
                <a:path w="41909" h="1905">
                  <a:moveTo>
                    <a:pt x="41283" y="0"/>
                  </a:moveTo>
                  <a:lnTo>
                    <a:pt x="28926" y="797"/>
                  </a:lnTo>
                  <a:lnTo>
                    <a:pt x="0" y="1404"/>
                  </a:lnTo>
                </a:path>
              </a:pathLst>
            </a:custGeom>
            <a:ln w="10490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84021" y="1839468"/>
              <a:ext cx="734555" cy="53035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84021" y="1763268"/>
              <a:ext cx="734555" cy="15163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184009" y="1763268"/>
              <a:ext cx="734695" cy="607060"/>
            </a:xfrm>
            <a:custGeom>
              <a:avLst/>
              <a:gdLst/>
              <a:ahLst/>
              <a:cxnLst/>
              <a:rect l="l" t="t" r="r" b="b"/>
              <a:pathLst>
                <a:path w="734695" h="607060">
                  <a:moveTo>
                    <a:pt x="734568" y="76200"/>
                  </a:moveTo>
                  <a:lnTo>
                    <a:pt x="705683" y="105667"/>
                  </a:lnTo>
                  <a:lnTo>
                    <a:pt x="626935" y="129635"/>
                  </a:lnTo>
                  <a:lnTo>
                    <a:pt x="572568" y="138819"/>
                  </a:lnTo>
                  <a:lnTo>
                    <a:pt x="510182" y="145744"/>
                  </a:lnTo>
                  <a:lnTo>
                    <a:pt x="441260" y="150115"/>
                  </a:lnTo>
                  <a:lnTo>
                    <a:pt x="367284" y="151638"/>
                  </a:lnTo>
                  <a:lnTo>
                    <a:pt x="293307" y="150115"/>
                  </a:lnTo>
                  <a:lnTo>
                    <a:pt x="224385" y="145744"/>
                  </a:lnTo>
                  <a:lnTo>
                    <a:pt x="161999" y="138819"/>
                  </a:lnTo>
                  <a:lnTo>
                    <a:pt x="107632" y="129635"/>
                  </a:lnTo>
                  <a:lnTo>
                    <a:pt x="62766" y="118486"/>
                  </a:lnTo>
                  <a:lnTo>
                    <a:pt x="7468" y="91474"/>
                  </a:lnTo>
                  <a:lnTo>
                    <a:pt x="0" y="76200"/>
                  </a:lnTo>
                  <a:lnTo>
                    <a:pt x="7468" y="60893"/>
                  </a:lnTo>
                  <a:lnTo>
                    <a:pt x="62766" y="33672"/>
                  </a:lnTo>
                  <a:lnTo>
                    <a:pt x="107632" y="22383"/>
                  </a:lnTo>
                  <a:lnTo>
                    <a:pt x="161999" y="13059"/>
                  </a:lnTo>
                  <a:lnTo>
                    <a:pt x="224385" y="6012"/>
                  </a:lnTo>
                  <a:lnTo>
                    <a:pt x="293307" y="1555"/>
                  </a:lnTo>
                  <a:lnTo>
                    <a:pt x="367284" y="0"/>
                  </a:lnTo>
                  <a:lnTo>
                    <a:pt x="441260" y="1555"/>
                  </a:lnTo>
                  <a:lnTo>
                    <a:pt x="510182" y="6012"/>
                  </a:lnTo>
                  <a:lnTo>
                    <a:pt x="572568" y="13059"/>
                  </a:lnTo>
                  <a:lnTo>
                    <a:pt x="626935" y="22383"/>
                  </a:lnTo>
                  <a:lnTo>
                    <a:pt x="671801" y="33672"/>
                  </a:lnTo>
                  <a:lnTo>
                    <a:pt x="727099" y="60893"/>
                  </a:lnTo>
                  <a:lnTo>
                    <a:pt x="734568" y="76200"/>
                  </a:lnTo>
                  <a:lnTo>
                    <a:pt x="734568" y="531114"/>
                  </a:lnTo>
                  <a:lnTo>
                    <a:pt x="705683" y="560260"/>
                  </a:lnTo>
                  <a:lnTo>
                    <a:pt x="626935" y="584263"/>
                  </a:lnTo>
                  <a:lnTo>
                    <a:pt x="572568" y="593532"/>
                  </a:lnTo>
                  <a:lnTo>
                    <a:pt x="510182" y="600551"/>
                  </a:lnTo>
                  <a:lnTo>
                    <a:pt x="441260" y="604998"/>
                  </a:lnTo>
                  <a:lnTo>
                    <a:pt x="367284" y="606552"/>
                  </a:lnTo>
                  <a:lnTo>
                    <a:pt x="293307" y="604998"/>
                  </a:lnTo>
                  <a:lnTo>
                    <a:pt x="224385" y="600551"/>
                  </a:lnTo>
                  <a:lnTo>
                    <a:pt x="161999" y="593532"/>
                  </a:lnTo>
                  <a:lnTo>
                    <a:pt x="107632" y="584263"/>
                  </a:lnTo>
                  <a:lnTo>
                    <a:pt x="62766" y="573065"/>
                  </a:lnTo>
                  <a:lnTo>
                    <a:pt x="7468" y="546169"/>
                  </a:lnTo>
                  <a:lnTo>
                    <a:pt x="0" y="531114"/>
                  </a:lnTo>
                  <a:lnTo>
                    <a:pt x="0" y="76200"/>
                  </a:lnTo>
                </a:path>
              </a:pathLst>
            </a:custGeom>
            <a:ln w="10490">
              <a:solidFill>
                <a:srgbClr val="98B9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432681" y="1867918"/>
            <a:ext cx="237490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spc="-50" dirty="0">
                <a:latin typeface="Calibri"/>
                <a:cs typeface="Calibri"/>
              </a:rPr>
              <a:t>D</a:t>
            </a:r>
            <a:endParaRPr sz="265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33614" y="2494991"/>
            <a:ext cx="5146413" cy="2683560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Ensemble</a:t>
            </a:r>
            <a:r>
              <a:rPr spc="-50" dirty="0"/>
              <a:t> </a:t>
            </a:r>
            <a:r>
              <a:rPr spc="-10" dirty="0"/>
              <a:t>Methods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00817" y="1493285"/>
            <a:ext cx="4027804" cy="527875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90525" indent="-377825">
              <a:lnSpc>
                <a:spcPct val="100000"/>
              </a:lnSpc>
              <a:spcBef>
                <a:spcPts val="44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650" b="1" dirty="0">
                <a:solidFill>
                  <a:srgbClr val="0000FF"/>
                </a:solidFill>
                <a:latin typeface="Calibri"/>
                <a:cs typeface="Calibri"/>
              </a:rPr>
              <a:t>Random</a:t>
            </a:r>
            <a:r>
              <a:rPr sz="2650" b="1" spc="-1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50" b="1" spc="-10" dirty="0">
                <a:solidFill>
                  <a:srgbClr val="0000FF"/>
                </a:solidFill>
                <a:latin typeface="Calibri"/>
                <a:cs typeface="Calibri"/>
              </a:rPr>
              <a:t>Forests</a:t>
            </a:r>
            <a:endParaRPr sz="2650">
              <a:latin typeface="Calibri"/>
              <a:cs typeface="Calibri"/>
            </a:endParaRPr>
          </a:p>
          <a:p>
            <a:pPr marL="830580" marR="28575" lvl="1" indent="-314960" algn="just">
              <a:lnSpc>
                <a:spcPct val="90100"/>
              </a:lnSpc>
              <a:spcBef>
                <a:spcPts val="55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each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classifiers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ensemble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 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decision </a:t>
            </a:r>
            <a:r>
              <a:rPr sz="2200" spc="-20" dirty="0">
                <a:latin typeface="Calibri"/>
                <a:cs typeface="Calibri"/>
              </a:rPr>
              <a:t>tree </a:t>
            </a:r>
            <a:r>
              <a:rPr sz="2200" spc="-10" dirty="0">
                <a:latin typeface="Calibri"/>
                <a:cs typeface="Calibri"/>
              </a:rPr>
              <a:t>classifier</a:t>
            </a:r>
            <a:endParaRPr sz="2200">
              <a:latin typeface="Calibri"/>
              <a:cs typeface="Calibri"/>
            </a:endParaRPr>
          </a:p>
          <a:p>
            <a:pPr marL="830580" marR="5080" lvl="1" indent="-314960">
              <a:lnSpc>
                <a:spcPct val="90100"/>
              </a:lnSpc>
              <a:spcBef>
                <a:spcPts val="53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individual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decision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trees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are </a:t>
            </a:r>
            <a:r>
              <a:rPr sz="2200" spc="-10" dirty="0">
                <a:latin typeface="Calibri"/>
                <a:cs typeface="Calibri"/>
              </a:rPr>
              <a:t>generated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using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random </a:t>
            </a:r>
            <a:r>
              <a:rPr sz="2200" dirty="0">
                <a:latin typeface="Calibri"/>
                <a:cs typeface="Calibri"/>
              </a:rPr>
              <a:t>selection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attributes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at </a:t>
            </a:r>
            <a:r>
              <a:rPr sz="2200" dirty="0">
                <a:latin typeface="Calibri"/>
                <a:cs typeface="Calibri"/>
              </a:rPr>
              <a:t>each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node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determine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split</a:t>
            </a:r>
            <a:endParaRPr sz="2200">
              <a:latin typeface="Calibri"/>
              <a:cs typeface="Calibri"/>
            </a:endParaRPr>
          </a:p>
          <a:p>
            <a:pPr marL="830580" marR="60325" lvl="1" indent="-314960">
              <a:lnSpc>
                <a:spcPct val="90100"/>
              </a:lnSpc>
              <a:spcBef>
                <a:spcPts val="53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number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attributes </a:t>
            </a:r>
            <a:r>
              <a:rPr sz="2200" spc="-25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determine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split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each node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much </a:t>
            </a:r>
            <a:r>
              <a:rPr sz="2200" dirty="0">
                <a:latin typeface="Calibri"/>
                <a:cs typeface="Calibri"/>
              </a:rPr>
              <a:t>smaller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than the number </a:t>
            </a:r>
            <a:r>
              <a:rPr sz="2200" spc="-2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available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attributes</a:t>
            </a:r>
            <a:endParaRPr sz="2200">
              <a:latin typeface="Calibri"/>
              <a:cs typeface="Calibri"/>
            </a:endParaRPr>
          </a:p>
          <a:p>
            <a:pPr marL="830580" marR="470534" lvl="1" indent="-314960">
              <a:lnSpc>
                <a:spcPts val="2380"/>
              </a:lnSpc>
              <a:spcBef>
                <a:spcPts val="56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200" spc="-10" dirty="0">
                <a:latin typeface="Calibri"/>
                <a:cs typeface="Calibri"/>
              </a:rPr>
              <a:t>Forest‐RI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(random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input selection)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Ensemble</a:t>
            </a:r>
            <a:r>
              <a:rPr spc="-50" dirty="0"/>
              <a:t> </a:t>
            </a:r>
            <a:r>
              <a:rPr spc="-10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0817" y="1445716"/>
            <a:ext cx="8888730" cy="566864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390525" indent="-377825">
              <a:lnSpc>
                <a:spcPct val="100000"/>
              </a:lnSpc>
              <a:spcBef>
                <a:spcPts val="1110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3500" b="1" dirty="0">
                <a:solidFill>
                  <a:srgbClr val="0000FF"/>
                </a:solidFill>
                <a:latin typeface="Calibri"/>
                <a:cs typeface="Calibri"/>
              </a:rPr>
              <a:t>Random</a:t>
            </a:r>
            <a:r>
              <a:rPr sz="3500" b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500" b="1" spc="-10" dirty="0">
                <a:solidFill>
                  <a:srgbClr val="0000FF"/>
                </a:solidFill>
                <a:latin typeface="Calibri"/>
                <a:cs typeface="Calibri"/>
              </a:rPr>
              <a:t>Forests</a:t>
            </a:r>
            <a:endParaRPr sz="3500">
              <a:latin typeface="Calibri"/>
              <a:cs typeface="Calibri"/>
            </a:endParaRPr>
          </a:p>
          <a:p>
            <a:pPr marL="830580" lvl="1" indent="-314325">
              <a:lnSpc>
                <a:spcPct val="100000"/>
              </a:lnSpc>
              <a:spcBef>
                <a:spcPts val="62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200" spc="-10" dirty="0">
                <a:latin typeface="Calibri"/>
                <a:cs typeface="Calibri"/>
              </a:rPr>
              <a:t>Forest‐RC: </a:t>
            </a:r>
            <a:r>
              <a:rPr sz="2200" dirty="0">
                <a:latin typeface="Calibri"/>
                <a:cs typeface="Calibri"/>
              </a:rPr>
              <a:t>uses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random</a:t>
            </a:r>
            <a:r>
              <a:rPr sz="2200" i="1" spc="-30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linear</a:t>
            </a:r>
            <a:r>
              <a:rPr sz="2200" i="1" spc="-25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combinations</a:t>
            </a:r>
            <a:r>
              <a:rPr sz="2200" i="1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input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attributes</a:t>
            </a:r>
            <a:endParaRPr sz="2200">
              <a:latin typeface="Calibri"/>
              <a:cs typeface="Calibri"/>
            </a:endParaRPr>
          </a:p>
          <a:p>
            <a:pPr marL="1271905" marR="346710" lvl="2" indent="-252729">
              <a:lnSpc>
                <a:spcPct val="100899"/>
              </a:lnSpc>
              <a:spcBef>
                <a:spcPts val="440"/>
              </a:spcBef>
              <a:buClr>
                <a:srgbClr val="CC0000"/>
              </a:buClr>
              <a:buFont typeface="Arial MT"/>
              <a:buChar char="•"/>
              <a:tabLst>
                <a:tab pos="1271905" algn="l"/>
              </a:tabLst>
            </a:pPr>
            <a:r>
              <a:rPr sz="1750" dirty="0">
                <a:latin typeface="Calibri"/>
                <a:cs typeface="Calibri"/>
              </a:rPr>
              <a:t>Creates</a:t>
            </a:r>
            <a:r>
              <a:rPr sz="1750" spc="-3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new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attributes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(or</a:t>
            </a:r>
            <a:r>
              <a:rPr sz="1750" spc="-20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features)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that</a:t>
            </a:r>
            <a:r>
              <a:rPr sz="1750" spc="-3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are</a:t>
            </a:r>
            <a:r>
              <a:rPr sz="1750" spc="-3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</a:t>
            </a:r>
            <a:r>
              <a:rPr sz="1750" spc="-3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linear</a:t>
            </a:r>
            <a:r>
              <a:rPr sz="1750" spc="-3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combination</a:t>
            </a:r>
            <a:r>
              <a:rPr sz="1750" spc="-4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of</a:t>
            </a:r>
            <a:r>
              <a:rPr sz="1750" spc="-3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the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existing attributes</a:t>
            </a:r>
            <a:endParaRPr sz="1750">
              <a:latin typeface="Calibri"/>
              <a:cs typeface="Calibri"/>
            </a:endParaRPr>
          </a:p>
          <a:p>
            <a:pPr marL="1271905" marR="1010285" lvl="2" indent="-252729">
              <a:lnSpc>
                <a:spcPct val="100899"/>
              </a:lnSpc>
              <a:spcBef>
                <a:spcPts val="420"/>
              </a:spcBef>
              <a:buClr>
                <a:srgbClr val="CC0000"/>
              </a:buClr>
              <a:buFont typeface="Arial MT"/>
              <a:buChar char="•"/>
              <a:tabLst>
                <a:tab pos="1271905" algn="l"/>
              </a:tabLst>
            </a:pPr>
            <a:r>
              <a:rPr sz="1750" dirty="0">
                <a:latin typeface="Calibri"/>
                <a:cs typeface="Calibri"/>
              </a:rPr>
              <a:t>useful</a:t>
            </a:r>
            <a:r>
              <a:rPr sz="1750" spc="-4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when</a:t>
            </a:r>
            <a:r>
              <a:rPr sz="1750" spc="-3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there</a:t>
            </a:r>
            <a:r>
              <a:rPr sz="1750" spc="-1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are</a:t>
            </a:r>
            <a:r>
              <a:rPr sz="1750" spc="-3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only</a:t>
            </a:r>
            <a:r>
              <a:rPr sz="1750" spc="-3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</a:t>
            </a:r>
            <a:r>
              <a:rPr sz="1750" spc="-4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few</a:t>
            </a:r>
            <a:r>
              <a:rPr sz="1750" spc="-3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attributes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available,</a:t>
            </a:r>
            <a:r>
              <a:rPr sz="1750" spc="-5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so</a:t>
            </a:r>
            <a:r>
              <a:rPr sz="1750" spc="-3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as</a:t>
            </a:r>
            <a:r>
              <a:rPr sz="1750" spc="-3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to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reduce</a:t>
            </a:r>
            <a:r>
              <a:rPr sz="1750" spc="-25" dirty="0">
                <a:latin typeface="Calibri"/>
                <a:cs typeface="Calibri"/>
              </a:rPr>
              <a:t> the </a:t>
            </a:r>
            <a:r>
              <a:rPr sz="1750" dirty="0">
                <a:latin typeface="Calibri"/>
                <a:cs typeface="Calibri"/>
              </a:rPr>
              <a:t>correlation</a:t>
            </a:r>
            <a:r>
              <a:rPr sz="1750" spc="-5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between</a:t>
            </a:r>
            <a:r>
              <a:rPr sz="1750" spc="-4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individual</a:t>
            </a:r>
            <a:r>
              <a:rPr sz="1750" spc="-85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classifiers</a:t>
            </a:r>
            <a:endParaRPr sz="175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1225"/>
              </a:spcBef>
              <a:buClr>
                <a:srgbClr val="CC0000"/>
              </a:buClr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830580" marR="458470" lvl="1" indent="-314960">
              <a:lnSpc>
                <a:spcPct val="100000"/>
              </a:lnSpc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Comparable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accuracy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AdaBoost,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yet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more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robust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errors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outliers</a:t>
            </a:r>
            <a:endParaRPr sz="2200">
              <a:latin typeface="Calibri"/>
              <a:cs typeface="Calibri"/>
            </a:endParaRPr>
          </a:p>
          <a:p>
            <a:pPr marL="830580" lvl="1" indent="-314325">
              <a:lnSpc>
                <a:spcPct val="100000"/>
              </a:lnSpc>
              <a:spcBef>
                <a:spcPts val="53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Overfitting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 problem</a:t>
            </a:r>
            <a:endParaRPr sz="2200">
              <a:latin typeface="Calibri"/>
              <a:cs typeface="Calibri"/>
            </a:endParaRPr>
          </a:p>
          <a:p>
            <a:pPr marL="830580" marR="350520" lvl="1" indent="-314960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Insensitive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number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attributes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selected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consideration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at </a:t>
            </a:r>
            <a:r>
              <a:rPr sz="2200" dirty="0">
                <a:latin typeface="Calibri"/>
                <a:cs typeface="Calibri"/>
              </a:rPr>
              <a:t>each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split</a:t>
            </a:r>
            <a:endParaRPr sz="2200">
              <a:latin typeface="Calibri"/>
              <a:cs typeface="Calibri"/>
            </a:endParaRPr>
          </a:p>
          <a:p>
            <a:pPr marL="830580" marR="5080" lvl="1" indent="-314960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Efficient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large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databases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since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many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fewer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attributes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considered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for </a:t>
            </a:r>
            <a:r>
              <a:rPr sz="2200" dirty="0">
                <a:latin typeface="Calibri"/>
                <a:cs typeface="Calibri"/>
              </a:rPr>
              <a:t>each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split</a:t>
            </a:r>
            <a:endParaRPr sz="2200">
              <a:latin typeface="Calibri"/>
              <a:cs typeface="Calibri"/>
            </a:endParaRPr>
          </a:p>
          <a:p>
            <a:pPr marL="830580" lvl="1" indent="-314325">
              <a:lnSpc>
                <a:spcPct val="100000"/>
              </a:lnSpc>
              <a:spcBef>
                <a:spcPts val="53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Provide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internal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estimates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variable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importance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Classifier</a:t>
            </a:r>
            <a:r>
              <a:rPr spc="-229" dirty="0"/>
              <a:t> </a:t>
            </a:r>
            <a:r>
              <a:rPr spc="-25" dirty="0"/>
              <a:t>Evaluation</a:t>
            </a:r>
            <a:r>
              <a:rPr spc="-229" dirty="0"/>
              <a:t> </a:t>
            </a:r>
            <a:r>
              <a:rPr spc="-10" dirty="0"/>
              <a:t>Metrics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20052" y="2469140"/>
          <a:ext cx="6489065" cy="1376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5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2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175" spc="-37" baseline="-21072" dirty="0">
                          <a:latin typeface="Calibri"/>
                          <a:cs typeface="Calibri"/>
                        </a:rPr>
                        <a:t>1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¬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175" spc="-37" baseline="-21072" dirty="0">
                          <a:latin typeface="Calibri"/>
                          <a:cs typeface="Calibri"/>
                        </a:rPr>
                        <a:t>1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6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200" spc="-2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175" spc="-37" baseline="-21072" dirty="0">
                          <a:latin typeface="Calibri"/>
                          <a:cs typeface="Calibri"/>
                        </a:rPr>
                        <a:t>1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22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Positives</a:t>
                      </a:r>
                      <a:r>
                        <a:rPr sz="22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(TP)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False</a:t>
                      </a:r>
                      <a:r>
                        <a:rPr sz="2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Negatives</a:t>
                      </a:r>
                      <a:r>
                        <a:rPr sz="2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(FN)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5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¬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175" spc="-37" baseline="-21072" dirty="0">
                          <a:latin typeface="Calibri"/>
                          <a:cs typeface="Calibri"/>
                        </a:rPr>
                        <a:t>1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False</a:t>
                      </a:r>
                      <a:r>
                        <a:rPr sz="22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Positives</a:t>
                      </a:r>
                      <a:r>
                        <a:rPr sz="22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(FP)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22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Negatives</a:t>
                      </a:r>
                      <a:r>
                        <a:rPr sz="22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(TN)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85299" y="1306822"/>
            <a:ext cx="3719829" cy="101663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3050" b="1" dirty="0">
                <a:solidFill>
                  <a:srgbClr val="0000FF"/>
                </a:solidFill>
                <a:latin typeface="Calibri"/>
                <a:cs typeface="Calibri"/>
              </a:rPr>
              <a:t>Confusion</a:t>
            </a:r>
            <a:r>
              <a:rPr sz="3050" b="1" spc="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50" b="1" spc="-10" dirty="0">
                <a:solidFill>
                  <a:srgbClr val="0000FF"/>
                </a:solidFill>
                <a:latin typeface="Calibri"/>
                <a:cs typeface="Calibri"/>
              </a:rPr>
              <a:t>Matrix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950" dirty="0">
                <a:latin typeface="Calibri"/>
                <a:cs typeface="Calibri"/>
              </a:rPr>
              <a:t>Confusion</a:t>
            </a:r>
            <a:r>
              <a:rPr sz="1950" spc="5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between</a:t>
            </a:r>
            <a:r>
              <a:rPr sz="1950" spc="5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6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positive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spc="-25" dirty="0">
                <a:latin typeface="Calibri"/>
                <a:cs typeface="Calibri"/>
              </a:rPr>
              <a:t>and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7971" y="2297738"/>
            <a:ext cx="8881110" cy="49225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35"/>
              </a:spcBef>
            </a:pPr>
            <a:r>
              <a:rPr sz="1950" dirty="0">
                <a:latin typeface="Calibri"/>
                <a:cs typeface="Calibri"/>
              </a:rPr>
              <a:t>negative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class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1950">
              <a:latin typeface="Calibri"/>
              <a:cs typeface="Calibri"/>
            </a:endParaRPr>
          </a:p>
          <a:p>
            <a:pPr marL="1229995">
              <a:lnSpc>
                <a:spcPct val="100000"/>
              </a:lnSpc>
              <a:spcBef>
                <a:spcPts val="5"/>
              </a:spcBef>
            </a:pPr>
            <a:r>
              <a:rPr sz="1950" b="1" dirty="0">
                <a:latin typeface="Calibri"/>
                <a:cs typeface="Calibri"/>
              </a:rPr>
              <a:t>Actual</a:t>
            </a:r>
            <a:r>
              <a:rPr sz="1950" b="1" spc="25" dirty="0">
                <a:latin typeface="Calibri"/>
                <a:cs typeface="Calibri"/>
              </a:rPr>
              <a:t> </a:t>
            </a:r>
            <a:r>
              <a:rPr sz="1950" b="1" spc="-10" dirty="0">
                <a:latin typeface="Calibri"/>
                <a:cs typeface="Calibri"/>
              </a:rPr>
              <a:t>class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90"/>
              </a:spcBef>
            </a:pPr>
            <a:endParaRPr sz="195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1950" b="1" dirty="0">
                <a:latin typeface="Calibri"/>
                <a:cs typeface="Calibri"/>
              </a:rPr>
              <a:t>Positive</a:t>
            </a:r>
            <a:r>
              <a:rPr sz="1950" b="1" spc="10" dirty="0">
                <a:latin typeface="Calibri"/>
                <a:cs typeface="Calibri"/>
              </a:rPr>
              <a:t> </a:t>
            </a:r>
            <a:r>
              <a:rPr sz="1950" b="1" dirty="0">
                <a:latin typeface="Calibri"/>
                <a:cs typeface="Calibri"/>
              </a:rPr>
              <a:t>tuples</a:t>
            </a:r>
            <a:r>
              <a:rPr sz="1950" b="1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‐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tuples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of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main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class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of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interest</a:t>
            </a:r>
            <a:endParaRPr sz="195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spcBef>
                <a:spcPts val="51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1950" b="1" dirty="0">
                <a:latin typeface="Calibri"/>
                <a:cs typeface="Calibri"/>
              </a:rPr>
              <a:t>Negative</a:t>
            </a:r>
            <a:r>
              <a:rPr sz="1950" b="1" spc="5" dirty="0">
                <a:latin typeface="Calibri"/>
                <a:cs typeface="Calibri"/>
              </a:rPr>
              <a:t> </a:t>
            </a:r>
            <a:r>
              <a:rPr sz="1950" b="1" dirty="0">
                <a:latin typeface="Calibri"/>
                <a:cs typeface="Calibri"/>
              </a:rPr>
              <a:t>tuples</a:t>
            </a:r>
            <a:r>
              <a:rPr sz="1950" b="1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‐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all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other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tuples</a:t>
            </a:r>
            <a:endParaRPr sz="1950">
              <a:latin typeface="Calibri"/>
              <a:cs typeface="Calibri"/>
            </a:endParaRPr>
          </a:p>
          <a:p>
            <a:pPr marL="390525" marR="5080" indent="-378460">
              <a:lnSpc>
                <a:spcPct val="101800"/>
              </a:lnSpc>
              <a:spcBef>
                <a:spcPts val="47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1950" b="1" dirty="0">
                <a:latin typeface="Calibri"/>
                <a:cs typeface="Calibri"/>
              </a:rPr>
              <a:t>Confusion</a:t>
            </a:r>
            <a:r>
              <a:rPr sz="1950" b="1" spc="20" dirty="0">
                <a:latin typeface="Calibri"/>
                <a:cs typeface="Calibri"/>
              </a:rPr>
              <a:t> </a:t>
            </a:r>
            <a:r>
              <a:rPr sz="1950" b="1" dirty="0">
                <a:latin typeface="Calibri"/>
                <a:cs typeface="Calibri"/>
              </a:rPr>
              <a:t>matrix</a:t>
            </a:r>
            <a:r>
              <a:rPr sz="1950" b="1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–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tool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for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analysing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how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well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classifier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can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recognize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tuples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-25" dirty="0">
                <a:latin typeface="Calibri"/>
                <a:cs typeface="Calibri"/>
              </a:rPr>
              <a:t>of </a:t>
            </a:r>
            <a:r>
              <a:rPr sz="1950" dirty="0">
                <a:latin typeface="Calibri"/>
                <a:cs typeface="Calibri"/>
              </a:rPr>
              <a:t>different</a:t>
            </a:r>
            <a:r>
              <a:rPr sz="1950" spc="-4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classes</a:t>
            </a:r>
            <a:endParaRPr sz="195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spcBef>
                <a:spcPts val="51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1950" b="1" dirty="0">
                <a:latin typeface="Calibri"/>
                <a:cs typeface="Calibri"/>
              </a:rPr>
              <a:t>True</a:t>
            </a:r>
            <a:r>
              <a:rPr sz="1950" b="1" spc="15" dirty="0">
                <a:latin typeface="Calibri"/>
                <a:cs typeface="Calibri"/>
              </a:rPr>
              <a:t> </a:t>
            </a:r>
            <a:r>
              <a:rPr sz="1950" b="1" dirty="0">
                <a:latin typeface="Calibri"/>
                <a:cs typeface="Calibri"/>
              </a:rPr>
              <a:t>positives</a:t>
            </a:r>
            <a:r>
              <a:rPr sz="1950" b="1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(</a:t>
            </a:r>
            <a:r>
              <a:rPr sz="1950" i="1" dirty="0">
                <a:latin typeface="Calibri"/>
                <a:cs typeface="Calibri"/>
              </a:rPr>
              <a:t>TP</a:t>
            </a:r>
            <a:r>
              <a:rPr sz="1950" dirty="0">
                <a:latin typeface="Calibri"/>
                <a:cs typeface="Calibri"/>
              </a:rPr>
              <a:t>)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‐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positive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tuples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correctly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labeled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by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classifier</a:t>
            </a:r>
            <a:endParaRPr sz="195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spcBef>
                <a:spcPts val="51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1950" b="1" dirty="0">
                <a:latin typeface="Calibri"/>
                <a:cs typeface="Calibri"/>
              </a:rPr>
              <a:t>True</a:t>
            </a:r>
            <a:r>
              <a:rPr sz="1950" b="1" spc="5" dirty="0">
                <a:latin typeface="Calibri"/>
                <a:cs typeface="Calibri"/>
              </a:rPr>
              <a:t> </a:t>
            </a:r>
            <a:r>
              <a:rPr sz="1950" b="1" dirty="0">
                <a:latin typeface="Calibri"/>
                <a:cs typeface="Calibri"/>
              </a:rPr>
              <a:t>negatives</a:t>
            </a:r>
            <a:r>
              <a:rPr sz="1950" b="1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(</a:t>
            </a:r>
            <a:r>
              <a:rPr sz="1950" i="1" dirty="0">
                <a:latin typeface="Calibri"/>
                <a:cs typeface="Calibri"/>
              </a:rPr>
              <a:t>TN</a:t>
            </a:r>
            <a:r>
              <a:rPr sz="1950" dirty="0">
                <a:latin typeface="Calibri"/>
                <a:cs typeface="Calibri"/>
              </a:rPr>
              <a:t>)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‐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negative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tuples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correctly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labeled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by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classifier</a:t>
            </a:r>
            <a:endParaRPr sz="195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spcBef>
                <a:spcPts val="51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1950" b="1" dirty="0">
                <a:latin typeface="Calibri"/>
                <a:cs typeface="Calibri"/>
              </a:rPr>
              <a:t>False</a:t>
            </a:r>
            <a:r>
              <a:rPr sz="1950" b="1" spc="10" dirty="0">
                <a:latin typeface="Calibri"/>
                <a:cs typeface="Calibri"/>
              </a:rPr>
              <a:t> </a:t>
            </a:r>
            <a:r>
              <a:rPr sz="1950" b="1" dirty="0">
                <a:latin typeface="Calibri"/>
                <a:cs typeface="Calibri"/>
              </a:rPr>
              <a:t>positives</a:t>
            </a:r>
            <a:r>
              <a:rPr sz="1950" b="1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(</a:t>
            </a:r>
            <a:r>
              <a:rPr sz="1950" i="1" dirty="0">
                <a:latin typeface="Calibri"/>
                <a:cs typeface="Calibri"/>
              </a:rPr>
              <a:t>FP</a:t>
            </a:r>
            <a:r>
              <a:rPr sz="1950" dirty="0">
                <a:latin typeface="Calibri"/>
                <a:cs typeface="Calibri"/>
              </a:rPr>
              <a:t>)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‐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negative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tuples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incorrectly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labeled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as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positive</a:t>
            </a:r>
            <a:endParaRPr sz="195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spcBef>
                <a:spcPts val="520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1950" b="1" dirty="0">
                <a:latin typeface="Calibri"/>
                <a:cs typeface="Calibri"/>
              </a:rPr>
              <a:t>False</a:t>
            </a:r>
            <a:r>
              <a:rPr sz="1950" b="1" spc="15" dirty="0">
                <a:latin typeface="Calibri"/>
                <a:cs typeface="Calibri"/>
              </a:rPr>
              <a:t> </a:t>
            </a:r>
            <a:r>
              <a:rPr sz="1950" b="1" dirty="0">
                <a:latin typeface="Calibri"/>
                <a:cs typeface="Calibri"/>
              </a:rPr>
              <a:t>negatives</a:t>
            </a:r>
            <a:r>
              <a:rPr sz="1950" b="1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(</a:t>
            </a:r>
            <a:r>
              <a:rPr sz="1950" i="1" dirty="0">
                <a:latin typeface="Calibri"/>
                <a:cs typeface="Calibri"/>
              </a:rPr>
              <a:t>FN</a:t>
            </a:r>
            <a:r>
              <a:rPr sz="1950" dirty="0">
                <a:latin typeface="Calibri"/>
                <a:cs typeface="Calibri"/>
              </a:rPr>
              <a:t>)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‐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positive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tuples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mislabeled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as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negative</a:t>
            </a:r>
            <a:endParaRPr sz="195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spcBef>
                <a:spcPts val="509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1950" dirty="0">
                <a:latin typeface="Calibri"/>
                <a:cs typeface="Calibri"/>
              </a:rPr>
              <a:t>Confusion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matrices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can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be</a:t>
            </a:r>
            <a:r>
              <a:rPr sz="1950" spc="5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easily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drawn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for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multiple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classes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42849" y="1951743"/>
            <a:ext cx="156908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b="1" dirty="0">
                <a:latin typeface="Calibri"/>
                <a:cs typeface="Calibri"/>
              </a:rPr>
              <a:t>Predicted</a:t>
            </a:r>
            <a:r>
              <a:rPr sz="1950" b="1" spc="5" dirty="0">
                <a:latin typeface="Calibri"/>
                <a:cs typeface="Calibri"/>
              </a:rPr>
              <a:t> </a:t>
            </a:r>
            <a:r>
              <a:rPr sz="1950" b="1" spc="-10" dirty="0">
                <a:latin typeface="Calibri"/>
                <a:cs typeface="Calibri"/>
              </a:rPr>
              <a:t>class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Ensemble</a:t>
            </a:r>
            <a:r>
              <a:rPr spc="-50" dirty="0"/>
              <a:t> </a:t>
            </a:r>
            <a:r>
              <a:rPr spc="-10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8117" y="1422470"/>
            <a:ext cx="8860155" cy="510857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403225" indent="-377825">
              <a:lnSpc>
                <a:spcPct val="100000"/>
              </a:lnSpc>
              <a:spcBef>
                <a:spcPts val="930"/>
              </a:spcBef>
              <a:buClr>
                <a:srgbClr val="CC0000"/>
              </a:buClr>
              <a:buFont typeface="Arial MT"/>
              <a:buChar char="•"/>
              <a:tabLst>
                <a:tab pos="403225" algn="l"/>
              </a:tabLst>
            </a:pPr>
            <a:r>
              <a:rPr sz="3050" b="1" dirty="0">
                <a:solidFill>
                  <a:srgbClr val="0000CC"/>
                </a:solidFill>
                <a:latin typeface="Calibri"/>
                <a:cs typeface="Calibri"/>
              </a:rPr>
              <a:t>Boosting</a:t>
            </a:r>
            <a:r>
              <a:rPr sz="3050" b="1" spc="5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3050" b="1" dirty="0">
                <a:solidFill>
                  <a:srgbClr val="0000CC"/>
                </a:solidFill>
                <a:latin typeface="Calibri"/>
                <a:cs typeface="Calibri"/>
              </a:rPr>
              <a:t>and</a:t>
            </a:r>
            <a:r>
              <a:rPr sz="3050" b="1" spc="4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3050" b="1" dirty="0">
                <a:solidFill>
                  <a:srgbClr val="0000CC"/>
                </a:solidFill>
                <a:latin typeface="Calibri"/>
                <a:cs typeface="Calibri"/>
              </a:rPr>
              <a:t>AdaBoost</a:t>
            </a:r>
            <a:r>
              <a:rPr sz="3050" b="1" spc="6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(Adaptive</a:t>
            </a:r>
            <a:r>
              <a:rPr sz="3050" spc="45" dirty="0">
                <a:latin typeface="Calibri"/>
                <a:cs typeface="Calibri"/>
              </a:rPr>
              <a:t> </a:t>
            </a:r>
            <a:r>
              <a:rPr sz="3050" spc="-10" dirty="0">
                <a:latin typeface="Calibri"/>
                <a:cs typeface="Calibri"/>
              </a:rPr>
              <a:t>Boosting)</a:t>
            </a:r>
            <a:endParaRPr sz="3050">
              <a:latin typeface="Calibri"/>
              <a:cs typeface="Calibri"/>
            </a:endParaRPr>
          </a:p>
          <a:p>
            <a:pPr marL="842010" lvl="1" indent="-313055" algn="just">
              <a:lnSpc>
                <a:spcPct val="100000"/>
              </a:lnSpc>
              <a:spcBef>
                <a:spcPts val="655"/>
              </a:spcBef>
              <a:buClr>
                <a:srgbClr val="CC0000"/>
              </a:buClr>
              <a:buFont typeface="Arial MT"/>
              <a:buChar char="–"/>
              <a:tabLst>
                <a:tab pos="842010" algn="l"/>
              </a:tabLst>
            </a:pPr>
            <a:r>
              <a:rPr sz="2400" b="1" dirty="0">
                <a:latin typeface="Calibri"/>
                <a:cs typeface="Calibri"/>
              </a:rPr>
              <a:t>Sequential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Ensemble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Learning</a:t>
            </a:r>
            <a:endParaRPr sz="2400">
              <a:latin typeface="Calibri"/>
              <a:cs typeface="Calibri"/>
            </a:endParaRPr>
          </a:p>
          <a:p>
            <a:pPr marL="841375" marR="327660" lvl="1" indent="-313055" algn="just">
              <a:lnSpc>
                <a:spcPct val="100899"/>
              </a:lnSpc>
              <a:spcBef>
                <a:spcPts val="585"/>
              </a:spcBef>
              <a:buClr>
                <a:srgbClr val="CC0000"/>
              </a:buClr>
              <a:buFont typeface="Arial MT"/>
              <a:buChar char="–"/>
              <a:tabLst>
                <a:tab pos="843280" algn="l"/>
              </a:tabLst>
            </a:pPr>
            <a:r>
              <a:rPr sz="2400" dirty="0">
                <a:latin typeface="Calibri"/>
                <a:cs typeface="Calibri"/>
              </a:rPr>
              <a:t>Fit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weak</a:t>
            </a:r>
            <a:r>
              <a:rPr sz="2400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learners</a:t>
            </a:r>
            <a:r>
              <a:rPr sz="2400" dirty="0">
                <a:latin typeface="Calibri"/>
                <a:cs typeface="Calibri"/>
              </a:rPr>
              <a:t> (models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slightly 	</a:t>
            </a:r>
            <a:r>
              <a:rPr sz="2400" dirty="0">
                <a:latin typeface="Calibri"/>
                <a:cs typeface="Calibri"/>
              </a:rPr>
              <a:t>better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random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guessing,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small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decision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trees)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on 	</a:t>
            </a:r>
            <a:r>
              <a:rPr sz="2400" dirty="0">
                <a:latin typeface="Calibri"/>
                <a:cs typeface="Calibri"/>
              </a:rPr>
              <a:t>repeatedly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modified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versions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843280" marR="17780" lvl="1" indent="-314960">
              <a:lnSpc>
                <a:spcPct val="100800"/>
              </a:lnSpc>
              <a:spcBef>
                <a:spcPts val="590"/>
              </a:spcBef>
              <a:buClr>
                <a:srgbClr val="CC0000"/>
              </a:buClr>
              <a:buFont typeface="Arial MT"/>
              <a:buChar char="–"/>
              <a:tabLst>
                <a:tab pos="843280" algn="l"/>
              </a:tabLst>
            </a:pPr>
            <a:r>
              <a:rPr sz="2400" dirty="0">
                <a:latin typeface="Calibri"/>
                <a:cs typeface="Calibri"/>
              </a:rPr>
              <a:t>Predictions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 all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classifiers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combined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through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weighted </a:t>
            </a:r>
            <a:r>
              <a:rPr sz="2400" dirty="0">
                <a:latin typeface="Calibri"/>
                <a:cs typeface="Calibri"/>
              </a:rPr>
              <a:t>majority vote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(or sum)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produce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prediction</a:t>
            </a:r>
            <a:endParaRPr sz="2400">
              <a:latin typeface="Calibri"/>
              <a:cs typeface="Calibri"/>
            </a:endParaRPr>
          </a:p>
          <a:p>
            <a:pPr marL="843280" lvl="1" indent="-314325">
              <a:lnSpc>
                <a:spcPct val="100000"/>
              </a:lnSpc>
              <a:spcBef>
                <a:spcPts val="610"/>
              </a:spcBef>
              <a:buClr>
                <a:srgbClr val="CC0000"/>
              </a:buClr>
              <a:buFont typeface="Arial MT"/>
              <a:buChar char="–"/>
              <a:tabLst>
                <a:tab pos="843280" algn="l"/>
              </a:tabLst>
            </a:pPr>
            <a:r>
              <a:rPr sz="2400" dirty="0">
                <a:latin typeface="Calibri"/>
                <a:cs typeface="Calibri"/>
              </a:rPr>
              <a:t>Weight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classifier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accuracy</a:t>
            </a:r>
            <a:endParaRPr sz="2400">
              <a:latin typeface="Calibri"/>
              <a:cs typeface="Calibri"/>
            </a:endParaRPr>
          </a:p>
          <a:p>
            <a:pPr marL="843280" lvl="1" indent="-314325">
              <a:lnSpc>
                <a:spcPct val="100000"/>
              </a:lnSpc>
              <a:spcBef>
                <a:spcPts val="615"/>
              </a:spcBef>
              <a:buClr>
                <a:srgbClr val="CC0000"/>
              </a:buClr>
              <a:buFont typeface="Arial MT"/>
              <a:buChar char="–"/>
              <a:tabLst>
                <a:tab pos="843280" algn="l"/>
              </a:tabLst>
            </a:pPr>
            <a:r>
              <a:rPr sz="2400" dirty="0">
                <a:latin typeface="Calibri"/>
                <a:cs typeface="Calibri"/>
              </a:rPr>
              <a:t>Weights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assigned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training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tuple</a:t>
            </a:r>
            <a:endParaRPr sz="2400">
              <a:latin typeface="Calibri"/>
              <a:cs typeface="Calibri"/>
            </a:endParaRPr>
          </a:p>
          <a:p>
            <a:pPr marL="841375" marR="371475" lvl="1" indent="-313055" algn="just">
              <a:lnSpc>
                <a:spcPct val="100899"/>
              </a:lnSpc>
              <a:spcBef>
                <a:spcPts val="585"/>
              </a:spcBef>
              <a:buClr>
                <a:srgbClr val="CC0000"/>
              </a:buClr>
              <a:buFont typeface="Arial MT"/>
              <a:buChar char="–"/>
              <a:tabLst>
                <a:tab pos="843280" algn="l"/>
              </a:tabLst>
            </a:pPr>
            <a:r>
              <a:rPr sz="2400" dirty="0">
                <a:latin typeface="Calibri"/>
                <a:cs typeface="Calibri"/>
              </a:rPr>
              <a:t>After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classifier,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M</a:t>
            </a:r>
            <a:r>
              <a:rPr sz="2400" i="1" baseline="-20833" dirty="0">
                <a:latin typeface="Calibri"/>
                <a:cs typeface="Calibri"/>
              </a:rPr>
              <a:t>i</a:t>
            </a:r>
            <a:r>
              <a:rPr sz="2400" i="1" spc="254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learned,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weights 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tuples </a:t>
            </a:r>
            <a:r>
              <a:rPr sz="2400" spc="-25" dirty="0">
                <a:latin typeface="Calibri"/>
                <a:cs typeface="Calibri"/>
              </a:rPr>
              <a:t>are 	</a:t>
            </a:r>
            <a:r>
              <a:rPr sz="2400" dirty="0">
                <a:latin typeface="Calibri"/>
                <a:cs typeface="Calibri"/>
              </a:rPr>
              <a:t>updated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allow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subsequent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classifier,</a:t>
            </a:r>
            <a:r>
              <a:rPr sz="2400" i="1" spc="-10" dirty="0">
                <a:latin typeface="Calibri"/>
                <a:cs typeface="Calibri"/>
              </a:rPr>
              <a:t>M</a:t>
            </a:r>
            <a:r>
              <a:rPr sz="2400" i="1" spc="-15" baseline="-20833" dirty="0">
                <a:latin typeface="Calibri"/>
                <a:cs typeface="Calibri"/>
              </a:rPr>
              <a:t>i</a:t>
            </a:r>
            <a:r>
              <a:rPr sz="2400" spc="-15" baseline="-20833" dirty="0">
                <a:latin typeface="Calibri"/>
                <a:cs typeface="Calibri"/>
              </a:rPr>
              <a:t>+1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</a:t>
            </a:r>
            <a:r>
              <a:rPr sz="2400" i="1" dirty="0">
                <a:latin typeface="Calibri"/>
                <a:cs typeface="Calibri"/>
              </a:rPr>
              <a:t>pay</a:t>
            </a:r>
            <a:r>
              <a:rPr sz="2400" i="1" spc="-30" dirty="0">
                <a:latin typeface="Calibri"/>
                <a:cs typeface="Calibri"/>
              </a:rPr>
              <a:t> </a:t>
            </a:r>
            <a:r>
              <a:rPr sz="2400" i="1" spc="-20" dirty="0">
                <a:latin typeface="Calibri"/>
                <a:cs typeface="Calibri"/>
              </a:rPr>
              <a:t>more 	</a:t>
            </a:r>
            <a:r>
              <a:rPr sz="2400" i="1" dirty="0">
                <a:latin typeface="Calibri"/>
                <a:cs typeface="Calibri"/>
              </a:rPr>
              <a:t>attention</a:t>
            </a:r>
            <a:r>
              <a:rPr sz="2400" dirty="0">
                <a:latin typeface="Calibri"/>
                <a:cs typeface="Calibri"/>
              </a:rPr>
              <a:t>”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training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tuples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were misclassified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M</a:t>
            </a:r>
            <a:r>
              <a:rPr sz="2400" i="1" spc="-37" baseline="-20833" dirty="0">
                <a:latin typeface="Calibri"/>
                <a:cs typeface="Calibri"/>
              </a:rPr>
              <a:t>i</a:t>
            </a:r>
            <a:endParaRPr sz="2400" baseline="-208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Ensemble</a:t>
            </a:r>
            <a:r>
              <a:rPr spc="-50" dirty="0"/>
              <a:t> </a:t>
            </a:r>
            <a:r>
              <a:rPr spc="-10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0817" y="1422470"/>
            <a:ext cx="8832215" cy="396049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390525" indent="-377825">
              <a:lnSpc>
                <a:spcPct val="100000"/>
              </a:lnSpc>
              <a:spcBef>
                <a:spcPts val="930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3050" b="1" dirty="0">
                <a:solidFill>
                  <a:srgbClr val="0000CC"/>
                </a:solidFill>
                <a:latin typeface="Calibri"/>
                <a:cs typeface="Calibri"/>
              </a:rPr>
              <a:t>Boosting</a:t>
            </a:r>
            <a:r>
              <a:rPr sz="3050" b="1" spc="5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3050" b="1" dirty="0">
                <a:solidFill>
                  <a:srgbClr val="0000CC"/>
                </a:solidFill>
                <a:latin typeface="Calibri"/>
                <a:cs typeface="Calibri"/>
              </a:rPr>
              <a:t>and</a:t>
            </a:r>
            <a:r>
              <a:rPr sz="3050" b="1" spc="4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3050" b="1" dirty="0">
                <a:solidFill>
                  <a:srgbClr val="0000CC"/>
                </a:solidFill>
                <a:latin typeface="Calibri"/>
                <a:cs typeface="Calibri"/>
              </a:rPr>
              <a:t>AdaBoost</a:t>
            </a:r>
            <a:r>
              <a:rPr sz="3050" b="1" spc="6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(Adaptive</a:t>
            </a:r>
            <a:r>
              <a:rPr sz="3050" spc="45" dirty="0">
                <a:latin typeface="Calibri"/>
                <a:cs typeface="Calibri"/>
              </a:rPr>
              <a:t> </a:t>
            </a:r>
            <a:r>
              <a:rPr sz="3050" spc="-10" dirty="0">
                <a:latin typeface="Calibri"/>
                <a:cs typeface="Calibri"/>
              </a:rPr>
              <a:t>Boosting)</a:t>
            </a:r>
            <a:endParaRPr sz="3050">
              <a:latin typeface="Calibri"/>
              <a:cs typeface="Calibri"/>
            </a:endParaRPr>
          </a:p>
          <a:p>
            <a:pPr marL="830580" lvl="1" indent="-314325">
              <a:lnSpc>
                <a:spcPct val="100000"/>
              </a:lnSpc>
              <a:spcBef>
                <a:spcPts val="65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tuple was incorrectly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classified,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weight 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increased</a:t>
            </a:r>
            <a:endParaRPr sz="2400">
              <a:latin typeface="Calibri"/>
              <a:cs typeface="Calibri"/>
            </a:endParaRPr>
          </a:p>
          <a:p>
            <a:pPr marL="1271905" lvl="2" indent="-252095">
              <a:lnSpc>
                <a:spcPct val="100000"/>
              </a:lnSpc>
              <a:spcBef>
                <a:spcPts val="545"/>
              </a:spcBef>
              <a:buClr>
                <a:srgbClr val="CC0000"/>
              </a:buClr>
              <a:buFont typeface="Arial MT"/>
              <a:buChar char="•"/>
              <a:tabLst>
                <a:tab pos="1271905" algn="l"/>
              </a:tabLst>
            </a:pPr>
            <a:r>
              <a:rPr sz="2200" dirty="0">
                <a:latin typeface="Calibri"/>
                <a:cs typeface="Calibri"/>
              </a:rPr>
              <a:t>If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correctly classified, its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weight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decreased</a:t>
            </a:r>
            <a:endParaRPr sz="2200">
              <a:latin typeface="Calibri"/>
              <a:cs typeface="Calibri"/>
            </a:endParaRPr>
          </a:p>
          <a:p>
            <a:pPr marL="830580" marR="5080" lvl="1" indent="-314960">
              <a:lnSpc>
                <a:spcPct val="101000"/>
              </a:lnSpc>
              <a:spcBef>
                <a:spcPts val="56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tuple’s</a:t>
            </a:r>
            <a:r>
              <a:rPr sz="2400" dirty="0">
                <a:latin typeface="Calibri"/>
                <a:cs typeface="Calibri"/>
              </a:rPr>
              <a:t> weight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reflects how difficult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 is to classify—the </a:t>
            </a:r>
            <a:r>
              <a:rPr sz="2400" spc="-10" dirty="0">
                <a:latin typeface="Calibri"/>
                <a:cs typeface="Calibri"/>
              </a:rPr>
              <a:t>higher </a:t>
            </a:r>
            <a:r>
              <a:rPr sz="2400" dirty="0">
                <a:latin typeface="Calibri"/>
                <a:cs typeface="Calibri"/>
              </a:rPr>
              <a:t>the weight,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more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often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 has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been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misclassified</a:t>
            </a:r>
            <a:endParaRPr sz="2400">
              <a:latin typeface="Calibri"/>
              <a:cs typeface="Calibri"/>
            </a:endParaRPr>
          </a:p>
          <a:p>
            <a:pPr marL="830580" lvl="1" indent="-314325">
              <a:lnSpc>
                <a:spcPct val="100000"/>
              </a:lnSpc>
              <a:spcBef>
                <a:spcPts val="61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series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classifiers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complement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other</a:t>
            </a:r>
            <a:endParaRPr sz="2400">
              <a:latin typeface="Calibri"/>
              <a:cs typeface="Calibri"/>
            </a:endParaRPr>
          </a:p>
          <a:p>
            <a:pPr marL="830580" marR="399415" lvl="1" indent="-314960">
              <a:lnSpc>
                <a:spcPct val="100800"/>
              </a:lnSpc>
              <a:spcBef>
                <a:spcPts val="59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400" dirty="0">
                <a:latin typeface="Calibri"/>
                <a:cs typeface="Calibri"/>
              </a:rPr>
              <a:t>New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classifiers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influenced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performance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previously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built classifiers</a:t>
            </a:r>
            <a:endParaRPr sz="2400">
              <a:latin typeface="Calibri"/>
              <a:cs typeface="Calibri"/>
            </a:endParaRPr>
          </a:p>
          <a:p>
            <a:pPr marL="830580" lvl="1" indent="-314325">
              <a:lnSpc>
                <a:spcPct val="100000"/>
              </a:lnSpc>
              <a:spcBef>
                <a:spcPts val="61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400" i="1" dirty="0">
                <a:solidFill>
                  <a:srgbClr val="0000FF"/>
                </a:solidFill>
                <a:latin typeface="Calibri"/>
                <a:cs typeface="Calibri"/>
              </a:rPr>
              <a:t>If</a:t>
            </a:r>
            <a:r>
              <a:rPr sz="2400" i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000FF"/>
                </a:solidFill>
                <a:latin typeface="Calibri"/>
                <a:cs typeface="Calibri"/>
              </a:rPr>
              <a:t>classifier</a:t>
            </a:r>
            <a:r>
              <a:rPr sz="2400" i="1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000FF"/>
                </a:solidFill>
                <a:latin typeface="Calibri"/>
                <a:cs typeface="Calibri"/>
              </a:rPr>
              <a:t>is</a:t>
            </a:r>
            <a:r>
              <a:rPr sz="2400" i="1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000FF"/>
                </a:solidFill>
                <a:latin typeface="Calibri"/>
                <a:cs typeface="Calibri"/>
              </a:rPr>
              <a:t>stable</a:t>
            </a:r>
            <a:r>
              <a:rPr sz="2400" i="1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2400" i="1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000FF"/>
                </a:solidFill>
                <a:latin typeface="Calibri"/>
                <a:cs typeface="Calibri"/>
              </a:rPr>
              <a:t>simple</a:t>
            </a:r>
            <a:r>
              <a:rPr sz="2400" i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000FF"/>
                </a:solidFill>
                <a:latin typeface="Calibri"/>
                <a:cs typeface="Calibri"/>
              </a:rPr>
              <a:t>(high</a:t>
            </a:r>
            <a:r>
              <a:rPr sz="2400" i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000FF"/>
                </a:solidFill>
                <a:latin typeface="Calibri"/>
                <a:cs typeface="Calibri"/>
              </a:rPr>
              <a:t>bias),</a:t>
            </a:r>
            <a:r>
              <a:rPr sz="2400" i="1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000FF"/>
                </a:solidFill>
                <a:latin typeface="Calibri"/>
                <a:cs typeface="Calibri"/>
              </a:rPr>
              <a:t>apply</a:t>
            </a:r>
            <a:r>
              <a:rPr sz="2400" i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0000FF"/>
                </a:solidFill>
                <a:latin typeface="Calibri"/>
                <a:cs typeface="Calibri"/>
              </a:rPr>
              <a:t>Boosting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Ensemble</a:t>
            </a:r>
            <a:r>
              <a:rPr spc="-50" dirty="0"/>
              <a:t> </a:t>
            </a:r>
            <a:r>
              <a:rPr spc="-10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0817" y="1604266"/>
            <a:ext cx="472630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90525" indent="-377825">
              <a:lnSpc>
                <a:spcPct val="100000"/>
              </a:lnSpc>
              <a:spcBef>
                <a:spcPts val="12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3500" b="1" dirty="0">
                <a:solidFill>
                  <a:srgbClr val="0000CC"/>
                </a:solidFill>
                <a:latin typeface="Calibri"/>
                <a:cs typeface="Calibri"/>
              </a:rPr>
              <a:t>Boosting</a:t>
            </a:r>
            <a:r>
              <a:rPr sz="3500" b="1" spc="-3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3500" b="1" dirty="0">
                <a:solidFill>
                  <a:srgbClr val="0000CC"/>
                </a:solidFill>
                <a:latin typeface="Calibri"/>
                <a:cs typeface="Calibri"/>
              </a:rPr>
              <a:t>and</a:t>
            </a:r>
            <a:r>
              <a:rPr sz="3500" b="1" spc="-4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3500" b="1" spc="-10" dirty="0">
                <a:solidFill>
                  <a:srgbClr val="0000CC"/>
                </a:solidFill>
                <a:latin typeface="Calibri"/>
                <a:cs typeface="Calibri"/>
              </a:rPr>
              <a:t>AdaBoost</a:t>
            </a:r>
            <a:endParaRPr sz="35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84150" y="2700183"/>
            <a:ext cx="6024245" cy="3796665"/>
            <a:chOff x="1684150" y="2700183"/>
            <a:chExt cx="6024245" cy="37966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4150" y="2718297"/>
              <a:ext cx="1994180" cy="3778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6644" y="2700183"/>
              <a:ext cx="1993984" cy="37785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09073" y="3269741"/>
              <a:ext cx="1266444" cy="176860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41820" y="3262121"/>
              <a:ext cx="1266444" cy="1768601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04592" y="2678677"/>
            <a:ext cx="1994112" cy="377877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0817" y="510796"/>
            <a:ext cx="580898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98035" algn="l"/>
              </a:tabLst>
            </a:pPr>
            <a:r>
              <a:rPr spc="-10" dirty="0"/>
              <a:t>Class‐Imbalanced</a:t>
            </a:r>
            <a:r>
              <a:rPr dirty="0"/>
              <a:t>	</a:t>
            </a:r>
            <a:r>
              <a:rPr spc="-25" dirty="0"/>
              <a:t>Data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marR="1465580" indent="-37846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dirty="0"/>
              <a:t>How</a:t>
            </a:r>
            <a:r>
              <a:rPr spc="-75" dirty="0"/>
              <a:t> </a:t>
            </a:r>
            <a:r>
              <a:rPr dirty="0"/>
              <a:t>to</a:t>
            </a:r>
            <a:r>
              <a:rPr spc="-95" dirty="0"/>
              <a:t> </a:t>
            </a:r>
            <a:r>
              <a:rPr dirty="0"/>
              <a:t>improve</a:t>
            </a:r>
            <a:r>
              <a:rPr spc="-85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classification</a:t>
            </a:r>
            <a:r>
              <a:rPr spc="-75" dirty="0"/>
              <a:t> </a:t>
            </a:r>
            <a:r>
              <a:rPr spc="-10" dirty="0"/>
              <a:t>accuracy</a:t>
            </a:r>
            <a:r>
              <a:rPr spc="-75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spc="-10" dirty="0"/>
              <a:t>class‐ imbalanced</a:t>
            </a:r>
            <a:r>
              <a:rPr spc="-75" dirty="0"/>
              <a:t> </a:t>
            </a:r>
            <a:r>
              <a:rPr spc="-20" dirty="0"/>
              <a:t>data?</a:t>
            </a:r>
          </a:p>
          <a:p>
            <a:pPr>
              <a:lnSpc>
                <a:spcPct val="100000"/>
              </a:lnSpc>
              <a:spcBef>
                <a:spcPts val="490"/>
              </a:spcBef>
              <a:buFont typeface="Arial MT"/>
              <a:buChar char="•"/>
            </a:pPr>
            <a:endParaRPr spc="-20" dirty="0"/>
          </a:p>
          <a:p>
            <a:pPr marL="390525" marR="5080" indent="-378460">
              <a:lnSpc>
                <a:spcPct val="100000"/>
              </a:lnSpc>
              <a:buClr>
                <a:srgbClr val="CC0000"/>
              </a:buClr>
              <a:buFont typeface="Arial MT"/>
              <a:buChar char="•"/>
              <a:tabLst>
                <a:tab pos="390525" algn="l"/>
                <a:tab pos="2197735" algn="l"/>
              </a:tabLst>
            </a:pPr>
            <a:r>
              <a:rPr sz="2200" b="1" spc="-10" dirty="0">
                <a:solidFill>
                  <a:srgbClr val="0000CC"/>
                </a:solidFill>
                <a:latin typeface="Calibri"/>
                <a:cs typeface="Calibri"/>
              </a:rPr>
              <a:t>Oversampling</a:t>
            </a:r>
            <a:r>
              <a:rPr sz="2200" b="1" spc="-10" dirty="0">
                <a:latin typeface="Calibri"/>
                <a:cs typeface="Calibri"/>
              </a:rPr>
              <a:t>:</a:t>
            </a:r>
            <a:r>
              <a:rPr sz="2200" b="1" dirty="0">
                <a:latin typeface="Calibri"/>
                <a:cs typeface="Calibri"/>
              </a:rPr>
              <a:t>	</a:t>
            </a:r>
            <a:r>
              <a:rPr sz="2200" dirty="0"/>
              <a:t>resamples</a:t>
            </a:r>
            <a:r>
              <a:rPr sz="2200" spc="10" dirty="0"/>
              <a:t> </a:t>
            </a:r>
            <a:r>
              <a:rPr sz="2200" dirty="0"/>
              <a:t>the</a:t>
            </a:r>
            <a:r>
              <a:rPr sz="2200" spc="-15" dirty="0"/>
              <a:t> </a:t>
            </a:r>
            <a:r>
              <a:rPr sz="2200" dirty="0"/>
              <a:t>positive</a:t>
            </a:r>
            <a:r>
              <a:rPr sz="2200" spc="-15" dirty="0"/>
              <a:t> </a:t>
            </a:r>
            <a:r>
              <a:rPr sz="2200" dirty="0"/>
              <a:t>tuples</a:t>
            </a:r>
            <a:r>
              <a:rPr sz="2200" spc="-15" dirty="0"/>
              <a:t> </a:t>
            </a:r>
            <a:r>
              <a:rPr sz="2200" dirty="0"/>
              <a:t>so</a:t>
            </a:r>
            <a:r>
              <a:rPr sz="2200" spc="-20" dirty="0"/>
              <a:t> </a:t>
            </a:r>
            <a:r>
              <a:rPr sz="2200" dirty="0"/>
              <a:t>that</a:t>
            </a:r>
            <a:r>
              <a:rPr sz="2200" spc="-20" dirty="0"/>
              <a:t> </a:t>
            </a:r>
            <a:r>
              <a:rPr sz="2200" dirty="0"/>
              <a:t>the</a:t>
            </a:r>
            <a:r>
              <a:rPr sz="2200" spc="-10" dirty="0"/>
              <a:t> </a:t>
            </a:r>
            <a:r>
              <a:rPr sz="2200" dirty="0"/>
              <a:t>resulting </a:t>
            </a:r>
            <a:r>
              <a:rPr sz="2200" spc="-10" dirty="0"/>
              <a:t>training </a:t>
            </a:r>
            <a:r>
              <a:rPr sz="2200" dirty="0"/>
              <a:t>set</a:t>
            </a:r>
            <a:r>
              <a:rPr sz="2200" spc="-30" dirty="0"/>
              <a:t> </a:t>
            </a:r>
            <a:r>
              <a:rPr sz="2200" dirty="0"/>
              <a:t>contains</a:t>
            </a:r>
            <a:r>
              <a:rPr sz="2200" spc="-30" dirty="0"/>
              <a:t> </a:t>
            </a:r>
            <a:r>
              <a:rPr sz="2200" dirty="0"/>
              <a:t>an</a:t>
            </a:r>
            <a:r>
              <a:rPr sz="2200" spc="-25" dirty="0"/>
              <a:t> </a:t>
            </a:r>
            <a:r>
              <a:rPr sz="2200" dirty="0"/>
              <a:t>equal</a:t>
            </a:r>
            <a:r>
              <a:rPr sz="2200" spc="-30" dirty="0"/>
              <a:t> </a:t>
            </a:r>
            <a:r>
              <a:rPr sz="2200" dirty="0"/>
              <a:t>number</a:t>
            </a:r>
            <a:r>
              <a:rPr sz="2200" spc="-30" dirty="0"/>
              <a:t> </a:t>
            </a:r>
            <a:r>
              <a:rPr sz="2200" dirty="0"/>
              <a:t>of</a:t>
            </a:r>
            <a:r>
              <a:rPr sz="2200" spc="-25" dirty="0"/>
              <a:t> </a:t>
            </a:r>
            <a:r>
              <a:rPr sz="2200" dirty="0"/>
              <a:t>positive</a:t>
            </a:r>
            <a:r>
              <a:rPr sz="2200" spc="-25" dirty="0"/>
              <a:t> </a:t>
            </a:r>
            <a:r>
              <a:rPr sz="2200" dirty="0"/>
              <a:t>and</a:t>
            </a:r>
            <a:r>
              <a:rPr sz="2200" spc="-30" dirty="0"/>
              <a:t> </a:t>
            </a:r>
            <a:r>
              <a:rPr sz="2200" dirty="0"/>
              <a:t>negative</a:t>
            </a:r>
            <a:r>
              <a:rPr sz="2200" spc="-20" dirty="0"/>
              <a:t> </a:t>
            </a:r>
            <a:r>
              <a:rPr sz="2200" spc="-10" dirty="0"/>
              <a:t>tuples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0"/>
              </a:spcBef>
              <a:buFont typeface="Arial MT"/>
              <a:buChar char="•"/>
            </a:pPr>
            <a:endParaRPr sz="2200"/>
          </a:p>
          <a:p>
            <a:pPr marL="390525" marR="160020" indent="-378460">
              <a:lnSpc>
                <a:spcPct val="100000"/>
              </a:lnSpc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200" b="1" dirty="0">
                <a:solidFill>
                  <a:srgbClr val="0000CC"/>
                </a:solidFill>
                <a:latin typeface="Calibri"/>
                <a:cs typeface="Calibri"/>
              </a:rPr>
              <a:t>Undersampling</a:t>
            </a:r>
            <a:r>
              <a:rPr sz="2200" b="1" dirty="0">
                <a:latin typeface="Calibri"/>
                <a:cs typeface="Calibri"/>
              </a:rPr>
              <a:t>: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dirty="0"/>
              <a:t>randomly</a:t>
            </a:r>
            <a:r>
              <a:rPr sz="2200" spc="-35" dirty="0"/>
              <a:t> </a:t>
            </a:r>
            <a:r>
              <a:rPr sz="2200" dirty="0"/>
              <a:t>eliminates tuples</a:t>
            </a:r>
            <a:r>
              <a:rPr sz="2200" spc="-35" dirty="0"/>
              <a:t> </a:t>
            </a:r>
            <a:r>
              <a:rPr sz="2200" dirty="0"/>
              <a:t>from</a:t>
            </a:r>
            <a:r>
              <a:rPr sz="2200" spc="-30" dirty="0"/>
              <a:t> </a:t>
            </a:r>
            <a:r>
              <a:rPr sz="2200" dirty="0"/>
              <a:t>the</a:t>
            </a:r>
            <a:r>
              <a:rPr sz="2200" spc="-35" dirty="0"/>
              <a:t> </a:t>
            </a:r>
            <a:r>
              <a:rPr sz="2200" dirty="0"/>
              <a:t>majority</a:t>
            </a:r>
            <a:r>
              <a:rPr sz="2200" spc="-30" dirty="0"/>
              <a:t> </a:t>
            </a:r>
            <a:r>
              <a:rPr sz="2200" spc="-10" dirty="0"/>
              <a:t>(negative) </a:t>
            </a:r>
            <a:r>
              <a:rPr sz="2200" dirty="0"/>
              <a:t>class until</a:t>
            </a:r>
            <a:r>
              <a:rPr sz="2200" spc="-25" dirty="0"/>
              <a:t> </a:t>
            </a:r>
            <a:r>
              <a:rPr sz="2200" dirty="0"/>
              <a:t>there</a:t>
            </a:r>
            <a:r>
              <a:rPr sz="2200" spc="-15" dirty="0"/>
              <a:t> </a:t>
            </a:r>
            <a:r>
              <a:rPr sz="2200" dirty="0"/>
              <a:t>are</a:t>
            </a:r>
            <a:r>
              <a:rPr sz="2200" spc="-20" dirty="0"/>
              <a:t> </a:t>
            </a:r>
            <a:r>
              <a:rPr sz="2200" dirty="0"/>
              <a:t>an</a:t>
            </a:r>
            <a:r>
              <a:rPr sz="2200" spc="-25" dirty="0"/>
              <a:t> </a:t>
            </a:r>
            <a:r>
              <a:rPr sz="2200" dirty="0"/>
              <a:t>equal</a:t>
            </a:r>
            <a:r>
              <a:rPr sz="2200" spc="-20" dirty="0"/>
              <a:t> </a:t>
            </a:r>
            <a:r>
              <a:rPr sz="2200" dirty="0"/>
              <a:t>number</a:t>
            </a:r>
            <a:r>
              <a:rPr sz="2200" spc="-20" dirty="0"/>
              <a:t> </a:t>
            </a:r>
            <a:r>
              <a:rPr sz="2200" dirty="0"/>
              <a:t>of</a:t>
            </a:r>
            <a:r>
              <a:rPr sz="2200" spc="-30" dirty="0"/>
              <a:t> </a:t>
            </a:r>
            <a:r>
              <a:rPr sz="2200" dirty="0"/>
              <a:t>positive</a:t>
            </a:r>
            <a:r>
              <a:rPr sz="2200" spc="-20" dirty="0"/>
              <a:t> </a:t>
            </a:r>
            <a:r>
              <a:rPr sz="2200" dirty="0"/>
              <a:t>and</a:t>
            </a:r>
            <a:r>
              <a:rPr sz="2200" spc="-20" dirty="0"/>
              <a:t> </a:t>
            </a:r>
            <a:r>
              <a:rPr sz="2200" dirty="0"/>
              <a:t>negative</a:t>
            </a:r>
            <a:r>
              <a:rPr sz="2200" spc="-15" dirty="0"/>
              <a:t> </a:t>
            </a:r>
            <a:r>
              <a:rPr sz="2200" spc="-10" dirty="0"/>
              <a:t>tuples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9"/>
              </a:spcBef>
              <a:buFont typeface="Arial MT"/>
              <a:buChar char="•"/>
            </a:pPr>
            <a:endParaRPr sz="2200"/>
          </a:p>
          <a:p>
            <a:pPr marL="390525" marR="165735" indent="-378460">
              <a:lnSpc>
                <a:spcPct val="100000"/>
              </a:lnSpc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200" b="1" dirty="0">
                <a:solidFill>
                  <a:srgbClr val="0000CC"/>
                </a:solidFill>
                <a:latin typeface="Calibri"/>
                <a:cs typeface="Calibri"/>
              </a:rPr>
              <a:t>SMOTE</a:t>
            </a:r>
            <a:r>
              <a:rPr sz="2200" b="1" spc="-4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200" dirty="0"/>
              <a:t>(synthetic</a:t>
            </a:r>
            <a:r>
              <a:rPr sz="2200" spc="-25" dirty="0"/>
              <a:t> </a:t>
            </a:r>
            <a:r>
              <a:rPr sz="2200" dirty="0"/>
              <a:t>minority</a:t>
            </a:r>
            <a:r>
              <a:rPr sz="2200" spc="-45" dirty="0"/>
              <a:t> </a:t>
            </a:r>
            <a:r>
              <a:rPr sz="2200" dirty="0"/>
              <a:t>oversampling</a:t>
            </a:r>
            <a:r>
              <a:rPr sz="2200" spc="-40" dirty="0"/>
              <a:t> </a:t>
            </a:r>
            <a:r>
              <a:rPr sz="2200" dirty="0"/>
              <a:t>technique):</a:t>
            </a:r>
            <a:r>
              <a:rPr sz="2200" spc="-25" dirty="0"/>
              <a:t> </a:t>
            </a:r>
            <a:r>
              <a:rPr sz="2200" dirty="0"/>
              <a:t>uses</a:t>
            </a:r>
            <a:r>
              <a:rPr sz="2200" spc="-50" dirty="0"/>
              <a:t> </a:t>
            </a:r>
            <a:r>
              <a:rPr sz="2200" spc="-10" dirty="0"/>
              <a:t>oversampling </a:t>
            </a:r>
            <a:r>
              <a:rPr sz="2200" dirty="0"/>
              <a:t>where</a:t>
            </a:r>
            <a:r>
              <a:rPr sz="2200" spc="-40" dirty="0"/>
              <a:t> </a:t>
            </a:r>
            <a:r>
              <a:rPr sz="2200" dirty="0"/>
              <a:t>synthetic</a:t>
            </a:r>
            <a:r>
              <a:rPr sz="2200" spc="-15" dirty="0"/>
              <a:t> </a:t>
            </a:r>
            <a:r>
              <a:rPr sz="2200" dirty="0"/>
              <a:t>tuples</a:t>
            </a:r>
            <a:r>
              <a:rPr sz="2200" spc="-40" dirty="0"/>
              <a:t> </a:t>
            </a:r>
            <a:r>
              <a:rPr sz="2200" dirty="0"/>
              <a:t>are</a:t>
            </a:r>
            <a:r>
              <a:rPr sz="2200" spc="-30" dirty="0"/>
              <a:t> </a:t>
            </a:r>
            <a:r>
              <a:rPr sz="2200" dirty="0"/>
              <a:t>added,</a:t>
            </a:r>
            <a:r>
              <a:rPr sz="2200" spc="-40" dirty="0"/>
              <a:t> </a:t>
            </a:r>
            <a:r>
              <a:rPr sz="2200" dirty="0"/>
              <a:t>which</a:t>
            </a:r>
            <a:r>
              <a:rPr sz="2200" spc="-40" dirty="0"/>
              <a:t> </a:t>
            </a:r>
            <a:r>
              <a:rPr sz="2200" dirty="0"/>
              <a:t>are</a:t>
            </a:r>
            <a:r>
              <a:rPr sz="2200" spc="-30" dirty="0"/>
              <a:t> </a:t>
            </a:r>
            <a:r>
              <a:rPr sz="2200" dirty="0"/>
              <a:t>“close</a:t>
            </a:r>
            <a:r>
              <a:rPr sz="2200" spc="-40" dirty="0"/>
              <a:t> </a:t>
            </a:r>
            <a:r>
              <a:rPr sz="2200" dirty="0"/>
              <a:t>to”</a:t>
            </a:r>
            <a:r>
              <a:rPr sz="2200" spc="-40" dirty="0"/>
              <a:t> </a:t>
            </a:r>
            <a:r>
              <a:rPr sz="2200" dirty="0"/>
              <a:t>the</a:t>
            </a:r>
            <a:r>
              <a:rPr sz="2200" spc="-35" dirty="0"/>
              <a:t> </a:t>
            </a:r>
            <a:r>
              <a:rPr sz="2200" dirty="0"/>
              <a:t>given</a:t>
            </a:r>
            <a:r>
              <a:rPr sz="2200" spc="-40" dirty="0"/>
              <a:t> </a:t>
            </a:r>
            <a:r>
              <a:rPr sz="2200" spc="-10" dirty="0"/>
              <a:t>positive </a:t>
            </a:r>
            <a:r>
              <a:rPr sz="2200" dirty="0"/>
              <a:t>tuples in tuple</a:t>
            </a:r>
            <a:r>
              <a:rPr sz="2200" spc="5" dirty="0"/>
              <a:t> </a:t>
            </a:r>
            <a:r>
              <a:rPr sz="2200" spc="-10" dirty="0"/>
              <a:t>space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0817" y="510796"/>
            <a:ext cx="580898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98035" algn="l"/>
              </a:tabLst>
            </a:pPr>
            <a:r>
              <a:rPr spc="-10" dirty="0"/>
              <a:t>Class‐Imbalanced</a:t>
            </a:r>
            <a:r>
              <a:rPr dirty="0"/>
              <a:t>	</a:t>
            </a:r>
            <a:r>
              <a:rPr spc="-25" dirty="0"/>
              <a:t>Data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9704" rIns="0" bIns="0" rtlCol="0">
            <a:spAutoFit/>
          </a:bodyPr>
          <a:lstStyle/>
          <a:p>
            <a:pPr marL="390525" marR="892810" indent="-37846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b="1" dirty="0">
                <a:latin typeface="Calibri"/>
                <a:cs typeface="Calibri"/>
              </a:rPr>
              <a:t>Example.</a:t>
            </a:r>
            <a:r>
              <a:rPr b="1" spc="-70" dirty="0">
                <a:latin typeface="Calibri"/>
                <a:cs typeface="Calibri"/>
              </a:rPr>
              <a:t> </a:t>
            </a:r>
            <a:r>
              <a:rPr dirty="0"/>
              <a:t>Suppose</a:t>
            </a:r>
            <a:r>
              <a:rPr spc="-7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spc="-10" dirty="0"/>
              <a:t>original</a:t>
            </a:r>
            <a:r>
              <a:rPr spc="-85" dirty="0"/>
              <a:t> </a:t>
            </a:r>
            <a:r>
              <a:rPr spc="-10" dirty="0"/>
              <a:t>training</a:t>
            </a:r>
            <a:r>
              <a:rPr spc="-70" dirty="0"/>
              <a:t> </a:t>
            </a:r>
            <a:r>
              <a:rPr dirty="0"/>
              <a:t>set</a:t>
            </a:r>
            <a:r>
              <a:rPr spc="-60" dirty="0"/>
              <a:t> </a:t>
            </a:r>
            <a:r>
              <a:rPr spc="-10" dirty="0"/>
              <a:t>contains</a:t>
            </a:r>
            <a:r>
              <a:rPr spc="-70" dirty="0"/>
              <a:t> </a:t>
            </a:r>
            <a:r>
              <a:rPr spc="-25" dirty="0"/>
              <a:t>100 </a:t>
            </a:r>
            <a:r>
              <a:rPr dirty="0"/>
              <a:t>positive</a:t>
            </a:r>
            <a:r>
              <a:rPr spc="-75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dirty="0"/>
              <a:t>1000</a:t>
            </a:r>
            <a:r>
              <a:rPr spc="-90" dirty="0"/>
              <a:t> </a:t>
            </a:r>
            <a:r>
              <a:rPr spc="-10" dirty="0"/>
              <a:t>negative</a:t>
            </a:r>
            <a:r>
              <a:rPr spc="-75" dirty="0"/>
              <a:t> </a:t>
            </a:r>
            <a:r>
              <a:rPr spc="-10" dirty="0"/>
              <a:t>tuples</a:t>
            </a:r>
          </a:p>
          <a:p>
            <a:pPr marL="830580" marR="101600" lvl="1" indent="-314960">
              <a:lnSpc>
                <a:spcPct val="100000"/>
              </a:lnSpc>
              <a:spcBef>
                <a:spcPts val="55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In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oversampling,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tuples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rarer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class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replicated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form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new </a:t>
            </a:r>
            <a:r>
              <a:rPr sz="2200" dirty="0">
                <a:latin typeface="Calibri"/>
                <a:cs typeface="Calibri"/>
              </a:rPr>
              <a:t>training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containing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1000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positive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tuples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1000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negative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tuples</a:t>
            </a:r>
            <a:endParaRPr sz="2200">
              <a:latin typeface="Calibri"/>
              <a:cs typeface="Calibri"/>
            </a:endParaRPr>
          </a:p>
          <a:p>
            <a:pPr marL="830580" marR="5080" lvl="1" indent="-314960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2200" dirty="0">
                <a:latin typeface="Calibri"/>
                <a:cs typeface="Calibri"/>
              </a:rPr>
              <a:t>In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undersampling,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negative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tuples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randomly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eliminated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25" dirty="0">
                <a:latin typeface="Calibri"/>
                <a:cs typeface="Calibri"/>
              </a:rPr>
              <a:t> the </a:t>
            </a:r>
            <a:r>
              <a:rPr sz="2200" dirty="0">
                <a:latin typeface="Calibri"/>
                <a:cs typeface="Calibri"/>
              </a:rPr>
              <a:t>new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training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contains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100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positive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tuples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100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negative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tuples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What</a:t>
            </a:r>
            <a:r>
              <a:rPr spc="-130" dirty="0"/>
              <a:t> </a:t>
            </a:r>
            <a:r>
              <a:rPr dirty="0"/>
              <a:t>to</a:t>
            </a:r>
            <a:r>
              <a:rPr spc="-125" dirty="0"/>
              <a:t> </a:t>
            </a:r>
            <a:r>
              <a:rPr spc="-10" dirty="0"/>
              <a:t>Remember?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6997" y="1582168"/>
            <a:ext cx="5135245" cy="574738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90525" marR="988060" indent="-378460">
              <a:lnSpc>
                <a:spcPts val="2380"/>
              </a:lnSpc>
              <a:spcBef>
                <a:spcPts val="39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200" dirty="0">
                <a:latin typeface="Calibri"/>
                <a:cs typeface="Calibri"/>
              </a:rPr>
              <a:t>No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free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lunch: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machine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learning </a:t>
            </a:r>
            <a:r>
              <a:rPr sz="2200" dirty="0">
                <a:latin typeface="Calibri"/>
                <a:cs typeface="Calibri"/>
              </a:rPr>
              <a:t>algorithms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tools,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dogmas</a:t>
            </a:r>
            <a:endParaRPr sz="2200">
              <a:latin typeface="Calibri"/>
              <a:cs typeface="Calibri"/>
            </a:endParaRPr>
          </a:p>
          <a:p>
            <a:pPr marL="390525" marR="631190" indent="-378460">
              <a:lnSpc>
                <a:spcPts val="2380"/>
              </a:lnSpc>
              <a:spcBef>
                <a:spcPts val="52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200" i="1" dirty="0">
                <a:latin typeface="Calibri"/>
                <a:cs typeface="Calibri"/>
              </a:rPr>
              <a:t>No</a:t>
            </a:r>
            <a:r>
              <a:rPr sz="2200" i="1" spc="-35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Free</a:t>
            </a:r>
            <a:r>
              <a:rPr sz="2200" i="1" spc="-25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Lunch</a:t>
            </a:r>
            <a:r>
              <a:rPr sz="2200" i="1" spc="-40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Theorem</a:t>
            </a:r>
            <a:r>
              <a:rPr sz="2200" i="1" spc="-35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for</a:t>
            </a:r>
            <a:r>
              <a:rPr sz="2200" i="1" spc="-25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Machine </a:t>
            </a:r>
            <a:r>
              <a:rPr sz="2200" i="1" dirty="0">
                <a:latin typeface="Calibri"/>
                <a:cs typeface="Calibri"/>
              </a:rPr>
              <a:t>Learning</a:t>
            </a:r>
            <a:r>
              <a:rPr sz="2200" i="1" spc="-55" dirty="0">
                <a:latin typeface="Calibri"/>
                <a:cs typeface="Calibri"/>
              </a:rPr>
              <a:t> </a:t>
            </a:r>
            <a:r>
              <a:rPr sz="1750" i="1" spc="-10" dirty="0">
                <a:latin typeface="Calibri"/>
                <a:cs typeface="Calibri"/>
              </a:rPr>
              <a:t>(Wolpert</a:t>
            </a:r>
            <a:r>
              <a:rPr sz="1750" i="1" spc="-20" dirty="0">
                <a:latin typeface="Calibri"/>
                <a:cs typeface="Calibri"/>
              </a:rPr>
              <a:t> </a:t>
            </a:r>
            <a:r>
              <a:rPr sz="1750" i="1" dirty="0">
                <a:latin typeface="Calibri"/>
                <a:cs typeface="Calibri"/>
              </a:rPr>
              <a:t>and</a:t>
            </a:r>
            <a:r>
              <a:rPr sz="1750" i="1" spc="-10" dirty="0">
                <a:latin typeface="Calibri"/>
                <a:cs typeface="Calibri"/>
              </a:rPr>
              <a:t> Macready,</a:t>
            </a:r>
            <a:r>
              <a:rPr sz="1750" i="1" spc="-15" dirty="0">
                <a:latin typeface="Calibri"/>
                <a:cs typeface="Calibri"/>
              </a:rPr>
              <a:t> </a:t>
            </a:r>
            <a:r>
              <a:rPr sz="1750" i="1" spc="-10" dirty="0">
                <a:latin typeface="Calibri"/>
                <a:cs typeface="Calibri"/>
              </a:rPr>
              <a:t>1997)</a:t>
            </a:r>
            <a:endParaRPr sz="1750">
              <a:latin typeface="Calibri"/>
              <a:cs typeface="Calibri"/>
            </a:endParaRPr>
          </a:p>
          <a:p>
            <a:pPr marL="830580" marR="5080" lvl="1" indent="-314960" algn="just">
              <a:lnSpc>
                <a:spcPts val="1900"/>
              </a:lnSpc>
              <a:spcBef>
                <a:spcPts val="45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1750" spc="-20" dirty="0">
                <a:latin typeface="Calibri"/>
                <a:cs typeface="Calibri"/>
              </a:rPr>
              <a:t>You</a:t>
            </a:r>
            <a:r>
              <a:rPr sz="1750" spc="-5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cannot</a:t>
            </a:r>
            <a:r>
              <a:rPr sz="1750" spc="-5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gain</a:t>
            </a:r>
            <a:r>
              <a:rPr sz="1750" spc="-5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something</a:t>
            </a:r>
            <a:r>
              <a:rPr sz="1750" spc="-3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from</a:t>
            </a:r>
            <a:r>
              <a:rPr sz="1750" spc="-5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nothing;</a:t>
            </a:r>
            <a:r>
              <a:rPr sz="1750" spc="-45" dirty="0">
                <a:latin typeface="Calibri"/>
                <a:cs typeface="Calibri"/>
              </a:rPr>
              <a:t> </a:t>
            </a:r>
            <a:r>
              <a:rPr sz="1750" spc="-20" dirty="0">
                <a:latin typeface="Calibri"/>
                <a:cs typeface="Calibri"/>
              </a:rPr>
              <a:t>even </a:t>
            </a:r>
            <a:r>
              <a:rPr sz="1750" dirty="0">
                <a:latin typeface="Calibri"/>
                <a:cs typeface="Calibri"/>
              </a:rPr>
              <a:t>if</a:t>
            </a:r>
            <a:r>
              <a:rPr sz="1750" spc="-3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something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appears</a:t>
            </a:r>
            <a:r>
              <a:rPr sz="1750" spc="-3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to</a:t>
            </a:r>
            <a:r>
              <a:rPr sz="1750" spc="-1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be</a:t>
            </a:r>
            <a:r>
              <a:rPr sz="1750" spc="-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free,</a:t>
            </a:r>
            <a:r>
              <a:rPr sz="1750" spc="-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there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is</a:t>
            </a:r>
            <a:r>
              <a:rPr sz="1750" spc="-30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always </a:t>
            </a:r>
            <a:r>
              <a:rPr sz="1750" dirty="0">
                <a:latin typeface="Calibri"/>
                <a:cs typeface="Calibri"/>
              </a:rPr>
              <a:t>a</a:t>
            </a:r>
            <a:r>
              <a:rPr sz="1750" spc="-10" dirty="0">
                <a:latin typeface="Calibri"/>
                <a:cs typeface="Calibri"/>
              </a:rPr>
              <a:t> </a:t>
            </a:r>
            <a:r>
              <a:rPr sz="1750" spc="-20" dirty="0">
                <a:latin typeface="Calibri"/>
                <a:cs typeface="Calibri"/>
              </a:rPr>
              <a:t>cost</a:t>
            </a:r>
            <a:endParaRPr sz="1750">
              <a:latin typeface="Calibri"/>
              <a:cs typeface="Calibri"/>
            </a:endParaRPr>
          </a:p>
          <a:p>
            <a:pPr marL="830580" marR="33020" lvl="1" indent="-314960">
              <a:lnSpc>
                <a:spcPct val="90700"/>
              </a:lnSpc>
              <a:spcBef>
                <a:spcPts val="40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1750" dirty="0">
                <a:latin typeface="Calibri"/>
                <a:cs typeface="Calibri"/>
              </a:rPr>
              <a:t>If</a:t>
            </a:r>
            <a:r>
              <a:rPr sz="1750" spc="-5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an</a:t>
            </a:r>
            <a:r>
              <a:rPr sz="1750" spc="-3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algorithm</a:t>
            </a:r>
            <a:r>
              <a:rPr sz="1750" spc="-3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performs</a:t>
            </a:r>
            <a:r>
              <a:rPr sz="1750" spc="-4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better</a:t>
            </a:r>
            <a:r>
              <a:rPr sz="1750" spc="-1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than</a:t>
            </a:r>
            <a:r>
              <a:rPr sz="1750" spc="-35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random </a:t>
            </a:r>
            <a:r>
              <a:rPr sz="1750" dirty="0">
                <a:latin typeface="Calibri"/>
                <a:cs typeface="Calibri"/>
              </a:rPr>
              <a:t>search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on</a:t>
            </a:r>
            <a:r>
              <a:rPr sz="1750" spc="-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some</a:t>
            </a:r>
            <a:r>
              <a:rPr sz="1750" spc="-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class</a:t>
            </a:r>
            <a:r>
              <a:rPr sz="1750" spc="-3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of</a:t>
            </a:r>
            <a:r>
              <a:rPr sz="1750" spc="-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problems,</a:t>
            </a:r>
            <a:r>
              <a:rPr sz="1750" spc="-1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then</a:t>
            </a:r>
            <a:r>
              <a:rPr sz="1750" spc="-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it</a:t>
            </a:r>
            <a:r>
              <a:rPr sz="1750" spc="-20" dirty="0">
                <a:latin typeface="Calibri"/>
                <a:cs typeface="Calibri"/>
              </a:rPr>
              <a:t> must </a:t>
            </a:r>
            <a:r>
              <a:rPr sz="1750" dirty="0">
                <a:latin typeface="Calibri"/>
                <a:cs typeface="Calibri"/>
              </a:rPr>
              <a:t>perform</a:t>
            </a:r>
            <a:r>
              <a:rPr sz="1750" spc="-4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worse</a:t>
            </a:r>
            <a:r>
              <a:rPr sz="1750" spc="-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than</a:t>
            </a:r>
            <a:r>
              <a:rPr sz="1750" spc="-4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random</a:t>
            </a:r>
            <a:r>
              <a:rPr sz="1750" spc="-4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search</a:t>
            </a:r>
            <a:r>
              <a:rPr sz="1750" spc="-4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on</a:t>
            </a:r>
            <a:r>
              <a:rPr sz="1750" spc="-25" dirty="0">
                <a:latin typeface="Calibri"/>
                <a:cs typeface="Calibri"/>
              </a:rPr>
              <a:t> the </a:t>
            </a:r>
            <a:r>
              <a:rPr sz="1750" dirty="0">
                <a:latin typeface="Calibri"/>
                <a:cs typeface="Calibri"/>
              </a:rPr>
              <a:t>remaining</a:t>
            </a:r>
            <a:r>
              <a:rPr sz="1750" spc="-75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problems</a:t>
            </a:r>
            <a:endParaRPr sz="1750">
              <a:latin typeface="Calibri"/>
              <a:cs typeface="Calibri"/>
            </a:endParaRPr>
          </a:p>
          <a:p>
            <a:pPr marL="830580" lvl="1" indent="-314325">
              <a:lnSpc>
                <a:spcPct val="100000"/>
              </a:lnSpc>
              <a:spcBef>
                <a:spcPts val="22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1750" dirty="0">
                <a:latin typeface="Calibri"/>
                <a:cs typeface="Calibri"/>
              </a:rPr>
              <a:t>No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classifier</a:t>
            </a:r>
            <a:r>
              <a:rPr sz="1750" spc="-5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is</a:t>
            </a:r>
            <a:r>
              <a:rPr sz="1750" spc="-3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inherently</a:t>
            </a:r>
            <a:r>
              <a:rPr sz="1750" spc="-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better</a:t>
            </a:r>
            <a:r>
              <a:rPr sz="1750" spc="-1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than</a:t>
            </a:r>
            <a:r>
              <a:rPr sz="1750" spc="-3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any</a:t>
            </a:r>
            <a:r>
              <a:rPr sz="1750" spc="-35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other</a:t>
            </a:r>
            <a:endParaRPr sz="1750">
              <a:latin typeface="Calibri"/>
              <a:cs typeface="Calibri"/>
            </a:endParaRPr>
          </a:p>
          <a:p>
            <a:pPr marL="391160" indent="-378460" algn="just">
              <a:lnSpc>
                <a:spcPct val="100000"/>
              </a:lnSpc>
              <a:spcBef>
                <a:spcPts val="240"/>
              </a:spcBef>
              <a:buClr>
                <a:srgbClr val="CC0000"/>
              </a:buClr>
              <a:buFont typeface="Arial MT"/>
              <a:buChar char="•"/>
              <a:tabLst>
                <a:tab pos="391160" algn="l"/>
              </a:tabLst>
            </a:pPr>
            <a:r>
              <a:rPr sz="2200" spc="-20" dirty="0">
                <a:latin typeface="Calibri"/>
                <a:cs typeface="Calibri"/>
              </a:rPr>
              <a:t>Try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simple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classifiers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first</a:t>
            </a:r>
            <a:endParaRPr sz="2200">
              <a:latin typeface="Calibri"/>
              <a:cs typeface="Calibri"/>
            </a:endParaRPr>
          </a:p>
          <a:p>
            <a:pPr marL="390525" marR="38735" indent="-378460" algn="just">
              <a:lnSpc>
                <a:spcPct val="90100"/>
              </a:lnSpc>
              <a:spcBef>
                <a:spcPts val="530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200" i="1" dirty="0">
                <a:solidFill>
                  <a:srgbClr val="0000FF"/>
                </a:solidFill>
                <a:latin typeface="Calibri"/>
                <a:cs typeface="Calibri"/>
              </a:rPr>
              <a:t>Better</a:t>
            </a:r>
            <a:r>
              <a:rPr sz="2200" i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2200" i="1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0000FF"/>
                </a:solidFill>
                <a:latin typeface="Calibri"/>
                <a:cs typeface="Calibri"/>
              </a:rPr>
              <a:t>have</a:t>
            </a:r>
            <a:r>
              <a:rPr sz="2200" i="1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0000FF"/>
                </a:solidFill>
                <a:latin typeface="Calibri"/>
                <a:cs typeface="Calibri"/>
              </a:rPr>
              <a:t>smart</a:t>
            </a:r>
            <a:r>
              <a:rPr sz="2200" i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0000FF"/>
                </a:solidFill>
                <a:latin typeface="Calibri"/>
                <a:cs typeface="Calibri"/>
              </a:rPr>
              <a:t>features</a:t>
            </a:r>
            <a:r>
              <a:rPr sz="2200" i="1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2200" i="1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0000FF"/>
                </a:solidFill>
                <a:latin typeface="Calibri"/>
                <a:cs typeface="Calibri"/>
              </a:rPr>
              <a:t>simple </a:t>
            </a:r>
            <a:r>
              <a:rPr sz="2200" i="1" dirty="0">
                <a:solidFill>
                  <a:srgbClr val="0000FF"/>
                </a:solidFill>
                <a:latin typeface="Calibri"/>
                <a:cs typeface="Calibri"/>
              </a:rPr>
              <a:t>classifiers</a:t>
            </a:r>
            <a:r>
              <a:rPr sz="2200" i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0000FF"/>
                </a:solidFill>
                <a:latin typeface="Calibri"/>
                <a:cs typeface="Calibri"/>
              </a:rPr>
              <a:t>than</a:t>
            </a:r>
            <a:r>
              <a:rPr sz="2200" i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0000FF"/>
                </a:solidFill>
                <a:latin typeface="Calibri"/>
                <a:cs typeface="Calibri"/>
              </a:rPr>
              <a:t>simple</a:t>
            </a:r>
            <a:r>
              <a:rPr sz="2200" i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0000FF"/>
                </a:solidFill>
                <a:latin typeface="Calibri"/>
                <a:cs typeface="Calibri"/>
              </a:rPr>
              <a:t>features</a:t>
            </a:r>
            <a:r>
              <a:rPr sz="2200" i="1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2200" i="1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0000FF"/>
                </a:solidFill>
                <a:latin typeface="Calibri"/>
                <a:cs typeface="Calibri"/>
              </a:rPr>
              <a:t>smart classifiers</a:t>
            </a:r>
            <a:endParaRPr sz="2200">
              <a:latin typeface="Calibri"/>
              <a:cs typeface="Calibri"/>
            </a:endParaRPr>
          </a:p>
          <a:p>
            <a:pPr marL="390525" marR="83820" indent="-378460">
              <a:lnSpc>
                <a:spcPct val="90100"/>
              </a:lnSpc>
              <a:spcBef>
                <a:spcPts val="53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200" dirty="0">
                <a:latin typeface="Calibri"/>
                <a:cs typeface="Calibri"/>
              </a:rPr>
              <a:t>Use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increasingly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powerful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classifiers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with </a:t>
            </a:r>
            <a:r>
              <a:rPr sz="2200" dirty="0">
                <a:latin typeface="Calibri"/>
                <a:cs typeface="Calibri"/>
              </a:rPr>
              <a:t>more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training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(bias‐variance tradeoff)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2837" y="1679448"/>
            <a:ext cx="4193285" cy="25580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Classifier</a:t>
            </a:r>
            <a:r>
              <a:rPr spc="-229" dirty="0"/>
              <a:t> </a:t>
            </a:r>
            <a:r>
              <a:rPr spc="-25" dirty="0"/>
              <a:t>Evaluation</a:t>
            </a:r>
            <a:r>
              <a:rPr spc="-229" dirty="0"/>
              <a:t> </a:t>
            </a:r>
            <a:r>
              <a:rPr spc="-10" dirty="0"/>
              <a:t>Metrics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6963" y="1778764"/>
            <a:ext cx="5742940" cy="5426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marR="5080" indent="-37846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650" b="1" dirty="0">
                <a:solidFill>
                  <a:srgbClr val="0000FF"/>
                </a:solidFill>
                <a:latin typeface="Calibri"/>
                <a:cs typeface="Calibri"/>
              </a:rPr>
              <a:t>Classifier</a:t>
            </a:r>
            <a:r>
              <a:rPr sz="2650" b="1" spc="-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50" b="1" spc="-30" dirty="0">
                <a:solidFill>
                  <a:srgbClr val="0000FF"/>
                </a:solidFill>
                <a:latin typeface="Calibri"/>
                <a:cs typeface="Calibri"/>
              </a:rPr>
              <a:t>Accuracy</a:t>
            </a:r>
            <a:r>
              <a:rPr sz="2650" b="1" spc="-30" dirty="0">
                <a:latin typeface="Calibri"/>
                <a:cs typeface="Calibri"/>
              </a:rPr>
              <a:t>,</a:t>
            </a:r>
            <a:r>
              <a:rPr sz="2650" b="1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or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recognition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rate: percentage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of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test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set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tuples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that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spc="-25" dirty="0">
                <a:latin typeface="Calibri"/>
                <a:cs typeface="Calibri"/>
              </a:rPr>
              <a:t>are </a:t>
            </a:r>
            <a:r>
              <a:rPr sz="2650" spc="-10" dirty="0">
                <a:latin typeface="Calibri"/>
                <a:cs typeface="Calibri"/>
              </a:rPr>
              <a:t>correctly</a:t>
            </a:r>
            <a:r>
              <a:rPr sz="2650" spc="-9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classified</a:t>
            </a:r>
            <a:endParaRPr sz="2650">
              <a:latin typeface="Calibri"/>
              <a:cs typeface="Calibri"/>
            </a:endParaRPr>
          </a:p>
          <a:p>
            <a:pPr marL="516255">
              <a:lnSpc>
                <a:spcPct val="100000"/>
              </a:lnSpc>
              <a:spcBef>
                <a:spcPts val="620"/>
              </a:spcBef>
            </a:pPr>
            <a:r>
              <a:rPr sz="2650" b="1" spc="-10" dirty="0">
                <a:solidFill>
                  <a:srgbClr val="0000FF"/>
                </a:solidFill>
                <a:latin typeface="Calibri"/>
                <a:cs typeface="Calibri"/>
              </a:rPr>
              <a:t>Accuracy</a:t>
            </a:r>
            <a:r>
              <a:rPr sz="2650" b="1" spc="-7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50" b="1" dirty="0">
                <a:latin typeface="Calibri"/>
                <a:cs typeface="Calibri"/>
              </a:rPr>
              <a:t>=</a:t>
            </a:r>
            <a:r>
              <a:rPr sz="2650" b="1" spc="-50" dirty="0">
                <a:latin typeface="Calibri"/>
                <a:cs typeface="Calibri"/>
              </a:rPr>
              <a:t> </a:t>
            </a:r>
            <a:r>
              <a:rPr sz="2650" b="1" dirty="0">
                <a:latin typeface="Calibri"/>
                <a:cs typeface="Calibri"/>
              </a:rPr>
              <a:t>(TP</a:t>
            </a:r>
            <a:r>
              <a:rPr sz="2650" b="1" spc="-55" dirty="0">
                <a:latin typeface="Calibri"/>
                <a:cs typeface="Calibri"/>
              </a:rPr>
              <a:t> </a:t>
            </a:r>
            <a:r>
              <a:rPr sz="2650" b="1" dirty="0">
                <a:latin typeface="Calibri"/>
                <a:cs typeface="Calibri"/>
              </a:rPr>
              <a:t>+</a:t>
            </a:r>
            <a:r>
              <a:rPr sz="2650" b="1" spc="-50" dirty="0">
                <a:latin typeface="Calibri"/>
                <a:cs typeface="Calibri"/>
              </a:rPr>
              <a:t> </a:t>
            </a:r>
            <a:r>
              <a:rPr sz="2650" b="1" spc="-10" dirty="0">
                <a:latin typeface="Calibri"/>
                <a:cs typeface="Calibri"/>
              </a:rPr>
              <a:t>TN)/All</a:t>
            </a:r>
            <a:endParaRPr sz="265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spcBef>
                <a:spcPts val="620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650" b="1" dirty="0">
                <a:latin typeface="Calibri"/>
                <a:cs typeface="Calibri"/>
              </a:rPr>
              <a:t>Error</a:t>
            </a:r>
            <a:r>
              <a:rPr sz="2650" b="1" spc="-85" dirty="0">
                <a:latin typeface="Calibri"/>
                <a:cs typeface="Calibri"/>
              </a:rPr>
              <a:t> </a:t>
            </a:r>
            <a:r>
              <a:rPr sz="2650" b="1" spc="-10" dirty="0">
                <a:latin typeface="Calibri"/>
                <a:cs typeface="Calibri"/>
              </a:rPr>
              <a:t>rate:</a:t>
            </a:r>
            <a:r>
              <a:rPr sz="2650" b="1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1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i="1" dirty="0">
                <a:latin typeface="Calibri"/>
                <a:cs typeface="Calibri"/>
              </a:rPr>
              <a:t>–</a:t>
            </a:r>
            <a:r>
              <a:rPr sz="2650" i="1" spc="-65" dirty="0">
                <a:latin typeface="Calibri"/>
                <a:cs typeface="Calibri"/>
              </a:rPr>
              <a:t> </a:t>
            </a:r>
            <a:r>
              <a:rPr sz="2650" i="1" dirty="0">
                <a:latin typeface="Calibri"/>
                <a:cs typeface="Calibri"/>
              </a:rPr>
              <a:t>accuracy</a:t>
            </a:r>
            <a:r>
              <a:rPr sz="2650" dirty="0">
                <a:latin typeface="Calibri"/>
                <a:cs typeface="Calibri"/>
              </a:rPr>
              <a:t>,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spc="-25" dirty="0">
                <a:latin typeface="Calibri"/>
                <a:cs typeface="Calibri"/>
              </a:rPr>
              <a:t>or</a:t>
            </a:r>
            <a:endParaRPr sz="2650">
              <a:latin typeface="Calibri"/>
              <a:cs typeface="Calibri"/>
            </a:endParaRPr>
          </a:p>
          <a:p>
            <a:pPr marL="516255">
              <a:lnSpc>
                <a:spcPct val="100000"/>
              </a:lnSpc>
              <a:spcBef>
                <a:spcPts val="630"/>
              </a:spcBef>
            </a:pPr>
            <a:r>
              <a:rPr sz="2650" b="1" dirty="0">
                <a:latin typeface="Calibri"/>
                <a:cs typeface="Calibri"/>
              </a:rPr>
              <a:t>Error</a:t>
            </a:r>
            <a:r>
              <a:rPr sz="2650" b="1" spc="-85" dirty="0">
                <a:latin typeface="Calibri"/>
                <a:cs typeface="Calibri"/>
              </a:rPr>
              <a:t> </a:t>
            </a:r>
            <a:r>
              <a:rPr sz="2650" b="1" dirty="0">
                <a:latin typeface="Calibri"/>
                <a:cs typeface="Calibri"/>
              </a:rPr>
              <a:t>rate</a:t>
            </a:r>
            <a:r>
              <a:rPr sz="2650" b="1" spc="-60" dirty="0">
                <a:latin typeface="Calibri"/>
                <a:cs typeface="Calibri"/>
              </a:rPr>
              <a:t> </a:t>
            </a:r>
            <a:r>
              <a:rPr sz="2650" b="1" dirty="0">
                <a:latin typeface="Calibri"/>
                <a:cs typeface="Calibri"/>
              </a:rPr>
              <a:t>=</a:t>
            </a:r>
            <a:r>
              <a:rPr sz="2650" b="1" spc="-55" dirty="0">
                <a:latin typeface="Calibri"/>
                <a:cs typeface="Calibri"/>
              </a:rPr>
              <a:t> </a:t>
            </a:r>
            <a:r>
              <a:rPr sz="2650" b="1" dirty="0">
                <a:latin typeface="Calibri"/>
                <a:cs typeface="Calibri"/>
              </a:rPr>
              <a:t>(FP</a:t>
            </a:r>
            <a:r>
              <a:rPr sz="2650" b="1" spc="-60" dirty="0">
                <a:latin typeface="Calibri"/>
                <a:cs typeface="Calibri"/>
              </a:rPr>
              <a:t> </a:t>
            </a:r>
            <a:r>
              <a:rPr sz="2650" b="1" dirty="0">
                <a:latin typeface="Calibri"/>
                <a:cs typeface="Calibri"/>
              </a:rPr>
              <a:t>+</a:t>
            </a:r>
            <a:r>
              <a:rPr sz="2650" b="1" spc="-60" dirty="0">
                <a:latin typeface="Calibri"/>
                <a:cs typeface="Calibri"/>
              </a:rPr>
              <a:t> </a:t>
            </a:r>
            <a:r>
              <a:rPr sz="2650" b="1" spc="-10" dirty="0">
                <a:latin typeface="Calibri"/>
                <a:cs typeface="Calibri"/>
              </a:rPr>
              <a:t>FN)/All</a:t>
            </a:r>
            <a:endParaRPr sz="2650">
              <a:latin typeface="Calibri"/>
              <a:cs typeface="Calibri"/>
            </a:endParaRPr>
          </a:p>
          <a:p>
            <a:pPr marL="390525" marR="887094" indent="-378460">
              <a:lnSpc>
                <a:spcPct val="100000"/>
              </a:lnSpc>
              <a:spcBef>
                <a:spcPts val="62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650" b="1" dirty="0">
                <a:solidFill>
                  <a:srgbClr val="0000FF"/>
                </a:solidFill>
                <a:latin typeface="Calibri"/>
                <a:cs typeface="Calibri"/>
              </a:rPr>
              <a:t>Sensitivity</a:t>
            </a:r>
            <a:r>
              <a:rPr sz="2650" b="1" spc="-1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50" b="1" dirty="0">
                <a:solidFill>
                  <a:srgbClr val="0000FF"/>
                </a:solidFill>
                <a:latin typeface="Calibri"/>
                <a:cs typeface="Calibri"/>
              </a:rPr>
              <a:t>(Recall)</a:t>
            </a:r>
            <a:r>
              <a:rPr sz="2650" b="1" dirty="0">
                <a:latin typeface="Calibri"/>
                <a:cs typeface="Calibri"/>
              </a:rPr>
              <a:t>:</a:t>
            </a:r>
            <a:r>
              <a:rPr sz="2650" b="1" spc="-13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True</a:t>
            </a:r>
            <a:r>
              <a:rPr sz="2650" spc="-13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Positive recognition</a:t>
            </a:r>
            <a:r>
              <a:rPr sz="2650" spc="-13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rate</a:t>
            </a:r>
            <a:endParaRPr sz="2650">
              <a:latin typeface="Calibri"/>
              <a:cs typeface="Calibri"/>
            </a:endParaRPr>
          </a:p>
          <a:p>
            <a:pPr marL="830580" lvl="1" indent="-377825">
              <a:lnSpc>
                <a:spcPct val="100000"/>
              </a:lnSpc>
              <a:spcBef>
                <a:spcPts val="625"/>
              </a:spcBef>
              <a:buClr>
                <a:srgbClr val="CC0000"/>
              </a:buClr>
              <a:buFont typeface="Arial MT"/>
              <a:buChar char="•"/>
              <a:tabLst>
                <a:tab pos="830580" algn="l"/>
              </a:tabLst>
            </a:pPr>
            <a:r>
              <a:rPr sz="2650" b="1" dirty="0">
                <a:latin typeface="Calibri"/>
                <a:cs typeface="Calibri"/>
              </a:rPr>
              <a:t>Sensitivity</a:t>
            </a:r>
            <a:r>
              <a:rPr sz="2650" b="1" spc="-65" dirty="0">
                <a:latin typeface="Calibri"/>
                <a:cs typeface="Calibri"/>
              </a:rPr>
              <a:t> </a:t>
            </a:r>
            <a:r>
              <a:rPr sz="2650" b="1" dirty="0">
                <a:latin typeface="Calibri"/>
                <a:cs typeface="Calibri"/>
              </a:rPr>
              <a:t>=</a:t>
            </a:r>
            <a:r>
              <a:rPr sz="2650" b="1" spc="-70" dirty="0">
                <a:latin typeface="Calibri"/>
                <a:cs typeface="Calibri"/>
              </a:rPr>
              <a:t> </a:t>
            </a:r>
            <a:r>
              <a:rPr sz="2650" b="1" spc="-20" dirty="0">
                <a:latin typeface="Calibri"/>
                <a:cs typeface="Calibri"/>
              </a:rPr>
              <a:t>TP/P</a:t>
            </a:r>
            <a:endParaRPr sz="2650">
              <a:latin typeface="Calibri"/>
              <a:cs typeface="Calibri"/>
            </a:endParaRPr>
          </a:p>
          <a:p>
            <a:pPr marL="390525" marR="250825" indent="-378460">
              <a:lnSpc>
                <a:spcPct val="100000"/>
              </a:lnSpc>
              <a:spcBef>
                <a:spcPts val="62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650" b="1" dirty="0">
                <a:solidFill>
                  <a:srgbClr val="0000FF"/>
                </a:solidFill>
                <a:latin typeface="Calibri"/>
                <a:cs typeface="Calibri"/>
              </a:rPr>
              <a:t>Specificity</a:t>
            </a:r>
            <a:r>
              <a:rPr sz="2650" b="1" dirty="0">
                <a:latin typeface="Calibri"/>
                <a:cs typeface="Calibri"/>
              </a:rPr>
              <a:t>:</a:t>
            </a:r>
            <a:r>
              <a:rPr sz="2650" b="1" spc="-14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True</a:t>
            </a:r>
            <a:r>
              <a:rPr sz="2650" spc="-12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Negative</a:t>
            </a:r>
            <a:r>
              <a:rPr sz="2650" spc="-12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recognition </a:t>
            </a:r>
            <a:r>
              <a:rPr sz="2650" spc="-20" dirty="0">
                <a:latin typeface="Calibri"/>
                <a:cs typeface="Calibri"/>
              </a:rPr>
              <a:t>rate</a:t>
            </a:r>
            <a:endParaRPr sz="2650">
              <a:latin typeface="Calibri"/>
              <a:cs typeface="Calibri"/>
            </a:endParaRPr>
          </a:p>
          <a:p>
            <a:pPr marL="830580" lvl="1" indent="-377825">
              <a:lnSpc>
                <a:spcPct val="100000"/>
              </a:lnSpc>
              <a:spcBef>
                <a:spcPts val="625"/>
              </a:spcBef>
              <a:buClr>
                <a:srgbClr val="CC0000"/>
              </a:buClr>
              <a:buFont typeface="Arial MT"/>
              <a:buChar char="•"/>
              <a:tabLst>
                <a:tab pos="830580" algn="l"/>
              </a:tabLst>
            </a:pPr>
            <a:r>
              <a:rPr sz="2650" b="1" dirty="0">
                <a:latin typeface="Calibri"/>
                <a:cs typeface="Calibri"/>
              </a:rPr>
              <a:t>Specificity</a:t>
            </a:r>
            <a:r>
              <a:rPr sz="2650" b="1" spc="-85" dirty="0">
                <a:latin typeface="Calibri"/>
                <a:cs typeface="Calibri"/>
              </a:rPr>
              <a:t> </a:t>
            </a:r>
            <a:r>
              <a:rPr sz="2650" b="1" dirty="0">
                <a:latin typeface="Calibri"/>
                <a:cs typeface="Calibri"/>
              </a:rPr>
              <a:t>=</a:t>
            </a:r>
            <a:r>
              <a:rPr sz="2650" b="1" spc="-70" dirty="0">
                <a:latin typeface="Calibri"/>
                <a:cs typeface="Calibri"/>
              </a:rPr>
              <a:t> </a:t>
            </a:r>
            <a:r>
              <a:rPr sz="2650" b="1" spc="-20" dirty="0">
                <a:latin typeface="Calibri"/>
                <a:cs typeface="Calibri"/>
              </a:rPr>
              <a:t>TN/N</a:t>
            </a:r>
            <a:endParaRPr sz="265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178935" y="1832108"/>
          <a:ext cx="3046095" cy="184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1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950" spc="-25" dirty="0">
                          <a:latin typeface="Calibri"/>
                          <a:cs typeface="Calibri"/>
                        </a:rPr>
                        <a:t>A\P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950" spc="-50" dirty="0">
                          <a:latin typeface="Calibri"/>
                          <a:cs typeface="Calibri"/>
                        </a:rPr>
                        <a:t>C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950" spc="-25" dirty="0">
                          <a:latin typeface="Calibri"/>
                          <a:cs typeface="Calibri"/>
                        </a:rPr>
                        <a:t>¬C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50" spc="-50" dirty="0">
                          <a:latin typeface="Calibri"/>
                          <a:cs typeface="Calibri"/>
                        </a:rPr>
                        <a:t>C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50" b="1" spc="-25" dirty="0">
                          <a:latin typeface="Calibri"/>
                          <a:cs typeface="Calibri"/>
                        </a:rPr>
                        <a:t>TP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50" b="1" spc="-25" dirty="0">
                          <a:latin typeface="Calibri"/>
                          <a:cs typeface="Calibri"/>
                        </a:rPr>
                        <a:t>FN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50" b="1" spc="-50" dirty="0">
                          <a:latin typeface="Calibri"/>
                          <a:cs typeface="Calibri"/>
                        </a:rPr>
                        <a:t>P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50" spc="-25" dirty="0">
                          <a:latin typeface="Calibri"/>
                          <a:cs typeface="Calibri"/>
                        </a:rPr>
                        <a:t>¬C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50" b="1" spc="-25" dirty="0">
                          <a:latin typeface="Calibri"/>
                          <a:cs typeface="Calibri"/>
                        </a:rPr>
                        <a:t>FP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50" b="1" spc="-25" dirty="0">
                          <a:latin typeface="Calibri"/>
                          <a:cs typeface="Calibri"/>
                        </a:rPr>
                        <a:t>TN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50" b="1" spc="-50" dirty="0">
                          <a:latin typeface="Calibri"/>
                          <a:cs typeface="Calibri"/>
                        </a:rPr>
                        <a:t>N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50" b="1" spc="30" dirty="0">
                          <a:latin typeface="Calibri"/>
                          <a:cs typeface="Calibri"/>
                        </a:rPr>
                        <a:t>P’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50" b="1" spc="-25" dirty="0">
                          <a:latin typeface="Calibri"/>
                          <a:cs typeface="Calibri"/>
                        </a:rPr>
                        <a:t>N’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50" b="1" spc="-25" dirty="0">
                          <a:latin typeface="Calibri"/>
                          <a:cs typeface="Calibri"/>
                        </a:rPr>
                        <a:t>All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/>
              <a:t>Classifier</a:t>
            </a:r>
            <a:r>
              <a:rPr spc="-229" dirty="0"/>
              <a:t> </a:t>
            </a:r>
            <a:r>
              <a:rPr spc="-25" dirty="0"/>
              <a:t>Evaluation</a:t>
            </a:r>
            <a:r>
              <a:rPr spc="-229" dirty="0"/>
              <a:t> </a:t>
            </a:r>
            <a:r>
              <a:rPr spc="-10" dirty="0"/>
              <a:t>Metrics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579" y="1527304"/>
            <a:ext cx="8168640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7825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650" b="1" spc="-10" dirty="0">
                <a:solidFill>
                  <a:srgbClr val="0000FF"/>
                </a:solidFill>
                <a:latin typeface="Calibri"/>
                <a:cs typeface="Calibri"/>
              </a:rPr>
              <a:t>Precision</a:t>
            </a:r>
            <a:r>
              <a:rPr sz="2650" spc="-10" dirty="0">
                <a:latin typeface="Calibri"/>
                <a:cs typeface="Calibri"/>
              </a:rPr>
              <a:t>: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exactness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–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what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%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of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tuples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that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the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classifier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579" y="4348255"/>
            <a:ext cx="8051165" cy="831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marR="5080" indent="-37846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650" b="1" spc="-10" dirty="0">
                <a:solidFill>
                  <a:srgbClr val="0000FF"/>
                </a:solidFill>
                <a:latin typeface="Calibri"/>
                <a:cs typeface="Calibri"/>
              </a:rPr>
              <a:t>Recall</a:t>
            </a:r>
            <a:r>
              <a:rPr sz="2650" b="1" spc="-10" dirty="0">
                <a:latin typeface="Calibri"/>
                <a:cs typeface="Calibri"/>
              </a:rPr>
              <a:t>:</a:t>
            </a:r>
            <a:r>
              <a:rPr sz="2650" b="1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completeness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–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what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%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of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positive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tuples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did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spc="-25" dirty="0">
                <a:latin typeface="Calibri"/>
                <a:cs typeface="Calibri"/>
              </a:rPr>
              <a:t>the </a:t>
            </a:r>
            <a:r>
              <a:rPr sz="2650" dirty="0">
                <a:latin typeface="Calibri"/>
                <a:cs typeface="Calibri"/>
              </a:rPr>
              <a:t>classifier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label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as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positive?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7621" y="2722120"/>
            <a:ext cx="1134110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dirty="0">
                <a:latin typeface="Calibri"/>
                <a:cs typeface="Calibri"/>
              </a:rPr>
              <a:t>Precision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-50" dirty="0">
                <a:latin typeface="Calibri"/>
                <a:cs typeface="Calibri"/>
              </a:rPr>
              <a:t>=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9522" y="1930417"/>
            <a:ext cx="5333365" cy="938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650" dirty="0">
                <a:latin typeface="Calibri"/>
                <a:cs typeface="Calibri"/>
              </a:rPr>
              <a:t>labeled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as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positive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are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actually</a:t>
            </a:r>
            <a:r>
              <a:rPr sz="2650" spc="-9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positive</a:t>
            </a:r>
            <a:endParaRPr sz="2650">
              <a:latin typeface="Calibri"/>
              <a:cs typeface="Calibri"/>
            </a:endParaRPr>
          </a:p>
          <a:p>
            <a:pPr marL="26670" algn="ctr">
              <a:lnSpc>
                <a:spcPct val="100000"/>
              </a:lnSpc>
              <a:spcBef>
                <a:spcPts val="1664"/>
              </a:spcBef>
            </a:pPr>
            <a:r>
              <a:rPr sz="1950" dirty="0">
                <a:latin typeface="Calibri"/>
                <a:cs typeface="Calibri"/>
              </a:rPr>
              <a:t>#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positive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tuples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retrieved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66479" y="2904744"/>
            <a:ext cx="3023235" cy="0"/>
          </a:xfrm>
          <a:custGeom>
            <a:avLst/>
            <a:gdLst/>
            <a:ahLst/>
            <a:cxnLst/>
            <a:rect l="l" t="t" r="r" b="b"/>
            <a:pathLst>
              <a:path w="3023235">
                <a:moveTo>
                  <a:pt x="0" y="0"/>
                </a:moveTo>
                <a:lnTo>
                  <a:pt x="3022854" y="0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61841" y="2902724"/>
            <a:ext cx="183197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dirty="0">
                <a:latin typeface="Calibri"/>
                <a:cs typeface="Calibri"/>
              </a:rPr>
              <a:t>#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tuples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retrieved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42339" y="3500131"/>
            <a:ext cx="151130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-50" dirty="0">
                <a:latin typeface="Calibri"/>
                <a:cs typeface="Calibri"/>
              </a:rPr>
              <a:t>=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20479" y="3322732"/>
            <a:ext cx="1250950" cy="732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2405" marR="5080" indent="-180340">
              <a:lnSpc>
                <a:spcPct val="119000"/>
              </a:lnSpc>
              <a:spcBef>
                <a:spcPts val="90"/>
              </a:spcBef>
              <a:tabLst>
                <a:tab pos="436880" algn="l"/>
                <a:tab pos="1237615" algn="l"/>
              </a:tabLst>
            </a:pPr>
            <a:r>
              <a:rPr sz="19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	</a:t>
            </a:r>
            <a:r>
              <a:rPr sz="195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TP</a:t>
            </a:r>
            <a:r>
              <a:rPr sz="195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1950" dirty="0">
                <a:latin typeface="Calibri"/>
                <a:cs typeface="Calibri"/>
              </a:rPr>
              <a:t> TP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+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-35" dirty="0">
                <a:latin typeface="Calibri"/>
                <a:cs typeface="Calibri"/>
              </a:rPr>
              <a:t>FP</a:t>
            </a:r>
            <a:endParaRPr sz="195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290199" y="2250446"/>
          <a:ext cx="3046730" cy="184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5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164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950" spc="-25" dirty="0">
                          <a:latin typeface="Calibri"/>
                          <a:cs typeface="Calibri"/>
                        </a:rPr>
                        <a:t>A\P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950" spc="-50" dirty="0">
                          <a:latin typeface="Calibri"/>
                          <a:cs typeface="Calibri"/>
                        </a:rPr>
                        <a:t>C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950" spc="-25" dirty="0">
                          <a:latin typeface="Calibri"/>
                          <a:cs typeface="Calibri"/>
                        </a:rPr>
                        <a:t>¬C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950" spc="-50" dirty="0">
                          <a:latin typeface="Calibri"/>
                          <a:cs typeface="Calibri"/>
                        </a:rPr>
                        <a:t>C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950" b="1" spc="-25" dirty="0">
                          <a:latin typeface="Calibri"/>
                          <a:cs typeface="Calibri"/>
                        </a:rPr>
                        <a:t>TP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950" b="1" spc="-25" dirty="0">
                          <a:latin typeface="Calibri"/>
                          <a:cs typeface="Calibri"/>
                        </a:rPr>
                        <a:t>FN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950" b="1" spc="-50" dirty="0">
                          <a:latin typeface="Calibri"/>
                          <a:cs typeface="Calibri"/>
                        </a:rPr>
                        <a:t>P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64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950" spc="-25" dirty="0">
                          <a:latin typeface="Calibri"/>
                          <a:cs typeface="Calibri"/>
                        </a:rPr>
                        <a:t>¬C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950" b="1" spc="-25" dirty="0">
                          <a:latin typeface="Calibri"/>
                          <a:cs typeface="Calibri"/>
                        </a:rPr>
                        <a:t>FP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950" b="1" spc="-25" dirty="0">
                          <a:latin typeface="Calibri"/>
                          <a:cs typeface="Calibri"/>
                        </a:rPr>
                        <a:t>TN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950" b="1" spc="-50" dirty="0">
                          <a:latin typeface="Calibri"/>
                          <a:cs typeface="Calibri"/>
                        </a:rPr>
                        <a:t>N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950" b="1" spc="30" dirty="0">
                          <a:latin typeface="Calibri"/>
                          <a:cs typeface="Calibri"/>
                        </a:rPr>
                        <a:t>P’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950" b="1" spc="-25" dirty="0">
                          <a:latin typeface="Calibri"/>
                          <a:cs typeface="Calibri"/>
                        </a:rPr>
                        <a:t>N’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950" b="1" spc="-25" dirty="0">
                          <a:latin typeface="Calibri"/>
                          <a:cs typeface="Calibri"/>
                        </a:rPr>
                        <a:t>All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283336" y="5828003"/>
            <a:ext cx="807720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dirty="0">
                <a:latin typeface="Calibri"/>
                <a:cs typeface="Calibri"/>
              </a:rPr>
              <a:t>Recall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spc="-60" dirty="0">
                <a:latin typeface="Calibri"/>
                <a:cs typeface="Calibri"/>
              </a:rPr>
              <a:t>=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40927" y="6012179"/>
            <a:ext cx="3206750" cy="0"/>
          </a:xfrm>
          <a:custGeom>
            <a:avLst/>
            <a:gdLst/>
            <a:ahLst/>
            <a:cxnLst/>
            <a:rect l="l" t="t" r="r" b="b"/>
            <a:pathLst>
              <a:path w="3206750">
                <a:moveTo>
                  <a:pt x="0" y="0"/>
                </a:moveTo>
                <a:lnTo>
                  <a:pt x="3206496" y="0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79681" y="5648200"/>
            <a:ext cx="269049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dirty="0">
                <a:latin typeface="Calibri"/>
                <a:cs typeface="Calibri"/>
              </a:rPr>
              <a:t>#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positive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tuples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retrieved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94789" y="6010917"/>
            <a:ext cx="1700530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dirty="0">
                <a:latin typeface="Calibri"/>
                <a:cs typeface="Calibri"/>
              </a:rPr>
              <a:t>#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positive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tuples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22400" y="6430930"/>
            <a:ext cx="1443355" cy="732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99135" marR="30480" indent="-661670">
              <a:lnSpc>
                <a:spcPct val="119000"/>
              </a:lnSpc>
              <a:spcBef>
                <a:spcPts val="90"/>
              </a:spcBef>
              <a:tabLst>
                <a:tab pos="290830" algn="l"/>
                <a:tab pos="664845" algn="l"/>
                <a:tab pos="1404620" algn="l"/>
              </a:tabLst>
            </a:pPr>
            <a:r>
              <a:rPr sz="2925" spc="-75" baseline="-28490" dirty="0">
                <a:latin typeface="Calibri"/>
                <a:cs typeface="Calibri"/>
              </a:rPr>
              <a:t>=</a:t>
            </a:r>
            <a:r>
              <a:rPr sz="2925" baseline="-28490" dirty="0">
                <a:latin typeface="Calibri"/>
                <a:cs typeface="Calibri"/>
              </a:rPr>
              <a:t>	</a:t>
            </a:r>
            <a:r>
              <a:rPr sz="19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95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TP</a:t>
            </a:r>
            <a:r>
              <a:rPr sz="195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-50" dirty="0">
                <a:latin typeface="Calibri"/>
                <a:cs typeface="Calibri"/>
              </a:rPr>
              <a:t>P</a:t>
            </a:r>
            <a:endParaRPr sz="195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4141" y="4883867"/>
            <a:ext cx="2290286" cy="1122283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76485" y="4808982"/>
            <a:ext cx="1462846" cy="40316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38892" y="5424508"/>
            <a:ext cx="1463419" cy="47359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52751" y="6218609"/>
            <a:ext cx="1047142" cy="101381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79914" y="6176836"/>
            <a:ext cx="1022465" cy="102233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6361309" y="7238494"/>
            <a:ext cx="1174750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dirty="0">
                <a:latin typeface="Calibri"/>
                <a:cs typeface="Calibri"/>
              </a:rPr>
              <a:t>Precision</a:t>
            </a:r>
            <a:r>
              <a:rPr sz="1750" spc="-4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=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spc="-50" dirty="0">
                <a:latin typeface="Calibri"/>
                <a:cs typeface="Calibri"/>
              </a:rPr>
              <a:t>1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859910" y="7231639"/>
            <a:ext cx="88455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dirty="0">
                <a:latin typeface="Calibri"/>
                <a:cs typeface="Calibri"/>
              </a:rPr>
              <a:t>Recall</a:t>
            </a:r>
            <a:r>
              <a:rPr sz="1750" spc="-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=</a:t>
            </a:r>
            <a:r>
              <a:rPr sz="1750" spc="-20" dirty="0">
                <a:latin typeface="Calibri"/>
                <a:cs typeface="Calibri"/>
              </a:rPr>
              <a:t> </a:t>
            </a:r>
            <a:r>
              <a:rPr sz="1750" spc="-50" dirty="0">
                <a:latin typeface="Calibri"/>
                <a:cs typeface="Calibri"/>
              </a:rPr>
              <a:t>1</a:t>
            </a:r>
            <a:endParaRPr sz="1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Classifier</a:t>
            </a:r>
            <a:r>
              <a:rPr spc="-229" dirty="0"/>
              <a:t> </a:t>
            </a:r>
            <a:r>
              <a:rPr spc="-25" dirty="0"/>
              <a:t>Evaluation</a:t>
            </a:r>
            <a:r>
              <a:rPr spc="-229" dirty="0"/>
              <a:t> </a:t>
            </a:r>
            <a:r>
              <a:rPr spc="-10" dirty="0"/>
              <a:t>Metrics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8117" y="1526542"/>
            <a:ext cx="9229725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3225" indent="-377825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Arial MT"/>
              <a:buChar char="•"/>
              <a:tabLst>
                <a:tab pos="403225" algn="l"/>
              </a:tabLst>
            </a:pPr>
            <a:r>
              <a:rPr sz="2650" b="1" i="1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650" b="1" i="1" spc="-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50" b="1" spc="-10" dirty="0">
                <a:solidFill>
                  <a:srgbClr val="0000FF"/>
                </a:solidFill>
                <a:latin typeface="Calibri"/>
                <a:cs typeface="Calibri"/>
              </a:rPr>
              <a:t>measure</a:t>
            </a:r>
            <a:r>
              <a:rPr sz="2650" b="1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50" b="1" dirty="0">
                <a:latin typeface="Calibri"/>
                <a:cs typeface="Calibri"/>
              </a:rPr>
              <a:t>(</a:t>
            </a:r>
            <a:r>
              <a:rPr sz="2650" b="1" i="1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625" b="1" i="1" baseline="-20634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2625" b="1" i="1" spc="225" baseline="-2063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or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b="1" i="1" spc="-10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650" b="1" spc="-10" dirty="0">
                <a:solidFill>
                  <a:srgbClr val="0000FF"/>
                </a:solidFill>
                <a:latin typeface="Calibri"/>
                <a:cs typeface="Calibri"/>
              </a:rPr>
              <a:t>‐score</a:t>
            </a:r>
            <a:r>
              <a:rPr sz="2650" b="1" spc="-10" dirty="0">
                <a:latin typeface="Calibri"/>
                <a:cs typeface="Calibri"/>
              </a:rPr>
              <a:t>)</a:t>
            </a:r>
            <a:r>
              <a:rPr sz="2650" spc="-10" dirty="0">
                <a:latin typeface="Calibri"/>
                <a:cs typeface="Calibri"/>
              </a:rPr>
              <a:t>: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harmonic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mean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of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precision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and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recall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5440" y="3308089"/>
            <a:ext cx="8368030" cy="831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5925" indent="-377825">
              <a:lnSpc>
                <a:spcPts val="3175"/>
              </a:lnSpc>
              <a:spcBef>
                <a:spcPts val="95"/>
              </a:spcBef>
              <a:buClr>
                <a:srgbClr val="CC0000"/>
              </a:buClr>
              <a:buFont typeface="Arial MT"/>
              <a:buChar char="•"/>
              <a:tabLst>
                <a:tab pos="415925" algn="l"/>
                <a:tab pos="937894" algn="l"/>
              </a:tabLst>
            </a:pPr>
            <a:r>
              <a:rPr sz="2650" b="1" i="1" spc="-25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625" b="1" i="1" spc="-37" baseline="-20634" dirty="0">
                <a:solidFill>
                  <a:srgbClr val="0000FF"/>
                </a:solidFill>
                <a:latin typeface="Calibri"/>
                <a:cs typeface="Calibri"/>
              </a:rPr>
              <a:t>ß</a:t>
            </a:r>
            <a:r>
              <a:rPr sz="2650" b="1" spc="-25" dirty="0">
                <a:latin typeface="Calibri"/>
                <a:cs typeface="Calibri"/>
              </a:rPr>
              <a:t>:</a:t>
            </a:r>
            <a:r>
              <a:rPr sz="2650" b="1" dirty="0">
                <a:latin typeface="Calibri"/>
                <a:cs typeface="Calibri"/>
              </a:rPr>
              <a:t>	</a:t>
            </a:r>
            <a:r>
              <a:rPr sz="2650" spc="-10" dirty="0">
                <a:latin typeface="Calibri"/>
                <a:cs typeface="Calibri"/>
              </a:rPr>
              <a:t>weighted</a:t>
            </a:r>
            <a:r>
              <a:rPr sz="2650" spc="-10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measure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of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precision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and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recall</a:t>
            </a:r>
            <a:endParaRPr sz="2650">
              <a:latin typeface="Calibri"/>
              <a:cs typeface="Calibri"/>
            </a:endParaRPr>
          </a:p>
          <a:p>
            <a:pPr marL="541655">
              <a:lnSpc>
                <a:spcPts val="3175"/>
              </a:lnSpc>
            </a:pPr>
            <a:r>
              <a:rPr sz="2650" dirty="0">
                <a:solidFill>
                  <a:srgbClr val="CC0000"/>
                </a:solidFill>
                <a:latin typeface="Arial MT"/>
                <a:cs typeface="Arial MT"/>
              </a:rPr>
              <a:t>–</a:t>
            </a:r>
            <a:r>
              <a:rPr sz="2650" spc="18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2650" dirty="0">
                <a:latin typeface="Calibri"/>
                <a:cs typeface="Calibri"/>
              </a:rPr>
              <a:t>assigns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ß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times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as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much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weight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to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recall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as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to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precision</a:t>
            </a:r>
            <a:endParaRPr sz="26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0786" y="2121989"/>
            <a:ext cx="3503881" cy="81646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6867" y="4581412"/>
            <a:ext cx="4702421" cy="9106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Classifier</a:t>
            </a:r>
            <a:r>
              <a:rPr spc="-229" dirty="0"/>
              <a:t> </a:t>
            </a:r>
            <a:r>
              <a:rPr spc="-25" dirty="0"/>
              <a:t>Evaluation</a:t>
            </a:r>
            <a:r>
              <a:rPr spc="-229" dirty="0"/>
              <a:t> </a:t>
            </a:r>
            <a:r>
              <a:rPr spc="-10" dirty="0"/>
              <a:t>Metrics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0817" y="1577596"/>
            <a:ext cx="4145279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dirty="0">
                <a:latin typeface="Calibri"/>
                <a:cs typeface="Calibri"/>
              </a:rPr>
              <a:t>Example</a:t>
            </a:r>
            <a:r>
              <a:rPr sz="2650" b="1" spc="-85" dirty="0">
                <a:latin typeface="Calibri"/>
                <a:cs typeface="Calibri"/>
              </a:rPr>
              <a:t> </a:t>
            </a:r>
            <a:r>
              <a:rPr sz="2650" b="1" dirty="0">
                <a:latin typeface="Calibri"/>
                <a:cs typeface="Calibri"/>
              </a:rPr>
              <a:t>of</a:t>
            </a:r>
            <a:r>
              <a:rPr sz="2650" b="1" spc="-80" dirty="0">
                <a:latin typeface="Calibri"/>
                <a:cs typeface="Calibri"/>
              </a:rPr>
              <a:t> </a:t>
            </a:r>
            <a:r>
              <a:rPr sz="2650" b="1" spc="-10" dirty="0">
                <a:latin typeface="Calibri"/>
                <a:cs typeface="Calibri"/>
              </a:rPr>
              <a:t>Confusion</a:t>
            </a:r>
            <a:r>
              <a:rPr sz="2650" b="1" spc="-95" dirty="0">
                <a:latin typeface="Calibri"/>
                <a:cs typeface="Calibri"/>
              </a:rPr>
              <a:t> </a:t>
            </a:r>
            <a:r>
              <a:rPr sz="2650" b="1" spc="-10" dirty="0">
                <a:latin typeface="Calibri"/>
                <a:cs typeface="Calibri"/>
              </a:rPr>
              <a:t>Matrix:</a:t>
            </a:r>
            <a:endParaRPr sz="265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56784" y="2335790"/>
          <a:ext cx="7917180" cy="2130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0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3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1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buy_computer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200" spc="48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5" dirty="0">
                          <a:latin typeface="Calibri"/>
                          <a:cs typeface="Calibri"/>
                        </a:rPr>
                        <a:t>yes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buy_computer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5" dirty="0">
                          <a:latin typeface="Calibri"/>
                          <a:cs typeface="Calibri"/>
                        </a:rPr>
                        <a:t>no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Total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buy_computer</a:t>
                      </a:r>
                      <a:r>
                        <a:rPr sz="2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5" dirty="0">
                          <a:latin typeface="Calibri"/>
                          <a:cs typeface="Calibri"/>
                        </a:rPr>
                        <a:t>yes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20" dirty="0">
                          <a:latin typeface="Calibri"/>
                          <a:cs typeface="Calibri"/>
                        </a:rPr>
                        <a:t>6954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25" dirty="0">
                          <a:latin typeface="Calibri"/>
                          <a:cs typeface="Calibri"/>
                        </a:rPr>
                        <a:t>46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20" dirty="0">
                          <a:latin typeface="Calibri"/>
                          <a:cs typeface="Calibri"/>
                        </a:rPr>
                        <a:t>7000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buy_computer</a:t>
                      </a:r>
                      <a:r>
                        <a:rPr sz="2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5" dirty="0">
                          <a:latin typeface="Calibri"/>
                          <a:cs typeface="Calibri"/>
                        </a:rPr>
                        <a:t>no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25" dirty="0">
                          <a:latin typeface="Calibri"/>
                          <a:cs typeface="Calibri"/>
                        </a:rPr>
                        <a:t>412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20" dirty="0">
                          <a:latin typeface="Calibri"/>
                          <a:cs typeface="Calibri"/>
                        </a:rPr>
                        <a:t>2588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20" dirty="0">
                          <a:latin typeface="Calibri"/>
                          <a:cs typeface="Calibri"/>
                        </a:rPr>
                        <a:t>3000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4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Total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200" spc="-20" dirty="0">
                          <a:latin typeface="Calibri"/>
                          <a:cs typeface="Calibri"/>
                        </a:rPr>
                        <a:t>7366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200" spc="-20" dirty="0">
                          <a:latin typeface="Calibri"/>
                          <a:cs typeface="Calibri"/>
                        </a:rPr>
                        <a:t>2634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10000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54691" y="3234184"/>
            <a:ext cx="1240790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b="1" dirty="0">
                <a:latin typeface="Calibri"/>
                <a:cs typeface="Calibri"/>
              </a:rPr>
              <a:t>Actual</a:t>
            </a:r>
            <a:r>
              <a:rPr sz="1950" b="1" spc="25" dirty="0">
                <a:latin typeface="Calibri"/>
                <a:cs typeface="Calibri"/>
              </a:rPr>
              <a:t> </a:t>
            </a:r>
            <a:r>
              <a:rPr sz="1950" b="1" spc="-10" dirty="0">
                <a:latin typeface="Calibri"/>
                <a:cs typeface="Calibri"/>
              </a:rPr>
              <a:t>class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74443" y="1863346"/>
            <a:ext cx="156908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b="1" dirty="0">
                <a:latin typeface="Calibri"/>
                <a:cs typeface="Calibri"/>
              </a:rPr>
              <a:t>Predicted</a:t>
            </a:r>
            <a:r>
              <a:rPr sz="1950" b="1" spc="5" dirty="0">
                <a:latin typeface="Calibri"/>
                <a:cs typeface="Calibri"/>
              </a:rPr>
              <a:t> </a:t>
            </a:r>
            <a:r>
              <a:rPr sz="1950" b="1" spc="-10" dirty="0">
                <a:latin typeface="Calibri"/>
                <a:cs typeface="Calibri"/>
              </a:rPr>
              <a:t>class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/>
              <a:t>Classifier</a:t>
            </a:r>
            <a:r>
              <a:rPr spc="-229" dirty="0"/>
              <a:t> </a:t>
            </a:r>
            <a:r>
              <a:rPr spc="-25" dirty="0"/>
              <a:t>Evaluation</a:t>
            </a:r>
            <a:r>
              <a:rPr spc="-229" dirty="0"/>
              <a:t> </a:t>
            </a:r>
            <a:r>
              <a:rPr spc="-10" dirty="0"/>
              <a:t>Metrics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843" y="1782730"/>
            <a:ext cx="9208135" cy="508317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90525" indent="-377825">
              <a:lnSpc>
                <a:spcPct val="100000"/>
              </a:lnSpc>
              <a:spcBef>
                <a:spcPts val="730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650" dirty="0">
                <a:latin typeface="Calibri"/>
                <a:cs typeface="Calibri"/>
              </a:rPr>
              <a:t>Classify</a:t>
            </a:r>
            <a:r>
              <a:rPr sz="2650" spc="-12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medical</a:t>
            </a:r>
            <a:r>
              <a:rPr sz="2650" spc="-12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data</a:t>
            </a:r>
            <a:r>
              <a:rPr sz="2650" spc="-13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tuples</a:t>
            </a:r>
            <a:endParaRPr sz="265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spcBef>
                <a:spcPts val="630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650" spc="-10" dirty="0">
                <a:latin typeface="Calibri"/>
                <a:cs typeface="Calibri"/>
              </a:rPr>
              <a:t>Positive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tuples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(</a:t>
            </a:r>
            <a:r>
              <a:rPr sz="2650" i="1" dirty="0">
                <a:latin typeface="Calibri"/>
                <a:cs typeface="Calibri"/>
              </a:rPr>
              <a:t>cancer</a:t>
            </a:r>
            <a:r>
              <a:rPr sz="2650" i="1" spc="-60" dirty="0">
                <a:latin typeface="Calibri"/>
                <a:cs typeface="Calibri"/>
              </a:rPr>
              <a:t> </a:t>
            </a:r>
            <a:r>
              <a:rPr sz="2650" i="1" dirty="0">
                <a:latin typeface="Calibri"/>
                <a:cs typeface="Calibri"/>
              </a:rPr>
              <a:t>=</a:t>
            </a:r>
            <a:r>
              <a:rPr sz="2650" i="1" spc="-65" dirty="0">
                <a:latin typeface="Calibri"/>
                <a:cs typeface="Calibri"/>
              </a:rPr>
              <a:t> </a:t>
            </a:r>
            <a:r>
              <a:rPr sz="2650" i="1" spc="-20" dirty="0">
                <a:latin typeface="Calibri"/>
                <a:cs typeface="Calibri"/>
              </a:rPr>
              <a:t>yes</a:t>
            </a:r>
            <a:r>
              <a:rPr sz="2650" spc="-20" dirty="0">
                <a:latin typeface="Calibri"/>
                <a:cs typeface="Calibri"/>
              </a:rPr>
              <a:t>)</a:t>
            </a:r>
            <a:endParaRPr sz="265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spcBef>
                <a:spcPts val="630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650" spc="-10" dirty="0">
                <a:latin typeface="Calibri"/>
                <a:cs typeface="Calibri"/>
              </a:rPr>
              <a:t>Negative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tuples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(</a:t>
            </a:r>
            <a:r>
              <a:rPr sz="2650" i="1" dirty="0">
                <a:latin typeface="Calibri"/>
                <a:cs typeface="Calibri"/>
              </a:rPr>
              <a:t>cancer</a:t>
            </a:r>
            <a:r>
              <a:rPr sz="2650" i="1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=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i="1" spc="-25" dirty="0">
                <a:latin typeface="Calibri"/>
                <a:cs typeface="Calibri"/>
              </a:rPr>
              <a:t>no</a:t>
            </a:r>
            <a:r>
              <a:rPr sz="2650" spc="-25" dirty="0">
                <a:latin typeface="Calibri"/>
                <a:cs typeface="Calibri"/>
              </a:rPr>
              <a:t>)</a:t>
            </a:r>
            <a:endParaRPr sz="265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spcBef>
                <a:spcPts val="62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650" dirty="0">
                <a:latin typeface="Calibri"/>
                <a:cs typeface="Calibri"/>
              </a:rPr>
              <a:t>The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classifier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i="1" dirty="0">
                <a:latin typeface="Calibri"/>
                <a:cs typeface="Calibri"/>
              </a:rPr>
              <a:t>seems</a:t>
            </a:r>
            <a:r>
              <a:rPr sz="2650" i="1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quite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accurate;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96.5%</a:t>
            </a:r>
            <a:r>
              <a:rPr sz="2650" spc="-9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accuracy</a:t>
            </a:r>
            <a:endParaRPr sz="265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spcBef>
                <a:spcPts val="630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650" spc="-10" dirty="0">
                <a:latin typeface="Calibri"/>
                <a:cs typeface="Calibri"/>
              </a:rPr>
              <a:t>Sensitivity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=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TP/P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=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90/300×100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=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30%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(accuracy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on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cancer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tuples)</a:t>
            </a:r>
            <a:endParaRPr sz="1950">
              <a:latin typeface="Calibri"/>
              <a:cs typeface="Calibri"/>
            </a:endParaRPr>
          </a:p>
          <a:p>
            <a:pPr marL="390525" marR="5080" indent="-378460">
              <a:lnSpc>
                <a:spcPct val="102400"/>
              </a:lnSpc>
              <a:spcBef>
                <a:spcPts val="54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  <a:tab pos="5450205" algn="l"/>
              </a:tabLst>
            </a:pPr>
            <a:r>
              <a:rPr sz="2650" spc="-10" dirty="0">
                <a:latin typeface="Calibri"/>
                <a:cs typeface="Calibri"/>
              </a:rPr>
              <a:t>Specificity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=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TN/N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=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9560/9700×100</a:t>
            </a:r>
            <a:r>
              <a:rPr sz="2650" dirty="0">
                <a:latin typeface="Calibri"/>
                <a:cs typeface="Calibri"/>
              </a:rPr>
              <a:t>	=</a:t>
            </a:r>
            <a:r>
              <a:rPr sz="2650" spc="-3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98.56%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(accuracy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on</a:t>
            </a:r>
            <a:r>
              <a:rPr sz="1950" spc="-10" dirty="0">
                <a:latin typeface="Calibri"/>
                <a:cs typeface="Calibri"/>
              </a:rPr>
              <a:t> noncancer tuples)</a:t>
            </a:r>
            <a:endParaRPr sz="1950">
              <a:latin typeface="Calibri"/>
              <a:cs typeface="Calibri"/>
            </a:endParaRPr>
          </a:p>
          <a:p>
            <a:pPr marL="390525" marR="730885" indent="-378460">
              <a:lnSpc>
                <a:spcPct val="100000"/>
              </a:lnSpc>
              <a:spcBef>
                <a:spcPts val="590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650" i="1" dirty="0">
                <a:solidFill>
                  <a:srgbClr val="0000FF"/>
                </a:solidFill>
                <a:latin typeface="Calibri"/>
                <a:cs typeface="Calibri"/>
              </a:rPr>
              <a:t>Classifier</a:t>
            </a:r>
            <a:r>
              <a:rPr sz="2650" i="1" spc="-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50" i="1" dirty="0">
                <a:solidFill>
                  <a:srgbClr val="0000FF"/>
                </a:solidFill>
                <a:latin typeface="Calibri"/>
                <a:cs typeface="Calibri"/>
              </a:rPr>
              <a:t>is</a:t>
            </a:r>
            <a:r>
              <a:rPr sz="2650" i="1" spc="-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50" i="1" spc="-10" dirty="0">
                <a:solidFill>
                  <a:srgbClr val="0000FF"/>
                </a:solidFill>
                <a:latin typeface="Calibri"/>
                <a:cs typeface="Calibri"/>
              </a:rPr>
              <a:t>correctly</a:t>
            </a:r>
            <a:r>
              <a:rPr sz="2650" i="1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50" i="1" dirty="0">
                <a:solidFill>
                  <a:srgbClr val="0000FF"/>
                </a:solidFill>
                <a:latin typeface="Calibri"/>
                <a:cs typeface="Calibri"/>
              </a:rPr>
              <a:t>labeling</a:t>
            </a:r>
            <a:r>
              <a:rPr sz="2650" i="1" spc="-7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50" i="1" dirty="0">
                <a:solidFill>
                  <a:srgbClr val="0000FF"/>
                </a:solidFill>
                <a:latin typeface="Calibri"/>
                <a:cs typeface="Calibri"/>
              </a:rPr>
              <a:t>only</a:t>
            </a:r>
            <a:r>
              <a:rPr sz="2650" i="1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50" i="1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650" i="1" spc="-9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50" i="1" dirty="0">
                <a:solidFill>
                  <a:srgbClr val="0000FF"/>
                </a:solidFill>
                <a:latin typeface="Calibri"/>
                <a:cs typeface="Calibri"/>
              </a:rPr>
              <a:t>noncancer</a:t>
            </a:r>
            <a:r>
              <a:rPr sz="2650" i="1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50" i="1" dirty="0">
                <a:solidFill>
                  <a:srgbClr val="0000FF"/>
                </a:solidFill>
                <a:latin typeface="Calibri"/>
                <a:cs typeface="Calibri"/>
              </a:rPr>
              <a:t>tuples</a:t>
            </a:r>
            <a:r>
              <a:rPr sz="2650" i="1" spc="-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50" i="1" spc="-25" dirty="0">
                <a:solidFill>
                  <a:srgbClr val="0000FF"/>
                </a:solidFill>
                <a:latin typeface="Calibri"/>
                <a:cs typeface="Calibri"/>
              </a:rPr>
              <a:t>and </a:t>
            </a:r>
            <a:r>
              <a:rPr sz="2650" i="1" dirty="0">
                <a:solidFill>
                  <a:srgbClr val="0000FF"/>
                </a:solidFill>
                <a:latin typeface="Calibri"/>
                <a:cs typeface="Calibri"/>
              </a:rPr>
              <a:t>misclassifying</a:t>
            </a:r>
            <a:r>
              <a:rPr sz="2650" i="1" spc="-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50" i="1" dirty="0">
                <a:solidFill>
                  <a:srgbClr val="0000FF"/>
                </a:solidFill>
                <a:latin typeface="Calibri"/>
                <a:cs typeface="Calibri"/>
              </a:rPr>
              <a:t>most</a:t>
            </a:r>
            <a:r>
              <a:rPr sz="2650" i="1" spc="-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50" i="1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2650" i="1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50" i="1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650" i="1" spc="-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50" i="1" dirty="0">
                <a:solidFill>
                  <a:srgbClr val="0000FF"/>
                </a:solidFill>
                <a:latin typeface="Calibri"/>
                <a:cs typeface="Calibri"/>
              </a:rPr>
              <a:t>cancer</a:t>
            </a:r>
            <a:r>
              <a:rPr sz="2650" i="1" spc="-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50" i="1" spc="-10" dirty="0">
                <a:solidFill>
                  <a:srgbClr val="0000FF"/>
                </a:solidFill>
                <a:latin typeface="Calibri"/>
                <a:cs typeface="Calibri"/>
              </a:rPr>
              <a:t>tuples!!!</a:t>
            </a:r>
            <a:endParaRPr sz="265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spcBef>
                <a:spcPts val="62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650" spc="-10" dirty="0">
                <a:latin typeface="Calibri"/>
                <a:cs typeface="Calibri"/>
              </a:rPr>
              <a:t>Accuracy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rate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of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98.56%</a:t>
            </a:r>
            <a:r>
              <a:rPr sz="2650" spc="-10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is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not</a:t>
            </a:r>
            <a:r>
              <a:rPr sz="2650" spc="-9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acceptable</a:t>
            </a:r>
            <a:endParaRPr sz="265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spcBef>
                <a:spcPts val="62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650" dirty="0">
                <a:latin typeface="Calibri"/>
                <a:cs typeface="Calibri"/>
              </a:rPr>
              <a:t>Only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3%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of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the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training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set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are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cancer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tuples</a:t>
            </a:r>
            <a:endParaRPr sz="26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9116" y="1708880"/>
            <a:ext cx="3491277" cy="162889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908681" y="2220724"/>
            <a:ext cx="619125" cy="563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0170" marR="5080" indent="-78105">
              <a:lnSpc>
                <a:spcPct val="100899"/>
              </a:lnSpc>
              <a:spcBef>
                <a:spcPts val="95"/>
              </a:spcBef>
            </a:pPr>
            <a:r>
              <a:rPr sz="1750" b="1" spc="-10" dirty="0">
                <a:latin typeface="Calibri"/>
                <a:cs typeface="Calibri"/>
              </a:rPr>
              <a:t>Actual class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0830" y="1427472"/>
            <a:ext cx="139890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b="1" dirty="0">
                <a:latin typeface="Calibri"/>
                <a:cs typeface="Calibri"/>
              </a:rPr>
              <a:t>Predicted</a:t>
            </a:r>
            <a:r>
              <a:rPr sz="1750" b="1" spc="-70" dirty="0">
                <a:latin typeface="Calibri"/>
                <a:cs typeface="Calibri"/>
              </a:rPr>
              <a:t> </a:t>
            </a:r>
            <a:r>
              <a:rPr sz="1750" b="1" spc="-10" dirty="0">
                <a:latin typeface="Calibri"/>
                <a:cs typeface="Calibri"/>
              </a:rPr>
              <a:t>class</a:t>
            </a:r>
            <a:endParaRPr sz="1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Overfitting</a:t>
            </a:r>
            <a:r>
              <a:rPr spc="-110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10" dirty="0"/>
              <a:t>Underfitting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0817" y="1611124"/>
            <a:ext cx="8881110" cy="4685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marR="1214755" indent="-37846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650" spc="-10" dirty="0">
                <a:latin typeface="Calibri"/>
                <a:cs typeface="Calibri"/>
              </a:rPr>
              <a:t>Overall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goal</a:t>
            </a:r>
            <a:r>
              <a:rPr sz="2650" spc="-10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in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machine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learning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is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to</a:t>
            </a:r>
            <a:r>
              <a:rPr sz="2650" spc="-9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obtain</a:t>
            </a:r>
            <a:r>
              <a:rPr sz="2650" spc="-10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model/ hypothesis</a:t>
            </a:r>
            <a:r>
              <a:rPr sz="2650" spc="-9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that</a:t>
            </a:r>
            <a:r>
              <a:rPr sz="2650" spc="-9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generalizes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well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to</a:t>
            </a:r>
            <a:r>
              <a:rPr sz="2650" spc="-95" dirty="0">
                <a:latin typeface="Calibri"/>
                <a:cs typeface="Calibri"/>
              </a:rPr>
              <a:t> </a:t>
            </a:r>
            <a:r>
              <a:rPr sz="2650" spc="-45" dirty="0">
                <a:latin typeface="Calibri"/>
                <a:cs typeface="Calibri"/>
              </a:rPr>
              <a:t>new,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unseen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data</a:t>
            </a:r>
            <a:endParaRPr sz="2650">
              <a:latin typeface="Calibri"/>
              <a:cs typeface="Calibri"/>
            </a:endParaRPr>
          </a:p>
          <a:p>
            <a:pPr marL="830580" marR="5080" lvl="1" indent="-314960">
              <a:lnSpc>
                <a:spcPct val="101800"/>
              </a:lnSpc>
              <a:spcBef>
                <a:spcPts val="500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1950" i="1" dirty="0">
                <a:solidFill>
                  <a:srgbClr val="0000FF"/>
                </a:solidFill>
                <a:latin typeface="Calibri"/>
                <a:cs typeface="Calibri"/>
              </a:rPr>
              <a:t>Goal</a:t>
            </a:r>
            <a:r>
              <a:rPr sz="1950" i="1" spc="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50" i="1" dirty="0">
                <a:solidFill>
                  <a:srgbClr val="0000FF"/>
                </a:solidFill>
                <a:latin typeface="Calibri"/>
                <a:cs typeface="Calibri"/>
              </a:rPr>
              <a:t>is</a:t>
            </a:r>
            <a:r>
              <a:rPr sz="1950" i="1" spc="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50" i="1" dirty="0">
                <a:solidFill>
                  <a:srgbClr val="0000FF"/>
                </a:solidFill>
                <a:latin typeface="Calibri"/>
                <a:cs typeface="Calibri"/>
              </a:rPr>
              <a:t>not</a:t>
            </a:r>
            <a:r>
              <a:rPr sz="1950" i="1" spc="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50" i="1" dirty="0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1950" i="1" spc="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50" i="1" dirty="0">
                <a:solidFill>
                  <a:srgbClr val="0000FF"/>
                </a:solidFill>
                <a:latin typeface="Calibri"/>
                <a:cs typeface="Calibri"/>
              </a:rPr>
              <a:t>memorize</a:t>
            </a:r>
            <a:r>
              <a:rPr sz="1950" i="1" spc="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50" i="1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1950" i="1" spc="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50" i="1" dirty="0">
                <a:solidFill>
                  <a:srgbClr val="0000FF"/>
                </a:solidFill>
                <a:latin typeface="Calibri"/>
                <a:cs typeface="Calibri"/>
              </a:rPr>
              <a:t>training</a:t>
            </a:r>
            <a:r>
              <a:rPr sz="1950" i="1" spc="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50" i="1" dirty="0">
                <a:solidFill>
                  <a:srgbClr val="0000FF"/>
                </a:solidFill>
                <a:latin typeface="Calibri"/>
                <a:cs typeface="Calibri"/>
              </a:rPr>
              <a:t>data</a:t>
            </a:r>
            <a:r>
              <a:rPr sz="1950" i="1" spc="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(far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more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efficient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ways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to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store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-20" dirty="0">
                <a:latin typeface="Calibri"/>
                <a:cs typeface="Calibri"/>
              </a:rPr>
              <a:t>data </a:t>
            </a:r>
            <a:r>
              <a:rPr sz="1950" dirty="0">
                <a:latin typeface="Calibri"/>
                <a:cs typeface="Calibri"/>
              </a:rPr>
              <a:t>than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inside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random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forest)</a:t>
            </a:r>
            <a:endParaRPr sz="1950">
              <a:latin typeface="Calibri"/>
              <a:cs typeface="Calibri"/>
            </a:endParaRPr>
          </a:p>
          <a:p>
            <a:pPr marL="390525" marR="520700" indent="-378460">
              <a:lnSpc>
                <a:spcPct val="100000"/>
              </a:lnSpc>
              <a:spcBef>
                <a:spcPts val="590"/>
              </a:spcBef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650" dirty="0">
                <a:latin typeface="Calibri"/>
                <a:cs typeface="Calibri"/>
              </a:rPr>
              <a:t>A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good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model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has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“high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generalization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accuracy”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or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“low generalization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error”</a:t>
            </a:r>
            <a:endParaRPr sz="2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95"/>
              </a:spcBef>
              <a:buClr>
                <a:srgbClr val="CC0000"/>
              </a:buClr>
              <a:buFont typeface="Arial MT"/>
              <a:buChar char="•"/>
            </a:pPr>
            <a:endParaRPr sz="265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buClr>
                <a:srgbClr val="CC0000"/>
              </a:buClr>
              <a:buFont typeface="Arial MT"/>
              <a:buChar char="•"/>
              <a:tabLst>
                <a:tab pos="390525" algn="l"/>
              </a:tabLst>
            </a:pPr>
            <a:r>
              <a:rPr sz="2650" spc="-10" dirty="0">
                <a:latin typeface="Calibri"/>
                <a:cs typeface="Calibri"/>
              </a:rPr>
              <a:t>Assumptions</a:t>
            </a:r>
            <a:r>
              <a:rPr sz="2650" spc="-10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we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generally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make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are:</a:t>
            </a:r>
            <a:endParaRPr sz="2650">
              <a:latin typeface="Calibri"/>
              <a:cs typeface="Calibri"/>
            </a:endParaRPr>
          </a:p>
          <a:p>
            <a:pPr marL="830580" marR="182245" lvl="1" indent="-314960">
              <a:lnSpc>
                <a:spcPct val="101800"/>
              </a:lnSpc>
              <a:spcBef>
                <a:spcPts val="505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1950" dirty="0">
                <a:latin typeface="Calibri"/>
                <a:cs typeface="Calibri"/>
              </a:rPr>
              <a:t>i.i.d.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assumption: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inputs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are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independent,</a:t>
            </a:r>
            <a:r>
              <a:rPr sz="1950" spc="5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and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training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and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test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examples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-25" dirty="0">
                <a:latin typeface="Calibri"/>
                <a:cs typeface="Calibri"/>
              </a:rPr>
              <a:t>are </a:t>
            </a:r>
            <a:r>
              <a:rPr sz="1950" dirty="0">
                <a:latin typeface="Calibri"/>
                <a:cs typeface="Calibri"/>
              </a:rPr>
              <a:t>identically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distributed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(drawn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from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same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probability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distribution)</a:t>
            </a:r>
            <a:endParaRPr sz="1950">
              <a:latin typeface="Calibri"/>
              <a:cs typeface="Calibri"/>
            </a:endParaRPr>
          </a:p>
          <a:p>
            <a:pPr marL="830580" marR="335280" lvl="1" indent="-314960">
              <a:lnSpc>
                <a:spcPct val="101499"/>
              </a:lnSpc>
              <a:spcBef>
                <a:spcPts val="484"/>
              </a:spcBef>
              <a:buClr>
                <a:srgbClr val="CC0000"/>
              </a:buClr>
              <a:buFont typeface="Arial MT"/>
              <a:buChar char="–"/>
              <a:tabLst>
                <a:tab pos="830580" algn="l"/>
              </a:tabLst>
            </a:pPr>
            <a:r>
              <a:rPr sz="1950" dirty="0">
                <a:latin typeface="Calibri"/>
                <a:cs typeface="Calibri"/>
              </a:rPr>
              <a:t>For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some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random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model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that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has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not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been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fit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to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training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set,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we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expect </a:t>
            </a:r>
            <a:r>
              <a:rPr sz="1950" dirty="0">
                <a:latin typeface="Calibri"/>
                <a:cs typeface="Calibri"/>
              </a:rPr>
              <a:t>both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training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and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test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error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to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be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equal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2288</Words>
  <Application>Microsoft Office PowerPoint</Application>
  <PresentationFormat>Custom</PresentationFormat>
  <Paragraphs>333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 MT</vt:lpstr>
      <vt:lpstr>Calibri</vt:lpstr>
      <vt:lpstr>Comic Sans MS</vt:lpstr>
      <vt:lpstr>Times New Roman</vt:lpstr>
      <vt:lpstr>Office Theme</vt:lpstr>
      <vt:lpstr>Classifier Evaluation and Improvement Techniques</vt:lpstr>
      <vt:lpstr>Classifier Evaluation</vt:lpstr>
      <vt:lpstr>Classifier Evaluation Metrics</vt:lpstr>
      <vt:lpstr>Classifier Evaluation Metrics</vt:lpstr>
      <vt:lpstr>Classifier Evaluation Metrics</vt:lpstr>
      <vt:lpstr>Classifier Evaluation Metrics</vt:lpstr>
      <vt:lpstr>Classifier Evaluation Metrics</vt:lpstr>
      <vt:lpstr>Classifier Evaluation Metrics</vt:lpstr>
      <vt:lpstr>Overfitting and Underfitting</vt:lpstr>
      <vt:lpstr>Overfitting and Underfitting</vt:lpstr>
      <vt:lpstr>Overfitting and Underfitting</vt:lpstr>
      <vt:lpstr>Overfitting and Underfitting</vt:lpstr>
      <vt:lpstr>Overfitting and Underfitting</vt:lpstr>
      <vt:lpstr>Prediction Error</vt:lpstr>
      <vt:lpstr>Bias and Variance</vt:lpstr>
      <vt:lpstr>Bias and Variance</vt:lpstr>
      <vt:lpstr>Bias and Variance</vt:lpstr>
      <vt:lpstr>Bias and Variance</vt:lpstr>
      <vt:lpstr>Bias‐Variance Tradeoff</vt:lpstr>
      <vt:lpstr>Accuracy Estimation</vt:lpstr>
      <vt:lpstr>Accuracy Estimation</vt:lpstr>
      <vt:lpstr>Accuracy Estimation</vt:lpstr>
      <vt:lpstr>Techniques to Improve Classification Accuracy</vt:lpstr>
      <vt:lpstr>Ensemble Methods</vt:lpstr>
      <vt:lpstr>Ensemble Methods</vt:lpstr>
      <vt:lpstr>Ensemble Methods</vt:lpstr>
      <vt:lpstr>Ensemble Methods</vt:lpstr>
      <vt:lpstr>Ensemble Methods</vt:lpstr>
      <vt:lpstr>Ensemble Methods</vt:lpstr>
      <vt:lpstr>Ensemble Methods</vt:lpstr>
      <vt:lpstr>Ensemble Methods</vt:lpstr>
      <vt:lpstr>Ensemble Methods</vt:lpstr>
      <vt:lpstr>Class‐Imbalanced Data</vt:lpstr>
      <vt:lpstr>Class‐Imbalanced Data</vt:lpstr>
      <vt:lpstr>What to Remember?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IME 672 - Classifier Evaluation</dc:title>
  <dc:creator>faiz</dc:creator>
  <cp:lastModifiedBy>OM MISHRA</cp:lastModifiedBy>
  <cp:revision>1</cp:revision>
  <dcterms:created xsi:type="dcterms:W3CDTF">2023-12-22T21:05:31Z</dcterms:created>
  <dcterms:modified xsi:type="dcterms:W3CDTF">2023-12-22T21:38:39Z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2023-08-27T00:00:00Z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2023-12-22T00:00:00Z</vt:filetime>
  </property>
  <property fmtid="{D5CDD505-2E9C-101B-9397-08002B2CF9AE}" pid="5" name="Producer">
    <vt:lpwstr>Acrobat Distiller 11.0 (Windows)</vt:lpwstr>
  </property>
</Properties>
</file>