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62" r:id="rId38"/>
    <p:sldId id="26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5/5/2017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5/5/2017</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5/5/2017</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5/5/2017</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5/5/2017</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5/5/2017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981200"/>
            <a:ext cx="6781800" cy="1360962"/>
          </a:xfrm>
        </p:spPr>
        <p:txBody>
          <a:bodyPr>
            <a:normAutofit fontScale="90000"/>
          </a:bodyPr>
          <a:lstStyle/>
          <a:p>
            <a:r>
              <a:rPr lang="en-US" dirty="0" smtClean="0">
                <a:solidFill>
                  <a:srgbClr val="FFFF00"/>
                </a:solidFill>
              </a:rPr>
              <a:t>Data Structure and </a:t>
            </a:r>
            <a:r>
              <a:rPr lang="en-US" dirty="0" err="1" smtClean="0">
                <a:solidFill>
                  <a:srgbClr val="FFFF00"/>
                </a:solidFill>
              </a:rPr>
              <a:t>AlgorithmS</a:t>
            </a:r>
            <a:r>
              <a:rPr lang="en-US" dirty="0" smtClean="0">
                <a:solidFill>
                  <a:srgbClr val="FFFF00"/>
                </a:solidFill>
              </a:rPr>
              <a:t/>
            </a:r>
            <a:br>
              <a:rPr lang="en-US" dirty="0" smtClean="0">
                <a:solidFill>
                  <a:srgbClr val="FFFF00"/>
                </a:solidFill>
              </a:rPr>
            </a:br>
            <a:r>
              <a:rPr lang="en-US" dirty="0" smtClean="0">
                <a:solidFill>
                  <a:srgbClr val="FFFF00"/>
                </a:solidFill>
              </a:rPr>
              <a:t>Review 3</a:t>
            </a:r>
            <a:br>
              <a:rPr lang="en-US" dirty="0" smtClean="0">
                <a:solidFill>
                  <a:srgbClr val="FFFF00"/>
                </a:solidFill>
              </a:rPr>
            </a:br>
            <a:r>
              <a:rPr lang="en-US" dirty="0" smtClean="0">
                <a:solidFill>
                  <a:srgbClr val="FFFF00"/>
                </a:solidFill>
              </a:rPr>
              <a:t>Topic:- Car Parking System in India</a:t>
            </a:r>
            <a:endParaRPr lang="en-US" dirty="0">
              <a:solidFill>
                <a:srgbClr val="FFFF00"/>
              </a:solidFill>
            </a:endParaRPr>
          </a:p>
        </p:txBody>
      </p:sp>
      <p:sp>
        <p:nvSpPr>
          <p:cNvPr id="3" name="Subtitle 2"/>
          <p:cNvSpPr>
            <a:spLocks noGrp="1"/>
          </p:cNvSpPr>
          <p:nvPr>
            <p:ph type="subTitle" idx="1"/>
          </p:nvPr>
        </p:nvSpPr>
        <p:spPr>
          <a:xfrm>
            <a:off x="4191000" y="5562600"/>
            <a:ext cx="4724400" cy="1295400"/>
          </a:xfrm>
        </p:spPr>
        <p:txBody>
          <a:bodyPr>
            <a:normAutofit/>
          </a:bodyPr>
          <a:lstStyle/>
          <a:p>
            <a:r>
              <a:rPr lang="en-US" dirty="0" smtClean="0">
                <a:solidFill>
                  <a:schemeClr val="bg1"/>
                </a:solidFill>
              </a:rPr>
              <a:t>By:-</a:t>
            </a:r>
          </a:p>
          <a:p>
            <a:r>
              <a:rPr lang="en-US" dirty="0" smtClean="0">
                <a:solidFill>
                  <a:schemeClr val="bg1"/>
                </a:solidFill>
              </a:rPr>
              <a:t>Om </a:t>
            </a:r>
            <a:r>
              <a:rPr lang="en-US" dirty="0" err="1" smtClean="0">
                <a:solidFill>
                  <a:schemeClr val="bg1"/>
                </a:solidFill>
              </a:rPr>
              <a:t>Ashish</a:t>
            </a:r>
            <a:r>
              <a:rPr lang="en-US" dirty="0" smtClean="0">
                <a:solidFill>
                  <a:schemeClr val="bg1"/>
                </a:solidFill>
              </a:rPr>
              <a:t> </a:t>
            </a:r>
            <a:r>
              <a:rPr lang="en-US" dirty="0" err="1" smtClean="0">
                <a:solidFill>
                  <a:schemeClr val="bg1"/>
                </a:solidFill>
              </a:rPr>
              <a:t>Mishra</a:t>
            </a:r>
            <a:r>
              <a:rPr lang="en-US" dirty="0" smtClean="0">
                <a:solidFill>
                  <a:schemeClr val="bg1"/>
                </a:solidFill>
              </a:rPr>
              <a:t> -16BCE0789</a:t>
            </a:r>
          </a:p>
          <a:p>
            <a:r>
              <a:rPr lang="en-US" dirty="0" smtClean="0">
                <a:solidFill>
                  <a:schemeClr val="bg1"/>
                </a:solidFill>
              </a:rPr>
              <a:t>Mayank Nandwani -15BCM0012</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of the tree</a:t>
            </a:r>
            <a:endParaRPr lang="en-US" dirty="0"/>
          </a:p>
        </p:txBody>
      </p:sp>
      <p:sp>
        <p:nvSpPr>
          <p:cNvPr id="3" name="Content Placeholder 2"/>
          <p:cNvSpPr>
            <a:spLocks noGrp="1"/>
          </p:cNvSpPr>
          <p:nvPr>
            <p:ph sz="quarter" idx="1"/>
          </p:nvPr>
        </p:nvSpPr>
        <p:spPr/>
        <p:txBody>
          <a:bodyPr/>
          <a:lstStyle/>
          <a:p>
            <a:r>
              <a:rPr lang="en-US" dirty="0" smtClean="0"/>
              <a:t> </a:t>
            </a:r>
            <a:r>
              <a:rPr lang="en-US" b="1" dirty="0" smtClean="0"/>
              <a:t>Root</a:t>
            </a:r>
            <a:r>
              <a:rPr lang="en-US" dirty="0" smtClean="0"/>
              <a:t> is the starting point of the tree and temp is a temporary pointer the tree to continue.</a:t>
            </a:r>
          </a:p>
          <a:p>
            <a:r>
              <a:rPr lang="en-US" b="1" dirty="0" smtClean="0"/>
              <a:t>Pointers t1 and t2 </a:t>
            </a:r>
            <a:r>
              <a:rPr lang="en-US" dirty="0" smtClean="0"/>
              <a:t>are used for</a:t>
            </a:r>
          </a:p>
          <a:p>
            <a:r>
              <a:rPr lang="en-US" dirty="0" smtClean="0"/>
              <a:t> </a:t>
            </a:r>
            <a:r>
              <a:rPr lang="en-US" b="1" dirty="0" smtClean="0"/>
              <a:t>t1</a:t>
            </a:r>
            <a:r>
              <a:rPr lang="en-US" dirty="0" smtClean="0"/>
              <a:t> is used to delete or find leaf node with 0 children or 1 child(left or right)</a:t>
            </a:r>
          </a:p>
          <a:p>
            <a:r>
              <a:rPr lang="en-US" b="1" dirty="0" smtClean="0"/>
              <a:t> t2 </a:t>
            </a:r>
            <a:r>
              <a:rPr lang="en-US" dirty="0" smtClean="0"/>
              <a:t>is used to delete 2 children in the tree and for finding smallest and largest element in tree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1143000"/>
          </a:xfrm>
        </p:spPr>
        <p:txBody>
          <a:bodyPr/>
          <a:lstStyle/>
          <a:p>
            <a:r>
              <a:rPr lang="en-US" dirty="0" smtClean="0"/>
              <a:t>Functions of the tree</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void insert(): </a:t>
            </a:r>
            <a:r>
              <a:rPr lang="en-US" dirty="0" smtClean="0"/>
              <a:t>To insert a node into the tree</a:t>
            </a:r>
          </a:p>
          <a:p>
            <a:r>
              <a:rPr lang="en-US" b="1" dirty="0" smtClean="0"/>
              <a:t>void create(): </a:t>
            </a:r>
            <a:r>
              <a:rPr lang="en-US" dirty="0" smtClean="0"/>
              <a:t>To create a node</a:t>
            </a:r>
          </a:p>
          <a:p>
            <a:r>
              <a:rPr lang="en-US" b="1" dirty="0" smtClean="0"/>
              <a:t>void search(</a:t>
            </a:r>
            <a:r>
              <a:rPr lang="en-US" b="1" dirty="0" err="1" smtClean="0"/>
              <a:t>struct</a:t>
            </a:r>
            <a:r>
              <a:rPr lang="en-US" b="1" dirty="0" smtClean="0"/>
              <a:t> Parking*t): </a:t>
            </a:r>
            <a:r>
              <a:rPr lang="en-US" dirty="0" smtClean="0"/>
              <a:t>To search for another node position if the root node is present</a:t>
            </a:r>
          </a:p>
          <a:p>
            <a:r>
              <a:rPr lang="en-US" b="1" dirty="0" smtClean="0"/>
              <a:t>void display(</a:t>
            </a:r>
            <a:r>
              <a:rPr lang="en-US" b="1" dirty="0" err="1" smtClean="0"/>
              <a:t>struct</a:t>
            </a:r>
            <a:r>
              <a:rPr lang="en-US" b="1" dirty="0" smtClean="0"/>
              <a:t> Parking*t): </a:t>
            </a:r>
            <a:r>
              <a:rPr lang="en-US" dirty="0" smtClean="0"/>
              <a:t>For traversal of the nodes</a:t>
            </a:r>
          </a:p>
          <a:p>
            <a:r>
              <a:rPr lang="en-US" b="1" dirty="0" smtClean="0"/>
              <a:t>void delete(): </a:t>
            </a:r>
            <a:r>
              <a:rPr lang="en-US" dirty="0" smtClean="0"/>
              <a:t>To delete a node form the tree</a:t>
            </a:r>
          </a:p>
          <a:p>
            <a:r>
              <a:rPr lang="en-US" b="1" dirty="0" smtClean="0"/>
              <a:t>void search1(</a:t>
            </a:r>
            <a:r>
              <a:rPr lang="en-US" b="1" dirty="0" err="1" smtClean="0"/>
              <a:t>struct</a:t>
            </a:r>
            <a:r>
              <a:rPr lang="en-US" b="1" dirty="0" smtClean="0"/>
              <a:t> Parking*</a:t>
            </a:r>
            <a:r>
              <a:rPr lang="en-US" b="1" dirty="0" err="1" smtClean="0"/>
              <a:t>t,int</a:t>
            </a:r>
            <a:r>
              <a:rPr lang="en-US" b="1" dirty="0" smtClean="0"/>
              <a:t> data): </a:t>
            </a:r>
            <a:r>
              <a:rPr lang="en-US" dirty="0" smtClean="0"/>
              <a:t>To search for the position of the desired root to be deleted</a:t>
            </a:r>
          </a:p>
          <a:p>
            <a:r>
              <a:rPr lang="en-US" b="1" dirty="0" smtClean="0"/>
              <a:t>void delete1(</a:t>
            </a:r>
            <a:r>
              <a:rPr lang="en-US" b="1" dirty="0" err="1" smtClean="0"/>
              <a:t>struct</a:t>
            </a:r>
            <a:r>
              <a:rPr lang="en-US" b="1" dirty="0" smtClean="0"/>
              <a:t> Parking*t): </a:t>
            </a:r>
            <a:r>
              <a:rPr lang="en-US" dirty="0" smtClean="0"/>
              <a:t>To delete the node it can be of 0,1 or 2 children</a:t>
            </a:r>
          </a:p>
          <a:p>
            <a:r>
              <a:rPr lang="en-US" b="1" dirty="0" err="1" smtClean="0"/>
              <a:t>int</a:t>
            </a:r>
            <a:r>
              <a:rPr lang="en-US" b="1" dirty="0" smtClean="0"/>
              <a:t> smallest(</a:t>
            </a:r>
            <a:r>
              <a:rPr lang="en-US" b="1" dirty="0" err="1" smtClean="0"/>
              <a:t>struct</a:t>
            </a:r>
            <a:r>
              <a:rPr lang="en-US" b="1" dirty="0" smtClean="0"/>
              <a:t> Parking*t): </a:t>
            </a:r>
            <a:r>
              <a:rPr lang="en-US" dirty="0" smtClean="0"/>
              <a:t>To calculate the smallest node on the left</a:t>
            </a:r>
          </a:p>
          <a:p>
            <a:r>
              <a:rPr lang="en-US" b="1" dirty="0" err="1" smtClean="0"/>
              <a:t>int</a:t>
            </a:r>
            <a:r>
              <a:rPr lang="en-US" b="1" dirty="0" smtClean="0"/>
              <a:t> largest(</a:t>
            </a:r>
            <a:r>
              <a:rPr lang="en-US" b="1" dirty="0" err="1" smtClean="0"/>
              <a:t>struct</a:t>
            </a:r>
            <a:r>
              <a:rPr lang="en-US" b="1" dirty="0" smtClean="0"/>
              <a:t> Parking*t): </a:t>
            </a:r>
            <a:r>
              <a:rPr lang="en-US" dirty="0" smtClean="0"/>
              <a:t>To calculate the largest node on the right</a:t>
            </a:r>
          </a:p>
          <a:p>
            <a:r>
              <a:rPr lang="en-US" b="1" dirty="0" smtClean="0"/>
              <a:t>void </a:t>
            </a:r>
            <a:r>
              <a:rPr lang="en-US" b="1" dirty="0" err="1" smtClean="0"/>
              <a:t>count_Cars</a:t>
            </a:r>
            <a:r>
              <a:rPr lang="en-US" b="1" dirty="0" smtClean="0"/>
              <a:t>(): </a:t>
            </a:r>
            <a:r>
              <a:rPr lang="en-US" dirty="0" smtClean="0"/>
              <a:t>To count the number of cars present in the Parking Lot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for waiting cars outside the Parking Lot</a:t>
            </a:r>
            <a:endParaRPr lang="en-US" dirty="0"/>
          </a:p>
        </p:txBody>
      </p:sp>
      <p:sp>
        <p:nvSpPr>
          <p:cNvPr id="3" name="Content Placeholder 2"/>
          <p:cNvSpPr>
            <a:spLocks noGrp="1"/>
          </p:cNvSpPr>
          <p:nvPr>
            <p:ph sz="quarter" idx="1"/>
          </p:nvPr>
        </p:nvSpPr>
        <p:spPr/>
        <p:txBody>
          <a:bodyPr>
            <a:normAutofit/>
          </a:bodyPr>
          <a:lstStyle/>
          <a:p>
            <a:r>
              <a:rPr lang="en-US" dirty="0" err="1" smtClean="0"/>
              <a:t>struct</a:t>
            </a:r>
            <a:r>
              <a:rPr lang="en-US" dirty="0" smtClean="0"/>
              <a:t> node</a:t>
            </a:r>
          </a:p>
          <a:p>
            <a:r>
              <a:rPr lang="en-US" dirty="0" smtClean="0"/>
              <a:t>{</a:t>
            </a:r>
          </a:p>
          <a:p>
            <a:r>
              <a:rPr lang="en-US" dirty="0" smtClean="0"/>
              <a:t>    char info[100];                      </a:t>
            </a:r>
          </a:p>
          <a:p>
            <a:r>
              <a:rPr lang="en-US" dirty="0" smtClean="0"/>
              <a:t>    </a:t>
            </a:r>
            <a:r>
              <a:rPr lang="en-US" dirty="0" err="1" smtClean="0"/>
              <a:t>struct</a:t>
            </a:r>
            <a:r>
              <a:rPr lang="en-US" dirty="0" smtClean="0"/>
              <a:t> node *</a:t>
            </a:r>
            <a:r>
              <a:rPr lang="en-US" dirty="0" err="1" smtClean="0"/>
              <a:t>ptr</a:t>
            </a:r>
            <a:r>
              <a:rPr lang="en-US" dirty="0" smtClean="0"/>
              <a:t>;</a:t>
            </a:r>
          </a:p>
          <a:p>
            <a:r>
              <a:rPr lang="en-US" dirty="0" smtClean="0"/>
              <a:t>}*front,*rear,*TEMP,*front1;             </a:t>
            </a:r>
          </a:p>
          <a:p>
            <a:r>
              <a:rPr lang="en-US" dirty="0" smtClean="0"/>
              <a:t>The </a:t>
            </a:r>
            <a:r>
              <a:rPr lang="en-US" b="1" dirty="0" smtClean="0"/>
              <a:t>front pointer </a:t>
            </a:r>
            <a:r>
              <a:rPr lang="en-US" dirty="0" smtClean="0"/>
              <a:t>represents the car at the starting of the queue.</a:t>
            </a:r>
          </a:p>
          <a:p>
            <a:r>
              <a:rPr lang="en-US" dirty="0" smtClean="0"/>
              <a:t>The </a:t>
            </a:r>
            <a:r>
              <a:rPr lang="en-US" b="1" dirty="0" smtClean="0"/>
              <a:t>rear pointer </a:t>
            </a:r>
            <a:r>
              <a:rPr lang="en-US" dirty="0" smtClean="0"/>
              <a:t>represents the car at the end of the queue.</a:t>
            </a:r>
          </a:p>
          <a:p>
            <a:r>
              <a:rPr lang="en-US" b="1" dirty="0" smtClean="0"/>
              <a:t>TEMP</a:t>
            </a:r>
            <a:r>
              <a:rPr lang="en-US" dirty="0" smtClean="0"/>
              <a:t> is the pointer used to make.</a:t>
            </a:r>
          </a:p>
          <a:p>
            <a:r>
              <a:rPr lang="en-US" dirty="0" smtClean="0"/>
              <a:t>The </a:t>
            </a:r>
            <a:r>
              <a:rPr lang="en-US" b="1" dirty="0" smtClean="0"/>
              <a:t>front1</a:t>
            </a:r>
            <a:r>
              <a:rPr lang="en-US" dirty="0" smtClean="0"/>
              <a:t> is used for </a:t>
            </a:r>
            <a:r>
              <a:rPr lang="en-US" dirty="0" err="1" smtClean="0"/>
              <a:t>dequeuing</a:t>
            </a:r>
            <a:r>
              <a:rPr lang="en-US" dirty="0" smtClean="0"/>
              <a:t> cars.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functions of queue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void </a:t>
            </a:r>
            <a:r>
              <a:rPr lang="en-US" dirty="0" err="1" smtClean="0"/>
              <a:t>frontelement</a:t>
            </a:r>
            <a:r>
              <a:rPr lang="en-US" dirty="0" smtClean="0"/>
              <a:t>(): The car present at the first position in the queue</a:t>
            </a:r>
          </a:p>
          <a:p>
            <a:r>
              <a:rPr lang="en-US" dirty="0" smtClean="0"/>
              <a:t>void </a:t>
            </a:r>
            <a:r>
              <a:rPr lang="en-US" dirty="0" err="1" smtClean="0"/>
              <a:t>enq</a:t>
            </a:r>
            <a:r>
              <a:rPr lang="en-US" dirty="0" smtClean="0"/>
              <a:t>(char data[100]): The insertion of the cars in the queue</a:t>
            </a:r>
          </a:p>
          <a:p>
            <a:r>
              <a:rPr lang="en-US" dirty="0" smtClean="0"/>
              <a:t>void </a:t>
            </a:r>
            <a:r>
              <a:rPr lang="en-US" dirty="0" err="1" smtClean="0"/>
              <a:t>deq</a:t>
            </a:r>
            <a:r>
              <a:rPr lang="en-US" dirty="0" smtClean="0"/>
              <a:t>(): The deletion of the cars in the queue</a:t>
            </a:r>
          </a:p>
          <a:p>
            <a:r>
              <a:rPr lang="en-US" dirty="0" smtClean="0"/>
              <a:t>void empty(): Checking for the queue is empty or not</a:t>
            </a:r>
          </a:p>
          <a:p>
            <a:r>
              <a:rPr lang="en-US" dirty="0" smtClean="0"/>
              <a:t>void searching1(char data): To insert car into the tree from the queue</a:t>
            </a:r>
          </a:p>
          <a:p>
            <a:r>
              <a:rPr lang="en-US" dirty="0" smtClean="0"/>
              <a:t>void create11(): To start the queue Linked list</a:t>
            </a:r>
          </a:p>
          <a:p>
            <a:r>
              <a:rPr lang="en-US" dirty="0" smtClean="0"/>
              <a:t>void </a:t>
            </a:r>
            <a:r>
              <a:rPr lang="en-US" dirty="0" err="1" smtClean="0"/>
              <a:t>queuesize</a:t>
            </a:r>
            <a:r>
              <a:rPr lang="en-US" dirty="0" smtClean="0"/>
              <a:t>(): To see the number of cars present in the queue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endParaRPr lang="en-US" dirty="0"/>
          </a:p>
        </p:txBody>
      </p:sp>
      <p:sp>
        <p:nvSpPr>
          <p:cNvPr id="3" name="Content Placeholder 2"/>
          <p:cNvSpPr>
            <a:spLocks noGrp="1"/>
          </p:cNvSpPr>
          <p:nvPr>
            <p:ph sz="quarter" idx="1"/>
          </p:nvPr>
        </p:nvSpPr>
        <p:spPr/>
        <p:txBody>
          <a:bodyPr/>
          <a:lstStyle/>
          <a:p>
            <a:r>
              <a:rPr lang="en-US" dirty="0" err="1" smtClean="0"/>
              <a:t>int</a:t>
            </a:r>
            <a:r>
              <a:rPr lang="en-US" dirty="0" smtClean="0"/>
              <a:t> flag=1,i;</a:t>
            </a:r>
          </a:p>
          <a:p>
            <a:r>
              <a:rPr lang="en-US" dirty="0" err="1" smtClean="0"/>
              <a:t>int</a:t>
            </a:r>
            <a:r>
              <a:rPr lang="en-US" dirty="0" smtClean="0"/>
              <a:t> c=0,k = 97,k1=1,k11=1,h=0;</a:t>
            </a:r>
          </a:p>
          <a:p>
            <a:r>
              <a:rPr lang="en-US" dirty="0" err="1" smtClean="0"/>
              <a:t>int</a:t>
            </a:r>
            <a:r>
              <a:rPr lang="en-US" dirty="0" smtClean="0"/>
              <a:t> </a:t>
            </a:r>
            <a:r>
              <a:rPr lang="en-US" dirty="0" err="1" smtClean="0"/>
              <a:t>qs</a:t>
            </a:r>
            <a:r>
              <a:rPr lang="en-US" dirty="0" smtClean="0"/>
              <a:t>=0;</a:t>
            </a:r>
          </a:p>
          <a:p>
            <a:r>
              <a:rPr lang="en-US" dirty="0" err="1" smtClean="0"/>
              <a:t>int</a:t>
            </a:r>
            <a:r>
              <a:rPr lang="en-US" dirty="0" smtClean="0"/>
              <a:t> j=0;</a:t>
            </a:r>
          </a:p>
          <a:p>
            <a:r>
              <a:rPr lang="en-US" dirty="0" err="1" smtClean="0"/>
              <a:t>int</a:t>
            </a:r>
            <a:r>
              <a:rPr lang="en-US" dirty="0" smtClean="0"/>
              <a:t> count = 0;</a:t>
            </a:r>
          </a:p>
          <a:p>
            <a:r>
              <a:rPr lang="en-US" dirty="0" smtClean="0"/>
              <a:t>char s[100],s1[100];</a:t>
            </a:r>
          </a:p>
          <a:p>
            <a:r>
              <a:rPr lang="en-US" dirty="0" smtClean="0"/>
              <a:t>char e[100],f[10];</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important functions</a:t>
            </a:r>
            <a:endParaRPr lang="en-US" dirty="0"/>
          </a:p>
        </p:txBody>
      </p:sp>
      <p:sp>
        <p:nvSpPr>
          <p:cNvPr id="3" name="Content Placeholder 2"/>
          <p:cNvSpPr>
            <a:spLocks noGrp="1"/>
          </p:cNvSpPr>
          <p:nvPr>
            <p:ph sz="quarter" idx="1"/>
          </p:nvPr>
        </p:nvSpPr>
        <p:spPr/>
        <p:txBody>
          <a:bodyPr/>
          <a:lstStyle/>
          <a:p>
            <a:r>
              <a:rPr lang="en-US" b="1" dirty="0" smtClean="0"/>
              <a:t>void main(): </a:t>
            </a:r>
            <a:r>
              <a:rPr lang="en-US" dirty="0" smtClean="0"/>
              <a:t>It is used to handle password related programming and calling the start()</a:t>
            </a:r>
          </a:p>
          <a:p>
            <a:r>
              <a:rPr lang="en-US" b="1" dirty="0" smtClean="0"/>
              <a:t>void start(): </a:t>
            </a:r>
            <a:r>
              <a:rPr lang="en-US" dirty="0" smtClean="0"/>
              <a:t>It is used to handle the mechanism of binary search tree</a:t>
            </a:r>
          </a:p>
          <a:p>
            <a:r>
              <a:rPr lang="en-US" b="1" dirty="0" smtClean="0"/>
              <a:t>void </a:t>
            </a:r>
            <a:r>
              <a:rPr lang="en-US" b="1" dirty="0" err="1" smtClean="0"/>
              <a:t>queue_System</a:t>
            </a:r>
            <a:r>
              <a:rPr lang="en-US" b="1" dirty="0" smtClean="0"/>
              <a:t>(): </a:t>
            </a:r>
            <a:r>
              <a:rPr lang="en-US" dirty="0" smtClean="0"/>
              <a:t>It is used to handle the mechanism of the queue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output</a:t>
            </a:r>
            <a:br>
              <a:rPr lang="en-US" dirty="0" smtClean="0"/>
            </a:br>
            <a:r>
              <a:rPr lang="en-US" dirty="0" smtClean="0"/>
              <a:t>Wrong password!!</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5800" y="1752600"/>
            <a:ext cx="7828955" cy="440163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password</a:t>
            </a:r>
            <a:endParaRPr lang="en-US" dirty="0"/>
          </a:p>
        </p:txBody>
      </p:sp>
      <p:pic>
        <p:nvPicPr>
          <p:cNvPr id="3074" name="Picture 2"/>
          <p:cNvPicPr>
            <a:picLocks noChangeAspect="1" noChangeArrowheads="1"/>
          </p:cNvPicPr>
          <p:nvPr/>
        </p:nvPicPr>
        <p:blipFill>
          <a:blip r:embed="rId2" cstate="print"/>
          <a:srcRect l="12183" t="20548" r="16074" b="13242"/>
          <a:stretch>
            <a:fillRect/>
          </a:stretch>
        </p:blipFill>
        <p:spPr bwMode="auto">
          <a:xfrm>
            <a:off x="609600" y="2133600"/>
            <a:ext cx="8077200" cy="4191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into Binary search tree</a:t>
            </a:r>
            <a:endParaRPr lang="en-US" dirty="0"/>
          </a:p>
        </p:txBody>
      </p:sp>
      <p:pic>
        <p:nvPicPr>
          <p:cNvPr id="4098" name="Picture 2"/>
          <p:cNvPicPr>
            <a:picLocks noChangeAspect="1" noChangeArrowheads="1"/>
          </p:cNvPicPr>
          <p:nvPr/>
        </p:nvPicPr>
        <p:blipFill>
          <a:blip r:embed="rId2" cstate="print"/>
          <a:srcRect r="56782" b="60747"/>
          <a:stretch>
            <a:fillRect/>
          </a:stretch>
        </p:blipFill>
        <p:spPr bwMode="auto">
          <a:xfrm>
            <a:off x="381000" y="1905000"/>
            <a:ext cx="6565900" cy="3352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inserted</a:t>
            </a:r>
            <a:endParaRPr lang="en-US" dirty="0"/>
          </a:p>
        </p:txBody>
      </p:sp>
      <p:pic>
        <p:nvPicPr>
          <p:cNvPr id="5122" name="Picture 2"/>
          <p:cNvPicPr>
            <a:picLocks noChangeAspect="1" noChangeArrowheads="1"/>
          </p:cNvPicPr>
          <p:nvPr/>
        </p:nvPicPr>
        <p:blipFill>
          <a:blip r:embed="rId2" cstate="print"/>
          <a:srcRect r="54522" b="70586"/>
          <a:stretch>
            <a:fillRect/>
          </a:stretch>
        </p:blipFill>
        <p:spPr bwMode="auto">
          <a:xfrm>
            <a:off x="838200" y="1981200"/>
            <a:ext cx="7334250" cy="2667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Introduction</a:t>
            </a:r>
            <a:endParaRPr lang="en-US" dirty="0"/>
          </a:p>
        </p:txBody>
      </p:sp>
      <p:sp>
        <p:nvSpPr>
          <p:cNvPr id="3" name="Content Placeholder 2"/>
          <p:cNvSpPr>
            <a:spLocks noGrp="1"/>
          </p:cNvSpPr>
          <p:nvPr>
            <p:ph sz="quarter" idx="1"/>
          </p:nvPr>
        </p:nvSpPr>
        <p:spPr>
          <a:xfrm>
            <a:off x="457200" y="1905000"/>
            <a:ext cx="8229600" cy="4325112"/>
          </a:xfrm>
        </p:spPr>
        <p:txBody>
          <a:bodyPr>
            <a:normAutofit/>
          </a:bodyPr>
          <a:lstStyle/>
          <a:p>
            <a:r>
              <a:rPr lang="en-US" dirty="0" smtClean="0"/>
              <a:t>The car parking system in India is very disappointing, therefore we have need to make an efficient car parking system using Binary Search Tree, Linked List and Queue as our features of the data structures.</a:t>
            </a:r>
          </a:p>
          <a:p>
            <a:r>
              <a:rPr lang="en-US" dirty="0" smtClean="0"/>
              <a:t>Binary Search Tree is used to make the parking lot.</a:t>
            </a:r>
          </a:p>
          <a:p>
            <a:r>
              <a:rPr lang="en-US" dirty="0" smtClean="0"/>
              <a:t>Linked list is used to make the connections.</a:t>
            </a:r>
          </a:p>
          <a:p>
            <a:r>
              <a:rPr lang="en-US" dirty="0" smtClean="0"/>
              <a:t>Queue is used to fill the parking space with cars.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 car insertion removal of elements(deletion):</a:t>
            </a:r>
            <a:endParaRPr lang="en-US" dirty="0"/>
          </a:p>
        </p:txBody>
      </p:sp>
      <p:pic>
        <p:nvPicPr>
          <p:cNvPr id="6146" name="Picture 2"/>
          <p:cNvPicPr>
            <a:picLocks noChangeAspect="1" noChangeArrowheads="1"/>
          </p:cNvPicPr>
          <p:nvPr/>
        </p:nvPicPr>
        <p:blipFill>
          <a:blip r:embed="rId2" cstate="print"/>
          <a:srcRect r="59165" b="57081"/>
          <a:stretch>
            <a:fillRect/>
          </a:stretch>
        </p:blipFill>
        <p:spPr bwMode="auto">
          <a:xfrm>
            <a:off x="457200" y="1752599"/>
            <a:ext cx="6781800" cy="400742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to be </a:t>
            </a:r>
            <a:r>
              <a:rPr lang="en-US" dirty="0" err="1" smtClean="0"/>
              <a:t>delected</a:t>
            </a:r>
            <a:endParaRPr lang="en-US" dirty="0"/>
          </a:p>
        </p:txBody>
      </p:sp>
      <p:pic>
        <p:nvPicPr>
          <p:cNvPr id="7170" name="Picture 2"/>
          <p:cNvPicPr>
            <a:picLocks noChangeAspect="1" noChangeArrowheads="1"/>
          </p:cNvPicPr>
          <p:nvPr/>
        </p:nvPicPr>
        <p:blipFill>
          <a:blip r:embed="rId2" cstate="print"/>
          <a:srcRect r="62148" b="63608"/>
          <a:stretch>
            <a:fillRect/>
          </a:stretch>
        </p:blipFill>
        <p:spPr bwMode="auto">
          <a:xfrm>
            <a:off x="685800" y="1981200"/>
            <a:ext cx="6343650" cy="3429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a:t>
            </a:r>
            <a:endParaRPr lang="en-US" dirty="0"/>
          </a:p>
        </p:txBody>
      </p:sp>
      <p:pic>
        <p:nvPicPr>
          <p:cNvPr id="8194" name="Picture 2"/>
          <p:cNvPicPr>
            <a:picLocks noChangeAspect="1" noChangeArrowheads="1"/>
          </p:cNvPicPr>
          <p:nvPr/>
        </p:nvPicPr>
        <p:blipFill>
          <a:blip r:embed="rId2" cstate="print"/>
          <a:srcRect r="63171" b="67247"/>
          <a:stretch>
            <a:fillRect/>
          </a:stretch>
        </p:blipFill>
        <p:spPr bwMode="auto">
          <a:xfrm>
            <a:off x="762000" y="1905000"/>
            <a:ext cx="6096000" cy="3048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number of cars in the parking lot</a:t>
            </a:r>
            <a:endParaRPr lang="en-US" dirty="0"/>
          </a:p>
        </p:txBody>
      </p:sp>
      <p:pic>
        <p:nvPicPr>
          <p:cNvPr id="9218" name="Picture 2"/>
          <p:cNvPicPr>
            <a:picLocks noChangeAspect="1" noChangeArrowheads="1"/>
          </p:cNvPicPr>
          <p:nvPr/>
        </p:nvPicPr>
        <p:blipFill>
          <a:blip r:embed="rId2" cstate="print"/>
          <a:srcRect r="66515" b="67587"/>
          <a:stretch>
            <a:fillRect/>
          </a:stretch>
        </p:blipFill>
        <p:spPr bwMode="auto">
          <a:xfrm>
            <a:off x="781050" y="1752600"/>
            <a:ext cx="6762750" cy="368040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space for in the parking lot insertion of space</a:t>
            </a:r>
            <a:endParaRPr lang="en-US" dirty="0"/>
          </a:p>
        </p:txBody>
      </p:sp>
      <p:pic>
        <p:nvPicPr>
          <p:cNvPr id="10242" name="Picture 2"/>
          <p:cNvPicPr>
            <a:picLocks noChangeAspect="1" noChangeArrowheads="1"/>
          </p:cNvPicPr>
          <p:nvPr/>
        </p:nvPicPr>
        <p:blipFill>
          <a:blip r:embed="rId2" cstate="print"/>
          <a:srcRect r="68856" b="80959"/>
          <a:stretch>
            <a:fillRect/>
          </a:stretch>
        </p:blipFill>
        <p:spPr bwMode="auto">
          <a:xfrm>
            <a:off x="533400" y="1905000"/>
            <a:ext cx="6650182" cy="2286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a:t>
            </a:r>
            <a:endParaRPr lang="en-US" dirty="0"/>
          </a:p>
        </p:txBody>
      </p:sp>
      <p:pic>
        <p:nvPicPr>
          <p:cNvPr id="11266" name="Picture 2"/>
          <p:cNvPicPr>
            <a:picLocks noChangeAspect="1" noChangeArrowheads="1"/>
          </p:cNvPicPr>
          <p:nvPr/>
        </p:nvPicPr>
        <p:blipFill>
          <a:blip r:embed="rId2" cstate="print"/>
          <a:srcRect r="70449" b="68088"/>
          <a:stretch>
            <a:fillRect/>
          </a:stretch>
        </p:blipFill>
        <p:spPr bwMode="auto">
          <a:xfrm>
            <a:off x="838200" y="1981199"/>
            <a:ext cx="6553200" cy="3978729"/>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going for queue</a:t>
            </a:r>
            <a:endParaRPr lang="en-US" dirty="0"/>
          </a:p>
        </p:txBody>
      </p:sp>
      <p:pic>
        <p:nvPicPr>
          <p:cNvPr id="12290" name="Picture 2"/>
          <p:cNvPicPr>
            <a:picLocks noChangeAspect="1" noChangeArrowheads="1"/>
          </p:cNvPicPr>
          <p:nvPr/>
        </p:nvPicPr>
        <p:blipFill>
          <a:blip r:embed="rId2" cstate="print"/>
          <a:srcRect r="72506" b="71605"/>
          <a:stretch>
            <a:fillRect/>
          </a:stretch>
        </p:blipFill>
        <p:spPr bwMode="auto">
          <a:xfrm>
            <a:off x="304800" y="1600200"/>
            <a:ext cx="8001000" cy="464574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by queue</a:t>
            </a:r>
            <a:endParaRPr lang="en-US" dirty="0"/>
          </a:p>
        </p:txBody>
      </p:sp>
      <p:pic>
        <p:nvPicPr>
          <p:cNvPr id="13314" name="Picture 2"/>
          <p:cNvPicPr>
            <a:picLocks noChangeAspect="1" noChangeArrowheads="1"/>
          </p:cNvPicPr>
          <p:nvPr/>
        </p:nvPicPr>
        <p:blipFill>
          <a:blip r:embed="rId2" cstate="print"/>
          <a:srcRect r="46024" b="72570"/>
          <a:stretch>
            <a:fillRect/>
          </a:stretch>
        </p:blipFill>
        <p:spPr bwMode="auto">
          <a:xfrm>
            <a:off x="762000" y="2362200"/>
            <a:ext cx="7200900" cy="2057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queue and binary search tree</a:t>
            </a:r>
            <a:endParaRPr lang="en-US" dirty="0"/>
          </a:p>
        </p:txBody>
      </p:sp>
      <p:pic>
        <p:nvPicPr>
          <p:cNvPr id="14338" name="Picture 2"/>
          <p:cNvPicPr>
            <a:picLocks noChangeAspect="1" noChangeArrowheads="1"/>
          </p:cNvPicPr>
          <p:nvPr/>
        </p:nvPicPr>
        <p:blipFill>
          <a:blip r:embed="rId2" cstate="print"/>
          <a:srcRect r="64403" b="83338"/>
          <a:stretch>
            <a:fillRect/>
          </a:stretch>
        </p:blipFill>
        <p:spPr bwMode="auto">
          <a:xfrm>
            <a:off x="762000" y="1905000"/>
            <a:ext cx="7239000" cy="1905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check the car in front position</a:t>
            </a:r>
            <a:endParaRPr lang="en-US" dirty="0"/>
          </a:p>
        </p:txBody>
      </p:sp>
      <p:pic>
        <p:nvPicPr>
          <p:cNvPr id="15362" name="Picture 2"/>
          <p:cNvPicPr>
            <a:picLocks noChangeAspect="1" noChangeArrowheads="1"/>
          </p:cNvPicPr>
          <p:nvPr/>
        </p:nvPicPr>
        <p:blipFill>
          <a:blip r:embed="rId2" cstate="print"/>
          <a:srcRect r="59977" b="77966"/>
          <a:stretch>
            <a:fillRect/>
          </a:stretch>
        </p:blipFill>
        <p:spPr bwMode="auto">
          <a:xfrm>
            <a:off x="762000" y="2819400"/>
            <a:ext cx="7385538" cy="2286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655638"/>
          </a:xfrm>
        </p:spPr>
        <p:txBody>
          <a:bodyPr>
            <a:noAutofit/>
          </a:bodyPr>
          <a:lstStyle/>
          <a:p>
            <a:r>
              <a:rPr lang="en-US" sz="2400" dirty="0" smtClean="0">
                <a:solidFill>
                  <a:srgbClr val="00B050"/>
                </a:solidFill>
              </a:rPr>
              <a:t>India’s car parking system is an example</a:t>
            </a:r>
            <a:endParaRPr lang="en-US" sz="2400" dirty="0">
              <a:solidFill>
                <a:srgbClr val="00B050"/>
              </a:solidFill>
            </a:endParaRPr>
          </a:p>
        </p:txBody>
      </p:sp>
      <p:sp>
        <p:nvSpPr>
          <p:cNvPr id="7" name="Text Placeholder 6"/>
          <p:cNvSpPr>
            <a:spLocks noGrp="1"/>
          </p:cNvSpPr>
          <p:nvPr>
            <p:ph type="body" sz="half" idx="4294967295"/>
          </p:nvPr>
        </p:nvSpPr>
        <p:spPr>
          <a:xfrm>
            <a:off x="4648200" y="1066800"/>
            <a:ext cx="3733800" cy="5791200"/>
          </a:xfrm>
        </p:spPr>
        <p:txBody>
          <a:bodyPr>
            <a:noAutofit/>
          </a:bodyPr>
          <a:lstStyle/>
          <a:p>
            <a:r>
              <a:rPr lang="en-US" sz="1800" dirty="0" smtClean="0"/>
              <a:t>KOLKATA: City's car parking system in India is in a mess. This admission on Tuesday came from none other than city mayor </a:t>
            </a:r>
            <a:r>
              <a:rPr lang="en-US" sz="1800" dirty="0" err="1" smtClean="0"/>
              <a:t>Sovan</a:t>
            </a:r>
            <a:r>
              <a:rPr lang="en-US" sz="1800" dirty="0" smtClean="0"/>
              <a:t> </a:t>
            </a:r>
            <a:r>
              <a:rPr lang="en-US" sz="1800" dirty="0" err="1" smtClean="0"/>
              <a:t>Chatterjee</a:t>
            </a:r>
            <a:r>
              <a:rPr lang="en-US" sz="1800" dirty="0" smtClean="0"/>
              <a:t> himself. Following scores of complaints from across the city, the Kolkata Municipal Corporation on Tuesday decided to scrap ties with present cooperative agencies running city's car parking lots. The civic body will invite a fresh tender after the </a:t>
            </a:r>
            <a:r>
              <a:rPr lang="en-US" sz="1800" dirty="0" err="1" smtClean="0"/>
              <a:t>pujas</a:t>
            </a:r>
            <a:r>
              <a:rPr lang="en-US" sz="1800" dirty="0" smtClean="0"/>
              <a:t>. Meanwhile, the agencies now entrusted to run parking lots will be allowed to manage those till </a:t>
            </a:r>
            <a:r>
              <a:rPr lang="en-US" sz="1800" dirty="0" err="1" smtClean="0"/>
              <a:t>pujas</a:t>
            </a:r>
            <a:r>
              <a:rPr lang="en-US" sz="1800" dirty="0" smtClean="0"/>
              <a:t> are over. This decision was taken on Tuesday in the mayor-in-council meeting.</a:t>
            </a:r>
            <a:endParaRPr lang="en-US" sz="1800" dirty="0"/>
          </a:p>
        </p:txBody>
      </p:sp>
      <p:pic>
        <p:nvPicPr>
          <p:cNvPr id="1026" name="Picture 2"/>
          <p:cNvPicPr>
            <a:picLocks noChangeAspect="1" noChangeArrowheads="1"/>
          </p:cNvPicPr>
          <p:nvPr/>
        </p:nvPicPr>
        <p:blipFill>
          <a:blip r:embed="rId2" cstate="print"/>
          <a:srcRect l="12299" t="21875" r="57833" b="37500"/>
          <a:stretch>
            <a:fillRect/>
          </a:stretch>
        </p:blipFill>
        <p:spPr bwMode="auto">
          <a:xfrm>
            <a:off x="228600" y="1600200"/>
            <a:ext cx="4384431"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size of queue</a:t>
            </a:r>
            <a:endParaRPr lang="en-US" dirty="0"/>
          </a:p>
        </p:txBody>
      </p:sp>
      <p:pic>
        <p:nvPicPr>
          <p:cNvPr id="16386" name="Picture 2"/>
          <p:cNvPicPr>
            <a:picLocks noChangeAspect="1" noChangeArrowheads="1"/>
          </p:cNvPicPr>
          <p:nvPr/>
        </p:nvPicPr>
        <p:blipFill>
          <a:blip r:embed="rId2" cstate="print"/>
          <a:srcRect r="61905" b="75037"/>
          <a:stretch>
            <a:fillRect/>
          </a:stretch>
        </p:blipFill>
        <p:spPr bwMode="auto">
          <a:xfrm>
            <a:off x="1142999" y="2057400"/>
            <a:ext cx="6825343" cy="25146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back to tree</a:t>
            </a:r>
            <a:endParaRPr lang="en-US" dirty="0"/>
          </a:p>
        </p:txBody>
      </p:sp>
      <p:pic>
        <p:nvPicPr>
          <p:cNvPr id="17410" name="Picture 2"/>
          <p:cNvPicPr>
            <a:picLocks noChangeAspect="1" noChangeArrowheads="1"/>
          </p:cNvPicPr>
          <p:nvPr/>
        </p:nvPicPr>
        <p:blipFill>
          <a:blip r:embed="rId2" cstate="print"/>
          <a:srcRect r="64488" b="75200"/>
          <a:stretch>
            <a:fillRect/>
          </a:stretch>
        </p:blipFill>
        <p:spPr bwMode="auto">
          <a:xfrm>
            <a:off x="914400" y="2057400"/>
            <a:ext cx="6598444" cy="2590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is freed</a:t>
            </a:r>
            <a:endParaRPr lang="en-US" dirty="0"/>
          </a:p>
        </p:txBody>
      </p:sp>
      <p:pic>
        <p:nvPicPr>
          <p:cNvPr id="18434" name="Picture 2"/>
          <p:cNvPicPr>
            <a:picLocks noChangeAspect="1" noChangeArrowheads="1"/>
          </p:cNvPicPr>
          <p:nvPr/>
        </p:nvPicPr>
        <p:blipFill>
          <a:blip r:embed="rId2" cstate="print"/>
          <a:srcRect r="66890" b="64984"/>
          <a:stretch>
            <a:fillRect/>
          </a:stretch>
        </p:blipFill>
        <p:spPr bwMode="auto">
          <a:xfrm>
            <a:off x="1524000" y="2436340"/>
            <a:ext cx="4953000" cy="294502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traverl</a:t>
            </a:r>
            <a:endParaRPr lang="en-US" dirty="0"/>
          </a:p>
        </p:txBody>
      </p:sp>
      <p:pic>
        <p:nvPicPr>
          <p:cNvPr id="19458" name="Picture 2"/>
          <p:cNvPicPr>
            <a:picLocks noChangeAspect="1" noChangeArrowheads="1"/>
          </p:cNvPicPr>
          <p:nvPr/>
        </p:nvPicPr>
        <p:blipFill>
          <a:blip r:embed="rId2" cstate="print"/>
          <a:srcRect r="71889" b="70833"/>
          <a:stretch>
            <a:fillRect/>
          </a:stretch>
        </p:blipFill>
        <p:spPr bwMode="auto">
          <a:xfrm>
            <a:off x="1371600" y="2514600"/>
            <a:ext cx="4724400" cy="27559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pic>
        <p:nvPicPr>
          <p:cNvPr id="20482" name="Picture 2"/>
          <p:cNvPicPr>
            <a:picLocks noChangeAspect="1" noChangeArrowheads="1"/>
          </p:cNvPicPr>
          <p:nvPr/>
        </p:nvPicPr>
        <p:blipFill>
          <a:blip r:embed="rId2" cstate="print"/>
          <a:srcRect r="72747" b="92182"/>
          <a:stretch>
            <a:fillRect/>
          </a:stretch>
        </p:blipFill>
        <p:spPr bwMode="auto">
          <a:xfrm>
            <a:off x="990600" y="1828800"/>
            <a:ext cx="5257800" cy="848032"/>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r="71947" b="70750"/>
          <a:stretch>
            <a:fillRect/>
          </a:stretch>
        </p:blipFill>
        <p:spPr bwMode="auto">
          <a:xfrm>
            <a:off x="1066800" y="3276600"/>
            <a:ext cx="5181600" cy="303749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pic>
        <p:nvPicPr>
          <p:cNvPr id="21506" name="Picture 2"/>
          <p:cNvPicPr>
            <a:picLocks noChangeAspect="1" noChangeArrowheads="1"/>
          </p:cNvPicPr>
          <p:nvPr/>
        </p:nvPicPr>
        <p:blipFill>
          <a:blip r:embed="rId2" cstate="print"/>
          <a:srcRect r="66124" b="72191"/>
          <a:stretch>
            <a:fillRect/>
          </a:stretch>
        </p:blipFill>
        <p:spPr bwMode="auto">
          <a:xfrm>
            <a:off x="1219200" y="2209800"/>
            <a:ext cx="5283200" cy="2438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form program</a:t>
            </a:r>
            <a:endParaRPr lang="en-US" dirty="0"/>
          </a:p>
        </p:txBody>
      </p:sp>
      <p:pic>
        <p:nvPicPr>
          <p:cNvPr id="22530" name="Picture 2"/>
          <p:cNvPicPr>
            <a:picLocks noChangeAspect="1" noChangeArrowheads="1"/>
          </p:cNvPicPr>
          <p:nvPr/>
        </p:nvPicPr>
        <p:blipFill>
          <a:blip r:embed="rId2" cstate="print"/>
          <a:srcRect r="66830" b="86016"/>
          <a:stretch>
            <a:fillRect/>
          </a:stretch>
        </p:blipFill>
        <p:spPr bwMode="auto">
          <a:xfrm>
            <a:off x="533400" y="2362200"/>
            <a:ext cx="7393781" cy="17526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IN" dirty="0" smtClean="0"/>
              <a:t>Conclusion</a:t>
            </a:r>
            <a:endParaRPr lang="en-US" dirty="0"/>
          </a:p>
        </p:txBody>
      </p:sp>
      <p:sp>
        <p:nvSpPr>
          <p:cNvPr id="3" name="Content Placeholder 2"/>
          <p:cNvSpPr>
            <a:spLocks noGrp="1"/>
          </p:cNvSpPr>
          <p:nvPr>
            <p:ph sz="quarter" idx="1"/>
          </p:nvPr>
        </p:nvSpPr>
        <p:spPr>
          <a:xfrm>
            <a:off x="457200" y="1828800"/>
            <a:ext cx="8229600" cy="4745736"/>
          </a:xfrm>
        </p:spPr>
        <p:txBody>
          <a:bodyPr/>
          <a:lstStyle/>
          <a:p>
            <a:r>
              <a:rPr lang="en-IN" dirty="0" smtClean="0"/>
              <a:t>Our program helps in finding a suitable to an empty parking space, hence it reduces people’s time and energy in finding a good parking space. </a:t>
            </a:r>
          </a:p>
          <a:p>
            <a:r>
              <a:rPr lang="en-IN" dirty="0" smtClean="0"/>
              <a:t>This helps in managing parking lots, in a better way.</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05200" y="2819400"/>
            <a:ext cx="2514600" cy="584775"/>
          </a:xfrm>
          <a:prstGeom prst="rect">
            <a:avLst/>
          </a:prstGeom>
          <a:noFill/>
        </p:spPr>
        <p:txBody>
          <a:bodyPr wrap="square" rtlCol="0">
            <a:spAutoFit/>
          </a:bodyPr>
          <a:lstStyle/>
          <a:p>
            <a:r>
              <a:rPr lang="en-IN" sz="3200" dirty="0" smtClean="0">
                <a:solidFill>
                  <a:srgbClr val="FF0000"/>
                </a:solidFill>
              </a:rPr>
              <a:t>Thank You!</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4294967295"/>
          </p:nvPr>
        </p:nvSpPr>
        <p:spPr>
          <a:xfrm>
            <a:off x="4953000" y="1828800"/>
            <a:ext cx="3810000" cy="4648200"/>
          </a:xfrm>
        </p:spPr>
        <p:txBody>
          <a:bodyPr>
            <a:normAutofit fontScale="92500" lnSpcReduction="10000"/>
          </a:bodyPr>
          <a:lstStyle/>
          <a:p>
            <a:pPr fontAlgn="base"/>
            <a:r>
              <a:rPr lang="en-US" sz="1700" dirty="0" smtClean="0"/>
              <a:t>Modern technology in US offers the ability to revolutionize current parking management. In this way operators can also improve their customer service.</a:t>
            </a:r>
          </a:p>
          <a:p>
            <a:pPr fontAlgn="base"/>
            <a:r>
              <a:rPr lang="en-US" sz="1700" dirty="0" smtClean="0"/>
              <a:t>The real time information that becomes available can be used to manage operations more efficiently and adjust strategy to real time demand.</a:t>
            </a:r>
          </a:p>
          <a:p>
            <a:pPr fontAlgn="base"/>
            <a:r>
              <a:rPr lang="en-US" sz="1700" dirty="0" smtClean="0"/>
              <a:t>Car park operators can monitor and </a:t>
            </a:r>
            <a:r>
              <a:rPr lang="en-US" sz="1700" dirty="0" err="1" smtClean="0"/>
              <a:t>analyse</a:t>
            </a:r>
            <a:r>
              <a:rPr lang="en-US" sz="1700" dirty="0" smtClean="0"/>
              <a:t> the parking </a:t>
            </a:r>
            <a:r>
              <a:rPr lang="en-US" sz="1700" dirty="0" err="1" smtClean="0"/>
              <a:t>behaviour</a:t>
            </a:r>
            <a:r>
              <a:rPr lang="en-US" sz="1700" dirty="0" smtClean="0"/>
              <a:t> of frequent users, knowing exactly when they are parking in the facilities. Parking spaces can be allocated according to real time demand directly resulting in improved car park </a:t>
            </a:r>
            <a:r>
              <a:rPr lang="en-US" sz="1700" dirty="0" err="1" smtClean="0"/>
              <a:t>utilisation</a:t>
            </a:r>
            <a:r>
              <a:rPr lang="en-US" sz="1700" dirty="0" smtClean="0"/>
              <a:t> and revenue enhancement.</a:t>
            </a:r>
          </a:p>
          <a:p>
            <a:endParaRPr lang="en-US" sz="1400" dirty="0"/>
          </a:p>
        </p:txBody>
      </p:sp>
      <p:pic>
        <p:nvPicPr>
          <p:cNvPr id="2050" name="Picture 2" descr="Related image"/>
          <p:cNvPicPr>
            <a:picLocks noChangeAspect="1" noChangeArrowheads="1"/>
          </p:cNvPicPr>
          <p:nvPr/>
        </p:nvPicPr>
        <p:blipFill>
          <a:blip r:embed="rId2" cstate="print"/>
          <a:srcRect/>
          <a:stretch>
            <a:fillRect/>
          </a:stretch>
        </p:blipFill>
        <p:spPr bwMode="auto">
          <a:xfrm>
            <a:off x="457200" y="1828800"/>
            <a:ext cx="4225528" cy="2971800"/>
          </a:xfrm>
          <a:prstGeom prst="rect">
            <a:avLst/>
          </a:prstGeom>
          <a:noFill/>
        </p:spPr>
      </p:pic>
      <p:sp>
        <p:nvSpPr>
          <p:cNvPr id="5" name="Title 1"/>
          <p:cNvSpPr txBox="1">
            <a:spLocks/>
          </p:cNvSpPr>
          <p:nvPr/>
        </p:nvSpPr>
        <p:spPr>
          <a:xfrm>
            <a:off x="381000" y="609600"/>
            <a:ext cx="6705600" cy="685802"/>
          </a:xfrm>
          <a:prstGeom prst="rect">
            <a:avLst/>
          </a:prstGeom>
        </p:spPr>
        <p:txBody>
          <a:bodyPr vert="horz" lIns="91440" tIns="45720" rIns="91440" bIns="45720" rtlCol="0" anchor="b">
            <a:noAutofit/>
          </a:bodyPr>
          <a:lstStyle/>
          <a:p>
            <a:pPr lvl="0">
              <a:spcBef>
                <a:spcPct val="0"/>
              </a:spcBef>
            </a:pPr>
            <a:r>
              <a:rPr lang="en-US" sz="2400" b="1" dirty="0" smtClean="0">
                <a:solidFill>
                  <a:srgbClr val="00B050"/>
                </a:solidFill>
              </a:rPr>
              <a:t>USA’s car parking system is an example</a:t>
            </a:r>
            <a:endParaRPr kumimoji="0" lang="en-US" sz="2400" b="1" i="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09600"/>
            <a:ext cx="6705600" cy="609600"/>
          </a:xfrm>
        </p:spPr>
        <p:txBody>
          <a:bodyPr>
            <a:noAutofit/>
          </a:bodyPr>
          <a:lstStyle/>
          <a:p>
            <a:r>
              <a:rPr lang="en-US" sz="2800" b="1" dirty="0" smtClean="0">
                <a:latin typeface="Times New Roman" pitchFamily="18" charset="0"/>
                <a:cs typeface="Times New Roman" pitchFamily="18" charset="0"/>
              </a:rPr>
              <a:t>How Parking Guidance System works:</a:t>
            </a:r>
            <a:endParaRPr lang="en-US" sz="2800" dirty="0">
              <a:latin typeface="Times New Roman" pitchFamily="18" charset="0"/>
              <a:cs typeface="Times New Roman" pitchFamily="18" charset="0"/>
            </a:endParaRPr>
          </a:p>
        </p:txBody>
      </p:sp>
      <p:sp>
        <p:nvSpPr>
          <p:cNvPr id="8" name="Content Placeholder 7"/>
          <p:cNvSpPr>
            <a:spLocks noGrp="1"/>
          </p:cNvSpPr>
          <p:nvPr>
            <p:ph sz="quarter" idx="1"/>
          </p:nvPr>
        </p:nvSpPr>
        <p:spPr>
          <a:xfrm>
            <a:off x="457200" y="1447800"/>
            <a:ext cx="8229600" cy="5126736"/>
          </a:xfrm>
        </p:spPr>
        <p:txBody>
          <a:bodyPr>
            <a:normAutofit lnSpcReduction="10000"/>
          </a:bodyPr>
          <a:lstStyle/>
          <a:p>
            <a:pPr marL="624078" indent="-514350">
              <a:buFont typeface="+mj-lt"/>
              <a:buAutoNum type="arabicPeriod"/>
            </a:pPr>
            <a:r>
              <a:rPr lang="en-US" dirty="0" smtClean="0">
                <a:latin typeface="Times New Roman" pitchFamily="18" charset="0"/>
                <a:cs typeface="Times New Roman" pitchFamily="18" charset="0"/>
              </a:rPr>
              <a:t>Ultrasonic sensor is based on radar principle where time is measured by emission of sonic signal &amp; return of its echo to determine the presence of vehicle.</a:t>
            </a:r>
          </a:p>
          <a:p>
            <a:pPr marL="624078" indent="-514350">
              <a:buFont typeface="+mj-lt"/>
              <a:buAutoNum type="arabicPeriod"/>
            </a:pPr>
            <a:r>
              <a:rPr lang="en-US" dirty="0" smtClean="0">
                <a:latin typeface="Times New Roman" pitchFamily="18" charset="0"/>
                <a:cs typeface="Times New Roman" pitchFamily="18" charset="0"/>
              </a:rPr>
              <a:t>Detect, Count &amp; Indicate the vacant places online.</a:t>
            </a:r>
          </a:p>
          <a:p>
            <a:pPr marL="624078" indent="-514350">
              <a:buFont typeface="+mj-lt"/>
              <a:buAutoNum type="arabicPeriod"/>
            </a:pPr>
            <a:r>
              <a:rPr lang="en-US" dirty="0" smtClean="0">
                <a:latin typeface="Times New Roman" pitchFamily="18" charset="0"/>
                <a:cs typeface="Times New Roman" pitchFamily="18" charset="0"/>
              </a:rPr>
              <a:t>Vacancy Indicator &amp; Display Panels are based on L.E.D. technology to minimize power consumption &amp; increase visibility with long maintenance-free life.</a:t>
            </a:r>
          </a:p>
          <a:p>
            <a:pPr marL="624078" indent="-514350">
              <a:buFont typeface="+mj-lt"/>
              <a:buAutoNum type="arabicPeriod"/>
            </a:pPr>
            <a:r>
              <a:rPr lang="en-US" dirty="0" smtClean="0">
                <a:latin typeface="Times New Roman" pitchFamily="18" charset="0"/>
                <a:cs typeface="Times New Roman" pitchFamily="18" charset="0"/>
              </a:rPr>
              <a:t>Master Controller interface between Application Software &amp; other Parking devices &amp; Zone Controller manages the information on a car park zone or level &amp; communicates with other Zone Controllers &amp; Master Controller.</a:t>
            </a:r>
          </a:p>
          <a:p>
            <a:pPr marL="624078" indent="-514350">
              <a:buFont typeface="+mj-lt"/>
              <a:buAutoNum type="arabicPeriod"/>
            </a:pPr>
            <a:r>
              <a:rPr lang="en-US" dirty="0" smtClean="0">
                <a:latin typeface="Times New Roman" pitchFamily="18" charset="0"/>
                <a:cs typeface="Times New Roman" pitchFamily="18" charset="0"/>
              </a:rPr>
              <a:t>Parking Guidance System Software is based on SQL database and user friendly operation with highest level of security.</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762000"/>
          </a:xfrm>
        </p:spPr>
        <p:txBody>
          <a:bodyPr>
            <a:normAutofit/>
          </a:bodyPr>
          <a:lstStyle/>
          <a:p>
            <a:r>
              <a:rPr lang="en-US" b="1" dirty="0" smtClean="0"/>
              <a:t>Benefits of Parking Guidance System: </a:t>
            </a:r>
            <a:endParaRPr lang="en-US" dirty="0"/>
          </a:p>
        </p:txBody>
      </p:sp>
      <p:sp>
        <p:nvSpPr>
          <p:cNvPr id="3" name="Content Placeholder 2"/>
          <p:cNvSpPr>
            <a:spLocks noGrp="1"/>
          </p:cNvSpPr>
          <p:nvPr>
            <p:ph sz="quarter" idx="1"/>
          </p:nvPr>
        </p:nvSpPr>
        <p:spPr>
          <a:xfrm>
            <a:off x="457200" y="1600200"/>
            <a:ext cx="8229600" cy="4974336"/>
          </a:xfrm>
        </p:spPr>
        <p:txBody>
          <a:bodyPr>
            <a:normAutofit/>
          </a:bodyPr>
          <a:lstStyle/>
          <a:p>
            <a:r>
              <a:rPr lang="en-US" dirty="0" smtClean="0"/>
              <a:t>It is estimated that 30% of traffic congestion during parking is attributed to vehicle looking for parking space.</a:t>
            </a:r>
          </a:p>
          <a:p>
            <a:r>
              <a:rPr lang="en-US" dirty="0" smtClean="0"/>
              <a:t>A parking system can lead to a non trivial reduction in vehicle emission. Typical benefits are 2% reduction in emission of CO.</a:t>
            </a:r>
          </a:p>
          <a:p>
            <a:r>
              <a:rPr lang="en-US" dirty="0" smtClean="0"/>
              <a:t>Cost optimization by progressive openings of levels as necessary. Closed levels can save electricity by switching off lighting, ventilation etc.</a:t>
            </a:r>
          </a:p>
          <a:p>
            <a:r>
              <a:rPr lang="en-US" dirty="0" smtClean="0"/>
              <a:t>Validation of the premium charged for parking by providing efficient and user friendly parking facility.</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09800" y="2819400"/>
            <a:ext cx="5410200" cy="682625"/>
          </a:xfrm>
        </p:spPr>
        <p:txBody>
          <a:bodyPr>
            <a:noAutofit/>
          </a:bodyPr>
          <a:lstStyle/>
          <a:p>
            <a:r>
              <a:rPr lang="en-US" sz="5400" b="1" cap="none" dirty="0" smtClean="0">
                <a:ln w="10541" cmpd="sng">
                  <a:solidFill>
                    <a:schemeClr val="accent2">
                      <a:lumMod val="75000"/>
                    </a:schemeClr>
                  </a:solidFill>
                  <a:prstDash val="solid"/>
                </a:ln>
                <a:solidFill>
                  <a:schemeClr val="accent2">
                    <a:lumMod val="60000"/>
                    <a:lumOff val="40000"/>
                  </a:schemeClr>
                </a:solidFill>
              </a:rPr>
              <a:t>Our Program</a:t>
            </a:r>
            <a:endParaRPr lang="en-US" sz="5400" b="1" cap="none" dirty="0">
              <a:ln w="10541" cmpd="sng">
                <a:solidFill>
                  <a:schemeClr val="accent2">
                    <a:lumMod val="75000"/>
                  </a:schemeClr>
                </a:solidFill>
                <a:prstDash val="solid"/>
              </a:ln>
              <a:solidFill>
                <a:schemeClr val="accent2">
                  <a:lumMod val="60000"/>
                  <a:lumOff val="4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Header Files</a:t>
            </a:r>
            <a:endParaRPr lang="en-US" dirty="0"/>
          </a:p>
        </p:txBody>
      </p:sp>
      <p:sp>
        <p:nvSpPr>
          <p:cNvPr id="4" name="Content Placeholder 3"/>
          <p:cNvSpPr>
            <a:spLocks noGrp="1"/>
          </p:cNvSpPr>
          <p:nvPr>
            <p:ph sz="quarter" idx="1"/>
          </p:nvPr>
        </p:nvSpPr>
        <p:spPr/>
        <p:txBody>
          <a:bodyPr/>
          <a:lstStyle/>
          <a:p>
            <a:r>
              <a:rPr lang="en-US" dirty="0" smtClean="0"/>
              <a:t>#include &lt;</a:t>
            </a:r>
            <a:r>
              <a:rPr lang="en-US" dirty="0" err="1" smtClean="0"/>
              <a:t>stdio.h</a:t>
            </a:r>
            <a:r>
              <a:rPr lang="en-US" dirty="0" smtClean="0"/>
              <a:t>&gt;</a:t>
            </a:r>
          </a:p>
          <a:p>
            <a:r>
              <a:rPr lang="en-US" dirty="0" smtClean="0"/>
              <a:t>#include &lt;</a:t>
            </a:r>
            <a:r>
              <a:rPr lang="en-US" dirty="0" err="1" smtClean="0"/>
              <a:t>stdlib.h</a:t>
            </a:r>
            <a:r>
              <a:rPr lang="en-US" dirty="0" smtClean="0"/>
              <a:t>&gt;</a:t>
            </a:r>
          </a:p>
          <a:p>
            <a:r>
              <a:rPr lang="en-US" dirty="0" smtClean="0"/>
              <a:t>#include&lt;</a:t>
            </a:r>
            <a:r>
              <a:rPr lang="en-US" dirty="0" err="1" smtClean="0"/>
              <a:t>string.h</a:t>
            </a:r>
            <a:r>
              <a:rPr lang="en-US" dirty="0" smtClean="0"/>
              <a:t>&gt;</a:t>
            </a:r>
          </a:p>
          <a:p>
            <a:r>
              <a:rPr lang="en-US" dirty="0" smtClean="0"/>
              <a:t>#include&lt;</a:t>
            </a:r>
            <a:r>
              <a:rPr lang="en-US" dirty="0" err="1" smtClean="0"/>
              <a:t>conio.h</a:t>
            </a:r>
            <a:r>
              <a:rPr lang="en-US" dirty="0" smtClean="0"/>
              <a:t>&gt;</a:t>
            </a:r>
          </a:p>
          <a:p>
            <a:r>
              <a:rPr lang="en-US" dirty="0" smtClean="0"/>
              <a:t>#include&lt;</a:t>
            </a:r>
            <a:r>
              <a:rPr lang="en-US" dirty="0" err="1" smtClean="0"/>
              <a:t>windows.h</a:t>
            </a:r>
            <a:r>
              <a:rPr lang="en-US" dirty="0" smtClean="0"/>
              <a:t>&gt;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Binary Search Tree for Parking lot</a:t>
            </a:r>
            <a:endParaRPr lang="en-US" dirty="0"/>
          </a:p>
        </p:txBody>
      </p:sp>
      <p:sp>
        <p:nvSpPr>
          <p:cNvPr id="3" name="Content Placeholder 2"/>
          <p:cNvSpPr>
            <a:spLocks noGrp="1"/>
          </p:cNvSpPr>
          <p:nvPr>
            <p:ph sz="quarter" idx="1"/>
          </p:nvPr>
        </p:nvSpPr>
        <p:spPr/>
        <p:txBody>
          <a:bodyPr/>
          <a:lstStyle/>
          <a:p>
            <a:r>
              <a:rPr lang="en-US" dirty="0" err="1" smtClean="0"/>
              <a:t>struct</a:t>
            </a:r>
            <a:r>
              <a:rPr lang="en-US" dirty="0" smtClean="0"/>
              <a:t> Parking</a:t>
            </a:r>
          </a:p>
          <a:p>
            <a:pPr>
              <a:buNone/>
            </a:pPr>
            <a:r>
              <a:rPr lang="en-US" dirty="0" smtClean="0"/>
              <a:t>{</a:t>
            </a:r>
          </a:p>
          <a:p>
            <a:pPr>
              <a:buNone/>
            </a:pPr>
            <a:r>
              <a:rPr lang="en-US" dirty="0" smtClean="0"/>
              <a:t>	 char value[100];                    //Value of the car number</a:t>
            </a:r>
          </a:p>
          <a:p>
            <a:pPr>
              <a:buNone/>
            </a:pPr>
            <a:r>
              <a:rPr lang="en-US" dirty="0" smtClean="0"/>
              <a:t>	</a:t>
            </a:r>
            <a:r>
              <a:rPr lang="en-US" dirty="0" err="1" smtClean="0"/>
              <a:t>struct</a:t>
            </a:r>
            <a:r>
              <a:rPr lang="en-US" dirty="0" smtClean="0"/>
              <a:t> Parking* l;                  //Left pointer of the tree</a:t>
            </a:r>
          </a:p>
          <a:p>
            <a:pPr>
              <a:buNone/>
            </a:pPr>
            <a:r>
              <a:rPr lang="en-US" dirty="0" smtClean="0"/>
              <a:t>	</a:t>
            </a:r>
            <a:r>
              <a:rPr lang="en-US" dirty="0" err="1" smtClean="0"/>
              <a:t>struct</a:t>
            </a:r>
            <a:r>
              <a:rPr lang="en-US" dirty="0" smtClean="0"/>
              <a:t> Parking* r;                  //Right pointer of the tree</a:t>
            </a:r>
          </a:p>
          <a:p>
            <a:r>
              <a:rPr lang="en-US" dirty="0" smtClean="0"/>
              <a:t>}*root = NULL,*temp = NULL,*t2,*t1;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TotalTime>
  <Words>842</Words>
  <Application>Microsoft Office PowerPoint</Application>
  <PresentationFormat>On-screen Show (4:3)</PresentationFormat>
  <Paragraphs>111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Oriel</vt:lpstr>
      <vt:lpstr>Data Structure and AlgorithmS Review 3 Topic:- Car Parking System in India</vt:lpstr>
      <vt:lpstr>Introduction</vt:lpstr>
      <vt:lpstr>India’s car parking system is an example</vt:lpstr>
      <vt:lpstr>Slide 4</vt:lpstr>
      <vt:lpstr>How Parking Guidance System works:</vt:lpstr>
      <vt:lpstr>Benefits of Parking Guidance System: </vt:lpstr>
      <vt:lpstr>Our Program</vt:lpstr>
      <vt:lpstr>The Header Files</vt:lpstr>
      <vt:lpstr>The Binary Search Tree for Parking lot</vt:lpstr>
      <vt:lpstr>Pointers of the tree</vt:lpstr>
      <vt:lpstr>Functions of the tree</vt:lpstr>
      <vt:lpstr>Queue for waiting cars outside the Parking Lot</vt:lpstr>
      <vt:lpstr>The functions of queue</vt:lpstr>
      <vt:lpstr>Global Variables:</vt:lpstr>
      <vt:lpstr>The important functions</vt:lpstr>
      <vt:lpstr>The output Wrong password!!</vt:lpstr>
      <vt:lpstr>Correct password</vt:lpstr>
      <vt:lpstr>Insertion into Binary search tree</vt:lpstr>
      <vt:lpstr>The car inserted</vt:lpstr>
      <vt:lpstr>Again car insertion removal of elements(deletion):</vt:lpstr>
      <vt:lpstr>Car to be delected</vt:lpstr>
      <vt:lpstr>Traversal</vt:lpstr>
      <vt:lpstr>The number of cars in the parking lot</vt:lpstr>
      <vt:lpstr>Creating space for in the parking lot insertion of space</vt:lpstr>
      <vt:lpstr>Traversal</vt:lpstr>
      <vt:lpstr>Now going for queue</vt:lpstr>
      <vt:lpstr>Insertion by queue</vt:lpstr>
      <vt:lpstr>Insertion in queue and binary search tree</vt:lpstr>
      <vt:lpstr>To check the car in front position</vt:lpstr>
      <vt:lpstr>Checking the size of queue</vt:lpstr>
      <vt:lpstr>Going back to tree</vt:lpstr>
      <vt:lpstr>Queue is freed</vt:lpstr>
      <vt:lpstr>traverl</vt:lpstr>
      <vt:lpstr>deletion</vt:lpstr>
      <vt:lpstr>Insertion</vt:lpstr>
      <vt:lpstr>Exit form program</vt:lpstr>
      <vt:lpstr>Conclusion</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Review 2 Topic:- Car Parking System in India</dc:title>
  <dc:creator>OM</dc:creator>
  <cp:lastModifiedBy>OM</cp:lastModifiedBy>
  <cp:revision>29</cp:revision>
  <dcterms:created xsi:type="dcterms:W3CDTF">2006-08-16T00:00:00Z</dcterms:created>
  <dcterms:modified xsi:type="dcterms:W3CDTF">2017-05-05T10:16:41Z</dcterms:modified>
</cp:coreProperties>
</file>