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2" r:id="rId6"/>
    <p:sldId id="261" r:id="rId7"/>
    <p:sldId id="266" r:id="rId8"/>
    <p:sldId id="263" r:id="rId9"/>
    <p:sldId id="264" r:id="rId10"/>
    <p:sldId id="265" r:id="rId11"/>
    <p:sldId id="267" r:id="rId12"/>
    <p:sldId id="260" r:id="rId13"/>
    <p:sldId id="268" r:id="rId14"/>
    <p:sldId id="269" r:id="rId15"/>
    <p:sldId id="270" r:id="rId16"/>
    <p:sldId id="271" r:id="rId17"/>
    <p:sldId id="279" r:id="rId18"/>
    <p:sldId id="272" r:id="rId19"/>
    <p:sldId id="273" r:id="rId20"/>
    <p:sldId id="274" r:id="rId21"/>
    <p:sldId id="275" r:id="rId22"/>
    <p:sldId id="276"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10/16/2018</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10/16/2018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10/16/2018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10/16/2018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10/16/2018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10/16/2018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10/16/2018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10/16/2018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10/16/2018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10/16/2018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10/16/2018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10/16/2018</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utorialspoint.com/angularjs/angularjs_controllers.htm" TargetMode="External"/><Relationship Id="rId2" Type="http://schemas.openxmlformats.org/officeDocument/2006/relationships/hyperlink" Target="https://www.tutorialspoint.com/angularjs/angularjs_modules.ht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angularjs.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 JS</a:t>
            </a:r>
            <a:endParaRPr lang="en-US" dirty="0"/>
          </a:p>
        </p:txBody>
      </p:sp>
      <p:sp>
        <p:nvSpPr>
          <p:cNvPr id="3" name="Subtitle 2"/>
          <p:cNvSpPr>
            <a:spLocks noGrp="1"/>
          </p:cNvSpPr>
          <p:nvPr>
            <p:ph type="subTitle" idx="1"/>
          </p:nvPr>
        </p:nvSpPr>
        <p:spPr>
          <a:xfrm>
            <a:off x="1447800" y="2819400"/>
            <a:ext cx="7406640" cy="1752600"/>
          </a:xfrm>
        </p:spPr>
        <p:txBody>
          <a:bodyPr/>
          <a:lstStyle/>
          <a:p>
            <a:r>
              <a:rPr lang="en-US" dirty="0" smtClean="0">
                <a:solidFill>
                  <a:schemeClr val="tx1"/>
                </a:solidFill>
              </a:rPr>
              <a:t>OM ASHISH MISHRA</a:t>
            </a:r>
          </a:p>
          <a:p>
            <a:r>
              <a:rPr lang="en-US" dirty="0" smtClean="0">
                <a:solidFill>
                  <a:schemeClr val="tx1"/>
                </a:solidFill>
              </a:rPr>
              <a:t>16BCE0789</a:t>
            </a:r>
          </a:p>
          <a:p>
            <a:r>
              <a:rPr lang="en-US" dirty="0" smtClean="0">
                <a:solidFill>
                  <a:schemeClr val="tx1"/>
                </a:solidFill>
              </a:rPr>
              <a:t>E2</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Controller</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controller part is −</a:t>
            </a:r>
          </a:p>
          <a:p>
            <a:r>
              <a:rPr lang="en-US" dirty="0" smtClean="0"/>
              <a:t>&lt;script&gt; </a:t>
            </a:r>
            <a:r>
              <a:rPr lang="en-US" dirty="0" err="1" smtClean="0"/>
              <a:t>angular.module</a:t>
            </a:r>
            <a:r>
              <a:rPr lang="en-US" dirty="0" smtClean="0"/>
              <a:t>("</a:t>
            </a:r>
            <a:r>
              <a:rPr lang="en-US" dirty="0" err="1" smtClean="0"/>
              <a:t>myapp</a:t>
            </a:r>
            <a:r>
              <a:rPr lang="en-US" dirty="0" smtClean="0"/>
              <a:t>", []) .controller("</a:t>
            </a:r>
            <a:r>
              <a:rPr lang="en-US" dirty="0" err="1" smtClean="0"/>
              <a:t>HelloController</a:t>
            </a:r>
            <a:r>
              <a:rPr lang="en-US" dirty="0" smtClean="0"/>
              <a:t>", function($scope) { $</a:t>
            </a:r>
            <a:r>
              <a:rPr lang="en-US" dirty="0" err="1" smtClean="0"/>
              <a:t>scope.helloTo</a:t>
            </a:r>
            <a:r>
              <a:rPr lang="en-US" dirty="0" smtClean="0"/>
              <a:t> = {}; $</a:t>
            </a:r>
            <a:r>
              <a:rPr lang="en-US" dirty="0" err="1" smtClean="0"/>
              <a:t>scope.helloTo.title</a:t>
            </a:r>
            <a:r>
              <a:rPr lang="en-US" dirty="0" smtClean="0"/>
              <a:t> = "</a:t>
            </a:r>
            <a:r>
              <a:rPr lang="en-US" dirty="0" err="1" smtClean="0"/>
              <a:t>AngularJS</a:t>
            </a:r>
            <a:r>
              <a:rPr lang="en-US" dirty="0" smtClean="0"/>
              <a:t>"; }); &lt;/script&gt;This code registers a controller function named </a:t>
            </a:r>
            <a:r>
              <a:rPr lang="en-US" i="1" dirty="0" err="1" smtClean="0"/>
              <a:t>HelloController</a:t>
            </a:r>
            <a:r>
              <a:rPr lang="en-US" dirty="0" smtClean="0"/>
              <a:t> in the angular module named </a:t>
            </a:r>
            <a:r>
              <a:rPr lang="en-US" i="1" dirty="0" err="1" smtClean="0"/>
              <a:t>myapp</a:t>
            </a:r>
            <a:r>
              <a:rPr lang="en-US" dirty="0" smtClean="0"/>
              <a:t>. We will study more about </a:t>
            </a:r>
            <a:r>
              <a:rPr lang="en-US" dirty="0" smtClean="0">
                <a:hlinkClick r:id="rId2"/>
              </a:rPr>
              <a:t>modules</a:t>
            </a:r>
            <a:r>
              <a:rPr lang="en-US" dirty="0" smtClean="0"/>
              <a:t> and </a:t>
            </a:r>
            <a:r>
              <a:rPr lang="en-US" dirty="0" smtClean="0">
                <a:hlinkClick r:id="rId3"/>
              </a:rPr>
              <a:t>controllers</a:t>
            </a:r>
            <a:r>
              <a:rPr lang="en-US" dirty="0" smtClean="0"/>
              <a:t> in their respective chapters. The controller function is registered in angular via the </a:t>
            </a:r>
            <a:r>
              <a:rPr lang="en-US" dirty="0" err="1" smtClean="0"/>
              <a:t>angular.module</a:t>
            </a:r>
            <a:r>
              <a:rPr lang="en-US" dirty="0" smtClean="0"/>
              <a:t>(...).controller(...) function call.</a:t>
            </a:r>
          </a:p>
          <a:p>
            <a:r>
              <a:rPr lang="en-US" dirty="0" smtClean="0"/>
              <a:t>The $scope parameter passed to the controller function is the </a:t>
            </a:r>
            <a:r>
              <a:rPr lang="en-US" i="1" dirty="0" smtClean="0"/>
              <a:t>model</a:t>
            </a:r>
            <a:r>
              <a:rPr lang="en-US" dirty="0" smtClean="0"/>
              <a:t>. The controller function adds a </a:t>
            </a:r>
            <a:r>
              <a:rPr lang="en-US" i="1" dirty="0" err="1" smtClean="0"/>
              <a:t>helloTo</a:t>
            </a:r>
            <a:r>
              <a:rPr lang="en-US" dirty="0" smtClean="0"/>
              <a:t> JavaScript object, and in that object it adds a </a:t>
            </a:r>
            <a:r>
              <a:rPr lang="en-US" i="1" dirty="0" smtClean="0"/>
              <a:t>title</a:t>
            </a:r>
            <a:r>
              <a:rPr lang="en-US" dirty="0" smtClean="0"/>
              <a:t> field.</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rPr>
              <a:t>Steps to create </a:t>
            </a:r>
            <a:r>
              <a:rPr lang="en-US" dirty="0" err="1" smtClean="0">
                <a:effectLst/>
              </a:rPr>
              <a:t>AngularJS</a:t>
            </a:r>
            <a:r>
              <a:rPr lang="en-US" dirty="0" smtClean="0">
                <a:effectLst/>
              </a:rPr>
              <a:t> Application</a:t>
            </a:r>
            <a:endParaRPr 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1905000" y="1600200"/>
            <a:ext cx="6118225" cy="459866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304800" y="1752600"/>
            <a:ext cx="8604119" cy="4314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1524000" y="1447800"/>
            <a:ext cx="6946129" cy="2428875"/>
          </a:xfrm>
          <a:prstGeom prst="rect">
            <a:avLst/>
          </a:prstGeom>
          <a:noFill/>
          <a:ln w="9525">
            <a:noFill/>
            <a:miter lim="800000"/>
            <a:headEnd/>
            <a:tailEnd/>
          </a:ln>
        </p:spPr>
      </p:pic>
      <p:pic>
        <p:nvPicPr>
          <p:cNvPr id="1026" name="Picture 2"/>
          <p:cNvPicPr>
            <a:picLocks noChangeAspect="1" noChangeArrowheads="1"/>
          </p:cNvPicPr>
          <p:nvPr/>
        </p:nvPicPr>
        <p:blipFill>
          <a:blip r:embed="rId3" cstate="print"/>
          <a:srcRect/>
          <a:stretch>
            <a:fillRect/>
          </a:stretch>
        </p:blipFill>
        <p:spPr bwMode="auto">
          <a:xfrm>
            <a:off x="1524000" y="4114800"/>
            <a:ext cx="6987490" cy="175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JS Directive</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err="1" smtClean="0"/>
              <a:t>AngularJS</a:t>
            </a:r>
            <a:r>
              <a:rPr lang="en-US" dirty="0" smtClean="0"/>
              <a:t> directives are used to extend HTML.</a:t>
            </a:r>
            <a:endParaRPr lang="en-US" b="1" dirty="0" smtClean="0"/>
          </a:p>
          <a:p>
            <a:r>
              <a:rPr lang="en-US" b="1" dirty="0" err="1" smtClean="0"/>
              <a:t>ng</a:t>
            </a:r>
            <a:r>
              <a:rPr lang="en-US" b="1" dirty="0" smtClean="0"/>
              <a:t>-app</a:t>
            </a:r>
            <a:r>
              <a:rPr lang="en-US" dirty="0" smtClean="0"/>
              <a:t> − This directive starts an </a:t>
            </a:r>
            <a:r>
              <a:rPr lang="en-US" dirty="0" err="1" smtClean="0"/>
              <a:t>AngularJS</a:t>
            </a:r>
            <a:r>
              <a:rPr lang="en-US" dirty="0" smtClean="0"/>
              <a:t> Application.</a:t>
            </a:r>
          </a:p>
          <a:p>
            <a:r>
              <a:rPr lang="en-US" b="1" dirty="0" err="1" smtClean="0"/>
              <a:t>ng</a:t>
            </a:r>
            <a:r>
              <a:rPr lang="en-US" b="1" dirty="0" smtClean="0"/>
              <a:t>-init</a:t>
            </a:r>
            <a:r>
              <a:rPr lang="en-US" dirty="0" smtClean="0"/>
              <a:t> − This directive initializes application data.</a:t>
            </a:r>
          </a:p>
          <a:p>
            <a:r>
              <a:rPr lang="en-US" b="1" dirty="0" err="1" smtClean="0"/>
              <a:t>ng</a:t>
            </a:r>
            <a:r>
              <a:rPr lang="en-US" b="1" dirty="0" smtClean="0"/>
              <a:t>-model</a:t>
            </a:r>
            <a:r>
              <a:rPr lang="en-US" dirty="0" smtClean="0"/>
              <a:t> − This directive binds the values of </a:t>
            </a:r>
            <a:r>
              <a:rPr lang="en-US" dirty="0" err="1" smtClean="0"/>
              <a:t>AngularJS</a:t>
            </a:r>
            <a:r>
              <a:rPr lang="en-US" dirty="0" smtClean="0"/>
              <a:t> application data to HTML input controls.</a:t>
            </a:r>
          </a:p>
          <a:p>
            <a:r>
              <a:rPr lang="en-US" b="1" dirty="0" err="1" smtClean="0"/>
              <a:t>ng</a:t>
            </a:r>
            <a:r>
              <a:rPr lang="en-US" b="1" dirty="0" smtClean="0"/>
              <a:t>-repeat</a:t>
            </a:r>
            <a:r>
              <a:rPr lang="en-US" dirty="0" smtClean="0"/>
              <a:t> − This directive repeats html elements for each item in a collection.</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r>
              <a:rPr lang="en-US" sz="2400" dirty="0" smtClean="0"/>
              <a:t>&lt;div </a:t>
            </a:r>
            <a:r>
              <a:rPr lang="en-US" sz="2400" dirty="0" err="1" smtClean="0"/>
              <a:t>ng</a:t>
            </a:r>
            <a:r>
              <a:rPr lang="en-US" sz="2400" dirty="0" smtClean="0"/>
              <a:t>-app = "" </a:t>
            </a:r>
            <a:r>
              <a:rPr lang="en-US" sz="2400" dirty="0" err="1" smtClean="0"/>
              <a:t>ng</a:t>
            </a:r>
            <a:r>
              <a:rPr lang="en-US" sz="2400" dirty="0" smtClean="0"/>
              <a:t>-init = "countries = [{</a:t>
            </a:r>
            <a:r>
              <a:rPr lang="en-US" sz="2400" dirty="0" err="1" smtClean="0"/>
              <a:t>locale:'en-US',name:'United</a:t>
            </a:r>
            <a:r>
              <a:rPr lang="en-US" sz="2400" dirty="0" smtClean="0"/>
              <a:t> States'}, {</a:t>
            </a:r>
            <a:r>
              <a:rPr lang="en-US" sz="2400" dirty="0" err="1" smtClean="0"/>
              <a:t>locale:'en-GB',name:'United</a:t>
            </a:r>
            <a:r>
              <a:rPr lang="en-US" sz="2400" dirty="0" smtClean="0"/>
              <a:t> Kingdom'}, {</a:t>
            </a:r>
            <a:r>
              <a:rPr lang="en-US" sz="2400" dirty="0" err="1" smtClean="0"/>
              <a:t>locale:'en-FR',name:'France</a:t>
            </a:r>
            <a:r>
              <a:rPr lang="en-US" sz="2400" dirty="0" smtClean="0"/>
              <a:t>'}]"&gt; ... &lt;/div&gt;</a:t>
            </a:r>
          </a:p>
          <a:p>
            <a:endParaRPr lang="en-US" sz="2400" dirty="0" smtClean="0"/>
          </a:p>
          <a:p>
            <a:endParaRPr lang="en-US" sz="2400" dirty="0" smtClean="0"/>
          </a:p>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447800" y="457200"/>
            <a:ext cx="6938010" cy="1600200"/>
          </a:xfrm>
          <a:prstGeom prst="rect">
            <a:avLst/>
          </a:prstGeom>
          <a:noFill/>
          <a:ln w="9525">
            <a:noFill/>
            <a:miter lim="800000"/>
            <a:headEnd/>
            <a:tailEnd/>
          </a:ln>
        </p:spPr>
      </p:pic>
      <p:pic>
        <p:nvPicPr>
          <p:cNvPr id="2053" name="Picture 5"/>
          <p:cNvPicPr>
            <a:picLocks noChangeAspect="1" noChangeArrowheads="1"/>
          </p:cNvPicPr>
          <p:nvPr/>
        </p:nvPicPr>
        <p:blipFill>
          <a:blip r:embed="rId3" cstate="print"/>
          <a:srcRect/>
          <a:stretch>
            <a:fillRect/>
          </a:stretch>
        </p:blipFill>
        <p:spPr bwMode="auto">
          <a:xfrm>
            <a:off x="1371600" y="3429000"/>
            <a:ext cx="7449312" cy="3124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498080" cy="1143000"/>
          </a:xfrm>
        </p:spPr>
        <p:txBody>
          <a:bodyPr>
            <a:normAutofit fontScale="90000"/>
          </a:bodyPr>
          <a:lstStyle/>
          <a:p>
            <a:r>
              <a:rPr lang="en-US" dirty="0" smtClean="0"/>
              <a:t>Expressions</a:t>
            </a:r>
            <a:br>
              <a:rPr lang="en-US" dirty="0" smtClean="0"/>
            </a:br>
            <a:r>
              <a:rPr lang="en-US" sz="2700" dirty="0" smtClean="0"/>
              <a:t>Expressions are used to bind application data to html.</a:t>
            </a: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1066800" y="1447800"/>
            <a:ext cx="7274038" cy="50561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2" cstate="print"/>
          <a:srcRect/>
          <a:stretch>
            <a:fillRect/>
          </a:stretch>
        </p:blipFill>
        <p:spPr bwMode="auto">
          <a:xfrm>
            <a:off x="0" y="609600"/>
            <a:ext cx="9185066" cy="571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498080" cy="1143000"/>
          </a:xfrm>
        </p:spPr>
        <p:txBody>
          <a:bodyPr/>
          <a:lstStyle/>
          <a:p>
            <a:r>
              <a:rPr lang="en-US" dirty="0" smtClean="0"/>
              <a:t>Controller</a:t>
            </a:r>
            <a:endParaRPr 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0" y="1143001"/>
            <a:ext cx="9144000" cy="571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3" name="Content Placeholder 2"/>
          <p:cNvSpPr>
            <a:spLocks noGrp="1"/>
          </p:cNvSpPr>
          <p:nvPr>
            <p:ph idx="1"/>
          </p:nvPr>
        </p:nvSpPr>
        <p:spPr>
          <a:xfrm>
            <a:off x="1371600" y="1143000"/>
            <a:ext cx="7498080" cy="4800600"/>
          </a:xfrm>
        </p:spPr>
        <p:txBody>
          <a:bodyPr>
            <a:normAutofit/>
          </a:bodyPr>
          <a:lstStyle/>
          <a:p>
            <a:r>
              <a:rPr lang="en-US" sz="2400" dirty="0" smtClean="0"/>
              <a:t>Filters are used to change modify the data and can be clubbed in expression or directives using pipe character.</a:t>
            </a:r>
            <a:endParaRPr lang="en-US" sz="2400" dirty="0"/>
          </a:p>
        </p:txBody>
      </p:sp>
      <p:pic>
        <p:nvPicPr>
          <p:cNvPr id="5122" name="Picture 2"/>
          <p:cNvPicPr>
            <a:picLocks noChangeAspect="1" noChangeArrowheads="1"/>
          </p:cNvPicPr>
          <p:nvPr/>
        </p:nvPicPr>
        <p:blipFill>
          <a:blip r:embed="rId2" cstate="print"/>
          <a:srcRect/>
          <a:stretch>
            <a:fillRect/>
          </a:stretch>
        </p:blipFill>
        <p:spPr bwMode="auto">
          <a:xfrm>
            <a:off x="1752600" y="2057400"/>
            <a:ext cx="6888804" cy="266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a:bodyPr>
          <a:lstStyle/>
          <a:p>
            <a:r>
              <a:rPr lang="en-US" dirty="0" err="1" smtClean="0"/>
              <a:t>AngularJS</a:t>
            </a:r>
            <a:r>
              <a:rPr lang="en-US" dirty="0" smtClean="0"/>
              <a:t> is a structural framework for dynamic web apps. It lets you use HTML as your template language and lets you extend HTML's syntax to express your application's components clearly and succinctly. </a:t>
            </a:r>
            <a:r>
              <a:rPr lang="en-US" dirty="0" err="1" smtClean="0"/>
              <a:t>Angular's</a:t>
            </a:r>
            <a:r>
              <a:rPr lang="en-US" dirty="0" smtClean="0"/>
              <a:t> data binding and dependency injection eliminate much of the code you currently have to write. And it all happens within the browser, making it an ideal partner with any server technology.</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ChangeAspect="1" noChangeArrowheads="1"/>
          </p:cNvPicPr>
          <p:nvPr/>
        </p:nvPicPr>
        <p:blipFill>
          <a:blip r:embed="rId2" cstate="print"/>
          <a:srcRect/>
          <a:stretch>
            <a:fillRect/>
          </a:stretch>
        </p:blipFill>
        <p:spPr bwMode="auto">
          <a:xfrm>
            <a:off x="1066800" y="0"/>
            <a:ext cx="5810250" cy="1609725"/>
          </a:xfrm>
          <a:prstGeom prst="rect">
            <a:avLst/>
          </a:prstGeom>
          <a:noFill/>
          <a:ln w="9525">
            <a:no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1066800" y="1676400"/>
            <a:ext cx="5838825" cy="1647825"/>
          </a:xfrm>
          <a:prstGeom prst="rect">
            <a:avLst/>
          </a:prstGeom>
          <a:noFill/>
          <a:ln w="9525">
            <a:noFill/>
            <a:miter lim="800000"/>
            <a:headEnd/>
            <a:tailEnd/>
          </a:ln>
        </p:spPr>
      </p:pic>
      <p:pic>
        <p:nvPicPr>
          <p:cNvPr id="6148" name="Picture 4"/>
          <p:cNvPicPr>
            <a:picLocks noChangeAspect="1" noChangeArrowheads="1"/>
          </p:cNvPicPr>
          <p:nvPr/>
        </p:nvPicPr>
        <p:blipFill>
          <a:blip r:embed="rId4" cstate="print"/>
          <a:srcRect/>
          <a:stretch>
            <a:fillRect/>
          </a:stretch>
        </p:blipFill>
        <p:spPr bwMode="auto">
          <a:xfrm>
            <a:off x="1066800" y="3352800"/>
            <a:ext cx="5810250" cy="1428750"/>
          </a:xfrm>
          <a:prstGeom prst="rect">
            <a:avLst/>
          </a:prstGeom>
          <a:noFill/>
          <a:ln w="9525">
            <a:noFill/>
            <a:miter lim="800000"/>
            <a:headEnd/>
            <a:tailEnd/>
          </a:ln>
        </p:spPr>
      </p:pic>
      <p:pic>
        <p:nvPicPr>
          <p:cNvPr id="6149" name="Picture 5"/>
          <p:cNvPicPr>
            <a:picLocks noGrp="1" noChangeAspect="1" noChangeArrowheads="1"/>
          </p:cNvPicPr>
          <p:nvPr>
            <p:ph idx="1"/>
          </p:nvPr>
        </p:nvPicPr>
        <p:blipFill>
          <a:blip r:embed="rId5" cstate="print"/>
          <a:srcRect b="49038"/>
          <a:stretch>
            <a:fillRect/>
          </a:stretch>
        </p:blipFill>
        <p:spPr bwMode="auto">
          <a:xfrm>
            <a:off x="1066800" y="4838700"/>
            <a:ext cx="5848350" cy="2019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ChangeAspect="1" noChangeArrowheads="1"/>
          </p:cNvPicPr>
          <p:nvPr/>
        </p:nvPicPr>
        <p:blipFill>
          <a:blip r:embed="rId2" cstate="print"/>
          <a:srcRect/>
          <a:stretch>
            <a:fillRect/>
          </a:stretch>
        </p:blipFill>
        <p:spPr bwMode="auto">
          <a:xfrm>
            <a:off x="1676400" y="685800"/>
            <a:ext cx="5800725" cy="1819275"/>
          </a:xfrm>
          <a:prstGeom prst="rect">
            <a:avLst/>
          </a:prstGeom>
          <a:noFill/>
          <a:ln w="9525">
            <a:noFill/>
            <a:miter lim="800000"/>
            <a:headEnd/>
            <a:tailEnd/>
          </a:ln>
        </p:spPr>
      </p:pic>
      <p:pic>
        <p:nvPicPr>
          <p:cNvPr id="7171" name="Picture 3"/>
          <p:cNvPicPr>
            <a:picLocks noGrp="1" noChangeAspect="1" noChangeArrowheads="1"/>
          </p:cNvPicPr>
          <p:nvPr>
            <p:ph idx="1"/>
          </p:nvPr>
        </p:nvPicPr>
        <p:blipFill>
          <a:blip r:embed="rId3" cstate="print"/>
          <a:srcRect/>
          <a:stretch>
            <a:fillRect/>
          </a:stretch>
        </p:blipFill>
        <p:spPr bwMode="auto">
          <a:xfrm>
            <a:off x="1143000" y="2590800"/>
            <a:ext cx="5800725" cy="3228975"/>
          </a:xfrm>
          <a:prstGeom prst="rect">
            <a:avLst/>
          </a:prstGeom>
          <a:noFill/>
          <a:ln w="9525">
            <a:noFill/>
            <a:miter lim="800000"/>
            <a:headEnd/>
            <a:tailEnd/>
          </a:ln>
        </p:spPr>
      </p:pic>
      <p:pic>
        <p:nvPicPr>
          <p:cNvPr id="7172" name="Picture 4"/>
          <p:cNvPicPr>
            <a:picLocks noChangeAspect="1" noChangeArrowheads="1"/>
          </p:cNvPicPr>
          <p:nvPr/>
        </p:nvPicPr>
        <p:blipFill>
          <a:blip r:embed="rId4" cstate="print"/>
          <a:srcRect/>
          <a:stretch>
            <a:fillRect/>
          </a:stretch>
        </p:blipFill>
        <p:spPr bwMode="auto">
          <a:xfrm>
            <a:off x="5181600" y="3886200"/>
            <a:ext cx="3133725" cy="25050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Angular JS</a:t>
            </a:r>
            <a:endParaRPr lang="en-US" dirty="0"/>
          </a:p>
        </p:txBody>
      </p:sp>
      <p:sp>
        <p:nvSpPr>
          <p:cNvPr id="3" name="Content Placeholder 2"/>
          <p:cNvSpPr>
            <a:spLocks noGrp="1"/>
          </p:cNvSpPr>
          <p:nvPr>
            <p:ph idx="1"/>
          </p:nvPr>
        </p:nvSpPr>
        <p:spPr/>
        <p:txBody>
          <a:bodyPr/>
          <a:lstStyle/>
          <a:p>
            <a:r>
              <a:rPr lang="en-US" dirty="0" smtClean="0"/>
              <a:t>Structure, Quality and Organization</a:t>
            </a:r>
          </a:p>
          <a:p>
            <a:r>
              <a:rPr lang="en-US" dirty="0" smtClean="0"/>
              <a:t>Lightweight ( &lt; 36KB compressed and minified)</a:t>
            </a:r>
          </a:p>
          <a:p>
            <a:r>
              <a:rPr lang="en-US" dirty="0" smtClean="0"/>
              <a:t>Free</a:t>
            </a:r>
          </a:p>
          <a:p>
            <a:r>
              <a:rPr lang="en-US" dirty="0" smtClean="0"/>
              <a:t>Separation of concern</a:t>
            </a:r>
          </a:p>
          <a:p>
            <a:pPr fontAlgn="base"/>
            <a:r>
              <a:rPr lang="en-US" dirty="0" smtClean="0"/>
              <a:t>Modularity</a:t>
            </a:r>
          </a:p>
          <a:p>
            <a:pPr fontAlgn="base"/>
            <a:r>
              <a:rPr lang="en-US" dirty="0" smtClean="0"/>
              <a:t>Extensibility &amp; Maintainability </a:t>
            </a:r>
          </a:p>
          <a:p>
            <a:pPr fontAlgn="base"/>
            <a:r>
              <a:rPr lang="en-US" dirty="0" smtClean="0"/>
              <a:t>Reusable Components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Links</a:t>
            </a:r>
            <a:endParaRPr lang="en-US" dirty="0"/>
          </a:p>
        </p:txBody>
      </p:sp>
      <p:sp>
        <p:nvSpPr>
          <p:cNvPr id="3" name="Content Placeholder 2"/>
          <p:cNvSpPr>
            <a:spLocks noGrp="1"/>
          </p:cNvSpPr>
          <p:nvPr>
            <p:ph idx="1"/>
          </p:nvPr>
        </p:nvSpPr>
        <p:spPr/>
        <p:txBody>
          <a:bodyPr/>
          <a:lstStyle/>
          <a:p>
            <a:r>
              <a:rPr lang="en-US" dirty="0" smtClean="0">
                <a:hlinkClick r:id="rId2"/>
              </a:rPr>
              <a:t>https://angularjs.org/</a:t>
            </a:r>
            <a:endParaRPr lang="en-US" dirty="0" smtClean="0"/>
          </a:p>
          <a:p>
            <a:r>
              <a:rPr lang="en-US" dirty="0" smtClean="0"/>
              <a:t>http://campus.codeschool.com/courses/shaping-up-with-angular-js/contents</a:t>
            </a:r>
          </a:p>
          <a:p>
            <a:r>
              <a:rPr lang="en-US" dirty="0" smtClean="0"/>
              <a:t>http://www.toptal.com/angular-js/a-step-by-step-guide-to-your-first-angularjs-app</a:t>
            </a:r>
          </a:p>
          <a:p>
            <a:r>
              <a:rPr lang="en-US" dirty="0" smtClean="0"/>
              <a:t>https://github.com/raonibr/f1feeder-part1</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ffectLst/>
              </a:rPr>
              <a:t>Core Features</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828800" y="1676400"/>
            <a:ext cx="5984875" cy="4648253"/>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effectLst/>
              </a:rPr>
              <a:t>AngularJS</a:t>
            </a:r>
            <a:r>
              <a:rPr lang="en-US" dirty="0" smtClean="0">
                <a:effectLst/>
              </a:rPr>
              <a:t> Main Components</a:t>
            </a:r>
            <a:endParaRPr lang="en-US" dirty="0"/>
          </a:p>
        </p:txBody>
      </p:sp>
      <p:sp>
        <p:nvSpPr>
          <p:cNvPr id="3" name="Content Placeholder 2"/>
          <p:cNvSpPr>
            <a:spLocks noGrp="1"/>
          </p:cNvSpPr>
          <p:nvPr>
            <p:ph idx="1"/>
          </p:nvPr>
        </p:nvSpPr>
        <p:spPr/>
        <p:txBody>
          <a:bodyPr/>
          <a:lstStyle/>
          <a:p>
            <a:r>
              <a:rPr lang="en-US" b="1" dirty="0" err="1" smtClean="0"/>
              <a:t>ng</a:t>
            </a:r>
            <a:r>
              <a:rPr lang="en-US" b="1" dirty="0" smtClean="0"/>
              <a:t>-app</a:t>
            </a:r>
            <a:r>
              <a:rPr lang="en-US" dirty="0" smtClean="0"/>
              <a:t> − This directive defines and links an </a:t>
            </a:r>
            <a:r>
              <a:rPr lang="en-US" dirty="0" err="1" smtClean="0"/>
              <a:t>AngularJS</a:t>
            </a:r>
            <a:r>
              <a:rPr lang="en-US" dirty="0" smtClean="0"/>
              <a:t> application to HTML.</a:t>
            </a:r>
          </a:p>
          <a:p>
            <a:r>
              <a:rPr lang="en-US" b="1" dirty="0" err="1" smtClean="0"/>
              <a:t>ng</a:t>
            </a:r>
            <a:r>
              <a:rPr lang="en-US" b="1" dirty="0" smtClean="0"/>
              <a:t>-model</a:t>
            </a:r>
            <a:r>
              <a:rPr lang="en-US" dirty="0" smtClean="0"/>
              <a:t> − This directive binds the values of </a:t>
            </a:r>
            <a:r>
              <a:rPr lang="en-US" dirty="0" err="1" smtClean="0"/>
              <a:t>AngularJS</a:t>
            </a:r>
            <a:r>
              <a:rPr lang="en-US" dirty="0" smtClean="0"/>
              <a:t> application data to HTML input controls.</a:t>
            </a:r>
          </a:p>
          <a:p>
            <a:r>
              <a:rPr lang="en-US" b="1" dirty="0" err="1" smtClean="0"/>
              <a:t>ng</a:t>
            </a:r>
            <a:r>
              <a:rPr lang="en-US" b="1" dirty="0" smtClean="0"/>
              <a:t>-bind</a:t>
            </a:r>
            <a:r>
              <a:rPr lang="en-US" dirty="0" smtClean="0"/>
              <a:t> − This directive binds the </a:t>
            </a:r>
            <a:r>
              <a:rPr lang="en-US" dirty="0" err="1" smtClean="0"/>
              <a:t>AngularJS</a:t>
            </a:r>
            <a:r>
              <a:rPr lang="en-US" dirty="0" smtClean="0"/>
              <a:t> Application data to HTML tags.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Include </a:t>
            </a:r>
            <a:r>
              <a:rPr lang="en-US" dirty="0" err="1" smtClean="0"/>
              <a:t>AngularJS</a:t>
            </a:r>
            <a:endParaRPr lang="en-US" dirty="0"/>
          </a:p>
        </p:txBody>
      </p:sp>
      <p:sp>
        <p:nvSpPr>
          <p:cNvPr id="3" name="Content Placeholder 2"/>
          <p:cNvSpPr>
            <a:spLocks noGrp="1"/>
          </p:cNvSpPr>
          <p:nvPr>
            <p:ph idx="1"/>
          </p:nvPr>
        </p:nvSpPr>
        <p:spPr/>
        <p:txBody>
          <a:bodyPr/>
          <a:lstStyle/>
          <a:p>
            <a:r>
              <a:rPr lang="en-US" dirty="0" smtClean="0"/>
              <a:t>We have included the </a:t>
            </a:r>
            <a:r>
              <a:rPr lang="en-US" dirty="0" err="1" smtClean="0"/>
              <a:t>AngularJS</a:t>
            </a:r>
            <a:r>
              <a:rPr lang="en-US" dirty="0" smtClean="0"/>
              <a:t> JavaScript file in the HTML page so we can use </a:t>
            </a:r>
            <a:r>
              <a:rPr lang="en-US" dirty="0" err="1" smtClean="0"/>
              <a:t>AngularJS</a:t>
            </a:r>
            <a:r>
              <a:rPr lang="en-US" dirty="0" smtClean="0"/>
              <a:t> −</a:t>
            </a:r>
          </a:p>
          <a:p>
            <a:r>
              <a:rPr lang="en-US" dirty="0" smtClean="0"/>
              <a:t>&lt;head&gt; &lt;script </a:t>
            </a:r>
            <a:r>
              <a:rPr lang="en-US" dirty="0" err="1" smtClean="0"/>
              <a:t>src</a:t>
            </a:r>
            <a:r>
              <a:rPr lang="en-US" dirty="0" smtClean="0"/>
              <a:t> = "https://ajax.googleapis.com/ajax/libs/angularjs/1.4.8/angular.min.js"&gt;&lt;/script&gt; &lt;/head&gt;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sp>
        <p:nvSpPr>
          <p:cNvPr id="3" name="Content Placeholder 2"/>
          <p:cNvSpPr>
            <a:spLocks noGrp="1"/>
          </p:cNvSpPr>
          <p:nvPr>
            <p:ph idx="1"/>
          </p:nvPr>
        </p:nvSpPr>
        <p:spPr/>
        <p:txBody>
          <a:bodyPr>
            <a:normAutofit fontScale="92500" lnSpcReduction="20000"/>
          </a:bodyPr>
          <a:lstStyle/>
          <a:p>
            <a:r>
              <a:rPr lang="en-US" b="1" u="sng" dirty="0" smtClean="0"/>
              <a:t>M</a:t>
            </a:r>
            <a:r>
              <a:rPr lang="en-US" dirty="0" smtClean="0"/>
              <a:t>odel </a:t>
            </a:r>
            <a:r>
              <a:rPr lang="en-US" b="1" u="sng" dirty="0" smtClean="0"/>
              <a:t>V</a:t>
            </a:r>
            <a:r>
              <a:rPr lang="en-US" dirty="0" smtClean="0"/>
              <a:t>iew </a:t>
            </a:r>
            <a:r>
              <a:rPr lang="en-US" b="1" u="sng" dirty="0" smtClean="0"/>
              <a:t>C</a:t>
            </a:r>
            <a:r>
              <a:rPr lang="en-US" dirty="0" smtClean="0"/>
              <a:t>ontroller or MVC as it is popularly called, is a software design pattern for developing web applications. A Model View Controller pattern is made up of the following three parts −</a:t>
            </a:r>
          </a:p>
          <a:p>
            <a:r>
              <a:rPr lang="en-US" b="1" dirty="0" smtClean="0"/>
              <a:t>Model</a:t>
            </a:r>
            <a:r>
              <a:rPr lang="en-US" dirty="0" smtClean="0"/>
              <a:t> − It is the lowest level of the pattern responsible for maintaining data.</a:t>
            </a:r>
          </a:p>
          <a:p>
            <a:r>
              <a:rPr lang="en-US" b="1" dirty="0" smtClean="0"/>
              <a:t>View</a:t>
            </a:r>
            <a:r>
              <a:rPr lang="en-US" dirty="0" smtClean="0"/>
              <a:t> − It is responsible for displaying all or a portion of the data to the user.</a:t>
            </a:r>
          </a:p>
          <a:p>
            <a:r>
              <a:rPr lang="en-US" b="1" dirty="0" smtClean="0"/>
              <a:t>Controller</a:t>
            </a:r>
            <a:r>
              <a:rPr lang="en-US" dirty="0" smtClean="0"/>
              <a:t> − It is a software Code that controls the interactions between the Model and View.</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cstate="print"/>
          <a:srcRect/>
          <a:stretch>
            <a:fillRect/>
          </a:stretch>
        </p:blipFill>
        <p:spPr bwMode="auto">
          <a:xfrm>
            <a:off x="3048000" y="1828800"/>
            <a:ext cx="3660775" cy="442725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Point to </a:t>
            </a:r>
            <a:r>
              <a:rPr lang="en-US" dirty="0" err="1" smtClean="0"/>
              <a:t>AngularJS</a:t>
            </a:r>
            <a:r>
              <a:rPr lang="en-US" dirty="0" smtClean="0"/>
              <a:t> app</a:t>
            </a:r>
            <a:endParaRPr lang="en-US" dirty="0"/>
          </a:p>
        </p:txBody>
      </p:sp>
      <p:sp>
        <p:nvSpPr>
          <p:cNvPr id="3" name="Content Placeholder 2"/>
          <p:cNvSpPr>
            <a:spLocks noGrp="1"/>
          </p:cNvSpPr>
          <p:nvPr>
            <p:ph idx="1"/>
          </p:nvPr>
        </p:nvSpPr>
        <p:spPr/>
        <p:txBody>
          <a:bodyPr/>
          <a:lstStyle/>
          <a:p>
            <a:r>
              <a:rPr lang="en-US" dirty="0" smtClean="0"/>
              <a:t>Next we tell what part of the HTML contains the </a:t>
            </a:r>
            <a:r>
              <a:rPr lang="en-US" dirty="0" err="1" smtClean="0"/>
              <a:t>AngularJS</a:t>
            </a:r>
            <a:r>
              <a:rPr lang="en-US" dirty="0" smtClean="0"/>
              <a:t> app. This done by adding the </a:t>
            </a:r>
            <a:r>
              <a:rPr lang="en-US" i="1" dirty="0" err="1" smtClean="0"/>
              <a:t>ng</a:t>
            </a:r>
            <a:r>
              <a:rPr lang="en-US" i="1" dirty="0" smtClean="0"/>
              <a:t>-app</a:t>
            </a:r>
            <a:r>
              <a:rPr lang="en-US" dirty="0" smtClean="0"/>
              <a:t> attribute to the root HTML element of the </a:t>
            </a:r>
            <a:r>
              <a:rPr lang="en-US" dirty="0" err="1" smtClean="0"/>
              <a:t>AngularJS</a:t>
            </a:r>
            <a:r>
              <a:rPr lang="en-US" dirty="0" smtClean="0"/>
              <a:t> app. You can either add it to </a:t>
            </a:r>
            <a:r>
              <a:rPr lang="en-US" i="1" dirty="0" smtClean="0"/>
              <a:t>html</a:t>
            </a:r>
            <a:r>
              <a:rPr lang="en-US" dirty="0" smtClean="0"/>
              <a:t> element or </a:t>
            </a:r>
            <a:r>
              <a:rPr lang="en-US" i="1" dirty="0" smtClean="0"/>
              <a:t>body</a:t>
            </a:r>
            <a:r>
              <a:rPr lang="en-US" dirty="0" smtClean="0"/>
              <a:t> element as shown below −</a:t>
            </a:r>
          </a:p>
          <a:p>
            <a:r>
              <a:rPr lang="en-US" dirty="0" smtClean="0"/>
              <a:t>&lt;body </a:t>
            </a:r>
            <a:r>
              <a:rPr lang="en-US" dirty="0" err="1" smtClean="0"/>
              <a:t>ng</a:t>
            </a:r>
            <a:r>
              <a:rPr lang="en-US" dirty="0" smtClean="0"/>
              <a:t>-app = "</a:t>
            </a:r>
            <a:r>
              <a:rPr lang="en-US" dirty="0" err="1" smtClean="0"/>
              <a:t>myapp</a:t>
            </a:r>
            <a:r>
              <a:rPr lang="en-US" dirty="0" smtClean="0"/>
              <a:t>"&gt; &lt;/body&gt;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View</a:t>
            </a:r>
            <a:endParaRPr lang="en-US" dirty="0"/>
          </a:p>
        </p:txBody>
      </p:sp>
      <p:sp>
        <p:nvSpPr>
          <p:cNvPr id="3" name="Content Placeholder 2"/>
          <p:cNvSpPr>
            <a:spLocks noGrp="1"/>
          </p:cNvSpPr>
          <p:nvPr>
            <p:ph idx="1"/>
          </p:nvPr>
        </p:nvSpPr>
        <p:spPr/>
        <p:txBody>
          <a:bodyPr>
            <a:normAutofit/>
          </a:bodyPr>
          <a:lstStyle/>
          <a:p>
            <a:r>
              <a:rPr lang="en-US" dirty="0" smtClean="0"/>
              <a:t>The view is this part −</a:t>
            </a:r>
          </a:p>
          <a:p>
            <a:r>
              <a:rPr lang="en-US" dirty="0" smtClean="0"/>
              <a:t>&lt;div </a:t>
            </a:r>
            <a:r>
              <a:rPr lang="en-US" dirty="0" err="1" smtClean="0"/>
              <a:t>ng</a:t>
            </a:r>
            <a:r>
              <a:rPr lang="en-US" dirty="0" smtClean="0"/>
              <a:t>-controller = "</a:t>
            </a:r>
            <a:r>
              <a:rPr lang="en-US" dirty="0" err="1" smtClean="0"/>
              <a:t>HelloController</a:t>
            </a:r>
            <a:r>
              <a:rPr lang="en-US" dirty="0" smtClean="0"/>
              <a:t>" &gt; &lt;h2&gt;Welcome {{</a:t>
            </a:r>
            <a:r>
              <a:rPr lang="en-US" dirty="0" err="1" smtClean="0"/>
              <a:t>helloTo.title</a:t>
            </a:r>
            <a:r>
              <a:rPr lang="en-US" dirty="0" smtClean="0"/>
              <a:t>}} to the world of </a:t>
            </a:r>
            <a:r>
              <a:rPr lang="en-US" dirty="0" smtClean="0"/>
              <a:t>Frontend!&lt;/</a:t>
            </a:r>
            <a:r>
              <a:rPr lang="en-US" dirty="0" smtClean="0"/>
              <a:t>h2&gt; &lt;/div&gt;</a:t>
            </a:r>
            <a:r>
              <a:rPr lang="en-US" i="1" dirty="0" err="1" smtClean="0"/>
              <a:t>ng</a:t>
            </a:r>
            <a:r>
              <a:rPr lang="en-US" i="1" dirty="0" smtClean="0"/>
              <a:t>-controller</a:t>
            </a:r>
            <a:r>
              <a:rPr lang="en-US" dirty="0" smtClean="0"/>
              <a:t> tells </a:t>
            </a:r>
            <a:r>
              <a:rPr lang="en-US" dirty="0" err="1" smtClean="0"/>
              <a:t>AngularJS</a:t>
            </a:r>
            <a:r>
              <a:rPr lang="en-US" dirty="0" smtClean="0"/>
              <a:t> what controller to use with this view. </a:t>
            </a:r>
            <a:r>
              <a:rPr lang="en-US" i="1" dirty="0" err="1" smtClean="0"/>
              <a:t>helloTo.title</a:t>
            </a:r>
            <a:r>
              <a:rPr lang="en-US" dirty="0" err="1" smtClean="0"/>
              <a:t>tells</a:t>
            </a:r>
            <a:r>
              <a:rPr lang="en-US" dirty="0" smtClean="0"/>
              <a:t> </a:t>
            </a:r>
            <a:r>
              <a:rPr lang="en-US" dirty="0" err="1" smtClean="0"/>
              <a:t>AngularJS</a:t>
            </a:r>
            <a:r>
              <a:rPr lang="en-US" dirty="0" smtClean="0"/>
              <a:t> to write the "model" value named </a:t>
            </a:r>
            <a:r>
              <a:rPr lang="en-US" dirty="0" err="1" smtClean="0"/>
              <a:t>helloTo.title</a:t>
            </a:r>
            <a:r>
              <a:rPr lang="en-US" dirty="0" smtClean="0"/>
              <a:t> to the HTML at this location.</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298</TotalTime>
  <Words>327</Words>
  <Application>Microsoft Office PowerPoint</Application>
  <PresentationFormat>On-screen Show (4:3)</PresentationFormat>
  <Paragraphs>58</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Solstice</vt:lpstr>
      <vt:lpstr>Angular JS</vt:lpstr>
      <vt:lpstr>Introduction</vt:lpstr>
      <vt:lpstr>Core Features</vt:lpstr>
      <vt:lpstr>AngularJS Main Components</vt:lpstr>
      <vt:lpstr>Include AngularJS</vt:lpstr>
      <vt:lpstr>MVC</vt:lpstr>
      <vt:lpstr>Slide 7</vt:lpstr>
      <vt:lpstr>Point to AngularJS app</vt:lpstr>
      <vt:lpstr>View</vt:lpstr>
      <vt:lpstr>Controller</vt:lpstr>
      <vt:lpstr>Steps to create AngularJS Application</vt:lpstr>
      <vt:lpstr>Example</vt:lpstr>
      <vt:lpstr>Output</vt:lpstr>
      <vt:lpstr>Angular JS Directive</vt:lpstr>
      <vt:lpstr>Slide 15</vt:lpstr>
      <vt:lpstr>Expressions Expressions are used to bind application data to html.</vt:lpstr>
      <vt:lpstr>Slide 17</vt:lpstr>
      <vt:lpstr>Controller</vt:lpstr>
      <vt:lpstr>Filters</vt:lpstr>
      <vt:lpstr>Slide 20</vt:lpstr>
      <vt:lpstr>Slide 21</vt:lpstr>
      <vt:lpstr>Advantages of Angular JS</vt:lpstr>
      <vt:lpstr>Useful Links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JS</dc:title>
  <dc:creator>OM</dc:creator>
  <cp:lastModifiedBy>OM</cp:lastModifiedBy>
  <cp:revision>6</cp:revision>
  <dcterms:created xsi:type="dcterms:W3CDTF">2006-08-16T00:00:00Z</dcterms:created>
  <dcterms:modified xsi:type="dcterms:W3CDTF">2018-10-15T19:46:08Z</dcterms:modified>
</cp:coreProperties>
</file>