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8"/>
  </p:notesMasterIdLst>
  <p:handoutMasterIdLst>
    <p:handoutMasterId r:id="rId39"/>
  </p:handoutMasterIdLst>
  <p:sldIdLst>
    <p:sldId id="291" r:id="rId2"/>
    <p:sldId id="350" r:id="rId3"/>
    <p:sldId id="293" r:id="rId4"/>
    <p:sldId id="295" r:id="rId5"/>
    <p:sldId id="296" r:id="rId6"/>
    <p:sldId id="297" r:id="rId7"/>
    <p:sldId id="298" r:id="rId8"/>
    <p:sldId id="357" r:id="rId9"/>
    <p:sldId id="358" r:id="rId10"/>
    <p:sldId id="299" r:id="rId11"/>
    <p:sldId id="300" r:id="rId12"/>
    <p:sldId id="301" r:id="rId13"/>
    <p:sldId id="334" r:id="rId14"/>
    <p:sldId id="335" r:id="rId15"/>
    <p:sldId id="302" r:id="rId16"/>
    <p:sldId id="330" r:id="rId17"/>
    <p:sldId id="305" r:id="rId18"/>
    <p:sldId id="338" r:id="rId19"/>
    <p:sldId id="339" r:id="rId20"/>
    <p:sldId id="340" r:id="rId21"/>
    <p:sldId id="337" r:id="rId22"/>
    <p:sldId id="341" r:id="rId23"/>
    <p:sldId id="342" r:id="rId24"/>
    <p:sldId id="307" r:id="rId25"/>
    <p:sldId id="343" r:id="rId26"/>
    <p:sldId id="308" r:id="rId27"/>
    <p:sldId id="344" r:id="rId28"/>
    <p:sldId id="345" r:id="rId29"/>
    <p:sldId id="347" r:id="rId30"/>
    <p:sldId id="314" r:id="rId31"/>
    <p:sldId id="331" r:id="rId32"/>
    <p:sldId id="348" r:id="rId33"/>
    <p:sldId id="349" r:id="rId34"/>
    <p:sldId id="332" r:id="rId35"/>
    <p:sldId id="326" r:id="rId36"/>
    <p:sldId id="359" r:id="rId37"/>
  </p:sldIdLst>
  <p:sldSz cx="9144000" cy="6858000" type="screen4x3"/>
  <p:notesSz cx="6858000" cy="9144000"/>
  <p:defaultTextStyle>
    <a:defPPr>
      <a:defRPr lang="en-US"/>
    </a:defPPr>
    <a:lvl1pPr algn="ctr" rtl="0" fontAlgn="base">
      <a:spcBef>
        <a:spcPct val="20000"/>
      </a:spcBef>
      <a:spcAft>
        <a:spcPct val="0"/>
      </a:spcAft>
      <a:defRPr sz="1600" kern="1200">
        <a:solidFill>
          <a:schemeClr val="tx1"/>
        </a:solidFill>
        <a:latin typeface="Comic Sans MS" pitchFamily="66" charset="0"/>
        <a:ea typeface="+mn-ea"/>
        <a:cs typeface="+mn-cs"/>
      </a:defRPr>
    </a:lvl1pPr>
    <a:lvl2pPr marL="457200" algn="ctr" rtl="0" fontAlgn="base">
      <a:spcBef>
        <a:spcPct val="20000"/>
      </a:spcBef>
      <a:spcAft>
        <a:spcPct val="0"/>
      </a:spcAft>
      <a:defRPr sz="1600" kern="1200">
        <a:solidFill>
          <a:schemeClr val="tx1"/>
        </a:solidFill>
        <a:latin typeface="Comic Sans MS" pitchFamily="66" charset="0"/>
        <a:ea typeface="+mn-ea"/>
        <a:cs typeface="+mn-cs"/>
      </a:defRPr>
    </a:lvl2pPr>
    <a:lvl3pPr marL="914400" algn="ctr" rtl="0" fontAlgn="base">
      <a:spcBef>
        <a:spcPct val="20000"/>
      </a:spcBef>
      <a:spcAft>
        <a:spcPct val="0"/>
      </a:spcAft>
      <a:defRPr sz="1600" kern="1200">
        <a:solidFill>
          <a:schemeClr val="tx1"/>
        </a:solidFill>
        <a:latin typeface="Comic Sans MS" pitchFamily="66" charset="0"/>
        <a:ea typeface="+mn-ea"/>
        <a:cs typeface="+mn-cs"/>
      </a:defRPr>
    </a:lvl3pPr>
    <a:lvl4pPr marL="1371600" algn="ctr" rtl="0" fontAlgn="base">
      <a:spcBef>
        <a:spcPct val="20000"/>
      </a:spcBef>
      <a:spcAft>
        <a:spcPct val="0"/>
      </a:spcAft>
      <a:defRPr sz="1600" kern="1200">
        <a:solidFill>
          <a:schemeClr val="tx1"/>
        </a:solidFill>
        <a:latin typeface="Comic Sans MS" pitchFamily="66" charset="0"/>
        <a:ea typeface="+mn-ea"/>
        <a:cs typeface="+mn-cs"/>
      </a:defRPr>
    </a:lvl4pPr>
    <a:lvl5pPr marL="1828800" algn="ctr" rtl="0" fontAlgn="base">
      <a:spcBef>
        <a:spcPct val="20000"/>
      </a:spcBef>
      <a:spcAft>
        <a:spcPct val="0"/>
      </a:spcAft>
      <a:defRPr sz="1600" kern="1200">
        <a:solidFill>
          <a:schemeClr val="tx1"/>
        </a:solidFill>
        <a:latin typeface="Comic Sans MS" pitchFamily="66" charset="0"/>
        <a:ea typeface="+mn-ea"/>
        <a:cs typeface="+mn-cs"/>
      </a:defRPr>
    </a:lvl5pPr>
    <a:lvl6pPr marL="2286000" algn="l" defTabSz="914400" rtl="0" eaLnBrk="1" latinLnBrk="0" hangingPunct="1">
      <a:defRPr sz="1600" kern="1200">
        <a:solidFill>
          <a:schemeClr val="tx1"/>
        </a:solidFill>
        <a:latin typeface="Comic Sans MS" pitchFamily="66" charset="0"/>
        <a:ea typeface="+mn-ea"/>
        <a:cs typeface="+mn-cs"/>
      </a:defRPr>
    </a:lvl6pPr>
    <a:lvl7pPr marL="2743200" algn="l" defTabSz="914400" rtl="0" eaLnBrk="1" latinLnBrk="0" hangingPunct="1">
      <a:defRPr sz="1600" kern="1200">
        <a:solidFill>
          <a:schemeClr val="tx1"/>
        </a:solidFill>
        <a:latin typeface="Comic Sans MS" pitchFamily="66" charset="0"/>
        <a:ea typeface="+mn-ea"/>
        <a:cs typeface="+mn-cs"/>
      </a:defRPr>
    </a:lvl7pPr>
    <a:lvl8pPr marL="3200400" algn="l" defTabSz="914400" rtl="0" eaLnBrk="1" latinLnBrk="0" hangingPunct="1">
      <a:defRPr sz="1600" kern="1200">
        <a:solidFill>
          <a:schemeClr val="tx1"/>
        </a:solidFill>
        <a:latin typeface="Comic Sans MS" pitchFamily="66" charset="0"/>
        <a:ea typeface="+mn-ea"/>
        <a:cs typeface="+mn-cs"/>
      </a:defRPr>
    </a:lvl8pPr>
    <a:lvl9pPr marL="3657600" algn="l" defTabSz="914400" rtl="0" eaLnBrk="1" latinLnBrk="0" hangingPunct="1">
      <a:defRPr sz="1600" kern="1200">
        <a:solidFill>
          <a:schemeClr val="tx1"/>
        </a:solidFill>
        <a:latin typeface="Comic Sans MS" pitchFamily="66"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0033CC"/>
    <a:srgbClr val="008000"/>
    <a:srgbClr val="FFFFFF"/>
    <a:srgbClr val="66CCFF"/>
    <a:srgbClr val="0099FF"/>
    <a:srgbClr val="B2B2B2"/>
    <a:srgbClr val="DDDDDD"/>
    <a:srgbClr val="FF99CC"/>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94681" autoAdjust="0"/>
  </p:normalViewPr>
  <p:slideViewPr>
    <p:cSldViewPr>
      <p:cViewPr>
        <p:scale>
          <a:sx n="70" d="100"/>
          <a:sy n="70" d="100"/>
        </p:scale>
        <p:origin x="-15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225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22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C590B04-9A00-4DBE-8632-F56554ADDC2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pPr>
              <a:defRPr/>
            </a:pPr>
            <a:fld id="{64B6531B-79EE-4AF1-AC9B-65779F345A3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D760DB2A-5769-49E4-A33B-F0E860B1B423}"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C09F8633-9530-4024-94B1-2BC412D7668F}"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0613D29E-18FB-4F3D-B6F1-05C5565E7633}"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8D41C8C3-80F1-4F63-9FE6-CDE1DD43E9FC}" type="slidenum">
              <a:rPr lang="en-US" smtClean="0"/>
              <a:pPr/>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54276" name="Slide Number Placeholder 3"/>
          <p:cNvSpPr>
            <a:spLocks noGrp="1"/>
          </p:cNvSpPr>
          <p:nvPr>
            <p:ph type="sldNum" sz="quarter" idx="5"/>
          </p:nvPr>
        </p:nvSpPr>
        <p:spPr>
          <a:noFill/>
        </p:spPr>
        <p:txBody>
          <a:bodyPr/>
          <a:lstStyle/>
          <a:p>
            <a:fld id="{85369C5E-AFD1-421B-8E69-A1458921DD80}"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FDF368B9-30B5-4E8E-B6E9-E1F0BE217BB1}" type="slidenum">
              <a:rPr lang="en-US" smtClean="0"/>
              <a:pPr/>
              <a:t>17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56324" name="Slide Number Placeholder 3"/>
          <p:cNvSpPr>
            <a:spLocks noGrp="1"/>
          </p:cNvSpPr>
          <p:nvPr>
            <p:ph type="sldNum" sz="quarter" idx="5"/>
          </p:nvPr>
        </p:nvSpPr>
        <p:spPr>
          <a:noFill/>
        </p:spPr>
        <p:txBody>
          <a:bodyPr/>
          <a:lstStyle/>
          <a:p>
            <a:fld id="{E11BC929-EA30-4B56-B37C-B283B6439200}" type="slidenum">
              <a:rPr lang="en-US" smtClean="0"/>
              <a:pPr/>
              <a:t>18</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a:noFill/>
        </p:spPr>
        <p:txBody>
          <a:bodyPr/>
          <a:lstStyle/>
          <a:p>
            <a:fld id="{5F64018F-4FC0-4582-80F5-18A3E561F28C}" type="slidenum">
              <a:rPr lang="en-US" smtClean="0"/>
              <a:pPr/>
              <a:t>19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58372" name="Slide Number Placeholder 3"/>
          <p:cNvSpPr>
            <a:spLocks noGrp="1"/>
          </p:cNvSpPr>
          <p:nvPr>
            <p:ph type="sldNum" sz="quarter" idx="5"/>
          </p:nvPr>
        </p:nvSpPr>
        <p:spPr>
          <a:noFill/>
        </p:spPr>
        <p:txBody>
          <a:bodyPr/>
          <a:lstStyle/>
          <a:p>
            <a:fld id="{EF6BB73B-3E71-47B4-892D-00145D27F4DB}" type="slidenum">
              <a:rPr lang="en-US" smtClean="0"/>
              <a:pPr/>
              <a:t>20</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59396" name="Slide Number Placeholder 3"/>
          <p:cNvSpPr>
            <a:spLocks noGrp="1"/>
          </p:cNvSpPr>
          <p:nvPr>
            <p:ph type="sldNum" sz="quarter" idx="5"/>
          </p:nvPr>
        </p:nvSpPr>
        <p:spPr>
          <a:noFill/>
        </p:spPr>
        <p:txBody>
          <a:bodyPr/>
          <a:lstStyle/>
          <a:p>
            <a:fld id="{3A46FC9D-0380-4A4B-8974-9A287A7CFF6F}" type="slidenum">
              <a:rPr lang="en-US" smtClean="0"/>
              <a:pPr/>
              <a:t>21</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a:spLocks noGrp="1"/>
          </p:cNvSpPr>
          <p:nvPr>
            <p:ph type="sldNum" sz="quarter" idx="5"/>
          </p:nvPr>
        </p:nvSpPr>
        <p:spPr>
          <a:noFill/>
        </p:spPr>
        <p:txBody>
          <a:bodyPr/>
          <a:lstStyle/>
          <a:p>
            <a:fld id="{C5473074-1D61-46FE-9408-DC17B2CA2001}" type="slidenum">
              <a:rPr lang="en-US" smtClean="0"/>
              <a:pPr/>
              <a:t>22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A4DD5A6-C637-473A-A89C-FBEC40FDB3E6}" type="slidenum">
              <a:rPr lang="en-US" smtClean="0"/>
              <a:pPr/>
              <a:t>2</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61444" name="Slide Number Placeholder 3"/>
          <p:cNvSpPr>
            <a:spLocks noGrp="1"/>
          </p:cNvSpPr>
          <p:nvPr>
            <p:ph type="sldNum" sz="quarter" idx="5"/>
          </p:nvPr>
        </p:nvSpPr>
        <p:spPr>
          <a:noFill/>
        </p:spPr>
        <p:txBody>
          <a:bodyPr/>
          <a:lstStyle/>
          <a:p>
            <a:fld id="{1FBFDB0E-98BA-4771-9663-B0171BB84170}" type="slidenum">
              <a:rPr lang="en-US" smtClean="0"/>
              <a:pPr/>
              <a:t>23</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8F81F750-CCC4-4E15-9917-CC9C5BCEE423}" type="slidenum">
              <a:rPr lang="en-US" smtClean="0"/>
              <a:pPr/>
              <a:t>24</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E8A46E8C-F877-4DB8-9EBE-571A3A6A56B0}" type="slidenum">
              <a:rPr lang="en-US" smtClean="0"/>
              <a:pPr/>
              <a:t>25</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64516" name="Slide Number Placeholder 3"/>
          <p:cNvSpPr>
            <a:spLocks noGrp="1"/>
          </p:cNvSpPr>
          <p:nvPr>
            <p:ph type="sldNum" sz="quarter" idx="5"/>
          </p:nvPr>
        </p:nvSpPr>
        <p:spPr>
          <a:noFill/>
        </p:spPr>
        <p:txBody>
          <a:bodyPr/>
          <a:lstStyle/>
          <a:p>
            <a:fld id="{FE839CA7-E364-4872-8ADB-2BEBA58AD500}" type="slidenum">
              <a:rPr lang="en-US" smtClean="0"/>
              <a:pPr/>
              <a:t>26</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noFill/>
        </p:spPr>
        <p:txBody>
          <a:bodyPr/>
          <a:lstStyle/>
          <a:p>
            <a:fld id="{A52EA182-FE2D-4A3F-A6A8-7C9BAC75B3D8}" type="slidenum">
              <a:rPr lang="en-US" smtClean="0"/>
              <a:pPr/>
              <a:t>27</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noFill/>
        </p:spPr>
        <p:txBody>
          <a:bodyPr/>
          <a:lstStyle/>
          <a:p>
            <a:fld id="{1AE31F21-F873-4680-B0F0-DC9ED820D222}" type="slidenum">
              <a:rPr lang="en-US" smtClean="0"/>
              <a:pPr/>
              <a:t>28</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FDDA1F7F-C10A-4326-ADD8-4E8658BF6954}" type="slidenum">
              <a:rPr lang="en-US" smtClean="0"/>
              <a:pPr/>
              <a:t>29</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68612" name="Slide Number Placeholder 3"/>
          <p:cNvSpPr>
            <a:spLocks noGrp="1"/>
          </p:cNvSpPr>
          <p:nvPr>
            <p:ph type="sldNum" sz="quarter" idx="5"/>
          </p:nvPr>
        </p:nvSpPr>
        <p:spPr>
          <a:noFill/>
        </p:spPr>
        <p:txBody>
          <a:bodyPr/>
          <a:lstStyle/>
          <a:p>
            <a:fld id="{7D8E57B1-D766-4F0E-A6E3-5835F3E7EF04}" type="slidenum">
              <a:rPr lang="en-US" smtClean="0"/>
              <a:pPr/>
              <a:t>30</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69636" name="Slide Number Placeholder 3"/>
          <p:cNvSpPr>
            <a:spLocks noGrp="1"/>
          </p:cNvSpPr>
          <p:nvPr>
            <p:ph type="sldNum" sz="quarter" idx="5"/>
          </p:nvPr>
        </p:nvSpPr>
        <p:spPr>
          <a:noFill/>
        </p:spPr>
        <p:txBody>
          <a:bodyPr/>
          <a:lstStyle/>
          <a:p>
            <a:fld id="{37A41F07-7E9E-4B79-AAFF-C1EEBB72DD5E}" type="slidenum">
              <a:rPr lang="en-US" smtClean="0"/>
              <a:pPr/>
              <a:t>31</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p>
        </p:txBody>
      </p:sp>
      <p:sp>
        <p:nvSpPr>
          <p:cNvPr id="70660" name="Slide Number Placeholder 3"/>
          <p:cNvSpPr>
            <a:spLocks noGrp="1"/>
          </p:cNvSpPr>
          <p:nvPr>
            <p:ph type="sldNum" sz="quarter" idx="5"/>
          </p:nvPr>
        </p:nvSpPr>
        <p:spPr>
          <a:noFill/>
        </p:spPr>
        <p:txBody>
          <a:bodyPr/>
          <a:lstStyle/>
          <a:p>
            <a:fld id="{46BC53AA-87D8-4FD3-93C1-D826195237B5}" type="slidenum">
              <a:rPr lang="en-US" smtClean="0"/>
              <a:pPr/>
              <a:t>32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
        <p:nvSpPr>
          <p:cNvPr id="44036" name="Slide Number Placeholder 3"/>
          <p:cNvSpPr>
            <a:spLocks noGrp="1"/>
          </p:cNvSpPr>
          <p:nvPr>
            <p:ph type="sldNum" sz="quarter" idx="5"/>
          </p:nvPr>
        </p:nvSpPr>
        <p:spPr>
          <a:noFill/>
        </p:spPr>
        <p:txBody>
          <a:bodyPr/>
          <a:lstStyle/>
          <a:p>
            <a:fld id="{350AF430-F987-43BB-89DC-D0DED0644395}"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71684" name="Slide Number Placeholder 3"/>
          <p:cNvSpPr>
            <a:spLocks noGrp="1"/>
          </p:cNvSpPr>
          <p:nvPr>
            <p:ph type="sldNum" sz="quarter" idx="5"/>
          </p:nvPr>
        </p:nvSpPr>
        <p:spPr>
          <a:noFill/>
        </p:spPr>
        <p:txBody>
          <a:bodyPr/>
          <a:lstStyle/>
          <a:p>
            <a:fld id="{A7F31EE6-D3A6-42A2-8638-FDAF62214EDB}" type="slidenum">
              <a:rPr lang="en-US" smtClean="0"/>
              <a:pPr/>
              <a:t>33</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72708" name="Slide Number Placeholder 3"/>
          <p:cNvSpPr>
            <a:spLocks noGrp="1"/>
          </p:cNvSpPr>
          <p:nvPr>
            <p:ph type="sldNum" sz="quarter" idx="5"/>
          </p:nvPr>
        </p:nvSpPr>
        <p:spPr>
          <a:noFill/>
        </p:spPr>
        <p:txBody>
          <a:bodyPr/>
          <a:lstStyle/>
          <a:p>
            <a:fld id="{EE2BD03D-12D0-445B-9318-C016C195209F}" type="slidenum">
              <a:rPr lang="en-US" smtClean="0"/>
              <a:pPr/>
              <a:t>34</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73732" name="Slide Number Placeholder 3"/>
          <p:cNvSpPr>
            <a:spLocks noGrp="1"/>
          </p:cNvSpPr>
          <p:nvPr>
            <p:ph type="sldNum" sz="quarter" idx="5"/>
          </p:nvPr>
        </p:nvSpPr>
        <p:spPr>
          <a:noFill/>
        </p:spPr>
        <p:txBody>
          <a:bodyPr/>
          <a:lstStyle/>
          <a:p>
            <a:fld id="{55F50D2B-4CAC-4ACE-AAAB-93EBE35C7CC0}" type="slidenum">
              <a:rPr lang="en-US" smtClean="0"/>
              <a:pPr/>
              <a:t>35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noFill/>
        </p:spPr>
        <p:txBody>
          <a:bodyPr/>
          <a:lstStyle/>
          <a:p>
            <a:fld id="{B8AE8C03-48B2-40D6-8FBC-F6D508594F73}"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
        <p:nvSpPr>
          <p:cNvPr id="46084" name="Slide Number Placeholder 3"/>
          <p:cNvSpPr>
            <a:spLocks noGrp="1"/>
          </p:cNvSpPr>
          <p:nvPr>
            <p:ph type="sldNum" sz="quarter" idx="5"/>
          </p:nvPr>
        </p:nvSpPr>
        <p:spPr>
          <a:noFill/>
        </p:spPr>
        <p:txBody>
          <a:bodyPr/>
          <a:lstStyle/>
          <a:p>
            <a:fld id="{47366E07-BDC1-471A-86B6-4FB9872B0BC9}"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a:spLocks noGrp="1"/>
          </p:cNvSpPr>
          <p:nvPr>
            <p:ph type="sldNum" sz="quarter" idx="5"/>
          </p:nvPr>
        </p:nvSpPr>
        <p:spPr>
          <a:noFill/>
        </p:spPr>
        <p:txBody>
          <a:bodyPr/>
          <a:lstStyle/>
          <a:p>
            <a:fld id="{49635F0C-8CA8-4901-BE2E-7006877F405F}"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p>
        </p:txBody>
      </p:sp>
      <p:sp>
        <p:nvSpPr>
          <p:cNvPr id="48132" name="Slide Number Placeholder 3"/>
          <p:cNvSpPr>
            <a:spLocks noGrp="1"/>
          </p:cNvSpPr>
          <p:nvPr>
            <p:ph type="sldNum" sz="quarter" idx="5"/>
          </p:nvPr>
        </p:nvSpPr>
        <p:spPr>
          <a:noFill/>
        </p:spPr>
        <p:txBody>
          <a:bodyPr/>
          <a:lstStyle/>
          <a:p>
            <a:fld id="{D4825BB6-7B87-43B6-A121-71593A6C0CCE}"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p>
        </p:txBody>
      </p:sp>
      <p:sp>
        <p:nvSpPr>
          <p:cNvPr id="49156" name="Slide Number Placeholder 3"/>
          <p:cNvSpPr>
            <a:spLocks noGrp="1"/>
          </p:cNvSpPr>
          <p:nvPr>
            <p:ph type="sldNum" sz="quarter" idx="5"/>
          </p:nvPr>
        </p:nvSpPr>
        <p:spPr>
          <a:noFill/>
        </p:spPr>
        <p:txBody>
          <a:bodyPr/>
          <a:lstStyle/>
          <a:p>
            <a:fld id="{7CC83F94-02A3-4FC3-99CB-8D064CA3F4CF}"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147A9127-F05F-4A56-A2FF-5405965D3E45}"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3CF578F8-F0A2-4B34-B64A-5560B09AC09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BFA4E47-6FE7-49AA-8B35-F4160D115E7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430E3D3D-2B09-479B-BB4C-967A69E50A9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2946FBA-D1A8-4062-88DD-5BD4D38D5F0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E3B7C2-463A-46EC-8E9B-C4D4EC38060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40171F3F-EB19-4F3C-B1F9-9554AC0F1F3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DE80DA5A-EBEE-4DBF-A9F0-055456941A8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84FF7105-FA1C-4BA4-8E8F-CFBC0F8D7AE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AD14F9E0-AB39-49BE-B361-08AB1641CF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1D865E7-BF63-44C1-9E0D-66CA1C998FD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F4247122-0FA4-4A13-9807-9A3CB86A590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B843F7E2-C23B-4F07-AFC5-6AE08215F085}"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87" r:id="rId1"/>
    <p:sldLayoutId id="2147483679" r:id="rId2"/>
    <p:sldLayoutId id="2147483688" r:id="rId3"/>
    <p:sldLayoutId id="2147483680" r:id="rId4"/>
    <p:sldLayoutId id="2147483681" r:id="rId5"/>
    <p:sldLayoutId id="2147483682" r:id="rId6"/>
    <p:sldLayoutId id="2147483683" r:id="rId7"/>
    <p:sldLayoutId id="2147483684" r:id="rId8"/>
    <p:sldLayoutId id="2147483689" r:id="rId9"/>
    <p:sldLayoutId id="2147483685" r:id="rId10"/>
    <p:sldLayoutId id="2147483686"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ideo" Target="file:///C:\Users\OM\Desktop\om%20ppt\myself.wmv"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609600" y="914400"/>
            <a:ext cx="7772400" cy="1470025"/>
          </a:xfrm>
        </p:spPr>
        <p:txBody>
          <a:bodyPr>
            <a:normAutofit fontScale="90000"/>
          </a:bodyPr>
          <a:lstStyle/>
          <a:p>
            <a:pPr algn="ctr" fontAlgn="auto">
              <a:spcAft>
                <a:spcPts val="0"/>
              </a:spcAft>
              <a:defRPr/>
            </a:pPr>
            <a:r>
              <a:rPr lang="en-US" dirty="0" smtClean="0">
                <a:solidFill>
                  <a:srgbClr val="FFFF99"/>
                </a:solidFill>
              </a:rPr>
              <a:t>Power Efficient Scheduling</a:t>
            </a:r>
          </a:p>
        </p:txBody>
      </p:sp>
      <p:sp>
        <p:nvSpPr>
          <p:cNvPr id="2052" name="Rectangle 3"/>
          <p:cNvSpPr>
            <a:spLocks noGrp="1" noChangeArrowheads="1"/>
          </p:cNvSpPr>
          <p:nvPr>
            <p:ph type="subTitle" idx="1"/>
          </p:nvPr>
        </p:nvSpPr>
        <p:spPr>
          <a:xfrm>
            <a:off x="1447800" y="3581400"/>
            <a:ext cx="6400800" cy="1395413"/>
          </a:xfrm>
        </p:spPr>
        <p:txBody>
          <a:bodyPr>
            <a:normAutofit/>
          </a:bodyPr>
          <a:lstStyle/>
          <a:p>
            <a:pPr marR="0">
              <a:lnSpc>
                <a:spcPct val="80000"/>
              </a:lnSpc>
            </a:pPr>
            <a:r>
              <a:rPr lang="en-US" sz="3500" smtClean="0">
                <a:solidFill>
                  <a:srgbClr val="F8F8F8"/>
                </a:solidFill>
              </a:rPr>
              <a:t>Om Ashish Mishra</a:t>
            </a:r>
          </a:p>
          <a:p>
            <a:pPr marR="0">
              <a:lnSpc>
                <a:spcPct val="80000"/>
              </a:lnSpc>
            </a:pPr>
            <a:r>
              <a:rPr lang="en-US" sz="3500" smtClean="0">
                <a:solidFill>
                  <a:srgbClr val="F8F8F8"/>
                </a:solidFill>
                <a:latin typeface="Calibri" pitchFamily="34" charset="0"/>
              </a:rPr>
              <a:t>16BCE0789</a:t>
            </a:r>
          </a:p>
        </p:txBody>
      </p:sp>
      <p:sp>
        <p:nvSpPr>
          <p:cNvPr id="2050" name="Slide Number Placeholder 5"/>
          <p:cNvSpPr>
            <a:spLocks noGrp="1"/>
          </p:cNvSpPr>
          <p:nvPr>
            <p:ph type="sldNum" sz="quarter" idx="12"/>
          </p:nvPr>
        </p:nvSpPr>
        <p:spPr/>
        <p:txBody>
          <a:bodyPr/>
          <a:lstStyle/>
          <a:p>
            <a:pPr>
              <a:defRPr/>
            </a:pPr>
            <a:endParaRPr lang="en-US" dirty="0"/>
          </a:p>
        </p:txBody>
      </p:sp>
      <p:pic>
        <p:nvPicPr>
          <p:cNvPr id="6" name="myself.wmv">
            <a:hlinkClick r:id="" action="ppaction://media"/>
          </p:cNvPr>
          <p:cNvPicPr>
            <a:picLocks noRot="1" noChangeAspect="1"/>
          </p:cNvPicPr>
          <p:nvPr>
            <a:videoFile r:link="rId1"/>
          </p:nvPr>
        </p:nvPicPr>
        <p:blipFill>
          <a:blip r:embed="rId4" cstate="print"/>
          <a:stretch>
            <a:fillRect/>
          </a:stretch>
        </p:blipFill>
        <p:spPr>
          <a:xfrm>
            <a:off x="0" y="3943350"/>
            <a:ext cx="3733800" cy="2914650"/>
          </a:xfrm>
          <a:prstGeom prst="rect">
            <a:avLst/>
          </a:prstGeom>
        </p:spPr>
      </p:pic>
    </p:spTree>
  </p:cSld>
  <p:clrMapOvr>
    <a:masterClrMapping/>
  </p:clrMapOvr>
  <p:transition advClick="0" advTm="2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17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remove"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2625" y="152400"/>
            <a:ext cx="7635875" cy="533400"/>
          </a:xfrm>
        </p:spPr>
        <p:txBody>
          <a:bodyPr>
            <a:normAutofit fontScale="90000"/>
          </a:bodyPr>
          <a:lstStyle/>
          <a:p>
            <a:pPr fontAlgn="auto">
              <a:spcAft>
                <a:spcPts val="0"/>
              </a:spcAft>
              <a:defRPr/>
            </a:pPr>
            <a:r>
              <a:rPr lang="en-US" smtClean="0"/>
              <a:t>Simple DVS-Scheme</a:t>
            </a:r>
          </a:p>
        </p:txBody>
      </p:sp>
      <p:sp>
        <p:nvSpPr>
          <p:cNvPr id="11266" name="Slide Number Placeholder 4"/>
          <p:cNvSpPr>
            <a:spLocks noGrp="1"/>
          </p:cNvSpPr>
          <p:nvPr>
            <p:ph type="sldNum" sz="quarter" idx="12"/>
          </p:nvPr>
        </p:nvSpPr>
        <p:spPr/>
        <p:txBody>
          <a:bodyPr/>
          <a:lstStyle/>
          <a:p>
            <a:pPr>
              <a:defRPr/>
            </a:pPr>
            <a:endParaRPr lang="en-US" dirty="0"/>
          </a:p>
        </p:txBody>
      </p:sp>
      <p:sp>
        <p:nvSpPr>
          <p:cNvPr id="14340" name="AutoShape 3"/>
          <p:cNvSpPr>
            <a:spLocks noChangeArrowheads="1"/>
          </p:cNvSpPr>
          <p:nvPr/>
        </p:nvSpPr>
        <p:spPr bwMode="auto">
          <a:xfrm>
            <a:off x="4267200" y="1905000"/>
            <a:ext cx="914400" cy="609600"/>
          </a:xfrm>
          <a:prstGeom prst="flowChartInputOutput">
            <a:avLst/>
          </a:prstGeom>
          <a:solidFill>
            <a:schemeClr val="bg1"/>
          </a:solidFill>
          <a:ln w="9525">
            <a:solidFill>
              <a:schemeClr val="tx1"/>
            </a:solidFill>
            <a:miter lim="800000"/>
            <a:headEnd/>
            <a:tailEnd/>
          </a:ln>
        </p:spPr>
        <p:txBody>
          <a:bodyPr wrap="none" anchor="ctr"/>
          <a:lstStyle/>
          <a:p>
            <a:r>
              <a:rPr lang="en-US"/>
              <a:t>DVS</a:t>
            </a:r>
          </a:p>
        </p:txBody>
      </p:sp>
      <p:sp>
        <p:nvSpPr>
          <p:cNvPr id="14341" name="Text Box 4"/>
          <p:cNvSpPr txBox="1">
            <a:spLocks noChangeArrowheads="1"/>
          </p:cNvSpPr>
          <p:nvPr/>
        </p:nvSpPr>
        <p:spPr bwMode="auto">
          <a:xfrm>
            <a:off x="3048000" y="2362200"/>
            <a:ext cx="11430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FF0000"/>
                </a:solidFill>
                <a:latin typeface="Arial" charset="0"/>
              </a:rPr>
              <a:t>Next task</a:t>
            </a:r>
          </a:p>
        </p:txBody>
      </p:sp>
      <p:sp>
        <p:nvSpPr>
          <p:cNvPr id="14342" name="Line 5"/>
          <p:cNvSpPr>
            <a:spLocks noChangeShapeType="1"/>
          </p:cNvSpPr>
          <p:nvPr/>
        </p:nvSpPr>
        <p:spPr bwMode="auto">
          <a:xfrm>
            <a:off x="4724400" y="2514600"/>
            <a:ext cx="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4343" name="AutoShape 6"/>
          <p:cNvSpPr>
            <a:spLocks noChangeArrowheads="1"/>
          </p:cNvSpPr>
          <p:nvPr/>
        </p:nvSpPr>
        <p:spPr bwMode="auto">
          <a:xfrm>
            <a:off x="4038600" y="3505200"/>
            <a:ext cx="1295400" cy="685800"/>
          </a:xfrm>
          <a:prstGeom prst="flowChartDecision">
            <a:avLst/>
          </a:prstGeom>
          <a:solidFill>
            <a:schemeClr val="bg1"/>
          </a:solidFill>
          <a:ln w="9525">
            <a:solidFill>
              <a:schemeClr val="tx1"/>
            </a:solidFill>
            <a:miter lim="800000"/>
            <a:headEnd/>
            <a:tailEnd/>
          </a:ln>
        </p:spPr>
        <p:txBody>
          <a:bodyPr wrap="none" anchor="ctr"/>
          <a:lstStyle/>
          <a:p>
            <a:endParaRPr lang="en-US"/>
          </a:p>
        </p:txBody>
      </p:sp>
      <p:sp>
        <p:nvSpPr>
          <p:cNvPr id="14344" name="Line 7"/>
          <p:cNvSpPr>
            <a:spLocks noChangeShapeType="1"/>
          </p:cNvSpPr>
          <p:nvPr/>
        </p:nvSpPr>
        <p:spPr bwMode="auto">
          <a:xfrm>
            <a:off x="4724400" y="4191000"/>
            <a:ext cx="0" cy="685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4345" name="Text Box 8"/>
          <p:cNvSpPr txBox="1">
            <a:spLocks noChangeArrowheads="1"/>
          </p:cNvSpPr>
          <p:nvPr/>
        </p:nvSpPr>
        <p:spPr bwMode="auto">
          <a:xfrm>
            <a:off x="5638800" y="3352800"/>
            <a:ext cx="16764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FF0000"/>
                </a:solidFill>
                <a:latin typeface="Arial" charset="0"/>
              </a:rPr>
              <a:t>Over loaded</a:t>
            </a:r>
          </a:p>
        </p:txBody>
      </p:sp>
      <p:sp>
        <p:nvSpPr>
          <p:cNvPr id="14346" name="Text Box 9"/>
          <p:cNvSpPr txBox="1">
            <a:spLocks noChangeArrowheads="1"/>
          </p:cNvSpPr>
          <p:nvPr/>
        </p:nvSpPr>
        <p:spPr bwMode="auto">
          <a:xfrm>
            <a:off x="4876800" y="4419600"/>
            <a:ext cx="2057400" cy="366713"/>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Under loaded</a:t>
            </a:r>
          </a:p>
        </p:txBody>
      </p:sp>
      <p:sp>
        <p:nvSpPr>
          <p:cNvPr id="14347" name="AutoShape 10"/>
          <p:cNvSpPr>
            <a:spLocks noChangeArrowheads="1"/>
          </p:cNvSpPr>
          <p:nvPr/>
        </p:nvSpPr>
        <p:spPr bwMode="auto">
          <a:xfrm>
            <a:off x="4191000" y="4876800"/>
            <a:ext cx="1143000" cy="762000"/>
          </a:xfrm>
          <a:prstGeom prst="flowChartAlternateProcess">
            <a:avLst/>
          </a:prstGeom>
          <a:solidFill>
            <a:schemeClr val="bg1"/>
          </a:solidFill>
          <a:ln w="9525">
            <a:solidFill>
              <a:schemeClr val="tx1"/>
            </a:solidFill>
            <a:miter lim="800000"/>
            <a:headEnd/>
            <a:tailEnd/>
          </a:ln>
        </p:spPr>
        <p:txBody>
          <a:bodyPr wrap="none" anchor="ctr"/>
          <a:lstStyle/>
          <a:p>
            <a:endParaRPr lang="en-US"/>
          </a:p>
        </p:txBody>
      </p:sp>
      <p:sp>
        <p:nvSpPr>
          <p:cNvPr id="14348" name="Text Box 11"/>
          <p:cNvSpPr txBox="1">
            <a:spLocks noChangeArrowheads="1"/>
          </p:cNvSpPr>
          <p:nvPr/>
        </p:nvSpPr>
        <p:spPr bwMode="auto">
          <a:xfrm>
            <a:off x="4343400" y="5181600"/>
            <a:ext cx="990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f = F/2</a:t>
            </a:r>
          </a:p>
        </p:txBody>
      </p:sp>
      <p:sp>
        <p:nvSpPr>
          <p:cNvPr id="14349" name="AutoShape 12"/>
          <p:cNvSpPr>
            <a:spLocks noChangeArrowheads="1"/>
          </p:cNvSpPr>
          <p:nvPr/>
        </p:nvSpPr>
        <p:spPr bwMode="auto">
          <a:xfrm>
            <a:off x="7543800" y="3429000"/>
            <a:ext cx="914400" cy="914400"/>
          </a:xfrm>
          <a:prstGeom prst="roundRect">
            <a:avLst>
              <a:gd name="adj" fmla="val 16667"/>
            </a:avLst>
          </a:prstGeom>
          <a:solidFill>
            <a:schemeClr val="bg1"/>
          </a:solidFill>
          <a:ln w="9525">
            <a:solidFill>
              <a:schemeClr val="tx1"/>
            </a:solidFill>
            <a:round/>
            <a:headEnd/>
            <a:tailEnd/>
          </a:ln>
        </p:spPr>
        <p:txBody>
          <a:bodyPr wrap="none" anchor="ctr"/>
          <a:lstStyle/>
          <a:p>
            <a:endParaRPr lang="en-US"/>
          </a:p>
        </p:txBody>
      </p:sp>
      <p:sp>
        <p:nvSpPr>
          <p:cNvPr id="14350" name="Text Box 13"/>
          <p:cNvSpPr txBox="1">
            <a:spLocks noChangeArrowheads="1"/>
          </p:cNvSpPr>
          <p:nvPr/>
        </p:nvSpPr>
        <p:spPr bwMode="auto">
          <a:xfrm>
            <a:off x="7620000" y="3505200"/>
            <a:ext cx="7620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f = F</a:t>
            </a:r>
          </a:p>
        </p:txBody>
      </p:sp>
      <p:sp>
        <p:nvSpPr>
          <p:cNvPr id="14351" name="Rectangle 14"/>
          <p:cNvSpPr>
            <a:spLocks noChangeArrowheads="1"/>
          </p:cNvSpPr>
          <p:nvPr/>
        </p:nvSpPr>
        <p:spPr bwMode="auto">
          <a:xfrm>
            <a:off x="914400" y="2057400"/>
            <a:ext cx="2286000" cy="3048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4352" name="Line 15"/>
          <p:cNvSpPr>
            <a:spLocks noChangeShapeType="1"/>
          </p:cNvSpPr>
          <p:nvPr/>
        </p:nvSpPr>
        <p:spPr bwMode="auto">
          <a:xfrm>
            <a:off x="1219200" y="2057400"/>
            <a:ext cx="0" cy="304800"/>
          </a:xfrm>
          <a:prstGeom prst="line">
            <a:avLst/>
          </a:prstGeom>
          <a:noFill/>
          <a:ln w="9525">
            <a:solidFill>
              <a:schemeClr val="tx1"/>
            </a:solidFill>
            <a:round/>
            <a:headEnd/>
            <a:tailEnd/>
          </a:ln>
        </p:spPr>
        <p:txBody>
          <a:bodyPr/>
          <a:lstStyle/>
          <a:p>
            <a:endParaRPr lang="en-US"/>
          </a:p>
        </p:txBody>
      </p:sp>
      <p:sp>
        <p:nvSpPr>
          <p:cNvPr id="14353" name="Line 16"/>
          <p:cNvSpPr>
            <a:spLocks noChangeShapeType="1"/>
          </p:cNvSpPr>
          <p:nvPr/>
        </p:nvSpPr>
        <p:spPr bwMode="auto">
          <a:xfrm>
            <a:off x="1524000" y="2057400"/>
            <a:ext cx="0" cy="304800"/>
          </a:xfrm>
          <a:prstGeom prst="line">
            <a:avLst/>
          </a:prstGeom>
          <a:noFill/>
          <a:ln w="9525">
            <a:solidFill>
              <a:schemeClr val="tx1"/>
            </a:solidFill>
            <a:round/>
            <a:headEnd/>
            <a:tailEnd/>
          </a:ln>
        </p:spPr>
        <p:txBody>
          <a:bodyPr/>
          <a:lstStyle/>
          <a:p>
            <a:endParaRPr lang="en-US"/>
          </a:p>
        </p:txBody>
      </p:sp>
      <p:sp>
        <p:nvSpPr>
          <p:cNvPr id="14354" name="Line 17"/>
          <p:cNvSpPr>
            <a:spLocks noChangeShapeType="1"/>
          </p:cNvSpPr>
          <p:nvPr/>
        </p:nvSpPr>
        <p:spPr bwMode="auto">
          <a:xfrm>
            <a:off x="1828800" y="2057400"/>
            <a:ext cx="0" cy="304800"/>
          </a:xfrm>
          <a:prstGeom prst="line">
            <a:avLst/>
          </a:prstGeom>
          <a:noFill/>
          <a:ln w="9525">
            <a:solidFill>
              <a:schemeClr val="tx1"/>
            </a:solidFill>
            <a:round/>
            <a:headEnd/>
            <a:tailEnd/>
          </a:ln>
        </p:spPr>
        <p:txBody>
          <a:bodyPr/>
          <a:lstStyle/>
          <a:p>
            <a:endParaRPr lang="en-US"/>
          </a:p>
        </p:txBody>
      </p:sp>
      <p:sp>
        <p:nvSpPr>
          <p:cNvPr id="14355" name="Line 18"/>
          <p:cNvSpPr>
            <a:spLocks noChangeShapeType="1"/>
          </p:cNvSpPr>
          <p:nvPr/>
        </p:nvSpPr>
        <p:spPr bwMode="auto">
          <a:xfrm>
            <a:off x="2895600" y="2057400"/>
            <a:ext cx="0" cy="304800"/>
          </a:xfrm>
          <a:prstGeom prst="line">
            <a:avLst/>
          </a:prstGeom>
          <a:noFill/>
          <a:ln w="9525">
            <a:solidFill>
              <a:schemeClr val="tx1"/>
            </a:solidFill>
            <a:round/>
            <a:headEnd/>
            <a:tailEnd/>
          </a:ln>
        </p:spPr>
        <p:txBody>
          <a:bodyPr/>
          <a:lstStyle/>
          <a:p>
            <a:endParaRPr lang="en-US"/>
          </a:p>
        </p:txBody>
      </p:sp>
      <p:sp>
        <p:nvSpPr>
          <p:cNvPr id="14356" name="Line 19"/>
          <p:cNvSpPr>
            <a:spLocks noChangeShapeType="1"/>
          </p:cNvSpPr>
          <p:nvPr/>
        </p:nvSpPr>
        <p:spPr bwMode="auto">
          <a:xfrm>
            <a:off x="2514600" y="2057400"/>
            <a:ext cx="0" cy="304800"/>
          </a:xfrm>
          <a:prstGeom prst="line">
            <a:avLst/>
          </a:prstGeom>
          <a:noFill/>
          <a:ln w="9525">
            <a:solidFill>
              <a:schemeClr val="tx1"/>
            </a:solidFill>
            <a:round/>
            <a:headEnd/>
            <a:tailEnd/>
          </a:ln>
        </p:spPr>
        <p:txBody>
          <a:bodyPr/>
          <a:lstStyle/>
          <a:p>
            <a:endParaRPr lang="en-US"/>
          </a:p>
        </p:txBody>
      </p:sp>
      <p:sp>
        <p:nvSpPr>
          <p:cNvPr id="14357" name="Line 20"/>
          <p:cNvSpPr>
            <a:spLocks noChangeShapeType="1"/>
          </p:cNvSpPr>
          <p:nvPr/>
        </p:nvSpPr>
        <p:spPr bwMode="auto">
          <a:xfrm>
            <a:off x="2209800" y="2057400"/>
            <a:ext cx="0" cy="304800"/>
          </a:xfrm>
          <a:prstGeom prst="line">
            <a:avLst/>
          </a:prstGeom>
          <a:noFill/>
          <a:ln w="9525">
            <a:solidFill>
              <a:schemeClr val="tx1"/>
            </a:solidFill>
            <a:round/>
            <a:headEnd/>
            <a:tailEnd/>
          </a:ln>
        </p:spPr>
        <p:txBody>
          <a:bodyPr/>
          <a:lstStyle/>
          <a:p>
            <a:endParaRPr lang="en-US"/>
          </a:p>
        </p:txBody>
      </p:sp>
      <p:sp>
        <p:nvSpPr>
          <p:cNvPr id="14358" name="Line 21"/>
          <p:cNvSpPr>
            <a:spLocks noChangeShapeType="1"/>
          </p:cNvSpPr>
          <p:nvPr/>
        </p:nvSpPr>
        <p:spPr bwMode="auto">
          <a:xfrm>
            <a:off x="3200400" y="2209800"/>
            <a:ext cx="11430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4359" name="Text Box 22"/>
          <p:cNvSpPr txBox="1">
            <a:spLocks noChangeArrowheads="1"/>
          </p:cNvSpPr>
          <p:nvPr/>
        </p:nvSpPr>
        <p:spPr bwMode="auto">
          <a:xfrm>
            <a:off x="914400" y="2438400"/>
            <a:ext cx="15240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FF0000"/>
                </a:solidFill>
                <a:latin typeface="Arial" charset="0"/>
              </a:rPr>
              <a:t>Task queue</a:t>
            </a:r>
          </a:p>
        </p:txBody>
      </p:sp>
      <p:sp>
        <p:nvSpPr>
          <p:cNvPr id="14360" name="Text Box 23"/>
          <p:cNvSpPr txBox="1">
            <a:spLocks noChangeArrowheads="1"/>
          </p:cNvSpPr>
          <p:nvPr/>
        </p:nvSpPr>
        <p:spPr bwMode="auto">
          <a:xfrm>
            <a:off x="4191000" y="3657600"/>
            <a:ext cx="1143000" cy="366713"/>
          </a:xfrm>
          <a:prstGeom prst="rect">
            <a:avLst/>
          </a:prstGeom>
          <a:noFill/>
          <a:ln w="9525">
            <a:noFill/>
            <a:miter lim="800000"/>
            <a:headEnd/>
            <a:tailEnd/>
          </a:ln>
        </p:spPr>
        <p:txBody>
          <a:bodyPr>
            <a:spAutoFit/>
          </a:bodyPr>
          <a:lstStyle/>
          <a:p>
            <a:pPr algn="l" eaLnBrk="0" hangingPunct="0">
              <a:spcBef>
                <a:spcPct val="50000"/>
              </a:spcBef>
            </a:pPr>
            <a:r>
              <a:rPr lang="en-US" sz="1800" dirty="0">
                <a:latin typeface="Arial" charset="0"/>
              </a:rPr>
              <a:t>system</a:t>
            </a:r>
          </a:p>
        </p:txBody>
      </p:sp>
      <p:sp>
        <p:nvSpPr>
          <p:cNvPr id="14361" name="Line 24"/>
          <p:cNvSpPr>
            <a:spLocks noChangeShapeType="1"/>
          </p:cNvSpPr>
          <p:nvPr/>
        </p:nvSpPr>
        <p:spPr bwMode="auto">
          <a:xfrm>
            <a:off x="5257800" y="3810000"/>
            <a:ext cx="22860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cSld>
  <p:clrMapOvr>
    <a:masterClrMapping/>
  </p:clrMapOvr>
  <p:transition advTm="2278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228600"/>
            <a:ext cx="8229600" cy="704850"/>
          </a:xfrm>
        </p:spPr>
        <p:txBody>
          <a:bodyPr/>
          <a:lstStyle/>
          <a:p>
            <a:r>
              <a:rPr lang="en-US" dirty="0" smtClean="0"/>
              <a:t>DVS-example</a:t>
            </a:r>
          </a:p>
        </p:txBody>
      </p:sp>
      <p:sp>
        <p:nvSpPr>
          <p:cNvPr id="15363" name="Rectangle 3"/>
          <p:cNvSpPr>
            <a:spLocks noGrp="1" noChangeArrowheads="1"/>
          </p:cNvSpPr>
          <p:nvPr>
            <p:ph idx="1"/>
          </p:nvPr>
        </p:nvSpPr>
        <p:spPr>
          <a:xfrm>
            <a:off x="609600" y="1057275"/>
            <a:ext cx="7924800" cy="4581525"/>
          </a:xfrm>
        </p:spPr>
        <p:txBody>
          <a:bodyPr/>
          <a:lstStyle/>
          <a:p>
            <a:pPr>
              <a:lnSpc>
                <a:spcPct val="90000"/>
              </a:lnSpc>
            </a:pPr>
            <a:r>
              <a:rPr lang="en-US" sz="2400" dirty="0" smtClean="0"/>
              <a:t>Consider a task with a computation time 20 units.</a:t>
            </a:r>
          </a:p>
          <a:p>
            <a:pPr>
              <a:lnSpc>
                <a:spcPct val="90000"/>
              </a:lnSpc>
              <a:buFontTx/>
              <a:buNone/>
            </a:pPr>
            <a:endParaRPr lang="en-US" sz="2400" dirty="0" smtClean="0"/>
          </a:p>
          <a:p>
            <a:pPr>
              <a:lnSpc>
                <a:spcPct val="90000"/>
              </a:lnSpc>
            </a:pPr>
            <a:r>
              <a:rPr lang="en-US" sz="2400" dirty="0" smtClean="0"/>
              <a:t>Energy of T</a:t>
            </a:r>
            <a:r>
              <a:rPr lang="en-US" sz="2400" baseline="-25000" dirty="0" smtClean="0"/>
              <a:t>i </a:t>
            </a:r>
            <a:r>
              <a:rPr lang="en-US" sz="2400" dirty="0" smtClean="0"/>
              <a:t>without DVS: </a:t>
            </a:r>
          </a:p>
          <a:p>
            <a:pPr lvl="1">
              <a:lnSpc>
                <a:spcPct val="90000"/>
              </a:lnSpc>
            </a:pPr>
            <a:endParaRPr lang="en-US" sz="2000" dirty="0" smtClean="0"/>
          </a:p>
          <a:p>
            <a:pPr lvl="1">
              <a:lnSpc>
                <a:spcPct val="90000"/>
              </a:lnSpc>
            </a:pPr>
            <a:r>
              <a:rPr lang="en-US" sz="2000" dirty="0" smtClean="0"/>
              <a:t>E1 = K * 20 * F</a:t>
            </a:r>
            <a:r>
              <a:rPr lang="en-US" sz="2000" baseline="30000" dirty="0" smtClean="0"/>
              <a:t>2.</a:t>
            </a:r>
            <a:r>
              <a:rPr lang="en-US" sz="2000" dirty="0" smtClean="0"/>
              <a:t> </a:t>
            </a:r>
          </a:p>
          <a:p>
            <a:pPr>
              <a:lnSpc>
                <a:spcPct val="90000"/>
              </a:lnSpc>
              <a:buFontTx/>
              <a:buNone/>
            </a:pPr>
            <a:endParaRPr lang="en-US" sz="2400" dirty="0" smtClean="0"/>
          </a:p>
          <a:p>
            <a:pPr>
              <a:lnSpc>
                <a:spcPct val="90000"/>
              </a:lnSpc>
            </a:pPr>
            <a:r>
              <a:rPr lang="en-US" sz="2400" dirty="0" smtClean="0"/>
              <a:t>Energy of T</a:t>
            </a:r>
            <a:r>
              <a:rPr lang="en-US" sz="2400" baseline="-25000" dirty="0" smtClean="0"/>
              <a:t>i </a:t>
            </a:r>
            <a:r>
              <a:rPr lang="en-US" sz="2400" dirty="0" smtClean="0"/>
              <a:t>with DVS: </a:t>
            </a:r>
          </a:p>
          <a:p>
            <a:pPr lvl="1">
              <a:lnSpc>
                <a:spcPct val="90000"/>
              </a:lnSpc>
            </a:pPr>
            <a:endParaRPr lang="en-US" sz="2000" dirty="0" smtClean="0"/>
          </a:p>
          <a:p>
            <a:pPr lvl="1">
              <a:lnSpc>
                <a:spcPct val="90000"/>
              </a:lnSpc>
            </a:pPr>
            <a:r>
              <a:rPr lang="en-US" sz="2000" dirty="0" smtClean="0"/>
              <a:t>E2 = K * 20 * (F/2)</a:t>
            </a:r>
            <a:r>
              <a:rPr lang="en-US" sz="2000" baseline="30000" dirty="0" smtClean="0"/>
              <a:t>2.</a:t>
            </a:r>
          </a:p>
          <a:p>
            <a:pPr>
              <a:lnSpc>
                <a:spcPct val="90000"/>
              </a:lnSpc>
              <a:buFontTx/>
              <a:buNone/>
            </a:pPr>
            <a:endParaRPr lang="en-US" sz="2400" baseline="30000" dirty="0" smtClean="0"/>
          </a:p>
          <a:p>
            <a:pPr>
              <a:lnSpc>
                <a:spcPct val="90000"/>
              </a:lnSpc>
            </a:pPr>
            <a:r>
              <a:rPr lang="en-US" sz="2400" dirty="0" smtClean="0"/>
              <a:t>Clearly, </a:t>
            </a:r>
            <a:r>
              <a:rPr lang="en-US" sz="2400" dirty="0" smtClean="0">
                <a:solidFill>
                  <a:srgbClr val="FF0000"/>
                </a:solidFill>
              </a:rPr>
              <a:t>E2 = (E1)/4</a:t>
            </a:r>
          </a:p>
          <a:p>
            <a:pPr>
              <a:lnSpc>
                <a:spcPct val="90000"/>
              </a:lnSpc>
            </a:pPr>
            <a:endParaRPr lang="en-US" sz="2400" baseline="30000" dirty="0" smtClean="0"/>
          </a:p>
        </p:txBody>
      </p:sp>
      <p:sp>
        <p:nvSpPr>
          <p:cNvPr id="12290" name="Slide Number Placeholder 5"/>
          <p:cNvSpPr>
            <a:spLocks noGrp="1"/>
          </p:cNvSpPr>
          <p:nvPr>
            <p:ph type="sldNum" sz="quarter" idx="12"/>
          </p:nvPr>
        </p:nvSpPr>
        <p:spPr/>
        <p:txBody>
          <a:bodyPr/>
          <a:lstStyle/>
          <a:p>
            <a:pPr>
              <a:defRPr/>
            </a:pPr>
            <a:endParaRPr lang="en-US" dirty="0"/>
          </a:p>
        </p:txBody>
      </p:sp>
      <p:sp>
        <p:nvSpPr>
          <p:cNvPr id="168964" name="AutoShape 4"/>
          <p:cNvSpPr>
            <a:spLocks noChangeArrowheads="1"/>
          </p:cNvSpPr>
          <p:nvPr/>
        </p:nvSpPr>
        <p:spPr bwMode="ltGray">
          <a:xfrm>
            <a:off x="6096000" y="1524000"/>
            <a:ext cx="1524000" cy="762000"/>
          </a:xfrm>
          <a:prstGeom prst="wedgeRoundRectCallout">
            <a:avLst>
              <a:gd name="adj1" fmla="val -234898"/>
              <a:gd name="adj2" fmla="val 116250"/>
              <a:gd name="adj3" fmla="val 16667"/>
            </a:avLst>
          </a:prstGeom>
          <a:solidFill>
            <a:schemeClr val="bg1"/>
          </a:solidFill>
          <a:ln w="12700" cap="sq">
            <a:solidFill>
              <a:schemeClr val="tx1"/>
            </a:solidFill>
            <a:miter lim="800000"/>
            <a:headEnd type="none" w="sm" len="sm"/>
            <a:tailEnd type="none" w="sm" len="sm"/>
          </a:ln>
        </p:spPr>
        <p:txBody>
          <a:bodyPr/>
          <a:lstStyle/>
          <a:p>
            <a:r>
              <a:rPr lang="en-US"/>
              <a:t>Time taken = t1 (say)</a:t>
            </a:r>
          </a:p>
        </p:txBody>
      </p:sp>
      <p:sp>
        <p:nvSpPr>
          <p:cNvPr id="168965" name="AutoShape 5"/>
          <p:cNvSpPr>
            <a:spLocks noChangeArrowheads="1"/>
          </p:cNvSpPr>
          <p:nvPr/>
        </p:nvSpPr>
        <p:spPr bwMode="ltGray">
          <a:xfrm>
            <a:off x="6858000" y="4648200"/>
            <a:ext cx="1676400" cy="685800"/>
          </a:xfrm>
          <a:prstGeom prst="wedgeRoundRectCallout">
            <a:avLst>
              <a:gd name="adj1" fmla="val -241759"/>
              <a:gd name="adj2" fmla="val -94213"/>
              <a:gd name="adj3" fmla="val 16667"/>
            </a:avLst>
          </a:prstGeom>
          <a:solidFill>
            <a:schemeClr val="bg1"/>
          </a:solidFill>
          <a:ln w="12700" cap="sq">
            <a:solidFill>
              <a:schemeClr val="tx1"/>
            </a:solidFill>
            <a:miter lim="800000"/>
            <a:headEnd type="none" w="sm" len="sm"/>
            <a:tailEnd type="none" w="sm" len="sm"/>
          </a:ln>
        </p:spPr>
        <p:txBody>
          <a:bodyPr/>
          <a:lstStyle/>
          <a:p>
            <a:r>
              <a:rPr lang="en-US"/>
              <a:t>Time taken = t2 = 2 * t1</a:t>
            </a:r>
          </a:p>
        </p:txBody>
      </p:sp>
      <p:sp>
        <p:nvSpPr>
          <p:cNvPr id="168966" name="Text Box 6"/>
          <p:cNvSpPr txBox="1">
            <a:spLocks noChangeArrowheads="1"/>
          </p:cNvSpPr>
          <p:nvPr/>
        </p:nvSpPr>
        <p:spPr bwMode="ltGray">
          <a:xfrm>
            <a:off x="609600" y="5638800"/>
            <a:ext cx="7772400" cy="593725"/>
          </a:xfrm>
          <a:prstGeom prst="rect">
            <a:avLst/>
          </a:prstGeom>
          <a:noFill/>
          <a:ln w="12700" cap="sq">
            <a:solidFill>
              <a:srgbClr val="F8F8F8"/>
            </a:solidFill>
            <a:miter lim="800000"/>
            <a:headEnd type="none" w="sm" len="sm"/>
            <a:tailEnd type="none" w="sm" len="sm"/>
          </a:ln>
        </p:spPr>
        <p:txBody>
          <a:bodyPr>
            <a:spAutoFit/>
          </a:bodyPr>
          <a:lstStyle/>
          <a:p>
            <a:pPr>
              <a:spcBef>
                <a:spcPct val="50000"/>
              </a:spcBef>
            </a:pPr>
            <a:r>
              <a:rPr lang="en-US">
                <a:solidFill>
                  <a:srgbClr val="FF0000"/>
                </a:solidFill>
              </a:rPr>
              <a:t>Therefore, if we reduce the frequency we save energy but, we spend more time in performing the same computation</a:t>
            </a:r>
          </a:p>
        </p:txBody>
      </p:sp>
    </p:spTree>
    <p:custDataLst>
      <p:tags r:id="rId1"/>
    </p:custDataLst>
  </p:cSld>
  <p:clrMapOvr>
    <a:masterClrMapping/>
  </p:clrMapOvr>
  <p:transition advTm="4926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blinds(horizontal)">
                                      <p:cBhvr>
                                        <p:cTn id="7" dur="500"/>
                                        <p:tgtEl>
                                          <p:spTgt spid="1689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8965"/>
                                        </p:tgtEl>
                                        <p:attrNameLst>
                                          <p:attrName>style.visibility</p:attrName>
                                        </p:attrNameLst>
                                      </p:cBhvr>
                                      <p:to>
                                        <p:strVal val="visible"/>
                                      </p:to>
                                    </p:set>
                                    <p:animEffect transition="in" filter="blinds(horizontal)">
                                      <p:cBhvr>
                                        <p:cTn id="10" dur="500"/>
                                        <p:tgtEl>
                                          <p:spTgt spid="16896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68966"/>
                                        </p:tgtEl>
                                        <p:attrNameLst>
                                          <p:attrName>style.visibility</p:attrName>
                                        </p:attrNameLst>
                                      </p:cBhvr>
                                      <p:to>
                                        <p:strVal val="visible"/>
                                      </p:to>
                                    </p:set>
                                    <p:anim calcmode="lin" valueType="num">
                                      <p:cBhvr additive="base">
                                        <p:cTn id="15" dur="500" fill="hold"/>
                                        <p:tgtEl>
                                          <p:spTgt spid="168966"/>
                                        </p:tgtEl>
                                        <p:attrNameLst>
                                          <p:attrName>ppt_x</p:attrName>
                                        </p:attrNameLst>
                                      </p:cBhvr>
                                      <p:tavLst>
                                        <p:tav tm="0">
                                          <p:val>
                                            <p:strVal val="0-#ppt_w/2"/>
                                          </p:val>
                                        </p:tav>
                                        <p:tav tm="100000">
                                          <p:val>
                                            <p:strVal val="#ppt_x"/>
                                          </p:val>
                                        </p:tav>
                                      </p:tavLst>
                                    </p:anim>
                                    <p:anim calcmode="lin" valueType="num">
                                      <p:cBhvr additive="base">
                                        <p:cTn id="16"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p:bldP spid="168965" grpId="0" animBg="1"/>
      <p:bldP spid="1689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 y="685800"/>
            <a:ext cx="8305800" cy="704088"/>
          </a:xfrm>
        </p:spPr>
        <p:txBody>
          <a:bodyPr>
            <a:normAutofit fontScale="90000"/>
          </a:bodyPr>
          <a:lstStyle/>
          <a:p>
            <a:pPr fontAlgn="auto">
              <a:spcAft>
                <a:spcPts val="0"/>
              </a:spcAft>
              <a:defRPr/>
            </a:pPr>
            <a:r>
              <a:rPr lang="en-US" dirty="0" smtClean="0"/>
              <a:t>Power-Time Tradeoffs</a:t>
            </a:r>
          </a:p>
        </p:txBody>
      </p:sp>
      <p:sp>
        <p:nvSpPr>
          <p:cNvPr id="13314" name="Slide Number Placeholder 4"/>
          <p:cNvSpPr>
            <a:spLocks noGrp="1"/>
          </p:cNvSpPr>
          <p:nvPr>
            <p:ph type="sldNum" sz="quarter" idx="12"/>
          </p:nvPr>
        </p:nvSpPr>
        <p:spPr/>
        <p:txBody>
          <a:bodyPr/>
          <a:lstStyle/>
          <a:p>
            <a:pPr>
              <a:defRPr/>
            </a:pPr>
            <a:endParaRPr lang="en-US" dirty="0"/>
          </a:p>
        </p:txBody>
      </p:sp>
      <p:sp>
        <p:nvSpPr>
          <p:cNvPr id="16388" name="Line 3"/>
          <p:cNvSpPr>
            <a:spLocks noChangeShapeType="1"/>
          </p:cNvSpPr>
          <p:nvPr/>
        </p:nvSpPr>
        <p:spPr bwMode="auto">
          <a:xfrm flipH="1" flipV="1">
            <a:off x="1371600" y="1447800"/>
            <a:ext cx="0" cy="480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389" name="Line 4"/>
          <p:cNvSpPr>
            <a:spLocks noChangeShapeType="1"/>
          </p:cNvSpPr>
          <p:nvPr/>
        </p:nvSpPr>
        <p:spPr bwMode="auto">
          <a:xfrm>
            <a:off x="838200" y="5943600"/>
            <a:ext cx="79248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390" name="Rectangle 5"/>
          <p:cNvSpPr>
            <a:spLocks noChangeArrowheads="1"/>
          </p:cNvSpPr>
          <p:nvPr/>
        </p:nvSpPr>
        <p:spPr bwMode="auto">
          <a:xfrm>
            <a:off x="1371600" y="2057400"/>
            <a:ext cx="6858000" cy="4572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16391" name="Rectangle 6"/>
          <p:cNvSpPr>
            <a:spLocks noChangeArrowheads="1"/>
          </p:cNvSpPr>
          <p:nvPr/>
        </p:nvSpPr>
        <p:spPr bwMode="auto">
          <a:xfrm>
            <a:off x="1371600" y="3048000"/>
            <a:ext cx="4876800" cy="533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16392" name="Rectangle 7"/>
          <p:cNvSpPr>
            <a:spLocks noChangeArrowheads="1"/>
          </p:cNvSpPr>
          <p:nvPr/>
        </p:nvSpPr>
        <p:spPr bwMode="auto">
          <a:xfrm>
            <a:off x="1371600" y="3962400"/>
            <a:ext cx="2971800" cy="533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16393" name="Rectangle 8"/>
          <p:cNvSpPr>
            <a:spLocks noChangeArrowheads="1"/>
          </p:cNvSpPr>
          <p:nvPr/>
        </p:nvSpPr>
        <p:spPr bwMode="auto">
          <a:xfrm>
            <a:off x="1371600" y="4953000"/>
            <a:ext cx="1295400" cy="533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16394" name="Text Box 9"/>
          <p:cNvSpPr txBox="1">
            <a:spLocks noChangeArrowheads="1"/>
          </p:cNvSpPr>
          <p:nvPr/>
        </p:nvSpPr>
        <p:spPr bwMode="auto">
          <a:xfrm>
            <a:off x="2438400" y="5943600"/>
            <a:ext cx="1371600" cy="396875"/>
          </a:xfrm>
          <a:prstGeom prst="rect">
            <a:avLst/>
          </a:prstGeom>
          <a:noFill/>
          <a:ln w="9525">
            <a:noFill/>
            <a:miter lim="800000"/>
            <a:headEnd/>
            <a:tailEnd/>
          </a:ln>
        </p:spPr>
        <p:txBody>
          <a:bodyPr>
            <a:spAutoFit/>
          </a:bodyPr>
          <a:lstStyle/>
          <a:p>
            <a:pPr algn="l" eaLnBrk="0" hangingPunct="0">
              <a:spcBef>
                <a:spcPct val="50000"/>
              </a:spcBef>
            </a:pPr>
            <a:r>
              <a:rPr lang="en-US" sz="2000" b="1">
                <a:solidFill>
                  <a:srgbClr val="FF0000"/>
                </a:solidFill>
                <a:latin typeface="Tahoma" pitchFamily="34" charset="0"/>
              </a:rPr>
              <a:t>Time</a:t>
            </a:r>
          </a:p>
        </p:txBody>
      </p:sp>
      <p:sp>
        <p:nvSpPr>
          <p:cNvPr id="16395" name="Line 10"/>
          <p:cNvSpPr>
            <a:spLocks noChangeShapeType="1"/>
          </p:cNvSpPr>
          <p:nvPr/>
        </p:nvSpPr>
        <p:spPr bwMode="auto">
          <a:xfrm>
            <a:off x="3429000" y="6172200"/>
            <a:ext cx="18288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396" name="Line 11"/>
          <p:cNvSpPr>
            <a:spLocks noChangeShapeType="1"/>
          </p:cNvSpPr>
          <p:nvPr/>
        </p:nvSpPr>
        <p:spPr bwMode="auto">
          <a:xfrm flipV="1">
            <a:off x="685800" y="1752600"/>
            <a:ext cx="0" cy="19812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397" name="Text Box 12"/>
          <p:cNvSpPr txBox="1">
            <a:spLocks noChangeArrowheads="1"/>
          </p:cNvSpPr>
          <p:nvPr/>
        </p:nvSpPr>
        <p:spPr bwMode="auto">
          <a:xfrm>
            <a:off x="152400" y="4114800"/>
            <a:ext cx="1295400" cy="854075"/>
          </a:xfrm>
          <a:prstGeom prst="rect">
            <a:avLst/>
          </a:prstGeom>
          <a:noFill/>
          <a:ln w="9525">
            <a:noFill/>
            <a:miter lim="800000"/>
            <a:headEnd/>
            <a:tailEnd/>
          </a:ln>
        </p:spPr>
        <p:txBody>
          <a:bodyPr>
            <a:spAutoFit/>
          </a:bodyPr>
          <a:lstStyle/>
          <a:p>
            <a:pPr algn="l" eaLnBrk="0" hangingPunct="0">
              <a:spcBef>
                <a:spcPct val="50000"/>
              </a:spcBef>
            </a:pPr>
            <a:r>
              <a:rPr lang="en-US" sz="2000" b="1" dirty="0" smtClean="0">
                <a:solidFill>
                  <a:srgbClr val="FF0000"/>
                </a:solidFill>
                <a:latin typeface="Tahoma" pitchFamily="34" charset="0"/>
              </a:rPr>
              <a:t>Power </a:t>
            </a:r>
            <a:endParaRPr lang="en-US" sz="2000" b="1" dirty="0">
              <a:solidFill>
                <a:srgbClr val="FF0000"/>
              </a:solidFill>
              <a:latin typeface="Tahoma" pitchFamily="34" charset="0"/>
            </a:endParaRPr>
          </a:p>
          <a:p>
            <a:pPr algn="l" eaLnBrk="0" hangingPunct="0">
              <a:spcBef>
                <a:spcPct val="50000"/>
              </a:spcBef>
            </a:pPr>
            <a:r>
              <a:rPr lang="en-US" sz="2000" b="1" dirty="0">
                <a:solidFill>
                  <a:srgbClr val="FF0000"/>
                </a:solidFill>
                <a:latin typeface="Tahoma" pitchFamily="34" charset="0"/>
              </a:rPr>
              <a:t>Savings</a:t>
            </a:r>
          </a:p>
        </p:txBody>
      </p:sp>
      <p:sp>
        <p:nvSpPr>
          <p:cNvPr id="16398" name="Text Box 13"/>
          <p:cNvSpPr txBox="1">
            <a:spLocks noChangeArrowheads="1"/>
          </p:cNvSpPr>
          <p:nvPr/>
        </p:nvSpPr>
        <p:spPr bwMode="auto">
          <a:xfrm>
            <a:off x="1752600" y="5029200"/>
            <a:ext cx="4572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Tahoma" pitchFamily="34" charset="0"/>
              </a:rPr>
              <a:t>10</a:t>
            </a:r>
          </a:p>
        </p:txBody>
      </p:sp>
      <p:sp>
        <p:nvSpPr>
          <p:cNvPr id="16399" name="Text Box 14"/>
          <p:cNvSpPr txBox="1">
            <a:spLocks noChangeArrowheads="1"/>
          </p:cNvSpPr>
          <p:nvPr/>
        </p:nvSpPr>
        <p:spPr bwMode="auto">
          <a:xfrm>
            <a:off x="2362200" y="4038600"/>
            <a:ext cx="6858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Tahoma" pitchFamily="34" charset="0"/>
              </a:rPr>
              <a:t>20</a:t>
            </a:r>
          </a:p>
        </p:txBody>
      </p:sp>
      <p:sp>
        <p:nvSpPr>
          <p:cNvPr id="16400" name="Text Box 15"/>
          <p:cNvSpPr txBox="1">
            <a:spLocks noChangeArrowheads="1"/>
          </p:cNvSpPr>
          <p:nvPr/>
        </p:nvSpPr>
        <p:spPr bwMode="auto">
          <a:xfrm>
            <a:off x="3276600" y="3124200"/>
            <a:ext cx="8382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Tahoma" pitchFamily="34" charset="0"/>
              </a:rPr>
              <a:t>40</a:t>
            </a:r>
          </a:p>
        </p:txBody>
      </p:sp>
      <p:sp>
        <p:nvSpPr>
          <p:cNvPr id="16401" name="Text Box 16"/>
          <p:cNvSpPr txBox="1">
            <a:spLocks noChangeArrowheads="1"/>
          </p:cNvSpPr>
          <p:nvPr/>
        </p:nvSpPr>
        <p:spPr bwMode="auto">
          <a:xfrm>
            <a:off x="4114800" y="2133600"/>
            <a:ext cx="6858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Tahoma" pitchFamily="34" charset="0"/>
              </a:rPr>
              <a:t>60</a:t>
            </a:r>
          </a:p>
        </p:txBody>
      </p:sp>
    </p:spTree>
  </p:cSld>
  <p:clrMapOvr>
    <a:masterClrMapping/>
  </p:clrMapOvr>
  <p:transition advTm="19953"/>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smtClean="0"/>
              <a:t>Simple DVS scheme handling RT-task</a:t>
            </a:r>
          </a:p>
        </p:txBody>
      </p:sp>
      <p:sp>
        <p:nvSpPr>
          <p:cNvPr id="17411" name="Rectangle 3"/>
          <p:cNvSpPr>
            <a:spLocks noGrp="1" noChangeArrowheads="1"/>
          </p:cNvSpPr>
          <p:nvPr>
            <p:ph idx="1"/>
          </p:nvPr>
        </p:nvSpPr>
        <p:spPr/>
        <p:txBody>
          <a:bodyPr/>
          <a:lstStyle/>
          <a:p>
            <a:r>
              <a:rPr lang="en-US" dirty="0" smtClean="0"/>
              <a:t>Consider a real-time task T1 = (20, 30)</a:t>
            </a:r>
          </a:p>
          <a:p>
            <a:r>
              <a:rPr lang="en-US" dirty="0" smtClean="0"/>
              <a:t>Applying the simple DVS scheme</a:t>
            </a:r>
          </a:p>
          <a:p>
            <a:pPr lvl="1"/>
            <a:r>
              <a:rPr lang="en-US" dirty="0" smtClean="0"/>
              <a:t>T1 runs at maximum frequency (F) and meets the deadline with no power savings</a:t>
            </a:r>
          </a:p>
          <a:p>
            <a:pPr lvl="1"/>
            <a:endParaRPr lang="en-US" dirty="0" smtClean="0"/>
          </a:p>
          <a:p>
            <a:pPr lvl="1"/>
            <a:r>
              <a:rPr lang="en-US" dirty="0" smtClean="0"/>
              <a:t>T1 runs at half the maximum frequency (F/2) and completes at time = 40 thereby missing its deadline</a:t>
            </a:r>
          </a:p>
        </p:txBody>
      </p:sp>
      <p:sp>
        <p:nvSpPr>
          <p:cNvPr id="14338"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533400"/>
          </a:xfrm>
        </p:spPr>
        <p:txBody>
          <a:bodyPr/>
          <a:lstStyle/>
          <a:p>
            <a:r>
              <a:rPr lang="en-US" sz="3200" dirty="0" smtClean="0"/>
              <a:t>Simple DVS scheme handling RT-task</a:t>
            </a:r>
          </a:p>
        </p:txBody>
      </p:sp>
      <p:sp>
        <p:nvSpPr>
          <p:cNvPr id="15362" name="Slide Number Placeholder 5"/>
          <p:cNvSpPr>
            <a:spLocks noGrp="1"/>
          </p:cNvSpPr>
          <p:nvPr>
            <p:ph type="sldNum" sz="quarter" idx="12"/>
          </p:nvPr>
        </p:nvSpPr>
        <p:spPr/>
        <p:txBody>
          <a:bodyPr/>
          <a:lstStyle/>
          <a:p>
            <a:pPr>
              <a:defRPr/>
            </a:pPr>
            <a:endParaRPr lang="en-US" dirty="0"/>
          </a:p>
        </p:txBody>
      </p:sp>
      <p:sp>
        <p:nvSpPr>
          <p:cNvPr id="18436" name="Line 4"/>
          <p:cNvSpPr>
            <a:spLocks noChangeShapeType="1"/>
          </p:cNvSpPr>
          <p:nvPr/>
        </p:nvSpPr>
        <p:spPr bwMode="ltGray">
          <a:xfrm>
            <a:off x="1600200" y="1339850"/>
            <a:ext cx="0" cy="17526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18437" name="Line 5"/>
          <p:cNvSpPr>
            <a:spLocks noChangeShapeType="1"/>
          </p:cNvSpPr>
          <p:nvPr/>
        </p:nvSpPr>
        <p:spPr bwMode="ltGray">
          <a:xfrm>
            <a:off x="1371600" y="2940050"/>
            <a:ext cx="46482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18438" name="Rectangle 6"/>
          <p:cNvSpPr>
            <a:spLocks noChangeArrowheads="1"/>
          </p:cNvSpPr>
          <p:nvPr/>
        </p:nvSpPr>
        <p:spPr bwMode="ltGray">
          <a:xfrm>
            <a:off x="1600200" y="2025650"/>
            <a:ext cx="1371600" cy="9144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a:t>20@F</a:t>
            </a:r>
          </a:p>
        </p:txBody>
      </p:sp>
      <p:sp>
        <p:nvSpPr>
          <p:cNvPr id="18439" name="Text Box 7"/>
          <p:cNvSpPr txBox="1">
            <a:spLocks noChangeArrowheads="1"/>
          </p:cNvSpPr>
          <p:nvPr/>
        </p:nvSpPr>
        <p:spPr bwMode="ltGray">
          <a:xfrm rot="10800000">
            <a:off x="1095375" y="1720850"/>
            <a:ext cx="428625" cy="990600"/>
          </a:xfrm>
          <a:prstGeom prst="rect">
            <a:avLst/>
          </a:prstGeom>
          <a:noFill/>
          <a:ln w="12700" cap="sq">
            <a:noFill/>
            <a:miter lim="800000"/>
            <a:headEnd type="none" w="sm" len="sm"/>
            <a:tailEnd type="none" w="sm" len="sm"/>
          </a:ln>
        </p:spPr>
        <p:txBody>
          <a:bodyPr rot="10800000" vert="eaVert">
            <a:spAutoFit/>
          </a:bodyPr>
          <a:lstStyle/>
          <a:p>
            <a:pPr>
              <a:spcBef>
                <a:spcPct val="50000"/>
              </a:spcBef>
            </a:pPr>
            <a:endParaRPr lang="en-US"/>
          </a:p>
        </p:txBody>
      </p:sp>
      <p:sp>
        <p:nvSpPr>
          <p:cNvPr id="18440" name="Text Box 8"/>
          <p:cNvSpPr txBox="1">
            <a:spLocks noChangeArrowheads="1"/>
          </p:cNvSpPr>
          <p:nvPr/>
        </p:nvSpPr>
        <p:spPr bwMode="ltGray">
          <a:xfrm rot="10800000">
            <a:off x="837069" y="1492250"/>
            <a:ext cx="430887"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dirty="0">
                <a:solidFill>
                  <a:srgbClr val="0033CC"/>
                </a:solidFill>
              </a:rPr>
              <a:t>Frequency</a:t>
            </a:r>
          </a:p>
        </p:txBody>
      </p:sp>
      <p:sp>
        <p:nvSpPr>
          <p:cNvPr id="18441" name="Text Box 9"/>
          <p:cNvSpPr txBox="1">
            <a:spLocks noChangeArrowheads="1"/>
          </p:cNvSpPr>
          <p:nvPr/>
        </p:nvSpPr>
        <p:spPr bwMode="ltGray">
          <a:xfrm>
            <a:off x="1295400" y="1917700"/>
            <a:ext cx="3810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F</a:t>
            </a:r>
          </a:p>
        </p:txBody>
      </p:sp>
      <p:sp>
        <p:nvSpPr>
          <p:cNvPr id="18442" name="Text Box 10"/>
          <p:cNvSpPr txBox="1">
            <a:spLocks noChangeArrowheads="1"/>
          </p:cNvSpPr>
          <p:nvPr/>
        </p:nvSpPr>
        <p:spPr bwMode="ltGray">
          <a:xfrm>
            <a:off x="2667000" y="2940050"/>
            <a:ext cx="6096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20</a:t>
            </a:r>
          </a:p>
        </p:txBody>
      </p:sp>
      <p:sp>
        <p:nvSpPr>
          <p:cNvPr id="18443" name="Line 21"/>
          <p:cNvSpPr>
            <a:spLocks noChangeShapeType="1"/>
          </p:cNvSpPr>
          <p:nvPr/>
        </p:nvSpPr>
        <p:spPr bwMode="ltGray">
          <a:xfrm>
            <a:off x="3886200" y="1143000"/>
            <a:ext cx="0" cy="1797050"/>
          </a:xfrm>
          <a:prstGeom prst="line">
            <a:avLst/>
          </a:prstGeom>
          <a:noFill/>
          <a:ln w="38100">
            <a:solidFill>
              <a:srgbClr val="FFC000"/>
            </a:solidFill>
            <a:prstDash val="sysDot"/>
            <a:miter lim="800000"/>
            <a:headEnd type="none" w="sm" len="sm"/>
            <a:tailEnd type="none" w="sm" len="sm"/>
          </a:ln>
        </p:spPr>
        <p:txBody>
          <a:bodyPr wrap="none"/>
          <a:lstStyle/>
          <a:p>
            <a:endParaRPr lang="en-US"/>
          </a:p>
        </p:txBody>
      </p:sp>
      <p:sp>
        <p:nvSpPr>
          <p:cNvPr id="18444" name="Text Box 22"/>
          <p:cNvSpPr txBox="1">
            <a:spLocks noChangeArrowheads="1"/>
          </p:cNvSpPr>
          <p:nvPr/>
        </p:nvSpPr>
        <p:spPr bwMode="ltGray">
          <a:xfrm>
            <a:off x="3581400" y="2940050"/>
            <a:ext cx="6096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30</a:t>
            </a:r>
          </a:p>
        </p:txBody>
      </p:sp>
      <p:sp>
        <p:nvSpPr>
          <p:cNvPr id="18445" name="Text Box 23"/>
          <p:cNvSpPr txBox="1">
            <a:spLocks noChangeArrowheads="1"/>
          </p:cNvSpPr>
          <p:nvPr/>
        </p:nvSpPr>
        <p:spPr bwMode="ltGray">
          <a:xfrm>
            <a:off x="5181600" y="3092450"/>
            <a:ext cx="1295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0033CC"/>
                </a:solidFill>
              </a:rPr>
              <a:t>time</a:t>
            </a:r>
          </a:p>
        </p:txBody>
      </p:sp>
      <p:grpSp>
        <p:nvGrpSpPr>
          <p:cNvPr id="2" name="Group 25"/>
          <p:cNvGrpSpPr>
            <a:grpSpLocks/>
          </p:cNvGrpSpPr>
          <p:nvPr/>
        </p:nvGrpSpPr>
        <p:grpSpPr bwMode="auto">
          <a:xfrm>
            <a:off x="684213" y="3778250"/>
            <a:ext cx="5792788" cy="2317750"/>
            <a:chOff x="431" y="2380"/>
            <a:chExt cx="3649" cy="1460"/>
          </a:xfrm>
        </p:grpSpPr>
        <p:sp>
          <p:nvSpPr>
            <p:cNvPr id="18450" name="Line 11"/>
            <p:cNvSpPr>
              <a:spLocks noChangeShapeType="1"/>
            </p:cNvSpPr>
            <p:nvPr/>
          </p:nvSpPr>
          <p:spPr bwMode="ltGray">
            <a:xfrm>
              <a:off x="1008" y="2600"/>
              <a:ext cx="0" cy="1104"/>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18451" name="Line 12"/>
            <p:cNvSpPr>
              <a:spLocks noChangeShapeType="1"/>
            </p:cNvSpPr>
            <p:nvPr/>
          </p:nvSpPr>
          <p:spPr bwMode="ltGray">
            <a:xfrm>
              <a:off x="864" y="3608"/>
              <a:ext cx="2928"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18452" name="Rectangle 13"/>
            <p:cNvSpPr>
              <a:spLocks noChangeArrowheads="1"/>
            </p:cNvSpPr>
            <p:nvPr/>
          </p:nvSpPr>
          <p:spPr bwMode="ltGray">
            <a:xfrm>
              <a:off x="1008" y="3340"/>
              <a:ext cx="2064" cy="268"/>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a:t>20@(F/2)</a:t>
              </a:r>
            </a:p>
          </p:txBody>
        </p:sp>
        <p:sp>
          <p:nvSpPr>
            <p:cNvPr id="18453" name="Text Box 14"/>
            <p:cNvSpPr txBox="1">
              <a:spLocks noChangeArrowheads="1"/>
            </p:cNvSpPr>
            <p:nvPr/>
          </p:nvSpPr>
          <p:spPr bwMode="ltGray">
            <a:xfrm rot="10800000">
              <a:off x="690" y="2840"/>
              <a:ext cx="270" cy="624"/>
            </a:xfrm>
            <a:prstGeom prst="rect">
              <a:avLst/>
            </a:prstGeom>
            <a:noFill/>
            <a:ln w="12700" cap="sq">
              <a:noFill/>
              <a:miter lim="800000"/>
              <a:headEnd type="none" w="sm" len="sm"/>
              <a:tailEnd type="none" w="sm" len="sm"/>
            </a:ln>
          </p:spPr>
          <p:txBody>
            <a:bodyPr rot="10800000" vert="eaVert">
              <a:spAutoFit/>
            </a:bodyPr>
            <a:lstStyle/>
            <a:p>
              <a:pPr>
                <a:spcBef>
                  <a:spcPct val="50000"/>
                </a:spcBef>
              </a:pPr>
              <a:endParaRPr lang="en-US"/>
            </a:p>
          </p:txBody>
        </p:sp>
        <p:sp>
          <p:nvSpPr>
            <p:cNvPr id="18454" name="Text Box 15"/>
            <p:cNvSpPr txBox="1">
              <a:spLocks noChangeArrowheads="1"/>
            </p:cNvSpPr>
            <p:nvPr/>
          </p:nvSpPr>
          <p:spPr bwMode="ltGray">
            <a:xfrm rot="10800000">
              <a:off x="431" y="2696"/>
              <a:ext cx="271" cy="768"/>
            </a:xfrm>
            <a:prstGeom prst="rect">
              <a:avLst/>
            </a:prstGeom>
            <a:noFill/>
            <a:ln w="12700" cap="sq">
              <a:noFill/>
              <a:miter lim="800000"/>
              <a:headEnd type="none" w="sm" len="sm"/>
              <a:tailEnd type="none" w="sm" len="sm"/>
            </a:ln>
          </p:spPr>
          <p:txBody>
            <a:bodyPr vert="eaVert">
              <a:spAutoFit/>
            </a:bodyPr>
            <a:lstStyle/>
            <a:p>
              <a:pPr>
                <a:spcBef>
                  <a:spcPct val="50000"/>
                </a:spcBef>
              </a:pPr>
              <a:r>
                <a:rPr lang="en-US" dirty="0">
                  <a:solidFill>
                    <a:srgbClr val="0033CC"/>
                  </a:solidFill>
                </a:rPr>
                <a:t>Frequency</a:t>
              </a:r>
            </a:p>
          </p:txBody>
        </p:sp>
        <p:sp>
          <p:nvSpPr>
            <p:cNvPr id="18455" name="Text Box 16"/>
            <p:cNvSpPr txBox="1">
              <a:spLocks noChangeArrowheads="1"/>
            </p:cNvSpPr>
            <p:nvPr/>
          </p:nvSpPr>
          <p:spPr bwMode="ltGray">
            <a:xfrm>
              <a:off x="816" y="2964"/>
              <a:ext cx="240" cy="212"/>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F</a:t>
              </a:r>
            </a:p>
          </p:txBody>
        </p:sp>
        <p:sp>
          <p:nvSpPr>
            <p:cNvPr id="18456" name="Text Box 17"/>
            <p:cNvSpPr txBox="1">
              <a:spLocks noChangeArrowheads="1"/>
            </p:cNvSpPr>
            <p:nvPr/>
          </p:nvSpPr>
          <p:spPr bwMode="ltGray">
            <a:xfrm>
              <a:off x="1680" y="3608"/>
              <a:ext cx="384" cy="212"/>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20</a:t>
              </a:r>
            </a:p>
          </p:txBody>
        </p:sp>
        <p:sp>
          <p:nvSpPr>
            <p:cNvPr id="18457" name="Text Box 18"/>
            <p:cNvSpPr txBox="1">
              <a:spLocks noChangeArrowheads="1"/>
            </p:cNvSpPr>
            <p:nvPr/>
          </p:nvSpPr>
          <p:spPr bwMode="ltGray">
            <a:xfrm>
              <a:off x="624" y="3244"/>
              <a:ext cx="528" cy="212"/>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F/2</a:t>
              </a:r>
            </a:p>
          </p:txBody>
        </p:sp>
        <p:sp>
          <p:nvSpPr>
            <p:cNvPr id="18458" name="Text Box 19"/>
            <p:cNvSpPr txBox="1">
              <a:spLocks noChangeArrowheads="1"/>
            </p:cNvSpPr>
            <p:nvPr/>
          </p:nvSpPr>
          <p:spPr bwMode="ltGray">
            <a:xfrm>
              <a:off x="2880" y="3628"/>
              <a:ext cx="384" cy="212"/>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40</a:t>
              </a:r>
            </a:p>
          </p:txBody>
        </p:sp>
        <p:sp>
          <p:nvSpPr>
            <p:cNvPr id="18459" name="Line 20"/>
            <p:cNvSpPr>
              <a:spLocks noChangeShapeType="1"/>
            </p:cNvSpPr>
            <p:nvPr/>
          </p:nvSpPr>
          <p:spPr bwMode="ltGray">
            <a:xfrm>
              <a:off x="2448" y="2380"/>
              <a:ext cx="0" cy="1248"/>
            </a:xfrm>
            <a:prstGeom prst="line">
              <a:avLst/>
            </a:prstGeom>
            <a:noFill/>
            <a:ln w="38100">
              <a:solidFill>
                <a:srgbClr val="FFC000"/>
              </a:solidFill>
              <a:prstDash val="sysDot"/>
              <a:miter lim="800000"/>
              <a:headEnd type="none" w="sm" len="sm"/>
              <a:tailEnd type="none" w="sm" len="sm"/>
            </a:ln>
          </p:spPr>
          <p:txBody>
            <a:bodyPr wrap="none"/>
            <a:lstStyle/>
            <a:p>
              <a:endParaRPr lang="en-US"/>
            </a:p>
          </p:txBody>
        </p:sp>
        <p:sp>
          <p:nvSpPr>
            <p:cNvPr id="18460" name="Text Box 24"/>
            <p:cNvSpPr txBox="1">
              <a:spLocks noChangeArrowheads="1"/>
            </p:cNvSpPr>
            <p:nvPr/>
          </p:nvSpPr>
          <p:spPr bwMode="ltGray">
            <a:xfrm>
              <a:off x="3264" y="3628"/>
              <a:ext cx="816" cy="212"/>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0033CC"/>
                  </a:solidFill>
                </a:rPr>
                <a:t>time</a:t>
              </a:r>
            </a:p>
          </p:txBody>
        </p:sp>
      </p:grpSp>
      <p:sp>
        <p:nvSpPr>
          <p:cNvPr id="18447" name="Text Box 26"/>
          <p:cNvSpPr txBox="1">
            <a:spLocks noChangeArrowheads="1"/>
          </p:cNvSpPr>
          <p:nvPr/>
        </p:nvSpPr>
        <p:spPr bwMode="ltGray">
          <a:xfrm>
            <a:off x="4648200" y="1143000"/>
            <a:ext cx="1981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No DVS</a:t>
            </a:r>
          </a:p>
        </p:txBody>
      </p:sp>
      <p:sp>
        <p:nvSpPr>
          <p:cNvPr id="204827" name="Text Box 27"/>
          <p:cNvSpPr txBox="1">
            <a:spLocks noChangeArrowheads="1"/>
          </p:cNvSpPr>
          <p:nvPr/>
        </p:nvSpPr>
        <p:spPr bwMode="ltGray">
          <a:xfrm>
            <a:off x="4267200" y="3962400"/>
            <a:ext cx="21336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DVS: Low workload</a:t>
            </a:r>
          </a:p>
        </p:txBody>
      </p:sp>
      <p:sp>
        <p:nvSpPr>
          <p:cNvPr id="204828" name="AutoShape 28"/>
          <p:cNvSpPr>
            <a:spLocks noChangeArrowheads="1"/>
          </p:cNvSpPr>
          <p:nvPr/>
        </p:nvSpPr>
        <p:spPr bwMode="ltGray">
          <a:xfrm>
            <a:off x="6629400" y="3124200"/>
            <a:ext cx="1981200" cy="1752600"/>
          </a:xfrm>
          <a:prstGeom prst="wedgeRoundRectCallout">
            <a:avLst>
              <a:gd name="adj1" fmla="val -79"/>
              <a:gd name="adj2" fmla="val 49093"/>
              <a:gd name="adj3" fmla="val 16667"/>
            </a:avLst>
          </a:prstGeom>
          <a:solidFill>
            <a:srgbClr val="FFFF99"/>
          </a:solidFill>
          <a:ln w="12700" cap="sq">
            <a:solidFill>
              <a:schemeClr val="tx1"/>
            </a:solidFill>
            <a:miter lim="800000"/>
            <a:headEnd type="none" w="sm" len="sm"/>
            <a:tailEnd type="none" w="sm" len="sm"/>
          </a:ln>
        </p:spPr>
        <p:txBody>
          <a:bodyPr/>
          <a:lstStyle/>
          <a:p>
            <a:r>
              <a:rPr lang="en-US" u="sng"/>
              <a:t>Inference</a:t>
            </a:r>
            <a:r>
              <a:rPr lang="en-US"/>
              <a:t>:</a:t>
            </a:r>
          </a:p>
          <a:p>
            <a:r>
              <a:rPr lang="en-US"/>
              <a:t>DVS cannot be blindly applied to real-time embedded systems</a:t>
            </a:r>
          </a:p>
        </p:txBody>
      </p:sp>
    </p:spTree>
    <p:custDataLst>
      <p:tags r:id="rId1"/>
    </p:custDataLst>
  </p:cSld>
  <p:clrMapOvr>
    <a:masterClrMapping/>
  </p:clrMapOvr>
  <p:transition advTm="475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4827"/>
                                        </p:tgtEl>
                                        <p:attrNameLst>
                                          <p:attrName>style.visibility</p:attrName>
                                        </p:attrNameLst>
                                      </p:cBhvr>
                                      <p:to>
                                        <p:strVal val="visible"/>
                                      </p:to>
                                    </p:set>
                                    <p:animEffect transition="in" filter="blinds(horizontal)">
                                      <p:cBhvr>
                                        <p:cTn id="10" dur="500"/>
                                        <p:tgtEl>
                                          <p:spTgt spid="2048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4828"/>
                                        </p:tgtEl>
                                        <p:attrNameLst>
                                          <p:attrName>style.visibility</p:attrName>
                                        </p:attrNameLst>
                                      </p:cBhvr>
                                      <p:to>
                                        <p:strVal val="visible"/>
                                      </p:to>
                                    </p:set>
                                    <p:animEffect transition="in" filter="blinds(horizontal)">
                                      <p:cBhvr>
                                        <p:cTn id="15" dur="500"/>
                                        <p:tgtEl>
                                          <p:spTgt spid="20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7" grpId="0"/>
      <p:bldP spid="2048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smtClean="0"/>
              <a:t>Energy aware scheduling in RT Systems</a:t>
            </a:r>
          </a:p>
        </p:txBody>
      </p:sp>
      <p:sp>
        <p:nvSpPr>
          <p:cNvPr id="19459" name="Rectangle 3"/>
          <p:cNvSpPr>
            <a:spLocks noGrp="1" noChangeArrowheads="1"/>
          </p:cNvSpPr>
          <p:nvPr>
            <p:ph idx="1"/>
          </p:nvPr>
        </p:nvSpPr>
        <p:spPr/>
        <p:txBody>
          <a:bodyPr/>
          <a:lstStyle/>
          <a:p>
            <a:pPr>
              <a:buFont typeface="Wingdings" pitchFamily="2" charset="2"/>
              <a:buChar char="§"/>
            </a:pPr>
            <a:r>
              <a:rPr lang="en-US" smtClean="0"/>
              <a:t>Objectives</a:t>
            </a:r>
          </a:p>
          <a:p>
            <a:pPr lvl="1">
              <a:buFont typeface="Wingdings" pitchFamily="2" charset="2"/>
              <a:buChar char="§"/>
            </a:pPr>
            <a:r>
              <a:rPr lang="en-US" smtClean="0"/>
              <a:t>Minimizing energy consumption</a:t>
            </a:r>
          </a:p>
          <a:p>
            <a:pPr lvl="1">
              <a:buFont typeface="Wingdings" pitchFamily="2" charset="2"/>
              <a:buChar char="§"/>
            </a:pPr>
            <a:r>
              <a:rPr lang="en-US" smtClean="0"/>
              <a:t>Meeting the deadlines</a:t>
            </a:r>
          </a:p>
        </p:txBody>
      </p:sp>
      <p:sp>
        <p:nvSpPr>
          <p:cNvPr id="16386"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18344"/>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457200"/>
            <a:ext cx="8229600" cy="609600"/>
          </a:xfrm>
        </p:spPr>
        <p:txBody>
          <a:bodyPr/>
          <a:lstStyle/>
          <a:p>
            <a:pPr algn="ctr"/>
            <a:r>
              <a:rPr lang="en-US" sz="3200" dirty="0" smtClean="0"/>
              <a:t>Real Time - DVS schemes</a:t>
            </a:r>
          </a:p>
        </p:txBody>
      </p:sp>
      <p:sp>
        <p:nvSpPr>
          <p:cNvPr id="20483" name="Rectangle 3"/>
          <p:cNvSpPr>
            <a:spLocks noGrp="1" noChangeArrowheads="1"/>
          </p:cNvSpPr>
          <p:nvPr>
            <p:ph idx="1"/>
          </p:nvPr>
        </p:nvSpPr>
        <p:spPr>
          <a:xfrm>
            <a:off x="457200" y="1066800"/>
            <a:ext cx="8229600" cy="838200"/>
          </a:xfrm>
        </p:spPr>
        <p:txBody>
          <a:bodyPr/>
          <a:lstStyle/>
          <a:p>
            <a:pPr>
              <a:buClr>
                <a:schemeClr val="folHlink"/>
              </a:buClr>
              <a:buFont typeface="Wingdings" pitchFamily="2" charset="2"/>
              <a:buChar char="Ø"/>
            </a:pPr>
            <a:r>
              <a:rPr lang="en-US" sz="2000" smtClean="0"/>
              <a:t>The RT-DVS algorithms can be broadly classified based on the granularity at which voltage scheduling is performed as follows</a:t>
            </a:r>
          </a:p>
          <a:p>
            <a:pPr lvl="1">
              <a:buFontTx/>
              <a:buNone/>
            </a:pPr>
            <a:endParaRPr lang="en-US" smtClean="0"/>
          </a:p>
          <a:p>
            <a:pPr lvl="2">
              <a:buFontTx/>
              <a:buNone/>
            </a:pPr>
            <a:endParaRPr lang="en-US" smtClean="0"/>
          </a:p>
        </p:txBody>
      </p:sp>
      <p:sp>
        <p:nvSpPr>
          <p:cNvPr id="17410" name="Slide Number Placeholder 5"/>
          <p:cNvSpPr>
            <a:spLocks noGrp="1"/>
          </p:cNvSpPr>
          <p:nvPr>
            <p:ph type="sldNum" sz="quarter" idx="12"/>
          </p:nvPr>
        </p:nvSpPr>
        <p:spPr/>
        <p:txBody>
          <a:bodyPr/>
          <a:lstStyle/>
          <a:p>
            <a:pPr>
              <a:defRPr/>
            </a:pPr>
            <a:endParaRPr lang="en-US" dirty="0"/>
          </a:p>
        </p:txBody>
      </p:sp>
      <p:sp>
        <p:nvSpPr>
          <p:cNvPr id="20485" name="Line 4"/>
          <p:cNvSpPr>
            <a:spLocks noChangeShapeType="1"/>
          </p:cNvSpPr>
          <p:nvPr/>
        </p:nvSpPr>
        <p:spPr bwMode="auto">
          <a:xfrm>
            <a:off x="1066800" y="2819400"/>
            <a:ext cx="0" cy="990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486" name="Line 6"/>
          <p:cNvSpPr>
            <a:spLocks noChangeShapeType="1"/>
          </p:cNvSpPr>
          <p:nvPr/>
        </p:nvSpPr>
        <p:spPr bwMode="auto">
          <a:xfrm>
            <a:off x="990600" y="3810000"/>
            <a:ext cx="59436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487" name="Rectangle 7"/>
          <p:cNvSpPr>
            <a:spLocks noChangeArrowheads="1"/>
          </p:cNvSpPr>
          <p:nvPr/>
        </p:nvSpPr>
        <p:spPr bwMode="auto">
          <a:xfrm>
            <a:off x="1143000" y="3048000"/>
            <a:ext cx="1447800" cy="7620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20488" name="Rectangle 8"/>
          <p:cNvSpPr>
            <a:spLocks noChangeArrowheads="1"/>
          </p:cNvSpPr>
          <p:nvPr/>
        </p:nvSpPr>
        <p:spPr bwMode="auto">
          <a:xfrm>
            <a:off x="1066800" y="3048000"/>
            <a:ext cx="76200"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489" name="Text Box 9"/>
          <p:cNvSpPr txBox="1">
            <a:spLocks noChangeArrowheads="1"/>
          </p:cNvSpPr>
          <p:nvPr/>
        </p:nvSpPr>
        <p:spPr bwMode="auto">
          <a:xfrm>
            <a:off x="1828800" y="3352800"/>
            <a:ext cx="12192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292929"/>
                </a:solidFill>
                <a:latin typeface="Tahoma" pitchFamily="34" charset="0"/>
              </a:rPr>
              <a:t>T</a:t>
            </a:r>
            <a:r>
              <a:rPr lang="en-US" sz="1800" baseline="-25000">
                <a:solidFill>
                  <a:srgbClr val="292929"/>
                </a:solidFill>
                <a:latin typeface="Tahoma" pitchFamily="34" charset="0"/>
              </a:rPr>
              <a:t>1</a:t>
            </a:r>
          </a:p>
        </p:txBody>
      </p:sp>
      <p:sp>
        <p:nvSpPr>
          <p:cNvPr id="20490" name="Rectangle 11"/>
          <p:cNvSpPr>
            <a:spLocks noChangeArrowheads="1"/>
          </p:cNvSpPr>
          <p:nvPr/>
        </p:nvSpPr>
        <p:spPr bwMode="auto">
          <a:xfrm>
            <a:off x="3505200" y="3505200"/>
            <a:ext cx="2514600" cy="3048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20491" name="Rectangle 12"/>
          <p:cNvSpPr>
            <a:spLocks noChangeArrowheads="1"/>
          </p:cNvSpPr>
          <p:nvPr/>
        </p:nvSpPr>
        <p:spPr bwMode="auto">
          <a:xfrm>
            <a:off x="3429000" y="3048000"/>
            <a:ext cx="76200"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492" name="Text Box 13"/>
          <p:cNvSpPr txBox="1">
            <a:spLocks noChangeArrowheads="1"/>
          </p:cNvSpPr>
          <p:nvPr/>
        </p:nvSpPr>
        <p:spPr bwMode="auto">
          <a:xfrm>
            <a:off x="4343400" y="3443288"/>
            <a:ext cx="1219200" cy="366712"/>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292929"/>
                </a:solidFill>
                <a:latin typeface="Tahoma" pitchFamily="34" charset="0"/>
              </a:rPr>
              <a:t>T2</a:t>
            </a:r>
          </a:p>
        </p:txBody>
      </p:sp>
      <p:sp>
        <p:nvSpPr>
          <p:cNvPr id="20493" name="Rectangle 14"/>
          <p:cNvSpPr>
            <a:spLocks noChangeArrowheads="1"/>
          </p:cNvSpPr>
          <p:nvPr/>
        </p:nvSpPr>
        <p:spPr bwMode="auto">
          <a:xfrm>
            <a:off x="6781800" y="3048000"/>
            <a:ext cx="990600" cy="762000"/>
          </a:xfrm>
          <a:prstGeom prst="rect">
            <a:avLst/>
          </a:prstGeom>
          <a:solidFill>
            <a:srgbClr val="F8F8F8"/>
          </a:solidFill>
          <a:ln w="9525">
            <a:solidFill>
              <a:schemeClr val="tx1"/>
            </a:solidFill>
            <a:miter lim="800000"/>
            <a:headEnd/>
            <a:tailEnd/>
          </a:ln>
        </p:spPr>
        <p:txBody>
          <a:bodyPr wrap="none" anchor="ctr"/>
          <a:lstStyle/>
          <a:p>
            <a:pPr eaLnBrk="0" hangingPunct="0">
              <a:spcBef>
                <a:spcPct val="0"/>
              </a:spcBef>
            </a:pPr>
            <a:r>
              <a:rPr lang="en-US" sz="1800">
                <a:latin typeface="Tahoma" pitchFamily="34" charset="0"/>
              </a:rPr>
              <a:t>T3</a:t>
            </a:r>
          </a:p>
        </p:txBody>
      </p:sp>
      <p:sp>
        <p:nvSpPr>
          <p:cNvPr id="20494" name="Rectangle 15"/>
          <p:cNvSpPr>
            <a:spLocks noChangeArrowheads="1"/>
          </p:cNvSpPr>
          <p:nvPr/>
        </p:nvSpPr>
        <p:spPr bwMode="auto">
          <a:xfrm>
            <a:off x="6705600" y="3048000"/>
            <a:ext cx="76200"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495" name="Line 17"/>
          <p:cNvSpPr>
            <a:spLocks noChangeShapeType="1"/>
          </p:cNvSpPr>
          <p:nvPr/>
        </p:nvSpPr>
        <p:spPr bwMode="auto">
          <a:xfrm>
            <a:off x="6781800" y="3810000"/>
            <a:ext cx="1600200" cy="0"/>
          </a:xfrm>
          <a:prstGeom prst="line">
            <a:avLst/>
          </a:prstGeom>
          <a:noFill/>
          <a:ln w="9525">
            <a:solidFill>
              <a:schemeClr val="tx1"/>
            </a:solidFill>
            <a:round/>
            <a:headEnd/>
            <a:tailEnd/>
          </a:ln>
        </p:spPr>
        <p:txBody>
          <a:bodyPr/>
          <a:lstStyle/>
          <a:p>
            <a:endParaRPr lang="en-US"/>
          </a:p>
        </p:txBody>
      </p:sp>
      <p:sp>
        <p:nvSpPr>
          <p:cNvPr id="199698" name="Text Box 18"/>
          <p:cNvSpPr txBox="1">
            <a:spLocks noChangeArrowheads="1"/>
          </p:cNvSpPr>
          <p:nvPr/>
        </p:nvSpPr>
        <p:spPr bwMode="auto">
          <a:xfrm>
            <a:off x="990600" y="1905000"/>
            <a:ext cx="6477000" cy="701675"/>
          </a:xfrm>
          <a:prstGeom prst="rect">
            <a:avLst/>
          </a:prstGeom>
          <a:noFill/>
          <a:ln w="9525">
            <a:solidFill>
              <a:srgbClr val="FFC000"/>
            </a:solidFill>
            <a:miter lim="800000"/>
            <a:headEnd/>
            <a:tailEnd/>
          </a:ln>
          <a:effectLst/>
        </p:spPr>
        <p:txBody>
          <a:bodyPr>
            <a:spAutoFit/>
          </a:bodyPr>
          <a:lstStyle/>
          <a:p>
            <a:pPr algn="l" eaLnBrk="0" hangingPunct="0">
              <a:spcBef>
                <a:spcPct val="50000"/>
              </a:spcBef>
              <a:buClr>
                <a:schemeClr val="folHlink"/>
              </a:buClr>
              <a:buFont typeface="Courier New" pitchFamily="49" charset="0"/>
              <a:buChar char="o"/>
              <a:defRPr/>
            </a:pPr>
            <a:r>
              <a:rPr lang="en-US" sz="2000" dirty="0">
                <a:solidFill>
                  <a:srgbClr val="FF0000"/>
                </a:solidFill>
                <a:latin typeface="+mj-lt"/>
              </a:rPr>
              <a:t>Inter-task</a:t>
            </a:r>
            <a:r>
              <a:rPr lang="en-US" sz="2000" dirty="0">
                <a:solidFill>
                  <a:srgbClr val="0033CC"/>
                </a:solidFill>
                <a:latin typeface="+mj-lt"/>
              </a:rPr>
              <a:t> DVS scheme: Voltage scheduling is done on a task by task basis.</a:t>
            </a:r>
          </a:p>
        </p:txBody>
      </p:sp>
      <p:sp>
        <p:nvSpPr>
          <p:cNvPr id="199699" name="Text Box 19"/>
          <p:cNvSpPr txBox="1">
            <a:spLocks noChangeArrowheads="1"/>
          </p:cNvSpPr>
          <p:nvPr/>
        </p:nvSpPr>
        <p:spPr bwMode="auto">
          <a:xfrm>
            <a:off x="914400" y="4038600"/>
            <a:ext cx="6477000" cy="701675"/>
          </a:xfrm>
          <a:prstGeom prst="rect">
            <a:avLst/>
          </a:prstGeom>
          <a:noFill/>
          <a:ln w="9525">
            <a:solidFill>
              <a:srgbClr val="FFC000"/>
            </a:solidFill>
            <a:miter lim="800000"/>
            <a:headEnd/>
            <a:tailEnd/>
          </a:ln>
          <a:effectLst/>
        </p:spPr>
        <p:txBody>
          <a:bodyPr>
            <a:spAutoFit/>
          </a:bodyPr>
          <a:lstStyle/>
          <a:p>
            <a:pPr algn="l" eaLnBrk="0" hangingPunct="0">
              <a:spcBef>
                <a:spcPct val="50000"/>
              </a:spcBef>
              <a:buClr>
                <a:schemeClr val="folHlink"/>
              </a:buClr>
              <a:buFont typeface="Courier New" pitchFamily="49" charset="0"/>
              <a:buChar char="o"/>
              <a:defRPr/>
            </a:pPr>
            <a:r>
              <a:rPr lang="en-US" sz="2000" dirty="0">
                <a:solidFill>
                  <a:srgbClr val="FF0000"/>
                </a:solidFill>
                <a:latin typeface="Tahoma" pitchFamily="34" charset="0"/>
              </a:rPr>
              <a:t>Intra-task</a:t>
            </a:r>
            <a:r>
              <a:rPr lang="en-US" sz="2000" dirty="0">
                <a:solidFill>
                  <a:srgbClr val="0033CC"/>
                </a:solidFill>
                <a:latin typeface="Tahoma" pitchFamily="34" charset="0"/>
              </a:rPr>
              <a:t> DVS scheme: Voltage scheduling is done within a task boundary</a:t>
            </a:r>
          </a:p>
        </p:txBody>
      </p:sp>
      <p:sp>
        <p:nvSpPr>
          <p:cNvPr id="20498" name="Line 21"/>
          <p:cNvSpPr>
            <a:spLocks noChangeShapeType="1"/>
          </p:cNvSpPr>
          <p:nvPr/>
        </p:nvSpPr>
        <p:spPr bwMode="auto">
          <a:xfrm>
            <a:off x="990600" y="5943600"/>
            <a:ext cx="5943600" cy="0"/>
          </a:xfrm>
          <a:prstGeom prst="line">
            <a:avLst/>
          </a:prstGeom>
          <a:noFill/>
          <a:ln w="9525">
            <a:solidFill>
              <a:schemeClr val="tx1"/>
            </a:solidFill>
            <a:round/>
            <a:headEnd/>
            <a:tailEnd/>
          </a:ln>
        </p:spPr>
        <p:txBody>
          <a:bodyPr/>
          <a:lstStyle/>
          <a:p>
            <a:endParaRPr lang="en-US"/>
          </a:p>
        </p:txBody>
      </p:sp>
      <p:sp>
        <p:nvSpPr>
          <p:cNvPr id="20499" name="Rectangle 22"/>
          <p:cNvSpPr>
            <a:spLocks noChangeArrowheads="1"/>
          </p:cNvSpPr>
          <p:nvPr/>
        </p:nvSpPr>
        <p:spPr bwMode="auto">
          <a:xfrm>
            <a:off x="1143000" y="5181600"/>
            <a:ext cx="914400" cy="7620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20500" name="Rectangle 23"/>
          <p:cNvSpPr>
            <a:spLocks noChangeArrowheads="1"/>
          </p:cNvSpPr>
          <p:nvPr/>
        </p:nvSpPr>
        <p:spPr bwMode="auto">
          <a:xfrm>
            <a:off x="1066800" y="5181600"/>
            <a:ext cx="76200"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501" name="Text Box 24"/>
          <p:cNvSpPr txBox="1">
            <a:spLocks noChangeArrowheads="1"/>
          </p:cNvSpPr>
          <p:nvPr/>
        </p:nvSpPr>
        <p:spPr bwMode="auto">
          <a:xfrm>
            <a:off x="1447800" y="5486400"/>
            <a:ext cx="12192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292929"/>
                </a:solidFill>
                <a:latin typeface="Tahoma" pitchFamily="34" charset="0"/>
              </a:rPr>
              <a:t>T</a:t>
            </a:r>
            <a:r>
              <a:rPr lang="en-US" sz="1800" baseline="-25000">
                <a:solidFill>
                  <a:srgbClr val="292929"/>
                </a:solidFill>
                <a:latin typeface="Tahoma" pitchFamily="34" charset="0"/>
              </a:rPr>
              <a:t>1</a:t>
            </a:r>
            <a:r>
              <a:rPr lang="en-US" sz="1800">
                <a:solidFill>
                  <a:srgbClr val="292929"/>
                </a:solidFill>
                <a:latin typeface="Tahoma" pitchFamily="34" charset="0"/>
              </a:rPr>
              <a:t>…</a:t>
            </a:r>
            <a:endParaRPr lang="en-US" sz="1800" baseline="-25000">
              <a:solidFill>
                <a:srgbClr val="292929"/>
              </a:solidFill>
              <a:latin typeface="Tahoma" pitchFamily="34" charset="0"/>
            </a:endParaRPr>
          </a:p>
        </p:txBody>
      </p:sp>
      <p:sp>
        <p:nvSpPr>
          <p:cNvPr id="20502" name="Rectangle 25"/>
          <p:cNvSpPr>
            <a:spLocks noChangeArrowheads="1"/>
          </p:cNvSpPr>
          <p:nvPr/>
        </p:nvSpPr>
        <p:spPr bwMode="auto">
          <a:xfrm>
            <a:off x="3505200" y="5486400"/>
            <a:ext cx="1676400" cy="4572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20503" name="Rectangle 26"/>
          <p:cNvSpPr>
            <a:spLocks noChangeArrowheads="1"/>
          </p:cNvSpPr>
          <p:nvPr/>
        </p:nvSpPr>
        <p:spPr bwMode="auto">
          <a:xfrm>
            <a:off x="3429000" y="5181600"/>
            <a:ext cx="74613"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504" name="Text Box 27"/>
          <p:cNvSpPr txBox="1">
            <a:spLocks noChangeArrowheads="1"/>
          </p:cNvSpPr>
          <p:nvPr/>
        </p:nvSpPr>
        <p:spPr bwMode="auto">
          <a:xfrm>
            <a:off x="4267200" y="5562600"/>
            <a:ext cx="12192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292929"/>
                </a:solidFill>
                <a:latin typeface="Tahoma" pitchFamily="34" charset="0"/>
              </a:rPr>
              <a:t>T2…</a:t>
            </a:r>
          </a:p>
        </p:txBody>
      </p:sp>
      <p:sp>
        <p:nvSpPr>
          <p:cNvPr id="20505" name="Rectangle 28"/>
          <p:cNvSpPr>
            <a:spLocks noChangeArrowheads="1"/>
          </p:cNvSpPr>
          <p:nvPr/>
        </p:nvSpPr>
        <p:spPr bwMode="auto">
          <a:xfrm>
            <a:off x="6705600" y="5181600"/>
            <a:ext cx="77788"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506" name="Line 29"/>
          <p:cNvSpPr>
            <a:spLocks noChangeShapeType="1"/>
          </p:cNvSpPr>
          <p:nvPr/>
        </p:nvSpPr>
        <p:spPr bwMode="auto">
          <a:xfrm>
            <a:off x="6781800" y="5943600"/>
            <a:ext cx="16002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507" name="Rectangle 30"/>
          <p:cNvSpPr>
            <a:spLocks noChangeArrowheads="1"/>
          </p:cNvSpPr>
          <p:nvPr/>
        </p:nvSpPr>
        <p:spPr bwMode="auto">
          <a:xfrm>
            <a:off x="2133600" y="5410200"/>
            <a:ext cx="1295400" cy="5334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20508" name="Rectangle 31"/>
          <p:cNvSpPr>
            <a:spLocks noChangeArrowheads="1"/>
          </p:cNvSpPr>
          <p:nvPr/>
        </p:nvSpPr>
        <p:spPr bwMode="auto">
          <a:xfrm>
            <a:off x="5257800" y="5638800"/>
            <a:ext cx="1447800" cy="304800"/>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20509" name="Line 32"/>
          <p:cNvSpPr>
            <a:spLocks noChangeShapeType="1"/>
          </p:cNvSpPr>
          <p:nvPr/>
        </p:nvSpPr>
        <p:spPr bwMode="auto">
          <a:xfrm>
            <a:off x="1066800" y="4724400"/>
            <a:ext cx="0" cy="11430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510" name="Rectangle 33"/>
          <p:cNvSpPr>
            <a:spLocks noChangeArrowheads="1"/>
          </p:cNvSpPr>
          <p:nvPr/>
        </p:nvSpPr>
        <p:spPr bwMode="auto">
          <a:xfrm>
            <a:off x="2057400" y="5181600"/>
            <a:ext cx="74613"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511" name="Text Box 34"/>
          <p:cNvSpPr txBox="1">
            <a:spLocks noChangeArrowheads="1"/>
          </p:cNvSpPr>
          <p:nvPr/>
        </p:nvSpPr>
        <p:spPr bwMode="auto">
          <a:xfrm>
            <a:off x="2438400" y="5486400"/>
            <a:ext cx="14478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292929"/>
                </a:solidFill>
                <a:latin typeface="Tahoma" pitchFamily="34" charset="0"/>
              </a:rPr>
              <a:t>…T</a:t>
            </a:r>
            <a:r>
              <a:rPr lang="en-US" sz="1800" baseline="-25000">
                <a:solidFill>
                  <a:srgbClr val="292929"/>
                </a:solidFill>
                <a:latin typeface="Tahoma" pitchFamily="34" charset="0"/>
              </a:rPr>
              <a:t>1</a:t>
            </a:r>
          </a:p>
        </p:txBody>
      </p:sp>
      <p:sp>
        <p:nvSpPr>
          <p:cNvPr id="20512" name="Rectangle 35"/>
          <p:cNvSpPr>
            <a:spLocks noChangeArrowheads="1"/>
          </p:cNvSpPr>
          <p:nvPr/>
        </p:nvSpPr>
        <p:spPr bwMode="auto">
          <a:xfrm>
            <a:off x="5181600" y="5181600"/>
            <a:ext cx="74613" cy="7620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0513" name="Rectangle 36"/>
          <p:cNvSpPr>
            <a:spLocks noChangeArrowheads="1"/>
          </p:cNvSpPr>
          <p:nvPr/>
        </p:nvSpPr>
        <p:spPr bwMode="auto">
          <a:xfrm>
            <a:off x="6781800" y="5181600"/>
            <a:ext cx="990600" cy="762000"/>
          </a:xfrm>
          <a:prstGeom prst="rect">
            <a:avLst/>
          </a:prstGeom>
          <a:solidFill>
            <a:srgbClr val="F8F8F8"/>
          </a:solidFill>
          <a:ln w="9525">
            <a:solidFill>
              <a:schemeClr val="tx1"/>
            </a:solidFill>
            <a:miter lim="800000"/>
            <a:headEnd/>
            <a:tailEnd/>
          </a:ln>
        </p:spPr>
        <p:txBody>
          <a:bodyPr wrap="none" anchor="ctr"/>
          <a:lstStyle/>
          <a:p>
            <a:pPr eaLnBrk="0" hangingPunct="0">
              <a:spcBef>
                <a:spcPct val="0"/>
              </a:spcBef>
            </a:pPr>
            <a:endParaRPr lang="en-US" sz="1800">
              <a:latin typeface="Tahoma" pitchFamily="34" charset="0"/>
            </a:endParaRPr>
          </a:p>
        </p:txBody>
      </p:sp>
      <p:sp>
        <p:nvSpPr>
          <p:cNvPr id="20514" name="Text Box 37"/>
          <p:cNvSpPr txBox="1">
            <a:spLocks noChangeArrowheads="1"/>
          </p:cNvSpPr>
          <p:nvPr/>
        </p:nvSpPr>
        <p:spPr bwMode="auto">
          <a:xfrm>
            <a:off x="7010400" y="5334000"/>
            <a:ext cx="5334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292929"/>
                </a:solidFill>
                <a:latin typeface="Tahoma" pitchFamily="34" charset="0"/>
              </a:rPr>
              <a:t>T3</a:t>
            </a:r>
          </a:p>
        </p:txBody>
      </p:sp>
      <p:sp>
        <p:nvSpPr>
          <p:cNvPr id="20515" name="Text Box 38"/>
          <p:cNvSpPr txBox="1">
            <a:spLocks noChangeArrowheads="1"/>
          </p:cNvSpPr>
          <p:nvPr/>
        </p:nvSpPr>
        <p:spPr bwMode="auto">
          <a:xfrm>
            <a:off x="5562600" y="5638800"/>
            <a:ext cx="685800" cy="366713"/>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292929"/>
                </a:solidFill>
                <a:latin typeface="Tahoma" pitchFamily="34" charset="0"/>
              </a:rPr>
              <a:t>…T2</a:t>
            </a:r>
          </a:p>
        </p:txBody>
      </p:sp>
      <p:sp>
        <p:nvSpPr>
          <p:cNvPr id="20516" name="AutoShape 39"/>
          <p:cNvSpPr>
            <a:spLocks noChangeArrowheads="1"/>
          </p:cNvSpPr>
          <p:nvPr/>
        </p:nvSpPr>
        <p:spPr bwMode="auto">
          <a:xfrm>
            <a:off x="7620000" y="3886200"/>
            <a:ext cx="1371600" cy="990600"/>
          </a:xfrm>
          <a:prstGeom prst="wedgeRoundRectCallout">
            <a:avLst>
              <a:gd name="adj1" fmla="val -222685"/>
              <a:gd name="adj2" fmla="val 104005"/>
              <a:gd name="adj3" fmla="val 16667"/>
            </a:avLst>
          </a:prstGeom>
          <a:solidFill>
            <a:schemeClr val="bg1"/>
          </a:solidFill>
          <a:ln w="9525">
            <a:solidFill>
              <a:schemeClr val="tx1"/>
            </a:solidFill>
            <a:miter lim="800000"/>
            <a:headEnd/>
            <a:tailEnd/>
          </a:ln>
        </p:spPr>
        <p:txBody>
          <a:bodyPr/>
          <a:lstStyle/>
          <a:p>
            <a:pPr eaLnBrk="0" hangingPunct="0">
              <a:spcBef>
                <a:spcPct val="0"/>
              </a:spcBef>
            </a:pPr>
            <a:r>
              <a:rPr lang="en-US" sz="1800">
                <a:latin typeface="Tahoma" pitchFamily="34" charset="0"/>
              </a:rPr>
              <a:t>Voltage scheduling points</a:t>
            </a:r>
          </a:p>
        </p:txBody>
      </p:sp>
      <p:sp>
        <p:nvSpPr>
          <p:cNvPr id="20517" name="Rectangle 40"/>
          <p:cNvSpPr>
            <a:spLocks noChangeArrowheads="1"/>
          </p:cNvSpPr>
          <p:nvPr/>
        </p:nvSpPr>
        <p:spPr bwMode="auto">
          <a:xfrm flipV="1">
            <a:off x="7772400" y="4038600"/>
            <a:ext cx="76200" cy="76200"/>
          </a:xfrm>
          <a:prstGeom prst="rect">
            <a:avLst/>
          </a:prstGeom>
          <a:solidFill>
            <a:srgbClr val="FF9966"/>
          </a:solidFill>
          <a:ln w="9525">
            <a:solidFill>
              <a:schemeClr val="tx1"/>
            </a:solidFill>
            <a:miter lim="800000"/>
            <a:headEnd/>
            <a:tailEnd/>
          </a:ln>
        </p:spPr>
        <p:txBody>
          <a:bodyPr wrap="none" anchor="ctr"/>
          <a:lstStyle/>
          <a:p>
            <a:endParaRPr lang="en-US"/>
          </a:p>
        </p:txBody>
      </p:sp>
    </p:spTree>
  </p:cSld>
  <p:clrMapOvr>
    <a:masterClrMapping/>
  </p:clrMapOvr>
  <p:transition advTm="46375"/>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400" smtClean="0"/>
              <a:t>Inter-task EDF</a:t>
            </a:r>
          </a:p>
        </p:txBody>
      </p:sp>
      <p:sp>
        <p:nvSpPr>
          <p:cNvPr id="21507" name="Rectangle 3"/>
          <p:cNvSpPr>
            <a:spLocks noGrp="1" noChangeArrowheads="1"/>
          </p:cNvSpPr>
          <p:nvPr>
            <p:ph idx="1"/>
          </p:nvPr>
        </p:nvSpPr>
        <p:spPr/>
        <p:txBody>
          <a:bodyPr/>
          <a:lstStyle/>
          <a:p>
            <a:endParaRPr lang="en-US" dirty="0" smtClean="0"/>
          </a:p>
          <a:p>
            <a:r>
              <a:rPr lang="en-US" dirty="0" smtClean="0"/>
              <a:t>Static voltage scaling EDF</a:t>
            </a:r>
          </a:p>
          <a:p>
            <a:endParaRPr lang="en-US" dirty="0" smtClean="0"/>
          </a:p>
          <a:p>
            <a:endParaRPr lang="en-US" dirty="0" smtClean="0"/>
          </a:p>
          <a:p>
            <a:r>
              <a:rPr lang="en-US" dirty="0" smtClean="0"/>
              <a:t>Cycle conserving RT-DVS</a:t>
            </a:r>
          </a:p>
        </p:txBody>
      </p:sp>
      <p:sp>
        <p:nvSpPr>
          <p:cNvPr id="18434"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13468"/>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046163" y="271463"/>
            <a:ext cx="7488237" cy="357187"/>
          </a:xfrm>
        </p:spPr>
        <p:txBody>
          <a:bodyPr>
            <a:normAutofit fontScale="90000"/>
          </a:bodyPr>
          <a:lstStyle/>
          <a:p>
            <a:pPr fontAlgn="auto">
              <a:spcAft>
                <a:spcPts val="0"/>
              </a:spcAft>
              <a:defRPr/>
            </a:pPr>
            <a:r>
              <a:rPr lang="en-US" sz="2800" smtClean="0"/>
              <a:t>Static Voltage Scaling EDF: Motivation</a:t>
            </a:r>
          </a:p>
        </p:txBody>
      </p:sp>
      <p:sp>
        <p:nvSpPr>
          <p:cNvPr id="19458" name="Slide Number Placeholder 4"/>
          <p:cNvSpPr>
            <a:spLocks noGrp="1"/>
          </p:cNvSpPr>
          <p:nvPr>
            <p:ph type="sldNum" sz="quarter" idx="12"/>
          </p:nvPr>
        </p:nvSpPr>
        <p:spPr/>
        <p:txBody>
          <a:bodyPr/>
          <a:lstStyle/>
          <a:p>
            <a:pPr>
              <a:defRPr/>
            </a:pPr>
            <a:endParaRPr lang="en-US" dirty="0"/>
          </a:p>
        </p:txBody>
      </p:sp>
      <p:sp>
        <p:nvSpPr>
          <p:cNvPr id="22532" name="Rectangle 3"/>
          <p:cNvSpPr>
            <a:spLocks noChangeArrowheads="1"/>
          </p:cNvSpPr>
          <p:nvPr/>
        </p:nvSpPr>
        <p:spPr bwMode="auto">
          <a:xfrm>
            <a:off x="838200" y="2286000"/>
            <a:ext cx="5943600" cy="6096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2533" name="Line 4"/>
          <p:cNvSpPr>
            <a:spLocks noChangeShapeType="1"/>
          </p:cNvSpPr>
          <p:nvPr/>
        </p:nvSpPr>
        <p:spPr bwMode="auto">
          <a:xfrm>
            <a:off x="1524000" y="2286000"/>
            <a:ext cx="0" cy="609600"/>
          </a:xfrm>
          <a:prstGeom prst="line">
            <a:avLst/>
          </a:prstGeom>
          <a:noFill/>
          <a:ln w="9525">
            <a:solidFill>
              <a:schemeClr val="tx1"/>
            </a:solidFill>
            <a:round/>
            <a:headEnd/>
            <a:tailEnd/>
          </a:ln>
        </p:spPr>
        <p:txBody>
          <a:bodyPr/>
          <a:lstStyle/>
          <a:p>
            <a:endParaRPr lang="en-US"/>
          </a:p>
        </p:txBody>
      </p:sp>
      <p:sp>
        <p:nvSpPr>
          <p:cNvPr id="22534" name="Line 5"/>
          <p:cNvSpPr>
            <a:spLocks noChangeShapeType="1"/>
          </p:cNvSpPr>
          <p:nvPr/>
        </p:nvSpPr>
        <p:spPr bwMode="auto">
          <a:xfrm>
            <a:off x="2362200" y="2286000"/>
            <a:ext cx="0" cy="609600"/>
          </a:xfrm>
          <a:prstGeom prst="line">
            <a:avLst/>
          </a:prstGeom>
          <a:noFill/>
          <a:ln w="9525">
            <a:solidFill>
              <a:schemeClr val="tx1"/>
            </a:solidFill>
            <a:round/>
            <a:headEnd/>
            <a:tailEnd/>
          </a:ln>
        </p:spPr>
        <p:txBody>
          <a:bodyPr/>
          <a:lstStyle/>
          <a:p>
            <a:endParaRPr lang="en-US"/>
          </a:p>
        </p:txBody>
      </p:sp>
      <p:sp>
        <p:nvSpPr>
          <p:cNvPr id="22535" name="Line 6"/>
          <p:cNvSpPr>
            <a:spLocks noChangeShapeType="1"/>
          </p:cNvSpPr>
          <p:nvPr/>
        </p:nvSpPr>
        <p:spPr bwMode="auto">
          <a:xfrm>
            <a:off x="5105400" y="2286000"/>
            <a:ext cx="0" cy="609600"/>
          </a:xfrm>
          <a:prstGeom prst="line">
            <a:avLst/>
          </a:prstGeom>
          <a:noFill/>
          <a:ln w="9525">
            <a:solidFill>
              <a:schemeClr val="tx1"/>
            </a:solidFill>
            <a:round/>
            <a:headEnd/>
            <a:tailEnd/>
          </a:ln>
        </p:spPr>
        <p:txBody>
          <a:bodyPr/>
          <a:lstStyle/>
          <a:p>
            <a:endParaRPr lang="en-US"/>
          </a:p>
        </p:txBody>
      </p:sp>
      <p:sp>
        <p:nvSpPr>
          <p:cNvPr id="22536" name="Text Box 13"/>
          <p:cNvSpPr txBox="1">
            <a:spLocks noChangeArrowheads="1"/>
          </p:cNvSpPr>
          <p:nvPr/>
        </p:nvSpPr>
        <p:spPr bwMode="auto">
          <a:xfrm>
            <a:off x="9144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wc1</a:t>
            </a:r>
          </a:p>
        </p:txBody>
      </p:sp>
      <p:sp>
        <p:nvSpPr>
          <p:cNvPr id="22537" name="Text Box 14"/>
          <p:cNvSpPr txBox="1">
            <a:spLocks noChangeArrowheads="1"/>
          </p:cNvSpPr>
          <p:nvPr/>
        </p:nvSpPr>
        <p:spPr bwMode="auto">
          <a:xfrm>
            <a:off x="16764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wc2</a:t>
            </a:r>
          </a:p>
        </p:txBody>
      </p:sp>
      <p:sp>
        <p:nvSpPr>
          <p:cNvPr id="22538" name="Text Box 15"/>
          <p:cNvSpPr txBox="1">
            <a:spLocks noChangeArrowheads="1"/>
          </p:cNvSpPr>
          <p:nvPr/>
        </p:nvSpPr>
        <p:spPr bwMode="auto">
          <a:xfrm>
            <a:off x="36576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wc3</a:t>
            </a:r>
          </a:p>
        </p:txBody>
      </p:sp>
      <p:sp>
        <p:nvSpPr>
          <p:cNvPr id="22539" name="Text Box 16"/>
          <p:cNvSpPr txBox="1">
            <a:spLocks noChangeArrowheads="1"/>
          </p:cNvSpPr>
          <p:nvPr/>
        </p:nvSpPr>
        <p:spPr bwMode="auto">
          <a:xfrm>
            <a:off x="58674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wc4</a:t>
            </a:r>
          </a:p>
        </p:txBody>
      </p:sp>
      <p:sp>
        <p:nvSpPr>
          <p:cNvPr id="22540" name="Line 21"/>
          <p:cNvSpPr>
            <a:spLocks noChangeShapeType="1"/>
          </p:cNvSpPr>
          <p:nvPr/>
        </p:nvSpPr>
        <p:spPr bwMode="auto">
          <a:xfrm>
            <a:off x="4572000" y="2895600"/>
            <a:ext cx="4114800" cy="0"/>
          </a:xfrm>
          <a:prstGeom prst="line">
            <a:avLst/>
          </a:prstGeom>
          <a:noFill/>
          <a:ln w="9525">
            <a:solidFill>
              <a:schemeClr val="tx1"/>
            </a:solidFill>
            <a:round/>
            <a:headEnd/>
            <a:tailEnd/>
          </a:ln>
        </p:spPr>
        <p:txBody>
          <a:bodyPr/>
          <a:lstStyle/>
          <a:p>
            <a:endParaRPr lang="en-US"/>
          </a:p>
        </p:txBody>
      </p:sp>
      <p:sp>
        <p:nvSpPr>
          <p:cNvPr id="22541" name="Line 22"/>
          <p:cNvSpPr>
            <a:spLocks noChangeShapeType="1"/>
          </p:cNvSpPr>
          <p:nvPr/>
        </p:nvSpPr>
        <p:spPr bwMode="auto">
          <a:xfrm flipV="1">
            <a:off x="8686800" y="144780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7895" name="Text Box 23"/>
          <p:cNvSpPr txBox="1">
            <a:spLocks noChangeArrowheads="1"/>
          </p:cNvSpPr>
          <p:nvPr/>
        </p:nvSpPr>
        <p:spPr bwMode="auto">
          <a:xfrm>
            <a:off x="762000" y="3886200"/>
            <a:ext cx="7086600" cy="2058988"/>
          </a:xfrm>
          <a:prstGeom prst="rect">
            <a:avLst/>
          </a:prstGeom>
          <a:noFill/>
          <a:ln w="9525">
            <a:noFill/>
            <a:miter lim="800000"/>
            <a:headEnd/>
            <a:tailEnd/>
          </a:ln>
        </p:spPr>
        <p:txBody>
          <a:bodyPr>
            <a:spAutoFit/>
          </a:bodyPr>
          <a:lstStyle/>
          <a:p>
            <a:pPr algn="l" eaLnBrk="0" hangingPunct="0">
              <a:spcBef>
                <a:spcPct val="50000"/>
              </a:spcBef>
            </a:pPr>
            <a:r>
              <a:rPr lang="en-US" sz="2000">
                <a:solidFill>
                  <a:srgbClr val="FF0000"/>
                </a:solidFill>
                <a:latin typeface="Arial" charset="0"/>
                <a:cs typeface="Arial" charset="0"/>
              </a:rPr>
              <a:t>Holes in the pre-run schedule imply:</a:t>
            </a:r>
          </a:p>
          <a:p>
            <a:pPr algn="l" eaLnBrk="0" hangingPunct="0">
              <a:spcBef>
                <a:spcPct val="50000"/>
              </a:spcBef>
            </a:pPr>
            <a:r>
              <a:rPr lang="en-US" sz="1800">
                <a:solidFill>
                  <a:srgbClr val="FF0000"/>
                </a:solidFill>
                <a:latin typeface="Arial" charset="0"/>
                <a:cs typeface="Arial" charset="0"/>
              </a:rPr>
              <a:t>EDF Test: </a:t>
            </a:r>
          </a:p>
          <a:p>
            <a:pPr algn="l" eaLnBrk="0" hangingPunct="0">
              <a:spcBef>
                <a:spcPct val="50000"/>
              </a:spcBef>
            </a:pPr>
            <a:r>
              <a:rPr lang="en-US" sz="1800">
                <a:solidFill>
                  <a:srgbClr val="FF0000"/>
                </a:solidFill>
                <a:latin typeface="Arial" charset="0"/>
                <a:cs typeface="Arial" charset="0"/>
              </a:rPr>
              <a:t>	</a:t>
            </a:r>
            <a:r>
              <a:rPr lang="en-US" sz="2400">
                <a:solidFill>
                  <a:srgbClr val="FF0000"/>
                </a:solidFill>
                <a:latin typeface="Arial" charset="0"/>
                <a:cs typeface="Arial" charset="0"/>
              </a:rPr>
              <a:t>∑(wc</a:t>
            </a:r>
            <a:r>
              <a:rPr lang="en-US" sz="2400" baseline="-25000">
                <a:solidFill>
                  <a:srgbClr val="FF0000"/>
                </a:solidFill>
                <a:latin typeface="Arial" charset="0"/>
                <a:cs typeface="Arial" charset="0"/>
              </a:rPr>
              <a:t>i</a:t>
            </a:r>
            <a:r>
              <a:rPr lang="en-US" sz="2400">
                <a:solidFill>
                  <a:srgbClr val="FF0000"/>
                </a:solidFill>
                <a:latin typeface="Arial" charset="0"/>
                <a:cs typeface="Arial" charset="0"/>
              </a:rPr>
              <a:t>/p</a:t>
            </a:r>
            <a:r>
              <a:rPr lang="en-US" sz="2400" baseline="-25000">
                <a:solidFill>
                  <a:srgbClr val="FF0000"/>
                </a:solidFill>
                <a:latin typeface="Arial" charset="0"/>
                <a:cs typeface="Arial" charset="0"/>
              </a:rPr>
              <a:t>i</a:t>
            </a:r>
            <a:r>
              <a:rPr lang="en-US" sz="2400">
                <a:solidFill>
                  <a:srgbClr val="FF0000"/>
                </a:solidFill>
                <a:latin typeface="Arial" charset="0"/>
                <a:cs typeface="Arial" charset="0"/>
              </a:rPr>
              <a:t>) &lt; 1 	at frequency = F</a:t>
            </a:r>
            <a:r>
              <a:rPr lang="en-US" sz="2400" baseline="-25000">
                <a:solidFill>
                  <a:srgbClr val="FF0000"/>
                </a:solidFill>
                <a:latin typeface="Arial" charset="0"/>
                <a:cs typeface="Arial" charset="0"/>
              </a:rPr>
              <a:t>max</a:t>
            </a:r>
          </a:p>
          <a:p>
            <a:pPr algn="l" eaLnBrk="0" hangingPunct="0">
              <a:spcBef>
                <a:spcPct val="50000"/>
              </a:spcBef>
            </a:pPr>
            <a:r>
              <a:rPr lang="en-US" sz="2000">
                <a:solidFill>
                  <a:srgbClr val="FF0000"/>
                </a:solidFill>
                <a:latin typeface="Arial" charset="0"/>
                <a:cs typeface="Arial" charset="0"/>
              </a:rPr>
              <a:t>In other words, whenever </a:t>
            </a:r>
            <a:r>
              <a:rPr lang="en-US">
                <a:solidFill>
                  <a:srgbClr val="FF0000"/>
                </a:solidFill>
              </a:rPr>
              <a:t>∑(wc</a:t>
            </a:r>
            <a:r>
              <a:rPr lang="en-US" baseline="-25000">
                <a:solidFill>
                  <a:srgbClr val="FF0000"/>
                </a:solidFill>
              </a:rPr>
              <a:t>i</a:t>
            </a:r>
            <a:r>
              <a:rPr lang="en-US">
                <a:solidFill>
                  <a:srgbClr val="FF0000"/>
                </a:solidFill>
              </a:rPr>
              <a:t>/p</a:t>
            </a:r>
            <a:r>
              <a:rPr lang="en-US" baseline="-25000">
                <a:solidFill>
                  <a:srgbClr val="FF0000"/>
                </a:solidFill>
              </a:rPr>
              <a:t>i</a:t>
            </a:r>
            <a:r>
              <a:rPr lang="en-US">
                <a:solidFill>
                  <a:srgbClr val="FF0000"/>
                </a:solidFill>
              </a:rPr>
              <a:t>) &lt; 1 there are holes in the EDF schedule</a:t>
            </a:r>
          </a:p>
        </p:txBody>
      </p:sp>
      <p:sp>
        <p:nvSpPr>
          <p:cNvPr id="22543" name="Line 24"/>
          <p:cNvSpPr>
            <a:spLocks noChangeShapeType="1"/>
          </p:cNvSpPr>
          <p:nvPr/>
        </p:nvSpPr>
        <p:spPr bwMode="auto">
          <a:xfrm>
            <a:off x="3276600" y="2286000"/>
            <a:ext cx="0" cy="609600"/>
          </a:xfrm>
          <a:prstGeom prst="line">
            <a:avLst/>
          </a:prstGeom>
          <a:noFill/>
          <a:ln w="9525">
            <a:solidFill>
              <a:schemeClr val="tx1"/>
            </a:solidFill>
            <a:round/>
            <a:headEnd/>
            <a:tailEnd/>
          </a:ln>
        </p:spPr>
        <p:txBody>
          <a:bodyPr/>
          <a:lstStyle/>
          <a:p>
            <a:endParaRPr lang="en-US"/>
          </a:p>
        </p:txBody>
      </p:sp>
      <p:sp>
        <p:nvSpPr>
          <p:cNvPr id="22544" name="Line 25"/>
          <p:cNvSpPr>
            <a:spLocks noChangeShapeType="1"/>
          </p:cNvSpPr>
          <p:nvPr/>
        </p:nvSpPr>
        <p:spPr bwMode="auto">
          <a:xfrm>
            <a:off x="4876800" y="2286000"/>
            <a:ext cx="0" cy="609600"/>
          </a:xfrm>
          <a:prstGeom prst="line">
            <a:avLst/>
          </a:prstGeom>
          <a:noFill/>
          <a:ln w="9525">
            <a:solidFill>
              <a:schemeClr val="tx1"/>
            </a:solidFill>
            <a:round/>
            <a:headEnd/>
            <a:tailEnd/>
          </a:ln>
        </p:spPr>
        <p:txBody>
          <a:bodyPr/>
          <a:lstStyle/>
          <a:p>
            <a:endParaRPr lang="en-US"/>
          </a:p>
        </p:txBody>
      </p:sp>
      <p:sp>
        <p:nvSpPr>
          <p:cNvPr id="22545" name="Rectangle 26"/>
          <p:cNvSpPr>
            <a:spLocks noChangeArrowheads="1"/>
          </p:cNvSpPr>
          <p:nvPr/>
        </p:nvSpPr>
        <p:spPr bwMode="auto">
          <a:xfrm>
            <a:off x="2362200" y="2286000"/>
            <a:ext cx="9144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2546" name="Rectangle 27"/>
          <p:cNvSpPr>
            <a:spLocks noChangeArrowheads="1"/>
          </p:cNvSpPr>
          <p:nvPr/>
        </p:nvSpPr>
        <p:spPr bwMode="auto">
          <a:xfrm>
            <a:off x="4876800" y="2286000"/>
            <a:ext cx="2286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2547" name="Rectangle 28"/>
          <p:cNvSpPr>
            <a:spLocks noChangeArrowheads="1"/>
          </p:cNvSpPr>
          <p:nvPr/>
        </p:nvSpPr>
        <p:spPr bwMode="auto">
          <a:xfrm>
            <a:off x="6781800" y="2286000"/>
            <a:ext cx="19050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2548" name="Text Box 34"/>
          <p:cNvSpPr txBox="1">
            <a:spLocks noChangeArrowheads="1"/>
          </p:cNvSpPr>
          <p:nvPr/>
        </p:nvSpPr>
        <p:spPr bwMode="auto">
          <a:xfrm>
            <a:off x="7162800" y="1371600"/>
            <a:ext cx="1524000" cy="641350"/>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FF0000"/>
                </a:solidFill>
                <a:latin typeface="Arial" charset="0"/>
              </a:rPr>
              <a:t>Next arrival of T1</a:t>
            </a:r>
          </a:p>
        </p:txBody>
      </p:sp>
      <p:sp>
        <p:nvSpPr>
          <p:cNvPr id="22549" name="Line 35"/>
          <p:cNvSpPr>
            <a:spLocks noChangeShapeType="1"/>
          </p:cNvSpPr>
          <p:nvPr/>
        </p:nvSpPr>
        <p:spPr bwMode="auto">
          <a:xfrm>
            <a:off x="7924800" y="1905000"/>
            <a:ext cx="762000" cy="381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2550" name="Text Box 36"/>
          <p:cNvSpPr txBox="1">
            <a:spLocks noChangeArrowheads="1"/>
          </p:cNvSpPr>
          <p:nvPr/>
        </p:nvSpPr>
        <p:spPr bwMode="ltGray">
          <a:xfrm>
            <a:off x="609600" y="990600"/>
            <a:ext cx="5410200" cy="809625"/>
          </a:xfrm>
          <a:prstGeom prst="rect">
            <a:avLst/>
          </a:prstGeom>
          <a:noFill/>
          <a:ln w="12700" cap="sq">
            <a:noFill/>
            <a:miter lim="800000"/>
            <a:headEnd type="none" w="sm" len="sm"/>
            <a:tailEnd type="none" w="sm" len="sm"/>
          </a:ln>
        </p:spPr>
        <p:txBody>
          <a:bodyPr>
            <a:spAutoFit/>
          </a:bodyPr>
          <a:lstStyle/>
          <a:p>
            <a:pPr>
              <a:spcBef>
                <a:spcPct val="50000"/>
              </a:spcBef>
            </a:pPr>
            <a:r>
              <a:rPr lang="en-US" sz="2000" u="sng">
                <a:solidFill>
                  <a:srgbClr val="FF0000"/>
                </a:solidFill>
              </a:rPr>
              <a:t>Pre-run schedule with holes</a:t>
            </a:r>
          </a:p>
          <a:p>
            <a:pPr>
              <a:spcBef>
                <a:spcPct val="50000"/>
              </a:spcBef>
            </a:pPr>
            <a:r>
              <a:rPr lang="en-US" sz="1800">
                <a:solidFill>
                  <a:srgbClr val="FF0000"/>
                </a:solidFill>
              </a:rPr>
              <a:t>WC</a:t>
            </a:r>
            <a:r>
              <a:rPr lang="en-US" sz="1800" baseline="-25000">
                <a:solidFill>
                  <a:srgbClr val="FF0000"/>
                </a:solidFill>
              </a:rPr>
              <a:t>i </a:t>
            </a:r>
            <a:r>
              <a:rPr lang="en-US" sz="1800">
                <a:solidFill>
                  <a:srgbClr val="FF0000"/>
                </a:solidFill>
              </a:rPr>
              <a:t>= worst case computation time @ F</a:t>
            </a:r>
            <a:r>
              <a:rPr lang="en-US" sz="1800" baseline="-25000">
                <a:solidFill>
                  <a:srgbClr val="FF0000"/>
                </a:solidFill>
              </a:rPr>
              <a:t>max</a:t>
            </a:r>
          </a:p>
        </p:txBody>
      </p:sp>
    </p:spTree>
    <p:custDataLst>
      <p:tags r:id="rId1"/>
    </p:custDataLst>
  </p:cSld>
  <p:clrMapOvr>
    <a:masterClrMapping/>
  </p:clrMapOvr>
  <p:transition advTm="55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7895">
                                            <p:txEl>
                                              <p:pRg st="3" end="3"/>
                                            </p:txEl>
                                          </p:spTgt>
                                        </p:tgtEl>
                                        <p:attrNameLst>
                                          <p:attrName>style.visibility</p:attrName>
                                        </p:attrNameLst>
                                      </p:cBhvr>
                                      <p:to>
                                        <p:strVal val="visible"/>
                                      </p:to>
                                    </p:set>
                                    <p:animEffect transition="in" filter="blinds(horizontal)">
                                      <p:cBhvr>
                                        <p:cTn id="7" dur="500"/>
                                        <p:tgtEl>
                                          <p:spTgt spid="2078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046163" y="271463"/>
            <a:ext cx="7640637" cy="357187"/>
          </a:xfrm>
        </p:spPr>
        <p:txBody>
          <a:bodyPr>
            <a:normAutofit fontScale="90000"/>
          </a:bodyPr>
          <a:lstStyle/>
          <a:p>
            <a:pPr fontAlgn="auto">
              <a:spcAft>
                <a:spcPts val="0"/>
              </a:spcAft>
              <a:defRPr/>
            </a:pPr>
            <a:r>
              <a:rPr lang="en-US" sz="2800" smtClean="0"/>
              <a:t>Static Voltage Scaling EDF: exploiting holes</a:t>
            </a:r>
          </a:p>
        </p:txBody>
      </p:sp>
      <p:sp>
        <p:nvSpPr>
          <p:cNvPr id="20482" name="Slide Number Placeholder 4"/>
          <p:cNvSpPr>
            <a:spLocks noGrp="1"/>
          </p:cNvSpPr>
          <p:nvPr>
            <p:ph type="sldNum" sz="quarter" idx="12"/>
          </p:nvPr>
        </p:nvSpPr>
        <p:spPr/>
        <p:txBody>
          <a:bodyPr/>
          <a:lstStyle/>
          <a:p>
            <a:pPr>
              <a:defRPr/>
            </a:pPr>
            <a:endParaRPr lang="en-US" dirty="0"/>
          </a:p>
        </p:txBody>
      </p:sp>
      <p:sp>
        <p:nvSpPr>
          <p:cNvPr id="23556" name="Rectangle 3"/>
          <p:cNvSpPr>
            <a:spLocks noChangeArrowheads="1"/>
          </p:cNvSpPr>
          <p:nvPr/>
        </p:nvSpPr>
        <p:spPr bwMode="auto">
          <a:xfrm>
            <a:off x="838200" y="2286000"/>
            <a:ext cx="5943600" cy="6096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3557" name="Line 4"/>
          <p:cNvSpPr>
            <a:spLocks noChangeShapeType="1"/>
          </p:cNvSpPr>
          <p:nvPr/>
        </p:nvSpPr>
        <p:spPr bwMode="auto">
          <a:xfrm>
            <a:off x="1524000" y="2286000"/>
            <a:ext cx="0" cy="609600"/>
          </a:xfrm>
          <a:prstGeom prst="line">
            <a:avLst/>
          </a:prstGeom>
          <a:noFill/>
          <a:ln w="9525">
            <a:solidFill>
              <a:schemeClr val="tx1"/>
            </a:solidFill>
            <a:round/>
            <a:headEnd/>
            <a:tailEnd/>
          </a:ln>
        </p:spPr>
        <p:txBody>
          <a:bodyPr/>
          <a:lstStyle/>
          <a:p>
            <a:endParaRPr lang="en-US"/>
          </a:p>
        </p:txBody>
      </p:sp>
      <p:sp>
        <p:nvSpPr>
          <p:cNvPr id="23558" name="Line 5"/>
          <p:cNvSpPr>
            <a:spLocks noChangeShapeType="1"/>
          </p:cNvSpPr>
          <p:nvPr/>
        </p:nvSpPr>
        <p:spPr bwMode="auto">
          <a:xfrm>
            <a:off x="2362200" y="2286000"/>
            <a:ext cx="0" cy="609600"/>
          </a:xfrm>
          <a:prstGeom prst="line">
            <a:avLst/>
          </a:prstGeom>
          <a:noFill/>
          <a:ln w="9525">
            <a:solidFill>
              <a:schemeClr val="tx1"/>
            </a:solidFill>
            <a:round/>
            <a:headEnd/>
            <a:tailEnd/>
          </a:ln>
        </p:spPr>
        <p:txBody>
          <a:bodyPr/>
          <a:lstStyle/>
          <a:p>
            <a:endParaRPr lang="en-US"/>
          </a:p>
        </p:txBody>
      </p:sp>
      <p:sp>
        <p:nvSpPr>
          <p:cNvPr id="23559" name="Line 6"/>
          <p:cNvSpPr>
            <a:spLocks noChangeShapeType="1"/>
          </p:cNvSpPr>
          <p:nvPr/>
        </p:nvSpPr>
        <p:spPr bwMode="auto">
          <a:xfrm>
            <a:off x="5105400" y="2286000"/>
            <a:ext cx="0" cy="609600"/>
          </a:xfrm>
          <a:prstGeom prst="line">
            <a:avLst/>
          </a:prstGeom>
          <a:noFill/>
          <a:ln w="9525">
            <a:solidFill>
              <a:schemeClr val="tx1"/>
            </a:solidFill>
            <a:round/>
            <a:headEnd/>
            <a:tailEnd/>
          </a:ln>
        </p:spPr>
        <p:txBody>
          <a:bodyPr/>
          <a:lstStyle/>
          <a:p>
            <a:endParaRPr lang="en-US"/>
          </a:p>
        </p:txBody>
      </p:sp>
      <p:sp>
        <p:nvSpPr>
          <p:cNvPr id="23560" name="Text Box 7"/>
          <p:cNvSpPr txBox="1">
            <a:spLocks noChangeArrowheads="1"/>
          </p:cNvSpPr>
          <p:nvPr/>
        </p:nvSpPr>
        <p:spPr bwMode="auto">
          <a:xfrm>
            <a:off x="9144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dirty="0">
                <a:latin typeface="Arial" charset="0"/>
              </a:rPr>
              <a:t>wc1</a:t>
            </a:r>
          </a:p>
        </p:txBody>
      </p:sp>
      <p:sp>
        <p:nvSpPr>
          <p:cNvPr id="23561" name="Text Box 8"/>
          <p:cNvSpPr txBox="1">
            <a:spLocks noChangeArrowheads="1"/>
          </p:cNvSpPr>
          <p:nvPr/>
        </p:nvSpPr>
        <p:spPr bwMode="auto">
          <a:xfrm>
            <a:off x="16764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wc2</a:t>
            </a:r>
          </a:p>
        </p:txBody>
      </p:sp>
      <p:sp>
        <p:nvSpPr>
          <p:cNvPr id="23562" name="Text Box 9"/>
          <p:cNvSpPr txBox="1">
            <a:spLocks noChangeArrowheads="1"/>
          </p:cNvSpPr>
          <p:nvPr/>
        </p:nvSpPr>
        <p:spPr bwMode="auto">
          <a:xfrm>
            <a:off x="36576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wc3</a:t>
            </a:r>
          </a:p>
        </p:txBody>
      </p:sp>
      <p:sp>
        <p:nvSpPr>
          <p:cNvPr id="23563" name="Text Box 10"/>
          <p:cNvSpPr txBox="1">
            <a:spLocks noChangeArrowheads="1"/>
          </p:cNvSpPr>
          <p:nvPr/>
        </p:nvSpPr>
        <p:spPr bwMode="auto">
          <a:xfrm>
            <a:off x="5867400" y="23622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wc4</a:t>
            </a:r>
          </a:p>
        </p:txBody>
      </p:sp>
      <p:sp>
        <p:nvSpPr>
          <p:cNvPr id="23564" name="Line 11"/>
          <p:cNvSpPr>
            <a:spLocks noChangeShapeType="1"/>
          </p:cNvSpPr>
          <p:nvPr/>
        </p:nvSpPr>
        <p:spPr bwMode="auto">
          <a:xfrm>
            <a:off x="4572000" y="2895600"/>
            <a:ext cx="4114800" cy="0"/>
          </a:xfrm>
          <a:prstGeom prst="line">
            <a:avLst/>
          </a:prstGeom>
          <a:noFill/>
          <a:ln w="9525">
            <a:solidFill>
              <a:schemeClr val="tx1"/>
            </a:solidFill>
            <a:round/>
            <a:headEnd/>
            <a:tailEnd/>
          </a:ln>
        </p:spPr>
        <p:txBody>
          <a:bodyPr/>
          <a:lstStyle/>
          <a:p>
            <a:endParaRPr lang="en-US"/>
          </a:p>
        </p:txBody>
      </p:sp>
      <p:sp>
        <p:nvSpPr>
          <p:cNvPr id="23565" name="Line 12"/>
          <p:cNvSpPr>
            <a:spLocks noChangeShapeType="1"/>
          </p:cNvSpPr>
          <p:nvPr/>
        </p:nvSpPr>
        <p:spPr bwMode="auto">
          <a:xfrm flipV="1">
            <a:off x="8686800" y="144780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3566" name="Line 14"/>
          <p:cNvSpPr>
            <a:spLocks noChangeShapeType="1"/>
          </p:cNvSpPr>
          <p:nvPr/>
        </p:nvSpPr>
        <p:spPr bwMode="auto">
          <a:xfrm>
            <a:off x="3276600" y="2286000"/>
            <a:ext cx="0" cy="609600"/>
          </a:xfrm>
          <a:prstGeom prst="line">
            <a:avLst/>
          </a:prstGeom>
          <a:noFill/>
          <a:ln w="9525">
            <a:solidFill>
              <a:schemeClr val="tx1"/>
            </a:solidFill>
            <a:round/>
            <a:headEnd/>
            <a:tailEnd/>
          </a:ln>
        </p:spPr>
        <p:txBody>
          <a:bodyPr/>
          <a:lstStyle/>
          <a:p>
            <a:endParaRPr lang="en-US"/>
          </a:p>
        </p:txBody>
      </p:sp>
      <p:sp>
        <p:nvSpPr>
          <p:cNvPr id="23567" name="Line 15"/>
          <p:cNvSpPr>
            <a:spLocks noChangeShapeType="1"/>
          </p:cNvSpPr>
          <p:nvPr/>
        </p:nvSpPr>
        <p:spPr bwMode="auto">
          <a:xfrm>
            <a:off x="4876800" y="2286000"/>
            <a:ext cx="0" cy="609600"/>
          </a:xfrm>
          <a:prstGeom prst="line">
            <a:avLst/>
          </a:prstGeom>
          <a:noFill/>
          <a:ln w="9525">
            <a:solidFill>
              <a:schemeClr val="tx1"/>
            </a:solidFill>
            <a:round/>
            <a:headEnd/>
            <a:tailEnd/>
          </a:ln>
        </p:spPr>
        <p:txBody>
          <a:bodyPr/>
          <a:lstStyle/>
          <a:p>
            <a:endParaRPr lang="en-US"/>
          </a:p>
        </p:txBody>
      </p:sp>
      <p:sp>
        <p:nvSpPr>
          <p:cNvPr id="23568" name="Rectangle 16"/>
          <p:cNvSpPr>
            <a:spLocks noChangeArrowheads="1"/>
          </p:cNvSpPr>
          <p:nvPr/>
        </p:nvSpPr>
        <p:spPr bwMode="auto">
          <a:xfrm>
            <a:off x="2362200" y="2286000"/>
            <a:ext cx="9144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569" name="Rectangle 17"/>
          <p:cNvSpPr>
            <a:spLocks noChangeArrowheads="1"/>
          </p:cNvSpPr>
          <p:nvPr/>
        </p:nvSpPr>
        <p:spPr bwMode="auto">
          <a:xfrm>
            <a:off x="4876800" y="2286000"/>
            <a:ext cx="2286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570" name="Rectangle 18"/>
          <p:cNvSpPr>
            <a:spLocks noChangeArrowheads="1"/>
          </p:cNvSpPr>
          <p:nvPr/>
        </p:nvSpPr>
        <p:spPr bwMode="auto">
          <a:xfrm>
            <a:off x="6781800" y="2286000"/>
            <a:ext cx="19050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571" name="Text Box 19"/>
          <p:cNvSpPr txBox="1">
            <a:spLocks noChangeArrowheads="1"/>
          </p:cNvSpPr>
          <p:nvPr/>
        </p:nvSpPr>
        <p:spPr bwMode="auto">
          <a:xfrm>
            <a:off x="7162800" y="1371600"/>
            <a:ext cx="1524000" cy="641350"/>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FF0000"/>
                </a:solidFill>
                <a:latin typeface="Arial" charset="0"/>
              </a:rPr>
              <a:t>Next arrival of T1</a:t>
            </a:r>
          </a:p>
        </p:txBody>
      </p:sp>
      <p:sp>
        <p:nvSpPr>
          <p:cNvPr id="23572" name="Line 20"/>
          <p:cNvSpPr>
            <a:spLocks noChangeShapeType="1"/>
          </p:cNvSpPr>
          <p:nvPr/>
        </p:nvSpPr>
        <p:spPr bwMode="auto">
          <a:xfrm>
            <a:off x="7924800" y="1905000"/>
            <a:ext cx="762000" cy="381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3573" name="Text Box 21"/>
          <p:cNvSpPr txBox="1">
            <a:spLocks noChangeArrowheads="1"/>
          </p:cNvSpPr>
          <p:nvPr/>
        </p:nvSpPr>
        <p:spPr bwMode="ltGray">
          <a:xfrm>
            <a:off x="609600" y="990600"/>
            <a:ext cx="5410200" cy="809625"/>
          </a:xfrm>
          <a:prstGeom prst="rect">
            <a:avLst/>
          </a:prstGeom>
          <a:noFill/>
          <a:ln w="12700" cap="sq">
            <a:noFill/>
            <a:miter lim="800000"/>
            <a:headEnd type="none" w="sm" len="sm"/>
            <a:tailEnd type="none" w="sm" len="sm"/>
          </a:ln>
        </p:spPr>
        <p:txBody>
          <a:bodyPr>
            <a:spAutoFit/>
          </a:bodyPr>
          <a:lstStyle/>
          <a:p>
            <a:pPr>
              <a:spcBef>
                <a:spcPct val="50000"/>
              </a:spcBef>
            </a:pPr>
            <a:r>
              <a:rPr lang="en-US" sz="2000" u="sng">
                <a:solidFill>
                  <a:srgbClr val="FF0000"/>
                </a:solidFill>
              </a:rPr>
              <a:t>Pre-run schedule with holes</a:t>
            </a:r>
          </a:p>
          <a:p>
            <a:pPr>
              <a:spcBef>
                <a:spcPct val="50000"/>
              </a:spcBef>
            </a:pPr>
            <a:r>
              <a:rPr lang="en-US" sz="1800">
                <a:solidFill>
                  <a:srgbClr val="FF0000"/>
                </a:solidFill>
              </a:rPr>
              <a:t>WC</a:t>
            </a:r>
            <a:r>
              <a:rPr lang="en-US" sz="1800" baseline="-25000">
                <a:solidFill>
                  <a:srgbClr val="FF0000"/>
                </a:solidFill>
              </a:rPr>
              <a:t>i </a:t>
            </a:r>
            <a:r>
              <a:rPr lang="en-US" sz="1800">
                <a:solidFill>
                  <a:srgbClr val="FF0000"/>
                </a:solidFill>
              </a:rPr>
              <a:t>= worst case computation time @ F</a:t>
            </a:r>
            <a:r>
              <a:rPr lang="en-US" sz="1800" baseline="-25000">
                <a:solidFill>
                  <a:srgbClr val="FF0000"/>
                </a:solidFill>
              </a:rPr>
              <a:t>max</a:t>
            </a:r>
          </a:p>
        </p:txBody>
      </p:sp>
      <p:sp>
        <p:nvSpPr>
          <p:cNvPr id="23574" name="AutoShape 22"/>
          <p:cNvSpPr>
            <a:spLocks noChangeArrowheads="1"/>
          </p:cNvSpPr>
          <p:nvPr/>
        </p:nvSpPr>
        <p:spPr bwMode="ltGray">
          <a:xfrm>
            <a:off x="3505200" y="3581400"/>
            <a:ext cx="4114800" cy="1828800"/>
          </a:xfrm>
          <a:prstGeom prst="wedgeEllipseCallout">
            <a:avLst>
              <a:gd name="adj1" fmla="val -66167"/>
              <a:gd name="adj2" fmla="val -87329"/>
            </a:avLst>
          </a:prstGeom>
          <a:solidFill>
            <a:srgbClr val="FFFF99"/>
          </a:solidFill>
          <a:ln w="12700" cap="sq">
            <a:solidFill>
              <a:schemeClr val="tx1"/>
            </a:solidFill>
            <a:miter lim="800000"/>
            <a:headEnd type="none" w="sm" len="sm"/>
            <a:tailEnd type="none" w="sm" len="sm"/>
          </a:ln>
        </p:spPr>
        <p:txBody>
          <a:bodyPr/>
          <a:lstStyle/>
          <a:p>
            <a:r>
              <a:rPr lang="en-US"/>
              <a:t>Processor typically idles during holes.</a:t>
            </a:r>
          </a:p>
          <a:p>
            <a:r>
              <a:rPr lang="en-US">
                <a:solidFill>
                  <a:srgbClr val="FF0000"/>
                </a:solidFill>
              </a:rPr>
              <a:t>Instead, the holes can be exploited to slowdown the processor to save energy</a:t>
            </a:r>
          </a:p>
        </p:txBody>
      </p:sp>
    </p:spTree>
  </p:cSld>
  <p:clrMapOvr>
    <a:masterClrMapping/>
  </p:clrMapOvr>
  <p:transition advTm="928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0"/>
            <a:ext cx="8229600" cy="1143000"/>
          </a:xfrm>
        </p:spPr>
        <p:txBody>
          <a:bodyPr/>
          <a:lstStyle/>
          <a:p>
            <a:r>
              <a:rPr lang="en-US" smtClean="0"/>
              <a:t>Introduction</a:t>
            </a:r>
          </a:p>
        </p:txBody>
      </p:sp>
      <p:sp>
        <p:nvSpPr>
          <p:cNvPr id="6147" name="Rectangle 3"/>
          <p:cNvSpPr>
            <a:spLocks noGrp="1" noChangeArrowheads="1"/>
          </p:cNvSpPr>
          <p:nvPr>
            <p:ph idx="1"/>
          </p:nvPr>
        </p:nvSpPr>
        <p:spPr>
          <a:xfrm>
            <a:off x="457200" y="1143000"/>
            <a:ext cx="8382000" cy="2438400"/>
          </a:xfrm>
        </p:spPr>
        <p:txBody>
          <a:bodyPr/>
          <a:lstStyle/>
          <a:p>
            <a:r>
              <a:rPr lang="en-US" sz="1500" dirty="0" smtClean="0"/>
              <a:t>Power consumption is an important issue in embedded systems. </a:t>
            </a:r>
          </a:p>
          <a:p>
            <a:pPr lvl="1"/>
            <a:r>
              <a:rPr lang="en-US" sz="1500" dirty="0" smtClean="0"/>
              <a:t>Mobile and portable devices.	</a:t>
            </a:r>
          </a:p>
          <a:p>
            <a:pPr lvl="1"/>
            <a:r>
              <a:rPr lang="en-US" sz="1500" dirty="0" smtClean="0"/>
              <a:t>Laptops, PDAs.	</a:t>
            </a:r>
          </a:p>
          <a:p>
            <a:pPr lvl="1"/>
            <a:r>
              <a:rPr lang="en-US" sz="1500" dirty="0" smtClean="0"/>
              <a:t>Mobile and Intelligent systems: Digital camcorders, cellular phones, and portable medical devices.</a:t>
            </a:r>
          </a:p>
          <a:p>
            <a:pPr>
              <a:lnSpc>
                <a:spcPct val="80000"/>
              </a:lnSpc>
            </a:pPr>
            <a:endParaRPr lang="en-US" sz="1500" dirty="0" smtClean="0"/>
          </a:p>
          <a:p>
            <a:pPr>
              <a:lnSpc>
                <a:spcPct val="80000"/>
              </a:lnSpc>
            </a:pPr>
            <a:r>
              <a:rPr lang="en-US" sz="1600" dirty="0" smtClean="0"/>
              <a:t>A typical networked embedded system consists of</a:t>
            </a:r>
          </a:p>
          <a:p>
            <a:pPr lvl="1">
              <a:lnSpc>
                <a:spcPct val="80000"/>
              </a:lnSpc>
            </a:pPr>
            <a:r>
              <a:rPr lang="en-US" sz="1600" dirty="0" smtClean="0"/>
              <a:t>Computing subsystem - driven by an embedded processor operated by a RTOS. </a:t>
            </a:r>
          </a:p>
          <a:p>
            <a:pPr lvl="1">
              <a:lnSpc>
                <a:spcPct val="80000"/>
              </a:lnSpc>
            </a:pPr>
            <a:r>
              <a:rPr lang="en-US" sz="1600" dirty="0" smtClean="0"/>
              <a:t>Communication subsystem - consists of a radio chipset driven by a firmware. </a:t>
            </a:r>
          </a:p>
          <a:p>
            <a:pPr algn="just">
              <a:lnSpc>
                <a:spcPct val="80000"/>
              </a:lnSpc>
              <a:spcBef>
                <a:spcPct val="0"/>
              </a:spcBef>
              <a:buFontTx/>
              <a:buNone/>
            </a:pPr>
            <a:endParaRPr lang="en-US" sz="1600" dirty="0" smtClean="0"/>
          </a:p>
        </p:txBody>
      </p:sp>
      <p:sp>
        <p:nvSpPr>
          <p:cNvPr id="3078" name="灯片编号占位符 26"/>
          <p:cNvSpPr>
            <a:spLocks noGrp="1"/>
          </p:cNvSpPr>
          <p:nvPr>
            <p:ph type="sldNum" sz="quarter" idx="12"/>
          </p:nvPr>
        </p:nvSpPr>
        <p:spPr/>
        <p:txBody>
          <a:bodyPr/>
          <a:lstStyle/>
          <a:p>
            <a:pPr>
              <a:defRPr/>
            </a:pPr>
            <a:endParaRPr lang="en-US" dirty="0"/>
          </a:p>
        </p:txBody>
      </p:sp>
      <p:grpSp>
        <p:nvGrpSpPr>
          <p:cNvPr id="6149" name="Group 4"/>
          <p:cNvGrpSpPr>
            <a:grpSpLocks/>
          </p:cNvGrpSpPr>
          <p:nvPr/>
        </p:nvGrpSpPr>
        <p:grpSpPr bwMode="auto">
          <a:xfrm>
            <a:off x="381000" y="3733800"/>
            <a:ext cx="4419600" cy="2101850"/>
            <a:chOff x="1512" y="4792"/>
            <a:chExt cx="4158" cy="2284"/>
          </a:xfrm>
        </p:grpSpPr>
        <p:pic>
          <p:nvPicPr>
            <p:cNvPr id="6167" name="Picture 5" descr="Dell_Latitude_C600"/>
            <p:cNvPicPr>
              <a:picLocks noChangeAspect="1" noChangeArrowheads="1"/>
            </p:cNvPicPr>
            <p:nvPr/>
          </p:nvPicPr>
          <p:blipFill>
            <a:blip r:embed="rId3" cstate="print"/>
            <a:srcRect/>
            <a:stretch>
              <a:fillRect/>
            </a:stretch>
          </p:blipFill>
          <p:spPr bwMode="auto">
            <a:xfrm>
              <a:off x="4320" y="4875"/>
              <a:ext cx="1350" cy="1030"/>
            </a:xfrm>
            <a:prstGeom prst="rect">
              <a:avLst/>
            </a:prstGeom>
            <a:noFill/>
            <a:ln w="9525">
              <a:noFill/>
              <a:miter lim="800000"/>
              <a:headEnd/>
              <a:tailEnd/>
            </a:ln>
          </p:spPr>
        </p:pic>
        <p:pic>
          <p:nvPicPr>
            <p:cNvPr id="6168" name="Picture 6" descr="cam-coder"/>
            <p:cNvPicPr>
              <a:picLocks noChangeAspect="1" noChangeArrowheads="1"/>
            </p:cNvPicPr>
            <p:nvPr/>
          </p:nvPicPr>
          <p:blipFill>
            <a:blip r:embed="rId4" cstate="print"/>
            <a:srcRect/>
            <a:stretch>
              <a:fillRect/>
            </a:stretch>
          </p:blipFill>
          <p:spPr bwMode="auto">
            <a:xfrm>
              <a:off x="1512" y="4792"/>
              <a:ext cx="2448" cy="998"/>
            </a:xfrm>
            <a:prstGeom prst="rect">
              <a:avLst/>
            </a:prstGeom>
            <a:noFill/>
            <a:ln w="9525">
              <a:noFill/>
              <a:miter lim="800000"/>
              <a:headEnd/>
              <a:tailEnd/>
            </a:ln>
          </p:spPr>
        </p:pic>
        <p:pic>
          <p:nvPicPr>
            <p:cNvPr id="6169" name="Picture 7"/>
            <p:cNvPicPr>
              <a:picLocks noChangeAspect="1" noChangeArrowheads="1"/>
            </p:cNvPicPr>
            <p:nvPr/>
          </p:nvPicPr>
          <p:blipFill>
            <a:blip r:embed="rId5" cstate="print"/>
            <a:srcRect/>
            <a:stretch>
              <a:fillRect/>
            </a:stretch>
          </p:blipFill>
          <p:spPr bwMode="auto">
            <a:xfrm>
              <a:off x="1613" y="5848"/>
              <a:ext cx="1368" cy="1228"/>
            </a:xfrm>
            <a:prstGeom prst="rect">
              <a:avLst/>
            </a:prstGeom>
            <a:noFill/>
            <a:ln w="9525">
              <a:noFill/>
              <a:miter lim="800000"/>
              <a:headEnd/>
              <a:tailEnd/>
            </a:ln>
          </p:spPr>
        </p:pic>
        <p:pic>
          <p:nvPicPr>
            <p:cNvPr id="6170" name="Picture 8"/>
            <p:cNvPicPr>
              <a:picLocks noChangeAspect="1" noChangeArrowheads="1"/>
            </p:cNvPicPr>
            <p:nvPr/>
          </p:nvPicPr>
          <p:blipFill>
            <a:blip r:embed="rId6" cstate="print"/>
            <a:srcRect/>
            <a:stretch>
              <a:fillRect/>
            </a:stretch>
          </p:blipFill>
          <p:spPr bwMode="auto">
            <a:xfrm>
              <a:off x="3456" y="6193"/>
              <a:ext cx="659" cy="819"/>
            </a:xfrm>
            <a:prstGeom prst="rect">
              <a:avLst/>
            </a:prstGeom>
            <a:noFill/>
            <a:ln w="9525">
              <a:noFill/>
              <a:miter lim="800000"/>
              <a:headEnd/>
              <a:tailEnd/>
            </a:ln>
          </p:spPr>
        </p:pic>
        <p:pic>
          <p:nvPicPr>
            <p:cNvPr id="6171" name="Picture 9" descr="mp3-2"/>
            <p:cNvPicPr>
              <a:picLocks noChangeAspect="1" noChangeArrowheads="1"/>
            </p:cNvPicPr>
            <p:nvPr/>
          </p:nvPicPr>
          <p:blipFill>
            <a:blip r:embed="rId7" cstate="print"/>
            <a:srcRect/>
            <a:stretch>
              <a:fillRect/>
            </a:stretch>
          </p:blipFill>
          <p:spPr bwMode="auto">
            <a:xfrm>
              <a:off x="4752" y="6154"/>
              <a:ext cx="584" cy="858"/>
            </a:xfrm>
            <a:prstGeom prst="rect">
              <a:avLst/>
            </a:prstGeom>
            <a:noFill/>
            <a:ln w="9525">
              <a:noFill/>
              <a:miter lim="800000"/>
              <a:headEnd/>
              <a:tailEnd/>
            </a:ln>
          </p:spPr>
        </p:pic>
      </p:grpSp>
      <p:grpSp>
        <p:nvGrpSpPr>
          <p:cNvPr id="6150" name="Group 10"/>
          <p:cNvGrpSpPr>
            <a:grpSpLocks/>
          </p:cNvGrpSpPr>
          <p:nvPr/>
        </p:nvGrpSpPr>
        <p:grpSpPr bwMode="auto">
          <a:xfrm>
            <a:off x="4953000" y="3810000"/>
            <a:ext cx="3810000" cy="2336800"/>
            <a:chOff x="288" y="624"/>
            <a:chExt cx="4896" cy="2064"/>
          </a:xfrm>
        </p:grpSpPr>
        <p:sp>
          <p:nvSpPr>
            <p:cNvPr id="6151" name="Rectangle 11"/>
            <p:cNvSpPr>
              <a:spLocks noChangeArrowheads="1"/>
            </p:cNvSpPr>
            <p:nvPr/>
          </p:nvSpPr>
          <p:spPr bwMode="auto">
            <a:xfrm>
              <a:off x="288" y="960"/>
              <a:ext cx="4896" cy="1728"/>
            </a:xfrm>
            <a:prstGeom prst="rect">
              <a:avLst/>
            </a:prstGeom>
            <a:noFill/>
            <a:ln w="9525">
              <a:solidFill>
                <a:schemeClr val="tx1"/>
              </a:solidFill>
              <a:miter lim="800000"/>
              <a:headEnd/>
              <a:tailEnd/>
            </a:ln>
          </p:spPr>
          <p:txBody>
            <a:bodyPr wrap="none" anchor="ctr"/>
            <a:lstStyle/>
            <a:p>
              <a:endParaRPr lang="en-US"/>
            </a:p>
          </p:txBody>
        </p:sp>
        <p:sp>
          <p:nvSpPr>
            <p:cNvPr id="6152" name="Text Box 12"/>
            <p:cNvSpPr txBox="1">
              <a:spLocks noChangeArrowheads="1"/>
            </p:cNvSpPr>
            <p:nvPr/>
          </p:nvSpPr>
          <p:spPr bwMode="auto">
            <a:xfrm>
              <a:off x="480" y="2112"/>
              <a:ext cx="2016" cy="555"/>
            </a:xfrm>
            <a:prstGeom prst="rect">
              <a:avLst/>
            </a:prstGeom>
            <a:noFill/>
            <a:ln w="9525">
              <a:noFill/>
              <a:miter lim="800000"/>
              <a:headEnd/>
              <a:tailEnd/>
            </a:ln>
          </p:spPr>
          <p:txBody>
            <a:bodyPr lIns="73782" tIns="36893" rIns="73782" bIns="36893">
              <a:spAutoFit/>
            </a:bodyPr>
            <a:lstStyle/>
            <a:p>
              <a:pPr defTabSz="738188">
                <a:spcBef>
                  <a:spcPct val="50000"/>
                </a:spcBef>
              </a:pPr>
              <a:r>
                <a:rPr lang="en-US" sz="1200">
                  <a:solidFill>
                    <a:srgbClr val="FF0000"/>
                  </a:solidFill>
                  <a:latin typeface="Times New Roman" pitchFamily="18" charset="0"/>
                </a:rPr>
                <a:t>Micorprocessor, Digital Signal Processor (DSP)</a:t>
              </a:r>
            </a:p>
          </p:txBody>
        </p:sp>
        <p:sp>
          <p:nvSpPr>
            <p:cNvPr id="6153" name="Text Box 13"/>
            <p:cNvSpPr txBox="1">
              <a:spLocks noChangeArrowheads="1"/>
            </p:cNvSpPr>
            <p:nvPr/>
          </p:nvSpPr>
          <p:spPr bwMode="auto">
            <a:xfrm>
              <a:off x="2834" y="2112"/>
              <a:ext cx="2016" cy="393"/>
            </a:xfrm>
            <a:prstGeom prst="rect">
              <a:avLst/>
            </a:prstGeom>
            <a:noFill/>
            <a:ln w="9525">
              <a:noFill/>
              <a:miter lim="800000"/>
              <a:headEnd/>
              <a:tailEnd/>
            </a:ln>
          </p:spPr>
          <p:txBody>
            <a:bodyPr lIns="73782" tIns="36893" rIns="73782" bIns="36893">
              <a:spAutoFit/>
            </a:bodyPr>
            <a:lstStyle/>
            <a:p>
              <a:pPr defTabSz="738188">
                <a:spcBef>
                  <a:spcPct val="50000"/>
                </a:spcBef>
              </a:pPr>
              <a:r>
                <a:rPr lang="en-US" sz="1200">
                  <a:solidFill>
                    <a:srgbClr val="FF0000"/>
                  </a:solidFill>
                  <a:latin typeface="Times New Roman" pitchFamily="18" charset="0"/>
                </a:rPr>
                <a:t>Radio, RF amplifiers, A-to-D &amp; D-to-A ckts</a:t>
              </a:r>
            </a:p>
          </p:txBody>
        </p:sp>
        <p:sp>
          <p:nvSpPr>
            <p:cNvPr id="6154" name="Rectangle 14"/>
            <p:cNvSpPr>
              <a:spLocks noChangeArrowheads="1"/>
            </p:cNvSpPr>
            <p:nvPr/>
          </p:nvSpPr>
          <p:spPr bwMode="auto">
            <a:xfrm>
              <a:off x="288" y="624"/>
              <a:ext cx="4896" cy="336"/>
            </a:xfrm>
            <a:prstGeom prst="rect">
              <a:avLst/>
            </a:prstGeom>
            <a:solidFill>
              <a:schemeClr val="accent1"/>
            </a:solidFill>
            <a:ln w="9525">
              <a:solidFill>
                <a:schemeClr val="tx1"/>
              </a:solidFill>
              <a:miter lim="800000"/>
              <a:headEnd/>
              <a:tailEnd/>
            </a:ln>
          </p:spPr>
          <p:txBody>
            <a:bodyPr wrap="none" lIns="73782" tIns="36893" rIns="73782" bIns="36893" anchor="ctr"/>
            <a:lstStyle/>
            <a:p>
              <a:pPr defTabSz="738188"/>
              <a:r>
                <a:rPr lang="en-US" sz="1400">
                  <a:latin typeface="Times New Roman" pitchFamily="18" charset="0"/>
                </a:rPr>
                <a:t>A typical Embedded System</a:t>
              </a:r>
            </a:p>
          </p:txBody>
        </p:sp>
        <p:grpSp>
          <p:nvGrpSpPr>
            <p:cNvPr id="6155" name="Group 15"/>
            <p:cNvGrpSpPr>
              <a:grpSpLocks/>
            </p:cNvGrpSpPr>
            <p:nvPr/>
          </p:nvGrpSpPr>
          <p:grpSpPr bwMode="auto">
            <a:xfrm>
              <a:off x="1776" y="1008"/>
              <a:ext cx="1920" cy="288"/>
              <a:chOff x="4198" y="1842"/>
              <a:chExt cx="784" cy="288"/>
            </a:xfrm>
          </p:grpSpPr>
          <p:sp>
            <p:nvSpPr>
              <p:cNvPr id="6161" name="Rectangle 16"/>
              <p:cNvSpPr>
                <a:spLocks noChangeArrowheads="1"/>
              </p:cNvSpPr>
              <p:nvPr/>
            </p:nvSpPr>
            <p:spPr bwMode="auto">
              <a:xfrm>
                <a:off x="4222" y="1842"/>
                <a:ext cx="624" cy="288"/>
              </a:xfrm>
              <a:prstGeom prst="rect">
                <a:avLst/>
              </a:prstGeom>
              <a:solidFill>
                <a:schemeClr val="accent1"/>
              </a:solidFill>
              <a:ln w="38100">
                <a:noFill/>
                <a:miter lim="800000"/>
                <a:headEnd/>
                <a:tailEnd/>
              </a:ln>
            </p:spPr>
            <p:txBody>
              <a:bodyPr wrap="none" lIns="73782" tIns="36893" rIns="73782" bIns="36893" anchor="ctr"/>
              <a:lstStyle/>
              <a:p>
                <a:pPr defTabSz="738188">
                  <a:lnSpc>
                    <a:spcPct val="85000"/>
                  </a:lnSpc>
                  <a:spcBef>
                    <a:spcPct val="50000"/>
                  </a:spcBef>
                </a:pPr>
                <a:r>
                  <a:rPr lang="en-US" sz="1500" b="1"/>
                  <a:t>Battery</a:t>
                </a:r>
              </a:p>
            </p:txBody>
          </p:sp>
          <p:sp>
            <p:nvSpPr>
              <p:cNvPr id="6162" name="Line 17"/>
              <p:cNvSpPr>
                <a:spLocks noChangeShapeType="1"/>
              </p:cNvSpPr>
              <p:nvPr/>
            </p:nvSpPr>
            <p:spPr bwMode="auto">
              <a:xfrm flipH="1">
                <a:off x="4246" y="1842"/>
                <a:ext cx="624" cy="0"/>
              </a:xfrm>
              <a:prstGeom prst="line">
                <a:avLst/>
              </a:prstGeom>
              <a:noFill/>
              <a:ln w="38100">
                <a:solidFill>
                  <a:schemeClr val="tx2"/>
                </a:solidFill>
                <a:round/>
                <a:headEnd/>
                <a:tailEnd/>
              </a:ln>
            </p:spPr>
            <p:txBody>
              <a:bodyPr wrap="none" anchor="ctr"/>
              <a:lstStyle/>
              <a:p>
                <a:endParaRPr lang="en-US"/>
              </a:p>
            </p:txBody>
          </p:sp>
          <p:sp>
            <p:nvSpPr>
              <p:cNvPr id="6163" name="Line 18"/>
              <p:cNvSpPr>
                <a:spLocks noChangeShapeType="1"/>
              </p:cNvSpPr>
              <p:nvPr/>
            </p:nvSpPr>
            <p:spPr bwMode="auto">
              <a:xfrm flipH="1">
                <a:off x="4246" y="2130"/>
                <a:ext cx="624" cy="0"/>
              </a:xfrm>
              <a:prstGeom prst="line">
                <a:avLst/>
              </a:prstGeom>
              <a:noFill/>
              <a:ln w="38100">
                <a:solidFill>
                  <a:schemeClr val="tx2"/>
                </a:solidFill>
                <a:round/>
                <a:headEnd/>
                <a:tailEnd/>
              </a:ln>
            </p:spPr>
            <p:txBody>
              <a:bodyPr wrap="none" anchor="ctr"/>
              <a:lstStyle/>
              <a:p>
                <a:endParaRPr lang="en-US"/>
              </a:p>
            </p:txBody>
          </p:sp>
          <p:sp>
            <p:nvSpPr>
              <p:cNvPr id="6164" name="Freeform 19"/>
              <p:cNvSpPr>
                <a:spLocks/>
              </p:cNvSpPr>
              <p:nvPr/>
            </p:nvSpPr>
            <p:spPr bwMode="auto">
              <a:xfrm>
                <a:off x="4198" y="1842"/>
                <a:ext cx="48" cy="288"/>
              </a:xfrm>
              <a:custGeom>
                <a:avLst/>
                <a:gdLst>
                  <a:gd name="T0" fmla="*/ 0 w 112"/>
                  <a:gd name="T1" fmla="*/ 0 h 240"/>
                  <a:gd name="T2" fmla="*/ 0 w 112"/>
                  <a:gd name="T3" fmla="*/ 174 h 240"/>
                  <a:gd name="T4" fmla="*/ 0 w 112"/>
                  <a:gd name="T5" fmla="*/ 685 h 240"/>
                  <a:gd name="T6" fmla="*/ 0 w 112"/>
                  <a:gd name="T7" fmla="*/ 862 h 240"/>
                  <a:gd name="T8" fmla="*/ 0 60000 65536"/>
                  <a:gd name="T9" fmla="*/ 0 60000 65536"/>
                  <a:gd name="T10" fmla="*/ 0 60000 65536"/>
                  <a:gd name="T11" fmla="*/ 0 60000 65536"/>
                  <a:gd name="T12" fmla="*/ 0 w 112"/>
                  <a:gd name="T13" fmla="*/ 0 h 240"/>
                  <a:gd name="T14" fmla="*/ 112 w 112"/>
                  <a:gd name="T15" fmla="*/ 240 h 240"/>
                </a:gdLst>
                <a:ahLst/>
                <a:cxnLst>
                  <a:cxn ang="T8">
                    <a:pos x="T0" y="T1"/>
                  </a:cxn>
                  <a:cxn ang="T9">
                    <a:pos x="T2" y="T3"/>
                  </a:cxn>
                  <a:cxn ang="T10">
                    <a:pos x="T4" y="T5"/>
                  </a:cxn>
                  <a:cxn ang="T11">
                    <a:pos x="T6" y="T7"/>
                  </a:cxn>
                </a:cxnLst>
                <a:rect l="T12" t="T13" r="T14" b="T15"/>
                <a:pathLst>
                  <a:path w="112" h="240">
                    <a:moveTo>
                      <a:pt x="112" y="0"/>
                    </a:moveTo>
                    <a:cubicBezTo>
                      <a:pt x="72" y="8"/>
                      <a:pt x="32" y="16"/>
                      <a:pt x="16" y="48"/>
                    </a:cubicBezTo>
                    <a:cubicBezTo>
                      <a:pt x="0" y="80"/>
                      <a:pt x="0" y="160"/>
                      <a:pt x="16" y="192"/>
                    </a:cubicBezTo>
                    <a:cubicBezTo>
                      <a:pt x="32" y="224"/>
                      <a:pt x="72" y="232"/>
                      <a:pt x="112" y="240"/>
                    </a:cubicBezTo>
                  </a:path>
                </a:pathLst>
              </a:custGeom>
              <a:solidFill>
                <a:schemeClr val="accent1"/>
              </a:solidFill>
              <a:ln w="38100">
                <a:solidFill>
                  <a:schemeClr val="tx2"/>
                </a:solidFill>
                <a:round/>
                <a:headEnd/>
                <a:tailEnd/>
              </a:ln>
            </p:spPr>
            <p:txBody>
              <a:bodyPr wrap="none" anchor="ctr"/>
              <a:lstStyle/>
              <a:p>
                <a:endParaRPr lang="en-US"/>
              </a:p>
            </p:txBody>
          </p:sp>
          <p:sp>
            <p:nvSpPr>
              <p:cNvPr id="6165" name="Oval 20"/>
              <p:cNvSpPr>
                <a:spLocks noChangeArrowheads="1"/>
              </p:cNvSpPr>
              <p:nvPr/>
            </p:nvSpPr>
            <p:spPr bwMode="auto">
              <a:xfrm>
                <a:off x="4822" y="1842"/>
                <a:ext cx="96" cy="288"/>
              </a:xfrm>
              <a:prstGeom prst="ellipse">
                <a:avLst/>
              </a:prstGeom>
              <a:solidFill>
                <a:schemeClr val="accent1"/>
              </a:solidFill>
              <a:ln w="38100">
                <a:solidFill>
                  <a:schemeClr val="tx2"/>
                </a:solidFill>
                <a:round/>
                <a:headEnd/>
                <a:tailEnd/>
              </a:ln>
            </p:spPr>
            <p:txBody>
              <a:bodyPr wrap="none" anchor="ctr"/>
              <a:lstStyle/>
              <a:p>
                <a:endParaRPr lang="en-US"/>
              </a:p>
            </p:txBody>
          </p:sp>
          <p:sp>
            <p:nvSpPr>
              <p:cNvPr id="6166" name="AutoShape 21"/>
              <p:cNvSpPr>
                <a:spLocks noChangeArrowheads="1"/>
              </p:cNvSpPr>
              <p:nvPr/>
            </p:nvSpPr>
            <p:spPr bwMode="auto">
              <a:xfrm>
                <a:off x="4850" y="1937"/>
                <a:ext cx="132" cy="102"/>
              </a:xfrm>
              <a:prstGeom prst="flowChartMagneticDrum">
                <a:avLst/>
              </a:prstGeom>
              <a:solidFill>
                <a:srgbClr val="CC0099"/>
              </a:solidFill>
              <a:ln w="12700">
                <a:solidFill>
                  <a:schemeClr val="tx1"/>
                </a:solidFill>
                <a:round/>
                <a:headEnd/>
                <a:tailEnd/>
              </a:ln>
            </p:spPr>
            <p:txBody>
              <a:bodyPr wrap="none" anchor="ctr"/>
              <a:lstStyle/>
              <a:p>
                <a:endParaRPr lang="en-US"/>
              </a:p>
            </p:txBody>
          </p:sp>
        </p:grpSp>
        <p:cxnSp>
          <p:nvCxnSpPr>
            <p:cNvPr id="6156" name="AutoShape 22"/>
            <p:cNvCxnSpPr>
              <a:cxnSpLocks noChangeShapeType="1"/>
              <a:stCxn id="6163" idx="1"/>
              <a:endCxn id="6157" idx="0"/>
            </p:cNvCxnSpPr>
            <p:nvPr/>
          </p:nvCxnSpPr>
          <p:spPr bwMode="auto">
            <a:xfrm rot="-5400000" flipH="1" flipV="1">
              <a:off x="1558" y="1230"/>
              <a:ext cx="270" cy="402"/>
            </a:xfrm>
            <a:prstGeom prst="bentConnector3">
              <a:avLst>
                <a:gd name="adj1" fmla="val -74708"/>
              </a:avLst>
            </a:prstGeom>
            <a:noFill/>
            <a:ln w="38100">
              <a:solidFill>
                <a:schemeClr val="tx1"/>
              </a:solidFill>
              <a:prstDash val="sysDot"/>
              <a:miter lim="800000"/>
              <a:headEnd/>
              <a:tailEnd type="triangle" w="med" len="med"/>
            </a:ln>
          </p:spPr>
        </p:cxnSp>
        <p:sp>
          <p:nvSpPr>
            <p:cNvPr id="6157" name="Rectangle 23"/>
            <p:cNvSpPr>
              <a:spLocks noChangeArrowheads="1"/>
            </p:cNvSpPr>
            <p:nvPr/>
          </p:nvSpPr>
          <p:spPr bwMode="auto">
            <a:xfrm>
              <a:off x="484" y="1566"/>
              <a:ext cx="2016" cy="480"/>
            </a:xfrm>
            <a:prstGeom prst="rect">
              <a:avLst/>
            </a:prstGeom>
            <a:solidFill>
              <a:schemeClr val="accent1"/>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Computing Subsystem</a:t>
              </a:r>
            </a:p>
            <a:p>
              <a:pPr defTabSz="738188"/>
              <a:r>
                <a:rPr lang="en-US" sz="1200">
                  <a:latin typeface="Times New Roman" pitchFamily="18" charset="0"/>
                </a:rPr>
                <a:t>(Driven by RTOS)</a:t>
              </a:r>
            </a:p>
          </p:txBody>
        </p:sp>
        <p:cxnSp>
          <p:nvCxnSpPr>
            <p:cNvPr id="6158" name="AutoShape 24"/>
            <p:cNvCxnSpPr>
              <a:cxnSpLocks noChangeShapeType="1"/>
              <a:stCxn id="6163" idx="0"/>
              <a:endCxn id="6159" idx="0"/>
            </p:cNvCxnSpPr>
            <p:nvPr/>
          </p:nvCxnSpPr>
          <p:spPr bwMode="auto">
            <a:xfrm rot="16200000" flipH="1">
              <a:off x="3508" y="1210"/>
              <a:ext cx="270" cy="442"/>
            </a:xfrm>
            <a:prstGeom prst="bentConnector3">
              <a:avLst>
                <a:gd name="adj1" fmla="val 50000"/>
              </a:avLst>
            </a:prstGeom>
            <a:noFill/>
            <a:ln w="38100">
              <a:solidFill>
                <a:schemeClr val="tx1"/>
              </a:solidFill>
              <a:prstDash val="sysDot"/>
              <a:miter lim="800000"/>
              <a:headEnd/>
              <a:tailEnd type="triangle" w="med" len="med"/>
            </a:ln>
          </p:spPr>
        </p:cxnSp>
        <p:sp>
          <p:nvSpPr>
            <p:cNvPr id="6159" name="Rectangle 25"/>
            <p:cNvSpPr>
              <a:spLocks noChangeArrowheads="1"/>
            </p:cNvSpPr>
            <p:nvPr/>
          </p:nvSpPr>
          <p:spPr bwMode="auto">
            <a:xfrm>
              <a:off x="2736" y="1566"/>
              <a:ext cx="2256" cy="480"/>
            </a:xfrm>
            <a:prstGeom prst="rect">
              <a:avLst/>
            </a:prstGeom>
            <a:solidFill>
              <a:schemeClr val="accent1"/>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Communication Subsystem</a:t>
              </a:r>
            </a:p>
            <a:p>
              <a:pPr defTabSz="738188"/>
              <a:r>
                <a:rPr lang="en-US" sz="1200">
                  <a:latin typeface="Times New Roman" pitchFamily="18" charset="0"/>
                </a:rPr>
                <a:t>(Driven by Firmware)</a:t>
              </a:r>
            </a:p>
          </p:txBody>
        </p:sp>
        <p:sp>
          <p:nvSpPr>
            <p:cNvPr id="6160" name="Line 26"/>
            <p:cNvSpPr>
              <a:spLocks noChangeShapeType="1"/>
            </p:cNvSpPr>
            <p:nvPr/>
          </p:nvSpPr>
          <p:spPr bwMode="auto">
            <a:xfrm>
              <a:off x="288" y="1344"/>
              <a:ext cx="4896" cy="0"/>
            </a:xfrm>
            <a:prstGeom prst="line">
              <a:avLst/>
            </a:prstGeom>
            <a:noFill/>
            <a:ln w="9525">
              <a:solidFill>
                <a:schemeClr val="tx1"/>
              </a:solidFill>
              <a:round/>
              <a:headEnd/>
              <a:tailEnd/>
            </a:ln>
          </p:spPr>
          <p:txBody>
            <a:bodyPr/>
            <a:lstStyle/>
            <a:p>
              <a:endParaRPr lang="en-US"/>
            </a:p>
          </p:txBody>
        </p:sp>
      </p:grpSp>
    </p:spTree>
  </p:cSld>
  <p:clrMapOvr>
    <a:masterClrMapping/>
  </p:clrMapOvr>
  <p:transition advClick="0"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046163" y="271463"/>
            <a:ext cx="7488237" cy="357187"/>
          </a:xfrm>
        </p:spPr>
        <p:txBody>
          <a:bodyPr>
            <a:normAutofit fontScale="90000"/>
          </a:bodyPr>
          <a:lstStyle/>
          <a:p>
            <a:pPr fontAlgn="auto">
              <a:spcAft>
                <a:spcPts val="0"/>
              </a:spcAft>
              <a:defRPr/>
            </a:pPr>
            <a:r>
              <a:rPr lang="en-US" smtClean="0"/>
              <a:t>Static Voltage Scaling EDF</a:t>
            </a:r>
          </a:p>
        </p:txBody>
      </p:sp>
      <p:sp>
        <p:nvSpPr>
          <p:cNvPr id="21506" name="Slide Number Placeholder 4"/>
          <p:cNvSpPr>
            <a:spLocks noGrp="1"/>
          </p:cNvSpPr>
          <p:nvPr>
            <p:ph type="sldNum" sz="quarter" idx="12"/>
          </p:nvPr>
        </p:nvSpPr>
        <p:spPr/>
        <p:txBody>
          <a:bodyPr/>
          <a:lstStyle/>
          <a:p>
            <a:pPr>
              <a:defRPr/>
            </a:pPr>
            <a:endParaRPr lang="en-US" dirty="0"/>
          </a:p>
        </p:txBody>
      </p:sp>
      <p:sp>
        <p:nvSpPr>
          <p:cNvPr id="24580" name="Rectangle 3"/>
          <p:cNvSpPr>
            <a:spLocks noChangeArrowheads="1"/>
          </p:cNvSpPr>
          <p:nvPr/>
        </p:nvSpPr>
        <p:spPr bwMode="auto">
          <a:xfrm>
            <a:off x="838200" y="1676400"/>
            <a:ext cx="5943600" cy="6096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4581" name="Line 4"/>
          <p:cNvSpPr>
            <a:spLocks noChangeShapeType="1"/>
          </p:cNvSpPr>
          <p:nvPr/>
        </p:nvSpPr>
        <p:spPr bwMode="auto">
          <a:xfrm>
            <a:off x="1524000" y="1676400"/>
            <a:ext cx="0" cy="609600"/>
          </a:xfrm>
          <a:prstGeom prst="line">
            <a:avLst/>
          </a:prstGeom>
          <a:noFill/>
          <a:ln w="9525">
            <a:solidFill>
              <a:schemeClr val="tx1"/>
            </a:solidFill>
            <a:round/>
            <a:headEnd/>
            <a:tailEnd/>
          </a:ln>
        </p:spPr>
        <p:txBody>
          <a:bodyPr/>
          <a:lstStyle/>
          <a:p>
            <a:endParaRPr lang="en-US"/>
          </a:p>
        </p:txBody>
      </p:sp>
      <p:sp>
        <p:nvSpPr>
          <p:cNvPr id="24582" name="Line 5"/>
          <p:cNvSpPr>
            <a:spLocks noChangeShapeType="1"/>
          </p:cNvSpPr>
          <p:nvPr/>
        </p:nvSpPr>
        <p:spPr bwMode="auto">
          <a:xfrm>
            <a:off x="2362200" y="1676400"/>
            <a:ext cx="0" cy="609600"/>
          </a:xfrm>
          <a:prstGeom prst="line">
            <a:avLst/>
          </a:prstGeom>
          <a:noFill/>
          <a:ln w="9525">
            <a:solidFill>
              <a:schemeClr val="tx1"/>
            </a:solidFill>
            <a:round/>
            <a:headEnd/>
            <a:tailEnd/>
          </a:ln>
        </p:spPr>
        <p:txBody>
          <a:bodyPr/>
          <a:lstStyle/>
          <a:p>
            <a:endParaRPr lang="en-US"/>
          </a:p>
        </p:txBody>
      </p:sp>
      <p:sp>
        <p:nvSpPr>
          <p:cNvPr id="24583" name="Line 6"/>
          <p:cNvSpPr>
            <a:spLocks noChangeShapeType="1"/>
          </p:cNvSpPr>
          <p:nvPr/>
        </p:nvSpPr>
        <p:spPr bwMode="auto">
          <a:xfrm>
            <a:off x="5105400" y="1676400"/>
            <a:ext cx="0" cy="609600"/>
          </a:xfrm>
          <a:prstGeom prst="line">
            <a:avLst/>
          </a:prstGeom>
          <a:noFill/>
          <a:ln w="9525">
            <a:solidFill>
              <a:schemeClr val="tx1"/>
            </a:solidFill>
            <a:round/>
            <a:headEnd/>
            <a:tailEnd/>
          </a:ln>
        </p:spPr>
        <p:txBody>
          <a:bodyPr/>
          <a:lstStyle/>
          <a:p>
            <a:endParaRPr lang="en-US"/>
          </a:p>
        </p:txBody>
      </p:sp>
      <p:sp>
        <p:nvSpPr>
          <p:cNvPr id="24584" name="Rectangle 7"/>
          <p:cNvSpPr>
            <a:spLocks noChangeArrowheads="1"/>
          </p:cNvSpPr>
          <p:nvPr/>
        </p:nvSpPr>
        <p:spPr bwMode="auto">
          <a:xfrm>
            <a:off x="762000" y="3352800"/>
            <a:ext cx="7924800" cy="6096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4585" name="Line 8"/>
          <p:cNvSpPr>
            <a:spLocks noChangeShapeType="1"/>
          </p:cNvSpPr>
          <p:nvPr/>
        </p:nvSpPr>
        <p:spPr bwMode="auto">
          <a:xfrm>
            <a:off x="2286000" y="3352800"/>
            <a:ext cx="0" cy="609600"/>
          </a:xfrm>
          <a:prstGeom prst="line">
            <a:avLst/>
          </a:prstGeom>
          <a:noFill/>
          <a:ln w="9525">
            <a:solidFill>
              <a:schemeClr val="tx1"/>
            </a:solidFill>
            <a:round/>
            <a:headEnd/>
            <a:tailEnd/>
          </a:ln>
        </p:spPr>
        <p:txBody>
          <a:bodyPr/>
          <a:lstStyle/>
          <a:p>
            <a:endParaRPr lang="en-US"/>
          </a:p>
        </p:txBody>
      </p:sp>
      <p:sp>
        <p:nvSpPr>
          <p:cNvPr id="24586" name="Line 9"/>
          <p:cNvSpPr>
            <a:spLocks noChangeShapeType="1"/>
          </p:cNvSpPr>
          <p:nvPr/>
        </p:nvSpPr>
        <p:spPr bwMode="auto">
          <a:xfrm>
            <a:off x="1524000" y="2209800"/>
            <a:ext cx="762000" cy="12192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4587" name="Line 10"/>
          <p:cNvSpPr>
            <a:spLocks noChangeShapeType="1"/>
          </p:cNvSpPr>
          <p:nvPr/>
        </p:nvSpPr>
        <p:spPr bwMode="auto">
          <a:xfrm flipH="1">
            <a:off x="762000" y="2209800"/>
            <a:ext cx="76200" cy="1143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4588" name="Line 11"/>
          <p:cNvSpPr>
            <a:spLocks noChangeShapeType="1"/>
          </p:cNvSpPr>
          <p:nvPr/>
        </p:nvSpPr>
        <p:spPr bwMode="auto">
          <a:xfrm>
            <a:off x="3810000" y="3352800"/>
            <a:ext cx="0" cy="609600"/>
          </a:xfrm>
          <a:prstGeom prst="line">
            <a:avLst/>
          </a:prstGeom>
          <a:noFill/>
          <a:ln w="9525">
            <a:solidFill>
              <a:schemeClr val="tx1"/>
            </a:solidFill>
            <a:round/>
            <a:headEnd/>
            <a:tailEnd/>
          </a:ln>
        </p:spPr>
        <p:txBody>
          <a:bodyPr/>
          <a:lstStyle/>
          <a:p>
            <a:endParaRPr lang="en-US"/>
          </a:p>
        </p:txBody>
      </p:sp>
      <p:sp>
        <p:nvSpPr>
          <p:cNvPr id="24589" name="Line 12"/>
          <p:cNvSpPr>
            <a:spLocks noChangeShapeType="1"/>
          </p:cNvSpPr>
          <p:nvPr/>
        </p:nvSpPr>
        <p:spPr bwMode="auto">
          <a:xfrm>
            <a:off x="6248400" y="3352800"/>
            <a:ext cx="0" cy="609600"/>
          </a:xfrm>
          <a:prstGeom prst="line">
            <a:avLst/>
          </a:prstGeom>
          <a:noFill/>
          <a:ln w="9525">
            <a:solidFill>
              <a:schemeClr val="tx1"/>
            </a:solidFill>
            <a:round/>
            <a:headEnd/>
            <a:tailEnd/>
          </a:ln>
        </p:spPr>
        <p:txBody>
          <a:bodyPr/>
          <a:lstStyle/>
          <a:p>
            <a:endParaRPr lang="en-US"/>
          </a:p>
        </p:txBody>
      </p:sp>
      <p:sp>
        <p:nvSpPr>
          <p:cNvPr id="24590" name="Text Box 13"/>
          <p:cNvSpPr txBox="1">
            <a:spLocks noChangeArrowheads="1"/>
          </p:cNvSpPr>
          <p:nvPr/>
        </p:nvSpPr>
        <p:spPr bwMode="auto">
          <a:xfrm>
            <a:off x="914400" y="17526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dirty="0">
                <a:latin typeface="Arial" charset="0"/>
              </a:rPr>
              <a:t>wc1</a:t>
            </a:r>
          </a:p>
        </p:txBody>
      </p:sp>
      <p:sp>
        <p:nvSpPr>
          <p:cNvPr id="24591" name="Text Box 14"/>
          <p:cNvSpPr txBox="1">
            <a:spLocks noChangeArrowheads="1"/>
          </p:cNvSpPr>
          <p:nvPr/>
        </p:nvSpPr>
        <p:spPr bwMode="auto">
          <a:xfrm>
            <a:off x="1676400" y="17526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wc2</a:t>
            </a:r>
          </a:p>
        </p:txBody>
      </p:sp>
      <p:sp>
        <p:nvSpPr>
          <p:cNvPr id="24592" name="Text Box 15"/>
          <p:cNvSpPr txBox="1">
            <a:spLocks noChangeArrowheads="1"/>
          </p:cNvSpPr>
          <p:nvPr/>
        </p:nvSpPr>
        <p:spPr bwMode="auto">
          <a:xfrm>
            <a:off x="3657600" y="17526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wc3</a:t>
            </a:r>
          </a:p>
        </p:txBody>
      </p:sp>
      <p:sp>
        <p:nvSpPr>
          <p:cNvPr id="24593" name="Text Box 16"/>
          <p:cNvSpPr txBox="1">
            <a:spLocks noChangeArrowheads="1"/>
          </p:cNvSpPr>
          <p:nvPr/>
        </p:nvSpPr>
        <p:spPr bwMode="auto">
          <a:xfrm>
            <a:off x="5867400" y="1752600"/>
            <a:ext cx="609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wc4</a:t>
            </a:r>
          </a:p>
        </p:txBody>
      </p:sp>
      <p:sp>
        <p:nvSpPr>
          <p:cNvPr id="24594" name="Text Box 17"/>
          <p:cNvSpPr txBox="1">
            <a:spLocks noChangeArrowheads="1"/>
          </p:cNvSpPr>
          <p:nvPr/>
        </p:nvSpPr>
        <p:spPr bwMode="auto">
          <a:xfrm>
            <a:off x="1066800" y="3505200"/>
            <a:ext cx="8382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K*wc1</a:t>
            </a:r>
          </a:p>
        </p:txBody>
      </p:sp>
      <p:sp>
        <p:nvSpPr>
          <p:cNvPr id="24595" name="Text Box 18"/>
          <p:cNvSpPr txBox="1">
            <a:spLocks noChangeArrowheads="1"/>
          </p:cNvSpPr>
          <p:nvPr/>
        </p:nvSpPr>
        <p:spPr bwMode="auto">
          <a:xfrm>
            <a:off x="2514600" y="3505200"/>
            <a:ext cx="9144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*wc2</a:t>
            </a:r>
          </a:p>
        </p:txBody>
      </p:sp>
      <p:sp>
        <p:nvSpPr>
          <p:cNvPr id="24596" name="Text Box 19"/>
          <p:cNvSpPr txBox="1">
            <a:spLocks noChangeArrowheads="1"/>
          </p:cNvSpPr>
          <p:nvPr/>
        </p:nvSpPr>
        <p:spPr bwMode="auto">
          <a:xfrm>
            <a:off x="4114800" y="3505200"/>
            <a:ext cx="15240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wc3</a:t>
            </a:r>
          </a:p>
        </p:txBody>
      </p:sp>
      <p:sp>
        <p:nvSpPr>
          <p:cNvPr id="24597" name="Text Box 20"/>
          <p:cNvSpPr txBox="1">
            <a:spLocks noChangeArrowheads="1"/>
          </p:cNvSpPr>
          <p:nvPr/>
        </p:nvSpPr>
        <p:spPr bwMode="auto">
          <a:xfrm>
            <a:off x="6553200" y="3505200"/>
            <a:ext cx="1752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wc4</a:t>
            </a:r>
          </a:p>
        </p:txBody>
      </p:sp>
      <p:sp>
        <p:nvSpPr>
          <p:cNvPr id="24598" name="Line 21"/>
          <p:cNvSpPr>
            <a:spLocks noChangeShapeType="1"/>
          </p:cNvSpPr>
          <p:nvPr/>
        </p:nvSpPr>
        <p:spPr bwMode="auto">
          <a:xfrm>
            <a:off x="4572000" y="2286000"/>
            <a:ext cx="4114800" cy="0"/>
          </a:xfrm>
          <a:prstGeom prst="line">
            <a:avLst/>
          </a:prstGeom>
          <a:noFill/>
          <a:ln w="9525">
            <a:solidFill>
              <a:schemeClr val="tx1"/>
            </a:solidFill>
            <a:round/>
            <a:headEnd/>
            <a:tailEnd/>
          </a:ln>
        </p:spPr>
        <p:txBody>
          <a:bodyPr/>
          <a:lstStyle/>
          <a:p>
            <a:endParaRPr lang="en-US"/>
          </a:p>
        </p:txBody>
      </p:sp>
      <p:sp>
        <p:nvSpPr>
          <p:cNvPr id="24599" name="Line 22"/>
          <p:cNvSpPr>
            <a:spLocks noChangeShapeType="1"/>
          </p:cNvSpPr>
          <p:nvPr/>
        </p:nvSpPr>
        <p:spPr bwMode="auto">
          <a:xfrm flipV="1">
            <a:off x="8686800" y="838200"/>
            <a:ext cx="0" cy="2514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9943" name="Text Box 23"/>
          <p:cNvSpPr txBox="1">
            <a:spLocks noChangeArrowheads="1"/>
          </p:cNvSpPr>
          <p:nvPr/>
        </p:nvSpPr>
        <p:spPr bwMode="auto">
          <a:xfrm>
            <a:off x="914400" y="4114800"/>
            <a:ext cx="7086600" cy="2200275"/>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FF0000"/>
                </a:solidFill>
                <a:latin typeface="Arial" charset="0"/>
                <a:cs typeface="Arial" charset="0"/>
              </a:rPr>
              <a:t>EDF Test: </a:t>
            </a:r>
          </a:p>
          <a:p>
            <a:pPr algn="l" eaLnBrk="0" hangingPunct="0">
              <a:spcBef>
                <a:spcPct val="50000"/>
              </a:spcBef>
            </a:pPr>
            <a:r>
              <a:rPr lang="en-US" sz="1800">
                <a:solidFill>
                  <a:srgbClr val="FF0000"/>
                </a:solidFill>
                <a:latin typeface="Arial" charset="0"/>
                <a:cs typeface="Arial" charset="0"/>
              </a:rPr>
              <a:t>	</a:t>
            </a:r>
            <a:r>
              <a:rPr lang="en-US" sz="2400">
                <a:solidFill>
                  <a:srgbClr val="FF0000"/>
                </a:solidFill>
                <a:latin typeface="Arial" charset="0"/>
                <a:cs typeface="Arial" charset="0"/>
              </a:rPr>
              <a:t>∑(wc</a:t>
            </a:r>
            <a:r>
              <a:rPr lang="en-US" sz="2400" baseline="-25000">
                <a:solidFill>
                  <a:srgbClr val="FF0000"/>
                </a:solidFill>
                <a:latin typeface="Arial" charset="0"/>
                <a:cs typeface="Arial" charset="0"/>
              </a:rPr>
              <a:t>i</a:t>
            </a:r>
            <a:r>
              <a:rPr lang="en-US" sz="2400">
                <a:solidFill>
                  <a:srgbClr val="FF0000"/>
                </a:solidFill>
                <a:latin typeface="Arial" charset="0"/>
                <a:cs typeface="Arial" charset="0"/>
              </a:rPr>
              <a:t>/p</a:t>
            </a:r>
            <a:r>
              <a:rPr lang="en-US" sz="2400" baseline="-25000">
                <a:solidFill>
                  <a:srgbClr val="FF0000"/>
                </a:solidFill>
                <a:latin typeface="Arial" charset="0"/>
                <a:cs typeface="Arial" charset="0"/>
              </a:rPr>
              <a:t>i</a:t>
            </a:r>
            <a:r>
              <a:rPr lang="en-US" sz="2400">
                <a:solidFill>
                  <a:srgbClr val="FF0000"/>
                </a:solidFill>
                <a:latin typeface="Arial" charset="0"/>
                <a:cs typeface="Arial" charset="0"/>
              </a:rPr>
              <a:t>) &lt; 1 	at maximum frequency = F</a:t>
            </a:r>
            <a:r>
              <a:rPr lang="en-US" sz="2400" baseline="-25000">
                <a:solidFill>
                  <a:srgbClr val="FF0000"/>
                </a:solidFill>
                <a:latin typeface="Arial" charset="0"/>
                <a:cs typeface="Arial" charset="0"/>
              </a:rPr>
              <a:t>max</a:t>
            </a:r>
          </a:p>
          <a:p>
            <a:pPr algn="l" eaLnBrk="0" hangingPunct="0">
              <a:spcBef>
                <a:spcPct val="50000"/>
              </a:spcBef>
            </a:pPr>
            <a:endParaRPr lang="en-US" sz="2000" baseline="-25000">
              <a:solidFill>
                <a:srgbClr val="FF0000"/>
              </a:solidFill>
              <a:latin typeface="Arial" charset="0"/>
              <a:cs typeface="Arial" charset="0"/>
            </a:endParaRPr>
          </a:p>
          <a:p>
            <a:pPr algn="l" eaLnBrk="0" hangingPunct="0">
              <a:spcBef>
                <a:spcPct val="50000"/>
              </a:spcBef>
            </a:pPr>
            <a:r>
              <a:rPr lang="en-US" sz="1800">
                <a:solidFill>
                  <a:srgbClr val="FF0000"/>
                </a:solidFill>
                <a:latin typeface="Arial" charset="0"/>
                <a:cs typeface="Arial" charset="0"/>
              </a:rPr>
              <a:t>Static-VS EDF Test: </a:t>
            </a:r>
          </a:p>
          <a:p>
            <a:pPr algn="l" eaLnBrk="0" hangingPunct="0">
              <a:spcBef>
                <a:spcPct val="50000"/>
              </a:spcBef>
            </a:pPr>
            <a:r>
              <a:rPr lang="en-US" sz="1800">
                <a:solidFill>
                  <a:srgbClr val="FF0000"/>
                </a:solidFill>
                <a:latin typeface="Arial" charset="0"/>
                <a:cs typeface="Arial" charset="0"/>
              </a:rPr>
              <a:t>	</a:t>
            </a:r>
            <a:r>
              <a:rPr lang="en-US" sz="2400">
                <a:solidFill>
                  <a:srgbClr val="FF0000"/>
                </a:solidFill>
                <a:latin typeface="Arial" charset="0"/>
                <a:cs typeface="Arial" charset="0"/>
              </a:rPr>
              <a:t>K* [</a:t>
            </a:r>
            <a:r>
              <a:rPr lang="en-US" sz="2400">
                <a:solidFill>
                  <a:srgbClr val="FF0000"/>
                </a:solidFill>
                <a:latin typeface="Arial" charset="0"/>
              </a:rPr>
              <a:t>∑(wc</a:t>
            </a:r>
            <a:r>
              <a:rPr lang="en-US" sz="2400" baseline="-25000">
                <a:solidFill>
                  <a:srgbClr val="FF0000"/>
                </a:solidFill>
                <a:latin typeface="Arial" charset="0"/>
              </a:rPr>
              <a:t>i</a:t>
            </a:r>
            <a:r>
              <a:rPr lang="en-US" sz="2400">
                <a:solidFill>
                  <a:srgbClr val="FF0000"/>
                </a:solidFill>
                <a:latin typeface="Arial" charset="0"/>
              </a:rPr>
              <a:t>/p</a:t>
            </a:r>
            <a:r>
              <a:rPr lang="en-US" sz="2400" baseline="-25000">
                <a:solidFill>
                  <a:srgbClr val="FF0000"/>
                </a:solidFill>
                <a:latin typeface="Arial" charset="0"/>
              </a:rPr>
              <a:t>i</a:t>
            </a:r>
            <a:r>
              <a:rPr lang="en-US" sz="2400">
                <a:solidFill>
                  <a:srgbClr val="FF0000"/>
                </a:solidFill>
                <a:latin typeface="Arial" charset="0"/>
              </a:rPr>
              <a:t>)] = 1 	at frequency = F</a:t>
            </a:r>
            <a:r>
              <a:rPr lang="en-US" sz="2400" baseline="-25000">
                <a:solidFill>
                  <a:srgbClr val="FF0000"/>
                </a:solidFill>
                <a:latin typeface="Arial" charset="0"/>
              </a:rPr>
              <a:t>max</a:t>
            </a:r>
            <a:r>
              <a:rPr lang="en-US" sz="2400">
                <a:solidFill>
                  <a:srgbClr val="FF0000"/>
                </a:solidFill>
                <a:latin typeface="Arial" charset="0"/>
              </a:rPr>
              <a:t>/K</a:t>
            </a:r>
          </a:p>
        </p:txBody>
      </p:sp>
      <p:sp>
        <p:nvSpPr>
          <p:cNvPr id="24601" name="Line 24"/>
          <p:cNvSpPr>
            <a:spLocks noChangeShapeType="1"/>
          </p:cNvSpPr>
          <p:nvPr/>
        </p:nvSpPr>
        <p:spPr bwMode="auto">
          <a:xfrm>
            <a:off x="3276600" y="1676400"/>
            <a:ext cx="0" cy="609600"/>
          </a:xfrm>
          <a:prstGeom prst="line">
            <a:avLst/>
          </a:prstGeom>
          <a:noFill/>
          <a:ln w="9525">
            <a:solidFill>
              <a:schemeClr val="tx1"/>
            </a:solidFill>
            <a:round/>
            <a:headEnd/>
            <a:tailEnd/>
          </a:ln>
        </p:spPr>
        <p:txBody>
          <a:bodyPr/>
          <a:lstStyle/>
          <a:p>
            <a:endParaRPr lang="en-US"/>
          </a:p>
        </p:txBody>
      </p:sp>
      <p:sp>
        <p:nvSpPr>
          <p:cNvPr id="24602" name="Line 25"/>
          <p:cNvSpPr>
            <a:spLocks noChangeShapeType="1"/>
          </p:cNvSpPr>
          <p:nvPr/>
        </p:nvSpPr>
        <p:spPr bwMode="auto">
          <a:xfrm>
            <a:off x="4876800" y="1676400"/>
            <a:ext cx="0" cy="609600"/>
          </a:xfrm>
          <a:prstGeom prst="line">
            <a:avLst/>
          </a:prstGeom>
          <a:noFill/>
          <a:ln w="9525">
            <a:solidFill>
              <a:schemeClr val="tx1"/>
            </a:solidFill>
            <a:round/>
            <a:headEnd/>
            <a:tailEnd/>
          </a:ln>
        </p:spPr>
        <p:txBody>
          <a:bodyPr/>
          <a:lstStyle/>
          <a:p>
            <a:endParaRPr lang="en-US"/>
          </a:p>
        </p:txBody>
      </p:sp>
      <p:sp>
        <p:nvSpPr>
          <p:cNvPr id="24603" name="Rectangle 26"/>
          <p:cNvSpPr>
            <a:spLocks noChangeArrowheads="1"/>
          </p:cNvSpPr>
          <p:nvPr/>
        </p:nvSpPr>
        <p:spPr bwMode="auto">
          <a:xfrm>
            <a:off x="2362200" y="1676400"/>
            <a:ext cx="914400" cy="609600"/>
          </a:xfrm>
          <a:prstGeom prst="rect">
            <a:avLst/>
          </a:prstGeom>
          <a:solidFill>
            <a:schemeClr val="tx1"/>
          </a:solidFill>
          <a:ln w="9525">
            <a:solidFill>
              <a:schemeClr val="tx1"/>
            </a:solidFill>
            <a:miter lim="800000"/>
            <a:headEnd/>
            <a:tailEnd/>
          </a:ln>
        </p:spPr>
        <p:txBody>
          <a:bodyPr wrap="none" anchor="ctr"/>
          <a:lstStyle/>
          <a:p>
            <a:endParaRPr lang="en-US" dirty="0">
              <a:solidFill>
                <a:srgbClr val="FFC000"/>
              </a:solidFill>
            </a:endParaRPr>
          </a:p>
        </p:txBody>
      </p:sp>
      <p:sp>
        <p:nvSpPr>
          <p:cNvPr id="24604" name="Rectangle 27"/>
          <p:cNvSpPr>
            <a:spLocks noChangeArrowheads="1"/>
          </p:cNvSpPr>
          <p:nvPr/>
        </p:nvSpPr>
        <p:spPr bwMode="auto">
          <a:xfrm>
            <a:off x="4876800" y="1676400"/>
            <a:ext cx="2286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4605" name="Rectangle 28"/>
          <p:cNvSpPr>
            <a:spLocks noChangeArrowheads="1"/>
          </p:cNvSpPr>
          <p:nvPr/>
        </p:nvSpPr>
        <p:spPr bwMode="auto">
          <a:xfrm>
            <a:off x="6781800" y="1676400"/>
            <a:ext cx="19050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4606" name="Line 29"/>
          <p:cNvSpPr>
            <a:spLocks noChangeShapeType="1"/>
          </p:cNvSpPr>
          <p:nvPr/>
        </p:nvSpPr>
        <p:spPr bwMode="auto">
          <a:xfrm>
            <a:off x="3276600" y="2286000"/>
            <a:ext cx="533400" cy="1143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4607" name="Line 30"/>
          <p:cNvSpPr>
            <a:spLocks noChangeShapeType="1"/>
          </p:cNvSpPr>
          <p:nvPr/>
        </p:nvSpPr>
        <p:spPr bwMode="auto">
          <a:xfrm>
            <a:off x="2362200" y="2286000"/>
            <a:ext cx="1447800" cy="1066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4608" name="Line 31"/>
          <p:cNvSpPr>
            <a:spLocks noChangeShapeType="1"/>
          </p:cNvSpPr>
          <p:nvPr/>
        </p:nvSpPr>
        <p:spPr bwMode="auto">
          <a:xfrm>
            <a:off x="4876800" y="2286000"/>
            <a:ext cx="1371600" cy="1143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4609" name="Line 32"/>
          <p:cNvSpPr>
            <a:spLocks noChangeShapeType="1"/>
          </p:cNvSpPr>
          <p:nvPr/>
        </p:nvSpPr>
        <p:spPr bwMode="auto">
          <a:xfrm>
            <a:off x="5105400" y="2286000"/>
            <a:ext cx="1143000" cy="1143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4610" name="Line 33"/>
          <p:cNvSpPr>
            <a:spLocks noChangeShapeType="1"/>
          </p:cNvSpPr>
          <p:nvPr/>
        </p:nvSpPr>
        <p:spPr bwMode="auto">
          <a:xfrm>
            <a:off x="6781800" y="2286000"/>
            <a:ext cx="1905000" cy="1066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4611" name="Text Box 34"/>
          <p:cNvSpPr txBox="1">
            <a:spLocks noChangeArrowheads="1"/>
          </p:cNvSpPr>
          <p:nvPr/>
        </p:nvSpPr>
        <p:spPr bwMode="auto">
          <a:xfrm>
            <a:off x="7620000" y="762000"/>
            <a:ext cx="1524000" cy="641350"/>
          </a:xfrm>
          <a:prstGeom prst="rect">
            <a:avLst/>
          </a:prstGeom>
          <a:noFill/>
          <a:ln w="9525">
            <a:noFill/>
            <a:miter lim="800000"/>
            <a:headEnd/>
            <a:tailEnd/>
          </a:ln>
        </p:spPr>
        <p:txBody>
          <a:bodyPr>
            <a:spAutoFit/>
          </a:bodyPr>
          <a:lstStyle/>
          <a:p>
            <a:pPr algn="l" eaLnBrk="0" hangingPunct="0">
              <a:spcBef>
                <a:spcPct val="50000"/>
              </a:spcBef>
            </a:pPr>
            <a:r>
              <a:rPr lang="en-US" sz="1800">
                <a:solidFill>
                  <a:srgbClr val="FF0000"/>
                </a:solidFill>
                <a:latin typeface="Arial" charset="0"/>
              </a:rPr>
              <a:t>Next arrival of T1</a:t>
            </a:r>
          </a:p>
        </p:txBody>
      </p:sp>
      <p:sp>
        <p:nvSpPr>
          <p:cNvPr id="24612" name="Line 35"/>
          <p:cNvSpPr>
            <a:spLocks noChangeShapeType="1"/>
          </p:cNvSpPr>
          <p:nvPr/>
        </p:nvSpPr>
        <p:spPr bwMode="auto">
          <a:xfrm>
            <a:off x="7924800" y="1295400"/>
            <a:ext cx="762000" cy="381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custDataLst>
      <p:tags r:id="rId1"/>
    </p:custDataLst>
  </p:cSld>
  <p:clrMapOvr>
    <a:masterClrMapping/>
  </p:clrMapOvr>
  <p:transition advTm="5461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943">
                                            <p:txEl>
                                              <p:pRg st="3" end="3"/>
                                            </p:txEl>
                                          </p:spTgt>
                                        </p:tgtEl>
                                        <p:attrNameLst>
                                          <p:attrName>style.visibility</p:attrName>
                                        </p:attrNameLst>
                                      </p:cBhvr>
                                      <p:to>
                                        <p:strVal val="visible"/>
                                      </p:to>
                                    </p:set>
                                    <p:animEffect transition="in" filter="blinds(horizontal)">
                                      <p:cBhvr>
                                        <p:cTn id="7" dur="500"/>
                                        <p:tgtEl>
                                          <p:spTgt spid="20994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9943">
                                            <p:txEl>
                                              <p:pRg st="4" end="4"/>
                                            </p:txEl>
                                          </p:spTgt>
                                        </p:tgtEl>
                                        <p:attrNameLst>
                                          <p:attrName>style.visibility</p:attrName>
                                        </p:attrNameLst>
                                      </p:cBhvr>
                                      <p:to>
                                        <p:strVal val="visible"/>
                                      </p:to>
                                    </p:set>
                                    <p:animEffect transition="in" filter="blinds(horizontal)">
                                      <p:cBhvr>
                                        <p:cTn id="10" dur="500"/>
                                        <p:tgtEl>
                                          <p:spTgt spid="2099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3200" smtClean="0"/>
              <a:t>Static voltage scaling: Example</a:t>
            </a:r>
          </a:p>
        </p:txBody>
      </p:sp>
      <p:sp>
        <p:nvSpPr>
          <p:cNvPr id="25603" name="Rectangle 3"/>
          <p:cNvSpPr>
            <a:spLocks noGrp="1" noChangeArrowheads="1"/>
          </p:cNvSpPr>
          <p:nvPr>
            <p:ph idx="1"/>
          </p:nvPr>
        </p:nvSpPr>
        <p:spPr/>
        <p:txBody>
          <a:bodyPr/>
          <a:lstStyle/>
          <a:p>
            <a:r>
              <a:rPr lang="en-US" smtClean="0"/>
              <a:t>Task set: T1 = (1, 4) and T2 = (2, 8)</a:t>
            </a:r>
          </a:p>
          <a:p>
            <a:r>
              <a:rPr lang="en-US" smtClean="0"/>
              <a:t>U = 1/4 + 2/8 = 0.5 (&lt; 1) @ F</a:t>
            </a:r>
            <a:r>
              <a:rPr lang="en-US" baseline="-25000" smtClean="0"/>
              <a:t>max</a:t>
            </a:r>
          </a:p>
          <a:p>
            <a:endParaRPr lang="en-US" baseline="-25000" smtClean="0"/>
          </a:p>
          <a:p>
            <a:r>
              <a:rPr lang="en-US" smtClean="0"/>
              <a:t>What is the “k” at which the task set is still schedulable @ (F</a:t>
            </a:r>
            <a:r>
              <a:rPr lang="en-US" baseline="-25000" smtClean="0"/>
              <a:t>max </a:t>
            </a:r>
            <a:r>
              <a:rPr lang="en-US" smtClean="0"/>
              <a:t>/ k):</a:t>
            </a:r>
          </a:p>
          <a:p>
            <a:pPr lvl="1"/>
            <a:r>
              <a:rPr lang="en-US" smtClean="0"/>
              <a:t>Let K = x</a:t>
            </a:r>
          </a:p>
          <a:p>
            <a:pPr lvl="1"/>
            <a:r>
              <a:rPr lang="en-US" smtClean="0"/>
              <a:t>U = (1*x)/4 + (2*x)/8 = x*(0.5) = 1</a:t>
            </a:r>
          </a:p>
          <a:p>
            <a:pPr lvl="1"/>
            <a:r>
              <a:rPr lang="en-US" smtClean="0"/>
              <a:t>X = 2, that is k = 2</a:t>
            </a:r>
          </a:p>
          <a:p>
            <a:pPr lvl="1"/>
            <a:r>
              <a:rPr lang="en-US" smtClean="0"/>
              <a:t>Therefore, we can operate at f = F</a:t>
            </a:r>
            <a:r>
              <a:rPr lang="en-US" baseline="-25000" smtClean="0"/>
              <a:t>max</a:t>
            </a:r>
            <a:r>
              <a:rPr lang="en-US" smtClean="0"/>
              <a:t> / 2 and still meet the deadlines</a:t>
            </a:r>
          </a:p>
          <a:p>
            <a:endParaRPr lang="en-US" smtClean="0"/>
          </a:p>
          <a:p>
            <a:endParaRPr lang="en-US" smtClean="0"/>
          </a:p>
        </p:txBody>
      </p:sp>
      <p:sp>
        <p:nvSpPr>
          <p:cNvPr id="22530"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4551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200" smtClean="0"/>
              <a:t>Static voltage scaling: Example</a:t>
            </a:r>
          </a:p>
        </p:txBody>
      </p:sp>
      <p:sp>
        <p:nvSpPr>
          <p:cNvPr id="23554" name="Slide Number Placeholder 5"/>
          <p:cNvSpPr>
            <a:spLocks noGrp="1"/>
          </p:cNvSpPr>
          <p:nvPr>
            <p:ph type="sldNum" sz="quarter" idx="12"/>
          </p:nvPr>
        </p:nvSpPr>
        <p:spPr/>
        <p:txBody>
          <a:bodyPr/>
          <a:lstStyle/>
          <a:p>
            <a:pPr>
              <a:defRPr/>
            </a:pPr>
            <a:endParaRPr lang="en-US" dirty="0"/>
          </a:p>
        </p:txBody>
      </p:sp>
      <p:sp>
        <p:nvSpPr>
          <p:cNvPr id="23556" name="Rectangle 6"/>
          <p:cNvSpPr>
            <a:spLocks noChangeArrowheads="1"/>
          </p:cNvSpPr>
          <p:nvPr/>
        </p:nvSpPr>
        <p:spPr bwMode="ltGray">
          <a:xfrm>
            <a:off x="1219200" y="685800"/>
            <a:ext cx="6324600" cy="774700"/>
          </a:xfrm>
          <a:prstGeom prst="rect">
            <a:avLst/>
          </a:prstGeom>
          <a:noFill/>
          <a:ln w="12700" cap="sq">
            <a:solidFill>
              <a:schemeClr val="accent5"/>
            </a:solidFill>
            <a:miter lim="800000"/>
            <a:headEnd type="none" w="sm" len="sm"/>
            <a:tailEnd type="none" w="sm" len="sm"/>
          </a:ln>
        </p:spPr>
        <p:txBody>
          <a:bodyPr>
            <a:spAutoFit/>
          </a:bodyPr>
          <a:lstStyle/>
          <a:p>
            <a:pPr>
              <a:defRPr/>
            </a:pPr>
            <a:r>
              <a:rPr lang="en-US" sz="2000" dirty="0">
                <a:solidFill>
                  <a:srgbClr val="FF0000"/>
                </a:solidFill>
              </a:rPr>
              <a:t>Task set: T1 = (1, 4) and T2 = (2, 8)</a:t>
            </a:r>
          </a:p>
          <a:p>
            <a:pPr>
              <a:defRPr/>
            </a:pPr>
            <a:r>
              <a:rPr lang="en-US" sz="2000" dirty="0">
                <a:solidFill>
                  <a:srgbClr val="FF0000"/>
                </a:solidFill>
              </a:rPr>
              <a:t>U = 1/4 + 2/8 = 0.5 (&lt; 1) @ </a:t>
            </a:r>
            <a:r>
              <a:rPr lang="en-US" sz="2000" dirty="0" err="1">
                <a:solidFill>
                  <a:srgbClr val="FF0000"/>
                </a:solidFill>
              </a:rPr>
              <a:t>Fmax</a:t>
            </a:r>
            <a:endParaRPr lang="en-US" sz="2000" dirty="0">
              <a:solidFill>
                <a:srgbClr val="FF0000"/>
              </a:solidFill>
            </a:endParaRPr>
          </a:p>
        </p:txBody>
      </p:sp>
      <p:sp>
        <p:nvSpPr>
          <p:cNvPr id="26629" name="Line 7"/>
          <p:cNvSpPr>
            <a:spLocks noChangeShapeType="1"/>
          </p:cNvSpPr>
          <p:nvPr/>
        </p:nvSpPr>
        <p:spPr bwMode="ltGray">
          <a:xfrm>
            <a:off x="1295400" y="1981200"/>
            <a:ext cx="0" cy="1828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6630" name="Line 8"/>
          <p:cNvSpPr>
            <a:spLocks noChangeShapeType="1"/>
          </p:cNvSpPr>
          <p:nvPr/>
        </p:nvSpPr>
        <p:spPr bwMode="ltGray">
          <a:xfrm>
            <a:off x="1143000" y="3657600"/>
            <a:ext cx="67056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6631" name="Rectangle 9"/>
          <p:cNvSpPr>
            <a:spLocks noChangeArrowheads="1"/>
          </p:cNvSpPr>
          <p:nvPr/>
        </p:nvSpPr>
        <p:spPr bwMode="ltGray">
          <a:xfrm>
            <a:off x="1295400" y="2438400"/>
            <a:ext cx="381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endParaRPr lang="en-US"/>
          </a:p>
        </p:txBody>
      </p:sp>
      <p:sp>
        <p:nvSpPr>
          <p:cNvPr id="26632" name="Rectangle 10"/>
          <p:cNvSpPr>
            <a:spLocks noChangeArrowheads="1"/>
          </p:cNvSpPr>
          <p:nvPr/>
        </p:nvSpPr>
        <p:spPr bwMode="ltGray">
          <a:xfrm>
            <a:off x="1676400" y="2438400"/>
            <a:ext cx="762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endParaRPr lang="en-US"/>
          </a:p>
        </p:txBody>
      </p:sp>
      <p:sp>
        <p:nvSpPr>
          <p:cNvPr id="26633" name="Rectangle 12"/>
          <p:cNvSpPr>
            <a:spLocks noChangeArrowheads="1"/>
          </p:cNvSpPr>
          <p:nvPr/>
        </p:nvSpPr>
        <p:spPr bwMode="ltGray">
          <a:xfrm>
            <a:off x="2819400" y="2438400"/>
            <a:ext cx="381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endParaRPr lang="en-US"/>
          </a:p>
        </p:txBody>
      </p:sp>
      <p:sp>
        <p:nvSpPr>
          <p:cNvPr id="26634" name="Line 17"/>
          <p:cNvSpPr>
            <a:spLocks noChangeShapeType="1"/>
          </p:cNvSpPr>
          <p:nvPr/>
        </p:nvSpPr>
        <p:spPr bwMode="ltGray">
          <a:xfrm flipV="1">
            <a:off x="4343400" y="1981200"/>
            <a:ext cx="0" cy="16764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6635" name="Text Box 18"/>
          <p:cNvSpPr txBox="1">
            <a:spLocks noChangeArrowheads="1"/>
          </p:cNvSpPr>
          <p:nvPr/>
        </p:nvSpPr>
        <p:spPr bwMode="ltGray">
          <a:xfrm>
            <a:off x="990600" y="36258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C000"/>
                </a:solidFill>
              </a:rPr>
              <a:t>0</a:t>
            </a:r>
          </a:p>
        </p:txBody>
      </p:sp>
      <p:sp>
        <p:nvSpPr>
          <p:cNvPr id="26636" name="Text Box 20"/>
          <p:cNvSpPr txBox="1">
            <a:spLocks noChangeArrowheads="1"/>
          </p:cNvSpPr>
          <p:nvPr/>
        </p:nvSpPr>
        <p:spPr bwMode="ltGray">
          <a:xfrm>
            <a:off x="1447800" y="36576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C000"/>
                </a:solidFill>
              </a:rPr>
              <a:t>1</a:t>
            </a:r>
          </a:p>
        </p:txBody>
      </p:sp>
      <p:sp>
        <p:nvSpPr>
          <p:cNvPr id="26637" name="Text Box 21"/>
          <p:cNvSpPr txBox="1">
            <a:spLocks noChangeArrowheads="1"/>
          </p:cNvSpPr>
          <p:nvPr/>
        </p:nvSpPr>
        <p:spPr bwMode="ltGray">
          <a:xfrm>
            <a:off x="2209800" y="36576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C000"/>
                </a:solidFill>
              </a:rPr>
              <a:t>3</a:t>
            </a:r>
          </a:p>
        </p:txBody>
      </p:sp>
      <p:sp>
        <p:nvSpPr>
          <p:cNvPr id="26638" name="Text Box 22"/>
          <p:cNvSpPr txBox="1">
            <a:spLocks noChangeArrowheads="1"/>
          </p:cNvSpPr>
          <p:nvPr/>
        </p:nvSpPr>
        <p:spPr bwMode="ltGray">
          <a:xfrm>
            <a:off x="2590800" y="36576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C000"/>
                </a:solidFill>
              </a:rPr>
              <a:t>4</a:t>
            </a:r>
          </a:p>
        </p:txBody>
      </p:sp>
      <p:sp>
        <p:nvSpPr>
          <p:cNvPr id="26639" name="Text Box 23"/>
          <p:cNvSpPr txBox="1">
            <a:spLocks noChangeArrowheads="1"/>
          </p:cNvSpPr>
          <p:nvPr/>
        </p:nvSpPr>
        <p:spPr bwMode="ltGray">
          <a:xfrm>
            <a:off x="3048000" y="36576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C000"/>
                </a:solidFill>
              </a:rPr>
              <a:t>5</a:t>
            </a:r>
          </a:p>
        </p:txBody>
      </p:sp>
      <p:sp>
        <p:nvSpPr>
          <p:cNvPr id="26640" name="Text Box 24"/>
          <p:cNvSpPr txBox="1">
            <a:spLocks noChangeArrowheads="1"/>
          </p:cNvSpPr>
          <p:nvPr/>
        </p:nvSpPr>
        <p:spPr bwMode="ltGray">
          <a:xfrm>
            <a:off x="4114800" y="36576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C000"/>
                </a:solidFill>
              </a:rPr>
              <a:t>8</a:t>
            </a:r>
          </a:p>
        </p:txBody>
      </p:sp>
      <p:sp>
        <p:nvSpPr>
          <p:cNvPr id="26641" name="Rectangle 25"/>
          <p:cNvSpPr>
            <a:spLocks noChangeArrowheads="1"/>
          </p:cNvSpPr>
          <p:nvPr/>
        </p:nvSpPr>
        <p:spPr bwMode="ltGray">
          <a:xfrm>
            <a:off x="2438400" y="2438400"/>
            <a:ext cx="381000" cy="12192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26642" name="Rectangle 26"/>
          <p:cNvSpPr>
            <a:spLocks noChangeArrowheads="1"/>
          </p:cNvSpPr>
          <p:nvPr/>
        </p:nvSpPr>
        <p:spPr bwMode="ltGray">
          <a:xfrm>
            <a:off x="3200400" y="2438400"/>
            <a:ext cx="1143000" cy="12192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26643" name="Text Box 27"/>
          <p:cNvSpPr txBox="1">
            <a:spLocks noChangeArrowheads="1"/>
          </p:cNvSpPr>
          <p:nvPr/>
        </p:nvSpPr>
        <p:spPr bwMode="ltGray">
          <a:xfrm rot="10800000">
            <a:off x="608013" y="2362200"/>
            <a:ext cx="431800"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a:solidFill>
                  <a:srgbClr val="0033CC"/>
                </a:solidFill>
              </a:rPr>
              <a:t>Frequency</a:t>
            </a:r>
          </a:p>
        </p:txBody>
      </p:sp>
      <p:sp>
        <p:nvSpPr>
          <p:cNvPr id="26644" name="Text Box 28"/>
          <p:cNvSpPr txBox="1">
            <a:spLocks noChangeArrowheads="1"/>
          </p:cNvSpPr>
          <p:nvPr/>
        </p:nvSpPr>
        <p:spPr bwMode="ltGray">
          <a:xfrm>
            <a:off x="914400" y="21780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C000"/>
                </a:solidFill>
              </a:rPr>
              <a:t>F</a:t>
            </a:r>
            <a:r>
              <a:rPr lang="en-US" baseline="-25000">
                <a:solidFill>
                  <a:srgbClr val="FFC000"/>
                </a:solidFill>
              </a:rPr>
              <a:t>m</a:t>
            </a:r>
          </a:p>
        </p:txBody>
      </p:sp>
      <p:sp>
        <p:nvSpPr>
          <p:cNvPr id="26645" name="Text Box 29"/>
          <p:cNvSpPr txBox="1">
            <a:spLocks noChangeArrowheads="1"/>
          </p:cNvSpPr>
          <p:nvPr/>
        </p:nvSpPr>
        <p:spPr bwMode="ltGray">
          <a:xfrm>
            <a:off x="4495800" y="3657600"/>
            <a:ext cx="15240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0033CC"/>
                </a:solidFill>
              </a:rPr>
              <a:t>Time</a:t>
            </a:r>
          </a:p>
        </p:txBody>
      </p:sp>
      <p:sp>
        <p:nvSpPr>
          <p:cNvPr id="26646" name="Rectangle 30"/>
          <p:cNvSpPr>
            <a:spLocks noChangeArrowheads="1"/>
          </p:cNvSpPr>
          <p:nvPr/>
        </p:nvSpPr>
        <p:spPr bwMode="ltGray">
          <a:xfrm>
            <a:off x="762000" y="5029200"/>
            <a:ext cx="7315200" cy="1139825"/>
          </a:xfrm>
          <a:prstGeom prst="rect">
            <a:avLst/>
          </a:prstGeom>
          <a:noFill/>
          <a:ln w="12700" cap="sq">
            <a:solidFill>
              <a:schemeClr val="accent1"/>
            </a:solidFill>
            <a:miter lim="800000"/>
            <a:headEnd type="none" w="sm" len="sm"/>
            <a:tailEnd type="none" w="sm" len="sm"/>
          </a:ln>
        </p:spPr>
        <p:txBody>
          <a:bodyPr>
            <a:spAutoFit/>
          </a:bodyPr>
          <a:lstStyle/>
          <a:p>
            <a:r>
              <a:rPr lang="en-US" sz="2000">
                <a:solidFill>
                  <a:srgbClr val="FF0000"/>
                </a:solidFill>
              </a:rPr>
              <a:t>Finding the right frequency scaling parameter (say, k)</a:t>
            </a:r>
          </a:p>
          <a:p>
            <a:r>
              <a:rPr lang="en-US" sz="2000">
                <a:solidFill>
                  <a:srgbClr val="FFC000"/>
                </a:solidFill>
              </a:rPr>
              <a:t>U = (1*k)/4 + (2*k)/8 = 0.5*k = 1 @ (F</a:t>
            </a:r>
            <a:r>
              <a:rPr lang="en-US" sz="2000" baseline="-25000">
                <a:solidFill>
                  <a:srgbClr val="FFC000"/>
                </a:solidFill>
              </a:rPr>
              <a:t>max</a:t>
            </a:r>
            <a:r>
              <a:rPr lang="en-US" sz="2000">
                <a:solidFill>
                  <a:srgbClr val="FFC000"/>
                </a:solidFill>
              </a:rPr>
              <a:t>/k)</a:t>
            </a:r>
          </a:p>
          <a:p>
            <a:r>
              <a:rPr lang="en-US" sz="2000">
                <a:solidFill>
                  <a:srgbClr val="FF0000"/>
                </a:solidFill>
              </a:rPr>
              <a:t>This gives, k = 2. Therefore, operating frequency = F</a:t>
            </a:r>
            <a:r>
              <a:rPr lang="en-US" sz="2000" baseline="-25000">
                <a:solidFill>
                  <a:srgbClr val="FF0000"/>
                </a:solidFill>
              </a:rPr>
              <a:t>max</a:t>
            </a:r>
            <a:r>
              <a:rPr lang="en-US" sz="2000">
                <a:solidFill>
                  <a:srgbClr val="FF0000"/>
                </a:solidFill>
              </a:rPr>
              <a:t>/2</a:t>
            </a:r>
          </a:p>
        </p:txBody>
      </p:sp>
    </p:spTree>
  </p:cSld>
  <p:clrMapOvr>
    <a:masterClrMapping/>
  </p:clrMapOvr>
  <p:transition advTm="1639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3200" smtClean="0"/>
              <a:t>Static voltage scaling: Example</a:t>
            </a:r>
          </a:p>
        </p:txBody>
      </p:sp>
      <p:sp>
        <p:nvSpPr>
          <p:cNvPr id="24578" name="Slide Number Placeholder 5"/>
          <p:cNvSpPr>
            <a:spLocks noGrp="1"/>
          </p:cNvSpPr>
          <p:nvPr>
            <p:ph type="sldNum" sz="quarter" idx="12"/>
          </p:nvPr>
        </p:nvSpPr>
        <p:spPr/>
        <p:txBody>
          <a:bodyPr/>
          <a:lstStyle/>
          <a:p>
            <a:pPr>
              <a:defRPr/>
            </a:pPr>
            <a:endParaRPr lang="en-US" dirty="0"/>
          </a:p>
        </p:txBody>
      </p:sp>
      <p:sp>
        <p:nvSpPr>
          <p:cNvPr id="27652" name="Rectangle 3"/>
          <p:cNvSpPr>
            <a:spLocks noChangeArrowheads="1"/>
          </p:cNvSpPr>
          <p:nvPr/>
        </p:nvSpPr>
        <p:spPr bwMode="ltGray">
          <a:xfrm>
            <a:off x="1143000" y="609600"/>
            <a:ext cx="6629400" cy="709613"/>
          </a:xfrm>
          <a:prstGeom prst="rect">
            <a:avLst/>
          </a:prstGeom>
          <a:noFill/>
          <a:ln w="12700" cap="sq">
            <a:solidFill>
              <a:srgbClr val="FFFF00"/>
            </a:solidFill>
            <a:miter lim="800000"/>
            <a:headEnd type="none" w="sm" len="sm"/>
            <a:tailEnd type="none" w="sm" len="sm"/>
          </a:ln>
        </p:spPr>
        <p:txBody>
          <a:bodyPr>
            <a:spAutoFit/>
          </a:bodyPr>
          <a:lstStyle/>
          <a:p>
            <a:r>
              <a:rPr lang="en-US" sz="1800">
                <a:solidFill>
                  <a:srgbClr val="FF0000"/>
                </a:solidFill>
              </a:rPr>
              <a:t>Modified Task set @ (Fmax/2): T1 = (2, 4) and T2 = (4, 8)</a:t>
            </a:r>
          </a:p>
          <a:p>
            <a:r>
              <a:rPr lang="en-US" sz="1800">
                <a:solidFill>
                  <a:srgbClr val="FF0000"/>
                </a:solidFill>
              </a:rPr>
              <a:t>U = 2/4 + 4/8 = 1 @ (Fmax/2)</a:t>
            </a:r>
          </a:p>
        </p:txBody>
      </p:sp>
      <p:sp>
        <p:nvSpPr>
          <p:cNvPr id="27653" name="Line 4"/>
          <p:cNvSpPr>
            <a:spLocks noChangeShapeType="1"/>
          </p:cNvSpPr>
          <p:nvPr/>
        </p:nvSpPr>
        <p:spPr bwMode="ltGray">
          <a:xfrm>
            <a:off x="1295400" y="2178050"/>
            <a:ext cx="0" cy="1828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7654" name="Line 5"/>
          <p:cNvSpPr>
            <a:spLocks noChangeShapeType="1"/>
          </p:cNvSpPr>
          <p:nvPr/>
        </p:nvSpPr>
        <p:spPr bwMode="ltGray">
          <a:xfrm>
            <a:off x="1143000" y="3854450"/>
            <a:ext cx="67056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7655" name="Rectangle 6"/>
          <p:cNvSpPr>
            <a:spLocks noChangeArrowheads="1"/>
          </p:cNvSpPr>
          <p:nvPr/>
        </p:nvSpPr>
        <p:spPr bwMode="ltGray">
          <a:xfrm>
            <a:off x="1295400" y="2635250"/>
            <a:ext cx="381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endParaRPr lang="en-US"/>
          </a:p>
        </p:txBody>
      </p:sp>
      <p:sp>
        <p:nvSpPr>
          <p:cNvPr id="27656" name="Rectangle 7"/>
          <p:cNvSpPr>
            <a:spLocks noChangeArrowheads="1"/>
          </p:cNvSpPr>
          <p:nvPr/>
        </p:nvSpPr>
        <p:spPr bwMode="ltGray">
          <a:xfrm>
            <a:off x="1676400" y="2635250"/>
            <a:ext cx="762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endParaRPr lang="en-US"/>
          </a:p>
        </p:txBody>
      </p:sp>
      <p:sp>
        <p:nvSpPr>
          <p:cNvPr id="27657" name="Rectangle 8"/>
          <p:cNvSpPr>
            <a:spLocks noChangeArrowheads="1"/>
          </p:cNvSpPr>
          <p:nvPr/>
        </p:nvSpPr>
        <p:spPr bwMode="ltGray">
          <a:xfrm>
            <a:off x="2819400" y="2635250"/>
            <a:ext cx="381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endParaRPr lang="en-US"/>
          </a:p>
        </p:txBody>
      </p:sp>
      <p:sp>
        <p:nvSpPr>
          <p:cNvPr id="27658" name="Line 9"/>
          <p:cNvSpPr>
            <a:spLocks noChangeShapeType="1"/>
          </p:cNvSpPr>
          <p:nvPr/>
        </p:nvSpPr>
        <p:spPr bwMode="ltGray">
          <a:xfrm flipV="1">
            <a:off x="4343400" y="2178050"/>
            <a:ext cx="0" cy="16764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7659" name="Text Box 10"/>
          <p:cNvSpPr txBox="1">
            <a:spLocks noChangeArrowheads="1"/>
          </p:cNvSpPr>
          <p:nvPr/>
        </p:nvSpPr>
        <p:spPr bwMode="ltGray">
          <a:xfrm>
            <a:off x="990600" y="38227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0</a:t>
            </a:r>
          </a:p>
        </p:txBody>
      </p:sp>
      <p:sp>
        <p:nvSpPr>
          <p:cNvPr id="27660" name="Text Box 11"/>
          <p:cNvSpPr txBox="1">
            <a:spLocks noChangeArrowheads="1"/>
          </p:cNvSpPr>
          <p:nvPr/>
        </p:nvSpPr>
        <p:spPr bwMode="ltGray">
          <a:xfrm>
            <a:off x="1447800" y="38544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1</a:t>
            </a:r>
          </a:p>
        </p:txBody>
      </p:sp>
      <p:sp>
        <p:nvSpPr>
          <p:cNvPr id="27661" name="Text Box 12"/>
          <p:cNvSpPr txBox="1">
            <a:spLocks noChangeArrowheads="1"/>
          </p:cNvSpPr>
          <p:nvPr/>
        </p:nvSpPr>
        <p:spPr bwMode="ltGray">
          <a:xfrm>
            <a:off x="2209800" y="38544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3</a:t>
            </a:r>
          </a:p>
        </p:txBody>
      </p:sp>
      <p:sp>
        <p:nvSpPr>
          <p:cNvPr id="27662" name="Text Box 13"/>
          <p:cNvSpPr txBox="1">
            <a:spLocks noChangeArrowheads="1"/>
          </p:cNvSpPr>
          <p:nvPr/>
        </p:nvSpPr>
        <p:spPr bwMode="ltGray">
          <a:xfrm>
            <a:off x="2590800" y="38544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4</a:t>
            </a:r>
          </a:p>
        </p:txBody>
      </p:sp>
      <p:sp>
        <p:nvSpPr>
          <p:cNvPr id="27663" name="Text Box 14"/>
          <p:cNvSpPr txBox="1">
            <a:spLocks noChangeArrowheads="1"/>
          </p:cNvSpPr>
          <p:nvPr/>
        </p:nvSpPr>
        <p:spPr bwMode="ltGray">
          <a:xfrm>
            <a:off x="3048000" y="38544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5</a:t>
            </a:r>
          </a:p>
        </p:txBody>
      </p:sp>
      <p:sp>
        <p:nvSpPr>
          <p:cNvPr id="27664" name="Text Box 15"/>
          <p:cNvSpPr txBox="1">
            <a:spLocks noChangeArrowheads="1"/>
          </p:cNvSpPr>
          <p:nvPr/>
        </p:nvSpPr>
        <p:spPr bwMode="ltGray">
          <a:xfrm>
            <a:off x="4114800" y="38544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8</a:t>
            </a:r>
          </a:p>
        </p:txBody>
      </p:sp>
      <p:sp>
        <p:nvSpPr>
          <p:cNvPr id="27665" name="Rectangle 16"/>
          <p:cNvSpPr>
            <a:spLocks noChangeArrowheads="1"/>
          </p:cNvSpPr>
          <p:nvPr/>
        </p:nvSpPr>
        <p:spPr bwMode="ltGray">
          <a:xfrm>
            <a:off x="2438400" y="2635250"/>
            <a:ext cx="381000" cy="12192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27666" name="Rectangle 17"/>
          <p:cNvSpPr>
            <a:spLocks noChangeArrowheads="1"/>
          </p:cNvSpPr>
          <p:nvPr/>
        </p:nvSpPr>
        <p:spPr bwMode="ltGray">
          <a:xfrm>
            <a:off x="3200400" y="2635250"/>
            <a:ext cx="1143000" cy="12192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27667" name="Text Box 18"/>
          <p:cNvSpPr txBox="1">
            <a:spLocks noChangeArrowheads="1"/>
          </p:cNvSpPr>
          <p:nvPr/>
        </p:nvSpPr>
        <p:spPr bwMode="ltGray">
          <a:xfrm rot="10800000">
            <a:off x="608013" y="2559050"/>
            <a:ext cx="431800"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a:solidFill>
                  <a:srgbClr val="0033CC"/>
                </a:solidFill>
              </a:rPr>
              <a:t>Frequency</a:t>
            </a:r>
          </a:p>
        </p:txBody>
      </p:sp>
      <p:sp>
        <p:nvSpPr>
          <p:cNvPr id="27668" name="Text Box 19"/>
          <p:cNvSpPr txBox="1">
            <a:spLocks noChangeArrowheads="1"/>
          </p:cNvSpPr>
          <p:nvPr/>
        </p:nvSpPr>
        <p:spPr bwMode="ltGray">
          <a:xfrm>
            <a:off x="914400" y="23749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F</a:t>
            </a:r>
            <a:r>
              <a:rPr lang="en-US" baseline="-25000">
                <a:solidFill>
                  <a:srgbClr val="FF9966"/>
                </a:solidFill>
              </a:rPr>
              <a:t>m</a:t>
            </a:r>
          </a:p>
        </p:txBody>
      </p:sp>
      <p:sp>
        <p:nvSpPr>
          <p:cNvPr id="27669" name="Text Box 20"/>
          <p:cNvSpPr txBox="1">
            <a:spLocks noChangeArrowheads="1"/>
          </p:cNvSpPr>
          <p:nvPr/>
        </p:nvSpPr>
        <p:spPr bwMode="ltGray">
          <a:xfrm>
            <a:off x="4495800" y="3854450"/>
            <a:ext cx="15240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0033CC"/>
                </a:solidFill>
              </a:rPr>
              <a:t>Time</a:t>
            </a:r>
          </a:p>
        </p:txBody>
      </p:sp>
      <p:sp>
        <p:nvSpPr>
          <p:cNvPr id="27670" name="Line 22"/>
          <p:cNvSpPr>
            <a:spLocks noChangeShapeType="1"/>
          </p:cNvSpPr>
          <p:nvPr/>
        </p:nvSpPr>
        <p:spPr bwMode="ltGray">
          <a:xfrm>
            <a:off x="1295400" y="4572000"/>
            <a:ext cx="0" cy="156845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7671" name="Line 23"/>
          <p:cNvSpPr>
            <a:spLocks noChangeShapeType="1"/>
          </p:cNvSpPr>
          <p:nvPr/>
        </p:nvSpPr>
        <p:spPr bwMode="ltGray">
          <a:xfrm>
            <a:off x="1143000" y="5988050"/>
            <a:ext cx="67056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7672" name="Rectangle 24"/>
          <p:cNvSpPr>
            <a:spLocks noChangeArrowheads="1"/>
          </p:cNvSpPr>
          <p:nvPr/>
        </p:nvSpPr>
        <p:spPr bwMode="ltGray">
          <a:xfrm>
            <a:off x="1295400" y="5410200"/>
            <a:ext cx="762000" cy="577850"/>
          </a:xfrm>
          <a:prstGeom prst="rect">
            <a:avLst/>
          </a:prstGeom>
          <a:solidFill>
            <a:schemeClr val="folHlink"/>
          </a:solidFill>
          <a:ln w="12700" cap="sq">
            <a:solidFill>
              <a:schemeClr val="tx1"/>
            </a:solidFill>
            <a:miter lim="800000"/>
            <a:headEnd type="none" w="sm" len="sm"/>
            <a:tailEnd type="none" w="sm" len="sm"/>
          </a:ln>
        </p:spPr>
        <p:txBody>
          <a:bodyPr wrap="none" anchor="ctr"/>
          <a:lstStyle/>
          <a:p>
            <a:endParaRPr lang="en-US"/>
          </a:p>
        </p:txBody>
      </p:sp>
      <p:sp>
        <p:nvSpPr>
          <p:cNvPr id="27673" name="Rectangle 25"/>
          <p:cNvSpPr>
            <a:spLocks noChangeArrowheads="1"/>
          </p:cNvSpPr>
          <p:nvPr/>
        </p:nvSpPr>
        <p:spPr bwMode="ltGray">
          <a:xfrm>
            <a:off x="2057400" y="5410200"/>
            <a:ext cx="1524000" cy="577850"/>
          </a:xfrm>
          <a:prstGeom prst="rect">
            <a:avLst/>
          </a:prstGeom>
          <a:solidFill>
            <a:schemeClr val="folHlink"/>
          </a:solidFill>
          <a:ln w="12700" cap="sq">
            <a:solidFill>
              <a:schemeClr val="tx1"/>
            </a:solidFill>
            <a:miter lim="800000"/>
            <a:headEnd type="none" w="sm" len="sm"/>
            <a:tailEnd type="none" w="sm" len="sm"/>
          </a:ln>
        </p:spPr>
        <p:txBody>
          <a:bodyPr wrap="none" anchor="ctr"/>
          <a:lstStyle/>
          <a:p>
            <a:endParaRPr lang="en-US"/>
          </a:p>
        </p:txBody>
      </p:sp>
      <p:sp>
        <p:nvSpPr>
          <p:cNvPr id="27674" name="Line 27"/>
          <p:cNvSpPr>
            <a:spLocks noChangeShapeType="1"/>
          </p:cNvSpPr>
          <p:nvPr/>
        </p:nvSpPr>
        <p:spPr bwMode="ltGray">
          <a:xfrm flipV="1">
            <a:off x="4343400" y="4495800"/>
            <a:ext cx="0" cy="149225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7675" name="Text Box 28"/>
          <p:cNvSpPr txBox="1">
            <a:spLocks noChangeArrowheads="1"/>
          </p:cNvSpPr>
          <p:nvPr/>
        </p:nvSpPr>
        <p:spPr bwMode="ltGray">
          <a:xfrm>
            <a:off x="990600" y="59563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0</a:t>
            </a:r>
          </a:p>
        </p:txBody>
      </p:sp>
      <p:sp>
        <p:nvSpPr>
          <p:cNvPr id="27676" name="Text Box 29"/>
          <p:cNvSpPr txBox="1">
            <a:spLocks noChangeArrowheads="1"/>
          </p:cNvSpPr>
          <p:nvPr/>
        </p:nvSpPr>
        <p:spPr bwMode="ltGray">
          <a:xfrm>
            <a:off x="1828800" y="59436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2</a:t>
            </a:r>
          </a:p>
        </p:txBody>
      </p:sp>
      <p:sp>
        <p:nvSpPr>
          <p:cNvPr id="27677" name="Text Box 31"/>
          <p:cNvSpPr txBox="1">
            <a:spLocks noChangeArrowheads="1"/>
          </p:cNvSpPr>
          <p:nvPr/>
        </p:nvSpPr>
        <p:spPr bwMode="ltGray">
          <a:xfrm>
            <a:off x="3352800" y="59880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6</a:t>
            </a:r>
          </a:p>
        </p:txBody>
      </p:sp>
      <p:sp>
        <p:nvSpPr>
          <p:cNvPr id="27678" name="Text Box 33"/>
          <p:cNvSpPr txBox="1">
            <a:spLocks noChangeArrowheads="1"/>
          </p:cNvSpPr>
          <p:nvPr/>
        </p:nvSpPr>
        <p:spPr bwMode="ltGray">
          <a:xfrm>
            <a:off x="4114800" y="59880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8</a:t>
            </a:r>
          </a:p>
        </p:txBody>
      </p:sp>
      <p:sp>
        <p:nvSpPr>
          <p:cNvPr id="27679" name="Text Box 36"/>
          <p:cNvSpPr txBox="1">
            <a:spLocks noChangeArrowheads="1"/>
          </p:cNvSpPr>
          <p:nvPr/>
        </p:nvSpPr>
        <p:spPr bwMode="ltGray">
          <a:xfrm rot="10800000">
            <a:off x="227013" y="4692650"/>
            <a:ext cx="431800"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a:solidFill>
                  <a:srgbClr val="0033CC"/>
                </a:solidFill>
              </a:rPr>
              <a:t>Frequency</a:t>
            </a:r>
          </a:p>
        </p:txBody>
      </p:sp>
      <p:sp>
        <p:nvSpPr>
          <p:cNvPr id="27680" name="Text Box 37"/>
          <p:cNvSpPr txBox="1">
            <a:spLocks noChangeArrowheads="1"/>
          </p:cNvSpPr>
          <p:nvPr/>
        </p:nvSpPr>
        <p:spPr bwMode="ltGray">
          <a:xfrm>
            <a:off x="914400" y="45085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F</a:t>
            </a:r>
            <a:r>
              <a:rPr lang="en-US" baseline="-25000">
                <a:solidFill>
                  <a:srgbClr val="FF9966"/>
                </a:solidFill>
              </a:rPr>
              <a:t>m</a:t>
            </a:r>
          </a:p>
        </p:txBody>
      </p:sp>
      <p:sp>
        <p:nvSpPr>
          <p:cNvPr id="27681" name="Text Box 38"/>
          <p:cNvSpPr txBox="1">
            <a:spLocks noChangeArrowheads="1"/>
          </p:cNvSpPr>
          <p:nvPr/>
        </p:nvSpPr>
        <p:spPr bwMode="ltGray">
          <a:xfrm>
            <a:off x="4495800" y="5988050"/>
            <a:ext cx="15240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0033CC"/>
                </a:solidFill>
              </a:rPr>
              <a:t>Time</a:t>
            </a:r>
          </a:p>
        </p:txBody>
      </p:sp>
      <p:sp>
        <p:nvSpPr>
          <p:cNvPr id="27682" name="Rectangle 39"/>
          <p:cNvSpPr>
            <a:spLocks noChangeArrowheads="1"/>
          </p:cNvSpPr>
          <p:nvPr/>
        </p:nvSpPr>
        <p:spPr bwMode="ltGray">
          <a:xfrm>
            <a:off x="3581400" y="5410200"/>
            <a:ext cx="762000" cy="577850"/>
          </a:xfrm>
          <a:prstGeom prst="rect">
            <a:avLst/>
          </a:prstGeom>
          <a:solidFill>
            <a:schemeClr val="folHlink"/>
          </a:solidFill>
          <a:ln w="12700" cap="sq">
            <a:solidFill>
              <a:schemeClr val="tx1"/>
            </a:solidFill>
            <a:miter lim="800000"/>
            <a:headEnd type="none" w="sm" len="sm"/>
            <a:tailEnd type="none" w="sm" len="sm"/>
          </a:ln>
        </p:spPr>
        <p:txBody>
          <a:bodyPr wrap="none" anchor="ctr"/>
          <a:lstStyle/>
          <a:p>
            <a:endParaRPr lang="en-US"/>
          </a:p>
        </p:txBody>
      </p:sp>
      <p:sp>
        <p:nvSpPr>
          <p:cNvPr id="27683" name="Text Box 40"/>
          <p:cNvSpPr txBox="1">
            <a:spLocks noChangeArrowheads="1"/>
          </p:cNvSpPr>
          <p:nvPr/>
        </p:nvSpPr>
        <p:spPr bwMode="ltGray">
          <a:xfrm>
            <a:off x="609600" y="5181600"/>
            <a:ext cx="7620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FFFF"/>
                </a:solidFill>
              </a:rPr>
              <a:t>F</a:t>
            </a:r>
            <a:r>
              <a:rPr lang="en-US" baseline="-25000">
                <a:solidFill>
                  <a:srgbClr val="FFFFFF"/>
                </a:solidFill>
              </a:rPr>
              <a:t>m </a:t>
            </a:r>
            <a:r>
              <a:rPr lang="en-US">
                <a:solidFill>
                  <a:srgbClr val="FFFFFF"/>
                </a:solidFill>
              </a:rPr>
              <a:t>/ 2</a:t>
            </a:r>
            <a:endParaRPr lang="en-US" baseline="-25000">
              <a:solidFill>
                <a:srgbClr val="FFFFFF"/>
              </a:solidFill>
            </a:endParaRPr>
          </a:p>
        </p:txBody>
      </p:sp>
      <p:sp>
        <p:nvSpPr>
          <p:cNvPr id="212009" name="AutoShape 41"/>
          <p:cNvSpPr>
            <a:spLocks noChangeArrowheads="1"/>
          </p:cNvSpPr>
          <p:nvPr/>
        </p:nvSpPr>
        <p:spPr bwMode="ltGray">
          <a:xfrm>
            <a:off x="5334000" y="2133600"/>
            <a:ext cx="3276600" cy="838200"/>
          </a:xfrm>
          <a:prstGeom prst="wedgeRoundRectCallout">
            <a:avLst>
              <a:gd name="adj1" fmla="val -53778"/>
              <a:gd name="adj2" fmla="val 117616"/>
              <a:gd name="adj3" fmla="val 16667"/>
            </a:avLst>
          </a:prstGeom>
          <a:solidFill>
            <a:schemeClr val="bg1"/>
          </a:solidFill>
          <a:ln w="12700" cap="sq">
            <a:solidFill>
              <a:schemeClr val="tx1"/>
            </a:solidFill>
            <a:miter lim="800000"/>
            <a:headEnd type="none" w="sm" len="sm"/>
            <a:tailEnd type="none" w="sm" len="sm"/>
          </a:ln>
        </p:spPr>
        <p:txBody>
          <a:bodyPr/>
          <a:lstStyle/>
          <a:p>
            <a:r>
              <a:rPr lang="en-US"/>
              <a:t>Energy consumption:</a:t>
            </a:r>
          </a:p>
          <a:p>
            <a:r>
              <a:rPr lang="en-US">
                <a:solidFill>
                  <a:srgbClr val="0066FF"/>
                </a:solidFill>
              </a:rPr>
              <a:t>1*F^2 + 2*F^2 = 3F^2</a:t>
            </a:r>
          </a:p>
        </p:txBody>
      </p:sp>
      <p:sp>
        <p:nvSpPr>
          <p:cNvPr id="212010" name="AutoShape 42"/>
          <p:cNvSpPr>
            <a:spLocks noChangeArrowheads="1"/>
          </p:cNvSpPr>
          <p:nvPr/>
        </p:nvSpPr>
        <p:spPr bwMode="ltGray">
          <a:xfrm>
            <a:off x="5105400" y="4267200"/>
            <a:ext cx="3886200" cy="838200"/>
          </a:xfrm>
          <a:prstGeom prst="wedgeRoundRectCallout">
            <a:avLst>
              <a:gd name="adj1" fmla="val -68708"/>
              <a:gd name="adj2" fmla="val 90907"/>
              <a:gd name="adj3" fmla="val 16667"/>
            </a:avLst>
          </a:prstGeom>
          <a:solidFill>
            <a:schemeClr val="bg1"/>
          </a:solidFill>
          <a:ln w="12700" cap="sq">
            <a:solidFill>
              <a:schemeClr val="tx1"/>
            </a:solidFill>
            <a:miter lim="800000"/>
            <a:headEnd type="none" w="sm" len="sm"/>
            <a:tailEnd type="none" w="sm" len="sm"/>
          </a:ln>
        </p:spPr>
        <p:txBody>
          <a:bodyPr/>
          <a:lstStyle/>
          <a:p>
            <a:r>
              <a:rPr lang="en-US"/>
              <a:t>Energy consumption:</a:t>
            </a:r>
          </a:p>
          <a:p>
            <a:r>
              <a:rPr lang="en-US">
                <a:solidFill>
                  <a:srgbClr val="0066FF"/>
                </a:solidFill>
              </a:rPr>
              <a:t>1*(F/2)^2 + 2*(F/2)^2 = (¾)F^2</a:t>
            </a:r>
          </a:p>
        </p:txBody>
      </p:sp>
    </p:spTree>
    <p:custDataLst>
      <p:tags r:id="rId1"/>
    </p:custDataLst>
  </p:cSld>
  <p:clrMapOvr>
    <a:masterClrMapping/>
  </p:clrMapOvr>
  <p:transition advTm="207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009"/>
                                        </p:tgtEl>
                                        <p:attrNameLst>
                                          <p:attrName>style.visibility</p:attrName>
                                        </p:attrNameLst>
                                      </p:cBhvr>
                                      <p:to>
                                        <p:strVal val="visible"/>
                                      </p:to>
                                    </p:set>
                                    <p:animEffect transition="in" filter="blinds(horizontal)">
                                      <p:cBhvr>
                                        <p:cTn id="7" dur="500"/>
                                        <p:tgtEl>
                                          <p:spTgt spid="21200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2010"/>
                                        </p:tgtEl>
                                        <p:attrNameLst>
                                          <p:attrName>style.visibility</p:attrName>
                                        </p:attrNameLst>
                                      </p:cBhvr>
                                      <p:to>
                                        <p:strVal val="visible"/>
                                      </p:to>
                                    </p:set>
                                    <p:animEffect transition="in" filter="blinds(horizontal)">
                                      <p:cBhvr>
                                        <p:cTn id="10" dur="500"/>
                                        <p:tgtEl>
                                          <p:spTgt spid="212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9" grpId="0" animBg="1"/>
      <p:bldP spid="2120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33400" y="152400"/>
            <a:ext cx="8305800" cy="1143000"/>
          </a:xfrm>
        </p:spPr>
        <p:txBody>
          <a:bodyPr/>
          <a:lstStyle/>
          <a:p>
            <a:pPr fontAlgn="auto">
              <a:spcAft>
                <a:spcPts val="0"/>
              </a:spcAft>
              <a:defRPr/>
            </a:pPr>
            <a:r>
              <a:rPr lang="en-US" dirty="0" smtClean="0"/>
              <a:t>What if </a:t>
            </a:r>
            <a:r>
              <a:rPr lang="en-US" dirty="0" err="1" smtClean="0"/>
              <a:t>C</a:t>
            </a:r>
            <a:r>
              <a:rPr lang="en-US" baseline="-25000" dirty="0" err="1" smtClean="0"/>
              <a:t>i</a:t>
            </a:r>
            <a:r>
              <a:rPr lang="en-US" dirty="0" smtClean="0"/>
              <a:t> &lt; </a:t>
            </a:r>
            <a:r>
              <a:rPr lang="en-US" dirty="0" err="1" smtClean="0"/>
              <a:t>WC</a:t>
            </a:r>
            <a:r>
              <a:rPr lang="en-US" baseline="-25000" dirty="0" err="1" smtClean="0"/>
              <a:t>i</a:t>
            </a:r>
            <a:r>
              <a:rPr lang="en-US" baseline="-25000" dirty="0" smtClean="0"/>
              <a:t> </a:t>
            </a:r>
            <a:r>
              <a:rPr lang="en-US" dirty="0" smtClean="0"/>
              <a:t>?</a:t>
            </a:r>
            <a:endParaRPr lang="en-US" baseline="-25000" dirty="0" smtClean="0"/>
          </a:p>
        </p:txBody>
      </p:sp>
      <p:sp>
        <p:nvSpPr>
          <p:cNvPr id="25602" name="Slide Number Placeholder 4"/>
          <p:cNvSpPr>
            <a:spLocks noGrp="1"/>
          </p:cNvSpPr>
          <p:nvPr>
            <p:ph type="sldNum" sz="quarter" idx="12"/>
          </p:nvPr>
        </p:nvSpPr>
        <p:spPr/>
        <p:txBody>
          <a:bodyPr/>
          <a:lstStyle/>
          <a:p>
            <a:pPr>
              <a:defRPr/>
            </a:pPr>
            <a:endParaRPr lang="en-US" dirty="0"/>
          </a:p>
        </p:txBody>
      </p:sp>
      <p:sp>
        <p:nvSpPr>
          <p:cNvPr id="28676" name="Rectangle 3"/>
          <p:cNvSpPr>
            <a:spLocks noChangeArrowheads="1"/>
          </p:cNvSpPr>
          <p:nvPr/>
        </p:nvSpPr>
        <p:spPr bwMode="auto">
          <a:xfrm>
            <a:off x="762000" y="3352800"/>
            <a:ext cx="7924800" cy="60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77" name="Rectangle 4"/>
          <p:cNvSpPr>
            <a:spLocks noChangeArrowheads="1"/>
          </p:cNvSpPr>
          <p:nvPr/>
        </p:nvSpPr>
        <p:spPr bwMode="auto">
          <a:xfrm>
            <a:off x="762000" y="3352800"/>
            <a:ext cx="7924800" cy="60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8678" name="Line 5"/>
          <p:cNvSpPr>
            <a:spLocks noChangeShapeType="1"/>
          </p:cNvSpPr>
          <p:nvPr/>
        </p:nvSpPr>
        <p:spPr bwMode="auto">
          <a:xfrm>
            <a:off x="2286000" y="3352800"/>
            <a:ext cx="0" cy="609600"/>
          </a:xfrm>
          <a:prstGeom prst="line">
            <a:avLst/>
          </a:prstGeom>
          <a:noFill/>
          <a:ln w="9525">
            <a:solidFill>
              <a:schemeClr val="tx1"/>
            </a:solidFill>
            <a:round/>
            <a:headEnd/>
            <a:tailEnd/>
          </a:ln>
        </p:spPr>
        <p:txBody>
          <a:bodyPr/>
          <a:lstStyle/>
          <a:p>
            <a:endParaRPr lang="en-US"/>
          </a:p>
        </p:txBody>
      </p:sp>
      <p:sp>
        <p:nvSpPr>
          <p:cNvPr id="28679" name="Line 6"/>
          <p:cNvSpPr>
            <a:spLocks noChangeShapeType="1"/>
          </p:cNvSpPr>
          <p:nvPr/>
        </p:nvSpPr>
        <p:spPr bwMode="auto">
          <a:xfrm>
            <a:off x="3810000" y="3352800"/>
            <a:ext cx="0" cy="609600"/>
          </a:xfrm>
          <a:prstGeom prst="line">
            <a:avLst/>
          </a:prstGeom>
          <a:noFill/>
          <a:ln w="9525">
            <a:solidFill>
              <a:schemeClr val="tx1"/>
            </a:solidFill>
            <a:round/>
            <a:headEnd/>
            <a:tailEnd/>
          </a:ln>
        </p:spPr>
        <p:txBody>
          <a:bodyPr/>
          <a:lstStyle/>
          <a:p>
            <a:endParaRPr lang="en-US"/>
          </a:p>
        </p:txBody>
      </p:sp>
      <p:sp>
        <p:nvSpPr>
          <p:cNvPr id="28680" name="Line 7"/>
          <p:cNvSpPr>
            <a:spLocks noChangeShapeType="1"/>
          </p:cNvSpPr>
          <p:nvPr/>
        </p:nvSpPr>
        <p:spPr bwMode="auto">
          <a:xfrm>
            <a:off x="6248400" y="3352800"/>
            <a:ext cx="0" cy="609600"/>
          </a:xfrm>
          <a:prstGeom prst="line">
            <a:avLst/>
          </a:prstGeom>
          <a:noFill/>
          <a:ln w="9525">
            <a:solidFill>
              <a:schemeClr val="tx1"/>
            </a:solidFill>
            <a:round/>
            <a:headEnd/>
            <a:tailEnd/>
          </a:ln>
        </p:spPr>
        <p:txBody>
          <a:bodyPr/>
          <a:lstStyle/>
          <a:p>
            <a:endParaRPr lang="en-US"/>
          </a:p>
        </p:txBody>
      </p:sp>
      <p:sp>
        <p:nvSpPr>
          <p:cNvPr id="28681" name="Text Box 8"/>
          <p:cNvSpPr txBox="1">
            <a:spLocks noChangeArrowheads="1"/>
          </p:cNvSpPr>
          <p:nvPr/>
        </p:nvSpPr>
        <p:spPr bwMode="auto">
          <a:xfrm>
            <a:off x="1066800" y="3505200"/>
            <a:ext cx="8382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K*c1</a:t>
            </a:r>
          </a:p>
        </p:txBody>
      </p:sp>
      <p:sp>
        <p:nvSpPr>
          <p:cNvPr id="28682" name="Text Box 9"/>
          <p:cNvSpPr txBox="1">
            <a:spLocks noChangeArrowheads="1"/>
          </p:cNvSpPr>
          <p:nvPr/>
        </p:nvSpPr>
        <p:spPr bwMode="auto">
          <a:xfrm>
            <a:off x="2514600" y="3505200"/>
            <a:ext cx="9144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*c2</a:t>
            </a:r>
          </a:p>
        </p:txBody>
      </p:sp>
      <p:sp>
        <p:nvSpPr>
          <p:cNvPr id="28683" name="Text Box 10"/>
          <p:cNvSpPr txBox="1">
            <a:spLocks noChangeArrowheads="1"/>
          </p:cNvSpPr>
          <p:nvPr/>
        </p:nvSpPr>
        <p:spPr bwMode="auto">
          <a:xfrm>
            <a:off x="4114800" y="3505200"/>
            <a:ext cx="15240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c3</a:t>
            </a:r>
          </a:p>
        </p:txBody>
      </p:sp>
      <p:sp>
        <p:nvSpPr>
          <p:cNvPr id="28684" name="Text Box 11"/>
          <p:cNvSpPr txBox="1">
            <a:spLocks noChangeArrowheads="1"/>
          </p:cNvSpPr>
          <p:nvPr/>
        </p:nvSpPr>
        <p:spPr bwMode="auto">
          <a:xfrm>
            <a:off x="6553200" y="3505200"/>
            <a:ext cx="1752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c4</a:t>
            </a:r>
          </a:p>
        </p:txBody>
      </p:sp>
      <p:sp>
        <p:nvSpPr>
          <p:cNvPr id="28685" name="Line 12"/>
          <p:cNvSpPr>
            <a:spLocks noChangeShapeType="1"/>
          </p:cNvSpPr>
          <p:nvPr/>
        </p:nvSpPr>
        <p:spPr bwMode="auto">
          <a:xfrm>
            <a:off x="1828800" y="3352800"/>
            <a:ext cx="0" cy="609600"/>
          </a:xfrm>
          <a:prstGeom prst="line">
            <a:avLst/>
          </a:prstGeom>
          <a:noFill/>
          <a:ln w="9525">
            <a:solidFill>
              <a:schemeClr val="tx1"/>
            </a:solidFill>
            <a:round/>
            <a:headEnd/>
            <a:tailEnd/>
          </a:ln>
        </p:spPr>
        <p:txBody>
          <a:bodyPr/>
          <a:lstStyle/>
          <a:p>
            <a:endParaRPr lang="en-US"/>
          </a:p>
        </p:txBody>
      </p:sp>
      <p:sp>
        <p:nvSpPr>
          <p:cNvPr id="28686" name="Line 13"/>
          <p:cNvSpPr>
            <a:spLocks noChangeShapeType="1"/>
          </p:cNvSpPr>
          <p:nvPr/>
        </p:nvSpPr>
        <p:spPr bwMode="auto">
          <a:xfrm>
            <a:off x="3352800" y="3352800"/>
            <a:ext cx="0" cy="609600"/>
          </a:xfrm>
          <a:prstGeom prst="line">
            <a:avLst/>
          </a:prstGeom>
          <a:noFill/>
          <a:ln w="9525">
            <a:solidFill>
              <a:schemeClr val="tx1"/>
            </a:solidFill>
            <a:round/>
            <a:headEnd/>
            <a:tailEnd/>
          </a:ln>
        </p:spPr>
        <p:txBody>
          <a:bodyPr/>
          <a:lstStyle/>
          <a:p>
            <a:endParaRPr lang="en-US"/>
          </a:p>
        </p:txBody>
      </p:sp>
      <p:sp>
        <p:nvSpPr>
          <p:cNvPr id="28687" name="Line 14"/>
          <p:cNvSpPr>
            <a:spLocks noChangeShapeType="1"/>
          </p:cNvSpPr>
          <p:nvPr/>
        </p:nvSpPr>
        <p:spPr bwMode="auto">
          <a:xfrm>
            <a:off x="5334000" y="3352800"/>
            <a:ext cx="0" cy="609600"/>
          </a:xfrm>
          <a:prstGeom prst="line">
            <a:avLst/>
          </a:prstGeom>
          <a:noFill/>
          <a:ln w="9525">
            <a:solidFill>
              <a:schemeClr val="tx1"/>
            </a:solidFill>
            <a:round/>
            <a:headEnd/>
            <a:tailEnd/>
          </a:ln>
        </p:spPr>
        <p:txBody>
          <a:bodyPr/>
          <a:lstStyle/>
          <a:p>
            <a:endParaRPr lang="en-US"/>
          </a:p>
        </p:txBody>
      </p:sp>
      <p:sp>
        <p:nvSpPr>
          <p:cNvPr id="28688" name="Line 15"/>
          <p:cNvSpPr>
            <a:spLocks noChangeShapeType="1"/>
          </p:cNvSpPr>
          <p:nvPr/>
        </p:nvSpPr>
        <p:spPr bwMode="auto">
          <a:xfrm>
            <a:off x="7543800" y="3352800"/>
            <a:ext cx="0" cy="609600"/>
          </a:xfrm>
          <a:prstGeom prst="line">
            <a:avLst/>
          </a:prstGeom>
          <a:noFill/>
          <a:ln w="9525">
            <a:solidFill>
              <a:schemeClr val="tx1"/>
            </a:solidFill>
            <a:round/>
            <a:headEnd/>
            <a:tailEnd/>
          </a:ln>
        </p:spPr>
        <p:txBody>
          <a:bodyPr/>
          <a:lstStyle/>
          <a:p>
            <a:endParaRPr lang="en-US"/>
          </a:p>
        </p:txBody>
      </p:sp>
      <p:sp>
        <p:nvSpPr>
          <p:cNvPr id="28689" name="Rectangle 16"/>
          <p:cNvSpPr>
            <a:spLocks noChangeArrowheads="1"/>
          </p:cNvSpPr>
          <p:nvPr/>
        </p:nvSpPr>
        <p:spPr bwMode="auto">
          <a:xfrm>
            <a:off x="762000" y="3352800"/>
            <a:ext cx="10668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8690" name="Rectangle 17"/>
          <p:cNvSpPr>
            <a:spLocks noChangeArrowheads="1"/>
          </p:cNvSpPr>
          <p:nvPr/>
        </p:nvSpPr>
        <p:spPr bwMode="auto">
          <a:xfrm>
            <a:off x="1828800" y="3352800"/>
            <a:ext cx="4572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691" name="Rectangle 18"/>
          <p:cNvSpPr>
            <a:spLocks noChangeArrowheads="1"/>
          </p:cNvSpPr>
          <p:nvPr/>
        </p:nvSpPr>
        <p:spPr bwMode="auto">
          <a:xfrm>
            <a:off x="3352800" y="3352800"/>
            <a:ext cx="4572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692" name="Rectangle 19"/>
          <p:cNvSpPr>
            <a:spLocks noChangeArrowheads="1"/>
          </p:cNvSpPr>
          <p:nvPr/>
        </p:nvSpPr>
        <p:spPr bwMode="auto">
          <a:xfrm>
            <a:off x="5334000" y="3352800"/>
            <a:ext cx="9144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693" name="Rectangle 20"/>
          <p:cNvSpPr>
            <a:spLocks noChangeArrowheads="1"/>
          </p:cNvSpPr>
          <p:nvPr/>
        </p:nvSpPr>
        <p:spPr bwMode="auto">
          <a:xfrm>
            <a:off x="7543800" y="3352800"/>
            <a:ext cx="11430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694" name="Rectangle 21"/>
          <p:cNvSpPr>
            <a:spLocks noChangeArrowheads="1"/>
          </p:cNvSpPr>
          <p:nvPr/>
        </p:nvSpPr>
        <p:spPr bwMode="auto">
          <a:xfrm>
            <a:off x="2286000" y="3352800"/>
            <a:ext cx="10668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8695" name="Rectangle 22"/>
          <p:cNvSpPr>
            <a:spLocks noChangeArrowheads="1"/>
          </p:cNvSpPr>
          <p:nvPr/>
        </p:nvSpPr>
        <p:spPr bwMode="auto">
          <a:xfrm>
            <a:off x="3810000" y="3352800"/>
            <a:ext cx="15240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8696" name="Rectangle 23"/>
          <p:cNvSpPr>
            <a:spLocks noChangeArrowheads="1"/>
          </p:cNvSpPr>
          <p:nvPr/>
        </p:nvSpPr>
        <p:spPr bwMode="auto">
          <a:xfrm>
            <a:off x="6248400" y="3352800"/>
            <a:ext cx="12954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8697" name="Line 24"/>
          <p:cNvSpPr>
            <a:spLocks noChangeShapeType="1"/>
          </p:cNvSpPr>
          <p:nvPr/>
        </p:nvSpPr>
        <p:spPr bwMode="auto">
          <a:xfrm flipV="1">
            <a:off x="8686800" y="1676400"/>
            <a:ext cx="0" cy="1676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8698" name="Text Box 25"/>
          <p:cNvSpPr txBox="1">
            <a:spLocks noChangeArrowheads="1"/>
          </p:cNvSpPr>
          <p:nvPr/>
        </p:nvSpPr>
        <p:spPr bwMode="auto">
          <a:xfrm>
            <a:off x="6934200" y="1600200"/>
            <a:ext cx="1524000" cy="641350"/>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Next arrival of T1</a:t>
            </a:r>
          </a:p>
        </p:txBody>
      </p:sp>
      <p:sp>
        <p:nvSpPr>
          <p:cNvPr id="28699" name="Line 26"/>
          <p:cNvSpPr>
            <a:spLocks noChangeShapeType="1"/>
          </p:cNvSpPr>
          <p:nvPr/>
        </p:nvSpPr>
        <p:spPr bwMode="auto">
          <a:xfrm>
            <a:off x="7543800" y="1981200"/>
            <a:ext cx="1143000" cy="1371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8700" name="Line 27"/>
          <p:cNvSpPr>
            <a:spLocks noChangeShapeType="1"/>
          </p:cNvSpPr>
          <p:nvPr/>
        </p:nvSpPr>
        <p:spPr bwMode="auto">
          <a:xfrm flipV="1">
            <a:off x="3733800" y="3962400"/>
            <a:ext cx="4038600" cy="1371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8701" name="Line 28"/>
          <p:cNvSpPr>
            <a:spLocks noChangeShapeType="1"/>
          </p:cNvSpPr>
          <p:nvPr/>
        </p:nvSpPr>
        <p:spPr bwMode="auto">
          <a:xfrm flipV="1">
            <a:off x="5334000" y="3962400"/>
            <a:ext cx="457200" cy="8382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8702" name="Line 29"/>
          <p:cNvSpPr>
            <a:spLocks noChangeShapeType="1"/>
          </p:cNvSpPr>
          <p:nvPr/>
        </p:nvSpPr>
        <p:spPr bwMode="auto">
          <a:xfrm flipH="1" flipV="1">
            <a:off x="3657600" y="3962400"/>
            <a:ext cx="1447800" cy="914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8703" name="Line 30"/>
          <p:cNvSpPr>
            <a:spLocks noChangeShapeType="1"/>
          </p:cNvSpPr>
          <p:nvPr/>
        </p:nvSpPr>
        <p:spPr bwMode="auto">
          <a:xfrm flipH="1" flipV="1">
            <a:off x="2133600" y="3962400"/>
            <a:ext cx="274320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8704" name="Text Box 31"/>
          <p:cNvSpPr txBox="1">
            <a:spLocks noChangeArrowheads="1"/>
          </p:cNvSpPr>
          <p:nvPr/>
        </p:nvSpPr>
        <p:spPr bwMode="auto">
          <a:xfrm>
            <a:off x="1905000" y="5334000"/>
            <a:ext cx="3276600" cy="366713"/>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More holes left unexploited</a:t>
            </a:r>
          </a:p>
        </p:txBody>
      </p:sp>
      <p:sp>
        <p:nvSpPr>
          <p:cNvPr id="28705" name="AutoShape 32"/>
          <p:cNvSpPr>
            <a:spLocks noChangeArrowheads="1"/>
          </p:cNvSpPr>
          <p:nvPr/>
        </p:nvSpPr>
        <p:spPr bwMode="ltGray">
          <a:xfrm>
            <a:off x="4800600" y="1676400"/>
            <a:ext cx="1981200" cy="1066800"/>
          </a:xfrm>
          <a:prstGeom prst="wedgeEllipseCallout">
            <a:avLst>
              <a:gd name="adj1" fmla="val -145051"/>
              <a:gd name="adj2" fmla="val -92560"/>
            </a:avLst>
          </a:prstGeom>
          <a:solidFill>
            <a:srgbClr val="FFFF99"/>
          </a:solidFill>
          <a:ln w="12700" cap="sq">
            <a:solidFill>
              <a:schemeClr val="tx1"/>
            </a:solidFill>
            <a:miter lim="800000"/>
            <a:headEnd type="none" w="sm" len="sm"/>
            <a:tailEnd type="none" w="sm" len="sm"/>
          </a:ln>
        </p:spPr>
        <p:txBody>
          <a:bodyPr/>
          <a:lstStyle/>
          <a:p>
            <a:r>
              <a:rPr lang="en-US" dirty="0"/>
              <a:t>Actual computation time</a:t>
            </a:r>
          </a:p>
        </p:txBody>
      </p:sp>
    </p:spTree>
  </p:cSld>
  <p:clrMapOvr>
    <a:masterClrMapping/>
  </p:clrMapOvr>
  <p:transition advTm="15094"/>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228600"/>
            <a:ext cx="8305800" cy="1143000"/>
          </a:xfrm>
        </p:spPr>
        <p:txBody>
          <a:bodyPr/>
          <a:lstStyle/>
          <a:p>
            <a:pPr fontAlgn="auto">
              <a:spcAft>
                <a:spcPts val="0"/>
              </a:spcAft>
              <a:defRPr/>
            </a:pPr>
            <a:r>
              <a:rPr lang="en-US" dirty="0" smtClean="0"/>
              <a:t>What if </a:t>
            </a:r>
            <a:r>
              <a:rPr lang="en-US" dirty="0" err="1" smtClean="0"/>
              <a:t>C</a:t>
            </a:r>
            <a:r>
              <a:rPr lang="en-US" baseline="-25000" dirty="0" err="1" smtClean="0"/>
              <a:t>i</a:t>
            </a:r>
            <a:r>
              <a:rPr lang="en-US" dirty="0" smtClean="0"/>
              <a:t> &lt; </a:t>
            </a:r>
            <a:r>
              <a:rPr lang="en-US" dirty="0" err="1" smtClean="0"/>
              <a:t>WC</a:t>
            </a:r>
            <a:r>
              <a:rPr lang="en-US" baseline="-25000" dirty="0" err="1" smtClean="0"/>
              <a:t>i</a:t>
            </a:r>
            <a:r>
              <a:rPr lang="en-US" baseline="-25000" dirty="0" smtClean="0"/>
              <a:t> </a:t>
            </a:r>
            <a:r>
              <a:rPr lang="en-US" dirty="0" smtClean="0"/>
              <a:t>?</a:t>
            </a:r>
            <a:endParaRPr lang="en-US" baseline="-25000" dirty="0" smtClean="0"/>
          </a:p>
        </p:txBody>
      </p:sp>
      <p:sp>
        <p:nvSpPr>
          <p:cNvPr id="26626" name="Slide Number Placeholder 4"/>
          <p:cNvSpPr>
            <a:spLocks noGrp="1"/>
          </p:cNvSpPr>
          <p:nvPr>
            <p:ph type="sldNum" sz="quarter" idx="12"/>
          </p:nvPr>
        </p:nvSpPr>
        <p:spPr/>
        <p:txBody>
          <a:bodyPr/>
          <a:lstStyle/>
          <a:p>
            <a:pPr>
              <a:defRPr/>
            </a:pPr>
            <a:endParaRPr lang="en-US" dirty="0"/>
          </a:p>
        </p:txBody>
      </p:sp>
      <p:sp>
        <p:nvSpPr>
          <p:cNvPr id="29700" name="Rectangle 3"/>
          <p:cNvSpPr>
            <a:spLocks noChangeArrowheads="1"/>
          </p:cNvSpPr>
          <p:nvPr/>
        </p:nvSpPr>
        <p:spPr bwMode="auto">
          <a:xfrm>
            <a:off x="762000" y="3352800"/>
            <a:ext cx="7924800" cy="60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9701" name="Rectangle 4"/>
          <p:cNvSpPr>
            <a:spLocks noChangeArrowheads="1"/>
          </p:cNvSpPr>
          <p:nvPr/>
        </p:nvSpPr>
        <p:spPr bwMode="auto">
          <a:xfrm>
            <a:off x="762000" y="3352800"/>
            <a:ext cx="7924800" cy="60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9702" name="Line 5"/>
          <p:cNvSpPr>
            <a:spLocks noChangeShapeType="1"/>
          </p:cNvSpPr>
          <p:nvPr/>
        </p:nvSpPr>
        <p:spPr bwMode="auto">
          <a:xfrm>
            <a:off x="2286000" y="3352800"/>
            <a:ext cx="0" cy="609600"/>
          </a:xfrm>
          <a:prstGeom prst="line">
            <a:avLst/>
          </a:prstGeom>
          <a:noFill/>
          <a:ln w="9525">
            <a:solidFill>
              <a:schemeClr val="tx1"/>
            </a:solidFill>
            <a:round/>
            <a:headEnd/>
            <a:tailEnd/>
          </a:ln>
        </p:spPr>
        <p:txBody>
          <a:bodyPr/>
          <a:lstStyle/>
          <a:p>
            <a:endParaRPr lang="en-US"/>
          </a:p>
        </p:txBody>
      </p:sp>
      <p:sp>
        <p:nvSpPr>
          <p:cNvPr id="29703" name="Line 6"/>
          <p:cNvSpPr>
            <a:spLocks noChangeShapeType="1"/>
          </p:cNvSpPr>
          <p:nvPr/>
        </p:nvSpPr>
        <p:spPr bwMode="auto">
          <a:xfrm>
            <a:off x="3810000" y="3352800"/>
            <a:ext cx="0" cy="609600"/>
          </a:xfrm>
          <a:prstGeom prst="line">
            <a:avLst/>
          </a:prstGeom>
          <a:noFill/>
          <a:ln w="9525">
            <a:solidFill>
              <a:schemeClr val="tx1"/>
            </a:solidFill>
            <a:round/>
            <a:headEnd/>
            <a:tailEnd/>
          </a:ln>
        </p:spPr>
        <p:txBody>
          <a:bodyPr/>
          <a:lstStyle/>
          <a:p>
            <a:endParaRPr lang="en-US"/>
          </a:p>
        </p:txBody>
      </p:sp>
      <p:sp>
        <p:nvSpPr>
          <p:cNvPr id="29704" name="Line 7"/>
          <p:cNvSpPr>
            <a:spLocks noChangeShapeType="1"/>
          </p:cNvSpPr>
          <p:nvPr/>
        </p:nvSpPr>
        <p:spPr bwMode="auto">
          <a:xfrm>
            <a:off x="6248400" y="3352800"/>
            <a:ext cx="0" cy="609600"/>
          </a:xfrm>
          <a:prstGeom prst="line">
            <a:avLst/>
          </a:prstGeom>
          <a:noFill/>
          <a:ln w="9525">
            <a:solidFill>
              <a:schemeClr val="tx1"/>
            </a:solidFill>
            <a:round/>
            <a:headEnd/>
            <a:tailEnd/>
          </a:ln>
        </p:spPr>
        <p:txBody>
          <a:bodyPr/>
          <a:lstStyle/>
          <a:p>
            <a:endParaRPr lang="en-US"/>
          </a:p>
        </p:txBody>
      </p:sp>
      <p:sp>
        <p:nvSpPr>
          <p:cNvPr id="29705" name="Text Box 8"/>
          <p:cNvSpPr txBox="1">
            <a:spLocks noChangeArrowheads="1"/>
          </p:cNvSpPr>
          <p:nvPr/>
        </p:nvSpPr>
        <p:spPr bwMode="auto">
          <a:xfrm>
            <a:off x="1066800" y="3505200"/>
            <a:ext cx="8382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K*c1</a:t>
            </a:r>
          </a:p>
        </p:txBody>
      </p:sp>
      <p:sp>
        <p:nvSpPr>
          <p:cNvPr id="29706" name="Text Box 9"/>
          <p:cNvSpPr txBox="1">
            <a:spLocks noChangeArrowheads="1"/>
          </p:cNvSpPr>
          <p:nvPr/>
        </p:nvSpPr>
        <p:spPr bwMode="auto">
          <a:xfrm>
            <a:off x="2514600" y="3505200"/>
            <a:ext cx="9144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*wc2</a:t>
            </a:r>
          </a:p>
        </p:txBody>
      </p:sp>
      <p:sp>
        <p:nvSpPr>
          <p:cNvPr id="29707" name="Text Box 10"/>
          <p:cNvSpPr txBox="1">
            <a:spLocks noChangeArrowheads="1"/>
          </p:cNvSpPr>
          <p:nvPr/>
        </p:nvSpPr>
        <p:spPr bwMode="auto">
          <a:xfrm>
            <a:off x="4114800" y="3505200"/>
            <a:ext cx="15240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wc3</a:t>
            </a:r>
          </a:p>
        </p:txBody>
      </p:sp>
      <p:sp>
        <p:nvSpPr>
          <p:cNvPr id="29708" name="Text Box 11"/>
          <p:cNvSpPr txBox="1">
            <a:spLocks noChangeArrowheads="1"/>
          </p:cNvSpPr>
          <p:nvPr/>
        </p:nvSpPr>
        <p:spPr bwMode="auto">
          <a:xfrm>
            <a:off x="6553200" y="3505200"/>
            <a:ext cx="1752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wc4</a:t>
            </a:r>
          </a:p>
        </p:txBody>
      </p:sp>
      <p:sp>
        <p:nvSpPr>
          <p:cNvPr id="29709" name="Line 12"/>
          <p:cNvSpPr>
            <a:spLocks noChangeShapeType="1"/>
          </p:cNvSpPr>
          <p:nvPr/>
        </p:nvSpPr>
        <p:spPr bwMode="auto">
          <a:xfrm>
            <a:off x="1828800" y="3352800"/>
            <a:ext cx="0" cy="609600"/>
          </a:xfrm>
          <a:prstGeom prst="line">
            <a:avLst/>
          </a:prstGeom>
          <a:noFill/>
          <a:ln w="9525">
            <a:solidFill>
              <a:schemeClr val="tx1"/>
            </a:solidFill>
            <a:round/>
            <a:headEnd/>
            <a:tailEnd/>
          </a:ln>
        </p:spPr>
        <p:txBody>
          <a:bodyPr/>
          <a:lstStyle/>
          <a:p>
            <a:endParaRPr lang="en-US"/>
          </a:p>
        </p:txBody>
      </p:sp>
      <p:sp>
        <p:nvSpPr>
          <p:cNvPr id="29710" name="Rectangle 16"/>
          <p:cNvSpPr>
            <a:spLocks noChangeArrowheads="1"/>
          </p:cNvSpPr>
          <p:nvPr/>
        </p:nvSpPr>
        <p:spPr bwMode="auto">
          <a:xfrm>
            <a:off x="762000" y="3352800"/>
            <a:ext cx="10668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9711" name="Rectangle 17"/>
          <p:cNvSpPr>
            <a:spLocks noChangeArrowheads="1"/>
          </p:cNvSpPr>
          <p:nvPr/>
        </p:nvSpPr>
        <p:spPr bwMode="auto">
          <a:xfrm>
            <a:off x="1828800" y="3352800"/>
            <a:ext cx="457200" cy="6096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9712" name="Rectangle 21"/>
          <p:cNvSpPr>
            <a:spLocks noChangeArrowheads="1"/>
          </p:cNvSpPr>
          <p:nvPr/>
        </p:nvSpPr>
        <p:spPr bwMode="auto">
          <a:xfrm>
            <a:off x="2286000" y="3352800"/>
            <a:ext cx="15240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9713" name="Rectangle 22"/>
          <p:cNvSpPr>
            <a:spLocks noChangeArrowheads="1"/>
          </p:cNvSpPr>
          <p:nvPr/>
        </p:nvSpPr>
        <p:spPr bwMode="auto">
          <a:xfrm>
            <a:off x="3810000" y="3352800"/>
            <a:ext cx="24384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9714" name="Rectangle 23"/>
          <p:cNvSpPr>
            <a:spLocks noChangeArrowheads="1"/>
          </p:cNvSpPr>
          <p:nvPr/>
        </p:nvSpPr>
        <p:spPr bwMode="auto">
          <a:xfrm>
            <a:off x="6248400" y="3352800"/>
            <a:ext cx="2438400" cy="152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29715" name="Line 24"/>
          <p:cNvSpPr>
            <a:spLocks noChangeShapeType="1"/>
          </p:cNvSpPr>
          <p:nvPr/>
        </p:nvSpPr>
        <p:spPr bwMode="auto">
          <a:xfrm flipV="1">
            <a:off x="8686800" y="1676400"/>
            <a:ext cx="0" cy="3733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9716" name="Text Box 25"/>
          <p:cNvSpPr txBox="1">
            <a:spLocks noChangeArrowheads="1"/>
          </p:cNvSpPr>
          <p:nvPr/>
        </p:nvSpPr>
        <p:spPr bwMode="auto">
          <a:xfrm>
            <a:off x="6934200" y="1600200"/>
            <a:ext cx="1524000" cy="641350"/>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Next arrival of T1</a:t>
            </a:r>
          </a:p>
        </p:txBody>
      </p:sp>
      <p:sp>
        <p:nvSpPr>
          <p:cNvPr id="29717" name="Line 26"/>
          <p:cNvSpPr>
            <a:spLocks noChangeShapeType="1"/>
          </p:cNvSpPr>
          <p:nvPr/>
        </p:nvSpPr>
        <p:spPr bwMode="auto">
          <a:xfrm>
            <a:off x="7543800" y="1981200"/>
            <a:ext cx="1143000" cy="1371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9718" name="AutoShape 32"/>
          <p:cNvSpPr>
            <a:spLocks noChangeArrowheads="1"/>
          </p:cNvSpPr>
          <p:nvPr/>
        </p:nvSpPr>
        <p:spPr bwMode="ltGray">
          <a:xfrm>
            <a:off x="4572000" y="1524000"/>
            <a:ext cx="1981200" cy="1066800"/>
          </a:xfrm>
          <a:prstGeom prst="wedgeEllipseCallout">
            <a:avLst>
              <a:gd name="adj1" fmla="val -145051"/>
              <a:gd name="adj2" fmla="val -92560"/>
            </a:avLst>
          </a:prstGeom>
          <a:solidFill>
            <a:srgbClr val="FFFF99"/>
          </a:solidFill>
          <a:ln w="12700" cap="sq">
            <a:solidFill>
              <a:schemeClr val="tx1"/>
            </a:solidFill>
            <a:miter lim="800000"/>
            <a:headEnd type="none" w="sm" len="sm"/>
            <a:tailEnd type="none" w="sm" len="sm"/>
          </a:ln>
        </p:spPr>
        <p:txBody>
          <a:bodyPr/>
          <a:lstStyle/>
          <a:p>
            <a:r>
              <a:rPr lang="en-US" dirty="0"/>
              <a:t>Actual computation time</a:t>
            </a:r>
          </a:p>
        </p:txBody>
      </p:sp>
      <p:sp>
        <p:nvSpPr>
          <p:cNvPr id="29719" name="Line 33"/>
          <p:cNvSpPr>
            <a:spLocks noChangeShapeType="1"/>
          </p:cNvSpPr>
          <p:nvPr/>
        </p:nvSpPr>
        <p:spPr bwMode="ltGray">
          <a:xfrm flipV="1">
            <a:off x="1828800" y="2286000"/>
            <a:ext cx="0" cy="32004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9720" name="Text Box 34"/>
          <p:cNvSpPr txBox="1">
            <a:spLocks noChangeArrowheads="1"/>
          </p:cNvSpPr>
          <p:nvPr/>
        </p:nvSpPr>
        <p:spPr bwMode="ltGray">
          <a:xfrm>
            <a:off x="1447800" y="2362200"/>
            <a:ext cx="2743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Task T1 completes</a:t>
            </a:r>
          </a:p>
        </p:txBody>
      </p:sp>
      <p:sp>
        <p:nvSpPr>
          <p:cNvPr id="213027" name="Text Box 35"/>
          <p:cNvSpPr txBox="1">
            <a:spLocks noChangeArrowheads="1"/>
          </p:cNvSpPr>
          <p:nvPr/>
        </p:nvSpPr>
        <p:spPr bwMode="ltGray">
          <a:xfrm>
            <a:off x="3352800" y="4724400"/>
            <a:ext cx="3810000" cy="581025"/>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0000"/>
                </a:solidFill>
              </a:rPr>
              <a:t>Slow down all these tasks proportionally</a:t>
            </a:r>
          </a:p>
        </p:txBody>
      </p:sp>
      <p:sp>
        <p:nvSpPr>
          <p:cNvPr id="213028" name="Line 36"/>
          <p:cNvSpPr>
            <a:spLocks noChangeShapeType="1"/>
          </p:cNvSpPr>
          <p:nvPr/>
        </p:nvSpPr>
        <p:spPr bwMode="ltGray">
          <a:xfrm>
            <a:off x="6781800" y="5029200"/>
            <a:ext cx="19050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13029" name="Line 37"/>
          <p:cNvSpPr>
            <a:spLocks noChangeShapeType="1"/>
          </p:cNvSpPr>
          <p:nvPr/>
        </p:nvSpPr>
        <p:spPr bwMode="ltGray">
          <a:xfrm flipH="1">
            <a:off x="1828800" y="5029200"/>
            <a:ext cx="19812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13030" name="AutoShape 38"/>
          <p:cNvSpPr>
            <a:spLocks noChangeArrowheads="1"/>
          </p:cNvSpPr>
          <p:nvPr/>
        </p:nvSpPr>
        <p:spPr bwMode="ltGray">
          <a:xfrm>
            <a:off x="304800" y="4343400"/>
            <a:ext cx="3810000" cy="533400"/>
          </a:xfrm>
          <a:prstGeom prst="wedgeEllipseCallout">
            <a:avLst>
              <a:gd name="adj1" fmla="val -1792"/>
              <a:gd name="adj2" fmla="val -154463"/>
            </a:avLst>
          </a:prstGeom>
          <a:solidFill>
            <a:schemeClr val="bg1"/>
          </a:solidFill>
          <a:ln w="12700" cap="sq">
            <a:solidFill>
              <a:schemeClr val="tx1"/>
            </a:solidFill>
            <a:miter lim="800000"/>
            <a:headEnd type="none" w="sm" len="sm"/>
            <a:tailEnd type="none" w="sm" len="sm"/>
          </a:ln>
        </p:spPr>
        <p:txBody>
          <a:bodyPr/>
          <a:lstStyle/>
          <a:p>
            <a:r>
              <a:rPr lang="en-US"/>
              <a:t>Hole of size = (wc1 – c1)</a:t>
            </a:r>
          </a:p>
        </p:txBody>
      </p:sp>
    </p:spTree>
    <p:custDataLst>
      <p:tags r:id="rId1"/>
    </p:custDataLst>
  </p:cSld>
  <p:clrMapOvr>
    <a:masterClrMapping/>
  </p:clrMapOvr>
  <p:transition advTm="258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030"/>
                                        </p:tgtEl>
                                        <p:attrNameLst>
                                          <p:attrName>style.visibility</p:attrName>
                                        </p:attrNameLst>
                                      </p:cBhvr>
                                      <p:to>
                                        <p:strVal val="visible"/>
                                      </p:to>
                                    </p:set>
                                    <p:animEffect transition="in" filter="blinds(horizontal)">
                                      <p:cBhvr>
                                        <p:cTn id="7" dur="500"/>
                                        <p:tgtEl>
                                          <p:spTgt spid="2130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13030"/>
                                        </p:tgtEl>
                                      </p:cBhvr>
                                    </p:animEffect>
                                    <p:set>
                                      <p:cBhvr>
                                        <p:cTn id="12" dur="1" fill="hold">
                                          <p:stCondLst>
                                            <p:cond delay="499"/>
                                          </p:stCondLst>
                                        </p:cTn>
                                        <p:tgtEl>
                                          <p:spTgt spid="2130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3029"/>
                                        </p:tgtEl>
                                        <p:attrNameLst>
                                          <p:attrName>style.visibility</p:attrName>
                                        </p:attrNameLst>
                                      </p:cBhvr>
                                      <p:to>
                                        <p:strVal val="visible"/>
                                      </p:to>
                                    </p:set>
                                    <p:animEffect transition="in" filter="blinds(horizontal)">
                                      <p:cBhvr>
                                        <p:cTn id="17" dur="500"/>
                                        <p:tgtEl>
                                          <p:spTgt spid="21302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13028"/>
                                        </p:tgtEl>
                                        <p:attrNameLst>
                                          <p:attrName>style.visibility</p:attrName>
                                        </p:attrNameLst>
                                      </p:cBhvr>
                                      <p:to>
                                        <p:strVal val="visible"/>
                                      </p:to>
                                    </p:set>
                                    <p:animEffect transition="in" filter="blinds(horizontal)">
                                      <p:cBhvr>
                                        <p:cTn id="20" dur="500"/>
                                        <p:tgtEl>
                                          <p:spTgt spid="21302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3027"/>
                                        </p:tgtEl>
                                        <p:attrNameLst>
                                          <p:attrName>style.visibility</p:attrName>
                                        </p:attrNameLst>
                                      </p:cBhvr>
                                      <p:to>
                                        <p:strVal val="visible"/>
                                      </p:to>
                                    </p:set>
                                    <p:animEffect transition="in" filter="blinds(horizontal)">
                                      <p:cBhvr>
                                        <p:cTn id="23" dur="500"/>
                                        <p:tgtEl>
                                          <p:spTgt spid="213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27" grpId="0"/>
      <p:bldP spid="213028" grpId="0" animBg="1"/>
      <p:bldP spid="213029" grpId="0" animBg="1"/>
      <p:bldP spid="213030" grpId="0" animBg="1"/>
      <p:bldP spid="21303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304800"/>
            <a:ext cx="8305800" cy="1143000"/>
          </a:xfrm>
        </p:spPr>
        <p:txBody>
          <a:bodyPr/>
          <a:lstStyle/>
          <a:p>
            <a:pPr fontAlgn="auto">
              <a:spcAft>
                <a:spcPts val="0"/>
              </a:spcAft>
              <a:defRPr/>
            </a:pPr>
            <a:r>
              <a:rPr lang="en-US" dirty="0" smtClean="0"/>
              <a:t>What if </a:t>
            </a:r>
            <a:r>
              <a:rPr lang="en-US" dirty="0" err="1" smtClean="0"/>
              <a:t>C</a:t>
            </a:r>
            <a:r>
              <a:rPr lang="en-US" baseline="-25000" dirty="0" err="1" smtClean="0"/>
              <a:t>i</a:t>
            </a:r>
            <a:r>
              <a:rPr lang="en-US" dirty="0" smtClean="0"/>
              <a:t> &lt; </a:t>
            </a:r>
            <a:r>
              <a:rPr lang="en-US" dirty="0" err="1" smtClean="0"/>
              <a:t>WC</a:t>
            </a:r>
            <a:r>
              <a:rPr lang="en-US" baseline="-25000" dirty="0" err="1" smtClean="0"/>
              <a:t>i</a:t>
            </a:r>
            <a:r>
              <a:rPr lang="en-US" baseline="-25000" dirty="0" smtClean="0"/>
              <a:t> </a:t>
            </a:r>
            <a:r>
              <a:rPr lang="en-US" dirty="0" smtClean="0"/>
              <a:t>? (contd..)</a:t>
            </a:r>
            <a:endParaRPr lang="en-US" baseline="-25000" dirty="0" smtClean="0"/>
          </a:p>
        </p:txBody>
      </p:sp>
      <p:sp>
        <p:nvSpPr>
          <p:cNvPr id="27650" name="Slide Number Placeholder 4"/>
          <p:cNvSpPr>
            <a:spLocks noGrp="1"/>
          </p:cNvSpPr>
          <p:nvPr>
            <p:ph type="sldNum" sz="quarter" idx="12"/>
          </p:nvPr>
        </p:nvSpPr>
        <p:spPr/>
        <p:txBody>
          <a:bodyPr/>
          <a:lstStyle/>
          <a:p>
            <a:pPr>
              <a:defRPr/>
            </a:pPr>
            <a:endParaRPr lang="en-US" dirty="0"/>
          </a:p>
        </p:txBody>
      </p:sp>
      <p:sp>
        <p:nvSpPr>
          <p:cNvPr id="30724" name="Rectangle 3"/>
          <p:cNvSpPr>
            <a:spLocks noChangeArrowheads="1"/>
          </p:cNvSpPr>
          <p:nvPr/>
        </p:nvSpPr>
        <p:spPr bwMode="auto">
          <a:xfrm>
            <a:off x="762000" y="3352800"/>
            <a:ext cx="7924800" cy="60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725" name="Rectangle 4"/>
          <p:cNvSpPr>
            <a:spLocks noChangeArrowheads="1"/>
          </p:cNvSpPr>
          <p:nvPr/>
        </p:nvSpPr>
        <p:spPr bwMode="auto">
          <a:xfrm>
            <a:off x="762000" y="3352800"/>
            <a:ext cx="7924800" cy="6096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0726" name="Line 5"/>
          <p:cNvSpPr>
            <a:spLocks noChangeShapeType="1"/>
          </p:cNvSpPr>
          <p:nvPr/>
        </p:nvSpPr>
        <p:spPr bwMode="auto">
          <a:xfrm>
            <a:off x="3810000" y="3352800"/>
            <a:ext cx="0" cy="609600"/>
          </a:xfrm>
          <a:prstGeom prst="line">
            <a:avLst/>
          </a:prstGeom>
          <a:noFill/>
          <a:ln w="9525">
            <a:solidFill>
              <a:schemeClr val="tx1"/>
            </a:solidFill>
            <a:round/>
            <a:headEnd/>
            <a:tailEnd/>
          </a:ln>
        </p:spPr>
        <p:txBody>
          <a:bodyPr/>
          <a:lstStyle/>
          <a:p>
            <a:endParaRPr lang="en-US"/>
          </a:p>
        </p:txBody>
      </p:sp>
      <p:sp>
        <p:nvSpPr>
          <p:cNvPr id="30727" name="Line 6"/>
          <p:cNvSpPr>
            <a:spLocks noChangeShapeType="1"/>
          </p:cNvSpPr>
          <p:nvPr/>
        </p:nvSpPr>
        <p:spPr bwMode="auto">
          <a:xfrm>
            <a:off x="6248400" y="3352800"/>
            <a:ext cx="0" cy="609600"/>
          </a:xfrm>
          <a:prstGeom prst="line">
            <a:avLst/>
          </a:prstGeom>
          <a:noFill/>
          <a:ln w="9525">
            <a:solidFill>
              <a:schemeClr val="tx1"/>
            </a:solidFill>
            <a:round/>
            <a:headEnd/>
            <a:tailEnd/>
          </a:ln>
        </p:spPr>
        <p:txBody>
          <a:bodyPr/>
          <a:lstStyle/>
          <a:p>
            <a:endParaRPr lang="en-US"/>
          </a:p>
        </p:txBody>
      </p:sp>
      <p:sp>
        <p:nvSpPr>
          <p:cNvPr id="30728" name="Text Box 7"/>
          <p:cNvSpPr txBox="1">
            <a:spLocks noChangeArrowheads="1"/>
          </p:cNvSpPr>
          <p:nvPr/>
        </p:nvSpPr>
        <p:spPr bwMode="auto">
          <a:xfrm>
            <a:off x="1066800" y="3505200"/>
            <a:ext cx="8382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K*c1</a:t>
            </a:r>
          </a:p>
        </p:txBody>
      </p:sp>
      <p:sp>
        <p:nvSpPr>
          <p:cNvPr id="30729" name="Text Box 8"/>
          <p:cNvSpPr txBox="1">
            <a:spLocks noChangeArrowheads="1"/>
          </p:cNvSpPr>
          <p:nvPr/>
        </p:nvSpPr>
        <p:spPr bwMode="auto">
          <a:xfrm>
            <a:off x="2514600" y="3581400"/>
            <a:ext cx="12954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*wc2</a:t>
            </a:r>
          </a:p>
        </p:txBody>
      </p:sp>
      <p:sp>
        <p:nvSpPr>
          <p:cNvPr id="30730" name="Text Box 9"/>
          <p:cNvSpPr txBox="1">
            <a:spLocks noChangeArrowheads="1"/>
          </p:cNvSpPr>
          <p:nvPr/>
        </p:nvSpPr>
        <p:spPr bwMode="auto">
          <a:xfrm>
            <a:off x="4114800" y="3581400"/>
            <a:ext cx="15240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wc3</a:t>
            </a:r>
          </a:p>
        </p:txBody>
      </p:sp>
      <p:sp>
        <p:nvSpPr>
          <p:cNvPr id="30731" name="Text Box 10"/>
          <p:cNvSpPr txBox="1">
            <a:spLocks noChangeArrowheads="1"/>
          </p:cNvSpPr>
          <p:nvPr/>
        </p:nvSpPr>
        <p:spPr bwMode="auto">
          <a:xfrm>
            <a:off x="6553200" y="3581400"/>
            <a:ext cx="1752600" cy="366713"/>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K’ * wc4</a:t>
            </a:r>
          </a:p>
        </p:txBody>
      </p:sp>
      <p:sp>
        <p:nvSpPr>
          <p:cNvPr id="30732" name="Line 11"/>
          <p:cNvSpPr>
            <a:spLocks noChangeShapeType="1"/>
          </p:cNvSpPr>
          <p:nvPr/>
        </p:nvSpPr>
        <p:spPr bwMode="auto">
          <a:xfrm>
            <a:off x="1828800" y="3352800"/>
            <a:ext cx="0" cy="609600"/>
          </a:xfrm>
          <a:prstGeom prst="line">
            <a:avLst/>
          </a:prstGeom>
          <a:noFill/>
          <a:ln w="9525">
            <a:solidFill>
              <a:schemeClr val="tx1"/>
            </a:solidFill>
            <a:round/>
            <a:headEnd/>
            <a:tailEnd/>
          </a:ln>
        </p:spPr>
        <p:txBody>
          <a:bodyPr/>
          <a:lstStyle/>
          <a:p>
            <a:endParaRPr lang="en-US"/>
          </a:p>
        </p:txBody>
      </p:sp>
      <p:sp>
        <p:nvSpPr>
          <p:cNvPr id="30733" name="Rectangle 12"/>
          <p:cNvSpPr>
            <a:spLocks noChangeArrowheads="1"/>
          </p:cNvSpPr>
          <p:nvPr/>
        </p:nvSpPr>
        <p:spPr bwMode="auto">
          <a:xfrm>
            <a:off x="762000" y="3352800"/>
            <a:ext cx="1066800" cy="762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30734" name="Rectangle 13"/>
          <p:cNvSpPr>
            <a:spLocks noChangeArrowheads="1"/>
          </p:cNvSpPr>
          <p:nvPr/>
        </p:nvSpPr>
        <p:spPr bwMode="auto">
          <a:xfrm>
            <a:off x="1828800" y="3352800"/>
            <a:ext cx="1981200" cy="2286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30735" name="Rectangle 14"/>
          <p:cNvSpPr>
            <a:spLocks noChangeArrowheads="1"/>
          </p:cNvSpPr>
          <p:nvPr/>
        </p:nvSpPr>
        <p:spPr bwMode="auto">
          <a:xfrm>
            <a:off x="3810000" y="3352800"/>
            <a:ext cx="2438400" cy="2286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30736" name="Rectangle 15"/>
          <p:cNvSpPr>
            <a:spLocks noChangeArrowheads="1"/>
          </p:cNvSpPr>
          <p:nvPr/>
        </p:nvSpPr>
        <p:spPr bwMode="auto">
          <a:xfrm>
            <a:off x="6248400" y="3352800"/>
            <a:ext cx="2438400" cy="2286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30737" name="Line 16"/>
          <p:cNvSpPr>
            <a:spLocks noChangeShapeType="1"/>
          </p:cNvSpPr>
          <p:nvPr/>
        </p:nvSpPr>
        <p:spPr bwMode="auto">
          <a:xfrm flipV="1">
            <a:off x="8686800" y="1676400"/>
            <a:ext cx="0" cy="16764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0738" name="Text Box 17"/>
          <p:cNvSpPr txBox="1">
            <a:spLocks noChangeArrowheads="1"/>
          </p:cNvSpPr>
          <p:nvPr/>
        </p:nvSpPr>
        <p:spPr bwMode="auto">
          <a:xfrm>
            <a:off x="6934200" y="1600200"/>
            <a:ext cx="1524000" cy="641350"/>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Next arrival of T1</a:t>
            </a:r>
          </a:p>
        </p:txBody>
      </p:sp>
      <p:sp>
        <p:nvSpPr>
          <p:cNvPr id="30739" name="Line 18"/>
          <p:cNvSpPr>
            <a:spLocks noChangeShapeType="1"/>
          </p:cNvSpPr>
          <p:nvPr/>
        </p:nvSpPr>
        <p:spPr bwMode="auto">
          <a:xfrm>
            <a:off x="7543800" y="1981200"/>
            <a:ext cx="1143000" cy="1371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0740" name="Text Box 19"/>
          <p:cNvSpPr txBox="1">
            <a:spLocks noChangeArrowheads="1"/>
          </p:cNvSpPr>
          <p:nvPr/>
        </p:nvSpPr>
        <p:spPr bwMode="auto">
          <a:xfrm>
            <a:off x="2514600" y="4495800"/>
            <a:ext cx="5257800" cy="641350"/>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CPU Cycles are conserved by slowing down the remaining tasks</a:t>
            </a:r>
          </a:p>
        </p:txBody>
      </p:sp>
      <p:sp>
        <p:nvSpPr>
          <p:cNvPr id="30741" name="Line 20"/>
          <p:cNvSpPr>
            <a:spLocks noChangeShapeType="1"/>
          </p:cNvSpPr>
          <p:nvPr/>
        </p:nvSpPr>
        <p:spPr bwMode="auto">
          <a:xfrm flipV="1">
            <a:off x="1828800" y="1981200"/>
            <a:ext cx="0" cy="13716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0742" name="Line 21"/>
          <p:cNvSpPr>
            <a:spLocks noChangeShapeType="1"/>
          </p:cNvSpPr>
          <p:nvPr/>
        </p:nvSpPr>
        <p:spPr bwMode="auto">
          <a:xfrm>
            <a:off x="1828800" y="3962400"/>
            <a:ext cx="0" cy="18288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0743" name="Line 22"/>
          <p:cNvSpPr>
            <a:spLocks noChangeShapeType="1"/>
          </p:cNvSpPr>
          <p:nvPr/>
        </p:nvSpPr>
        <p:spPr bwMode="auto">
          <a:xfrm>
            <a:off x="8686800" y="3962400"/>
            <a:ext cx="0" cy="198120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0744" name="Line 23"/>
          <p:cNvSpPr>
            <a:spLocks noChangeShapeType="1"/>
          </p:cNvSpPr>
          <p:nvPr/>
        </p:nvSpPr>
        <p:spPr bwMode="auto">
          <a:xfrm>
            <a:off x="7543800" y="4724400"/>
            <a:ext cx="11430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0745" name="Line 24"/>
          <p:cNvSpPr>
            <a:spLocks noChangeShapeType="1"/>
          </p:cNvSpPr>
          <p:nvPr/>
        </p:nvSpPr>
        <p:spPr bwMode="auto">
          <a:xfrm flipH="1">
            <a:off x="1828800" y="4648200"/>
            <a:ext cx="6858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Tree>
  </p:cSld>
  <p:clrMapOvr>
    <a:masterClrMapping/>
  </p:clrMapOvr>
  <p:transition advTm="15422"/>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Cycle conserving EDF: Example</a:t>
            </a:r>
          </a:p>
        </p:txBody>
      </p:sp>
      <p:sp>
        <p:nvSpPr>
          <p:cNvPr id="31747" name="Rectangle 3"/>
          <p:cNvSpPr>
            <a:spLocks noGrp="1" noChangeArrowheads="1"/>
          </p:cNvSpPr>
          <p:nvPr>
            <p:ph idx="1"/>
          </p:nvPr>
        </p:nvSpPr>
        <p:spPr/>
        <p:txBody>
          <a:bodyPr/>
          <a:lstStyle/>
          <a:p>
            <a:r>
              <a:rPr lang="en-US" dirty="0" smtClean="0"/>
              <a:t>Task set: T1 = (3, 6) and T2 = (6, 12)</a:t>
            </a:r>
          </a:p>
          <a:p>
            <a:r>
              <a:rPr lang="en-US" dirty="0" smtClean="0"/>
              <a:t>U = 3/6 + 6/12 = 1 @ </a:t>
            </a:r>
            <a:r>
              <a:rPr lang="en-US" dirty="0" err="1" smtClean="0"/>
              <a:t>F</a:t>
            </a:r>
            <a:r>
              <a:rPr lang="en-US" baseline="-25000" dirty="0" err="1" smtClean="0"/>
              <a:t>max</a:t>
            </a:r>
            <a:r>
              <a:rPr lang="en-US" baseline="-25000" dirty="0" smtClean="0"/>
              <a:t> </a:t>
            </a:r>
          </a:p>
          <a:p>
            <a:pPr>
              <a:buFontTx/>
              <a:buNone/>
            </a:pPr>
            <a:endParaRPr lang="en-US" baseline="-25000" dirty="0" smtClean="0"/>
          </a:p>
          <a:p>
            <a:r>
              <a:rPr lang="en-US" dirty="0" smtClean="0"/>
              <a:t>What is the “k” at which the task set is still schedulable @ (</a:t>
            </a:r>
            <a:r>
              <a:rPr lang="en-US" dirty="0" err="1" smtClean="0"/>
              <a:t>F</a:t>
            </a:r>
            <a:r>
              <a:rPr lang="en-US" baseline="-25000" dirty="0" err="1" smtClean="0"/>
              <a:t>max</a:t>
            </a:r>
            <a:r>
              <a:rPr lang="en-US" baseline="-25000" dirty="0" smtClean="0"/>
              <a:t> </a:t>
            </a:r>
            <a:r>
              <a:rPr lang="en-US" dirty="0" smtClean="0"/>
              <a:t>/ k):</a:t>
            </a:r>
          </a:p>
          <a:p>
            <a:pPr lvl="1"/>
            <a:r>
              <a:rPr lang="en-US" dirty="0" smtClean="0"/>
              <a:t>Let K = x</a:t>
            </a:r>
          </a:p>
          <a:p>
            <a:pPr lvl="1"/>
            <a:r>
              <a:rPr lang="en-US" dirty="0" smtClean="0"/>
              <a:t>U = (3*x)/6 + (6*x)/12 = x*(1.0) = 1</a:t>
            </a:r>
          </a:p>
          <a:p>
            <a:pPr lvl="1"/>
            <a:r>
              <a:rPr lang="en-US" dirty="0" smtClean="0"/>
              <a:t>X = 1, that is k = 1</a:t>
            </a:r>
          </a:p>
          <a:p>
            <a:pPr lvl="1"/>
            <a:r>
              <a:rPr lang="en-US" dirty="0" smtClean="0"/>
              <a:t>Therefore, we should operate at </a:t>
            </a:r>
            <a:r>
              <a:rPr lang="en-US" dirty="0" smtClean="0">
                <a:solidFill>
                  <a:srgbClr val="FF0000"/>
                </a:solidFill>
              </a:rPr>
              <a:t>f = </a:t>
            </a:r>
            <a:r>
              <a:rPr lang="en-US" dirty="0" err="1" smtClean="0">
                <a:solidFill>
                  <a:srgbClr val="FF0000"/>
                </a:solidFill>
              </a:rPr>
              <a:t>F</a:t>
            </a:r>
            <a:r>
              <a:rPr lang="en-US" baseline="-25000" dirty="0" err="1" smtClean="0">
                <a:solidFill>
                  <a:srgbClr val="FF0000"/>
                </a:solidFill>
              </a:rPr>
              <a:t>max</a:t>
            </a:r>
            <a:r>
              <a:rPr lang="en-US" dirty="0" smtClean="0">
                <a:solidFill>
                  <a:srgbClr val="FF0000"/>
                </a:solidFill>
              </a:rPr>
              <a:t> </a:t>
            </a:r>
            <a:r>
              <a:rPr lang="en-US" dirty="0" smtClean="0"/>
              <a:t>in order to meet all the deadlines</a:t>
            </a:r>
          </a:p>
          <a:p>
            <a:endParaRPr lang="en-US" dirty="0" smtClean="0"/>
          </a:p>
          <a:p>
            <a:endParaRPr lang="en-US" dirty="0" smtClean="0"/>
          </a:p>
        </p:txBody>
      </p:sp>
      <p:sp>
        <p:nvSpPr>
          <p:cNvPr id="28674"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5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228600"/>
            <a:ext cx="8229600" cy="609600"/>
          </a:xfrm>
        </p:spPr>
        <p:txBody>
          <a:bodyPr/>
          <a:lstStyle/>
          <a:p>
            <a:r>
              <a:rPr lang="en-US" sz="3200" dirty="0" smtClean="0"/>
              <a:t>Cycle conserving EDF: Example</a:t>
            </a:r>
          </a:p>
        </p:txBody>
      </p:sp>
      <p:sp>
        <p:nvSpPr>
          <p:cNvPr id="29698" name="Slide Number Placeholder 5"/>
          <p:cNvSpPr>
            <a:spLocks noGrp="1"/>
          </p:cNvSpPr>
          <p:nvPr>
            <p:ph type="sldNum" sz="quarter" idx="12"/>
          </p:nvPr>
        </p:nvSpPr>
        <p:spPr/>
        <p:txBody>
          <a:bodyPr/>
          <a:lstStyle/>
          <a:p>
            <a:pPr>
              <a:defRPr/>
            </a:pPr>
            <a:endParaRPr lang="en-US" dirty="0"/>
          </a:p>
        </p:txBody>
      </p:sp>
      <p:sp>
        <p:nvSpPr>
          <p:cNvPr id="32772" name="Rectangle 3"/>
          <p:cNvSpPr>
            <a:spLocks noChangeArrowheads="1"/>
          </p:cNvSpPr>
          <p:nvPr/>
        </p:nvSpPr>
        <p:spPr bwMode="ltGray">
          <a:xfrm>
            <a:off x="1066800" y="1066800"/>
            <a:ext cx="6629400" cy="709613"/>
          </a:xfrm>
          <a:prstGeom prst="rect">
            <a:avLst/>
          </a:prstGeom>
          <a:noFill/>
          <a:ln w="12700" cap="sq">
            <a:solidFill>
              <a:srgbClr val="92D050"/>
            </a:solidFill>
            <a:miter lim="800000"/>
            <a:headEnd type="none" w="sm" len="sm"/>
            <a:tailEnd type="none" w="sm" len="sm"/>
          </a:ln>
        </p:spPr>
        <p:txBody>
          <a:bodyPr>
            <a:spAutoFit/>
          </a:bodyPr>
          <a:lstStyle/>
          <a:p>
            <a:r>
              <a:rPr lang="en-US" sz="1800" dirty="0">
                <a:solidFill>
                  <a:srgbClr val="C00000"/>
                </a:solidFill>
              </a:rPr>
              <a:t>Task set @ (</a:t>
            </a:r>
            <a:r>
              <a:rPr lang="en-US" sz="1800" dirty="0" err="1">
                <a:solidFill>
                  <a:srgbClr val="C00000"/>
                </a:solidFill>
              </a:rPr>
              <a:t>Fmax</a:t>
            </a:r>
            <a:r>
              <a:rPr lang="en-US" sz="1800" dirty="0">
                <a:solidFill>
                  <a:srgbClr val="C00000"/>
                </a:solidFill>
              </a:rPr>
              <a:t>): T1 = (3,6) and T2 = (6,12)</a:t>
            </a:r>
          </a:p>
          <a:p>
            <a:r>
              <a:rPr lang="en-US" sz="1800" dirty="0">
                <a:solidFill>
                  <a:srgbClr val="C00000"/>
                </a:solidFill>
              </a:rPr>
              <a:t>U = 3/6 + 6/12 = 1 @ (</a:t>
            </a:r>
            <a:r>
              <a:rPr lang="en-US" sz="1800" dirty="0" err="1">
                <a:solidFill>
                  <a:srgbClr val="C00000"/>
                </a:solidFill>
              </a:rPr>
              <a:t>Fmax</a:t>
            </a:r>
            <a:r>
              <a:rPr lang="en-US" sz="1800" dirty="0">
                <a:solidFill>
                  <a:srgbClr val="C00000"/>
                </a:solidFill>
              </a:rPr>
              <a:t>)</a:t>
            </a:r>
          </a:p>
        </p:txBody>
      </p:sp>
      <p:sp>
        <p:nvSpPr>
          <p:cNvPr id="32773" name="Line 4"/>
          <p:cNvSpPr>
            <a:spLocks noChangeShapeType="1"/>
          </p:cNvSpPr>
          <p:nvPr/>
        </p:nvSpPr>
        <p:spPr bwMode="ltGray">
          <a:xfrm>
            <a:off x="1295400" y="2178050"/>
            <a:ext cx="0" cy="1828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2774" name="Line 5"/>
          <p:cNvSpPr>
            <a:spLocks noChangeShapeType="1"/>
          </p:cNvSpPr>
          <p:nvPr/>
        </p:nvSpPr>
        <p:spPr bwMode="ltGray">
          <a:xfrm>
            <a:off x="1143000" y="3854450"/>
            <a:ext cx="67056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2775" name="Rectangle 6"/>
          <p:cNvSpPr>
            <a:spLocks noChangeArrowheads="1"/>
          </p:cNvSpPr>
          <p:nvPr/>
        </p:nvSpPr>
        <p:spPr bwMode="ltGray">
          <a:xfrm>
            <a:off x="1295400" y="2667000"/>
            <a:ext cx="1143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dirty="0"/>
              <a:t>T1</a:t>
            </a:r>
          </a:p>
        </p:txBody>
      </p:sp>
      <p:sp>
        <p:nvSpPr>
          <p:cNvPr id="32776" name="Text Box 10"/>
          <p:cNvSpPr txBox="1">
            <a:spLocks noChangeArrowheads="1"/>
          </p:cNvSpPr>
          <p:nvPr/>
        </p:nvSpPr>
        <p:spPr bwMode="ltGray">
          <a:xfrm>
            <a:off x="990600" y="38227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0</a:t>
            </a:r>
          </a:p>
        </p:txBody>
      </p:sp>
      <p:sp>
        <p:nvSpPr>
          <p:cNvPr id="32777" name="Text Box 11"/>
          <p:cNvSpPr txBox="1">
            <a:spLocks noChangeArrowheads="1"/>
          </p:cNvSpPr>
          <p:nvPr/>
        </p:nvSpPr>
        <p:spPr bwMode="ltGray">
          <a:xfrm>
            <a:off x="1447800" y="38100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1</a:t>
            </a:r>
          </a:p>
        </p:txBody>
      </p:sp>
      <p:sp>
        <p:nvSpPr>
          <p:cNvPr id="32778" name="Text Box 12"/>
          <p:cNvSpPr txBox="1">
            <a:spLocks noChangeArrowheads="1"/>
          </p:cNvSpPr>
          <p:nvPr/>
        </p:nvSpPr>
        <p:spPr bwMode="ltGray">
          <a:xfrm>
            <a:off x="2209800" y="38544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3</a:t>
            </a:r>
          </a:p>
        </p:txBody>
      </p:sp>
      <p:sp>
        <p:nvSpPr>
          <p:cNvPr id="32779" name="Text Box 14"/>
          <p:cNvSpPr txBox="1">
            <a:spLocks noChangeArrowheads="1"/>
          </p:cNvSpPr>
          <p:nvPr/>
        </p:nvSpPr>
        <p:spPr bwMode="ltGray">
          <a:xfrm>
            <a:off x="3429000" y="38862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6</a:t>
            </a:r>
          </a:p>
        </p:txBody>
      </p:sp>
      <p:sp>
        <p:nvSpPr>
          <p:cNvPr id="32780" name="Text Box 15"/>
          <p:cNvSpPr txBox="1">
            <a:spLocks noChangeArrowheads="1"/>
          </p:cNvSpPr>
          <p:nvPr/>
        </p:nvSpPr>
        <p:spPr bwMode="ltGray">
          <a:xfrm>
            <a:off x="5105400" y="38544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9</a:t>
            </a:r>
          </a:p>
        </p:txBody>
      </p:sp>
      <p:sp>
        <p:nvSpPr>
          <p:cNvPr id="32781" name="Text Box 18"/>
          <p:cNvSpPr txBox="1">
            <a:spLocks noChangeArrowheads="1"/>
          </p:cNvSpPr>
          <p:nvPr/>
        </p:nvSpPr>
        <p:spPr bwMode="ltGray">
          <a:xfrm rot="10800000">
            <a:off x="608469" y="2559050"/>
            <a:ext cx="430887"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dirty="0">
                <a:solidFill>
                  <a:srgbClr val="0033CC"/>
                </a:solidFill>
              </a:rPr>
              <a:t>Frequency</a:t>
            </a:r>
          </a:p>
        </p:txBody>
      </p:sp>
      <p:sp>
        <p:nvSpPr>
          <p:cNvPr id="32782" name="Text Box 19"/>
          <p:cNvSpPr txBox="1">
            <a:spLocks noChangeArrowheads="1"/>
          </p:cNvSpPr>
          <p:nvPr/>
        </p:nvSpPr>
        <p:spPr bwMode="ltGray">
          <a:xfrm>
            <a:off x="914400" y="23749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F</a:t>
            </a:r>
            <a:r>
              <a:rPr lang="en-US" baseline="-25000" dirty="0">
                <a:solidFill>
                  <a:srgbClr val="FFC000"/>
                </a:solidFill>
              </a:rPr>
              <a:t>m</a:t>
            </a:r>
          </a:p>
        </p:txBody>
      </p:sp>
      <p:sp>
        <p:nvSpPr>
          <p:cNvPr id="32783" name="Text Box 20"/>
          <p:cNvSpPr txBox="1">
            <a:spLocks noChangeArrowheads="1"/>
          </p:cNvSpPr>
          <p:nvPr/>
        </p:nvSpPr>
        <p:spPr bwMode="ltGray">
          <a:xfrm>
            <a:off x="6705600" y="3886200"/>
            <a:ext cx="15240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0033CC"/>
                </a:solidFill>
              </a:rPr>
              <a:t>Time</a:t>
            </a:r>
          </a:p>
        </p:txBody>
      </p:sp>
      <p:sp>
        <p:nvSpPr>
          <p:cNvPr id="32784" name="Rectangle 45"/>
          <p:cNvSpPr>
            <a:spLocks noChangeArrowheads="1"/>
          </p:cNvSpPr>
          <p:nvPr/>
        </p:nvSpPr>
        <p:spPr bwMode="ltGray">
          <a:xfrm>
            <a:off x="2438400" y="2667000"/>
            <a:ext cx="28956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a:t>T2</a:t>
            </a:r>
          </a:p>
        </p:txBody>
      </p:sp>
      <p:sp>
        <p:nvSpPr>
          <p:cNvPr id="32785" name="Rectangle 46"/>
          <p:cNvSpPr>
            <a:spLocks noChangeArrowheads="1"/>
          </p:cNvSpPr>
          <p:nvPr/>
        </p:nvSpPr>
        <p:spPr bwMode="ltGray">
          <a:xfrm>
            <a:off x="5334000" y="2667000"/>
            <a:ext cx="11430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dirty="0"/>
              <a:t>T1</a:t>
            </a:r>
          </a:p>
        </p:txBody>
      </p:sp>
      <p:sp>
        <p:nvSpPr>
          <p:cNvPr id="32786" name="Text Box 47"/>
          <p:cNvSpPr txBox="1">
            <a:spLocks noChangeArrowheads="1"/>
          </p:cNvSpPr>
          <p:nvPr/>
        </p:nvSpPr>
        <p:spPr bwMode="ltGray">
          <a:xfrm>
            <a:off x="6248400" y="38862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12</a:t>
            </a:r>
          </a:p>
        </p:txBody>
      </p:sp>
      <p:sp>
        <p:nvSpPr>
          <p:cNvPr id="32787" name="Line 48"/>
          <p:cNvSpPr>
            <a:spLocks noChangeShapeType="1"/>
          </p:cNvSpPr>
          <p:nvPr/>
        </p:nvSpPr>
        <p:spPr bwMode="ltGray">
          <a:xfrm>
            <a:off x="1295400" y="4279900"/>
            <a:ext cx="0" cy="1828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2788" name="Line 49"/>
          <p:cNvSpPr>
            <a:spLocks noChangeShapeType="1"/>
          </p:cNvSpPr>
          <p:nvPr/>
        </p:nvSpPr>
        <p:spPr bwMode="ltGray">
          <a:xfrm>
            <a:off x="1143000" y="5956300"/>
            <a:ext cx="67056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2789" name="Rectangle 50"/>
          <p:cNvSpPr>
            <a:spLocks noChangeArrowheads="1"/>
          </p:cNvSpPr>
          <p:nvPr/>
        </p:nvSpPr>
        <p:spPr bwMode="ltGray">
          <a:xfrm>
            <a:off x="1295400" y="4800600"/>
            <a:ext cx="6096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a:t>T1</a:t>
            </a:r>
          </a:p>
        </p:txBody>
      </p:sp>
      <p:sp>
        <p:nvSpPr>
          <p:cNvPr id="32790" name="Text Box 51"/>
          <p:cNvSpPr txBox="1">
            <a:spLocks noChangeArrowheads="1"/>
          </p:cNvSpPr>
          <p:nvPr/>
        </p:nvSpPr>
        <p:spPr bwMode="ltGray">
          <a:xfrm>
            <a:off x="990600" y="59245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0</a:t>
            </a:r>
          </a:p>
        </p:txBody>
      </p:sp>
      <p:sp>
        <p:nvSpPr>
          <p:cNvPr id="32791" name="Text Box 52"/>
          <p:cNvSpPr txBox="1">
            <a:spLocks noChangeArrowheads="1"/>
          </p:cNvSpPr>
          <p:nvPr/>
        </p:nvSpPr>
        <p:spPr bwMode="ltGray">
          <a:xfrm>
            <a:off x="1676400" y="59436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1</a:t>
            </a:r>
          </a:p>
        </p:txBody>
      </p:sp>
      <p:sp>
        <p:nvSpPr>
          <p:cNvPr id="32792" name="Text Box 53"/>
          <p:cNvSpPr txBox="1">
            <a:spLocks noChangeArrowheads="1"/>
          </p:cNvSpPr>
          <p:nvPr/>
        </p:nvSpPr>
        <p:spPr bwMode="ltGray">
          <a:xfrm>
            <a:off x="2209800" y="59563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3</a:t>
            </a:r>
          </a:p>
        </p:txBody>
      </p:sp>
      <p:sp>
        <p:nvSpPr>
          <p:cNvPr id="32793" name="Text Box 54"/>
          <p:cNvSpPr txBox="1">
            <a:spLocks noChangeArrowheads="1"/>
          </p:cNvSpPr>
          <p:nvPr/>
        </p:nvSpPr>
        <p:spPr bwMode="ltGray">
          <a:xfrm>
            <a:off x="3429000" y="59880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6</a:t>
            </a:r>
          </a:p>
        </p:txBody>
      </p:sp>
      <p:sp>
        <p:nvSpPr>
          <p:cNvPr id="32794" name="Text Box 55"/>
          <p:cNvSpPr txBox="1">
            <a:spLocks noChangeArrowheads="1"/>
          </p:cNvSpPr>
          <p:nvPr/>
        </p:nvSpPr>
        <p:spPr bwMode="ltGray">
          <a:xfrm>
            <a:off x="5105400" y="59563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9</a:t>
            </a:r>
          </a:p>
        </p:txBody>
      </p:sp>
      <p:sp>
        <p:nvSpPr>
          <p:cNvPr id="32795" name="Text Box 56"/>
          <p:cNvSpPr txBox="1">
            <a:spLocks noChangeArrowheads="1"/>
          </p:cNvSpPr>
          <p:nvPr/>
        </p:nvSpPr>
        <p:spPr bwMode="ltGray">
          <a:xfrm rot="10800000">
            <a:off x="608469" y="4660900"/>
            <a:ext cx="430887"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dirty="0">
                <a:solidFill>
                  <a:srgbClr val="0033CC"/>
                </a:solidFill>
              </a:rPr>
              <a:t>Frequency</a:t>
            </a:r>
          </a:p>
        </p:txBody>
      </p:sp>
      <p:sp>
        <p:nvSpPr>
          <p:cNvPr id="32796" name="Text Box 57"/>
          <p:cNvSpPr txBox="1">
            <a:spLocks noChangeArrowheads="1"/>
          </p:cNvSpPr>
          <p:nvPr/>
        </p:nvSpPr>
        <p:spPr bwMode="ltGray">
          <a:xfrm>
            <a:off x="914400" y="44767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F</a:t>
            </a:r>
            <a:r>
              <a:rPr lang="en-US" baseline="-25000">
                <a:solidFill>
                  <a:srgbClr val="FF9966"/>
                </a:solidFill>
              </a:rPr>
              <a:t>m</a:t>
            </a:r>
          </a:p>
        </p:txBody>
      </p:sp>
      <p:sp>
        <p:nvSpPr>
          <p:cNvPr id="32797" name="Text Box 58"/>
          <p:cNvSpPr txBox="1">
            <a:spLocks noChangeArrowheads="1"/>
          </p:cNvSpPr>
          <p:nvPr/>
        </p:nvSpPr>
        <p:spPr bwMode="ltGray">
          <a:xfrm>
            <a:off x="6705600" y="5988050"/>
            <a:ext cx="15240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0033CC"/>
                </a:solidFill>
              </a:rPr>
              <a:t>Time</a:t>
            </a:r>
          </a:p>
        </p:txBody>
      </p:sp>
      <p:sp>
        <p:nvSpPr>
          <p:cNvPr id="32798" name="Rectangle 59"/>
          <p:cNvSpPr>
            <a:spLocks noChangeArrowheads="1"/>
          </p:cNvSpPr>
          <p:nvPr/>
        </p:nvSpPr>
        <p:spPr bwMode="ltGray">
          <a:xfrm>
            <a:off x="2438400" y="4800600"/>
            <a:ext cx="28956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a:t>T2</a:t>
            </a:r>
          </a:p>
        </p:txBody>
      </p:sp>
      <p:sp>
        <p:nvSpPr>
          <p:cNvPr id="32799" name="Rectangle 60"/>
          <p:cNvSpPr>
            <a:spLocks noChangeArrowheads="1"/>
          </p:cNvSpPr>
          <p:nvPr/>
        </p:nvSpPr>
        <p:spPr bwMode="ltGray">
          <a:xfrm>
            <a:off x="5334000" y="4800600"/>
            <a:ext cx="1143000" cy="1219200"/>
          </a:xfrm>
          <a:prstGeom prst="rect">
            <a:avLst/>
          </a:prstGeom>
          <a:solidFill>
            <a:schemeClr val="tx1"/>
          </a:solidFill>
          <a:ln w="12700" cap="sq">
            <a:solidFill>
              <a:schemeClr val="tx1"/>
            </a:solidFill>
            <a:miter lim="800000"/>
            <a:headEnd type="none" w="sm" len="sm"/>
            <a:tailEnd type="none" w="sm" len="sm"/>
          </a:ln>
        </p:spPr>
        <p:txBody>
          <a:bodyPr wrap="none" anchor="ctr"/>
          <a:lstStyle/>
          <a:p>
            <a:r>
              <a:rPr lang="en-US"/>
              <a:t>T1</a:t>
            </a:r>
          </a:p>
        </p:txBody>
      </p:sp>
      <p:sp>
        <p:nvSpPr>
          <p:cNvPr id="32800" name="Text Box 61"/>
          <p:cNvSpPr txBox="1">
            <a:spLocks noChangeArrowheads="1"/>
          </p:cNvSpPr>
          <p:nvPr/>
        </p:nvSpPr>
        <p:spPr bwMode="ltGray">
          <a:xfrm>
            <a:off x="6248400" y="59880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12</a:t>
            </a:r>
          </a:p>
        </p:txBody>
      </p:sp>
      <p:sp>
        <p:nvSpPr>
          <p:cNvPr id="32801" name="Rectangle 62"/>
          <p:cNvSpPr>
            <a:spLocks noChangeArrowheads="1"/>
          </p:cNvSpPr>
          <p:nvPr/>
        </p:nvSpPr>
        <p:spPr bwMode="ltGray">
          <a:xfrm>
            <a:off x="1905000" y="4800600"/>
            <a:ext cx="533400" cy="12192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32802" name="AutoShape 63"/>
          <p:cNvSpPr>
            <a:spLocks noChangeArrowheads="1"/>
          </p:cNvSpPr>
          <p:nvPr/>
        </p:nvSpPr>
        <p:spPr bwMode="ltGray">
          <a:xfrm>
            <a:off x="7086600" y="1828800"/>
            <a:ext cx="1752600" cy="1143000"/>
          </a:xfrm>
          <a:prstGeom prst="wedgeRoundRectCallout">
            <a:avLst>
              <a:gd name="adj1" fmla="val -51903"/>
              <a:gd name="adj2" fmla="val 90139"/>
              <a:gd name="adj3" fmla="val 16667"/>
            </a:avLst>
          </a:prstGeom>
          <a:solidFill>
            <a:schemeClr val="bg1"/>
          </a:solidFill>
          <a:ln w="12700" cap="sq">
            <a:solidFill>
              <a:schemeClr val="tx1"/>
            </a:solidFill>
            <a:miter lim="800000"/>
            <a:headEnd type="none" w="sm" len="sm"/>
            <a:tailEnd type="none" w="sm" len="sm"/>
          </a:ln>
        </p:spPr>
        <p:txBody>
          <a:bodyPr/>
          <a:lstStyle/>
          <a:p>
            <a:r>
              <a:rPr lang="en-US"/>
              <a:t>Task T1 just completes in one unit creating holes</a:t>
            </a:r>
          </a:p>
        </p:txBody>
      </p:sp>
    </p:spTree>
  </p:cSld>
  <p:clrMapOvr>
    <a:masterClrMapping/>
  </p:clrMapOvr>
  <p:transition advTm="1415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400" y="228600"/>
            <a:ext cx="8229600" cy="628650"/>
          </a:xfrm>
        </p:spPr>
        <p:txBody>
          <a:bodyPr/>
          <a:lstStyle/>
          <a:p>
            <a:r>
              <a:rPr lang="en-US" sz="3200" dirty="0" smtClean="0"/>
              <a:t>Cycle conserving EDF: Example</a:t>
            </a:r>
          </a:p>
        </p:txBody>
      </p:sp>
      <p:sp>
        <p:nvSpPr>
          <p:cNvPr id="30722" name="Slide Number Placeholder 5"/>
          <p:cNvSpPr>
            <a:spLocks noGrp="1"/>
          </p:cNvSpPr>
          <p:nvPr>
            <p:ph type="sldNum" sz="quarter" idx="12"/>
          </p:nvPr>
        </p:nvSpPr>
        <p:spPr/>
        <p:txBody>
          <a:bodyPr/>
          <a:lstStyle/>
          <a:p>
            <a:pPr>
              <a:defRPr/>
            </a:pPr>
            <a:endParaRPr lang="en-US" dirty="0"/>
          </a:p>
        </p:txBody>
      </p:sp>
      <p:sp>
        <p:nvSpPr>
          <p:cNvPr id="33796" name="Rectangle 3"/>
          <p:cNvSpPr>
            <a:spLocks noChangeArrowheads="1"/>
          </p:cNvSpPr>
          <p:nvPr/>
        </p:nvSpPr>
        <p:spPr bwMode="ltGray">
          <a:xfrm>
            <a:off x="1295400" y="990600"/>
            <a:ext cx="6629400" cy="709613"/>
          </a:xfrm>
          <a:prstGeom prst="rect">
            <a:avLst/>
          </a:prstGeom>
          <a:noFill/>
          <a:ln w="12700" cap="sq">
            <a:solidFill>
              <a:srgbClr val="92D050"/>
            </a:solidFill>
            <a:miter lim="800000"/>
            <a:headEnd type="none" w="sm" len="sm"/>
            <a:tailEnd type="none" w="sm" len="sm"/>
          </a:ln>
        </p:spPr>
        <p:txBody>
          <a:bodyPr>
            <a:spAutoFit/>
          </a:bodyPr>
          <a:lstStyle/>
          <a:p>
            <a:r>
              <a:rPr lang="en-US" sz="1800" dirty="0">
                <a:solidFill>
                  <a:srgbClr val="C00000"/>
                </a:solidFill>
              </a:rPr>
              <a:t>Task set @ (</a:t>
            </a:r>
            <a:r>
              <a:rPr lang="en-US" sz="1800" dirty="0" err="1">
                <a:solidFill>
                  <a:srgbClr val="C00000"/>
                </a:solidFill>
              </a:rPr>
              <a:t>Fmax</a:t>
            </a:r>
            <a:r>
              <a:rPr lang="en-US" sz="1800" dirty="0">
                <a:solidFill>
                  <a:srgbClr val="C00000"/>
                </a:solidFill>
              </a:rPr>
              <a:t>): T1 = (3,6) and T2 = (6,12)</a:t>
            </a:r>
          </a:p>
          <a:p>
            <a:r>
              <a:rPr lang="en-US" sz="1800" dirty="0">
                <a:solidFill>
                  <a:srgbClr val="C00000"/>
                </a:solidFill>
              </a:rPr>
              <a:t>U = 3/6 + 6/12 = 1 @ (</a:t>
            </a:r>
            <a:r>
              <a:rPr lang="en-US" sz="1800" dirty="0" err="1">
                <a:solidFill>
                  <a:srgbClr val="C00000"/>
                </a:solidFill>
              </a:rPr>
              <a:t>Fmax</a:t>
            </a:r>
            <a:r>
              <a:rPr lang="en-US" sz="1800" dirty="0">
                <a:solidFill>
                  <a:srgbClr val="C00000"/>
                </a:solidFill>
              </a:rPr>
              <a:t>)</a:t>
            </a:r>
          </a:p>
        </p:txBody>
      </p:sp>
      <p:sp>
        <p:nvSpPr>
          <p:cNvPr id="33797" name="Line 4"/>
          <p:cNvSpPr>
            <a:spLocks noChangeShapeType="1"/>
          </p:cNvSpPr>
          <p:nvPr/>
        </p:nvSpPr>
        <p:spPr bwMode="ltGray">
          <a:xfrm>
            <a:off x="1295400" y="1917700"/>
            <a:ext cx="0" cy="1828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3798" name="Line 5"/>
          <p:cNvSpPr>
            <a:spLocks noChangeShapeType="1"/>
          </p:cNvSpPr>
          <p:nvPr/>
        </p:nvSpPr>
        <p:spPr bwMode="ltGray">
          <a:xfrm>
            <a:off x="1143000" y="3594100"/>
            <a:ext cx="67056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3799" name="Rectangle 6"/>
          <p:cNvSpPr>
            <a:spLocks noChangeArrowheads="1"/>
          </p:cNvSpPr>
          <p:nvPr/>
        </p:nvSpPr>
        <p:spPr bwMode="ltGray">
          <a:xfrm>
            <a:off x="1295400" y="2438400"/>
            <a:ext cx="6096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a:t>T1</a:t>
            </a:r>
          </a:p>
        </p:txBody>
      </p:sp>
      <p:sp>
        <p:nvSpPr>
          <p:cNvPr id="33800" name="Text Box 7"/>
          <p:cNvSpPr txBox="1">
            <a:spLocks noChangeArrowheads="1"/>
          </p:cNvSpPr>
          <p:nvPr/>
        </p:nvSpPr>
        <p:spPr bwMode="ltGray">
          <a:xfrm>
            <a:off x="990600" y="35623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9966"/>
                </a:solidFill>
              </a:rPr>
              <a:t>0</a:t>
            </a:r>
          </a:p>
        </p:txBody>
      </p:sp>
      <p:sp>
        <p:nvSpPr>
          <p:cNvPr id="33801" name="Text Box 8"/>
          <p:cNvSpPr txBox="1">
            <a:spLocks noChangeArrowheads="1"/>
          </p:cNvSpPr>
          <p:nvPr/>
        </p:nvSpPr>
        <p:spPr bwMode="ltGray">
          <a:xfrm>
            <a:off x="1447800" y="35941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1</a:t>
            </a:r>
          </a:p>
        </p:txBody>
      </p:sp>
      <p:sp>
        <p:nvSpPr>
          <p:cNvPr id="33802" name="Text Box 9"/>
          <p:cNvSpPr txBox="1">
            <a:spLocks noChangeArrowheads="1"/>
          </p:cNvSpPr>
          <p:nvPr/>
        </p:nvSpPr>
        <p:spPr bwMode="ltGray">
          <a:xfrm>
            <a:off x="2209800" y="35941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3</a:t>
            </a:r>
          </a:p>
        </p:txBody>
      </p:sp>
      <p:sp>
        <p:nvSpPr>
          <p:cNvPr id="33803" name="Text Box 10"/>
          <p:cNvSpPr txBox="1">
            <a:spLocks noChangeArrowheads="1"/>
          </p:cNvSpPr>
          <p:nvPr/>
        </p:nvSpPr>
        <p:spPr bwMode="ltGray">
          <a:xfrm>
            <a:off x="3429000" y="36258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6</a:t>
            </a:r>
          </a:p>
        </p:txBody>
      </p:sp>
      <p:sp>
        <p:nvSpPr>
          <p:cNvPr id="33804" name="Text Box 11"/>
          <p:cNvSpPr txBox="1">
            <a:spLocks noChangeArrowheads="1"/>
          </p:cNvSpPr>
          <p:nvPr/>
        </p:nvSpPr>
        <p:spPr bwMode="ltGray">
          <a:xfrm>
            <a:off x="5105400" y="35941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9</a:t>
            </a:r>
          </a:p>
        </p:txBody>
      </p:sp>
      <p:sp>
        <p:nvSpPr>
          <p:cNvPr id="33805" name="Text Box 12"/>
          <p:cNvSpPr txBox="1">
            <a:spLocks noChangeArrowheads="1"/>
          </p:cNvSpPr>
          <p:nvPr/>
        </p:nvSpPr>
        <p:spPr bwMode="ltGray">
          <a:xfrm rot="10800000">
            <a:off x="608469" y="2298700"/>
            <a:ext cx="430887"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dirty="0">
                <a:solidFill>
                  <a:srgbClr val="0033CC"/>
                </a:solidFill>
              </a:rPr>
              <a:t>Frequency</a:t>
            </a:r>
          </a:p>
        </p:txBody>
      </p:sp>
      <p:sp>
        <p:nvSpPr>
          <p:cNvPr id="33806" name="Text Box 13"/>
          <p:cNvSpPr txBox="1">
            <a:spLocks noChangeArrowheads="1"/>
          </p:cNvSpPr>
          <p:nvPr/>
        </p:nvSpPr>
        <p:spPr bwMode="ltGray">
          <a:xfrm>
            <a:off x="914400" y="21145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F</a:t>
            </a:r>
            <a:r>
              <a:rPr lang="en-US" baseline="-25000" dirty="0">
                <a:solidFill>
                  <a:srgbClr val="FFC000"/>
                </a:solidFill>
              </a:rPr>
              <a:t>m</a:t>
            </a:r>
          </a:p>
        </p:txBody>
      </p:sp>
      <p:sp>
        <p:nvSpPr>
          <p:cNvPr id="33807" name="Text Box 14"/>
          <p:cNvSpPr txBox="1">
            <a:spLocks noChangeArrowheads="1"/>
          </p:cNvSpPr>
          <p:nvPr/>
        </p:nvSpPr>
        <p:spPr bwMode="ltGray">
          <a:xfrm>
            <a:off x="6705600" y="3657600"/>
            <a:ext cx="15240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0033CC"/>
                </a:solidFill>
              </a:rPr>
              <a:t>Time</a:t>
            </a:r>
          </a:p>
        </p:txBody>
      </p:sp>
      <p:sp>
        <p:nvSpPr>
          <p:cNvPr id="33808" name="Rectangle 15"/>
          <p:cNvSpPr>
            <a:spLocks noChangeArrowheads="1"/>
          </p:cNvSpPr>
          <p:nvPr/>
        </p:nvSpPr>
        <p:spPr bwMode="ltGray">
          <a:xfrm>
            <a:off x="1905000" y="2819400"/>
            <a:ext cx="4572000" cy="80645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a:t>T2</a:t>
            </a:r>
          </a:p>
        </p:txBody>
      </p:sp>
      <p:sp>
        <p:nvSpPr>
          <p:cNvPr id="33809" name="Text Box 17"/>
          <p:cNvSpPr txBox="1">
            <a:spLocks noChangeArrowheads="1"/>
          </p:cNvSpPr>
          <p:nvPr/>
        </p:nvSpPr>
        <p:spPr bwMode="ltGray">
          <a:xfrm>
            <a:off x="6248400" y="36258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12</a:t>
            </a:r>
          </a:p>
        </p:txBody>
      </p:sp>
      <p:sp>
        <p:nvSpPr>
          <p:cNvPr id="33810" name="Line 20"/>
          <p:cNvSpPr>
            <a:spLocks noChangeShapeType="1"/>
          </p:cNvSpPr>
          <p:nvPr/>
        </p:nvSpPr>
        <p:spPr bwMode="ltGray">
          <a:xfrm>
            <a:off x="1905000" y="1981200"/>
            <a:ext cx="0" cy="20574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3812" name="Line 22"/>
          <p:cNvSpPr>
            <a:spLocks noChangeShapeType="1"/>
          </p:cNvSpPr>
          <p:nvPr/>
        </p:nvSpPr>
        <p:spPr bwMode="ltGray">
          <a:xfrm>
            <a:off x="6477000" y="1981200"/>
            <a:ext cx="0" cy="26670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3813" name="Line 24"/>
          <p:cNvSpPr>
            <a:spLocks noChangeShapeType="1"/>
          </p:cNvSpPr>
          <p:nvPr/>
        </p:nvSpPr>
        <p:spPr bwMode="ltGray">
          <a:xfrm>
            <a:off x="1295400" y="4279900"/>
            <a:ext cx="0" cy="1828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3814" name="Line 25"/>
          <p:cNvSpPr>
            <a:spLocks noChangeShapeType="1"/>
          </p:cNvSpPr>
          <p:nvPr/>
        </p:nvSpPr>
        <p:spPr bwMode="ltGray">
          <a:xfrm>
            <a:off x="1143000" y="5956300"/>
            <a:ext cx="6705600" cy="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3815" name="Rectangle 26"/>
          <p:cNvSpPr>
            <a:spLocks noChangeArrowheads="1"/>
          </p:cNvSpPr>
          <p:nvPr/>
        </p:nvSpPr>
        <p:spPr bwMode="ltGray">
          <a:xfrm>
            <a:off x="1295400" y="4800600"/>
            <a:ext cx="609600" cy="121920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a:t>T1</a:t>
            </a:r>
          </a:p>
        </p:txBody>
      </p:sp>
      <p:sp>
        <p:nvSpPr>
          <p:cNvPr id="33816" name="Text Box 27"/>
          <p:cNvSpPr txBox="1">
            <a:spLocks noChangeArrowheads="1"/>
          </p:cNvSpPr>
          <p:nvPr/>
        </p:nvSpPr>
        <p:spPr bwMode="ltGray">
          <a:xfrm>
            <a:off x="990600" y="59245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0</a:t>
            </a:r>
          </a:p>
        </p:txBody>
      </p:sp>
      <p:sp>
        <p:nvSpPr>
          <p:cNvPr id="33817" name="Text Box 28"/>
          <p:cNvSpPr txBox="1">
            <a:spLocks noChangeArrowheads="1"/>
          </p:cNvSpPr>
          <p:nvPr/>
        </p:nvSpPr>
        <p:spPr bwMode="ltGray">
          <a:xfrm>
            <a:off x="1447800" y="59563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1</a:t>
            </a:r>
          </a:p>
        </p:txBody>
      </p:sp>
      <p:sp>
        <p:nvSpPr>
          <p:cNvPr id="33818" name="Text Box 29"/>
          <p:cNvSpPr txBox="1">
            <a:spLocks noChangeArrowheads="1"/>
          </p:cNvSpPr>
          <p:nvPr/>
        </p:nvSpPr>
        <p:spPr bwMode="ltGray">
          <a:xfrm>
            <a:off x="2209800" y="59563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3</a:t>
            </a:r>
          </a:p>
        </p:txBody>
      </p:sp>
      <p:sp>
        <p:nvSpPr>
          <p:cNvPr id="33819" name="Text Box 30"/>
          <p:cNvSpPr txBox="1">
            <a:spLocks noChangeArrowheads="1"/>
          </p:cNvSpPr>
          <p:nvPr/>
        </p:nvSpPr>
        <p:spPr bwMode="ltGray">
          <a:xfrm>
            <a:off x="3429000" y="59880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6</a:t>
            </a:r>
          </a:p>
        </p:txBody>
      </p:sp>
      <p:sp>
        <p:nvSpPr>
          <p:cNvPr id="33820" name="Text Box 31"/>
          <p:cNvSpPr txBox="1">
            <a:spLocks noChangeArrowheads="1"/>
          </p:cNvSpPr>
          <p:nvPr/>
        </p:nvSpPr>
        <p:spPr bwMode="ltGray">
          <a:xfrm>
            <a:off x="5105400" y="595630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9</a:t>
            </a:r>
          </a:p>
        </p:txBody>
      </p:sp>
      <p:sp>
        <p:nvSpPr>
          <p:cNvPr id="33821" name="Text Box 32"/>
          <p:cNvSpPr txBox="1">
            <a:spLocks noChangeArrowheads="1"/>
          </p:cNvSpPr>
          <p:nvPr/>
        </p:nvSpPr>
        <p:spPr bwMode="ltGray">
          <a:xfrm rot="10800000">
            <a:off x="608469" y="4660900"/>
            <a:ext cx="430887" cy="1219200"/>
          </a:xfrm>
          <a:prstGeom prst="rect">
            <a:avLst/>
          </a:prstGeom>
          <a:noFill/>
          <a:ln w="12700" cap="sq">
            <a:noFill/>
            <a:miter lim="800000"/>
            <a:headEnd type="none" w="sm" len="sm"/>
            <a:tailEnd type="none" w="sm" len="sm"/>
          </a:ln>
        </p:spPr>
        <p:txBody>
          <a:bodyPr vert="eaVert">
            <a:spAutoFit/>
          </a:bodyPr>
          <a:lstStyle/>
          <a:p>
            <a:pPr>
              <a:spcBef>
                <a:spcPct val="50000"/>
              </a:spcBef>
            </a:pPr>
            <a:r>
              <a:rPr lang="en-US" dirty="0">
                <a:solidFill>
                  <a:srgbClr val="0033CC"/>
                </a:solidFill>
              </a:rPr>
              <a:t>Frequency</a:t>
            </a:r>
          </a:p>
        </p:txBody>
      </p:sp>
      <p:sp>
        <p:nvSpPr>
          <p:cNvPr id="33822" name="Text Box 33"/>
          <p:cNvSpPr txBox="1">
            <a:spLocks noChangeArrowheads="1"/>
          </p:cNvSpPr>
          <p:nvPr/>
        </p:nvSpPr>
        <p:spPr bwMode="ltGray">
          <a:xfrm>
            <a:off x="914400" y="44767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F</a:t>
            </a:r>
            <a:r>
              <a:rPr lang="en-US" baseline="-25000">
                <a:solidFill>
                  <a:srgbClr val="FF9966"/>
                </a:solidFill>
              </a:rPr>
              <a:t>m</a:t>
            </a:r>
          </a:p>
        </p:txBody>
      </p:sp>
      <p:sp>
        <p:nvSpPr>
          <p:cNvPr id="33823" name="Text Box 34"/>
          <p:cNvSpPr txBox="1">
            <a:spLocks noChangeArrowheads="1"/>
          </p:cNvSpPr>
          <p:nvPr/>
        </p:nvSpPr>
        <p:spPr bwMode="ltGray">
          <a:xfrm>
            <a:off x="6705600" y="6248400"/>
            <a:ext cx="15240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0033CC"/>
                </a:solidFill>
              </a:rPr>
              <a:t>Time</a:t>
            </a:r>
          </a:p>
        </p:txBody>
      </p:sp>
      <p:sp>
        <p:nvSpPr>
          <p:cNvPr id="33824" name="Rectangle 35"/>
          <p:cNvSpPr>
            <a:spLocks noChangeArrowheads="1"/>
          </p:cNvSpPr>
          <p:nvPr/>
        </p:nvSpPr>
        <p:spPr bwMode="ltGray">
          <a:xfrm>
            <a:off x="2438400" y="4800600"/>
            <a:ext cx="2895600" cy="1187450"/>
          </a:xfrm>
          <a:prstGeom prst="rect">
            <a:avLst/>
          </a:prstGeom>
          <a:solidFill>
            <a:srgbClr val="FFC000"/>
          </a:solidFill>
          <a:ln w="12700" cap="sq">
            <a:solidFill>
              <a:schemeClr val="tx1"/>
            </a:solidFill>
            <a:miter lim="800000"/>
            <a:headEnd type="none" w="sm" len="sm"/>
            <a:tailEnd type="none" w="sm" len="sm"/>
          </a:ln>
        </p:spPr>
        <p:txBody>
          <a:bodyPr wrap="none" anchor="ctr"/>
          <a:lstStyle/>
          <a:p>
            <a:r>
              <a:rPr lang="en-US" dirty="0"/>
              <a:t>T2</a:t>
            </a:r>
          </a:p>
        </p:txBody>
      </p:sp>
      <p:sp>
        <p:nvSpPr>
          <p:cNvPr id="33825" name="Rectangle 36"/>
          <p:cNvSpPr>
            <a:spLocks noChangeArrowheads="1"/>
          </p:cNvSpPr>
          <p:nvPr/>
        </p:nvSpPr>
        <p:spPr bwMode="ltGray">
          <a:xfrm>
            <a:off x="5334000" y="4800600"/>
            <a:ext cx="1143000" cy="118745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dirty="0"/>
          </a:p>
        </p:txBody>
      </p:sp>
      <p:sp>
        <p:nvSpPr>
          <p:cNvPr id="33826" name="Text Box 37"/>
          <p:cNvSpPr txBox="1">
            <a:spLocks noChangeArrowheads="1"/>
          </p:cNvSpPr>
          <p:nvPr/>
        </p:nvSpPr>
        <p:spPr bwMode="ltGray">
          <a:xfrm>
            <a:off x="6248400" y="5988050"/>
            <a:ext cx="457200" cy="336550"/>
          </a:xfrm>
          <a:prstGeom prst="rect">
            <a:avLst/>
          </a:prstGeom>
          <a:noFill/>
          <a:ln w="12700" cap="sq">
            <a:noFill/>
            <a:miter lim="800000"/>
            <a:headEnd type="none" w="sm" len="sm"/>
            <a:tailEnd type="none" w="sm" len="sm"/>
          </a:ln>
        </p:spPr>
        <p:txBody>
          <a:bodyPr>
            <a:spAutoFit/>
          </a:bodyPr>
          <a:lstStyle/>
          <a:p>
            <a:pPr>
              <a:spcBef>
                <a:spcPct val="50000"/>
              </a:spcBef>
            </a:pPr>
            <a:r>
              <a:rPr lang="en-US">
                <a:solidFill>
                  <a:srgbClr val="FF9966"/>
                </a:solidFill>
              </a:rPr>
              <a:t>12</a:t>
            </a:r>
          </a:p>
        </p:txBody>
      </p:sp>
      <p:sp>
        <p:nvSpPr>
          <p:cNvPr id="33827" name="Rectangle 38"/>
          <p:cNvSpPr>
            <a:spLocks noChangeArrowheads="1"/>
          </p:cNvSpPr>
          <p:nvPr/>
        </p:nvSpPr>
        <p:spPr bwMode="ltGray">
          <a:xfrm>
            <a:off x="1905000" y="4800600"/>
            <a:ext cx="533400" cy="12192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33828" name="AutoShape 39"/>
          <p:cNvSpPr>
            <a:spLocks noChangeArrowheads="1"/>
          </p:cNvSpPr>
          <p:nvPr/>
        </p:nvSpPr>
        <p:spPr bwMode="ltGray">
          <a:xfrm>
            <a:off x="7086600" y="4191000"/>
            <a:ext cx="1752600" cy="1143000"/>
          </a:xfrm>
          <a:prstGeom prst="wedgeRoundRectCallout">
            <a:avLst>
              <a:gd name="adj1" fmla="val -51903"/>
              <a:gd name="adj2" fmla="val 90139"/>
              <a:gd name="adj3" fmla="val 16667"/>
            </a:avLst>
          </a:prstGeom>
          <a:solidFill>
            <a:schemeClr val="bg1"/>
          </a:solidFill>
          <a:ln w="12700" cap="sq">
            <a:solidFill>
              <a:schemeClr val="tx1"/>
            </a:solidFill>
            <a:miter lim="800000"/>
            <a:headEnd type="none" w="sm" len="sm"/>
            <a:tailEnd type="none" w="sm" len="sm"/>
          </a:ln>
        </p:spPr>
        <p:txBody>
          <a:bodyPr/>
          <a:lstStyle/>
          <a:p>
            <a:r>
              <a:rPr lang="en-US"/>
              <a:t>Task T1 just completes in one unit creating holes</a:t>
            </a:r>
          </a:p>
        </p:txBody>
      </p:sp>
      <p:sp>
        <p:nvSpPr>
          <p:cNvPr id="33829" name="Line 40"/>
          <p:cNvSpPr>
            <a:spLocks noChangeShapeType="1"/>
          </p:cNvSpPr>
          <p:nvPr/>
        </p:nvSpPr>
        <p:spPr bwMode="ltGray">
          <a:xfrm>
            <a:off x="1905000" y="4343400"/>
            <a:ext cx="0" cy="182880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217109" name="AutoShape 21"/>
          <p:cNvSpPr>
            <a:spLocks noChangeArrowheads="1"/>
          </p:cNvSpPr>
          <p:nvPr/>
        </p:nvSpPr>
        <p:spPr bwMode="ltGray">
          <a:xfrm>
            <a:off x="4800600" y="1828800"/>
            <a:ext cx="4038600" cy="1752600"/>
          </a:xfrm>
          <a:prstGeom prst="wedgeRoundRectCallout">
            <a:avLst>
              <a:gd name="adj1" fmla="val -114269"/>
              <a:gd name="adj2" fmla="val -8153"/>
              <a:gd name="adj3" fmla="val 16667"/>
            </a:avLst>
          </a:prstGeom>
          <a:solidFill>
            <a:schemeClr val="bg1"/>
          </a:solidFill>
          <a:ln w="12700" cap="sq">
            <a:solidFill>
              <a:schemeClr val="tx1"/>
            </a:solidFill>
            <a:miter lim="800000"/>
            <a:headEnd type="none" w="sm" len="sm"/>
            <a:tailEnd type="none" w="sm" len="sm"/>
          </a:ln>
        </p:spPr>
        <p:txBody>
          <a:bodyPr/>
          <a:lstStyle/>
          <a:p>
            <a:r>
              <a:rPr lang="en-US" dirty="0"/>
              <a:t>New utilization = </a:t>
            </a:r>
            <a:r>
              <a:rPr lang="en-US" dirty="0">
                <a:solidFill>
                  <a:srgbClr val="0066FF"/>
                </a:solidFill>
              </a:rPr>
              <a:t>1</a:t>
            </a:r>
            <a:r>
              <a:rPr lang="en-US" dirty="0"/>
              <a:t>/6 + 6/12 = 0.67</a:t>
            </a:r>
          </a:p>
          <a:p>
            <a:r>
              <a:rPr lang="en-US" dirty="0"/>
              <a:t>Finding the right “k”</a:t>
            </a:r>
          </a:p>
          <a:p>
            <a:r>
              <a:rPr lang="en-US" dirty="0"/>
              <a:t>1/6 + (6*k)/12 = 1</a:t>
            </a:r>
          </a:p>
          <a:p>
            <a:r>
              <a:rPr lang="en-US" dirty="0"/>
              <a:t>K = 5/3</a:t>
            </a:r>
          </a:p>
          <a:p>
            <a:r>
              <a:rPr lang="en-US" dirty="0"/>
              <a:t>New freq = (3/5) </a:t>
            </a:r>
            <a:r>
              <a:rPr lang="en-US" dirty="0" err="1"/>
              <a:t>Fmax</a:t>
            </a:r>
            <a:endParaRPr lang="en-US" dirty="0"/>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109"/>
                                        </p:tgtEl>
                                        <p:attrNameLst>
                                          <p:attrName>style.visibility</p:attrName>
                                        </p:attrNameLst>
                                      </p:cBhvr>
                                      <p:to>
                                        <p:strVal val="visible"/>
                                      </p:to>
                                    </p:set>
                                    <p:animEffect transition="in" filter="blinds(horizontal)">
                                      <p:cBhvr>
                                        <p:cTn id="7" dur="500"/>
                                        <p:tgtEl>
                                          <p:spTgt spid="217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17109"/>
                                        </p:tgtEl>
                                      </p:cBhvr>
                                    </p:animEffect>
                                    <p:set>
                                      <p:cBhvr>
                                        <p:cTn id="12" dur="1" fill="hold">
                                          <p:stCondLst>
                                            <p:cond delay="499"/>
                                          </p:stCondLst>
                                        </p:cTn>
                                        <p:tgtEl>
                                          <p:spTgt spid="217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9" grpId="0" animBg="1"/>
      <p:bldP spid="21710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304800"/>
            <a:ext cx="8229600" cy="1143000"/>
          </a:xfrm>
        </p:spPr>
        <p:txBody>
          <a:bodyPr/>
          <a:lstStyle/>
          <a:p>
            <a:r>
              <a:rPr lang="en-US" dirty="0" smtClean="0"/>
              <a:t>Some Important Facts </a:t>
            </a:r>
          </a:p>
        </p:txBody>
      </p:sp>
      <p:sp>
        <p:nvSpPr>
          <p:cNvPr id="7171" name="Rectangle 3"/>
          <p:cNvSpPr>
            <a:spLocks noGrp="1" noChangeArrowheads="1"/>
          </p:cNvSpPr>
          <p:nvPr>
            <p:ph idx="1"/>
          </p:nvPr>
        </p:nvSpPr>
        <p:spPr>
          <a:xfrm>
            <a:off x="457200" y="1600200"/>
            <a:ext cx="8229600" cy="4389437"/>
          </a:xfrm>
        </p:spPr>
        <p:txBody>
          <a:bodyPr/>
          <a:lstStyle/>
          <a:p>
            <a:r>
              <a:rPr lang="en-US" sz="2500" dirty="0" smtClean="0"/>
              <a:t>High performance is needed only for a small fraction of time, while for the rest of time, a low-performance, a low-power processor would suffice.</a:t>
            </a:r>
          </a:p>
          <a:p>
            <a:pPr>
              <a:buFontTx/>
              <a:buNone/>
            </a:pPr>
            <a:endParaRPr lang="en-US" dirty="0" smtClean="0"/>
          </a:p>
          <a:p>
            <a:endParaRPr lang="en-US" dirty="0" smtClean="0"/>
          </a:p>
        </p:txBody>
      </p:sp>
      <p:sp>
        <p:nvSpPr>
          <p:cNvPr id="4098" name="Slide Number Placeholder 5"/>
          <p:cNvSpPr>
            <a:spLocks noGrp="1"/>
          </p:cNvSpPr>
          <p:nvPr>
            <p:ph type="sldNum" sz="quarter" idx="12"/>
          </p:nvPr>
        </p:nvSpPr>
        <p:spPr/>
        <p:txBody>
          <a:bodyPr/>
          <a:lstStyle/>
          <a:p>
            <a:pPr>
              <a:defRPr/>
            </a:pPr>
            <a:endParaRPr lang="en-US" dirty="0"/>
          </a:p>
        </p:txBody>
      </p:sp>
      <p:grpSp>
        <p:nvGrpSpPr>
          <p:cNvPr id="7173" name="组合 21"/>
          <p:cNvGrpSpPr>
            <a:grpSpLocks/>
          </p:cNvGrpSpPr>
          <p:nvPr/>
        </p:nvGrpSpPr>
        <p:grpSpPr bwMode="auto">
          <a:xfrm>
            <a:off x="838200" y="2895600"/>
            <a:ext cx="7620000" cy="3673475"/>
            <a:chOff x="685800" y="1524000"/>
            <a:chExt cx="8458200" cy="4844892"/>
          </a:xfrm>
        </p:grpSpPr>
        <p:sp>
          <p:nvSpPr>
            <p:cNvPr id="7174" name="Line 3"/>
            <p:cNvSpPr>
              <a:spLocks noChangeShapeType="1"/>
            </p:cNvSpPr>
            <p:nvPr/>
          </p:nvSpPr>
          <p:spPr bwMode="auto">
            <a:xfrm flipV="1">
              <a:off x="914400" y="1524000"/>
              <a:ext cx="0" cy="4419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7175" name="Line 4"/>
            <p:cNvSpPr>
              <a:spLocks noChangeShapeType="1"/>
            </p:cNvSpPr>
            <p:nvPr/>
          </p:nvSpPr>
          <p:spPr bwMode="auto">
            <a:xfrm>
              <a:off x="685800" y="5867400"/>
              <a:ext cx="80010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7176" name="Rectangle 5"/>
            <p:cNvSpPr>
              <a:spLocks noChangeArrowheads="1"/>
            </p:cNvSpPr>
            <p:nvPr/>
          </p:nvSpPr>
          <p:spPr bwMode="auto">
            <a:xfrm>
              <a:off x="914400" y="4953000"/>
              <a:ext cx="2895600" cy="914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77" name="Rectangle 6"/>
            <p:cNvSpPr>
              <a:spLocks noChangeArrowheads="1"/>
            </p:cNvSpPr>
            <p:nvPr/>
          </p:nvSpPr>
          <p:spPr bwMode="auto">
            <a:xfrm>
              <a:off x="3810000" y="3733800"/>
              <a:ext cx="381000" cy="2133600"/>
            </a:xfrm>
            <a:prstGeom prst="rect">
              <a:avLst/>
            </a:prstGeom>
            <a:solidFill>
              <a:srgbClr val="FFC000"/>
            </a:solidFill>
            <a:ln w="9525">
              <a:solidFill>
                <a:schemeClr val="tx1"/>
              </a:solidFill>
              <a:miter lim="800000"/>
              <a:headEnd/>
              <a:tailEnd/>
            </a:ln>
          </p:spPr>
          <p:txBody>
            <a:bodyPr wrap="none" anchor="ctr"/>
            <a:lstStyle/>
            <a:p>
              <a:endParaRPr lang="en-US" dirty="0">
                <a:solidFill>
                  <a:srgbClr val="FFC000"/>
                </a:solidFill>
              </a:endParaRPr>
            </a:p>
          </p:txBody>
        </p:sp>
        <p:sp>
          <p:nvSpPr>
            <p:cNvPr id="7178" name="Rectangle 7"/>
            <p:cNvSpPr>
              <a:spLocks noChangeArrowheads="1"/>
            </p:cNvSpPr>
            <p:nvPr/>
          </p:nvSpPr>
          <p:spPr bwMode="auto">
            <a:xfrm>
              <a:off x="4191000" y="5029200"/>
              <a:ext cx="2209800" cy="838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79" name="Rectangle 8"/>
            <p:cNvSpPr>
              <a:spLocks noChangeArrowheads="1"/>
            </p:cNvSpPr>
            <p:nvPr/>
          </p:nvSpPr>
          <p:spPr bwMode="auto">
            <a:xfrm>
              <a:off x="6400800" y="2667000"/>
              <a:ext cx="76200" cy="3200400"/>
            </a:xfrm>
            <a:prstGeom prst="rect">
              <a:avLst/>
            </a:prstGeom>
            <a:solidFill>
              <a:srgbClr val="FFC000"/>
            </a:solidFill>
            <a:ln w="9525">
              <a:solidFill>
                <a:schemeClr val="tx1"/>
              </a:solidFill>
              <a:miter lim="800000"/>
              <a:headEnd/>
              <a:tailEnd/>
            </a:ln>
          </p:spPr>
          <p:txBody>
            <a:bodyPr wrap="none" anchor="ctr"/>
            <a:lstStyle/>
            <a:p>
              <a:endParaRPr lang="en-US"/>
            </a:p>
          </p:txBody>
        </p:sp>
        <p:sp>
          <p:nvSpPr>
            <p:cNvPr id="7180" name="Rectangle 9"/>
            <p:cNvSpPr>
              <a:spLocks noChangeArrowheads="1"/>
            </p:cNvSpPr>
            <p:nvPr/>
          </p:nvSpPr>
          <p:spPr bwMode="auto">
            <a:xfrm>
              <a:off x="6477000" y="5029200"/>
              <a:ext cx="1447800" cy="838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181" name="Text Box 10"/>
            <p:cNvSpPr txBox="1">
              <a:spLocks noChangeArrowheads="1"/>
            </p:cNvSpPr>
            <p:nvPr/>
          </p:nvSpPr>
          <p:spPr bwMode="auto">
            <a:xfrm>
              <a:off x="2438400" y="5881688"/>
              <a:ext cx="1524000" cy="487204"/>
            </a:xfrm>
            <a:prstGeom prst="rect">
              <a:avLst/>
            </a:prstGeom>
            <a:noFill/>
            <a:ln w="9525">
              <a:noFill/>
              <a:miter lim="800000"/>
              <a:headEnd/>
              <a:tailEnd/>
            </a:ln>
          </p:spPr>
          <p:txBody>
            <a:bodyPr>
              <a:spAutoFit/>
            </a:bodyPr>
            <a:lstStyle/>
            <a:p>
              <a:pPr algn="l" eaLnBrk="0" hangingPunct="0">
                <a:spcBef>
                  <a:spcPct val="50000"/>
                </a:spcBef>
              </a:pPr>
              <a:r>
                <a:rPr lang="en-US" sz="1800" b="1">
                  <a:solidFill>
                    <a:srgbClr val="FF0000"/>
                  </a:solidFill>
                  <a:latin typeface="Tahoma" pitchFamily="34" charset="0"/>
                </a:rPr>
                <a:t>Time</a:t>
              </a:r>
            </a:p>
          </p:txBody>
        </p:sp>
        <p:sp>
          <p:nvSpPr>
            <p:cNvPr id="7182" name="Line 11"/>
            <p:cNvSpPr>
              <a:spLocks noChangeShapeType="1"/>
            </p:cNvSpPr>
            <p:nvPr/>
          </p:nvSpPr>
          <p:spPr bwMode="auto">
            <a:xfrm>
              <a:off x="3429000" y="6096000"/>
              <a:ext cx="2209800" cy="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7183" name="Text Box 12"/>
            <p:cNvSpPr txBox="1">
              <a:spLocks noChangeArrowheads="1"/>
            </p:cNvSpPr>
            <p:nvPr/>
          </p:nvSpPr>
          <p:spPr bwMode="auto">
            <a:xfrm>
              <a:off x="990600" y="1828800"/>
              <a:ext cx="1828800" cy="487204"/>
            </a:xfrm>
            <a:prstGeom prst="rect">
              <a:avLst/>
            </a:prstGeom>
            <a:noFill/>
            <a:ln w="9525">
              <a:noFill/>
              <a:miter lim="800000"/>
              <a:headEnd/>
              <a:tailEnd/>
            </a:ln>
          </p:spPr>
          <p:txBody>
            <a:bodyPr>
              <a:spAutoFit/>
            </a:bodyPr>
            <a:lstStyle/>
            <a:p>
              <a:pPr algn="l" eaLnBrk="0" hangingPunct="0">
                <a:spcBef>
                  <a:spcPct val="50000"/>
                </a:spcBef>
              </a:pPr>
              <a:r>
                <a:rPr lang="en-US" sz="1800" b="1">
                  <a:solidFill>
                    <a:srgbClr val="FF0000"/>
                  </a:solidFill>
                  <a:latin typeface="Tahoma" pitchFamily="34" charset="0"/>
                </a:rPr>
                <a:t>Work load</a:t>
              </a:r>
            </a:p>
          </p:txBody>
        </p:sp>
        <p:sp>
          <p:nvSpPr>
            <p:cNvPr id="7184" name="Line 13"/>
            <p:cNvSpPr>
              <a:spLocks noChangeShapeType="1"/>
            </p:cNvSpPr>
            <p:nvPr/>
          </p:nvSpPr>
          <p:spPr bwMode="auto">
            <a:xfrm flipV="1">
              <a:off x="1143000" y="2286000"/>
              <a:ext cx="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7185" name="Line 14"/>
            <p:cNvSpPr>
              <a:spLocks noChangeShapeType="1"/>
            </p:cNvSpPr>
            <p:nvPr/>
          </p:nvSpPr>
          <p:spPr bwMode="auto">
            <a:xfrm flipH="1">
              <a:off x="4114800" y="2209800"/>
              <a:ext cx="1905000" cy="15240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7186" name="Text Box 15"/>
            <p:cNvSpPr txBox="1">
              <a:spLocks noChangeArrowheads="1"/>
            </p:cNvSpPr>
            <p:nvPr/>
          </p:nvSpPr>
          <p:spPr bwMode="auto">
            <a:xfrm>
              <a:off x="5867400" y="1524000"/>
              <a:ext cx="2438400" cy="852607"/>
            </a:xfrm>
            <a:prstGeom prst="rect">
              <a:avLst/>
            </a:prstGeom>
            <a:noFill/>
            <a:ln w="9525">
              <a:noFill/>
              <a:miter lim="800000"/>
              <a:headEnd/>
              <a:tailEnd/>
            </a:ln>
          </p:spPr>
          <p:txBody>
            <a:bodyPr>
              <a:spAutoFit/>
            </a:bodyPr>
            <a:lstStyle/>
            <a:p>
              <a:pPr algn="l" eaLnBrk="0" hangingPunct="0">
                <a:spcBef>
                  <a:spcPct val="50000"/>
                </a:spcBef>
              </a:pPr>
              <a:r>
                <a:rPr lang="en-US" sz="1800" b="1">
                  <a:solidFill>
                    <a:srgbClr val="FF0000"/>
                  </a:solidFill>
                  <a:latin typeface="Tahoma" pitchFamily="34" charset="0"/>
                </a:rPr>
                <a:t>Peak Computing Rate is needed</a:t>
              </a:r>
            </a:p>
          </p:txBody>
        </p:sp>
        <p:sp>
          <p:nvSpPr>
            <p:cNvPr id="7187" name="Line 16"/>
            <p:cNvSpPr>
              <a:spLocks noChangeShapeType="1"/>
            </p:cNvSpPr>
            <p:nvPr/>
          </p:nvSpPr>
          <p:spPr bwMode="auto">
            <a:xfrm>
              <a:off x="6096000" y="2133600"/>
              <a:ext cx="304800" cy="533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7188" name="Line 17"/>
            <p:cNvSpPr>
              <a:spLocks noChangeShapeType="1"/>
            </p:cNvSpPr>
            <p:nvPr/>
          </p:nvSpPr>
          <p:spPr bwMode="auto">
            <a:xfrm flipH="1">
              <a:off x="7239000" y="3657600"/>
              <a:ext cx="609600" cy="1371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7189" name="Text Box 18"/>
            <p:cNvSpPr txBox="1">
              <a:spLocks noChangeArrowheads="1"/>
            </p:cNvSpPr>
            <p:nvPr/>
          </p:nvSpPr>
          <p:spPr bwMode="auto">
            <a:xfrm>
              <a:off x="7391400" y="2971800"/>
              <a:ext cx="1752600" cy="1218010"/>
            </a:xfrm>
            <a:prstGeom prst="rect">
              <a:avLst/>
            </a:prstGeom>
            <a:noFill/>
            <a:ln w="9525">
              <a:noFill/>
              <a:miter lim="800000"/>
              <a:headEnd/>
              <a:tailEnd/>
            </a:ln>
          </p:spPr>
          <p:txBody>
            <a:bodyPr>
              <a:spAutoFit/>
            </a:bodyPr>
            <a:lstStyle/>
            <a:p>
              <a:pPr algn="l" eaLnBrk="0" hangingPunct="0">
                <a:spcBef>
                  <a:spcPct val="50000"/>
                </a:spcBef>
              </a:pPr>
              <a:r>
                <a:rPr lang="en-US" sz="1800" b="1" dirty="0">
                  <a:solidFill>
                    <a:srgbClr val="FF0000"/>
                  </a:solidFill>
                  <a:latin typeface="Tahoma" pitchFamily="34" charset="0"/>
                </a:rPr>
                <a:t>Average rate would suffice</a:t>
              </a:r>
            </a:p>
          </p:txBody>
        </p:sp>
      </p:grpSp>
    </p:spTree>
  </p:cSld>
  <p:clrMapOvr>
    <a:masterClrMapping/>
  </p:clrMapOvr>
  <p:transition advTm="3936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200" smtClean="0"/>
              <a:t>Intra Task Energy Management</a:t>
            </a:r>
          </a:p>
        </p:txBody>
      </p:sp>
      <p:sp>
        <p:nvSpPr>
          <p:cNvPr id="34819" name="Rectangle 3"/>
          <p:cNvSpPr>
            <a:spLocks noGrp="1" noChangeArrowheads="1"/>
          </p:cNvSpPr>
          <p:nvPr>
            <p:ph idx="1"/>
          </p:nvPr>
        </p:nvSpPr>
        <p:spPr/>
        <p:txBody>
          <a:bodyPr/>
          <a:lstStyle/>
          <a:p>
            <a:r>
              <a:rPr lang="en-US" dirty="0" smtClean="0"/>
              <a:t>Intra-task DVS: adjusts the voltage and clock speed within a task.</a:t>
            </a:r>
          </a:p>
          <a:p>
            <a:endParaRPr lang="en-US" dirty="0" smtClean="0"/>
          </a:p>
          <a:p>
            <a:r>
              <a:rPr lang="en-US" dirty="0" smtClean="0"/>
              <a:t>Identifies the slack time generated within a task due to workload variation.</a:t>
            </a:r>
          </a:p>
          <a:p>
            <a:endParaRPr lang="en-US" dirty="0" smtClean="0"/>
          </a:p>
          <a:p>
            <a:r>
              <a:rPr lang="en-US" dirty="0" smtClean="0"/>
              <a:t>Application code is preprocessed to enable the run-time clock/voltage adjustment.</a:t>
            </a:r>
          </a:p>
        </p:txBody>
      </p:sp>
      <p:sp>
        <p:nvSpPr>
          <p:cNvPr id="31746"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22078"/>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p:txBody>
          <a:bodyPr/>
          <a:lstStyle/>
          <a:p>
            <a:pPr>
              <a:defRPr/>
            </a:pPr>
            <a:endParaRPr lang="en-US" dirty="0"/>
          </a:p>
        </p:txBody>
      </p:sp>
      <p:sp>
        <p:nvSpPr>
          <p:cNvPr id="35843" name="Text Box 2"/>
          <p:cNvSpPr txBox="1">
            <a:spLocks noChangeArrowheads="1"/>
          </p:cNvSpPr>
          <p:nvPr/>
        </p:nvSpPr>
        <p:spPr bwMode="auto">
          <a:xfrm>
            <a:off x="3962400" y="4343400"/>
            <a:ext cx="1828800" cy="1604963"/>
          </a:xfrm>
          <a:prstGeom prst="rect">
            <a:avLst/>
          </a:prstGeom>
          <a:noFill/>
          <a:ln w="9525">
            <a:noFill/>
            <a:miter lim="800000"/>
            <a:headEnd/>
            <a:tailEnd/>
          </a:ln>
        </p:spPr>
        <p:txBody>
          <a:bodyPr>
            <a:spAutoFit/>
          </a:bodyPr>
          <a:lstStyle/>
          <a:p>
            <a:pPr algn="l" eaLnBrk="0" hangingPunct="0">
              <a:spcBef>
                <a:spcPct val="50000"/>
              </a:spcBef>
            </a:pPr>
            <a:r>
              <a:rPr lang="en-US" sz="1800" u="sng" dirty="0">
                <a:solidFill>
                  <a:srgbClr val="FF0000"/>
                </a:solidFill>
                <a:latin typeface="Arial" charset="0"/>
              </a:rPr>
              <a:t>Different paths</a:t>
            </a:r>
          </a:p>
          <a:p>
            <a:pPr algn="l" eaLnBrk="0" hangingPunct="0">
              <a:spcBef>
                <a:spcPct val="50000"/>
              </a:spcBef>
            </a:pPr>
            <a:r>
              <a:rPr lang="en-US" sz="1800" dirty="0">
                <a:solidFill>
                  <a:srgbClr val="FF0000"/>
                </a:solidFill>
                <a:latin typeface="Arial" charset="0"/>
              </a:rPr>
              <a:t>P1: B1, B2.</a:t>
            </a:r>
          </a:p>
          <a:p>
            <a:pPr algn="l" eaLnBrk="0" hangingPunct="0">
              <a:spcBef>
                <a:spcPct val="50000"/>
              </a:spcBef>
            </a:pPr>
            <a:r>
              <a:rPr lang="en-US" sz="1800" dirty="0">
                <a:solidFill>
                  <a:srgbClr val="FF0000"/>
                </a:solidFill>
                <a:latin typeface="Arial" charset="0"/>
              </a:rPr>
              <a:t>P2: B1, B3, B4.</a:t>
            </a:r>
          </a:p>
          <a:p>
            <a:pPr algn="l" eaLnBrk="0" hangingPunct="0">
              <a:spcBef>
                <a:spcPct val="50000"/>
              </a:spcBef>
            </a:pPr>
            <a:r>
              <a:rPr lang="en-US" sz="1800" dirty="0">
                <a:solidFill>
                  <a:srgbClr val="FF0000"/>
                </a:solidFill>
                <a:latin typeface="Arial" charset="0"/>
              </a:rPr>
              <a:t>P3: B1, B3, B5.</a:t>
            </a:r>
          </a:p>
        </p:txBody>
      </p:sp>
      <p:sp>
        <p:nvSpPr>
          <p:cNvPr id="35844" name="Text Box 3"/>
          <p:cNvSpPr txBox="1">
            <a:spLocks noChangeArrowheads="1"/>
          </p:cNvSpPr>
          <p:nvPr/>
        </p:nvSpPr>
        <p:spPr bwMode="auto">
          <a:xfrm>
            <a:off x="4343400" y="2743200"/>
            <a:ext cx="6858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B2</a:t>
            </a:r>
          </a:p>
        </p:txBody>
      </p:sp>
      <p:sp>
        <p:nvSpPr>
          <p:cNvPr id="35845" name="Text Box 4"/>
          <p:cNvSpPr txBox="1">
            <a:spLocks noChangeArrowheads="1"/>
          </p:cNvSpPr>
          <p:nvPr/>
        </p:nvSpPr>
        <p:spPr bwMode="auto">
          <a:xfrm>
            <a:off x="2743200" y="152400"/>
            <a:ext cx="3352800" cy="519113"/>
          </a:xfrm>
          <a:prstGeom prst="rect">
            <a:avLst/>
          </a:prstGeom>
          <a:noFill/>
          <a:ln w="9525">
            <a:noFill/>
            <a:miter lim="800000"/>
            <a:headEnd/>
            <a:tailEnd/>
          </a:ln>
        </p:spPr>
        <p:txBody>
          <a:bodyPr>
            <a:spAutoFit/>
          </a:bodyPr>
          <a:lstStyle/>
          <a:p>
            <a:pPr eaLnBrk="0" hangingPunct="0">
              <a:spcBef>
                <a:spcPct val="50000"/>
              </a:spcBef>
            </a:pPr>
            <a:r>
              <a:rPr lang="en-US" sz="2800" dirty="0">
                <a:solidFill>
                  <a:srgbClr val="C00000"/>
                </a:solidFill>
                <a:latin typeface="Tahoma" pitchFamily="34" charset="0"/>
              </a:rPr>
              <a:t>Intra-task DVS</a:t>
            </a:r>
          </a:p>
        </p:txBody>
      </p:sp>
      <p:sp>
        <p:nvSpPr>
          <p:cNvPr id="35846" name="Oval 5"/>
          <p:cNvSpPr>
            <a:spLocks noChangeArrowheads="1"/>
          </p:cNvSpPr>
          <p:nvPr/>
        </p:nvSpPr>
        <p:spPr bwMode="auto">
          <a:xfrm>
            <a:off x="5867400" y="9144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47" name="Oval 6"/>
          <p:cNvSpPr>
            <a:spLocks noChangeArrowheads="1"/>
          </p:cNvSpPr>
          <p:nvPr/>
        </p:nvSpPr>
        <p:spPr bwMode="auto">
          <a:xfrm>
            <a:off x="4876800" y="25908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48" name="Oval 7"/>
          <p:cNvSpPr>
            <a:spLocks noChangeArrowheads="1"/>
          </p:cNvSpPr>
          <p:nvPr/>
        </p:nvSpPr>
        <p:spPr bwMode="auto">
          <a:xfrm>
            <a:off x="6934200" y="2590800"/>
            <a:ext cx="8382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49" name="Oval 8"/>
          <p:cNvSpPr>
            <a:spLocks noChangeArrowheads="1"/>
          </p:cNvSpPr>
          <p:nvPr/>
        </p:nvSpPr>
        <p:spPr bwMode="auto">
          <a:xfrm>
            <a:off x="6324600" y="43434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50" name="Oval 9"/>
          <p:cNvSpPr>
            <a:spLocks noChangeArrowheads="1"/>
          </p:cNvSpPr>
          <p:nvPr/>
        </p:nvSpPr>
        <p:spPr bwMode="auto">
          <a:xfrm>
            <a:off x="7772400" y="44196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5851" name="Line 10"/>
          <p:cNvSpPr>
            <a:spLocks noChangeShapeType="1"/>
          </p:cNvSpPr>
          <p:nvPr/>
        </p:nvSpPr>
        <p:spPr bwMode="auto">
          <a:xfrm flipH="1">
            <a:off x="5410200" y="1676400"/>
            <a:ext cx="685800" cy="914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5852" name="Line 11"/>
          <p:cNvSpPr>
            <a:spLocks noChangeShapeType="1"/>
          </p:cNvSpPr>
          <p:nvPr/>
        </p:nvSpPr>
        <p:spPr bwMode="auto">
          <a:xfrm>
            <a:off x="6553200" y="1676400"/>
            <a:ext cx="53340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5853" name="Line 12"/>
          <p:cNvSpPr>
            <a:spLocks noChangeShapeType="1"/>
          </p:cNvSpPr>
          <p:nvPr/>
        </p:nvSpPr>
        <p:spPr bwMode="auto">
          <a:xfrm flipH="1">
            <a:off x="6781800" y="3429000"/>
            <a:ext cx="457200" cy="914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5854" name="Line 13"/>
          <p:cNvSpPr>
            <a:spLocks noChangeShapeType="1"/>
          </p:cNvSpPr>
          <p:nvPr/>
        </p:nvSpPr>
        <p:spPr bwMode="auto">
          <a:xfrm>
            <a:off x="7543800" y="3352800"/>
            <a:ext cx="609600" cy="1066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5855" name="Text Box 14"/>
          <p:cNvSpPr txBox="1">
            <a:spLocks noChangeArrowheads="1"/>
          </p:cNvSpPr>
          <p:nvPr/>
        </p:nvSpPr>
        <p:spPr bwMode="auto">
          <a:xfrm>
            <a:off x="6019800" y="609600"/>
            <a:ext cx="1066800" cy="914400"/>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a:p>
            <a:pPr algn="l" eaLnBrk="0" hangingPunct="0">
              <a:spcBef>
                <a:spcPct val="50000"/>
              </a:spcBef>
            </a:pPr>
            <a:r>
              <a:rPr lang="en-US" sz="2400">
                <a:latin typeface="Arial" charset="0"/>
              </a:rPr>
              <a:t>20</a:t>
            </a:r>
          </a:p>
        </p:txBody>
      </p:sp>
      <p:sp>
        <p:nvSpPr>
          <p:cNvPr id="35856" name="Text Box 15"/>
          <p:cNvSpPr txBox="1">
            <a:spLocks noChangeArrowheads="1"/>
          </p:cNvSpPr>
          <p:nvPr/>
        </p:nvSpPr>
        <p:spPr bwMode="auto">
          <a:xfrm>
            <a:off x="5029200" y="2743200"/>
            <a:ext cx="7620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20</a:t>
            </a:r>
          </a:p>
        </p:txBody>
      </p:sp>
      <p:sp>
        <p:nvSpPr>
          <p:cNvPr id="35857" name="Text Box 16"/>
          <p:cNvSpPr txBox="1">
            <a:spLocks noChangeArrowheads="1"/>
          </p:cNvSpPr>
          <p:nvPr/>
        </p:nvSpPr>
        <p:spPr bwMode="auto">
          <a:xfrm>
            <a:off x="7086600" y="2667000"/>
            <a:ext cx="990600" cy="366713"/>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p:txBody>
      </p:sp>
      <p:sp>
        <p:nvSpPr>
          <p:cNvPr id="35858" name="Text Box 17"/>
          <p:cNvSpPr txBox="1">
            <a:spLocks noChangeArrowheads="1"/>
          </p:cNvSpPr>
          <p:nvPr/>
        </p:nvSpPr>
        <p:spPr bwMode="auto">
          <a:xfrm>
            <a:off x="7086600" y="2743200"/>
            <a:ext cx="9144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10</a:t>
            </a:r>
          </a:p>
        </p:txBody>
      </p:sp>
      <p:sp>
        <p:nvSpPr>
          <p:cNvPr id="35859" name="Text Box 18"/>
          <p:cNvSpPr txBox="1">
            <a:spLocks noChangeArrowheads="1"/>
          </p:cNvSpPr>
          <p:nvPr/>
        </p:nvSpPr>
        <p:spPr bwMode="auto">
          <a:xfrm>
            <a:off x="6477000" y="4038600"/>
            <a:ext cx="914400" cy="914400"/>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a:p>
            <a:pPr algn="l" eaLnBrk="0" hangingPunct="0">
              <a:spcBef>
                <a:spcPct val="50000"/>
              </a:spcBef>
            </a:pPr>
            <a:r>
              <a:rPr lang="en-US" sz="2400">
                <a:latin typeface="Arial" charset="0"/>
              </a:rPr>
              <a:t>10</a:t>
            </a:r>
          </a:p>
        </p:txBody>
      </p:sp>
      <p:sp>
        <p:nvSpPr>
          <p:cNvPr id="35860" name="Text Box 19"/>
          <p:cNvSpPr txBox="1">
            <a:spLocks noChangeArrowheads="1"/>
          </p:cNvSpPr>
          <p:nvPr/>
        </p:nvSpPr>
        <p:spPr bwMode="auto">
          <a:xfrm>
            <a:off x="7772400" y="4495800"/>
            <a:ext cx="914400" cy="457200"/>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 </a:t>
            </a:r>
            <a:r>
              <a:rPr lang="en-US" sz="2400">
                <a:latin typeface="Arial" charset="0"/>
              </a:rPr>
              <a:t>150</a:t>
            </a:r>
          </a:p>
        </p:txBody>
      </p:sp>
      <p:sp>
        <p:nvSpPr>
          <p:cNvPr id="35861" name="Text Box 20"/>
          <p:cNvSpPr txBox="1">
            <a:spLocks noChangeArrowheads="1"/>
          </p:cNvSpPr>
          <p:nvPr/>
        </p:nvSpPr>
        <p:spPr bwMode="auto">
          <a:xfrm>
            <a:off x="5486400" y="914400"/>
            <a:ext cx="533400" cy="396875"/>
          </a:xfrm>
          <a:prstGeom prst="rect">
            <a:avLst/>
          </a:prstGeom>
          <a:noFill/>
          <a:ln w="9525">
            <a:noFill/>
            <a:miter lim="800000"/>
            <a:headEnd/>
            <a:tailEnd/>
          </a:ln>
        </p:spPr>
        <p:txBody>
          <a:bodyPr>
            <a:spAutoFit/>
          </a:bodyPr>
          <a:lstStyle/>
          <a:p>
            <a:pPr algn="l" eaLnBrk="0" hangingPunct="0">
              <a:spcBef>
                <a:spcPct val="50000"/>
              </a:spcBef>
            </a:pPr>
            <a:r>
              <a:rPr lang="en-US" sz="2000" dirty="0">
                <a:solidFill>
                  <a:srgbClr val="FF0000"/>
                </a:solidFill>
                <a:latin typeface="Arial" charset="0"/>
              </a:rPr>
              <a:t>B1</a:t>
            </a:r>
          </a:p>
        </p:txBody>
      </p:sp>
      <p:sp>
        <p:nvSpPr>
          <p:cNvPr id="35862" name="Text Box 21"/>
          <p:cNvSpPr txBox="1">
            <a:spLocks noChangeArrowheads="1"/>
          </p:cNvSpPr>
          <p:nvPr/>
        </p:nvSpPr>
        <p:spPr bwMode="auto">
          <a:xfrm>
            <a:off x="6400800" y="2819400"/>
            <a:ext cx="9906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B3</a:t>
            </a:r>
          </a:p>
        </p:txBody>
      </p:sp>
      <p:sp>
        <p:nvSpPr>
          <p:cNvPr id="35863" name="Text Box 22"/>
          <p:cNvSpPr txBox="1">
            <a:spLocks noChangeArrowheads="1"/>
          </p:cNvSpPr>
          <p:nvPr/>
        </p:nvSpPr>
        <p:spPr bwMode="auto">
          <a:xfrm>
            <a:off x="5943600" y="4114800"/>
            <a:ext cx="10668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B4</a:t>
            </a:r>
          </a:p>
        </p:txBody>
      </p:sp>
      <p:sp>
        <p:nvSpPr>
          <p:cNvPr id="35864" name="Text Box 23"/>
          <p:cNvSpPr txBox="1">
            <a:spLocks noChangeArrowheads="1"/>
          </p:cNvSpPr>
          <p:nvPr/>
        </p:nvSpPr>
        <p:spPr bwMode="auto">
          <a:xfrm>
            <a:off x="7391400" y="4267200"/>
            <a:ext cx="9144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B5</a:t>
            </a:r>
          </a:p>
        </p:txBody>
      </p:sp>
      <p:sp>
        <p:nvSpPr>
          <p:cNvPr id="35865" name="Text Box 24"/>
          <p:cNvSpPr txBox="1">
            <a:spLocks noChangeArrowheads="1"/>
          </p:cNvSpPr>
          <p:nvPr/>
        </p:nvSpPr>
        <p:spPr bwMode="auto">
          <a:xfrm>
            <a:off x="6934200" y="5334000"/>
            <a:ext cx="1828800" cy="366713"/>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Deadline</a:t>
            </a:r>
            <a:r>
              <a:rPr lang="en-US" sz="1800" dirty="0">
                <a:solidFill>
                  <a:srgbClr val="FFFF00"/>
                </a:solidFill>
                <a:latin typeface="Arial" charset="0"/>
              </a:rPr>
              <a:t> </a:t>
            </a:r>
            <a:r>
              <a:rPr lang="en-US" sz="1800" dirty="0">
                <a:solidFill>
                  <a:srgbClr val="0033CC"/>
                </a:solidFill>
                <a:latin typeface="Arial" charset="0"/>
              </a:rPr>
              <a:t>= 200</a:t>
            </a:r>
          </a:p>
        </p:txBody>
      </p:sp>
      <p:sp>
        <p:nvSpPr>
          <p:cNvPr id="35866" name="Rectangle 25"/>
          <p:cNvSpPr>
            <a:spLocks noChangeArrowheads="1"/>
          </p:cNvSpPr>
          <p:nvPr/>
        </p:nvSpPr>
        <p:spPr bwMode="auto">
          <a:xfrm>
            <a:off x="4724400" y="24384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5867" name="Rectangle 26"/>
          <p:cNvSpPr>
            <a:spLocks noChangeArrowheads="1"/>
          </p:cNvSpPr>
          <p:nvPr/>
        </p:nvSpPr>
        <p:spPr bwMode="auto">
          <a:xfrm>
            <a:off x="7162800" y="24384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5868" name="Rectangle 27"/>
          <p:cNvSpPr>
            <a:spLocks noChangeArrowheads="1"/>
          </p:cNvSpPr>
          <p:nvPr/>
        </p:nvSpPr>
        <p:spPr bwMode="auto">
          <a:xfrm>
            <a:off x="5943600" y="7620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5869" name="Rectangle 28"/>
          <p:cNvSpPr>
            <a:spLocks noChangeArrowheads="1"/>
          </p:cNvSpPr>
          <p:nvPr/>
        </p:nvSpPr>
        <p:spPr bwMode="auto">
          <a:xfrm>
            <a:off x="6477000" y="41910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5870" name="Rectangle 29"/>
          <p:cNvSpPr>
            <a:spLocks noChangeArrowheads="1"/>
          </p:cNvSpPr>
          <p:nvPr/>
        </p:nvSpPr>
        <p:spPr bwMode="auto">
          <a:xfrm>
            <a:off x="7924800" y="42672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5871" name="AutoShape 30"/>
          <p:cNvSpPr>
            <a:spLocks noChangeArrowheads="1"/>
          </p:cNvSpPr>
          <p:nvPr/>
        </p:nvSpPr>
        <p:spPr bwMode="auto">
          <a:xfrm>
            <a:off x="7620000" y="228600"/>
            <a:ext cx="1371600" cy="990600"/>
          </a:xfrm>
          <a:prstGeom prst="wedgeRoundRectCallout">
            <a:avLst>
              <a:gd name="adj1" fmla="val -78356"/>
              <a:gd name="adj2" fmla="val 169870"/>
              <a:gd name="adj3" fmla="val 16667"/>
            </a:avLst>
          </a:prstGeom>
          <a:solidFill>
            <a:schemeClr val="bg1"/>
          </a:solidFill>
          <a:ln w="9525">
            <a:solidFill>
              <a:schemeClr val="tx1"/>
            </a:solidFill>
            <a:miter lim="800000"/>
            <a:headEnd/>
            <a:tailEnd/>
          </a:ln>
        </p:spPr>
        <p:txBody>
          <a:bodyPr/>
          <a:lstStyle/>
          <a:p>
            <a:pPr eaLnBrk="0" hangingPunct="0">
              <a:spcBef>
                <a:spcPct val="0"/>
              </a:spcBef>
            </a:pPr>
            <a:r>
              <a:rPr lang="en-US" sz="1800">
                <a:latin typeface="Tahoma" pitchFamily="34" charset="0"/>
              </a:rPr>
              <a:t>Voltage scheduling points</a:t>
            </a:r>
          </a:p>
        </p:txBody>
      </p:sp>
      <p:sp>
        <p:nvSpPr>
          <p:cNvPr id="35872" name="Rectangle 31"/>
          <p:cNvSpPr>
            <a:spLocks noChangeArrowheads="1"/>
          </p:cNvSpPr>
          <p:nvPr/>
        </p:nvSpPr>
        <p:spPr bwMode="auto">
          <a:xfrm>
            <a:off x="7772400" y="381000"/>
            <a:ext cx="76200" cy="76200"/>
          </a:xfrm>
          <a:prstGeom prst="rect">
            <a:avLst/>
          </a:prstGeom>
          <a:solidFill>
            <a:srgbClr val="FF9966"/>
          </a:solidFill>
          <a:ln w="9525">
            <a:solidFill>
              <a:schemeClr val="tx1"/>
            </a:solidFill>
            <a:miter lim="800000"/>
            <a:headEnd/>
            <a:tailEnd/>
          </a:ln>
        </p:spPr>
        <p:txBody>
          <a:bodyPr wrap="none" anchor="ctr"/>
          <a:lstStyle/>
          <a:p>
            <a:endParaRPr lang="en-US"/>
          </a:p>
        </p:txBody>
      </p:sp>
      <p:sp>
        <p:nvSpPr>
          <p:cNvPr id="35873" name="Text Box 32"/>
          <p:cNvSpPr txBox="1">
            <a:spLocks noChangeArrowheads="1"/>
          </p:cNvSpPr>
          <p:nvPr/>
        </p:nvSpPr>
        <p:spPr bwMode="auto">
          <a:xfrm>
            <a:off x="228600" y="457200"/>
            <a:ext cx="2286000" cy="366713"/>
          </a:xfrm>
          <a:prstGeom prst="rect">
            <a:avLst/>
          </a:prstGeom>
          <a:noFill/>
          <a:ln w="9525">
            <a:noFill/>
            <a:miter lim="800000"/>
            <a:headEnd/>
            <a:tailEnd/>
          </a:ln>
        </p:spPr>
        <p:txBody>
          <a:bodyPr>
            <a:spAutoFit/>
          </a:bodyPr>
          <a:lstStyle/>
          <a:p>
            <a:pPr algn="l" eaLnBrk="0" hangingPunct="0">
              <a:spcBef>
                <a:spcPct val="50000"/>
              </a:spcBef>
            </a:pPr>
            <a:endParaRPr lang="en-US" sz="1800">
              <a:latin typeface="Tahoma" pitchFamily="34" charset="0"/>
            </a:endParaRPr>
          </a:p>
        </p:txBody>
      </p:sp>
      <p:sp>
        <p:nvSpPr>
          <p:cNvPr id="35874" name="Text Box 33"/>
          <p:cNvSpPr txBox="1">
            <a:spLocks noChangeArrowheads="1"/>
          </p:cNvSpPr>
          <p:nvPr/>
        </p:nvSpPr>
        <p:spPr bwMode="auto">
          <a:xfrm>
            <a:off x="304800" y="1063625"/>
            <a:ext cx="3581400" cy="4803775"/>
          </a:xfrm>
          <a:prstGeom prst="rect">
            <a:avLst/>
          </a:prstGeom>
          <a:noFill/>
          <a:ln w="9525">
            <a:solidFill>
              <a:schemeClr val="folHlink"/>
            </a:solidFill>
            <a:miter lim="800000"/>
            <a:headEnd/>
            <a:tailEnd/>
          </a:ln>
        </p:spPr>
        <p:txBody>
          <a:bodyPr>
            <a:spAutoFit/>
          </a:bodyPr>
          <a:lstStyle/>
          <a:p>
            <a:pPr algn="l" eaLnBrk="0" hangingPunct="0">
              <a:spcBef>
                <a:spcPct val="50000"/>
              </a:spcBef>
              <a:buClr>
                <a:schemeClr val="folHlink"/>
              </a:buClr>
              <a:buFont typeface="Wingdings" pitchFamily="2" charset="2"/>
              <a:buNone/>
            </a:pPr>
            <a:r>
              <a:rPr lang="en-US" sz="2000" dirty="0">
                <a:solidFill>
                  <a:srgbClr val="FF0000"/>
                </a:solidFill>
                <a:latin typeface="Tahoma" pitchFamily="34" charset="0"/>
              </a:rPr>
              <a:t>Intra-task RT-DVS</a:t>
            </a:r>
          </a:p>
          <a:p>
            <a:pPr algn="l" eaLnBrk="0" hangingPunct="0">
              <a:spcBef>
                <a:spcPct val="50000"/>
              </a:spcBef>
              <a:buClr>
                <a:schemeClr val="folHlink"/>
              </a:buClr>
              <a:buFont typeface="Wingdings" pitchFamily="2" charset="2"/>
              <a:buChar char="ü"/>
            </a:pPr>
            <a:r>
              <a:rPr lang="en-US" sz="1800" dirty="0">
                <a:latin typeface="Tahoma" pitchFamily="34" charset="0"/>
              </a:rPr>
              <a:t>Intra-task DVS algorithms typically work with the control flow graph (CFG) of the real-time programs. </a:t>
            </a:r>
          </a:p>
          <a:p>
            <a:pPr algn="l" eaLnBrk="0" hangingPunct="0">
              <a:spcBef>
                <a:spcPct val="50000"/>
              </a:spcBef>
              <a:buClr>
                <a:schemeClr val="folHlink"/>
              </a:buClr>
              <a:buFont typeface="Wingdings" pitchFamily="2" charset="2"/>
              <a:buChar char="ü"/>
            </a:pPr>
            <a:r>
              <a:rPr lang="en-US" sz="1800" dirty="0">
                <a:latin typeface="Tahoma" pitchFamily="34" charset="0"/>
              </a:rPr>
              <a:t>Each node in the CFG denotes a basic block of computation.</a:t>
            </a:r>
          </a:p>
          <a:p>
            <a:pPr algn="l" eaLnBrk="0" hangingPunct="0">
              <a:spcBef>
                <a:spcPct val="50000"/>
              </a:spcBef>
              <a:buClr>
                <a:schemeClr val="folHlink"/>
              </a:buClr>
              <a:buFont typeface="Wingdings" pitchFamily="2" charset="2"/>
              <a:buChar char="ü"/>
            </a:pPr>
            <a:r>
              <a:rPr lang="en-US" sz="1800" dirty="0">
                <a:latin typeface="Tahoma" pitchFamily="34" charset="0"/>
              </a:rPr>
              <a:t> The edges in the CFG indicate the control dependency between the blocks.</a:t>
            </a:r>
          </a:p>
          <a:p>
            <a:pPr algn="l" eaLnBrk="0" hangingPunct="0">
              <a:spcBef>
                <a:spcPct val="50000"/>
              </a:spcBef>
              <a:buClr>
                <a:schemeClr val="folHlink"/>
              </a:buClr>
              <a:buFont typeface="Wingdings" pitchFamily="2" charset="2"/>
              <a:buChar char="ü"/>
            </a:pPr>
            <a:r>
              <a:rPr lang="en-US" sz="1800" dirty="0">
                <a:solidFill>
                  <a:srgbClr val="FF0000"/>
                </a:solidFill>
                <a:latin typeface="Tahoma" pitchFamily="34" charset="0"/>
              </a:rPr>
              <a:t>Objective</a:t>
            </a:r>
            <a:r>
              <a:rPr lang="en-US" sz="1800" dirty="0">
                <a:latin typeface="Tahoma" pitchFamily="34" charset="0"/>
              </a:rPr>
              <a:t> is to assign proper clock frequency to each of the basic blocks so as to minimize the total energy consumption while meeting the task deadline</a:t>
            </a:r>
            <a:r>
              <a:rPr lang="en-US" sz="1800" dirty="0">
                <a:solidFill>
                  <a:srgbClr val="F8F8F8"/>
                </a:solidFill>
                <a:latin typeface="Tahoma" pitchFamily="34" charset="0"/>
              </a:rPr>
              <a:t>.</a:t>
            </a:r>
          </a:p>
        </p:txBody>
      </p:sp>
    </p:spTree>
  </p:cSld>
  <p:clrMapOvr>
    <a:masterClrMapping/>
  </p:clrMapOvr>
  <p:transition advTm="5728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200" smtClean="0"/>
              <a:t>Simple Intra-task DVS: example</a:t>
            </a:r>
          </a:p>
        </p:txBody>
      </p:sp>
      <p:sp>
        <p:nvSpPr>
          <p:cNvPr id="33794" name="Slide Number Placeholder 5"/>
          <p:cNvSpPr>
            <a:spLocks noGrp="1"/>
          </p:cNvSpPr>
          <p:nvPr>
            <p:ph type="sldNum" sz="quarter" idx="12"/>
          </p:nvPr>
        </p:nvSpPr>
        <p:spPr/>
        <p:txBody>
          <a:bodyPr/>
          <a:lstStyle/>
          <a:p>
            <a:pPr>
              <a:defRPr/>
            </a:pPr>
            <a:endParaRPr lang="en-US" dirty="0"/>
          </a:p>
        </p:txBody>
      </p:sp>
      <p:sp>
        <p:nvSpPr>
          <p:cNvPr id="36868" name="Text Box 4"/>
          <p:cNvSpPr txBox="1">
            <a:spLocks noChangeArrowheads="1"/>
          </p:cNvSpPr>
          <p:nvPr/>
        </p:nvSpPr>
        <p:spPr bwMode="auto">
          <a:xfrm>
            <a:off x="5029200" y="3276600"/>
            <a:ext cx="6858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C00000"/>
                </a:solidFill>
                <a:latin typeface="Arial" charset="0"/>
              </a:rPr>
              <a:t>B2</a:t>
            </a:r>
          </a:p>
        </p:txBody>
      </p:sp>
      <p:sp>
        <p:nvSpPr>
          <p:cNvPr id="36869" name="Oval 5"/>
          <p:cNvSpPr>
            <a:spLocks noChangeArrowheads="1"/>
          </p:cNvSpPr>
          <p:nvPr/>
        </p:nvSpPr>
        <p:spPr bwMode="auto">
          <a:xfrm>
            <a:off x="6553200" y="14478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6870" name="Oval 6"/>
          <p:cNvSpPr>
            <a:spLocks noChangeArrowheads="1"/>
          </p:cNvSpPr>
          <p:nvPr/>
        </p:nvSpPr>
        <p:spPr bwMode="auto">
          <a:xfrm>
            <a:off x="5562600" y="31242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6871" name="Oval 7"/>
          <p:cNvSpPr>
            <a:spLocks noChangeArrowheads="1"/>
          </p:cNvSpPr>
          <p:nvPr/>
        </p:nvSpPr>
        <p:spPr bwMode="auto">
          <a:xfrm>
            <a:off x="7620000" y="3124200"/>
            <a:ext cx="8382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6872" name="Line 8"/>
          <p:cNvSpPr>
            <a:spLocks noChangeShapeType="1"/>
          </p:cNvSpPr>
          <p:nvPr/>
        </p:nvSpPr>
        <p:spPr bwMode="auto">
          <a:xfrm flipH="1">
            <a:off x="6096000" y="2209800"/>
            <a:ext cx="685800" cy="914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6873" name="Line 9"/>
          <p:cNvSpPr>
            <a:spLocks noChangeShapeType="1"/>
          </p:cNvSpPr>
          <p:nvPr/>
        </p:nvSpPr>
        <p:spPr bwMode="auto">
          <a:xfrm>
            <a:off x="7239000" y="2209800"/>
            <a:ext cx="53340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6874" name="Text Box 10"/>
          <p:cNvSpPr txBox="1">
            <a:spLocks noChangeArrowheads="1"/>
          </p:cNvSpPr>
          <p:nvPr/>
        </p:nvSpPr>
        <p:spPr bwMode="auto">
          <a:xfrm>
            <a:off x="6705600" y="1143000"/>
            <a:ext cx="1066800" cy="914400"/>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a:p>
            <a:pPr algn="l" eaLnBrk="0" hangingPunct="0">
              <a:spcBef>
                <a:spcPct val="50000"/>
              </a:spcBef>
            </a:pPr>
            <a:r>
              <a:rPr lang="en-US" sz="2400">
                <a:latin typeface="Arial" charset="0"/>
              </a:rPr>
              <a:t>20</a:t>
            </a:r>
          </a:p>
        </p:txBody>
      </p:sp>
      <p:sp>
        <p:nvSpPr>
          <p:cNvPr id="36875" name="Text Box 11"/>
          <p:cNvSpPr txBox="1">
            <a:spLocks noChangeArrowheads="1"/>
          </p:cNvSpPr>
          <p:nvPr/>
        </p:nvSpPr>
        <p:spPr bwMode="auto">
          <a:xfrm>
            <a:off x="5715000" y="3276600"/>
            <a:ext cx="7620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20</a:t>
            </a:r>
          </a:p>
        </p:txBody>
      </p:sp>
      <p:sp>
        <p:nvSpPr>
          <p:cNvPr id="36876" name="Text Box 12"/>
          <p:cNvSpPr txBox="1">
            <a:spLocks noChangeArrowheads="1"/>
          </p:cNvSpPr>
          <p:nvPr/>
        </p:nvSpPr>
        <p:spPr bwMode="auto">
          <a:xfrm>
            <a:off x="7772400" y="3200400"/>
            <a:ext cx="990600" cy="366713"/>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p:txBody>
      </p:sp>
      <p:sp>
        <p:nvSpPr>
          <p:cNvPr id="36877" name="Text Box 13"/>
          <p:cNvSpPr txBox="1">
            <a:spLocks noChangeArrowheads="1"/>
          </p:cNvSpPr>
          <p:nvPr/>
        </p:nvSpPr>
        <p:spPr bwMode="auto">
          <a:xfrm>
            <a:off x="7772400" y="3276600"/>
            <a:ext cx="9144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10</a:t>
            </a:r>
          </a:p>
        </p:txBody>
      </p:sp>
      <p:sp>
        <p:nvSpPr>
          <p:cNvPr id="36878" name="Text Box 14"/>
          <p:cNvSpPr txBox="1">
            <a:spLocks noChangeArrowheads="1"/>
          </p:cNvSpPr>
          <p:nvPr/>
        </p:nvSpPr>
        <p:spPr bwMode="auto">
          <a:xfrm>
            <a:off x="6172200" y="1447800"/>
            <a:ext cx="533400" cy="396875"/>
          </a:xfrm>
          <a:prstGeom prst="rect">
            <a:avLst/>
          </a:prstGeom>
          <a:noFill/>
          <a:ln w="9525">
            <a:noFill/>
            <a:miter lim="800000"/>
            <a:headEnd/>
            <a:tailEnd/>
          </a:ln>
        </p:spPr>
        <p:txBody>
          <a:bodyPr>
            <a:spAutoFit/>
          </a:bodyPr>
          <a:lstStyle/>
          <a:p>
            <a:pPr algn="l" eaLnBrk="0" hangingPunct="0">
              <a:spcBef>
                <a:spcPct val="50000"/>
              </a:spcBef>
            </a:pPr>
            <a:r>
              <a:rPr lang="en-US" sz="2000" dirty="0">
                <a:solidFill>
                  <a:srgbClr val="C00000"/>
                </a:solidFill>
                <a:latin typeface="Arial" charset="0"/>
              </a:rPr>
              <a:t>B1</a:t>
            </a:r>
          </a:p>
        </p:txBody>
      </p:sp>
      <p:sp>
        <p:nvSpPr>
          <p:cNvPr id="36879" name="Text Box 15"/>
          <p:cNvSpPr txBox="1">
            <a:spLocks noChangeArrowheads="1"/>
          </p:cNvSpPr>
          <p:nvPr/>
        </p:nvSpPr>
        <p:spPr bwMode="auto">
          <a:xfrm>
            <a:off x="7086600" y="3352800"/>
            <a:ext cx="9906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C00000"/>
                </a:solidFill>
                <a:latin typeface="Arial" charset="0"/>
              </a:rPr>
              <a:t>B3</a:t>
            </a:r>
          </a:p>
        </p:txBody>
      </p:sp>
      <p:sp>
        <p:nvSpPr>
          <p:cNvPr id="36880" name="Rectangle 16"/>
          <p:cNvSpPr>
            <a:spLocks noChangeArrowheads="1"/>
          </p:cNvSpPr>
          <p:nvPr/>
        </p:nvSpPr>
        <p:spPr bwMode="auto">
          <a:xfrm>
            <a:off x="5410200" y="29718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6881" name="Rectangle 17"/>
          <p:cNvSpPr>
            <a:spLocks noChangeArrowheads="1"/>
          </p:cNvSpPr>
          <p:nvPr/>
        </p:nvSpPr>
        <p:spPr bwMode="auto">
          <a:xfrm>
            <a:off x="7848600" y="29718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6882" name="Rectangle 18"/>
          <p:cNvSpPr>
            <a:spLocks noChangeArrowheads="1"/>
          </p:cNvSpPr>
          <p:nvPr/>
        </p:nvSpPr>
        <p:spPr bwMode="auto">
          <a:xfrm>
            <a:off x="6629400" y="12954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6883" name="Text Box 19"/>
          <p:cNvSpPr txBox="1">
            <a:spLocks noChangeArrowheads="1"/>
          </p:cNvSpPr>
          <p:nvPr/>
        </p:nvSpPr>
        <p:spPr bwMode="ltGray">
          <a:xfrm>
            <a:off x="6096000" y="4419600"/>
            <a:ext cx="22098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Deadline = 40</a:t>
            </a:r>
          </a:p>
        </p:txBody>
      </p:sp>
      <p:sp>
        <p:nvSpPr>
          <p:cNvPr id="36884" name="Line 20"/>
          <p:cNvSpPr>
            <a:spLocks noChangeShapeType="1"/>
          </p:cNvSpPr>
          <p:nvPr/>
        </p:nvSpPr>
        <p:spPr bwMode="ltGray">
          <a:xfrm>
            <a:off x="990600" y="3276600"/>
            <a:ext cx="3276600" cy="0"/>
          </a:xfrm>
          <a:prstGeom prst="line">
            <a:avLst/>
          </a:prstGeom>
          <a:noFill/>
          <a:ln w="12700" cap="sq">
            <a:solidFill>
              <a:srgbClr val="FFFFFF"/>
            </a:solidFill>
            <a:miter lim="800000"/>
            <a:headEnd type="none" w="sm" len="sm"/>
            <a:tailEnd type="none" w="sm" len="sm"/>
          </a:ln>
        </p:spPr>
        <p:txBody>
          <a:bodyPr wrap="none"/>
          <a:lstStyle/>
          <a:p>
            <a:endParaRPr lang="en-US"/>
          </a:p>
        </p:txBody>
      </p:sp>
      <p:sp>
        <p:nvSpPr>
          <p:cNvPr id="36885" name="Line 21"/>
          <p:cNvSpPr>
            <a:spLocks noChangeShapeType="1"/>
          </p:cNvSpPr>
          <p:nvPr/>
        </p:nvSpPr>
        <p:spPr bwMode="ltGray">
          <a:xfrm flipV="1">
            <a:off x="1066800" y="1524000"/>
            <a:ext cx="0" cy="1828800"/>
          </a:xfrm>
          <a:prstGeom prst="line">
            <a:avLst/>
          </a:prstGeom>
          <a:noFill/>
          <a:ln w="12700" cap="sq">
            <a:solidFill>
              <a:srgbClr val="FFFFFF"/>
            </a:solidFill>
            <a:miter lim="800000"/>
            <a:headEnd type="none" w="sm" len="sm"/>
            <a:tailEnd type="triangle" w="sm" len="sm"/>
          </a:ln>
        </p:spPr>
        <p:txBody>
          <a:bodyPr wrap="none"/>
          <a:lstStyle/>
          <a:p>
            <a:endParaRPr lang="en-US"/>
          </a:p>
        </p:txBody>
      </p:sp>
      <p:sp>
        <p:nvSpPr>
          <p:cNvPr id="36886" name="Rectangle 22"/>
          <p:cNvSpPr>
            <a:spLocks noChangeArrowheads="1"/>
          </p:cNvSpPr>
          <p:nvPr/>
        </p:nvSpPr>
        <p:spPr bwMode="ltGray">
          <a:xfrm>
            <a:off x="1066800" y="1905000"/>
            <a:ext cx="2895600" cy="13716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a:t>40@Fmax</a:t>
            </a:r>
          </a:p>
        </p:txBody>
      </p:sp>
      <p:sp>
        <p:nvSpPr>
          <p:cNvPr id="36887" name="Text Box 23"/>
          <p:cNvSpPr txBox="1">
            <a:spLocks noChangeArrowheads="1"/>
          </p:cNvSpPr>
          <p:nvPr/>
        </p:nvSpPr>
        <p:spPr bwMode="ltGray">
          <a:xfrm>
            <a:off x="304800" y="1676400"/>
            <a:ext cx="838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err="1">
                <a:solidFill>
                  <a:srgbClr val="FFC000"/>
                </a:solidFill>
              </a:rPr>
              <a:t>Fmax</a:t>
            </a:r>
            <a:endParaRPr lang="en-US" dirty="0">
              <a:solidFill>
                <a:srgbClr val="FFC000"/>
              </a:solidFill>
            </a:endParaRPr>
          </a:p>
        </p:txBody>
      </p:sp>
      <p:sp>
        <p:nvSpPr>
          <p:cNvPr id="36888" name="Text Box 24"/>
          <p:cNvSpPr txBox="1">
            <a:spLocks noChangeArrowheads="1"/>
          </p:cNvSpPr>
          <p:nvPr/>
        </p:nvSpPr>
        <p:spPr bwMode="ltGray">
          <a:xfrm>
            <a:off x="3657600" y="3276600"/>
            <a:ext cx="533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40</a:t>
            </a:r>
          </a:p>
        </p:txBody>
      </p:sp>
      <p:sp>
        <p:nvSpPr>
          <p:cNvPr id="36889" name="Line 25"/>
          <p:cNvSpPr>
            <a:spLocks noChangeShapeType="1"/>
          </p:cNvSpPr>
          <p:nvPr/>
        </p:nvSpPr>
        <p:spPr bwMode="ltGray">
          <a:xfrm>
            <a:off x="990600" y="5454650"/>
            <a:ext cx="3276600" cy="0"/>
          </a:xfrm>
          <a:prstGeom prst="line">
            <a:avLst/>
          </a:prstGeom>
          <a:noFill/>
          <a:ln w="12700" cap="sq">
            <a:solidFill>
              <a:srgbClr val="FFFFFF"/>
            </a:solidFill>
            <a:miter lim="800000"/>
            <a:headEnd type="none" w="sm" len="sm"/>
            <a:tailEnd type="none" w="sm" len="sm"/>
          </a:ln>
        </p:spPr>
        <p:txBody>
          <a:bodyPr wrap="none"/>
          <a:lstStyle/>
          <a:p>
            <a:endParaRPr lang="en-US"/>
          </a:p>
        </p:txBody>
      </p:sp>
      <p:sp>
        <p:nvSpPr>
          <p:cNvPr id="36890" name="Line 26"/>
          <p:cNvSpPr>
            <a:spLocks noChangeShapeType="1"/>
          </p:cNvSpPr>
          <p:nvPr/>
        </p:nvSpPr>
        <p:spPr bwMode="ltGray">
          <a:xfrm flipV="1">
            <a:off x="1066800" y="3702050"/>
            <a:ext cx="0" cy="1828800"/>
          </a:xfrm>
          <a:prstGeom prst="line">
            <a:avLst/>
          </a:prstGeom>
          <a:noFill/>
          <a:ln w="12700" cap="sq">
            <a:solidFill>
              <a:srgbClr val="FFFFFF"/>
            </a:solidFill>
            <a:miter lim="800000"/>
            <a:headEnd type="none" w="sm" len="sm"/>
            <a:tailEnd type="triangle" w="sm" len="sm"/>
          </a:ln>
        </p:spPr>
        <p:txBody>
          <a:bodyPr wrap="none"/>
          <a:lstStyle/>
          <a:p>
            <a:endParaRPr lang="en-US"/>
          </a:p>
        </p:txBody>
      </p:sp>
      <p:sp>
        <p:nvSpPr>
          <p:cNvPr id="36891" name="Rectangle 27"/>
          <p:cNvSpPr>
            <a:spLocks noChangeArrowheads="1"/>
          </p:cNvSpPr>
          <p:nvPr/>
        </p:nvSpPr>
        <p:spPr bwMode="ltGray">
          <a:xfrm>
            <a:off x="1066800" y="4083050"/>
            <a:ext cx="1600200" cy="13716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a:t>30@Fmax</a:t>
            </a:r>
          </a:p>
        </p:txBody>
      </p:sp>
      <p:sp>
        <p:nvSpPr>
          <p:cNvPr id="36892" name="Text Box 28"/>
          <p:cNvSpPr txBox="1">
            <a:spLocks noChangeArrowheads="1"/>
          </p:cNvSpPr>
          <p:nvPr/>
        </p:nvSpPr>
        <p:spPr bwMode="ltGray">
          <a:xfrm>
            <a:off x="304800" y="3854450"/>
            <a:ext cx="838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err="1">
                <a:solidFill>
                  <a:srgbClr val="FFC000"/>
                </a:solidFill>
              </a:rPr>
              <a:t>Fmax</a:t>
            </a:r>
            <a:endParaRPr lang="en-US" dirty="0">
              <a:solidFill>
                <a:srgbClr val="FFC000"/>
              </a:solidFill>
            </a:endParaRPr>
          </a:p>
        </p:txBody>
      </p:sp>
      <p:sp>
        <p:nvSpPr>
          <p:cNvPr id="36893" name="Text Box 29"/>
          <p:cNvSpPr txBox="1">
            <a:spLocks noChangeArrowheads="1"/>
          </p:cNvSpPr>
          <p:nvPr/>
        </p:nvSpPr>
        <p:spPr bwMode="ltGray">
          <a:xfrm>
            <a:off x="3657600" y="5454650"/>
            <a:ext cx="533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40</a:t>
            </a:r>
          </a:p>
        </p:txBody>
      </p:sp>
      <p:sp>
        <p:nvSpPr>
          <p:cNvPr id="36894" name="Line 31"/>
          <p:cNvSpPr>
            <a:spLocks noChangeShapeType="1"/>
          </p:cNvSpPr>
          <p:nvPr/>
        </p:nvSpPr>
        <p:spPr bwMode="ltGray">
          <a:xfrm flipV="1">
            <a:off x="3962400" y="3657600"/>
            <a:ext cx="0" cy="1828800"/>
          </a:xfrm>
          <a:prstGeom prst="line">
            <a:avLst/>
          </a:prstGeom>
          <a:noFill/>
          <a:ln w="12700" cap="sq">
            <a:solidFill>
              <a:srgbClr val="FFFFFF"/>
            </a:solidFill>
            <a:miter lim="800000"/>
            <a:headEnd type="none" w="sm" len="sm"/>
            <a:tailEnd type="none" w="sm" len="sm"/>
          </a:ln>
        </p:spPr>
        <p:txBody>
          <a:bodyPr wrap="none"/>
          <a:lstStyle/>
          <a:p>
            <a:endParaRPr lang="en-US"/>
          </a:p>
        </p:txBody>
      </p:sp>
      <p:sp>
        <p:nvSpPr>
          <p:cNvPr id="36895" name="Rectangle 32"/>
          <p:cNvSpPr>
            <a:spLocks noChangeArrowheads="1"/>
          </p:cNvSpPr>
          <p:nvPr/>
        </p:nvSpPr>
        <p:spPr bwMode="ltGray">
          <a:xfrm>
            <a:off x="2667000" y="4114800"/>
            <a:ext cx="1295400" cy="13716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US"/>
          </a:p>
        </p:txBody>
      </p:sp>
      <p:sp>
        <p:nvSpPr>
          <p:cNvPr id="36896" name="Text Box 33"/>
          <p:cNvSpPr txBox="1">
            <a:spLocks noChangeArrowheads="1"/>
          </p:cNvSpPr>
          <p:nvPr/>
        </p:nvSpPr>
        <p:spPr bwMode="ltGray">
          <a:xfrm>
            <a:off x="1600200" y="5486400"/>
            <a:ext cx="533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20</a:t>
            </a:r>
          </a:p>
        </p:txBody>
      </p:sp>
      <p:sp>
        <p:nvSpPr>
          <p:cNvPr id="219170" name="Line 34"/>
          <p:cNvSpPr>
            <a:spLocks noChangeShapeType="1"/>
          </p:cNvSpPr>
          <p:nvPr/>
        </p:nvSpPr>
        <p:spPr bwMode="ltGray">
          <a:xfrm flipV="1">
            <a:off x="1828800" y="3657600"/>
            <a:ext cx="0" cy="1828800"/>
          </a:xfrm>
          <a:prstGeom prst="line">
            <a:avLst/>
          </a:prstGeom>
          <a:noFill/>
          <a:ln w="38100" cap="sq">
            <a:solidFill>
              <a:srgbClr val="0066FF"/>
            </a:solidFill>
            <a:miter lim="800000"/>
            <a:headEnd type="none" w="sm" len="sm"/>
            <a:tailEnd type="none" w="sm" len="sm"/>
          </a:ln>
        </p:spPr>
        <p:txBody>
          <a:bodyPr wrap="none"/>
          <a:lstStyle/>
          <a:p>
            <a:endParaRPr lang="en-US"/>
          </a:p>
        </p:txBody>
      </p:sp>
      <p:sp>
        <p:nvSpPr>
          <p:cNvPr id="219171" name="AutoShape 35"/>
          <p:cNvSpPr>
            <a:spLocks noChangeArrowheads="1"/>
          </p:cNvSpPr>
          <p:nvPr/>
        </p:nvSpPr>
        <p:spPr bwMode="ltGray">
          <a:xfrm>
            <a:off x="4876800" y="5181600"/>
            <a:ext cx="2362200" cy="990600"/>
          </a:xfrm>
          <a:prstGeom prst="wedgeRoundRectCallout">
            <a:avLst>
              <a:gd name="adj1" fmla="val -179639"/>
              <a:gd name="adj2" fmla="val -183815"/>
              <a:gd name="adj3" fmla="val 16667"/>
            </a:avLst>
          </a:prstGeom>
          <a:solidFill>
            <a:schemeClr val="bg1"/>
          </a:solidFill>
          <a:ln w="12700" cap="sq">
            <a:solidFill>
              <a:schemeClr val="tx1"/>
            </a:solidFill>
            <a:miter lim="800000"/>
            <a:headEnd type="none" w="sm" len="sm"/>
            <a:tailEnd type="none" w="sm" len="sm"/>
          </a:ln>
        </p:spPr>
        <p:txBody>
          <a:bodyPr/>
          <a:lstStyle/>
          <a:p>
            <a:r>
              <a:rPr lang="en-US"/>
              <a:t>At time = 20,</a:t>
            </a:r>
          </a:p>
          <a:p>
            <a:r>
              <a:rPr lang="en-US"/>
              <a:t>We know the exact branch</a:t>
            </a:r>
          </a:p>
        </p:txBody>
      </p:sp>
      <p:sp>
        <p:nvSpPr>
          <p:cNvPr id="36899" name="Text Box 36"/>
          <p:cNvSpPr txBox="1">
            <a:spLocks noChangeArrowheads="1"/>
          </p:cNvSpPr>
          <p:nvPr/>
        </p:nvSpPr>
        <p:spPr bwMode="ltGray">
          <a:xfrm>
            <a:off x="2362200" y="5454650"/>
            <a:ext cx="533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30</a:t>
            </a:r>
          </a:p>
        </p:txBody>
      </p:sp>
    </p:spTree>
    <p:custDataLst>
      <p:tags r:id="rId1"/>
    </p:custDataLst>
  </p:cSld>
  <p:clrMapOvr>
    <a:masterClrMapping/>
  </p:clrMapOvr>
  <p:transition advTm="319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9171"/>
                                        </p:tgtEl>
                                        <p:attrNameLst>
                                          <p:attrName>style.visibility</p:attrName>
                                        </p:attrNameLst>
                                      </p:cBhvr>
                                      <p:to>
                                        <p:strVal val="visible"/>
                                      </p:to>
                                    </p:set>
                                    <p:animEffect transition="in" filter="blinds(horizontal)">
                                      <p:cBhvr>
                                        <p:cTn id="7" dur="500"/>
                                        <p:tgtEl>
                                          <p:spTgt spid="2191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9170"/>
                                        </p:tgtEl>
                                        <p:attrNameLst>
                                          <p:attrName>style.visibility</p:attrName>
                                        </p:attrNameLst>
                                      </p:cBhvr>
                                      <p:to>
                                        <p:strVal val="visible"/>
                                      </p:to>
                                    </p:set>
                                    <p:animEffect transition="in" filter="blinds(horizontal)">
                                      <p:cBhvr>
                                        <p:cTn id="10" dur="500"/>
                                        <p:tgtEl>
                                          <p:spTgt spid="219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70" grpId="0" animBg="1"/>
      <p:bldP spid="21917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200" smtClean="0"/>
              <a:t>Simple Intra-task DVS: example</a:t>
            </a:r>
          </a:p>
        </p:txBody>
      </p:sp>
      <p:sp>
        <p:nvSpPr>
          <p:cNvPr id="34818" name="Slide Number Placeholder 5"/>
          <p:cNvSpPr>
            <a:spLocks noGrp="1"/>
          </p:cNvSpPr>
          <p:nvPr>
            <p:ph type="sldNum" sz="quarter" idx="12"/>
          </p:nvPr>
        </p:nvSpPr>
        <p:spPr/>
        <p:txBody>
          <a:bodyPr/>
          <a:lstStyle/>
          <a:p>
            <a:pPr>
              <a:defRPr/>
            </a:pPr>
            <a:endParaRPr lang="en-US" dirty="0"/>
          </a:p>
        </p:txBody>
      </p:sp>
      <p:sp>
        <p:nvSpPr>
          <p:cNvPr id="37892" name="Text Box 3"/>
          <p:cNvSpPr txBox="1">
            <a:spLocks noChangeArrowheads="1"/>
          </p:cNvSpPr>
          <p:nvPr/>
        </p:nvSpPr>
        <p:spPr bwMode="auto">
          <a:xfrm>
            <a:off x="5029200" y="3276600"/>
            <a:ext cx="6858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C00000"/>
                </a:solidFill>
                <a:latin typeface="Arial" charset="0"/>
              </a:rPr>
              <a:t>B2</a:t>
            </a:r>
          </a:p>
        </p:txBody>
      </p:sp>
      <p:sp>
        <p:nvSpPr>
          <p:cNvPr id="37893" name="Oval 4"/>
          <p:cNvSpPr>
            <a:spLocks noChangeArrowheads="1"/>
          </p:cNvSpPr>
          <p:nvPr/>
        </p:nvSpPr>
        <p:spPr bwMode="auto">
          <a:xfrm>
            <a:off x="6553200" y="14478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7894" name="Oval 5"/>
          <p:cNvSpPr>
            <a:spLocks noChangeArrowheads="1"/>
          </p:cNvSpPr>
          <p:nvPr/>
        </p:nvSpPr>
        <p:spPr bwMode="auto">
          <a:xfrm>
            <a:off x="5562600" y="3124200"/>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7895" name="Oval 6"/>
          <p:cNvSpPr>
            <a:spLocks noChangeArrowheads="1"/>
          </p:cNvSpPr>
          <p:nvPr/>
        </p:nvSpPr>
        <p:spPr bwMode="auto">
          <a:xfrm>
            <a:off x="7620000" y="3124200"/>
            <a:ext cx="8382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7896" name="Line 7"/>
          <p:cNvSpPr>
            <a:spLocks noChangeShapeType="1"/>
          </p:cNvSpPr>
          <p:nvPr/>
        </p:nvSpPr>
        <p:spPr bwMode="auto">
          <a:xfrm flipH="1">
            <a:off x="6096000" y="2209800"/>
            <a:ext cx="685800" cy="914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7897" name="Line 8"/>
          <p:cNvSpPr>
            <a:spLocks noChangeShapeType="1"/>
          </p:cNvSpPr>
          <p:nvPr/>
        </p:nvSpPr>
        <p:spPr bwMode="auto">
          <a:xfrm>
            <a:off x="7239000" y="2209800"/>
            <a:ext cx="53340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7898" name="Text Box 9"/>
          <p:cNvSpPr txBox="1">
            <a:spLocks noChangeArrowheads="1"/>
          </p:cNvSpPr>
          <p:nvPr/>
        </p:nvSpPr>
        <p:spPr bwMode="auto">
          <a:xfrm>
            <a:off x="6705600" y="1143000"/>
            <a:ext cx="1066800" cy="914400"/>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a:p>
            <a:pPr algn="l" eaLnBrk="0" hangingPunct="0">
              <a:spcBef>
                <a:spcPct val="50000"/>
              </a:spcBef>
            </a:pPr>
            <a:r>
              <a:rPr lang="en-US" sz="2400">
                <a:latin typeface="Arial" charset="0"/>
              </a:rPr>
              <a:t>20</a:t>
            </a:r>
          </a:p>
        </p:txBody>
      </p:sp>
      <p:sp>
        <p:nvSpPr>
          <p:cNvPr id="37899" name="Text Box 10"/>
          <p:cNvSpPr txBox="1">
            <a:spLocks noChangeArrowheads="1"/>
          </p:cNvSpPr>
          <p:nvPr/>
        </p:nvSpPr>
        <p:spPr bwMode="auto">
          <a:xfrm>
            <a:off x="5715000" y="3276600"/>
            <a:ext cx="7620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20</a:t>
            </a:r>
          </a:p>
        </p:txBody>
      </p:sp>
      <p:sp>
        <p:nvSpPr>
          <p:cNvPr id="37900" name="Text Box 11"/>
          <p:cNvSpPr txBox="1">
            <a:spLocks noChangeArrowheads="1"/>
          </p:cNvSpPr>
          <p:nvPr/>
        </p:nvSpPr>
        <p:spPr bwMode="auto">
          <a:xfrm>
            <a:off x="7772400" y="3200400"/>
            <a:ext cx="990600" cy="366713"/>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p:txBody>
      </p:sp>
      <p:sp>
        <p:nvSpPr>
          <p:cNvPr id="37901" name="Text Box 12"/>
          <p:cNvSpPr txBox="1">
            <a:spLocks noChangeArrowheads="1"/>
          </p:cNvSpPr>
          <p:nvPr/>
        </p:nvSpPr>
        <p:spPr bwMode="auto">
          <a:xfrm>
            <a:off x="7772400" y="3276600"/>
            <a:ext cx="9144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10</a:t>
            </a:r>
          </a:p>
        </p:txBody>
      </p:sp>
      <p:sp>
        <p:nvSpPr>
          <p:cNvPr id="37902" name="Text Box 13"/>
          <p:cNvSpPr txBox="1">
            <a:spLocks noChangeArrowheads="1"/>
          </p:cNvSpPr>
          <p:nvPr/>
        </p:nvSpPr>
        <p:spPr bwMode="auto">
          <a:xfrm>
            <a:off x="6172200" y="1447800"/>
            <a:ext cx="533400" cy="396875"/>
          </a:xfrm>
          <a:prstGeom prst="rect">
            <a:avLst/>
          </a:prstGeom>
          <a:noFill/>
          <a:ln w="9525">
            <a:noFill/>
            <a:miter lim="800000"/>
            <a:headEnd/>
            <a:tailEnd/>
          </a:ln>
        </p:spPr>
        <p:txBody>
          <a:bodyPr>
            <a:spAutoFit/>
          </a:bodyPr>
          <a:lstStyle/>
          <a:p>
            <a:pPr algn="l" eaLnBrk="0" hangingPunct="0">
              <a:spcBef>
                <a:spcPct val="50000"/>
              </a:spcBef>
            </a:pPr>
            <a:r>
              <a:rPr lang="en-US" sz="2000" dirty="0">
                <a:solidFill>
                  <a:srgbClr val="C00000"/>
                </a:solidFill>
                <a:latin typeface="Arial" charset="0"/>
              </a:rPr>
              <a:t>B1</a:t>
            </a:r>
          </a:p>
        </p:txBody>
      </p:sp>
      <p:sp>
        <p:nvSpPr>
          <p:cNvPr id="37903" name="Text Box 14"/>
          <p:cNvSpPr txBox="1">
            <a:spLocks noChangeArrowheads="1"/>
          </p:cNvSpPr>
          <p:nvPr/>
        </p:nvSpPr>
        <p:spPr bwMode="auto">
          <a:xfrm>
            <a:off x="7086600" y="3352800"/>
            <a:ext cx="9906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C00000"/>
                </a:solidFill>
                <a:latin typeface="Arial" charset="0"/>
              </a:rPr>
              <a:t>B3</a:t>
            </a:r>
          </a:p>
        </p:txBody>
      </p:sp>
      <p:sp>
        <p:nvSpPr>
          <p:cNvPr id="37904" name="Rectangle 15"/>
          <p:cNvSpPr>
            <a:spLocks noChangeArrowheads="1"/>
          </p:cNvSpPr>
          <p:nvPr/>
        </p:nvSpPr>
        <p:spPr bwMode="auto">
          <a:xfrm>
            <a:off x="5410200" y="29718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7905" name="Rectangle 16"/>
          <p:cNvSpPr>
            <a:spLocks noChangeArrowheads="1"/>
          </p:cNvSpPr>
          <p:nvPr/>
        </p:nvSpPr>
        <p:spPr bwMode="auto">
          <a:xfrm>
            <a:off x="7848600" y="29718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7906" name="Rectangle 17"/>
          <p:cNvSpPr>
            <a:spLocks noChangeArrowheads="1"/>
          </p:cNvSpPr>
          <p:nvPr/>
        </p:nvSpPr>
        <p:spPr bwMode="auto">
          <a:xfrm>
            <a:off x="6629400" y="1295400"/>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7907" name="Text Box 18"/>
          <p:cNvSpPr txBox="1">
            <a:spLocks noChangeArrowheads="1"/>
          </p:cNvSpPr>
          <p:nvPr/>
        </p:nvSpPr>
        <p:spPr bwMode="ltGray">
          <a:xfrm>
            <a:off x="6096000" y="4419600"/>
            <a:ext cx="22098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Deadline = 40</a:t>
            </a:r>
          </a:p>
        </p:txBody>
      </p:sp>
      <p:sp>
        <p:nvSpPr>
          <p:cNvPr id="37908" name="Line 19"/>
          <p:cNvSpPr>
            <a:spLocks noChangeShapeType="1"/>
          </p:cNvSpPr>
          <p:nvPr/>
        </p:nvSpPr>
        <p:spPr bwMode="ltGray">
          <a:xfrm>
            <a:off x="990600" y="3276600"/>
            <a:ext cx="3276600" cy="0"/>
          </a:xfrm>
          <a:prstGeom prst="line">
            <a:avLst/>
          </a:prstGeom>
          <a:noFill/>
          <a:ln w="12700" cap="sq">
            <a:solidFill>
              <a:srgbClr val="FFFFFF"/>
            </a:solidFill>
            <a:miter lim="800000"/>
            <a:headEnd type="none" w="sm" len="sm"/>
            <a:tailEnd type="none" w="sm" len="sm"/>
          </a:ln>
        </p:spPr>
        <p:txBody>
          <a:bodyPr wrap="none"/>
          <a:lstStyle/>
          <a:p>
            <a:endParaRPr lang="en-US"/>
          </a:p>
        </p:txBody>
      </p:sp>
      <p:sp>
        <p:nvSpPr>
          <p:cNvPr id="37909" name="Line 20"/>
          <p:cNvSpPr>
            <a:spLocks noChangeShapeType="1"/>
          </p:cNvSpPr>
          <p:nvPr/>
        </p:nvSpPr>
        <p:spPr bwMode="ltGray">
          <a:xfrm flipV="1">
            <a:off x="1066800" y="1524000"/>
            <a:ext cx="0" cy="1828800"/>
          </a:xfrm>
          <a:prstGeom prst="line">
            <a:avLst/>
          </a:prstGeom>
          <a:noFill/>
          <a:ln w="12700" cap="sq">
            <a:solidFill>
              <a:srgbClr val="FFFFFF"/>
            </a:solidFill>
            <a:miter lim="800000"/>
            <a:headEnd type="none" w="sm" len="sm"/>
            <a:tailEnd type="triangle" w="sm" len="sm"/>
          </a:ln>
        </p:spPr>
        <p:txBody>
          <a:bodyPr wrap="none"/>
          <a:lstStyle/>
          <a:p>
            <a:endParaRPr lang="en-US"/>
          </a:p>
        </p:txBody>
      </p:sp>
      <p:sp>
        <p:nvSpPr>
          <p:cNvPr id="37910" name="Rectangle 21"/>
          <p:cNvSpPr>
            <a:spLocks noChangeArrowheads="1"/>
          </p:cNvSpPr>
          <p:nvPr/>
        </p:nvSpPr>
        <p:spPr bwMode="ltGray">
          <a:xfrm>
            <a:off x="1066800" y="1905000"/>
            <a:ext cx="2895600" cy="13716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a:t>40@Fmax</a:t>
            </a:r>
          </a:p>
        </p:txBody>
      </p:sp>
      <p:sp>
        <p:nvSpPr>
          <p:cNvPr id="37911" name="Text Box 22"/>
          <p:cNvSpPr txBox="1">
            <a:spLocks noChangeArrowheads="1"/>
          </p:cNvSpPr>
          <p:nvPr/>
        </p:nvSpPr>
        <p:spPr bwMode="ltGray">
          <a:xfrm>
            <a:off x="304800" y="1676400"/>
            <a:ext cx="838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err="1">
                <a:solidFill>
                  <a:srgbClr val="FFC000"/>
                </a:solidFill>
              </a:rPr>
              <a:t>Fmax</a:t>
            </a:r>
            <a:endParaRPr lang="en-US" dirty="0">
              <a:solidFill>
                <a:srgbClr val="FFC000"/>
              </a:solidFill>
            </a:endParaRPr>
          </a:p>
        </p:txBody>
      </p:sp>
      <p:sp>
        <p:nvSpPr>
          <p:cNvPr id="37912" name="Text Box 23"/>
          <p:cNvSpPr txBox="1">
            <a:spLocks noChangeArrowheads="1"/>
          </p:cNvSpPr>
          <p:nvPr/>
        </p:nvSpPr>
        <p:spPr bwMode="ltGray">
          <a:xfrm>
            <a:off x="3657600" y="3276600"/>
            <a:ext cx="533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40</a:t>
            </a:r>
          </a:p>
        </p:txBody>
      </p:sp>
      <p:sp>
        <p:nvSpPr>
          <p:cNvPr id="37913" name="Line 24"/>
          <p:cNvSpPr>
            <a:spLocks noChangeShapeType="1"/>
          </p:cNvSpPr>
          <p:nvPr/>
        </p:nvSpPr>
        <p:spPr bwMode="ltGray">
          <a:xfrm>
            <a:off x="990600" y="5454650"/>
            <a:ext cx="3276600" cy="0"/>
          </a:xfrm>
          <a:prstGeom prst="line">
            <a:avLst/>
          </a:prstGeom>
          <a:noFill/>
          <a:ln w="12700" cap="sq">
            <a:solidFill>
              <a:srgbClr val="FFFFFF"/>
            </a:solidFill>
            <a:miter lim="800000"/>
            <a:headEnd type="none" w="sm" len="sm"/>
            <a:tailEnd type="none" w="sm" len="sm"/>
          </a:ln>
        </p:spPr>
        <p:txBody>
          <a:bodyPr wrap="none"/>
          <a:lstStyle/>
          <a:p>
            <a:endParaRPr lang="en-US"/>
          </a:p>
        </p:txBody>
      </p:sp>
      <p:sp>
        <p:nvSpPr>
          <p:cNvPr id="37914" name="Line 25"/>
          <p:cNvSpPr>
            <a:spLocks noChangeShapeType="1"/>
          </p:cNvSpPr>
          <p:nvPr/>
        </p:nvSpPr>
        <p:spPr bwMode="ltGray">
          <a:xfrm flipV="1">
            <a:off x="1066800" y="3702050"/>
            <a:ext cx="0" cy="1828800"/>
          </a:xfrm>
          <a:prstGeom prst="line">
            <a:avLst/>
          </a:prstGeom>
          <a:ln>
            <a:headEnd type="none" w="sm" len="sm"/>
            <a:tailEnd type="triangle" w="sm" len="sm"/>
          </a:ln>
        </p:spPr>
        <p:style>
          <a:lnRef idx="1">
            <a:schemeClr val="dk1"/>
          </a:lnRef>
          <a:fillRef idx="0">
            <a:schemeClr val="dk1"/>
          </a:fillRef>
          <a:effectRef idx="0">
            <a:schemeClr val="dk1"/>
          </a:effectRef>
          <a:fontRef idx="minor">
            <a:schemeClr val="tx1"/>
          </a:fontRef>
        </p:style>
        <p:txBody>
          <a:bodyPr wrap="none"/>
          <a:lstStyle/>
          <a:p>
            <a:endParaRPr lang="en-US"/>
          </a:p>
        </p:txBody>
      </p:sp>
      <p:sp>
        <p:nvSpPr>
          <p:cNvPr id="37915" name="Rectangle 26"/>
          <p:cNvSpPr>
            <a:spLocks noChangeArrowheads="1"/>
          </p:cNvSpPr>
          <p:nvPr/>
        </p:nvSpPr>
        <p:spPr bwMode="ltGray">
          <a:xfrm>
            <a:off x="1066800" y="4114800"/>
            <a:ext cx="762000" cy="13716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dirty="0"/>
              <a:t>20</a:t>
            </a:r>
          </a:p>
        </p:txBody>
      </p:sp>
      <p:sp>
        <p:nvSpPr>
          <p:cNvPr id="37916" name="Text Box 27"/>
          <p:cNvSpPr txBox="1">
            <a:spLocks noChangeArrowheads="1"/>
          </p:cNvSpPr>
          <p:nvPr/>
        </p:nvSpPr>
        <p:spPr bwMode="ltGray">
          <a:xfrm>
            <a:off x="304800" y="3854450"/>
            <a:ext cx="8382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err="1">
                <a:solidFill>
                  <a:srgbClr val="FFC000"/>
                </a:solidFill>
              </a:rPr>
              <a:t>Fmax</a:t>
            </a:r>
            <a:endParaRPr lang="en-US" dirty="0">
              <a:solidFill>
                <a:srgbClr val="FFC000"/>
              </a:solidFill>
            </a:endParaRPr>
          </a:p>
        </p:txBody>
      </p:sp>
      <p:sp>
        <p:nvSpPr>
          <p:cNvPr id="37917" name="Text Box 28"/>
          <p:cNvSpPr txBox="1">
            <a:spLocks noChangeArrowheads="1"/>
          </p:cNvSpPr>
          <p:nvPr/>
        </p:nvSpPr>
        <p:spPr bwMode="ltGray">
          <a:xfrm>
            <a:off x="3657600" y="5454650"/>
            <a:ext cx="533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40</a:t>
            </a:r>
          </a:p>
        </p:txBody>
      </p:sp>
      <p:sp>
        <p:nvSpPr>
          <p:cNvPr id="37918" name="Line 29"/>
          <p:cNvSpPr>
            <a:spLocks noChangeShapeType="1"/>
          </p:cNvSpPr>
          <p:nvPr/>
        </p:nvSpPr>
        <p:spPr bwMode="ltGray">
          <a:xfrm flipV="1">
            <a:off x="3962400" y="3657600"/>
            <a:ext cx="0" cy="1828800"/>
          </a:xfrm>
          <a:prstGeom prst="line">
            <a:avLst/>
          </a:prstGeom>
          <a:noFill/>
          <a:ln w="12700" cap="sq">
            <a:solidFill>
              <a:srgbClr val="FFFFFF"/>
            </a:solidFill>
            <a:miter lim="800000"/>
            <a:headEnd type="none" w="sm" len="sm"/>
            <a:tailEnd type="none" w="sm" len="sm"/>
          </a:ln>
        </p:spPr>
        <p:txBody>
          <a:bodyPr wrap="none"/>
          <a:lstStyle/>
          <a:p>
            <a:endParaRPr lang="en-US"/>
          </a:p>
        </p:txBody>
      </p:sp>
      <p:sp>
        <p:nvSpPr>
          <p:cNvPr id="37919" name="Rectangle 30"/>
          <p:cNvSpPr>
            <a:spLocks noChangeArrowheads="1"/>
          </p:cNvSpPr>
          <p:nvPr/>
        </p:nvSpPr>
        <p:spPr bwMode="ltGray">
          <a:xfrm>
            <a:off x="1828800" y="4724400"/>
            <a:ext cx="2133600" cy="7620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a:t>10@(Fmax/2)</a:t>
            </a:r>
          </a:p>
        </p:txBody>
      </p:sp>
      <p:sp>
        <p:nvSpPr>
          <p:cNvPr id="37920" name="Text Box 31"/>
          <p:cNvSpPr txBox="1">
            <a:spLocks noChangeArrowheads="1"/>
          </p:cNvSpPr>
          <p:nvPr/>
        </p:nvSpPr>
        <p:spPr bwMode="ltGray">
          <a:xfrm>
            <a:off x="1600200" y="5486400"/>
            <a:ext cx="533400" cy="336550"/>
          </a:xfrm>
          <a:prstGeom prst="rect">
            <a:avLst/>
          </a:prstGeom>
          <a:noFill/>
          <a:ln w="12700" cap="sq">
            <a:noFill/>
            <a:miter lim="800000"/>
            <a:headEnd type="none" w="sm" len="sm"/>
            <a:tailEnd type="none" w="sm" len="sm"/>
          </a:ln>
        </p:spPr>
        <p:txBody>
          <a:bodyPr>
            <a:spAutoFit/>
          </a:bodyPr>
          <a:lstStyle/>
          <a:p>
            <a:pPr>
              <a:spcBef>
                <a:spcPct val="50000"/>
              </a:spcBef>
            </a:pPr>
            <a:r>
              <a:rPr lang="en-US" dirty="0">
                <a:solidFill>
                  <a:srgbClr val="FFC000"/>
                </a:solidFill>
              </a:rPr>
              <a:t>20</a:t>
            </a:r>
          </a:p>
        </p:txBody>
      </p:sp>
      <p:sp>
        <p:nvSpPr>
          <p:cNvPr id="37921" name="Line 32"/>
          <p:cNvSpPr>
            <a:spLocks noChangeShapeType="1"/>
          </p:cNvSpPr>
          <p:nvPr/>
        </p:nvSpPr>
        <p:spPr bwMode="ltGray">
          <a:xfrm flipV="1">
            <a:off x="1828800" y="3657600"/>
            <a:ext cx="0" cy="1828800"/>
          </a:xfrm>
          <a:prstGeom prst="line">
            <a:avLst/>
          </a:prstGeom>
          <a:noFill/>
          <a:ln w="28575" cap="sq">
            <a:solidFill>
              <a:srgbClr val="0066FF"/>
            </a:solidFill>
            <a:miter lim="800000"/>
            <a:headEnd type="none" w="sm" len="sm"/>
            <a:tailEnd type="none" w="sm" len="sm"/>
          </a:ln>
        </p:spPr>
        <p:txBody>
          <a:bodyPr wrap="none"/>
          <a:lstStyle/>
          <a:p>
            <a:endParaRPr lang="en-US"/>
          </a:p>
        </p:txBody>
      </p:sp>
      <p:sp>
        <p:nvSpPr>
          <p:cNvPr id="37922" name="AutoShape 33"/>
          <p:cNvSpPr>
            <a:spLocks noChangeArrowheads="1"/>
          </p:cNvSpPr>
          <p:nvPr/>
        </p:nvSpPr>
        <p:spPr bwMode="ltGray">
          <a:xfrm>
            <a:off x="4876800" y="5181600"/>
            <a:ext cx="2362200" cy="990600"/>
          </a:xfrm>
          <a:prstGeom prst="wedgeRoundRectCallout">
            <a:avLst>
              <a:gd name="adj1" fmla="val -179639"/>
              <a:gd name="adj2" fmla="val -183815"/>
              <a:gd name="adj3" fmla="val 16667"/>
            </a:avLst>
          </a:prstGeom>
          <a:solidFill>
            <a:schemeClr val="bg1"/>
          </a:solidFill>
          <a:ln w="12700" cap="sq">
            <a:solidFill>
              <a:schemeClr val="tx1"/>
            </a:solidFill>
            <a:miter lim="800000"/>
            <a:headEnd type="none" w="sm" len="sm"/>
            <a:tailEnd type="none" w="sm" len="sm"/>
          </a:ln>
        </p:spPr>
        <p:txBody>
          <a:bodyPr/>
          <a:lstStyle/>
          <a:p>
            <a:r>
              <a:rPr lang="en-US"/>
              <a:t>At time = 20,</a:t>
            </a:r>
          </a:p>
          <a:p>
            <a:r>
              <a:rPr lang="en-US"/>
              <a:t>We know the exact branch</a:t>
            </a:r>
          </a:p>
        </p:txBody>
      </p:sp>
    </p:spTree>
  </p:cSld>
  <p:clrMapOvr>
    <a:masterClrMapping/>
  </p:clrMapOvr>
  <p:transition advTm="5422"/>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p:txBody>
          <a:bodyPr/>
          <a:lstStyle/>
          <a:p>
            <a:pPr>
              <a:defRPr/>
            </a:pPr>
            <a:endParaRPr lang="en-US" dirty="0"/>
          </a:p>
        </p:txBody>
      </p:sp>
      <p:sp>
        <p:nvSpPr>
          <p:cNvPr id="38915" name="Text Box 2"/>
          <p:cNvSpPr txBox="1">
            <a:spLocks noChangeArrowheads="1"/>
          </p:cNvSpPr>
          <p:nvPr/>
        </p:nvSpPr>
        <p:spPr bwMode="auto">
          <a:xfrm>
            <a:off x="685800" y="4495800"/>
            <a:ext cx="1828800" cy="1604963"/>
          </a:xfrm>
          <a:prstGeom prst="rect">
            <a:avLst/>
          </a:prstGeom>
          <a:noFill/>
          <a:ln w="9525">
            <a:noFill/>
            <a:miter lim="800000"/>
            <a:headEnd/>
            <a:tailEnd/>
          </a:ln>
        </p:spPr>
        <p:txBody>
          <a:bodyPr>
            <a:spAutoFit/>
          </a:bodyPr>
          <a:lstStyle/>
          <a:p>
            <a:pPr algn="l" eaLnBrk="0" hangingPunct="0">
              <a:spcBef>
                <a:spcPct val="50000"/>
              </a:spcBef>
            </a:pPr>
            <a:r>
              <a:rPr lang="en-US" sz="1800" u="sng" dirty="0">
                <a:solidFill>
                  <a:srgbClr val="FF0000"/>
                </a:solidFill>
                <a:latin typeface="Arial" charset="0"/>
              </a:rPr>
              <a:t>Different paths</a:t>
            </a:r>
          </a:p>
          <a:p>
            <a:pPr algn="l" eaLnBrk="0" hangingPunct="0">
              <a:spcBef>
                <a:spcPct val="50000"/>
              </a:spcBef>
            </a:pPr>
            <a:r>
              <a:rPr lang="en-US" sz="1800" dirty="0">
                <a:solidFill>
                  <a:srgbClr val="FF0000"/>
                </a:solidFill>
                <a:latin typeface="Arial" charset="0"/>
              </a:rPr>
              <a:t>P1: B1, B2.</a:t>
            </a:r>
          </a:p>
          <a:p>
            <a:pPr algn="l" eaLnBrk="0" hangingPunct="0">
              <a:spcBef>
                <a:spcPct val="50000"/>
              </a:spcBef>
            </a:pPr>
            <a:r>
              <a:rPr lang="en-US" sz="1800" dirty="0">
                <a:solidFill>
                  <a:srgbClr val="FF0000"/>
                </a:solidFill>
                <a:latin typeface="Arial" charset="0"/>
              </a:rPr>
              <a:t>P2: B1, B3, B4.</a:t>
            </a:r>
          </a:p>
          <a:p>
            <a:pPr algn="l" eaLnBrk="0" hangingPunct="0">
              <a:spcBef>
                <a:spcPct val="50000"/>
              </a:spcBef>
            </a:pPr>
            <a:r>
              <a:rPr lang="en-US" sz="1800" dirty="0">
                <a:solidFill>
                  <a:srgbClr val="FF0000"/>
                </a:solidFill>
                <a:latin typeface="Arial" charset="0"/>
              </a:rPr>
              <a:t>P3: B1, B3, B5.</a:t>
            </a:r>
          </a:p>
        </p:txBody>
      </p:sp>
      <p:sp>
        <p:nvSpPr>
          <p:cNvPr id="38916" name="Text Box 3"/>
          <p:cNvSpPr txBox="1">
            <a:spLocks noChangeArrowheads="1"/>
          </p:cNvSpPr>
          <p:nvPr/>
        </p:nvSpPr>
        <p:spPr bwMode="auto">
          <a:xfrm>
            <a:off x="1905000" y="3200400"/>
            <a:ext cx="6858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B2</a:t>
            </a:r>
          </a:p>
        </p:txBody>
      </p:sp>
      <p:sp>
        <p:nvSpPr>
          <p:cNvPr id="38917" name="Text Box 4"/>
          <p:cNvSpPr txBox="1">
            <a:spLocks noChangeArrowheads="1"/>
          </p:cNvSpPr>
          <p:nvPr/>
        </p:nvSpPr>
        <p:spPr bwMode="auto">
          <a:xfrm>
            <a:off x="609600" y="228600"/>
            <a:ext cx="8382000" cy="519113"/>
          </a:xfrm>
          <a:prstGeom prst="rect">
            <a:avLst/>
          </a:prstGeom>
          <a:noFill/>
          <a:ln w="9525">
            <a:noFill/>
            <a:miter lim="800000"/>
            <a:headEnd/>
            <a:tailEnd/>
          </a:ln>
        </p:spPr>
        <p:txBody>
          <a:bodyPr>
            <a:spAutoFit/>
          </a:bodyPr>
          <a:lstStyle/>
          <a:p>
            <a:pPr algn="l" eaLnBrk="0" hangingPunct="0">
              <a:spcBef>
                <a:spcPct val="50000"/>
              </a:spcBef>
            </a:pPr>
            <a:r>
              <a:rPr lang="en-US" sz="2800" dirty="0">
                <a:solidFill>
                  <a:schemeClr val="accent1">
                    <a:lumMod val="75000"/>
                  </a:schemeClr>
                </a:solidFill>
                <a:latin typeface="Tahoma" pitchFamily="34" charset="0"/>
              </a:rPr>
              <a:t>Worst Case Execution Time (WCET) based scheme</a:t>
            </a:r>
          </a:p>
        </p:txBody>
      </p:sp>
      <p:sp>
        <p:nvSpPr>
          <p:cNvPr id="38918" name="Oval 5"/>
          <p:cNvSpPr>
            <a:spLocks noChangeArrowheads="1"/>
          </p:cNvSpPr>
          <p:nvPr/>
        </p:nvSpPr>
        <p:spPr bwMode="auto">
          <a:xfrm>
            <a:off x="4495800" y="1309688"/>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19" name="Oval 6"/>
          <p:cNvSpPr>
            <a:spLocks noChangeArrowheads="1"/>
          </p:cNvSpPr>
          <p:nvPr/>
        </p:nvSpPr>
        <p:spPr bwMode="auto">
          <a:xfrm>
            <a:off x="3505200" y="2986088"/>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20" name="Oval 7"/>
          <p:cNvSpPr>
            <a:spLocks noChangeArrowheads="1"/>
          </p:cNvSpPr>
          <p:nvPr/>
        </p:nvSpPr>
        <p:spPr bwMode="auto">
          <a:xfrm>
            <a:off x="5562600" y="2986088"/>
            <a:ext cx="8382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21" name="Oval 8"/>
          <p:cNvSpPr>
            <a:spLocks noChangeArrowheads="1"/>
          </p:cNvSpPr>
          <p:nvPr/>
        </p:nvSpPr>
        <p:spPr bwMode="auto">
          <a:xfrm>
            <a:off x="4953000" y="4738688"/>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22" name="Oval 9"/>
          <p:cNvSpPr>
            <a:spLocks noChangeArrowheads="1"/>
          </p:cNvSpPr>
          <p:nvPr/>
        </p:nvSpPr>
        <p:spPr bwMode="auto">
          <a:xfrm>
            <a:off x="6400800" y="4814888"/>
            <a:ext cx="914400" cy="838200"/>
          </a:xfrm>
          <a:prstGeom prst="ellipse">
            <a:avLst/>
          </a:prstGeom>
          <a:solidFill>
            <a:schemeClr val="bg1"/>
          </a:solidFill>
          <a:ln w="9525">
            <a:solidFill>
              <a:schemeClr val="tx1"/>
            </a:solidFill>
            <a:round/>
            <a:headEnd/>
            <a:tailEnd/>
          </a:ln>
        </p:spPr>
        <p:txBody>
          <a:bodyPr wrap="none" anchor="ctr"/>
          <a:lstStyle/>
          <a:p>
            <a:endParaRPr lang="en-US"/>
          </a:p>
        </p:txBody>
      </p:sp>
      <p:sp>
        <p:nvSpPr>
          <p:cNvPr id="38923" name="Line 10"/>
          <p:cNvSpPr>
            <a:spLocks noChangeShapeType="1"/>
          </p:cNvSpPr>
          <p:nvPr/>
        </p:nvSpPr>
        <p:spPr bwMode="auto">
          <a:xfrm flipH="1">
            <a:off x="4038600" y="2071688"/>
            <a:ext cx="685800" cy="914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8924" name="Line 11"/>
          <p:cNvSpPr>
            <a:spLocks noChangeShapeType="1"/>
          </p:cNvSpPr>
          <p:nvPr/>
        </p:nvSpPr>
        <p:spPr bwMode="auto">
          <a:xfrm>
            <a:off x="5181600" y="2071688"/>
            <a:ext cx="533400" cy="9906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8925" name="Line 12"/>
          <p:cNvSpPr>
            <a:spLocks noChangeShapeType="1"/>
          </p:cNvSpPr>
          <p:nvPr/>
        </p:nvSpPr>
        <p:spPr bwMode="auto">
          <a:xfrm flipH="1">
            <a:off x="5410200" y="3824288"/>
            <a:ext cx="457200" cy="9144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8926" name="Line 13"/>
          <p:cNvSpPr>
            <a:spLocks noChangeShapeType="1"/>
          </p:cNvSpPr>
          <p:nvPr/>
        </p:nvSpPr>
        <p:spPr bwMode="auto">
          <a:xfrm>
            <a:off x="6172200" y="3748088"/>
            <a:ext cx="609600" cy="106680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38927" name="Text Box 14"/>
          <p:cNvSpPr txBox="1">
            <a:spLocks noChangeArrowheads="1"/>
          </p:cNvSpPr>
          <p:nvPr/>
        </p:nvSpPr>
        <p:spPr bwMode="auto">
          <a:xfrm>
            <a:off x="4648200" y="1004888"/>
            <a:ext cx="1066800" cy="914400"/>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a:p>
            <a:pPr algn="l" eaLnBrk="0" hangingPunct="0">
              <a:spcBef>
                <a:spcPct val="50000"/>
              </a:spcBef>
            </a:pPr>
            <a:r>
              <a:rPr lang="en-US" sz="2400">
                <a:latin typeface="Arial" charset="0"/>
              </a:rPr>
              <a:t>20</a:t>
            </a:r>
          </a:p>
        </p:txBody>
      </p:sp>
      <p:sp>
        <p:nvSpPr>
          <p:cNvPr id="38928" name="Text Box 15"/>
          <p:cNvSpPr txBox="1">
            <a:spLocks noChangeArrowheads="1"/>
          </p:cNvSpPr>
          <p:nvPr/>
        </p:nvSpPr>
        <p:spPr bwMode="auto">
          <a:xfrm>
            <a:off x="3657600" y="3138488"/>
            <a:ext cx="7620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20</a:t>
            </a:r>
          </a:p>
        </p:txBody>
      </p:sp>
      <p:sp>
        <p:nvSpPr>
          <p:cNvPr id="38929" name="Text Box 16"/>
          <p:cNvSpPr txBox="1">
            <a:spLocks noChangeArrowheads="1"/>
          </p:cNvSpPr>
          <p:nvPr/>
        </p:nvSpPr>
        <p:spPr bwMode="auto">
          <a:xfrm>
            <a:off x="5715000" y="3062288"/>
            <a:ext cx="990600" cy="366712"/>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p:txBody>
      </p:sp>
      <p:sp>
        <p:nvSpPr>
          <p:cNvPr id="38930" name="Text Box 17"/>
          <p:cNvSpPr txBox="1">
            <a:spLocks noChangeArrowheads="1"/>
          </p:cNvSpPr>
          <p:nvPr/>
        </p:nvSpPr>
        <p:spPr bwMode="auto">
          <a:xfrm>
            <a:off x="5715000" y="3138488"/>
            <a:ext cx="914400" cy="457200"/>
          </a:xfrm>
          <a:prstGeom prst="rect">
            <a:avLst/>
          </a:prstGeom>
          <a:noFill/>
          <a:ln w="9525">
            <a:noFill/>
            <a:miter lim="800000"/>
            <a:headEnd/>
            <a:tailEnd/>
          </a:ln>
        </p:spPr>
        <p:txBody>
          <a:bodyPr>
            <a:spAutoFit/>
          </a:bodyPr>
          <a:lstStyle/>
          <a:p>
            <a:pPr algn="l" eaLnBrk="0" hangingPunct="0">
              <a:spcBef>
                <a:spcPct val="50000"/>
              </a:spcBef>
            </a:pPr>
            <a:r>
              <a:rPr lang="en-US" sz="2400">
                <a:latin typeface="Arial" charset="0"/>
              </a:rPr>
              <a:t>10</a:t>
            </a:r>
          </a:p>
        </p:txBody>
      </p:sp>
      <p:sp>
        <p:nvSpPr>
          <p:cNvPr id="38931" name="Text Box 18"/>
          <p:cNvSpPr txBox="1">
            <a:spLocks noChangeArrowheads="1"/>
          </p:cNvSpPr>
          <p:nvPr/>
        </p:nvSpPr>
        <p:spPr bwMode="auto">
          <a:xfrm>
            <a:off x="5105400" y="4433888"/>
            <a:ext cx="914400" cy="914400"/>
          </a:xfrm>
          <a:prstGeom prst="rect">
            <a:avLst/>
          </a:prstGeom>
          <a:noFill/>
          <a:ln w="9525">
            <a:noFill/>
            <a:miter lim="800000"/>
            <a:headEnd/>
            <a:tailEnd/>
          </a:ln>
        </p:spPr>
        <p:txBody>
          <a:bodyPr>
            <a:spAutoFit/>
          </a:bodyPr>
          <a:lstStyle/>
          <a:p>
            <a:pPr algn="l" eaLnBrk="0" hangingPunct="0">
              <a:spcBef>
                <a:spcPct val="50000"/>
              </a:spcBef>
            </a:pPr>
            <a:endParaRPr lang="en-US" sz="1800">
              <a:latin typeface="Arial" charset="0"/>
            </a:endParaRPr>
          </a:p>
          <a:p>
            <a:pPr algn="l" eaLnBrk="0" hangingPunct="0">
              <a:spcBef>
                <a:spcPct val="50000"/>
              </a:spcBef>
            </a:pPr>
            <a:r>
              <a:rPr lang="en-US" sz="2400">
                <a:latin typeface="Arial" charset="0"/>
              </a:rPr>
              <a:t>10</a:t>
            </a:r>
          </a:p>
        </p:txBody>
      </p:sp>
      <p:sp>
        <p:nvSpPr>
          <p:cNvPr id="38932" name="Text Box 19"/>
          <p:cNvSpPr txBox="1">
            <a:spLocks noChangeArrowheads="1"/>
          </p:cNvSpPr>
          <p:nvPr/>
        </p:nvSpPr>
        <p:spPr bwMode="auto">
          <a:xfrm>
            <a:off x="6400800" y="4891088"/>
            <a:ext cx="914400" cy="457200"/>
          </a:xfrm>
          <a:prstGeom prst="rect">
            <a:avLst/>
          </a:prstGeom>
          <a:noFill/>
          <a:ln w="9525">
            <a:noFill/>
            <a:miter lim="800000"/>
            <a:headEnd/>
            <a:tailEnd/>
          </a:ln>
        </p:spPr>
        <p:txBody>
          <a:bodyPr>
            <a:spAutoFit/>
          </a:bodyPr>
          <a:lstStyle/>
          <a:p>
            <a:pPr algn="l" eaLnBrk="0" hangingPunct="0">
              <a:spcBef>
                <a:spcPct val="50000"/>
              </a:spcBef>
            </a:pPr>
            <a:r>
              <a:rPr lang="en-US" sz="1800">
                <a:latin typeface="Arial" charset="0"/>
              </a:rPr>
              <a:t> </a:t>
            </a:r>
            <a:r>
              <a:rPr lang="en-US" sz="2400">
                <a:latin typeface="Arial" charset="0"/>
              </a:rPr>
              <a:t>150</a:t>
            </a:r>
          </a:p>
        </p:txBody>
      </p:sp>
      <p:sp>
        <p:nvSpPr>
          <p:cNvPr id="38933" name="Text Box 20"/>
          <p:cNvSpPr txBox="1">
            <a:spLocks noChangeArrowheads="1"/>
          </p:cNvSpPr>
          <p:nvPr/>
        </p:nvSpPr>
        <p:spPr bwMode="auto">
          <a:xfrm>
            <a:off x="4114800" y="1309688"/>
            <a:ext cx="533400" cy="396875"/>
          </a:xfrm>
          <a:prstGeom prst="rect">
            <a:avLst/>
          </a:prstGeom>
          <a:noFill/>
          <a:ln w="9525">
            <a:noFill/>
            <a:miter lim="800000"/>
            <a:headEnd/>
            <a:tailEnd/>
          </a:ln>
        </p:spPr>
        <p:txBody>
          <a:bodyPr>
            <a:spAutoFit/>
          </a:bodyPr>
          <a:lstStyle/>
          <a:p>
            <a:pPr algn="l" eaLnBrk="0" hangingPunct="0">
              <a:spcBef>
                <a:spcPct val="50000"/>
              </a:spcBef>
            </a:pPr>
            <a:r>
              <a:rPr lang="en-US" sz="2000" dirty="0">
                <a:solidFill>
                  <a:srgbClr val="FF0000"/>
                </a:solidFill>
                <a:latin typeface="Arial" charset="0"/>
              </a:rPr>
              <a:t>B1</a:t>
            </a:r>
          </a:p>
        </p:txBody>
      </p:sp>
      <p:sp>
        <p:nvSpPr>
          <p:cNvPr id="38934" name="Text Box 21"/>
          <p:cNvSpPr txBox="1">
            <a:spLocks noChangeArrowheads="1"/>
          </p:cNvSpPr>
          <p:nvPr/>
        </p:nvSpPr>
        <p:spPr bwMode="auto">
          <a:xfrm>
            <a:off x="5029200" y="3214688"/>
            <a:ext cx="9906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B3</a:t>
            </a:r>
          </a:p>
        </p:txBody>
      </p:sp>
      <p:sp>
        <p:nvSpPr>
          <p:cNvPr id="38935" name="Text Box 22"/>
          <p:cNvSpPr txBox="1">
            <a:spLocks noChangeArrowheads="1"/>
          </p:cNvSpPr>
          <p:nvPr/>
        </p:nvSpPr>
        <p:spPr bwMode="auto">
          <a:xfrm>
            <a:off x="4572000" y="4510088"/>
            <a:ext cx="10668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B4</a:t>
            </a:r>
          </a:p>
        </p:txBody>
      </p:sp>
      <p:sp>
        <p:nvSpPr>
          <p:cNvPr id="38936" name="Text Box 23"/>
          <p:cNvSpPr txBox="1">
            <a:spLocks noChangeArrowheads="1"/>
          </p:cNvSpPr>
          <p:nvPr/>
        </p:nvSpPr>
        <p:spPr bwMode="auto">
          <a:xfrm>
            <a:off x="6019800" y="4662488"/>
            <a:ext cx="914400" cy="457200"/>
          </a:xfrm>
          <a:prstGeom prst="rect">
            <a:avLst/>
          </a:prstGeom>
          <a:noFill/>
          <a:ln w="9525">
            <a:noFill/>
            <a:miter lim="800000"/>
            <a:headEnd/>
            <a:tailEnd/>
          </a:ln>
        </p:spPr>
        <p:txBody>
          <a:bodyPr>
            <a:spAutoFit/>
          </a:bodyPr>
          <a:lstStyle/>
          <a:p>
            <a:pPr algn="l" eaLnBrk="0" hangingPunct="0">
              <a:spcBef>
                <a:spcPct val="50000"/>
              </a:spcBef>
            </a:pPr>
            <a:r>
              <a:rPr lang="en-US" sz="2400" dirty="0">
                <a:solidFill>
                  <a:srgbClr val="FF0000"/>
                </a:solidFill>
                <a:latin typeface="Arial" charset="0"/>
              </a:rPr>
              <a:t>B5</a:t>
            </a:r>
          </a:p>
        </p:txBody>
      </p:sp>
      <p:sp>
        <p:nvSpPr>
          <p:cNvPr id="38937" name="Text Box 24"/>
          <p:cNvSpPr txBox="1">
            <a:spLocks noChangeArrowheads="1"/>
          </p:cNvSpPr>
          <p:nvPr/>
        </p:nvSpPr>
        <p:spPr bwMode="auto">
          <a:xfrm>
            <a:off x="5562600" y="5729288"/>
            <a:ext cx="1828800" cy="366712"/>
          </a:xfrm>
          <a:prstGeom prst="rect">
            <a:avLst/>
          </a:prstGeom>
          <a:noFill/>
          <a:ln w="9525">
            <a:noFill/>
            <a:miter lim="800000"/>
            <a:headEnd/>
            <a:tailEnd/>
          </a:ln>
        </p:spPr>
        <p:txBody>
          <a:bodyPr>
            <a:spAutoFit/>
          </a:bodyPr>
          <a:lstStyle/>
          <a:p>
            <a:pPr algn="l" eaLnBrk="0" hangingPunct="0">
              <a:spcBef>
                <a:spcPct val="50000"/>
              </a:spcBef>
            </a:pPr>
            <a:r>
              <a:rPr lang="en-US" sz="1800" dirty="0">
                <a:solidFill>
                  <a:srgbClr val="FF0000"/>
                </a:solidFill>
                <a:latin typeface="Arial" charset="0"/>
              </a:rPr>
              <a:t>Deadline = 200</a:t>
            </a:r>
          </a:p>
        </p:txBody>
      </p:sp>
      <p:sp>
        <p:nvSpPr>
          <p:cNvPr id="38938" name="Rectangle 25"/>
          <p:cNvSpPr>
            <a:spLocks noChangeArrowheads="1"/>
          </p:cNvSpPr>
          <p:nvPr/>
        </p:nvSpPr>
        <p:spPr bwMode="auto">
          <a:xfrm>
            <a:off x="3352800" y="2833688"/>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8939" name="Rectangle 26"/>
          <p:cNvSpPr>
            <a:spLocks noChangeArrowheads="1"/>
          </p:cNvSpPr>
          <p:nvPr/>
        </p:nvSpPr>
        <p:spPr bwMode="auto">
          <a:xfrm>
            <a:off x="5791200" y="2833688"/>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8940" name="Rectangle 27"/>
          <p:cNvSpPr>
            <a:spLocks noChangeArrowheads="1"/>
          </p:cNvSpPr>
          <p:nvPr/>
        </p:nvSpPr>
        <p:spPr bwMode="auto">
          <a:xfrm>
            <a:off x="4572000" y="1157288"/>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8941" name="Rectangle 28"/>
          <p:cNvSpPr>
            <a:spLocks noChangeArrowheads="1"/>
          </p:cNvSpPr>
          <p:nvPr/>
        </p:nvSpPr>
        <p:spPr bwMode="auto">
          <a:xfrm>
            <a:off x="5105400" y="4586288"/>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8942" name="Rectangle 29"/>
          <p:cNvSpPr>
            <a:spLocks noChangeArrowheads="1"/>
          </p:cNvSpPr>
          <p:nvPr/>
        </p:nvSpPr>
        <p:spPr bwMode="auto">
          <a:xfrm>
            <a:off x="6553200" y="4662488"/>
            <a:ext cx="685800" cy="152400"/>
          </a:xfrm>
          <a:prstGeom prst="rect">
            <a:avLst/>
          </a:prstGeom>
          <a:solidFill>
            <a:srgbClr val="FF9966"/>
          </a:solidFill>
          <a:ln w="9525">
            <a:solidFill>
              <a:srgbClr val="660066"/>
            </a:solidFill>
            <a:miter lim="800000"/>
            <a:headEnd/>
            <a:tailEnd/>
          </a:ln>
        </p:spPr>
        <p:txBody>
          <a:bodyPr wrap="none" anchor="ctr"/>
          <a:lstStyle/>
          <a:p>
            <a:endParaRPr lang="en-US"/>
          </a:p>
        </p:txBody>
      </p:sp>
      <p:sp>
        <p:nvSpPr>
          <p:cNvPr id="38943" name="Text Box 32"/>
          <p:cNvSpPr txBox="1">
            <a:spLocks noChangeArrowheads="1"/>
          </p:cNvSpPr>
          <p:nvPr/>
        </p:nvSpPr>
        <p:spPr bwMode="auto">
          <a:xfrm>
            <a:off x="228600" y="457200"/>
            <a:ext cx="2286000" cy="366713"/>
          </a:xfrm>
          <a:prstGeom prst="rect">
            <a:avLst/>
          </a:prstGeom>
          <a:noFill/>
          <a:ln w="9525">
            <a:noFill/>
            <a:miter lim="800000"/>
            <a:headEnd/>
            <a:tailEnd/>
          </a:ln>
        </p:spPr>
        <p:txBody>
          <a:bodyPr>
            <a:spAutoFit/>
          </a:bodyPr>
          <a:lstStyle/>
          <a:p>
            <a:pPr algn="l" eaLnBrk="0" hangingPunct="0">
              <a:spcBef>
                <a:spcPct val="50000"/>
              </a:spcBef>
            </a:pPr>
            <a:endParaRPr lang="en-US" sz="1800">
              <a:latin typeface="Tahoma" pitchFamily="34" charset="0"/>
            </a:endParaRPr>
          </a:p>
        </p:txBody>
      </p:sp>
      <p:sp>
        <p:nvSpPr>
          <p:cNvPr id="38944" name="Text Box 34"/>
          <p:cNvSpPr txBox="1">
            <a:spLocks noChangeArrowheads="1"/>
          </p:cNvSpPr>
          <p:nvPr/>
        </p:nvSpPr>
        <p:spPr bwMode="ltGray">
          <a:xfrm>
            <a:off x="7239000" y="4572000"/>
            <a:ext cx="9144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dirty="0">
                <a:solidFill>
                  <a:srgbClr val="FF0000"/>
                </a:solidFill>
              </a:rPr>
              <a:t>[150]</a:t>
            </a:r>
          </a:p>
        </p:txBody>
      </p:sp>
      <p:sp>
        <p:nvSpPr>
          <p:cNvPr id="38945" name="Text Box 35"/>
          <p:cNvSpPr txBox="1">
            <a:spLocks noChangeArrowheads="1"/>
          </p:cNvSpPr>
          <p:nvPr/>
        </p:nvSpPr>
        <p:spPr bwMode="ltGray">
          <a:xfrm>
            <a:off x="3810000" y="4572000"/>
            <a:ext cx="9144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dirty="0">
                <a:solidFill>
                  <a:srgbClr val="FF0000"/>
                </a:solidFill>
              </a:rPr>
              <a:t>[10]</a:t>
            </a:r>
          </a:p>
        </p:txBody>
      </p:sp>
      <p:sp>
        <p:nvSpPr>
          <p:cNvPr id="38946" name="Text Box 36"/>
          <p:cNvSpPr txBox="1">
            <a:spLocks noChangeArrowheads="1"/>
          </p:cNvSpPr>
          <p:nvPr/>
        </p:nvSpPr>
        <p:spPr bwMode="ltGray">
          <a:xfrm>
            <a:off x="6477000" y="2971800"/>
            <a:ext cx="9144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dirty="0">
                <a:solidFill>
                  <a:srgbClr val="FF0000"/>
                </a:solidFill>
              </a:rPr>
              <a:t>[160]</a:t>
            </a:r>
          </a:p>
        </p:txBody>
      </p:sp>
      <p:sp>
        <p:nvSpPr>
          <p:cNvPr id="38947" name="Text Box 37"/>
          <p:cNvSpPr txBox="1">
            <a:spLocks noChangeArrowheads="1"/>
          </p:cNvSpPr>
          <p:nvPr/>
        </p:nvSpPr>
        <p:spPr bwMode="ltGray">
          <a:xfrm>
            <a:off x="2438400" y="2895600"/>
            <a:ext cx="9144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dirty="0">
                <a:solidFill>
                  <a:srgbClr val="FF0000"/>
                </a:solidFill>
              </a:rPr>
              <a:t>[20]</a:t>
            </a:r>
          </a:p>
        </p:txBody>
      </p:sp>
      <p:sp>
        <p:nvSpPr>
          <p:cNvPr id="38948" name="Text Box 39"/>
          <p:cNvSpPr txBox="1">
            <a:spLocks noChangeArrowheads="1"/>
          </p:cNvSpPr>
          <p:nvPr/>
        </p:nvSpPr>
        <p:spPr bwMode="ltGray">
          <a:xfrm>
            <a:off x="5410200" y="1371600"/>
            <a:ext cx="914400" cy="396875"/>
          </a:xfrm>
          <a:prstGeom prst="rect">
            <a:avLst/>
          </a:prstGeom>
          <a:noFill/>
          <a:ln w="12700" cap="sq">
            <a:noFill/>
            <a:miter lim="800000"/>
            <a:headEnd type="none" w="sm" len="sm"/>
            <a:tailEnd type="none" w="sm" len="sm"/>
          </a:ln>
        </p:spPr>
        <p:txBody>
          <a:bodyPr>
            <a:spAutoFit/>
          </a:bodyPr>
          <a:lstStyle/>
          <a:p>
            <a:pPr>
              <a:spcBef>
                <a:spcPct val="50000"/>
              </a:spcBef>
            </a:pPr>
            <a:r>
              <a:rPr lang="en-US" sz="2000" dirty="0">
                <a:solidFill>
                  <a:srgbClr val="FF0000"/>
                </a:solidFill>
              </a:rPr>
              <a:t>[180]</a:t>
            </a:r>
          </a:p>
        </p:txBody>
      </p:sp>
      <p:sp>
        <p:nvSpPr>
          <p:cNvPr id="201768" name="AutoShape 40"/>
          <p:cNvSpPr>
            <a:spLocks noChangeArrowheads="1"/>
          </p:cNvSpPr>
          <p:nvPr/>
        </p:nvSpPr>
        <p:spPr bwMode="ltGray">
          <a:xfrm>
            <a:off x="6019800" y="914400"/>
            <a:ext cx="2819400" cy="533400"/>
          </a:xfrm>
          <a:prstGeom prst="wedgeRoundRectCallout">
            <a:avLst>
              <a:gd name="adj1" fmla="val -79787"/>
              <a:gd name="adj2" fmla="val 8931"/>
              <a:gd name="adj3" fmla="val 16667"/>
            </a:avLst>
          </a:prstGeom>
          <a:solidFill>
            <a:schemeClr val="bg1"/>
          </a:solidFill>
          <a:ln w="12700" cap="sq">
            <a:solidFill>
              <a:schemeClr val="tx1"/>
            </a:solidFill>
            <a:miter lim="800000"/>
            <a:headEnd type="none" w="sm" len="sm"/>
            <a:tailEnd type="none" w="sm" len="sm"/>
          </a:ln>
        </p:spPr>
        <p:txBody>
          <a:bodyPr/>
          <a:lstStyle/>
          <a:p>
            <a:r>
              <a:rPr lang="en-US"/>
              <a:t>F1 =[ 180/(200 – t) * Fm]</a:t>
            </a:r>
          </a:p>
        </p:txBody>
      </p:sp>
      <p:sp>
        <p:nvSpPr>
          <p:cNvPr id="201769" name="AutoShape 41"/>
          <p:cNvSpPr>
            <a:spLocks noChangeArrowheads="1"/>
          </p:cNvSpPr>
          <p:nvPr/>
        </p:nvSpPr>
        <p:spPr bwMode="ltGray">
          <a:xfrm>
            <a:off x="5943600" y="1981200"/>
            <a:ext cx="2895600" cy="533400"/>
          </a:xfrm>
          <a:prstGeom prst="wedgeRoundRectCallout">
            <a:avLst>
              <a:gd name="adj1" fmla="val -50602"/>
              <a:gd name="adj2" fmla="val 115773"/>
              <a:gd name="adj3" fmla="val 16667"/>
            </a:avLst>
          </a:prstGeom>
          <a:solidFill>
            <a:schemeClr val="bg1"/>
          </a:solidFill>
          <a:ln w="12700" cap="sq">
            <a:solidFill>
              <a:schemeClr val="tx1"/>
            </a:solidFill>
            <a:miter lim="800000"/>
            <a:headEnd type="none" w="sm" len="sm"/>
            <a:tailEnd type="none" w="sm" len="sm"/>
          </a:ln>
        </p:spPr>
        <p:txBody>
          <a:bodyPr/>
          <a:lstStyle/>
          <a:p>
            <a:r>
              <a:rPr lang="en-US"/>
              <a:t>F3 =[ 160/(200 – t) * Fm]</a:t>
            </a:r>
          </a:p>
        </p:txBody>
      </p:sp>
      <p:sp>
        <p:nvSpPr>
          <p:cNvPr id="201770" name="AutoShape 42"/>
          <p:cNvSpPr>
            <a:spLocks noChangeArrowheads="1"/>
          </p:cNvSpPr>
          <p:nvPr/>
        </p:nvSpPr>
        <p:spPr bwMode="ltGray">
          <a:xfrm>
            <a:off x="609600" y="1981200"/>
            <a:ext cx="2743200" cy="533400"/>
          </a:xfrm>
          <a:prstGeom prst="wedgeRoundRectCallout">
            <a:avLst>
              <a:gd name="adj1" fmla="val 67537"/>
              <a:gd name="adj2" fmla="val 122023"/>
              <a:gd name="adj3" fmla="val 16667"/>
            </a:avLst>
          </a:prstGeom>
          <a:solidFill>
            <a:schemeClr val="bg1"/>
          </a:solidFill>
          <a:ln w="12700" cap="sq">
            <a:solidFill>
              <a:schemeClr val="tx1"/>
            </a:solidFill>
            <a:miter lim="800000"/>
            <a:headEnd type="none" w="sm" len="sm"/>
            <a:tailEnd type="none" w="sm" len="sm"/>
          </a:ln>
        </p:spPr>
        <p:txBody>
          <a:bodyPr/>
          <a:lstStyle/>
          <a:p>
            <a:r>
              <a:rPr lang="en-US"/>
              <a:t>F2 =[ 20/(200 – t) * Fm]</a:t>
            </a:r>
          </a:p>
        </p:txBody>
      </p:sp>
      <p:sp>
        <p:nvSpPr>
          <p:cNvPr id="201771" name="AutoShape 43"/>
          <p:cNvSpPr>
            <a:spLocks noChangeArrowheads="1"/>
          </p:cNvSpPr>
          <p:nvPr/>
        </p:nvSpPr>
        <p:spPr bwMode="ltGray">
          <a:xfrm>
            <a:off x="6172200" y="3657600"/>
            <a:ext cx="2819400" cy="533400"/>
          </a:xfrm>
          <a:prstGeom prst="wedgeRoundRectCallout">
            <a:avLst>
              <a:gd name="adj1" fmla="val -25111"/>
              <a:gd name="adj2" fmla="val 150597"/>
              <a:gd name="adj3" fmla="val 16667"/>
            </a:avLst>
          </a:prstGeom>
          <a:solidFill>
            <a:schemeClr val="bg1"/>
          </a:solidFill>
          <a:ln w="12700" cap="sq">
            <a:solidFill>
              <a:schemeClr val="tx1"/>
            </a:solidFill>
            <a:miter lim="800000"/>
            <a:headEnd type="none" w="sm" len="sm"/>
            <a:tailEnd type="none" w="sm" len="sm"/>
          </a:ln>
        </p:spPr>
        <p:txBody>
          <a:bodyPr/>
          <a:lstStyle/>
          <a:p>
            <a:r>
              <a:rPr lang="en-US"/>
              <a:t>F5 =[ 150/(200 – t)* Fm]</a:t>
            </a:r>
          </a:p>
        </p:txBody>
      </p:sp>
      <p:sp>
        <p:nvSpPr>
          <p:cNvPr id="201772" name="AutoShape 44"/>
          <p:cNvSpPr>
            <a:spLocks noChangeArrowheads="1"/>
          </p:cNvSpPr>
          <p:nvPr/>
        </p:nvSpPr>
        <p:spPr bwMode="ltGray">
          <a:xfrm>
            <a:off x="2286000" y="3962400"/>
            <a:ext cx="2819400" cy="533400"/>
          </a:xfrm>
          <a:prstGeom prst="wedgeRoundRectCallout">
            <a:avLst>
              <a:gd name="adj1" fmla="val 57657"/>
              <a:gd name="adj2" fmla="val 92560"/>
              <a:gd name="adj3" fmla="val 16667"/>
            </a:avLst>
          </a:prstGeom>
          <a:solidFill>
            <a:schemeClr val="bg1"/>
          </a:solidFill>
          <a:ln w="12700" cap="sq">
            <a:solidFill>
              <a:schemeClr val="tx1"/>
            </a:solidFill>
            <a:miter lim="800000"/>
            <a:headEnd type="none" w="sm" len="sm"/>
            <a:tailEnd type="none" w="sm" len="sm"/>
          </a:ln>
        </p:spPr>
        <p:txBody>
          <a:bodyPr/>
          <a:lstStyle/>
          <a:p>
            <a:r>
              <a:rPr lang="en-US"/>
              <a:t>F4 =[ 10/(200 – t)* Fm]</a:t>
            </a:r>
          </a:p>
        </p:txBody>
      </p:sp>
      <p:sp>
        <p:nvSpPr>
          <p:cNvPr id="38954" name="Text Box 45"/>
          <p:cNvSpPr txBox="1">
            <a:spLocks noChangeArrowheads="1"/>
          </p:cNvSpPr>
          <p:nvPr/>
        </p:nvSpPr>
        <p:spPr bwMode="ltGray">
          <a:xfrm>
            <a:off x="2971800" y="5867400"/>
            <a:ext cx="1981200" cy="349250"/>
          </a:xfrm>
          <a:prstGeom prst="rect">
            <a:avLst/>
          </a:prstGeom>
          <a:noFill/>
          <a:ln w="12700" cap="sq">
            <a:solidFill>
              <a:srgbClr val="92D050"/>
            </a:solidFill>
            <a:miter lim="800000"/>
            <a:headEnd type="none" w="sm" len="sm"/>
            <a:tailEnd type="none" w="sm" len="sm"/>
          </a:ln>
        </p:spPr>
        <p:txBody>
          <a:bodyPr>
            <a:spAutoFit/>
          </a:bodyPr>
          <a:lstStyle/>
          <a:p>
            <a:pPr>
              <a:spcBef>
                <a:spcPct val="50000"/>
              </a:spcBef>
            </a:pPr>
            <a:r>
              <a:rPr lang="en-US" dirty="0">
                <a:solidFill>
                  <a:srgbClr val="C00000"/>
                </a:solidFill>
              </a:rPr>
              <a:t>t = current time</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68"/>
                                        </p:tgtEl>
                                        <p:attrNameLst>
                                          <p:attrName>style.visibility</p:attrName>
                                        </p:attrNameLst>
                                      </p:cBhvr>
                                      <p:to>
                                        <p:strVal val="visible"/>
                                      </p:to>
                                    </p:set>
                                    <p:animEffect transition="in" filter="blinds(horizontal)">
                                      <p:cBhvr>
                                        <p:cTn id="7" dur="500"/>
                                        <p:tgtEl>
                                          <p:spTgt spid="2017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1769"/>
                                        </p:tgtEl>
                                        <p:attrNameLst>
                                          <p:attrName>style.visibility</p:attrName>
                                        </p:attrNameLst>
                                      </p:cBhvr>
                                      <p:to>
                                        <p:strVal val="visible"/>
                                      </p:to>
                                    </p:set>
                                    <p:animEffect transition="in" filter="blinds(horizontal)">
                                      <p:cBhvr>
                                        <p:cTn id="12" dur="500"/>
                                        <p:tgtEl>
                                          <p:spTgt spid="2017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1770"/>
                                        </p:tgtEl>
                                        <p:attrNameLst>
                                          <p:attrName>style.visibility</p:attrName>
                                        </p:attrNameLst>
                                      </p:cBhvr>
                                      <p:to>
                                        <p:strVal val="visible"/>
                                      </p:to>
                                    </p:set>
                                    <p:animEffect transition="in" filter="blinds(horizontal)">
                                      <p:cBhvr>
                                        <p:cTn id="17" dur="500"/>
                                        <p:tgtEl>
                                          <p:spTgt spid="2017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1772"/>
                                        </p:tgtEl>
                                        <p:attrNameLst>
                                          <p:attrName>style.visibility</p:attrName>
                                        </p:attrNameLst>
                                      </p:cBhvr>
                                      <p:to>
                                        <p:strVal val="visible"/>
                                      </p:to>
                                    </p:set>
                                    <p:animEffect transition="in" filter="blinds(horizontal)">
                                      <p:cBhvr>
                                        <p:cTn id="22" dur="500"/>
                                        <p:tgtEl>
                                          <p:spTgt spid="2017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1771"/>
                                        </p:tgtEl>
                                        <p:attrNameLst>
                                          <p:attrName>style.visibility</p:attrName>
                                        </p:attrNameLst>
                                      </p:cBhvr>
                                      <p:to>
                                        <p:strVal val="visible"/>
                                      </p:to>
                                    </p:set>
                                    <p:animEffect transition="in" filter="blinds(horizontal)">
                                      <p:cBhvr>
                                        <p:cTn id="27" dur="500"/>
                                        <p:tgtEl>
                                          <p:spTgt spid="201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8" grpId="0" animBg="1"/>
      <p:bldP spid="201769" grpId="0" animBg="1"/>
      <p:bldP spid="201770" grpId="0" animBg="1"/>
      <p:bldP spid="201771" grpId="0" animBg="1"/>
      <p:bldP spid="20177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Summary</a:t>
            </a:r>
          </a:p>
        </p:txBody>
      </p:sp>
      <p:sp>
        <p:nvSpPr>
          <p:cNvPr id="39939" name="Rectangle 3"/>
          <p:cNvSpPr>
            <a:spLocks noGrp="1" noChangeArrowheads="1"/>
          </p:cNvSpPr>
          <p:nvPr>
            <p:ph idx="1"/>
          </p:nvPr>
        </p:nvSpPr>
        <p:spPr/>
        <p:txBody>
          <a:bodyPr/>
          <a:lstStyle/>
          <a:p>
            <a:r>
              <a:rPr lang="en-US" sz="2800" dirty="0" smtClean="0"/>
              <a:t>DVS schemes can significantly reduce energy in embedded systems.</a:t>
            </a:r>
          </a:p>
          <a:p>
            <a:r>
              <a:rPr lang="en-US" sz="2800" dirty="0" smtClean="0"/>
              <a:t>Thus the power scheduling is important to handle and efficient handing is required.</a:t>
            </a:r>
          </a:p>
          <a:p>
            <a:endParaRPr lang="en-US" sz="2800" dirty="0" smtClean="0"/>
          </a:p>
        </p:txBody>
      </p:sp>
    </p:spTree>
  </p:cSld>
  <p:clrMapOvr>
    <a:masterClrMapping/>
  </p:clrMapOvr>
  <p:transition advTm="17687"/>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 for …</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2946FBA-D1A8-4062-88DD-5BD4D38D5F0E}" type="slidenum">
              <a:rPr lang="en-US" smtClean="0"/>
              <a:pPr>
                <a:defRPr/>
              </a:pPr>
              <a:t>36</a:t>
            </a:fld>
            <a:endParaRPr lang="en-US"/>
          </a:p>
        </p:txBody>
      </p:sp>
      <p:sp>
        <p:nvSpPr>
          <p:cNvPr id="7" name="Rectangle 6"/>
          <p:cNvSpPr/>
          <p:nvPr/>
        </p:nvSpPr>
        <p:spPr>
          <a:xfrm>
            <a:off x="2923950" y="2967335"/>
            <a:ext cx="3296095"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Watching</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0"/>
            <a:ext cx="8229600" cy="1143000"/>
          </a:xfrm>
        </p:spPr>
        <p:txBody>
          <a:bodyPr/>
          <a:lstStyle/>
          <a:p>
            <a:r>
              <a:rPr lang="en-US" smtClean="0"/>
              <a:t>Continued..</a:t>
            </a:r>
          </a:p>
        </p:txBody>
      </p:sp>
      <p:sp>
        <p:nvSpPr>
          <p:cNvPr id="8195" name="Rectangle 3"/>
          <p:cNvSpPr>
            <a:spLocks noGrp="1" noChangeArrowheads="1"/>
          </p:cNvSpPr>
          <p:nvPr>
            <p:ph idx="1"/>
          </p:nvPr>
        </p:nvSpPr>
        <p:spPr>
          <a:xfrm>
            <a:off x="895350" y="1012825"/>
            <a:ext cx="7635875" cy="5230813"/>
          </a:xfrm>
        </p:spPr>
        <p:txBody>
          <a:bodyPr/>
          <a:lstStyle/>
          <a:p>
            <a:r>
              <a:rPr lang="en-US" sz="2400" smtClean="0"/>
              <a:t>Processors are based on CMOS technology where dynamic power is the bottleneck</a:t>
            </a:r>
          </a:p>
          <a:p>
            <a:pPr>
              <a:buFontTx/>
              <a:buNone/>
            </a:pPr>
            <a:r>
              <a:rPr lang="en-US" sz="2400" smtClean="0"/>
              <a:t>Dynamic power (due to switching activity)</a:t>
            </a:r>
          </a:p>
          <a:p>
            <a:r>
              <a:rPr lang="en-US" sz="2400" smtClean="0"/>
              <a:t>P</a:t>
            </a:r>
            <a:r>
              <a:rPr lang="en-US" sz="2400" baseline="-25000" smtClean="0"/>
              <a:t> </a:t>
            </a:r>
            <a:r>
              <a:rPr lang="el-GR" sz="2400" smtClean="0">
                <a:cs typeface="Arial" charset="0"/>
              </a:rPr>
              <a:t>α</a:t>
            </a:r>
            <a:r>
              <a:rPr lang="en-US" sz="2400" smtClean="0">
                <a:cs typeface="Arial" charset="0"/>
              </a:rPr>
              <a:t> </a:t>
            </a:r>
            <a:r>
              <a:rPr lang="en-US" sz="2400" smtClean="0"/>
              <a:t>V</a:t>
            </a:r>
            <a:r>
              <a:rPr lang="en-US" sz="2400" baseline="30000" smtClean="0"/>
              <a:t>2</a:t>
            </a:r>
            <a:r>
              <a:rPr lang="en-US" sz="2400" smtClean="0"/>
              <a:t> . f</a:t>
            </a:r>
            <a:endParaRPr lang="en-US" sz="2400" baseline="-25000" smtClean="0"/>
          </a:p>
          <a:p>
            <a:r>
              <a:rPr lang="en-US" sz="2400" smtClean="0"/>
              <a:t>V</a:t>
            </a:r>
            <a:r>
              <a:rPr lang="en-US" sz="2400" baseline="-25000" smtClean="0"/>
              <a:t> </a:t>
            </a:r>
            <a:r>
              <a:rPr lang="el-GR" sz="2400" smtClean="0">
                <a:cs typeface="Arial" charset="0"/>
              </a:rPr>
              <a:t>α</a:t>
            </a:r>
            <a:r>
              <a:rPr lang="en-US" sz="2400" smtClean="0">
                <a:cs typeface="Arial" charset="0"/>
              </a:rPr>
              <a:t> </a:t>
            </a:r>
            <a:r>
              <a:rPr lang="en-US" sz="2400" smtClean="0"/>
              <a:t> f 	      	 V: voltage;  P: power;    E: Energy</a:t>
            </a:r>
          </a:p>
          <a:p>
            <a:endParaRPr lang="en-US" sz="2400" smtClean="0"/>
          </a:p>
          <a:p>
            <a:r>
              <a:rPr lang="en-US" sz="2400" smtClean="0"/>
              <a:t>E = P * Tcc             Tcc = CC/f</a:t>
            </a:r>
          </a:p>
          <a:p>
            <a:r>
              <a:rPr lang="en-US" sz="2400" smtClean="0"/>
              <a:t>E</a:t>
            </a:r>
            <a:r>
              <a:rPr lang="en-US" sz="2400" baseline="-25000" smtClean="0"/>
              <a:t>i</a:t>
            </a:r>
            <a:r>
              <a:rPr lang="en-US" sz="2400" smtClean="0"/>
              <a:t> </a:t>
            </a:r>
            <a:r>
              <a:rPr lang="en-US" sz="2400" smtClean="0">
                <a:cs typeface="Arial" charset="0"/>
              </a:rPr>
              <a:t>= K </a:t>
            </a:r>
            <a:r>
              <a:rPr lang="en-US" sz="2400" smtClean="0"/>
              <a:t> .cc</a:t>
            </a:r>
            <a:r>
              <a:rPr lang="en-US" sz="2400" baseline="-25000" smtClean="0"/>
              <a:t>i</a:t>
            </a:r>
            <a:r>
              <a:rPr lang="en-US" sz="2400" smtClean="0"/>
              <a:t> . f</a:t>
            </a:r>
            <a:r>
              <a:rPr lang="en-US" sz="2400" baseline="30000" smtClean="0"/>
              <a:t>2</a:t>
            </a:r>
          </a:p>
          <a:p>
            <a:pPr>
              <a:buFontTx/>
              <a:buNone/>
            </a:pPr>
            <a:endParaRPr lang="en-US" sz="2200" smtClean="0"/>
          </a:p>
          <a:p>
            <a:pPr>
              <a:buFontTx/>
              <a:buNone/>
            </a:pPr>
            <a:r>
              <a:rPr lang="en-US" sz="2200" smtClean="0"/>
              <a:t>Where 	 Tcc : execution time;   </a:t>
            </a:r>
          </a:p>
          <a:p>
            <a:pPr>
              <a:buFontTx/>
              <a:buNone/>
            </a:pPr>
            <a:r>
              <a:rPr lang="en-US" sz="2200" smtClean="0"/>
              <a:t>	 CC</a:t>
            </a:r>
            <a:r>
              <a:rPr lang="en-US" sz="2200" baseline="-25000" smtClean="0"/>
              <a:t>i</a:t>
            </a:r>
            <a:r>
              <a:rPr lang="en-US" sz="2200" smtClean="0"/>
              <a:t> : # clock cycles of task T</a:t>
            </a:r>
            <a:r>
              <a:rPr lang="en-US" sz="2200" baseline="-25000" smtClean="0"/>
              <a:t>i.</a:t>
            </a:r>
            <a:endParaRPr lang="en-US" sz="2200" smtClean="0"/>
          </a:p>
          <a:p>
            <a:pPr>
              <a:buFontTx/>
              <a:buNone/>
            </a:pPr>
            <a:r>
              <a:rPr lang="en-US" sz="2200" smtClean="0"/>
              <a:t>     f : frequency at which T</a:t>
            </a:r>
            <a:r>
              <a:rPr lang="en-US" sz="2200" baseline="-25000" smtClean="0"/>
              <a:t>i</a:t>
            </a:r>
            <a:r>
              <a:rPr lang="en-US" sz="2200" smtClean="0"/>
              <a:t> is run.</a:t>
            </a:r>
          </a:p>
        </p:txBody>
      </p:sp>
      <p:sp>
        <p:nvSpPr>
          <p:cNvPr id="5122"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5464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04800"/>
            <a:ext cx="8229600" cy="1143000"/>
          </a:xfrm>
        </p:spPr>
        <p:txBody>
          <a:bodyPr/>
          <a:lstStyle/>
          <a:p>
            <a:r>
              <a:rPr lang="en-US" smtClean="0"/>
              <a:t>Variable Voltage Processors</a:t>
            </a:r>
          </a:p>
        </p:txBody>
      </p:sp>
      <p:sp>
        <p:nvSpPr>
          <p:cNvPr id="9219" name="Rectangle 3"/>
          <p:cNvSpPr>
            <a:spLocks noGrp="1" noChangeArrowheads="1"/>
          </p:cNvSpPr>
          <p:nvPr>
            <p:ph idx="1"/>
          </p:nvPr>
        </p:nvSpPr>
        <p:spPr>
          <a:xfrm>
            <a:off x="457200" y="1905000"/>
            <a:ext cx="8229600" cy="4724400"/>
          </a:xfrm>
        </p:spPr>
        <p:txBody>
          <a:bodyPr/>
          <a:lstStyle/>
          <a:p>
            <a:r>
              <a:rPr lang="en-US" smtClean="0"/>
              <a:t>Modern processors operate at multiple frequency levels.</a:t>
            </a:r>
          </a:p>
          <a:p>
            <a:pPr lvl="1"/>
            <a:r>
              <a:rPr lang="en-US" smtClean="0"/>
              <a:t>Crusoe Processor: Transmeta Corporation</a:t>
            </a:r>
          </a:p>
          <a:p>
            <a:pPr lvl="1"/>
            <a:r>
              <a:rPr lang="en-US" smtClean="0"/>
              <a:t>PowerNow! Technology: AMD</a:t>
            </a:r>
          </a:p>
          <a:p>
            <a:pPr lvl="1"/>
            <a:r>
              <a:rPr lang="en-US" smtClean="0"/>
              <a:t>Intel XScale: Intel</a:t>
            </a:r>
          </a:p>
          <a:p>
            <a:endParaRPr lang="en-US" smtClean="0"/>
          </a:p>
          <a:p>
            <a:r>
              <a:rPr lang="en-US" smtClean="0"/>
              <a:t>Higher the  frequency level higher the energy consumption</a:t>
            </a:r>
          </a:p>
        </p:txBody>
      </p:sp>
      <p:sp>
        <p:nvSpPr>
          <p:cNvPr id="6146"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575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Crusoe processor</a:t>
            </a:r>
          </a:p>
        </p:txBody>
      </p:sp>
      <p:sp>
        <p:nvSpPr>
          <p:cNvPr id="10243" name="Rectangle 3"/>
          <p:cNvSpPr>
            <a:spLocks noGrp="1" noChangeArrowheads="1"/>
          </p:cNvSpPr>
          <p:nvPr>
            <p:ph idx="1"/>
          </p:nvPr>
        </p:nvSpPr>
        <p:spPr/>
        <p:txBody>
          <a:bodyPr/>
          <a:lstStyle/>
          <a:p>
            <a:pPr>
              <a:lnSpc>
                <a:spcPct val="80000"/>
              </a:lnSpc>
            </a:pPr>
            <a:r>
              <a:rPr lang="en-US" sz="2000" b="1" dirty="0" smtClean="0"/>
              <a:t>What is the power consumption of a Crusoe processor?</a:t>
            </a:r>
            <a:r>
              <a:rPr lang="en-US" sz="1800" dirty="0" smtClean="0"/>
              <a:t> </a:t>
            </a:r>
            <a:br>
              <a:rPr lang="en-US" sz="1800" dirty="0" smtClean="0"/>
            </a:br>
            <a:r>
              <a:rPr lang="en-US" sz="1800" dirty="0" smtClean="0"/>
              <a:t/>
            </a:r>
            <a:br>
              <a:rPr lang="en-US" sz="1800" dirty="0" smtClean="0"/>
            </a:br>
            <a:r>
              <a:rPr lang="en-US" sz="2000" dirty="0" smtClean="0">
                <a:solidFill>
                  <a:srgbClr val="FF0000"/>
                </a:solidFill>
              </a:rPr>
              <a:t>The extremely low power consumption delivered on multimedia applications is due to a new feature called </a:t>
            </a:r>
            <a:r>
              <a:rPr lang="en-US" sz="2000" dirty="0" err="1" smtClean="0">
                <a:solidFill>
                  <a:srgbClr val="FF0000"/>
                </a:solidFill>
              </a:rPr>
              <a:t>LongRun</a:t>
            </a:r>
            <a:r>
              <a:rPr lang="en-US" sz="2000" dirty="0" smtClean="0">
                <a:solidFill>
                  <a:srgbClr val="FF0000"/>
                </a:solidFill>
              </a:rPr>
              <a:t> power management. </a:t>
            </a:r>
            <a:r>
              <a:rPr lang="en-US" sz="2000" dirty="0" err="1" smtClean="0">
                <a:solidFill>
                  <a:srgbClr val="FF0000"/>
                </a:solidFill>
              </a:rPr>
              <a:t>LongRun</a:t>
            </a:r>
            <a:r>
              <a:rPr lang="en-US" sz="2000" dirty="0" smtClean="0">
                <a:solidFill>
                  <a:srgbClr val="FF0000"/>
                </a:solidFill>
              </a:rPr>
              <a:t> has the distinct ability to analyze the application workload dynamically and to adjust continuously the processor's speed (MHz) and voltage to provide the necessary performance. This new feature promises to extend the battery life of all applications, most specifically those requiring the constant attention of the processor. This is a dramatic departure from today's ultra-light PCs, which are incapable of delivering over one and a half or two hours of runtime for DVD movies.</a:t>
            </a:r>
            <a:r>
              <a:rPr lang="en-US" sz="1800" dirty="0" smtClean="0">
                <a:solidFill>
                  <a:srgbClr val="FF0000"/>
                </a:solidFill>
              </a:rPr>
              <a:t/>
            </a:r>
            <a:br>
              <a:rPr lang="en-US" sz="1800" dirty="0" smtClean="0">
                <a:solidFill>
                  <a:srgbClr val="FF0000"/>
                </a:solidFill>
              </a:rPr>
            </a:br>
            <a:endParaRPr lang="en-US" sz="1800" dirty="0" smtClean="0">
              <a:solidFill>
                <a:srgbClr val="FF0000"/>
              </a:solidFill>
            </a:endParaRPr>
          </a:p>
        </p:txBody>
      </p:sp>
      <p:sp>
        <p:nvSpPr>
          <p:cNvPr id="7170"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9673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Dynamic Voltage Scaling (DVS)</a:t>
            </a:r>
          </a:p>
        </p:txBody>
      </p:sp>
      <p:sp>
        <p:nvSpPr>
          <p:cNvPr id="11267" name="Rectangle 3"/>
          <p:cNvSpPr>
            <a:spLocks noGrp="1" noChangeArrowheads="1"/>
          </p:cNvSpPr>
          <p:nvPr>
            <p:ph idx="1"/>
          </p:nvPr>
        </p:nvSpPr>
        <p:spPr/>
        <p:txBody>
          <a:bodyPr/>
          <a:lstStyle/>
          <a:p>
            <a:r>
              <a:rPr lang="en-US" dirty="0" smtClean="0"/>
              <a:t>DVS scales the operating voltage of the processor along with the frequency.</a:t>
            </a:r>
          </a:p>
          <a:p>
            <a:pPr>
              <a:buFontTx/>
              <a:buNone/>
            </a:pPr>
            <a:r>
              <a:rPr lang="en-US" dirty="0" smtClean="0"/>
              <a:t> </a:t>
            </a:r>
          </a:p>
          <a:p>
            <a:endParaRPr lang="en-US" dirty="0" smtClean="0"/>
          </a:p>
          <a:p>
            <a:endParaRPr lang="en-US" dirty="0" smtClean="0"/>
          </a:p>
          <a:p>
            <a:r>
              <a:rPr lang="en-US" dirty="0" smtClean="0"/>
              <a:t>Since energy is proportional to f</a:t>
            </a:r>
            <a:r>
              <a:rPr lang="en-US" baseline="30000" dirty="0" smtClean="0"/>
              <a:t>2 </a:t>
            </a:r>
            <a:r>
              <a:rPr lang="en-US" dirty="0" smtClean="0"/>
              <a:t>, DVS can potentially provide significant energy savings through frequency and voltage scaling.</a:t>
            </a:r>
            <a:endParaRPr lang="en-US" baseline="30000" dirty="0" smtClean="0"/>
          </a:p>
        </p:txBody>
      </p:sp>
      <p:sp>
        <p:nvSpPr>
          <p:cNvPr id="8194" name="Slide Number Placeholder 5"/>
          <p:cNvSpPr>
            <a:spLocks noGrp="1"/>
          </p:cNvSpPr>
          <p:nvPr>
            <p:ph type="sldNum" sz="quarter" idx="12"/>
          </p:nvPr>
        </p:nvSpPr>
        <p:spPr/>
        <p:txBody>
          <a:bodyPr/>
          <a:lstStyle/>
          <a:p>
            <a:pPr>
              <a:defRPr/>
            </a:pPr>
            <a:endParaRPr lang="en-US" dirty="0"/>
          </a:p>
        </p:txBody>
      </p:sp>
    </p:spTree>
  </p:cSld>
  <p:clrMapOvr>
    <a:masterClrMapping/>
  </p:clrMapOvr>
  <p:transition advTm="45375"/>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a:xfrm>
            <a:off x="381000" y="0"/>
            <a:ext cx="8229600" cy="1143000"/>
          </a:xfrm>
        </p:spPr>
        <p:txBody>
          <a:bodyPr/>
          <a:lstStyle/>
          <a:p>
            <a:r>
              <a:rPr lang="en-US" smtClean="0"/>
              <a:t>Case study (iPhone 5)</a:t>
            </a:r>
          </a:p>
        </p:txBody>
      </p:sp>
      <p:sp>
        <p:nvSpPr>
          <p:cNvPr id="12291" name="내용 개체 틀 2"/>
          <p:cNvSpPr>
            <a:spLocks noGrp="1"/>
          </p:cNvSpPr>
          <p:nvPr>
            <p:ph idx="1"/>
          </p:nvPr>
        </p:nvSpPr>
        <p:spPr>
          <a:xfrm>
            <a:off x="457200" y="1143000"/>
            <a:ext cx="8229600" cy="4389438"/>
          </a:xfrm>
        </p:spPr>
        <p:txBody>
          <a:bodyPr/>
          <a:lstStyle/>
          <a:p>
            <a:r>
              <a:rPr lang="en-US" dirty="0" err="1" smtClean="0"/>
              <a:t>iPhone</a:t>
            </a:r>
            <a:r>
              <a:rPr lang="en-US" dirty="0" smtClean="0"/>
              <a:t> 5’s power management system</a:t>
            </a:r>
          </a:p>
        </p:txBody>
      </p:sp>
      <p:sp>
        <p:nvSpPr>
          <p:cNvPr id="9220" name="슬라이드 번호 개체 틀 4"/>
          <p:cNvSpPr>
            <a:spLocks noGrp="1"/>
          </p:cNvSpPr>
          <p:nvPr>
            <p:ph type="sldNum" sz="quarter" idx="12"/>
          </p:nvPr>
        </p:nvSpPr>
        <p:spPr/>
        <p:txBody>
          <a:bodyPr/>
          <a:lstStyle/>
          <a:p>
            <a:pPr>
              <a:defRPr/>
            </a:pPr>
            <a:endParaRPr lang="en-US" dirty="0"/>
          </a:p>
        </p:txBody>
      </p:sp>
      <p:sp>
        <p:nvSpPr>
          <p:cNvPr id="12293" name="원통 24"/>
          <p:cNvSpPr>
            <a:spLocks noChangeArrowheads="1"/>
          </p:cNvSpPr>
          <p:nvPr/>
        </p:nvSpPr>
        <p:spPr bwMode="auto">
          <a:xfrm>
            <a:off x="533400" y="3886200"/>
            <a:ext cx="1371600" cy="1752600"/>
          </a:xfrm>
          <a:prstGeom prst="can">
            <a:avLst>
              <a:gd name="adj" fmla="val 24999"/>
            </a:avLst>
          </a:prstGeom>
          <a:solidFill>
            <a:srgbClr val="00B050"/>
          </a:solidFill>
          <a:ln w="12700" cap="sq" algn="ctr">
            <a:solidFill>
              <a:schemeClr val="tx1"/>
            </a:solidFill>
            <a:miter lim="800000"/>
            <a:headEnd type="none" w="sm" len="sm"/>
            <a:tailEnd type="none" w="sm" len="sm"/>
          </a:ln>
        </p:spPr>
        <p:txBody>
          <a:bodyPr wrap="none"/>
          <a:lstStyle/>
          <a:p>
            <a:endParaRPr lang="en-US">
              <a:latin typeface="Times New Roman" pitchFamily="18" charset="0"/>
              <a:cs typeface="Times New Roman" pitchFamily="18" charset="0"/>
            </a:endParaRPr>
          </a:p>
          <a:p>
            <a:r>
              <a:rPr lang="en-US">
                <a:latin typeface="Times New Roman" pitchFamily="18" charset="0"/>
                <a:cs typeface="Times New Roman" pitchFamily="18" charset="0"/>
              </a:rPr>
              <a:t>Battery</a:t>
            </a:r>
          </a:p>
          <a:p>
            <a:r>
              <a:rPr lang="en-US">
                <a:latin typeface="Times New Roman" pitchFamily="18" charset="0"/>
                <a:cs typeface="Times New Roman" pitchFamily="18" charset="0"/>
              </a:rPr>
              <a:t>3.8V - 5.45Wh </a:t>
            </a:r>
          </a:p>
          <a:p>
            <a:r>
              <a:rPr lang="en-US">
                <a:latin typeface="Times New Roman" pitchFamily="18" charset="0"/>
                <a:cs typeface="Times New Roman" pitchFamily="18" charset="0"/>
              </a:rPr>
              <a:t>1440mAh</a:t>
            </a:r>
          </a:p>
        </p:txBody>
      </p:sp>
      <p:sp>
        <p:nvSpPr>
          <p:cNvPr id="12294" name="원통 25"/>
          <p:cNvSpPr>
            <a:spLocks noChangeArrowheads="1"/>
          </p:cNvSpPr>
          <p:nvPr/>
        </p:nvSpPr>
        <p:spPr bwMode="auto">
          <a:xfrm>
            <a:off x="990600" y="3733800"/>
            <a:ext cx="533400" cy="381000"/>
          </a:xfrm>
          <a:prstGeom prst="can">
            <a:avLst>
              <a:gd name="adj" fmla="val 25000"/>
            </a:avLst>
          </a:prstGeom>
          <a:solidFill>
            <a:srgbClr val="00B050"/>
          </a:solidFill>
          <a:ln w="12700" cap="sq" algn="ctr">
            <a:solidFill>
              <a:schemeClr val="tx1"/>
            </a:solidFill>
            <a:miter lim="800000"/>
            <a:headEnd type="none" w="sm" len="sm"/>
            <a:tailEnd type="none" w="sm" len="sm"/>
          </a:ln>
        </p:spPr>
        <p:txBody>
          <a:bodyPr wrap="none"/>
          <a:lstStyle/>
          <a:p>
            <a:endParaRPr lang="en-US"/>
          </a:p>
        </p:txBody>
      </p:sp>
      <p:sp>
        <p:nvSpPr>
          <p:cNvPr id="12295" name="모서리가 둥근 직사각형 26"/>
          <p:cNvSpPr>
            <a:spLocks noChangeArrowheads="1"/>
          </p:cNvSpPr>
          <p:nvPr/>
        </p:nvSpPr>
        <p:spPr bwMode="auto">
          <a:xfrm>
            <a:off x="1676400" y="1676400"/>
            <a:ext cx="3733800" cy="1600200"/>
          </a:xfrm>
          <a:prstGeom prst="roundRect">
            <a:avLst>
              <a:gd name="adj" fmla="val 16667"/>
            </a:avLst>
          </a:prstGeom>
          <a:solidFill>
            <a:srgbClr val="B2B2B2"/>
          </a:solidFill>
          <a:ln w="12700" cap="sq" algn="ctr">
            <a:solidFill>
              <a:schemeClr val="tx1"/>
            </a:solidFill>
            <a:miter lim="800000"/>
            <a:headEnd type="none" w="sm" len="sm"/>
            <a:tailEnd type="none" w="sm" len="sm"/>
          </a:ln>
        </p:spPr>
        <p:txBody>
          <a:bodyPr wrap="none"/>
          <a:lstStyle/>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r>
              <a:rPr lang="en-US">
                <a:latin typeface="Times New Roman" pitchFamily="18" charset="0"/>
                <a:cs typeface="Times New Roman" pitchFamily="18" charset="0"/>
              </a:rPr>
              <a:t>Computation System </a:t>
            </a:r>
          </a:p>
          <a:p>
            <a:r>
              <a:rPr lang="en-US">
                <a:latin typeface="Times New Roman" pitchFamily="18" charset="0"/>
                <a:cs typeface="Times New Roman" pitchFamily="18" charset="0"/>
              </a:rPr>
              <a:t>(operated by RTOS)</a:t>
            </a:r>
          </a:p>
        </p:txBody>
      </p:sp>
      <p:sp>
        <p:nvSpPr>
          <p:cNvPr id="12296" name="Rectangle 25"/>
          <p:cNvSpPr>
            <a:spLocks noChangeArrowheads="1"/>
          </p:cNvSpPr>
          <p:nvPr/>
        </p:nvSpPr>
        <p:spPr bwMode="auto">
          <a:xfrm>
            <a:off x="1905000" y="1752600"/>
            <a:ext cx="1524000" cy="465138"/>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Multiprocessor (A6)</a:t>
            </a:r>
          </a:p>
        </p:txBody>
      </p:sp>
      <p:sp>
        <p:nvSpPr>
          <p:cNvPr id="12297" name="모서리가 둥근 직사각형 27"/>
          <p:cNvSpPr>
            <a:spLocks noChangeArrowheads="1"/>
          </p:cNvSpPr>
          <p:nvPr/>
        </p:nvSpPr>
        <p:spPr bwMode="auto">
          <a:xfrm>
            <a:off x="5715000" y="1600200"/>
            <a:ext cx="3200400" cy="1600200"/>
          </a:xfrm>
          <a:prstGeom prst="roundRect">
            <a:avLst>
              <a:gd name="adj" fmla="val 16667"/>
            </a:avLst>
          </a:prstGeom>
          <a:solidFill>
            <a:srgbClr val="B2B2B2"/>
          </a:solidFill>
          <a:ln w="12700" cap="sq" algn="ctr">
            <a:solidFill>
              <a:schemeClr val="tx1"/>
            </a:solidFill>
            <a:miter lim="800000"/>
            <a:headEnd type="none" w="sm" len="sm"/>
            <a:tailEnd type="none" w="sm" len="sm"/>
          </a:ln>
        </p:spPr>
        <p:txBody>
          <a:bodyPr wrap="none"/>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Communication </a:t>
            </a:r>
            <a:r>
              <a:rPr lang="en-US" dirty="0">
                <a:latin typeface="Times New Roman" pitchFamily="18" charset="0"/>
                <a:cs typeface="Times New Roman" pitchFamily="18" charset="0"/>
              </a:rPr>
              <a:t>System </a:t>
            </a:r>
          </a:p>
          <a:p>
            <a:r>
              <a:rPr lang="en-US" dirty="0">
                <a:latin typeface="Times New Roman" pitchFamily="18" charset="0"/>
                <a:cs typeface="Times New Roman" pitchFamily="18" charset="0"/>
              </a:rPr>
              <a:t>(operated by Firmware)</a:t>
            </a:r>
          </a:p>
        </p:txBody>
      </p:sp>
      <p:sp>
        <p:nvSpPr>
          <p:cNvPr id="12298" name="모서리가 둥근 직사각형 29"/>
          <p:cNvSpPr>
            <a:spLocks noChangeArrowheads="1"/>
          </p:cNvSpPr>
          <p:nvPr/>
        </p:nvSpPr>
        <p:spPr bwMode="auto">
          <a:xfrm>
            <a:off x="2743200" y="3733800"/>
            <a:ext cx="3429000" cy="1905000"/>
          </a:xfrm>
          <a:prstGeom prst="roundRect">
            <a:avLst>
              <a:gd name="adj" fmla="val 16667"/>
            </a:avLst>
          </a:prstGeom>
          <a:solidFill>
            <a:srgbClr val="B2B2B2"/>
          </a:solidFill>
          <a:ln w="12700" cap="sq" algn="ctr">
            <a:solidFill>
              <a:schemeClr val="tx1"/>
            </a:solidFill>
            <a:miter lim="800000"/>
            <a:headEnd type="none" w="sm" len="sm"/>
            <a:tailEnd type="none" w="sm" len="sm"/>
          </a:ln>
        </p:spPr>
        <p:txBody>
          <a:bodyPr wrap="none"/>
          <a:lstStyle/>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endParaRPr>
          </a:p>
          <a:p>
            <a:endParaRPr lang="en-US">
              <a:latin typeface="Times New Roman" pitchFamily="18" charset="0"/>
            </a:endParaRPr>
          </a:p>
          <a:p>
            <a:r>
              <a:rPr lang="en-US">
                <a:latin typeface="Times New Roman" pitchFamily="18" charset="0"/>
              </a:rPr>
              <a:t>Power management ICs</a:t>
            </a:r>
          </a:p>
        </p:txBody>
      </p:sp>
      <p:sp>
        <p:nvSpPr>
          <p:cNvPr id="12299" name="Rectangle 25"/>
          <p:cNvSpPr>
            <a:spLocks noChangeArrowheads="1"/>
          </p:cNvSpPr>
          <p:nvPr/>
        </p:nvSpPr>
        <p:spPr bwMode="auto">
          <a:xfrm>
            <a:off x="3276600" y="4030663"/>
            <a:ext cx="1905000" cy="465137"/>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endParaRPr lang="en-US" sz="1200">
              <a:latin typeface="Times New Roman" pitchFamily="18" charset="0"/>
            </a:endParaRPr>
          </a:p>
        </p:txBody>
      </p:sp>
      <p:sp>
        <p:nvSpPr>
          <p:cNvPr id="12300" name="Rectangle 25"/>
          <p:cNvSpPr>
            <a:spLocks noChangeArrowheads="1"/>
          </p:cNvSpPr>
          <p:nvPr/>
        </p:nvSpPr>
        <p:spPr bwMode="auto">
          <a:xfrm>
            <a:off x="3429000" y="3962400"/>
            <a:ext cx="1905000" cy="465138"/>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endParaRPr lang="en-US" sz="1200">
              <a:latin typeface="Times New Roman" pitchFamily="18" charset="0"/>
            </a:endParaRPr>
          </a:p>
        </p:txBody>
      </p:sp>
      <p:sp>
        <p:nvSpPr>
          <p:cNvPr id="12301" name="Rectangle 25"/>
          <p:cNvSpPr>
            <a:spLocks noChangeArrowheads="1"/>
          </p:cNvSpPr>
          <p:nvPr/>
        </p:nvSpPr>
        <p:spPr bwMode="auto">
          <a:xfrm>
            <a:off x="3581400" y="3886200"/>
            <a:ext cx="1905000" cy="465138"/>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DC/DC down converter</a:t>
            </a:r>
          </a:p>
        </p:txBody>
      </p:sp>
      <p:sp>
        <p:nvSpPr>
          <p:cNvPr id="12302" name="Rectangle 25"/>
          <p:cNvSpPr>
            <a:spLocks noChangeArrowheads="1"/>
          </p:cNvSpPr>
          <p:nvPr/>
        </p:nvSpPr>
        <p:spPr bwMode="auto">
          <a:xfrm>
            <a:off x="3276600" y="4868863"/>
            <a:ext cx="1905000" cy="465137"/>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endParaRPr lang="en-US" sz="1200">
              <a:latin typeface="Times New Roman" pitchFamily="18" charset="0"/>
            </a:endParaRPr>
          </a:p>
        </p:txBody>
      </p:sp>
      <p:sp>
        <p:nvSpPr>
          <p:cNvPr id="12303" name="Rectangle 25"/>
          <p:cNvSpPr>
            <a:spLocks noChangeArrowheads="1"/>
          </p:cNvSpPr>
          <p:nvPr/>
        </p:nvSpPr>
        <p:spPr bwMode="auto">
          <a:xfrm>
            <a:off x="3429000" y="4784725"/>
            <a:ext cx="1905000" cy="465138"/>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endParaRPr lang="en-US" sz="1200">
              <a:latin typeface="Times New Roman" pitchFamily="18" charset="0"/>
            </a:endParaRPr>
          </a:p>
        </p:txBody>
      </p:sp>
      <p:sp>
        <p:nvSpPr>
          <p:cNvPr id="12304" name="Rectangle 25"/>
          <p:cNvSpPr>
            <a:spLocks noChangeArrowheads="1"/>
          </p:cNvSpPr>
          <p:nvPr/>
        </p:nvSpPr>
        <p:spPr bwMode="auto">
          <a:xfrm>
            <a:off x="3581400" y="4640263"/>
            <a:ext cx="1905000" cy="465137"/>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LDO (Low Drop Out)</a:t>
            </a:r>
          </a:p>
        </p:txBody>
      </p:sp>
      <p:sp>
        <p:nvSpPr>
          <p:cNvPr id="12305" name="Rectangle 25"/>
          <p:cNvSpPr>
            <a:spLocks noChangeArrowheads="1"/>
          </p:cNvSpPr>
          <p:nvPr/>
        </p:nvSpPr>
        <p:spPr bwMode="auto">
          <a:xfrm>
            <a:off x="3733800" y="1752600"/>
            <a:ext cx="1524000" cy="465138"/>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Memories </a:t>
            </a:r>
          </a:p>
        </p:txBody>
      </p:sp>
      <p:cxnSp>
        <p:nvCxnSpPr>
          <p:cNvPr id="12306" name="Shape 55"/>
          <p:cNvCxnSpPr>
            <a:cxnSpLocks noChangeShapeType="1"/>
          </p:cNvCxnSpPr>
          <p:nvPr/>
        </p:nvCxnSpPr>
        <p:spPr bwMode="auto">
          <a:xfrm rot="16200000" flipV="1">
            <a:off x="5029200" y="3429000"/>
            <a:ext cx="1295400" cy="990600"/>
          </a:xfrm>
          <a:prstGeom prst="curvedConnector3">
            <a:avLst>
              <a:gd name="adj1" fmla="val 8942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2307" name="Shape 57"/>
          <p:cNvCxnSpPr>
            <a:cxnSpLocks noChangeShapeType="1"/>
          </p:cNvCxnSpPr>
          <p:nvPr/>
        </p:nvCxnSpPr>
        <p:spPr bwMode="auto">
          <a:xfrm flipV="1">
            <a:off x="6172200" y="3200400"/>
            <a:ext cx="2133600" cy="1374775"/>
          </a:xfrm>
          <a:prstGeom prst="curvedConnector3">
            <a:avLst>
              <a:gd name="adj1" fmla="val 102319"/>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12308" name="Shape 55"/>
          <p:cNvCxnSpPr>
            <a:cxnSpLocks noChangeShapeType="1"/>
            <a:endCxn id="12298" idx="1"/>
          </p:cNvCxnSpPr>
          <p:nvPr/>
        </p:nvCxnSpPr>
        <p:spPr bwMode="auto">
          <a:xfrm flipV="1">
            <a:off x="1905000" y="4686300"/>
            <a:ext cx="838200" cy="38100"/>
          </a:xfrm>
          <a:prstGeom prst="curvedConnector3">
            <a:avLst>
              <a:gd name="adj1" fmla="val 50000"/>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12309" name="Rectangle 25"/>
          <p:cNvSpPr>
            <a:spLocks noChangeArrowheads="1"/>
          </p:cNvSpPr>
          <p:nvPr/>
        </p:nvSpPr>
        <p:spPr bwMode="auto">
          <a:xfrm>
            <a:off x="5867400" y="1828800"/>
            <a:ext cx="1143000" cy="465138"/>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RF Modem</a:t>
            </a:r>
          </a:p>
        </p:txBody>
      </p:sp>
      <p:sp>
        <p:nvSpPr>
          <p:cNvPr id="12310" name="Rectangle 25"/>
          <p:cNvSpPr>
            <a:spLocks noChangeArrowheads="1"/>
          </p:cNvSpPr>
          <p:nvPr/>
        </p:nvSpPr>
        <p:spPr bwMode="auto">
          <a:xfrm>
            <a:off x="7315200" y="1828800"/>
            <a:ext cx="1447800" cy="465138"/>
          </a:xfrm>
          <a:prstGeom prst="rect">
            <a:avLst/>
          </a:prstGeom>
          <a:solidFill>
            <a:srgbClr val="0099FF"/>
          </a:solidFill>
          <a:ln w="9525">
            <a:solidFill>
              <a:schemeClr val="tx1"/>
            </a:solidFill>
            <a:miter lim="800000"/>
            <a:headEnd/>
            <a:tailEnd/>
          </a:ln>
        </p:spPr>
        <p:txBody>
          <a:bodyPr wrap="none" lIns="73782" tIns="36893" rIns="73782" bIns="36893" anchor="ctr"/>
          <a:lstStyle/>
          <a:p>
            <a:pPr defTabSz="738188"/>
            <a:r>
              <a:rPr lang="en-US" sz="1200">
                <a:latin typeface="Times New Roman" pitchFamily="18" charset="0"/>
              </a:rPr>
              <a:t>Power amplifier</a:t>
            </a:r>
          </a:p>
        </p:txBody>
      </p:sp>
      <p:sp>
        <p:nvSpPr>
          <p:cNvPr id="74" name="구름 모양 설명선 73"/>
          <p:cNvSpPr>
            <a:spLocks noChangeArrowheads="1"/>
          </p:cNvSpPr>
          <p:nvPr/>
        </p:nvSpPr>
        <p:spPr bwMode="auto">
          <a:xfrm>
            <a:off x="5105400" y="5105400"/>
            <a:ext cx="4038600" cy="1447800"/>
          </a:xfrm>
          <a:prstGeom prst="cloudCallout">
            <a:avLst>
              <a:gd name="adj1" fmla="val -38991"/>
              <a:gd name="adj2" fmla="val -67194"/>
            </a:avLst>
          </a:prstGeom>
          <a:solidFill>
            <a:srgbClr val="FFC000"/>
          </a:solidFill>
          <a:ln w="12700" cap="sq" algn="ctr">
            <a:solidFill>
              <a:schemeClr val="tx1"/>
            </a:solidFill>
            <a:miter lim="800000"/>
            <a:headEnd type="none" w="sm" len="sm"/>
            <a:tailEnd type="none" w="sm" len="sm"/>
          </a:ln>
        </p:spPr>
        <p:txBody>
          <a:bodyPr wrap="none"/>
          <a:lstStyle/>
          <a:p>
            <a:pPr algn="l"/>
            <a:r>
              <a:rPr lang="en-US" sz="1200">
                <a:latin typeface="Times New Roman" pitchFamily="18" charset="0"/>
                <a:cs typeface="Times New Roman" pitchFamily="18" charset="0"/>
              </a:rPr>
              <a:t>Why we need these?</a:t>
            </a:r>
          </a:p>
          <a:p>
            <a:pPr algn="l"/>
            <a:r>
              <a:rPr lang="en-US" sz="1200">
                <a:latin typeface="Times New Roman" pitchFamily="18" charset="0"/>
                <a:cs typeface="Times New Roman" pitchFamily="18" charset="0"/>
              </a:rPr>
              <a:t>Internal elements needs various types of voltages.</a:t>
            </a:r>
          </a:p>
          <a:p>
            <a:pPr algn="l"/>
            <a:r>
              <a:rPr lang="en-US" sz="1200">
                <a:latin typeface="Times New Roman" pitchFamily="18" charset="0"/>
                <a:cs typeface="Times New Roman" pitchFamily="18" charset="0"/>
              </a:rPr>
              <a:t>-. DC/DC converter provides large capacity power.</a:t>
            </a:r>
          </a:p>
          <a:p>
            <a:pPr algn="l"/>
            <a:r>
              <a:rPr lang="en-US" sz="1200">
                <a:latin typeface="Times New Roman" pitchFamily="18" charset="0"/>
                <a:cs typeface="Times New Roman" pitchFamily="18" charset="0"/>
              </a:rPr>
              <a:t>-. LDO provides small capacity power.</a:t>
            </a:r>
          </a:p>
        </p:txBody>
      </p:sp>
    </p:spTree>
    <p:custDataLst>
      <p:tags r:id="rId1"/>
    </p:custDataLst>
  </p:cSld>
  <p:clrMapOvr>
    <a:masterClrMapping/>
  </p:clrMapOvr>
  <p:transition advTm="1100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0-#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p:txBody>
          <a:bodyPr/>
          <a:lstStyle/>
          <a:p>
            <a:r>
              <a:rPr lang="en-US" smtClean="0"/>
              <a:t>Case study (smart phones)</a:t>
            </a:r>
          </a:p>
        </p:txBody>
      </p:sp>
      <p:sp>
        <p:nvSpPr>
          <p:cNvPr id="13315" name="내용 개체 틀 2"/>
          <p:cNvSpPr>
            <a:spLocks noGrp="1"/>
          </p:cNvSpPr>
          <p:nvPr>
            <p:ph idx="1"/>
          </p:nvPr>
        </p:nvSpPr>
        <p:spPr/>
        <p:txBody>
          <a:bodyPr/>
          <a:lstStyle/>
          <a:p>
            <a:r>
              <a:rPr lang="en-US" dirty="0" smtClean="0"/>
              <a:t>Practical multi-core processors</a:t>
            </a:r>
          </a:p>
          <a:p>
            <a:endParaRPr lang="en-US" dirty="0" smtClean="0"/>
          </a:p>
          <a:p>
            <a:endParaRPr lang="en-US" dirty="0" smtClean="0"/>
          </a:p>
          <a:p>
            <a:endParaRPr lang="en-US" dirty="0" smtClean="0"/>
          </a:p>
          <a:p>
            <a:endParaRPr lang="en-US" dirty="0" smtClean="0"/>
          </a:p>
          <a:p>
            <a:endParaRPr lang="en-US" dirty="0" smtClean="0"/>
          </a:p>
          <a:p>
            <a:endParaRPr lang="en-US" sz="1100" dirty="0" smtClean="0"/>
          </a:p>
          <a:p>
            <a:pPr>
              <a:buFont typeface="Wingdings 2" pitchFamily="18" charset="2"/>
              <a:buNone/>
            </a:pPr>
            <a:endParaRPr lang="en-US" sz="1100" dirty="0" smtClean="0"/>
          </a:p>
          <a:p>
            <a:r>
              <a:rPr lang="en-US" dirty="0" smtClean="0"/>
              <a:t>Contemporary multi-core processors have more than 2 cores at about 1 GHz.</a:t>
            </a:r>
          </a:p>
          <a:p>
            <a:pPr>
              <a:buFontTx/>
              <a:buNone/>
            </a:pPr>
            <a:endParaRPr lang="en-US" dirty="0" smtClean="0"/>
          </a:p>
        </p:txBody>
      </p:sp>
      <p:sp>
        <p:nvSpPr>
          <p:cNvPr id="10244" name="슬라이드 번호 개체 틀 4"/>
          <p:cNvSpPr>
            <a:spLocks noGrp="1"/>
          </p:cNvSpPr>
          <p:nvPr>
            <p:ph type="sldNum" sz="quarter" idx="12"/>
          </p:nvPr>
        </p:nvSpPr>
        <p:spPr/>
        <p:txBody>
          <a:bodyPr/>
          <a:lstStyle/>
          <a:p>
            <a:pPr>
              <a:defRPr/>
            </a:pPr>
            <a:endParaRPr lang="en-US" dirty="0"/>
          </a:p>
        </p:txBody>
      </p:sp>
      <p:graphicFrame>
        <p:nvGraphicFramePr>
          <p:cNvPr id="29" name="표 28"/>
          <p:cNvGraphicFramePr>
            <a:graphicFrameLocks noGrp="1"/>
          </p:cNvGraphicFramePr>
          <p:nvPr/>
        </p:nvGraphicFramePr>
        <p:xfrm>
          <a:off x="1371600" y="2438400"/>
          <a:ext cx="6507163" cy="2686050"/>
        </p:xfrm>
        <a:graphic>
          <a:graphicData uri="http://schemas.openxmlformats.org/drawingml/2006/table">
            <a:tbl>
              <a:tblPr/>
              <a:tblGrid>
                <a:gridCol w="1630363"/>
                <a:gridCol w="1219200"/>
                <a:gridCol w="1219200"/>
                <a:gridCol w="1219200"/>
                <a:gridCol w="1219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CC"/>
                          </a:solidFill>
                          <a:effectLst/>
                          <a:latin typeface="Arial" charset="0"/>
                        </a:rPr>
                        <a:t>Device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FFCC"/>
                          </a:solidFill>
                          <a:effectLst/>
                          <a:latin typeface="Arial" charset="0"/>
                        </a:rPr>
                        <a:t>Chip maker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FFFFCC"/>
                          </a:solidFill>
                          <a:effectLst/>
                          <a:latin typeface="Arial" charset="0"/>
                        </a:rPr>
                        <a:t>Processor 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CC"/>
                          </a:solidFill>
                          <a:effectLst/>
                          <a:latin typeface="Arial" charset="0"/>
                        </a:rPr>
                        <a:t>Frequency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CC"/>
                          </a:solidFill>
                          <a:effectLst/>
                          <a:latin typeface="Arial" charset="0"/>
                        </a:rPr>
                        <a:t># cores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charset="0"/>
                        </a:rPr>
                        <a:t>iPhone</a:t>
                      </a:r>
                      <a:r>
                        <a:rPr kumimoji="0" lang="en-US" sz="1800" b="0" i="0" u="none" strike="noStrike" cap="none" normalizeH="0" baseline="0" dirty="0" smtClean="0">
                          <a:ln>
                            <a:noFill/>
                          </a:ln>
                          <a:solidFill>
                            <a:srgbClr val="000000"/>
                          </a:solidFill>
                          <a:effectLst/>
                          <a:latin typeface="Arial" charset="0"/>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1.02GHz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Galaxy S 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Samsung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Arial" charset="0"/>
                        </a:rPr>
                        <a:t>Exynos</a:t>
                      </a:r>
                      <a:r>
                        <a:rPr kumimoji="0" lang="en-US" sz="1400" b="0" i="0" u="none" strike="noStrike" cap="none" normalizeH="0" baseline="0" dirty="0" smtClean="0">
                          <a:ln>
                            <a:noFill/>
                          </a:ln>
                          <a:solidFill>
                            <a:srgbClr val="000000"/>
                          </a:solidFill>
                          <a:effectLst/>
                          <a:latin typeface="Arial" charset="0"/>
                        </a:rPr>
                        <a:t> 4412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1.44GHz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Motorola RAZR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OMAP 4430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1.2GHz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HTC one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Qualcomm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MSM8260A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1.2GHz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smtClean="0">
                          <a:ln>
                            <a:noFill/>
                          </a:ln>
                          <a:solidFill>
                            <a:srgbClr val="000000"/>
                          </a:solidFill>
                          <a:effectLst/>
                          <a:latin typeface="Arial" charset="0"/>
                        </a:rPr>
                        <a:t>Asus transformer</a:t>
                      </a: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smtClean="0">
                          <a:ln>
                            <a:noFill/>
                          </a:ln>
                          <a:solidFill>
                            <a:srgbClr val="000000"/>
                          </a:solidFill>
                          <a:effectLst/>
                          <a:latin typeface="Arial" charset="0"/>
                        </a:rPr>
                        <a:t>NVIDIA</a:t>
                      </a:r>
                      <a:endParaRPr kumimoji="0" lang="en-US" sz="1800" b="0" i="0" u="none" strike="noStrike" cap="none" normalizeH="0" baseline="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dirty="0" smtClean="0">
                          <a:ln>
                            <a:noFill/>
                          </a:ln>
                          <a:solidFill>
                            <a:srgbClr val="000000"/>
                          </a:solidFill>
                          <a:effectLst/>
                          <a:latin typeface="Arial" charset="0"/>
                        </a:rPr>
                        <a:t>Tegra 3</a:t>
                      </a:r>
                      <a:endParaRPr kumimoji="0" lang="en-US"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800" b="0" i="0" u="none" strike="noStrike" cap="none" normalizeH="0" baseline="0" dirty="0" smtClean="0">
                          <a:ln>
                            <a:noFill/>
                          </a:ln>
                          <a:solidFill>
                            <a:srgbClr val="000000"/>
                          </a:solidFill>
                          <a:effectLst/>
                          <a:latin typeface="Arial" charset="0"/>
                        </a:rPr>
                        <a:t>1.3GHz</a:t>
                      </a:r>
                      <a:endParaRPr kumimoji="0" lang="en-US"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ECD"/>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New iPad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Apple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A5X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1 GHz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FE8"/>
                    </a:solidFill>
                  </a:tcPr>
                </a:tc>
              </a:tr>
            </a:tbl>
          </a:graphicData>
        </a:graphic>
      </p:graphicFrame>
    </p:spTree>
  </p:cSld>
  <p:clrMapOvr>
    <a:masterClrMapping/>
  </p:clrMapOvr>
  <p:transition advTm="4989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1.2"/>
</p:tagLst>
</file>

<file path=ppt/tags/tag2.xml><?xml version="1.0" encoding="utf-8"?>
<p:tagLst xmlns:a="http://schemas.openxmlformats.org/drawingml/2006/main" xmlns:r="http://schemas.openxmlformats.org/officeDocument/2006/relationships" xmlns:p="http://schemas.openxmlformats.org/presentationml/2006/main">
  <p:tag name="TIMING" val="|34.9|5.4"/>
</p:tagLst>
</file>

<file path=ppt/tags/tag3.xml><?xml version="1.0" encoding="utf-8"?>
<p:tagLst xmlns:a="http://schemas.openxmlformats.org/drawingml/2006/main" xmlns:r="http://schemas.openxmlformats.org/officeDocument/2006/relationships" xmlns:p="http://schemas.openxmlformats.org/presentationml/2006/main">
  <p:tag name="TIMING" val="|16.3|13"/>
</p:tagLst>
</file>

<file path=ppt/tags/tag4.xml><?xml version="1.0" encoding="utf-8"?>
<p:tagLst xmlns:a="http://schemas.openxmlformats.org/drawingml/2006/main" xmlns:r="http://schemas.openxmlformats.org/officeDocument/2006/relationships" xmlns:p="http://schemas.openxmlformats.org/presentationml/2006/main">
  <p:tag name="TIMING" val="|45.9"/>
</p:tagLst>
</file>

<file path=ppt/tags/tag5.xml><?xml version="1.0" encoding="utf-8"?>
<p:tagLst xmlns:a="http://schemas.openxmlformats.org/drawingml/2006/main" xmlns:r="http://schemas.openxmlformats.org/officeDocument/2006/relationships" xmlns:p="http://schemas.openxmlformats.org/presentationml/2006/main">
  <p:tag name="TIMING" val="|24.5"/>
</p:tagLst>
</file>

<file path=ppt/tags/tag6.xml><?xml version="1.0" encoding="utf-8"?>
<p:tagLst xmlns:a="http://schemas.openxmlformats.org/drawingml/2006/main" xmlns:r="http://schemas.openxmlformats.org/officeDocument/2006/relationships" xmlns:p="http://schemas.openxmlformats.org/presentationml/2006/main">
  <p:tag name="TIMING" val="|3.7"/>
</p:tagLst>
</file>

<file path=ppt/tags/tag7.xml><?xml version="1.0" encoding="utf-8"?>
<p:tagLst xmlns:a="http://schemas.openxmlformats.org/drawingml/2006/main" xmlns:r="http://schemas.openxmlformats.org/officeDocument/2006/relationships" xmlns:p="http://schemas.openxmlformats.org/presentationml/2006/main">
  <p:tag name="TIMING" val="|3.9|5.2|1"/>
</p:tagLst>
</file>

<file path=ppt/tags/tag8.xml><?xml version="1.0" encoding="utf-8"?>
<p:tagLst xmlns:a="http://schemas.openxmlformats.org/drawingml/2006/main" xmlns:r="http://schemas.openxmlformats.org/officeDocument/2006/relationships" xmlns:p="http://schemas.openxmlformats.org/presentationml/2006/main">
  <p:tag name="TIMING" val="|26.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Foundry</Template>
  <TotalTime>3421</TotalTime>
  <Words>1812</Words>
  <Application>Microsoft Office PowerPoint</Application>
  <PresentationFormat>On-screen Show (4:3)</PresentationFormat>
  <Paragraphs>522</Paragraphs>
  <Slides>36</Slides>
  <Notes>32</Notes>
  <HiddenSlides>0</HiddenSlides>
  <MMClips>1</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Power Efficient Scheduling</vt:lpstr>
      <vt:lpstr>Introduction</vt:lpstr>
      <vt:lpstr>Some Important Facts </vt:lpstr>
      <vt:lpstr>Continued..</vt:lpstr>
      <vt:lpstr>Variable Voltage Processors</vt:lpstr>
      <vt:lpstr>Crusoe processor</vt:lpstr>
      <vt:lpstr>Dynamic Voltage Scaling (DVS)</vt:lpstr>
      <vt:lpstr>Case study (iPhone 5)</vt:lpstr>
      <vt:lpstr>Case study (smart phones)</vt:lpstr>
      <vt:lpstr>Simple DVS-Scheme</vt:lpstr>
      <vt:lpstr>DVS-example</vt:lpstr>
      <vt:lpstr>Power-Time Tradeoffs</vt:lpstr>
      <vt:lpstr>Simple DVS scheme handling RT-task</vt:lpstr>
      <vt:lpstr>Simple DVS scheme handling RT-task</vt:lpstr>
      <vt:lpstr>Energy aware scheduling in RT Systems</vt:lpstr>
      <vt:lpstr>Real Time - DVS schemes</vt:lpstr>
      <vt:lpstr>Inter-task EDF</vt:lpstr>
      <vt:lpstr>Static Voltage Scaling EDF: Motivation</vt:lpstr>
      <vt:lpstr>Static Voltage Scaling EDF: exploiting holes</vt:lpstr>
      <vt:lpstr>Static Voltage Scaling EDF</vt:lpstr>
      <vt:lpstr>Static voltage scaling: Example</vt:lpstr>
      <vt:lpstr>Static voltage scaling: Example</vt:lpstr>
      <vt:lpstr>Static voltage scaling: Example</vt:lpstr>
      <vt:lpstr>What if Ci &lt; WCi ?</vt:lpstr>
      <vt:lpstr>What if Ci &lt; WCi ?</vt:lpstr>
      <vt:lpstr>What if Ci &lt; WCi ? (contd..)</vt:lpstr>
      <vt:lpstr>Cycle conserving EDF: Example</vt:lpstr>
      <vt:lpstr>Cycle conserving EDF: Example</vt:lpstr>
      <vt:lpstr>Cycle conserving EDF: Example</vt:lpstr>
      <vt:lpstr>Intra Task Energy Management</vt:lpstr>
      <vt:lpstr>Slide 31</vt:lpstr>
      <vt:lpstr>Simple Intra-task DVS: example</vt:lpstr>
      <vt:lpstr>Simple Intra-task DVS: example</vt:lpstr>
      <vt:lpstr>Slide 34</vt:lpstr>
      <vt:lpstr>Summary</vt:lpstr>
      <vt:lpstr>Thank You for …</vt:lpstr>
    </vt:vector>
  </TitlesOfParts>
  <Company>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ecpegen</dc:creator>
  <cp:lastModifiedBy>OM</cp:lastModifiedBy>
  <cp:revision>751</cp:revision>
  <cp:lastPrinted>2000-06-25T00:38:40Z</cp:lastPrinted>
  <dcterms:created xsi:type="dcterms:W3CDTF">2000-01-18T00:20:14Z</dcterms:created>
  <dcterms:modified xsi:type="dcterms:W3CDTF">2017-10-21T19:12:25Z</dcterms:modified>
</cp:coreProperties>
</file>