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966" r:id="rId2"/>
    <p:sldId id="967" r:id="rId3"/>
    <p:sldId id="320" r:id="rId4"/>
    <p:sldId id="969" r:id="rId5"/>
    <p:sldId id="968" r:id="rId6"/>
    <p:sldId id="327" r:id="rId7"/>
    <p:sldId id="476" r:id="rId8"/>
    <p:sldId id="477" r:id="rId9"/>
    <p:sldId id="970" r:id="rId10"/>
    <p:sldId id="478" r:id="rId11"/>
    <p:sldId id="971" r:id="rId12"/>
    <p:sldId id="479" r:id="rId13"/>
    <p:sldId id="972" r:id="rId14"/>
    <p:sldId id="975" r:id="rId15"/>
    <p:sldId id="976" r:id="rId16"/>
    <p:sldId id="978" r:id="rId17"/>
    <p:sldId id="979" r:id="rId18"/>
    <p:sldId id="328" r:id="rId19"/>
    <p:sldId id="981" r:id="rId20"/>
    <p:sldId id="982" r:id="rId21"/>
    <p:sldId id="983" r:id="rId22"/>
    <p:sldId id="984" r:id="rId23"/>
    <p:sldId id="963" r:id="rId24"/>
    <p:sldId id="480" r:id="rId25"/>
    <p:sldId id="985" r:id="rId26"/>
    <p:sldId id="986" r:id="rId27"/>
    <p:sldId id="481" r:id="rId28"/>
    <p:sldId id="987" r:id="rId29"/>
    <p:sldId id="989" r:id="rId30"/>
    <p:sldId id="991" r:id="rId31"/>
    <p:sldId id="992" r:id="rId32"/>
    <p:sldId id="993" r:id="rId33"/>
    <p:sldId id="994" r:id="rId34"/>
    <p:sldId id="995" r:id="rId35"/>
    <p:sldId id="996" r:id="rId36"/>
    <p:sldId id="997" r:id="rId37"/>
    <p:sldId id="998" r:id="rId38"/>
    <p:sldId id="1003" r:id="rId39"/>
    <p:sldId id="1002" r:id="rId40"/>
    <p:sldId id="999" r:id="rId41"/>
    <p:sldId id="1000" r:id="rId42"/>
    <p:sldId id="1001" r:id="rId43"/>
    <p:sldId id="1004" r:id="rId44"/>
    <p:sldId id="1005" r:id="rId45"/>
    <p:sldId id="1006" r:id="rId46"/>
    <p:sldId id="1009" r:id="rId47"/>
    <p:sldId id="1010" r:id="rId48"/>
    <p:sldId id="1007" r:id="rId49"/>
    <p:sldId id="1011" r:id="rId50"/>
    <p:sldId id="1012" r:id="rId51"/>
    <p:sldId id="1008" r:id="rId52"/>
    <p:sldId id="99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6600CC"/>
    <a:srgbClr val="CC00FF"/>
    <a:srgbClr val="9900FF"/>
    <a:srgbClr val="FF9900"/>
    <a:srgbClr val="000099"/>
    <a:srgbClr val="0000CC"/>
    <a:srgbClr val="00CCFF"/>
    <a:srgbClr val="CC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5196" autoAdjust="0"/>
  </p:normalViewPr>
  <p:slideViewPr>
    <p:cSldViewPr>
      <p:cViewPr varScale="1">
        <p:scale>
          <a:sx n="85" d="100"/>
          <a:sy n="85" d="100"/>
        </p:scale>
        <p:origin x="1277" y="62"/>
      </p:cViewPr>
      <p:guideLst>
        <p:guide orient="horz" pos="2160"/>
        <p:guide pos="2880"/>
      </p:guideLst>
    </p:cSldViewPr>
  </p:slideViewPr>
  <p:outlineViewPr>
    <p:cViewPr>
      <p:scale>
        <a:sx n="33" d="100"/>
        <a:sy n="33" d="100"/>
      </p:scale>
      <p:origin x="0" y="141348"/>
    </p:cViewPr>
  </p:outlineViewPr>
  <p:notesTextViewPr>
    <p:cViewPr>
      <p:scale>
        <a:sx n="1" d="1"/>
        <a:sy n="1" d="1"/>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t>9/6/2023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t>‹#›</a:t>
            </a:fld>
            <a:endParaRPr lang="en-US"/>
          </a:p>
        </p:txBody>
      </p:sp>
    </p:spTree>
    <p:extLst>
      <p:ext uri="{BB962C8B-B14F-4D97-AF65-F5344CB8AC3E}">
        <p14:creationId xmlns:p14="http://schemas.microsoft.com/office/powerpoint/2010/main" val="425230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a:t>
            </a:fld>
            <a:endParaRPr lang="en-US"/>
          </a:p>
        </p:txBody>
      </p:sp>
    </p:spTree>
    <p:extLst>
      <p:ext uri="{BB962C8B-B14F-4D97-AF65-F5344CB8AC3E}">
        <p14:creationId xmlns:p14="http://schemas.microsoft.com/office/powerpoint/2010/main" val="655908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Items: </a:t>
            </a:r>
            <a:r>
              <a:rPr lang="en-US" b="0" dirty="0"/>
              <a:t>an elementary</a:t>
            </a:r>
            <a:r>
              <a:rPr lang="en-US" b="0" baseline="0" dirty="0"/>
              <a:t> description of things, events, activities, and transactions that are recorded, classified, and stored but are not organized to convey any specific meaning.</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Information</a:t>
            </a:r>
            <a:r>
              <a:rPr lang="en-US" b="1" dirty="0"/>
              <a:t>: </a:t>
            </a:r>
            <a:r>
              <a:rPr lang="en-US" b="0" dirty="0"/>
              <a:t>refers to data that have been organized so that they have meaning and value to the recipient.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Knowledge</a:t>
            </a:r>
            <a:r>
              <a:rPr lang="en-US" b="1" dirty="0"/>
              <a:t>: </a:t>
            </a:r>
            <a:r>
              <a:rPr lang="en-US" b="0" dirty="0"/>
              <a:t>consists</a:t>
            </a:r>
            <a:r>
              <a:rPr lang="en-US" b="0" baseline="0" dirty="0"/>
              <a:t> of data and/or information that have been organized and processed to convey understanding, experience, accumulated learning, and expertise as they apply to a current business problem.</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24</a:t>
            </a:fld>
            <a:endParaRPr lang="en-US"/>
          </a:p>
        </p:txBody>
      </p:sp>
    </p:spTree>
    <p:extLst>
      <p:ext uri="{BB962C8B-B14F-4D97-AF65-F5344CB8AC3E}">
        <p14:creationId xmlns:p14="http://schemas.microsoft.com/office/powerpoint/2010/main" val="1452622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Hardware: </a:t>
            </a:r>
            <a:r>
              <a:rPr lang="en-US" dirty="0"/>
              <a:t>consists of devices such as the processor, monitor, keyboard, and printer.</a:t>
            </a:r>
          </a:p>
          <a:p>
            <a:r>
              <a:rPr lang="en-US" b="1" dirty="0"/>
              <a:t>Software: </a:t>
            </a:r>
            <a:r>
              <a:rPr lang="en-US" dirty="0"/>
              <a:t>a program or collection of programs that enable the hardware to process data.</a:t>
            </a:r>
          </a:p>
          <a:p>
            <a:r>
              <a:rPr lang="en-US" b="1" dirty="0"/>
              <a:t>Database: </a:t>
            </a:r>
            <a:r>
              <a:rPr lang="en-US" dirty="0"/>
              <a:t>a collection of related fi les or tables containing data.</a:t>
            </a:r>
          </a:p>
          <a:p>
            <a:r>
              <a:rPr lang="en-US" b="1" dirty="0"/>
              <a:t>Network: </a:t>
            </a:r>
            <a:r>
              <a:rPr lang="en-US" dirty="0"/>
              <a:t>a connecting system (wireline or wireless) that permits different computers to share resources.</a:t>
            </a:r>
          </a:p>
          <a:p>
            <a:r>
              <a:rPr lang="en-US" b="1" dirty="0"/>
              <a:t>Procedures: </a:t>
            </a:r>
            <a:r>
              <a:rPr lang="en-US" dirty="0"/>
              <a:t>are the instructions for combining the above components to process information and generate the desired output.</a:t>
            </a:r>
          </a:p>
          <a:p>
            <a:r>
              <a:rPr lang="en-US" b="1" dirty="0"/>
              <a:t>People: </a:t>
            </a:r>
            <a:r>
              <a:rPr lang="en-US" dirty="0"/>
              <a:t>individuals who use the hardware and software, interface with it, or utilize its output.</a:t>
            </a:r>
          </a:p>
        </p:txBody>
      </p:sp>
      <p:sp>
        <p:nvSpPr>
          <p:cNvPr id="4" name="Slide Number Placeholder 3"/>
          <p:cNvSpPr>
            <a:spLocks noGrp="1"/>
          </p:cNvSpPr>
          <p:nvPr>
            <p:ph type="sldNum" sz="quarter" idx="10"/>
          </p:nvPr>
        </p:nvSpPr>
        <p:spPr/>
        <p:txBody>
          <a:bodyPr/>
          <a:lstStyle/>
          <a:p>
            <a:fld id="{2CF41C25-7A1F-47FB-B705-003A328B9163}" type="slidenum">
              <a:rPr lang="en-US" smtClean="0"/>
              <a:t>25</a:t>
            </a:fld>
            <a:endParaRPr lang="en-US"/>
          </a:p>
        </p:txBody>
      </p:sp>
    </p:spTree>
    <p:extLst>
      <p:ext uri="{BB962C8B-B14F-4D97-AF65-F5344CB8AC3E}">
        <p14:creationId xmlns:p14="http://schemas.microsoft.com/office/powerpoint/2010/main" val="1135210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IT Components: </a:t>
            </a:r>
            <a:r>
              <a:rPr lang="en-US" b="0" baseline="0" dirty="0"/>
              <a:t>Hardware, Software, a database, a network, procedures, and people.</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IT Services: </a:t>
            </a:r>
            <a:r>
              <a:rPr lang="en-US" b="0" baseline="0" dirty="0"/>
              <a:t>IT Personnel use IT Components to develop IS’s, oversee security &amp; risk, and manage data.</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IT Infrastructure: </a:t>
            </a:r>
            <a:r>
              <a:rPr lang="en-US" b="0" baseline="0" dirty="0"/>
              <a:t>The IT components and IT services.</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Application: </a:t>
            </a:r>
            <a:r>
              <a:rPr lang="en-US" b="0" baseline="0" dirty="0"/>
              <a:t>A program designed to support a specific task or business process.</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Functional Area Information Systems (FAIS) : </a:t>
            </a:r>
            <a:r>
              <a:rPr lang="en-US" b="0" baseline="0" dirty="0"/>
              <a:t>a collection of application programs in a single department or functional area.</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27</a:t>
            </a:fld>
            <a:endParaRPr lang="en-US"/>
          </a:p>
        </p:txBody>
      </p:sp>
    </p:spTree>
    <p:extLst>
      <p:ext uri="{BB962C8B-B14F-4D97-AF65-F5344CB8AC3E}">
        <p14:creationId xmlns:p14="http://schemas.microsoft.com/office/powerpoint/2010/main" val="294438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Functional Area Information Systems (FAIS) : </a:t>
            </a:r>
            <a:r>
              <a:rPr lang="en-US" dirty="0"/>
              <a:t>a collection of application programs in a single department or functional area.</a:t>
            </a:r>
          </a:p>
          <a:p>
            <a:r>
              <a:rPr lang="en-US" b="1" dirty="0"/>
              <a:t>Enterprise Resource Planning (ERP): </a:t>
            </a:r>
            <a:r>
              <a:rPr lang="en-US" dirty="0"/>
              <a:t>systems are designed to correct a lack of communication among the functional area IS.</a:t>
            </a:r>
          </a:p>
          <a:p>
            <a:r>
              <a:rPr lang="en-US" b="1" dirty="0"/>
              <a:t>Transaction Processing System (TPS): </a:t>
            </a:r>
            <a:r>
              <a:rPr lang="en-US" dirty="0"/>
              <a:t>systems that support the monitoring, collection, storage, and processing of data from the organization’s basic business transactions, each of which generates data.</a:t>
            </a:r>
          </a:p>
          <a:p>
            <a:r>
              <a:rPr lang="en-US" b="1" dirty="0"/>
              <a:t>Interorganizational Information systems (IOSs): </a:t>
            </a:r>
            <a:r>
              <a:rPr lang="en-US" dirty="0"/>
              <a:t>Information systems that connect two or more organizations.</a:t>
            </a:r>
          </a:p>
          <a:p>
            <a:r>
              <a:rPr lang="en-US" b="1" dirty="0"/>
              <a:t>Electronic Commerce (e-commerce) Systems: </a:t>
            </a:r>
            <a:r>
              <a:rPr lang="en-US" dirty="0"/>
              <a:t>an </a:t>
            </a:r>
            <a:r>
              <a:rPr lang="en-US" dirty="0" err="1"/>
              <a:t>interorganizational</a:t>
            </a:r>
            <a:r>
              <a:rPr lang="en-US" dirty="0"/>
              <a:t> information system that enable organizations to conduct transactions, called business-to-business (B2B) electronic commerce, and customers to conduct transactions with businesses, called business-to-consumer (B2C) electronic commerce.</a:t>
            </a:r>
          </a:p>
        </p:txBody>
      </p:sp>
      <p:sp>
        <p:nvSpPr>
          <p:cNvPr id="4" name="Slide Number Placeholder 3"/>
          <p:cNvSpPr>
            <a:spLocks noGrp="1"/>
          </p:cNvSpPr>
          <p:nvPr>
            <p:ph type="sldNum" sz="quarter" idx="10"/>
          </p:nvPr>
        </p:nvSpPr>
        <p:spPr/>
        <p:txBody>
          <a:bodyPr/>
          <a:lstStyle/>
          <a:p>
            <a:fld id="{2CF41C25-7A1F-47FB-B705-003A328B9163}" type="slidenum">
              <a:rPr lang="en-US" smtClean="0"/>
              <a:t>31</a:t>
            </a:fld>
            <a:endParaRPr lang="en-US"/>
          </a:p>
        </p:txBody>
      </p:sp>
    </p:spTree>
    <p:extLst>
      <p:ext uri="{BB962C8B-B14F-4D97-AF65-F5344CB8AC3E}">
        <p14:creationId xmlns:p14="http://schemas.microsoft.com/office/powerpoint/2010/main" val="1126763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2913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4" name="Google Shape;21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798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0" name="Google Shape;22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7813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6396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2" name="Google Shape;23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9680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254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fld id="{35541BA5-8A31-4967-95BB-4BE4AF8AD755}" type="slidenum">
              <a:rPr lang="en-US" smtClean="0"/>
              <a:t>2</a:t>
            </a:fld>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a:t>
            </a:fld>
            <a:endParaRPr lang="en-US"/>
          </a:p>
        </p:txBody>
      </p:sp>
    </p:spTree>
    <p:extLst>
      <p:ext uri="{BB962C8B-B14F-4D97-AF65-F5344CB8AC3E}">
        <p14:creationId xmlns:p14="http://schemas.microsoft.com/office/powerpoint/2010/main" val="1403189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Knowledge Workers: </a:t>
            </a:r>
            <a:r>
              <a:rPr lang="en-US" dirty="0"/>
              <a:t>professional employees that are experts in a particular subject area (e.g., financial and marketing analysts, engineers, lawyers, and accountants.).</a:t>
            </a:r>
          </a:p>
          <a:p>
            <a:r>
              <a:rPr lang="en-US" b="1" dirty="0"/>
              <a:t>Office Automation Systems (OASs): </a:t>
            </a:r>
            <a:r>
              <a:rPr lang="en-US" dirty="0"/>
              <a:t>typically support the clerical staff, lower and middle managers, and knowledge workers (e.g., word processing and desktop publishing software).</a:t>
            </a:r>
          </a:p>
          <a:p>
            <a:r>
              <a:rPr lang="en-US" b="1" dirty="0"/>
              <a:t>Business Intelligence (BI) Systems: </a:t>
            </a:r>
            <a:r>
              <a:rPr lang="en-US" dirty="0"/>
              <a:t>systems that provide computer-based support for complex, </a:t>
            </a:r>
            <a:r>
              <a:rPr lang="en-US" dirty="0" err="1"/>
              <a:t>nonroutine</a:t>
            </a:r>
            <a:r>
              <a:rPr lang="en-US" dirty="0"/>
              <a:t> decisions, primarily for middle managers and knowledge workers.</a:t>
            </a:r>
          </a:p>
          <a:p>
            <a:r>
              <a:rPr lang="en-US" b="1" dirty="0"/>
              <a:t>Expert Systems (ES): </a:t>
            </a:r>
            <a:r>
              <a:rPr lang="en-US" dirty="0"/>
              <a:t>systems that attempt to duplicate the work of human experts by applying reasoning capabilities, knowledge, and expertise within a specific domain.</a:t>
            </a:r>
          </a:p>
          <a:p>
            <a:r>
              <a:rPr lang="en-US" b="1" dirty="0"/>
              <a:t>Dashboards: </a:t>
            </a:r>
            <a:r>
              <a:rPr lang="en-US" dirty="0"/>
              <a:t>a special form of IS that support all managers of the organization by providing rapid access to timely information and direct access to structured information in the form of reports.</a:t>
            </a:r>
          </a:p>
        </p:txBody>
      </p:sp>
      <p:sp>
        <p:nvSpPr>
          <p:cNvPr id="4" name="Slide Number Placeholder 3"/>
          <p:cNvSpPr>
            <a:spLocks noGrp="1"/>
          </p:cNvSpPr>
          <p:nvPr>
            <p:ph type="sldNum" sz="quarter" idx="10"/>
          </p:nvPr>
        </p:nvSpPr>
        <p:spPr/>
        <p:txBody>
          <a:bodyPr/>
          <a:lstStyle/>
          <a:p>
            <a:fld id="{2CF41C25-7A1F-47FB-B705-003A328B9163}" type="slidenum">
              <a:rPr lang="en-US" smtClean="0"/>
              <a:t>39</a:t>
            </a:fld>
            <a:endParaRPr lang="en-US"/>
          </a:p>
        </p:txBody>
      </p:sp>
    </p:spTree>
    <p:extLst>
      <p:ext uri="{BB962C8B-B14F-4D97-AF65-F5344CB8AC3E}">
        <p14:creationId xmlns:p14="http://schemas.microsoft.com/office/powerpoint/2010/main" val="1423738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4" name="Google Shape;24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0696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1199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2002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52</a:t>
            </a:fld>
            <a:endParaRPr lang="en-US"/>
          </a:p>
        </p:txBody>
      </p:sp>
    </p:spTree>
    <p:extLst>
      <p:ext uri="{BB962C8B-B14F-4D97-AF65-F5344CB8AC3E}">
        <p14:creationId xmlns:p14="http://schemas.microsoft.com/office/powerpoint/2010/main" val="424659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4</a:t>
            </a:fld>
            <a:endParaRPr lang="en-US"/>
          </a:p>
        </p:txBody>
      </p:sp>
    </p:spTree>
    <p:extLst>
      <p:ext uri="{BB962C8B-B14F-4D97-AF65-F5344CB8AC3E}">
        <p14:creationId xmlns:p14="http://schemas.microsoft.com/office/powerpoint/2010/main" val="280260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Information Technology (IT): </a:t>
            </a:r>
            <a:r>
              <a:rPr lang="en-US" b="0" dirty="0"/>
              <a:t>any computer-based tool that people use to work with information and to support the information and information-processing needs of an organization.</a:t>
            </a:r>
          </a:p>
          <a:p>
            <a:r>
              <a:rPr lang="en-US" b="1" dirty="0"/>
              <a:t>Information System (IS): </a:t>
            </a:r>
            <a:r>
              <a:rPr lang="en-US" b="0" dirty="0"/>
              <a:t>collects, processes, stores, analyzes, and disseminates information for a specific purpose.</a:t>
            </a:r>
          </a:p>
          <a:p>
            <a:r>
              <a:rPr lang="en-US" b="1" dirty="0"/>
              <a:t>Informed User: </a:t>
            </a:r>
            <a:r>
              <a:rPr lang="en-US" dirty="0"/>
              <a:t>A person knowledgeable</a:t>
            </a:r>
            <a:r>
              <a:rPr lang="en-US" baseline="0" dirty="0"/>
              <a:t> about information systems and information technology</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6</a:t>
            </a:fld>
            <a:endParaRPr lang="en-US"/>
          </a:p>
        </p:txBody>
      </p:sp>
    </p:spTree>
    <p:extLst>
      <p:ext uri="{BB962C8B-B14F-4D97-AF65-F5344CB8AC3E}">
        <p14:creationId xmlns:p14="http://schemas.microsoft.com/office/powerpoint/2010/main" val="381661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CIO: The executive who is in charge of the IS function</a:t>
            </a:r>
          </a:p>
        </p:txBody>
      </p:sp>
      <p:sp>
        <p:nvSpPr>
          <p:cNvPr id="4" name="Slide Number Placeholder 3"/>
          <p:cNvSpPr>
            <a:spLocks noGrp="1"/>
          </p:cNvSpPr>
          <p:nvPr>
            <p:ph type="sldNum" sz="quarter" idx="10"/>
          </p:nvPr>
        </p:nvSpPr>
        <p:spPr/>
        <p:txBody>
          <a:bodyPr/>
          <a:lstStyle/>
          <a:p>
            <a:fld id="{2CF41C25-7A1F-47FB-B705-003A328B9163}" type="slidenum">
              <a:rPr lang="en-US" smtClean="0"/>
              <a:t>10</a:t>
            </a:fld>
            <a:endParaRPr lang="en-US"/>
          </a:p>
        </p:txBody>
      </p:sp>
    </p:spTree>
    <p:extLst>
      <p:ext uri="{BB962C8B-B14F-4D97-AF65-F5344CB8AC3E}">
        <p14:creationId xmlns:p14="http://schemas.microsoft.com/office/powerpoint/2010/main" val="1160571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Evolution</a:t>
            </a:r>
            <a:r>
              <a:rPr lang="en-US" b="1" u="sng" baseline="0" dirty="0"/>
              <a:t> of the IS Function….</a:t>
            </a:r>
            <a:endParaRPr lang="en-US" b="1" u="sng" dirty="0"/>
          </a:p>
          <a:p>
            <a:r>
              <a:rPr lang="en-US" b="1" dirty="0"/>
              <a:t>Traditional Functions of the MIS Department:</a:t>
            </a:r>
          </a:p>
          <a:p>
            <a:r>
              <a:rPr lang="en-US" dirty="0"/>
              <a:t>• Managing systems development and systems project management</a:t>
            </a:r>
          </a:p>
          <a:p>
            <a:r>
              <a:rPr lang="en-US" dirty="0"/>
              <a:t>• Managing computer operations, including the computer center</a:t>
            </a:r>
          </a:p>
          <a:p>
            <a:r>
              <a:rPr lang="en-US" dirty="0"/>
              <a:t>• Staffing, training, and developing IS skills</a:t>
            </a:r>
          </a:p>
          <a:p>
            <a:r>
              <a:rPr lang="en-US" dirty="0"/>
              <a:t>• Providing technical services</a:t>
            </a:r>
          </a:p>
          <a:p>
            <a:r>
              <a:rPr lang="en-US" dirty="0"/>
              <a:t>• Infrastructure planning, development, and control</a:t>
            </a:r>
          </a:p>
          <a:p>
            <a:endParaRPr lang="en-US" dirty="0"/>
          </a:p>
          <a:p>
            <a:r>
              <a:rPr lang="en-US" b="1" dirty="0"/>
              <a:t>New (Consultative) Functions of the MIS Department</a:t>
            </a:r>
          </a:p>
          <a:p>
            <a:r>
              <a:rPr lang="en-US" dirty="0"/>
              <a:t>• Initiating and designing specific strategic information systems</a:t>
            </a:r>
          </a:p>
          <a:p>
            <a:r>
              <a:rPr lang="en-US" dirty="0"/>
              <a:t>• Incorporating the Internet and electronic commerce into the business</a:t>
            </a:r>
          </a:p>
          <a:p>
            <a:r>
              <a:rPr lang="en-US" dirty="0"/>
              <a:t>• Managing system integration including the Internet, intranets, and extranets</a:t>
            </a:r>
          </a:p>
          <a:p>
            <a:r>
              <a:rPr lang="en-US" dirty="0"/>
              <a:t>• Educating the non-MIS managers about IT</a:t>
            </a:r>
          </a:p>
          <a:p>
            <a:r>
              <a:rPr lang="en-US" dirty="0"/>
              <a:t>• Educating the MIS staff about the business</a:t>
            </a:r>
          </a:p>
          <a:p>
            <a:r>
              <a:rPr lang="en-US" dirty="0"/>
              <a:t>• Partnering with business-unit executives</a:t>
            </a:r>
          </a:p>
          <a:p>
            <a:r>
              <a:rPr lang="en-US" dirty="0"/>
              <a:t>• Managing outsourcing</a:t>
            </a:r>
          </a:p>
          <a:p>
            <a:r>
              <a:rPr lang="en-US" dirty="0"/>
              <a:t>• Proactively using business and technical knowledge to seed innovative ideas about IT</a:t>
            </a:r>
          </a:p>
          <a:p>
            <a:r>
              <a:rPr lang="en-US" dirty="0"/>
              <a:t>• Creating business alliances with business partners</a:t>
            </a:r>
          </a:p>
        </p:txBody>
      </p:sp>
      <p:sp>
        <p:nvSpPr>
          <p:cNvPr id="4" name="Slide Number Placeholder 3"/>
          <p:cNvSpPr>
            <a:spLocks noGrp="1"/>
          </p:cNvSpPr>
          <p:nvPr>
            <p:ph type="sldNum" sz="quarter" idx="10"/>
          </p:nvPr>
        </p:nvSpPr>
        <p:spPr/>
        <p:txBody>
          <a:bodyPr/>
          <a:lstStyle/>
          <a:p>
            <a:fld id="{2CF41C25-7A1F-47FB-B705-003A328B9163}" type="slidenum">
              <a:rPr lang="en-US" smtClean="0"/>
              <a:t>12</a:t>
            </a:fld>
            <a:endParaRPr lang="en-US"/>
          </a:p>
        </p:txBody>
      </p:sp>
    </p:spTree>
    <p:extLst>
      <p:ext uri="{BB962C8B-B14F-4D97-AF65-F5344CB8AC3E}">
        <p14:creationId xmlns:p14="http://schemas.microsoft.com/office/powerpoint/2010/main" val="4272968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13</a:t>
            </a:fld>
            <a:endParaRPr lang="en-US"/>
          </a:p>
        </p:txBody>
      </p:sp>
    </p:spTree>
    <p:extLst>
      <p:ext uri="{BB962C8B-B14F-4D97-AF65-F5344CB8AC3E}">
        <p14:creationId xmlns:p14="http://schemas.microsoft.com/office/powerpoint/2010/main" val="178617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14</a:t>
            </a:fld>
            <a:endParaRPr lang="en-US"/>
          </a:p>
        </p:txBody>
      </p:sp>
    </p:spTree>
    <p:extLst>
      <p:ext uri="{BB962C8B-B14F-4D97-AF65-F5344CB8AC3E}">
        <p14:creationId xmlns:p14="http://schemas.microsoft.com/office/powerpoint/2010/main" val="3244111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Computer-Based</a:t>
            </a:r>
            <a:r>
              <a:rPr lang="en-US" b="1" baseline="0" dirty="0"/>
              <a:t> Information Systems (CBIS): </a:t>
            </a:r>
            <a:r>
              <a:rPr lang="en-US" baseline="0" dirty="0"/>
              <a:t>an information system that uses computer technology to perform some or all of the its intended tasks.</a:t>
            </a:r>
          </a:p>
        </p:txBody>
      </p:sp>
      <p:sp>
        <p:nvSpPr>
          <p:cNvPr id="4" name="Slide Number Placeholder 3"/>
          <p:cNvSpPr>
            <a:spLocks noGrp="1"/>
          </p:cNvSpPr>
          <p:nvPr>
            <p:ph type="sldNum" sz="quarter" idx="10"/>
          </p:nvPr>
        </p:nvSpPr>
        <p:spPr/>
        <p:txBody>
          <a:bodyPr/>
          <a:lstStyle/>
          <a:p>
            <a:fld id="{2CF41C25-7A1F-47FB-B705-003A328B9163}" type="slidenum">
              <a:rPr lang="en-US" smtClean="0"/>
              <a:t>18</a:t>
            </a:fld>
            <a:endParaRPr lang="en-US"/>
          </a:p>
        </p:txBody>
      </p:sp>
    </p:spTree>
    <p:extLst>
      <p:ext uri="{BB962C8B-B14F-4D97-AF65-F5344CB8AC3E}">
        <p14:creationId xmlns:p14="http://schemas.microsoft.com/office/powerpoint/2010/main" val="2723547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590799" y="17526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a:t>1</a:t>
            </a:r>
          </a:p>
        </p:txBody>
      </p:sp>
      <p:sp>
        <p:nvSpPr>
          <p:cNvPr id="11" name="Subtitle 2"/>
          <p:cNvSpPr txBox="1">
            <a:spLocks/>
          </p:cNvSpPr>
          <p:nvPr userDrawn="1"/>
        </p:nvSpPr>
        <p:spPr>
          <a:xfrm>
            <a:off x="685800" y="2133600"/>
            <a:ext cx="23622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a:solidFill>
                  <a:schemeClr val="bg1">
                    <a:lumMod val="50000"/>
                  </a:schemeClr>
                </a:solidFill>
              </a:rPr>
              <a:t>CHAPTER</a:t>
            </a:r>
          </a:p>
        </p:txBody>
      </p:sp>
      <p:cxnSp>
        <p:nvCxnSpPr>
          <p:cNvPr id="14" name="Straight Connector 13"/>
          <p:cNvCxnSpPr/>
          <p:nvPr userDrawn="1"/>
        </p:nvCxnSpPr>
        <p:spPr>
          <a:xfrm flipH="1">
            <a:off x="3048000" y="33528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hasCustomPrompt="1"/>
          </p:nvPr>
        </p:nvSpPr>
        <p:spPr>
          <a:xfrm>
            <a:off x="609600" y="3810000"/>
            <a:ext cx="8382000" cy="28956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Enter Chapter Title</a:t>
            </a:r>
          </a:p>
        </p:txBody>
      </p:sp>
    </p:spTree>
    <p:extLst>
      <p:ext uri="{BB962C8B-B14F-4D97-AF65-F5344CB8AC3E}">
        <p14:creationId xmlns:p14="http://schemas.microsoft.com/office/powerpoint/2010/main" val="275202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ic Level5">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2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5" name="Straight Connector 24"/>
          <p:cNvCxnSpPr/>
          <p:nvPr userDrawn="1"/>
        </p:nvCxnSpPr>
        <p:spPr>
          <a:xfrm>
            <a:off x="0" y="1676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94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a:t>1</a:t>
            </a:r>
          </a:p>
        </p:txBody>
      </p:sp>
      <p:sp>
        <p:nvSpPr>
          <p:cNvPr id="11" name="Subtitle 2"/>
          <p:cNvSpPr txBox="1">
            <a:spLocks/>
          </p:cNvSpPr>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a:solidFill>
                  <a:schemeClr val="bg1">
                    <a:lumMod val="50000"/>
                  </a:schemeClr>
                </a:solidFill>
              </a:rPr>
              <a:t>PLUG</a:t>
            </a:r>
            <a:r>
              <a:rPr lang="en-US" sz="3600" baseline="0" dirty="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60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Enter Chapter Title</a:t>
            </a:r>
          </a:p>
        </p:txBody>
      </p:sp>
    </p:spTree>
    <p:extLst>
      <p:ext uri="{BB962C8B-B14F-4D97-AF65-F5344CB8AC3E}">
        <p14:creationId xmlns:p14="http://schemas.microsoft.com/office/powerpoint/2010/main" val="4151629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a:t>0.0</a:t>
            </a:r>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61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EXAMPLE</a:t>
            </a:r>
          </a:p>
        </p:txBody>
      </p:sp>
    </p:spTree>
    <p:extLst>
      <p:ext uri="{BB962C8B-B14F-4D97-AF65-F5344CB8AC3E}">
        <p14:creationId xmlns:p14="http://schemas.microsoft.com/office/powerpoint/2010/main" val="2434610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 PERSONAL:</a:t>
            </a:r>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210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CHAPTER OUTLINE</a:t>
            </a:r>
          </a:p>
        </p:txBody>
      </p:sp>
      <p:sp>
        <p:nvSpPr>
          <p:cNvPr id="3" name="Content Placeholder 2"/>
          <p:cNvSpPr>
            <a:spLocks noGrp="1"/>
          </p:cNvSpPr>
          <p:nvPr>
            <p:ph idx="1"/>
          </p:nvPr>
        </p:nvSpPr>
        <p:spPr>
          <a:xfrm>
            <a:off x="457200" y="1371600"/>
            <a:ext cx="8229600" cy="4754563"/>
          </a:xfrm>
        </p:spPr>
        <p:txBody>
          <a:bodyPr/>
          <a:lstStyle>
            <a:lvl1pPr marL="514350" indent="-514350">
              <a:buClr>
                <a:srgbClr val="00B0F0"/>
              </a:buClr>
              <a:buSzPct val="100000"/>
              <a:buFont typeface="+mj-lt"/>
              <a:buAutoNum type="arabicPeriod"/>
              <a:defRPr baseline="0">
                <a:latin typeface="Verdana" panose="020B0604030504040204" pitchFamily="34" charset="0"/>
                <a:ea typeface="Verdana" panose="020B0604030504040204" pitchFamily="34" charset="0"/>
                <a:cs typeface="Verdana" panose="020B0604030504040204"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3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rgbClr val="FF9900"/>
              </a:buClr>
              <a:buSzPct val="100000"/>
              <a:buFont typeface="+mj-lt"/>
              <a:buAutoNum type="arabicPeriod"/>
              <a:defRPr baseline="0">
                <a:latin typeface="Times New Roman" panose="02020603050405020304" pitchFamily="18" charset="0"/>
                <a:ea typeface="Verdana" panose="020B0604030504040204" pitchFamily="34" charset="0"/>
                <a:cs typeface="Times New Roman" panose="02020603050405020304"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LEARNING OBJECTIVES</a:t>
            </a:r>
          </a:p>
        </p:txBody>
      </p:sp>
      <p:sp>
        <p:nvSpPr>
          <p:cNvPr id="11" name="Subtitle 2"/>
          <p:cNvSpPr txBox="1">
            <a:spLocks/>
          </p:cNvSpPr>
          <p:nvPr userDrawn="1"/>
        </p:nvSpPr>
        <p:spPr>
          <a:xfrm>
            <a:off x="7263063" y="533400"/>
            <a:ext cx="1652337" cy="1066800"/>
          </a:xfrm>
          <a:prstGeom prst="rect">
            <a:avLst/>
          </a:prstGeom>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4400" kern="1200" baseline="0">
                <a:solidFill>
                  <a:srgbClr val="FFC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solidFill>
                  <a:schemeClr val="tx2">
                    <a:lumMod val="60000"/>
                    <a:lumOff val="40000"/>
                  </a:schemeClr>
                </a:solidFill>
              </a:rPr>
              <a:t>&gt;&gt;&gt;</a:t>
            </a:r>
          </a:p>
        </p:txBody>
      </p:sp>
    </p:spTree>
    <p:extLst>
      <p:ext uri="{BB962C8B-B14F-4D97-AF65-F5344CB8AC3E}">
        <p14:creationId xmlns:p14="http://schemas.microsoft.com/office/powerpoint/2010/main" val="405939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276600" y="228600"/>
            <a:ext cx="2209800" cy="1143000"/>
          </a:xfrm>
        </p:spPr>
        <p:txBody>
          <a:bodyPr>
            <a:noAutofit/>
          </a:bodyPr>
          <a:lstStyle>
            <a:lvl1pPr algn="l">
              <a:defRPr sz="4400" b="1" baseline="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CASE</a:t>
            </a:r>
          </a:p>
        </p:txBody>
      </p:sp>
      <p:sp>
        <p:nvSpPr>
          <p:cNvPr id="14" name="Title 1"/>
          <p:cNvSpPr txBox="1">
            <a:spLocks/>
          </p:cNvSpPr>
          <p:nvPr userDrawn="1"/>
        </p:nvSpPr>
        <p:spPr>
          <a:xfrm>
            <a:off x="457200" y="228600"/>
            <a:ext cx="3276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a:solidFill>
                  <a:schemeClr val="accent1">
                    <a:lumMod val="75000"/>
                  </a:schemeClr>
                </a:solidFill>
              </a:rPr>
              <a:t>OPENING</a:t>
            </a:r>
          </a:p>
        </p:txBody>
      </p:sp>
      <p:sp>
        <p:nvSpPr>
          <p:cNvPr id="15" name="Title 1"/>
          <p:cNvSpPr txBox="1">
            <a:spLocks/>
          </p:cNvSpPr>
          <p:nvPr userDrawn="1"/>
        </p:nvSpPr>
        <p:spPr>
          <a:xfrm>
            <a:off x="5181600" y="228600"/>
            <a:ext cx="2438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solidFill>
                  <a:srgbClr val="6600CC"/>
                </a:solidFill>
              </a:rPr>
              <a:t>&gt;</a:t>
            </a:r>
          </a:p>
        </p:txBody>
      </p:sp>
    </p:spTree>
    <p:extLst>
      <p:ext uri="{BB962C8B-B14F-4D97-AF65-F5344CB8AC3E}">
        <p14:creationId xmlns:p14="http://schemas.microsoft.com/office/powerpoint/2010/main" val="38561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4" name="Rectangle 3"/>
          <p:cNvSpPr/>
          <p:nvPr userDrawn="1"/>
        </p:nvSpPr>
        <p:spPr>
          <a:xfrm>
            <a:off x="0" y="1397296"/>
            <a:ext cx="9144000" cy="4927304"/>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635296"/>
            <a:ext cx="7772400" cy="990600"/>
          </a:xfrm>
        </p:spPr>
        <p:txBody>
          <a:bodyPr>
            <a:normAutofit/>
          </a:bodyPr>
          <a:lstStyle>
            <a:lvl1pPr marL="0" indent="0">
              <a:buNone/>
              <a:defRPr sz="4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 ABOUT BUSINESS  0.0</a:t>
            </a:r>
          </a:p>
        </p:txBody>
      </p:sp>
      <p:cxnSp>
        <p:nvCxnSpPr>
          <p:cNvPr id="15" name="Straight Connector 14"/>
          <p:cNvCxnSpPr/>
          <p:nvPr userDrawn="1"/>
        </p:nvCxnSpPr>
        <p:spPr>
          <a:xfrm>
            <a:off x="0" y="1397296"/>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228600"/>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0"/>
          <p:cNvSpPr>
            <a:spLocks noGrp="1"/>
          </p:cNvSpPr>
          <p:nvPr>
            <p:ph sz="quarter" idx="16"/>
          </p:nvPr>
        </p:nvSpPr>
        <p:spPr>
          <a:xfrm>
            <a:off x="609600" y="1828800"/>
            <a:ext cx="8001000" cy="4419600"/>
          </a:xfrm>
        </p:spPr>
        <p:txBody>
          <a:bodyPr/>
          <a:lstStyle>
            <a:lvl1pPr>
              <a:defRPr sz="3200" b="1"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rgbClr val="0000CC"/>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859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a:t>0.0</a:t>
            </a:r>
          </a:p>
        </p:txBody>
      </p:sp>
      <p:sp>
        <p:nvSpPr>
          <p:cNvPr id="21" name="Content Placeholder 20"/>
          <p:cNvSpPr>
            <a:spLocks noGrp="1"/>
          </p:cNvSpPr>
          <p:nvPr>
            <p:ph sz="quarter" idx="15"/>
          </p:nvPr>
        </p:nvSpPr>
        <p:spPr>
          <a:xfrm>
            <a:off x="1066800" y="2438400"/>
            <a:ext cx="7543800" cy="38100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5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5" name="Straight Connector 24"/>
          <p:cNvCxnSpPr/>
          <p:nvPr userDrawn="1"/>
        </p:nvCxnSpPr>
        <p:spPr>
          <a:xfrm>
            <a:off x="0" y="14478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4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3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pic Level4">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1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t>‹#›</a:t>
            </a:fld>
            <a:endParaRPr lang="en-US"/>
          </a:p>
        </p:txBody>
      </p:sp>
    </p:spTree>
    <p:extLst>
      <p:ext uri="{BB962C8B-B14F-4D97-AF65-F5344CB8AC3E}">
        <p14:creationId xmlns:p14="http://schemas.microsoft.com/office/powerpoint/2010/main" val="29186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4" r:id="rId4"/>
    <p:sldLayoutId id="2147483662" r:id="rId5"/>
    <p:sldLayoutId id="2147483663" r:id="rId6"/>
    <p:sldLayoutId id="2147483676" r:id="rId7"/>
    <p:sldLayoutId id="2147483677" r:id="rId8"/>
    <p:sldLayoutId id="2147483682" r:id="rId9"/>
    <p:sldLayoutId id="2147483683" r:id="rId10"/>
    <p:sldLayoutId id="2147483664" r:id="rId11"/>
    <p:sldLayoutId id="2147483678" r:id="rId12"/>
    <p:sldLayoutId id="2147483679" r:id="rId13"/>
    <p:sldLayoutId id="2147483680" r:id="rId14"/>
    <p:sldLayoutId id="2147483681" r:id="rId15"/>
  </p:sldLayoutIdLst>
  <p:hf hdr="0" ftr="0" dt="0"/>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2388" y="2969559"/>
            <a:ext cx="8382000" cy="2895600"/>
          </a:xfrm>
        </p:spPr>
        <p:txBody>
          <a:bodyPr>
            <a:normAutofit/>
          </a:bodyPr>
          <a:lstStyle/>
          <a:p>
            <a:r>
              <a:rPr lang="en-US" sz="5400" dirty="0">
                <a:latin typeface="Times New Roman" panose="02020603050405020304" pitchFamily="18" charset="0"/>
                <a:cs typeface="Times New Roman" panose="02020603050405020304" pitchFamily="18" charset="0"/>
              </a:rPr>
              <a:t>MANAGEMENT INFORMATION SYSTEM</a:t>
            </a:r>
          </a:p>
          <a:p>
            <a:endParaRPr lang="en-US" sz="5400" dirty="0"/>
          </a:p>
        </p:txBody>
      </p:sp>
      <p:sp>
        <p:nvSpPr>
          <p:cNvPr id="4" name="TextBox 3"/>
          <p:cNvSpPr txBox="1"/>
          <p:nvPr/>
        </p:nvSpPr>
        <p:spPr>
          <a:xfrm>
            <a:off x="762000" y="2438400"/>
            <a:ext cx="2286000" cy="533400"/>
          </a:xfrm>
          <a:prstGeom prst="rect">
            <a:avLst/>
          </a:prstGeom>
          <a:solidFill>
            <a:schemeClr val="bg1">
              <a:lumMod val="95000"/>
            </a:schemeClr>
          </a:solidFill>
        </p:spPr>
        <p:txBody>
          <a:bodyPr wrap="square" rtlCol="0">
            <a:spAutoFit/>
          </a:bodyPr>
          <a:lstStyle/>
          <a:p>
            <a:endParaRPr lang="en-US" dirty="0"/>
          </a:p>
        </p:txBody>
      </p:sp>
      <p:sp>
        <p:nvSpPr>
          <p:cNvPr id="5" name="Slide Number Placeholder 4"/>
          <p:cNvSpPr>
            <a:spLocks noGrp="1"/>
          </p:cNvSpPr>
          <p:nvPr>
            <p:ph type="sldNum" sz="quarter" idx="12"/>
          </p:nvPr>
        </p:nvSpPr>
        <p:spPr/>
        <p:txBody>
          <a:bodyPr/>
          <a:lstStyle/>
          <a:p>
            <a:fld id="{AC392DC9-9688-4E44-A90B-C333AD8FEA09}" type="slidenum">
              <a:rPr lang="en-US" smtClean="0"/>
              <a:t>1</a:t>
            </a:fld>
            <a:endParaRPr lang="en-US" dirty="0"/>
          </a:p>
        </p:txBody>
      </p:sp>
      <p:sp>
        <p:nvSpPr>
          <p:cNvPr id="6" name="Rectangle 5"/>
          <p:cNvSpPr/>
          <p:nvPr/>
        </p:nvSpPr>
        <p:spPr>
          <a:xfrm>
            <a:off x="282388" y="4784586"/>
            <a:ext cx="8839200" cy="1754326"/>
          </a:xfrm>
          <a:prstGeom prst="rect">
            <a:avLst/>
          </a:prstGeom>
        </p:spPr>
        <p:txBody>
          <a:bodyPr wrap="square">
            <a:spAutoFit/>
          </a:bodyPr>
          <a:lstStyle/>
          <a:p>
            <a:r>
              <a:rPr lang="en-US" b="1" dirty="0"/>
              <a:t>REFERENCES: </a:t>
            </a:r>
          </a:p>
          <a:p>
            <a:pPr marL="342900" indent="-342900">
              <a:buAutoNum type="arabicPeriod"/>
            </a:pPr>
            <a:r>
              <a:rPr lang="en-US" dirty="0"/>
              <a:t>Kelly Rainer, Brad Prince, Management Information Systems, Wiley </a:t>
            </a:r>
          </a:p>
          <a:p>
            <a:pPr marL="342900" indent="-342900">
              <a:buAutoNum type="arabicPeriod"/>
            </a:pPr>
            <a:r>
              <a:rPr lang="en-US" dirty="0"/>
              <a:t>K.C. Laudon and J.P. Laudon, Management Information Systems: Managing the Digital Firm, 10th Ed., Prentice Hall, 2007.</a:t>
            </a:r>
          </a:p>
          <a:p>
            <a:pPr marL="342900" indent="-342900">
              <a:buAutoNum type="arabicPeriod"/>
            </a:pPr>
            <a:r>
              <a:rPr lang="en-US" dirty="0"/>
              <a:t>D. </a:t>
            </a:r>
            <a:r>
              <a:rPr lang="en-US" dirty="0" err="1"/>
              <a:t>Boddy</a:t>
            </a:r>
            <a:r>
              <a:rPr lang="en-US" dirty="0"/>
              <a:t>, A. </a:t>
            </a:r>
            <a:r>
              <a:rPr lang="en-US" dirty="0" err="1"/>
              <a:t>Boonstra</a:t>
            </a:r>
            <a:r>
              <a:rPr lang="en-US" dirty="0"/>
              <a:t>, Managing Information Systems: Strategy and Organization, Prentice Hall, 2008 </a:t>
            </a:r>
          </a:p>
        </p:txBody>
      </p:sp>
    </p:spTree>
    <p:extLst>
      <p:ext uri="{BB962C8B-B14F-4D97-AF65-F5344CB8AC3E}">
        <p14:creationId xmlns:p14="http://schemas.microsoft.com/office/powerpoint/2010/main" val="96450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8600" y="-594156"/>
            <a:ext cx="8153399" cy="1676400"/>
          </a:xfrm>
        </p:spPr>
        <p:txBody>
          <a:bodyPr/>
          <a:lstStyle/>
          <a:p>
            <a:r>
              <a:rPr lang="en-US" dirty="0">
                <a:latin typeface="Times New Roman" panose="02020603050405020304" pitchFamily="18" charset="0"/>
                <a:cs typeface="Times New Roman" panose="02020603050405020304" pitchFamily="18" charset="0"/>
              </a:rPr>
              <a:t>IT Offers Career Opportunities</a:t>
            </a:r>
          </a:p>
        </p:txBody>
      </p:sp>
      <p:sp>
        <p:nvSpPr>
          <p:cNvPr id="3" name="Content Placeholder 2"/>
          <p:cNvSpPr>
            <a:spLocks noGrp="1"/>
          </p:cNvSpPr>
          <p:nvPr>
            <p:ph sz="quarter" idx="15"/>
          </p:nvPr>
        </p:nvSpPr>
        <p:spPr/>
        <p:txBody>
          <a:bodyPr>
            <a:normAutofit/>
          </a:bodyPr>
          <a:lstStyle/>
          <a:p>
            <a:r>
              <a:rPr lang="en-US" dirty="0">
                <a:latin typeface="Times New Roman" panose="02020603050405020304" pitchFamily="18" charset="0"/>
                <a:cs typeface="Times New Roman" panose="02020603050405020304" pitchFamily="18" charset="0"/>
              </a:rPr>
              <a:t>Chief Information Officer (CIO)</a:t>
            </a:r>
          </a:p>
          <a:p>
            <a:r>
              <a:rPr lang="en-US" dirty="0">
                <a:latin typeface="Times New Roman" panose="02020603050405020304" pitchFamily="18" charset="0"/>
                <a:cs typeface="Times New Roman" panose="02020603050405020304" pitchFamily="18" charset="0"/>
              </a:rPr>
              <a:t>Substantial Demand for IT Staff</a:t>
            </a:r>
          </a:p>
          <a:p>
            <a:pPr lvl="1"/>
            <a:r>
              <a:rPr lang="en-US" dirty="0">
                <a:latin typeface="Times New Roman" panose="02020603050405020304" pitchFamily="18" charset="0"/>
                <a:cs typeface="Times New Roman" panose="02020603050405020304" pitchFamily="18" charset="0"/>
              </a:rPr>
              <a:t>Programmers</a:t>
            </a:r>
          </a:p>
          <a:p>
            <a:pPr lvl="1"/>
            <a:r>
              <a:rPr lang="en-US" dirty="0">
                <a:latin typeface="Times New Roman" panose="02020603050405020304" pitchFamily="18" charset="0"/>
                <a:cs typeface="Times New Roman" panose="02020603050405020304" pitchFamily="18" charset="0"/>
              </a:rPr>
              <a:t>Business Analysts</a:t>
            </a:r>
          </a:p>
          <a:p>
            <a:pPr lvl="1"/>
            <a:r>
              <a:rPr lang="en-US" dirty="0">
                <a:latin typeface="Times New Roman" panose="02020603050405020304" pitchFamily="18" charset="0"/>
                <a:cs typeface="Times New Roman" panose="02020603050405020304" pitchFamily="18" charset="0"/>
              </a:rPr>
              <a:t>System Analysts</a:t>
            </a:r>
          </a:p>
          <a:p>
            <a:pPr lvl="1"/>
            <a:r>
              <a:rPr lang="en-US" dirty="0">
                <a:latin typeface="Times New Roman" panose="02020603050405020304" pitchFamily="18" charset="0"/>
                <a:cs typeface="Times New Roman" panose="02020603050405020304" pitchFamily="18" charset="0"/>
              </a:rPr>
              <a:t>Designers</a:t>
            </a:r>
          </a:p>
          <a:p>
            <a:endParaRPr lang="en-US"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4675" y="304800"/>
            <a:ext cx="1714500" cy="1199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AC392DC9-9688-4E44-A90B-C333AD8FEA09}"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605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897"/>
            <a:ext cx="8229600" cy="792162"/>
          </a:xfrm>
        </p:spPr>
        <p:txBody>
          <a:bodyPr>
            <a:noAutofit/>
          </a:bodyPr>
          <a:lstStyle/>
          <a:p>
            <a:r>
              <a:rPr lang="en-US" sz="3200" b="1" dirty="0">
                <a:solidFill>
                  <a:srgbClr val="6600CC"/>
                </a:solidFill>
              </a:rPr>
              <a:t>IT Offers Career Opportunities</a:t>
            </a:r>
            <a:endParaRPr lang="en-US" sz="3200" dirty="0">
              <a:solidFill>
                <a:srgbClr val="6600CC"/>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762000" y="838200"/>
            <a:ext cx="7315200" cy="5486400"/>
          </a:xfrm>
          <a:prstGeom prst="rect">
            <a:avLst/>
          </a:prstGeom>
          <a:noFill/>
          <a:ln w="9525">
            <a:noFill/>
            <a:miter lim="800000"/>
            <a:headEnd/>
            <a:tailEnd/>
          </a:ln>
          <a:effectLst/>
        </p:spPr>
      </p:pic>
    </p:spTree>
    <p:extLst>
      <p:ext uri="{BB962C8B-B14F-4D97-AF65-F5344CB8AC3E}">
        <p14:creationId xmlns:p14="http://schemas.microsoft.com/office/powerpoint/2010/main" val="2230845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Managing Information Resources</a:t>
            </a:r>
          </a:p>
        </p:txBody>
      </p:sp>
      <p:sp>
        <p:nvSpPr>
          <p:cNvPr id="3" name="Content Placeholder 2"/>
          <p:cNvSpPr>
            <a:spLocks noGrp="1"/>
          </p:cNvSpPr>
          <p:nvPr>
            <p:ph sz="quarter" idx="15"/>
          </p:nvPr>
        </p:nvSpPr>
        <p:spPr>
          <a:xfrm>
            <a:off x="609600" y="2286000"/>
            <a:ext cx="8229600" cy="3962400"/>
          </a:xfrm>
        </p:spPr>
        <p:txBody>
          <a:bodyPr>
            <a:normAutofit/>
          </a:bodyPr>
          <a:lstStyle/>
          <a:p>
            <a:r>
              <a:rPr lang="en-US" dirty="0">
                <a:latin typeface="Times New Roman" panose="02020603050405020304" pitchFamily="18" charset="0"/>
                <a:cs typeface="Times New Roman" panose="02020603050405020304" pitchFamily="18" charset="0"/>
              </a:rPr>
              <a:t>Managing information systems (IS) is difficult and complex</a:t>
            </a:r>
          </a:p>
          <a:p>
            <a:r>
              <a:rPr lang="en-US" dirty="0">
                <a:latin typeface="Times New Roman" panose="02020603050405020304" pitchFamily="18" charset="0"/>
                <a:cs typeface="Times New Roman" panose="02020603050405020304" pitchFamily="18" charset="0"/>
              </a:rPr>
              <a:t>Contributing Factors:</a:t>
            </a:r>
          </a:p>
          <a:p>
            <a:pPr lvl="1"/>
            <a:r>
              <a:rPr lang="en-US" dirty="0">
                <a:latin typeface="Times New Roman" panose="02020603050405020304" pitchFamily="18" charset="0"/>
                <a:cs typeface="Times New Roman" panose="02020603050405020304" pitchFamily="18" charset="0"/>
              </a:rPr>
              <a:t> Strategic value of IS’s</a:t>
            </a:r>
          </a:p>
          <a:p>
            <a:pPr lvl="1"/>
            <a:r>
              <a:rPr lang="en-US" dirty="0">
                <a:latin typeface="Times New Roman" panose="02020603050405020304" pitchFamily="18" charset="0"/>
                <a:cs typeface="Times New Roman" panose="02020603050405020304" pitchFamily="18" charset="0"/>
              </a:rPr>
              <a:t>Acquiring, operating, and maintaining IS’s is very expensive</a:t>
            </a:r>
          </a:p>
          <a:p>
            <a:pPr lvl="1"/>
            <a:r>
              <a:rPr lang="en-US" dirty="0">
                <a:latin typeface="Times New Roman" panose="02020603050405020304" pitchFamily="18" charset="0"/>
                <a:cs typeface="Times New Roman" panose="02020603050405020304" pitchFamily="18" charset="0"/>
              </a:rPr>
              <a:t>Evolution of the IS Function</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C392DC9-9688-4E44-A90B-C333AD8FEA09}"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753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6600CC"/>
                </a:solidFill>
                <a:latin typeface="Times New Roman" panose="02020603050405020304" pitchFamily="18" charset="0"/>
                <a:cs typeface="Times New Roman" panose="02020603050405020304" pitchFamily="18" charset="0"/>
              </a:rPr>
              <a:t>Managing Information Resources</a:t>
            </a:r>
            <a:endParaRPr lang="en-US" dirty="0">
              <a:solidFill>
                <a:srgbClr val="66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371600"/>
            <a:ext cx="8382000" cy="5334000"/>
          </a:xfrm>
        </p:spPr>
        <p:txBody>
          <a:bodyPr>
            <a:noAutofit/>
          </a:bodyPr>
          <a:lstStyle/>
          <a:p>
            <a:pPr lvl="1" algn="just"/>
            <a:r>
              <a:rPr lang="en-US" b="1" dirty="0">
                <a:cs typeface="Times New Roman" panose="02020603050405020304" pitchFamily="18" charset="0"/>
              </a:rPr>
              <a:t>Strategic value of IS’s</a:t>
            </a:r>
          </a:p>
          <a:p>
            <a:pPr algn="just">
              <a:buFont typeface="Wingdings" pitchFamily="2" charset="2"/>
              <a:buChar char="ü"/>
            </a:pPr>
            <a:r>
              <a:rPr lang="en-US" sz="2800" dirty="0">
                <a:latin typeface="Times New Roman" panose="02020603050405020304" pitchFamily="18" charset="0"/>
                <a:cs typeface="Times New Roman" panose="02020603050405020304" pitchFamily="18" charset="0"/>
              </a:rPr>
              <a:t> First, information systems have enormous strategic value to organizations. Firms rely on them so heavily that, in some cases, when these systems are not working (even for a short time), the firm cannot function. (This situation is called “being</a:t>
            </a:r>
          </a:p>
          <a:p>
            <a:pPr algn="just">
              <a:buNone/>
            </a:pPr>
            <a:r>
              <a:rPr lang="en-US" sz="2800" dirty="0">
                <a:latin typeface="Times New Roman" panose="02020603050405020304" pitchFamily="18" charset="0"/>
                <a:cs typeface="Times New Roman" panose="02020603050405020304" pitchFamily="18" charset="0"/>
              </a:rPr>
              <a:t>       hostage to information systems.”) </a:t>
            </a:r>
          </a:p>
        </p:txBody>
      </p:sp>
    </p:spTree>
    <p:extLst>
      <p:ext uri="{BB962C8B-B14F-4D97-AF65-F5344CB8AC3E}">
        <p14:creationId xmlns:p14="http://schemas.microsoft.com/office/powerpoint/2010/main" val="1752241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6600CC"/>
                </a:solidFill>
                <a:latin typeface="Times New Roman" panose="02020603050405020304" pitchFamily="18" charset="0"/>
                <a:cs typeface="Times New Roman" panose="02020603050405020304" pitchFamily="18" charset="0"/>
              </a:rPr>
              <a:t>Managing Information Resources</a:t>
            </a:r>
            <a:endParaRPr lang="en-US" dirty="0">
              <a:solidFill>
                <a:srgbClr val="66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371600"/>
            <a:ext cx="8382000" cy="5334000"/>
          </a:xfrm>
        </p:spPr>
        <p:txBody>
          <a:bodyPr>
            <a:noAutofit/>
          </a:bodyPr>
          <a:lstStyle/>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Second, Acquiring, operating, and maintaining IS’s is very expensive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Third  factor contributing to the difficulty in managing information systems is the </a:t>
            </a:r>
            <a:r>
              <a:rPr lang="en-US" sz="2400" b="1" dirty="0">
                <a:latin typeface="Times New Roman" panose="02020603050405020304" pitchFamily="18" charset="0"/>
                <a:cs typeface="Times New Roman" panose="02020603050405020304" pitchFamily="18" charset="0"/>
              </a:rPr>
              <a:t>evolution of the management information systems (MIS) function within the organization. </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Wingdings" pitchFamily="2" charset="2"/>
              <a:buChar char="ü"/>
            </a:pPr>
            <a:r>
              <a:rPr lang="en-US" sz="2000" dirty="0">
                <a:latin typeface="Times New Roman" panose="02020603050405020304" pitchFamily="18" charset="0"/>
                <a:cs typeface="Times New Roman" panose="02020603050405020304" pitchFamily="18" charset="0"/>
              </a:rPr>
              <a:t>When businesses first began to use computers in the early 1950s, the MIS department “owned” the only computing resource in the organization, the mainframe. At that time, end users did not interact directly with the mainframe.</a:t>
            </a:r>
          </a:p>
          <a:p>
            <a:pPr>
              <a:buFont typeface="Wingdings" pitchFamily="2" charset="2"/>
              <a:buChar char="ü"/>
            </a:pPr>
            <a:r>
              <a:rPr lang="en-US" sz="2000" dirty="0">
                <a:latin typeface="Times New Roman" panose="02020603050405020304" pitchFamily="18" charset="0"/>
                <a:cs typeface="Times New Roman" panose="02020603050405020304" pitchFamily="18" charset="0"/>
              </a:rPr>
              <a:t>In modern organization  MIS department now act as a consultants to end users, viewing them as customers</a:t>
            </a:r>
          </a:p>
          <a:p>
            <a:pPr>
              <a:buFont typeface="Wingdings" pitchFamily="2" charset="2"/>
              <a:buChar char="ü"/>
            </a:pPr>
            <a:r>
              <a:rPr lang="en-US" sz="2000" dirty="0">
                <a:latin typeface="Times New Roman" panose="02020603050405020304" pitchFamily="18" charset="0"/>
                <a:cs typeface="Times New Roman" panose="02020603050405020304" pitchFamily="18" charset="0"/>
              </a:rPr>
              <a:t>MIS department is to use IT to solve end-user problems</a:t>
            </a:r>
          </a:p>
        </p:txBody>
      </p:sp>
    </p:spTree>
    <p:extLst>
      <p:ext uri="{BB962C8B-B14F-4D97-AF65-F5344CB8AC3E}">
        <p14:creationId xmlns:p14="http://schemas.microsoft.com/office/powerpoint/2010/main" val="364452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solidFill>
                  <a:srgbClr val="6600CC"/>
                </a:solidFill>
                <a:latin typeface="Times New Roman" panose="02020603050405020304" pitchFamily="18" charset="0"/>
                <a:cs typeface="Times New Roman" panose="02020603050405020304" pitchFamily="18" charset="0"/>
              </a:rPr>
              <a:t>Evolution of the IS Function….</a:t>
            </a:r>
            <a:br>
              <a:rPr lang="en-US" dirty="0">
                <a:solidFill>
                  <a:srgbClr val="6600CC"/>
                </a:solidFill>
                <a:latin typeface="Times New Roman" panose="02020603050405020304" pitchFamily="18" charset="0"/>
                <a:cs typeface="Times New Roman" panose="02020603050405020304" pitchFamily="18" charset="0"/>
              </a:rPr>
            </a:br>
            <a:endParaRPr lang="en-US" dirty="0">
              <a:solidFill>
                <a:srgbClr val="66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458200" cy="4754563"/>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Traditional Functions of the MIS Department:</a:t>
            </a:r>
          </a:p>
          <a:p>
            <a:pPr marL="0" indent="0">
              <a:buNone/>
            </a:pPr>
            <a:r>
              <a:rPr lang="en-US" dirty="0">
                <a:latin typeface="Times New Roman" panose="02020603050405020304" pitchFamily="18" charset="0"/>
                <a:cs typeface="Times New Roman" panose="02020603050405020304" pitchFamily="18" charset="0"/>
              </a:rPr>
              <a:t>• Managing systems development and systems project management</a:t>
            </a:r>
          </a:p>
          <a:p>
            <a:pPr marL="0" indent="0">
              <a:buNone/>
            </a:pPr>
            <a:r>
              <a:rPr lang="en-US" dirty="0">
                <a:latin typeface="Times New Roman" panose="02020603050405020304" pitchFamily="18" charset="0"/>
                <a:cs typeface="Times New Roman" panose="02020603050405020304" pitchFamily="18" charset="0"/>
              </a:rPr>
              <a:t>• Managing computer operations, including the computer center</a:t>
            </a:r>
          </a:p>
          <a:p>
            <a:pPr marL="0" indent="0">
              <a:buNone/>
            </a:pPr>
            <a:r>
              <a:rPr lang="en-US" dirty="0">
                <a:latin typeface="Times New Roman" panose="02020603050405020304" pitchFamily="18" charset="0"/>
                <a:cs typeface="Times New Roman" panose="02020603050405020304" pitchFamily="18" charset="0"/>
              </a:rPr>
              <a:t>• Staffing, training, and developing IS skills</a:t>
            </a:r>
          </a:p>
          <a:p>
            <a:pPr marL="0" indent="0">
              <a:buNone/>
            </a:pPr>
            <a:r>
              <a:rPr lang="en-US" dirty="0">
                <a:latin typeface="Times New Roman" panose="02020603050405020304" pitchFamily="18" charset="0"/>
                <a:cs typeface="Times New Roman" panose="02020603050405020304" pitchFamily="18" charset="0"/>
              </a:rPr>
              <a:t>• Providing technical services</a:t>
            </a:r>
          </a:p>
          <a:p>
            <a:pPr marL="0" indent="0">
              <a:buNone/>
            </a:pPr>
            <a:r>
              <a:rPr lang="en-US" dirty="0">
                <a:latin typeface="Times New Roman" panose="02020603050405020304" pitchFamily="18" charset="0"/>
                <a:cs typeface="Times New Roman" panose="02020603050405020304" pitchFamily="18" charset="0"/>
              </a:rPr>
              <a:t>• Infrastructure planning, development, and control</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C392DC9-9688-4E44-A90B-C333AD8FEA09}"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16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solidFill>
                  <a:srgbClr val="6600CC"/>
                </a:solidFill>
                <a:latin typeface="Times New Roman" panose="02020603050405020304" pitchFamily="18" charset="0"/>
                <a:cs typeface="Times New Roman" panose="02020603050405020304" pitchFamily="18" charset="0"/>
              </a:rPr>
              <a:t>Evolution of the IS Function….</a:t>
            </a:r>
            <a:br>
              <a:rPr lang="en-US" dirty="0">
                <a:solidFill>
                  <a:srgbClr val="6600CC"/>
                </a:solidFill>
                <a:latin typeface="Times New Roman" panose="02020603050405020304" pitchFamily="18" charset="0"/>
                <a:cs typeface="Times New Roman" panose="02020603050405020304" pitchFamily="18" charset="0"/>
              </a:rPr>
            </a:br>
            <a:endParaRPr lang="en-US" dirty="0">
              <a:solidFill>
                <a:srgbClr val="66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382000" cy="5502275"/>
          </a:xfrm>
        </p:spPr>
        <p:txBody>
          <a:bodyPr>
            <a:normAutofit fontScale="70000" lnSpcReduction="20000"/>
          </a:bodyPr>
          <a:lstStyle/>
          <a:p>
            <a:pPr marL="0" indent="0">
              <a:buNone/>
            </a:pPr>
            <a:r>
              <a:rPr lang="en-US" b="1" dirty="0">
                <a:latin typeface="Times New Roman" panose="02020603050405020304" pitchFamily="18" charset="0"/>
                <a:cs typeface="Times New Roman" panose="02020603050405020304" pitchFamily="18" charset="0"/>
              </a:rPr>
              <a:t>New (Consultative) Functions of the MIS Department.</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sz="3400" dirty="0">
                <a:latin typeface="Times New Roman" panose="02020603050405020304" pitchFamily="18" charset="0"/>
                <a:cs typeface="Times New Roman" panose="02020603050405020304" pitchFamily="18" charset="0"/>
              </a:rPr>
              <a:t>• Initiating and designing specific strategic information systems</a:t>
            </a:r>
          </a:p>
          <a:p>
            <a:pPr marL="0" indent="0">
              <a:buNone/>
            </a:pPr>
            <a:r>
              <a:rPr lang="en-US" sz="3400" dirty="0">
                <a:latin typeface="Times New Roman" panose="02020603050405020304" pitchFamily="18" charset="0"/>
                <a:cs typeface="Times New Roman" panose="02020603050405020304" pitchFamily="18" charset="0"/>
              </a:rPr>
              <a:t>• Incorporating the Internet and electronic commerce into the business</a:t>
            </a:r>
          </a:p>
          <a:p>
            <a:pPr marL="0" indent="0">
              <a:buNone/>
            </a:pPr>
            <a:r>
              <a:rPr lang="en-US" sz="3400" dirty="0">
                <a:latin typeface="Times New Roman" panose="02020603050405020304" pitchFamily="18" charset="0"/>
                <a:cs typeface="Times New Roman" panose="02020603050405020304" pitchFamily="18" charset="0"/>
              </a:rPr>
              <a:t>• Managing system integration including the Internet, intranets, and extranets</a:t>
            </a:r>
          </a:p>
          <a:p>
            <a:pPr marL="0" indent="0">
              <a:buNone/>
            </a:pPr>
            <a:r>
              <a:rPr lang="en-US" sz="3400" dirty="0">
                <a:latin typeface="Times New Roman" panose="02020603050405020304" pitchFamily="18" charset="0"/>
                <a:cs typeface="Times New Roman" panose="02020603050405020304" pitchFamily="18" charset="0"/>
              </a:rPr>
              <a:t>• Educating the non-MIS managers about IT</a:t>
            </a:r>
          </a:p>
          <a:p>
            <a:pPr marL="0" indent="0">
              <a:buNone/>
            </a:pPr>
            <a:r>
              <a:rPr lang="en-US" sz="3400" dirty="0">
                <a:latin typeface="Times New Roman" panose="02020603050405020304" pitchFamily="18" charset="0"/>
                <a:cs typeface="Times New Roman" panose="02020603050405020304" pitchFamily="18" charset="0"/>
              </a:rPr>
              <a:t>• Educating the MIS staff about the business</a:t>
            </a:r>
          </a:p>
          <a:p>
            <a:pPr marL="0" indent="0">
              <a:buNone/>
            </a:pPr>
            <a:r>
              <a:rPr lang="en-US" sz="3400" dirty="0">
                <a:latin typeface="Times New Roman" panose="02020603050405020304" pitchFamily="18" charset="0"/>
                <a:cs typeface="Times New Roman" panose="02020603050405020304" pitchFamily="18" charset="0"/>
              </a:rPr>
              <a:t>• Partnering with business-unit executives</a:t>
            </a:r>
          </a:p>
          <a:p>
            <a:pPr marL="0" indent="0">
              <a:buNone/>
            </a:pPr>
            <a:r>
              <a:rPr lang="en-US" sz="3400" dirty="0">
                <a:latin typeface="Times New Roman" panose="02020603050405020304" pitchFamily="18" charset="0"/>
                <a:cs typeface="Times New Roman" panose="02020603050405020304" pitchFamily="18" charset="0"/>
              </a:rPr>
              <a:t>• Managing outsourcing</a:t>
            </a:r>
          </a:p>
          <a:p>
            <a:pPr marL="0" indent="0">
              <a:buNone/>
            </a:pPr>
            <a:r>
              <a:rPr lang="en-US" sz="3400" dirty="0">
                <a:latin typeface="Times New Roman" panose="02020603050405020304" pitchFamily="18" charset="0"/>
                <a:cs typeface="Times New Roman" panose="02020603050405020304" pitchFamily="18" charset="0"/>
              </a:rPr>
              <a:t>• Proactively using business and technical knowledge to seed innovative ideas about IT</a:t>
            </a:r>
          </a:p>
          <a:p>
            <a:pPr marL="0" indent="0">
              <a:buNone/>
            </a:pPr>
            <a:r>
              <a:rPr lang="en-US" sz="3400" dirty="0">
                <a:latin typeface="Times New Roman" panose="02020603050405020304" pitchFamily="18" charset="0"/>
                <a:cs typeface="Times New Roman" panose="02020603050405020304" pitchFamily="18" charset="0"/>
              </a:rPr>
              <a:t>• Creating business alliances with business partners</a:t>
            </a:r>
          </a:p>
          <a:p>
            <a:pPr marL="0" indent="0">
              <a:buNone/>
            </a:pPr>
            <a:r>
              <a:rPr lang="en-US" sz="3400" dirty="0">
                <a:latin typeface="Times New Roman" panose="02020603050405020304" pitchFamily="18" charset="0"/>
                <a:cs typeface="Times New Roman" panose="02020603050405020304" pitchFamily="18" charset="0"/>
              </a:rPr>
              <a:t>  </a:t>
            </a:r>
          </a:p>
          <a:p>
            <a:pPr marL="0" indent="0">
              <a:buNone/>
            </a:pPr>
            <a:endParaRPr lang="en-US" sz="3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C392DC9-9688-4E44-A90B-C333AD8FEA09}"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47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000" b="1" dirty="0"/>
              <a:t>New (Consultative) Functions of the MIS Department</a:t>
            </a:r>
            <a:endParaRPr lang="en-US" sz="2000" dirty="0"/>
          </a:p>
        </p:txBody>
      </p:sp>
      <p:pic>
        <p:nvPicPr>
          <p:cNvPr id="3074" name="Picture 2"/>
          <p:cNvPicPr>
            <a:picLocks noGrp="1" noChangeAspect="1" noChangeArrowheads="1"/>
          </p:cNvPicPr>
          <p:nvPr>
            <p:ph idx="1"/>
          </p:nvPr>
        </p:nvPicPr>
        <p:blipFill>
          <a:blip r:embed="rId2"/>
          <a:srcRect/>
          <a:stretch>
            <a:fillRect/>
          </a:stretch>
        </p:blipFill>
        <p:spPr bwMode="auto">
          <a:xfrm>
            <a:off x="304800" y="533400"/>
            <a:ext cx="8077200" cy="6172200"/>
          </a:xfrm>
          <a:prstGeom prst="rect">
            <a:avLst/>
          </a:prstGeom>
          <a:noFill/>
          <a:ln w="9525">
            <a:noFill/>
            <a:miter lim="800000"/>
            <a:headEnd/>
            <a:tailEnd/>
          </a:ln>
          <a:effectLst/>
        </p:spPr>
      </p:pic>
    </p:spTree>
    <p:extLst>
      <p:ext uri="{BB962C8B-B14F-4D97-AF65-F5344CB8AC3E}">
        <p14:creationId xmlns:p14="http://schemas.microsoft.com/office/powerpoint/2010/main" val="287019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57200" y="304800"/>
            <a:ext cx="8153399" cy="1676400"/>
          </a:xfrm>
        </p:spPr>
        <p:txBody>
          <a:bodyPr>
            <a:normAutofit/>
          </a:bodyPr>
          <a:lstStyle/>
          <a:p>
            <a:r>
              <a:rPr lang="en-US" dirty="0">
                <a:latin typeface="Times New Roman" panose="02020603050405020304" pitchFamily="18" charset="0"/>
                <a:cs typeface="Times New Roman" panose="02020603050405020304" pitchFamily="18" charset="0"/>
              </a:rPr>
              <a:t>Overview of Computer-Based IS’s</a:t>
            </a:r>
          </a:p>
        </p:txBody>
      </p:sp>
      <p:sp>
        <p:nvSpPr>
          <p:cNvPr id="6" name="Content Placeholder 5"/>
          <p:cNvSpPr>
            <a:spLocks noGrp="1"/>
          </p:cNvSpPr>
          <p:nvPr>
            <p:ph sz="quarter" idx="15"/>
          </p:nvPr>
        </p:nvSpPr>
        <p:spPr>
          <a:xfrm>
            <a:off x="457200" y="2263775"/>
            <a:ext cx="9006663" cy="3810000"/>
          </a:xfrm>
        </p:spPr>
        <p:txBody>
          <a:bodyPr/>
          <a:lstStyle/>
          <a:p>
            <a:r>
              <a:rPr lang="en-US" dirty="0">
                <a:latin typeface="Times New Roman" panose="02020603050405020304" pitchFamily="18" charset="0"/>
                <a:cs typeface="Times New Roman" panose="02020603050405020304" pitchFamily="18" charset="0"/>
              </a:rPr>
              <a:t>Data – Information – Knowledge</a:t>
            </a:r>
          </a:p>
          <a:p>
            <a:r>
              <a:rPr lang="en-US" dirty="0">
                <a:latin typeface="Times New Roman" panose="02020603050405020304" pitchFamily="18" charset="0"/>
                <a:cs typeface="Times New Roman" panose="02020603050405020304" pitchFamily="18" charset="0"/>
              </a:rPr>
              <a:t>Computer-Based Information System (CBIS)</a:t>
            </a:r>
          </a:p>
          <a:p>
            <a:r>
              <a:rPr lang="en-US" dirty="0">
                <a:latin typeface="Times New Roman" panose="02020603050405020304" pitchFamily="18" charset="0"/>
                <a:cs typeface="Times New Roman" panose="02020603050405020304" pitchFamily="18" charset="0"/>
              </a:rPr>
              <a:t>Types of Computer-Based Information Systems (CBIS)</a:t>
            </a:r>
          </a:p>
        </p:txBody>
      </p:sp>
      <p:sp>
        <p:nvSpPr>
          <p:cNvPr id="2" name="Slide Number Placeholder 1"/>
          <p:cNvSpPr>
            <a:spLocks noGrp="1"/>
          </p:cNvSpPr>
          <p:nvPr>
            <p:ph type="sldNum" sz="quarter" idx="12"/>
          </p:nvPr>
        </p:nvSpPr>
        <p:spPr>
          <a:xfrm>
            <a:off x="6032205" y="6356350"/>
            <a:ext cx="2654595" cy="365125"/>
          </a:xfrm>
        </p:spPr>
        <p:txBody>
          <a:bodyPr/>
          <a:lstStyle/>
          <a:p>
            <a:fld id="{AC392DC9-9688-4E44-A90B-C333AD8FEA09}" type="slidenum">
              <a:rPr lang="en-US" smtClean="0">
                <a:latin typeface="Times New Roman" panose="02020603050405020304" pitchFamily="18" charset="0"/>
                <a:cs typeface="Times New Roman" panose="02020603050405020304" pitchFamily="18" charset="0"/>
              </a:rPr>
              <a:p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305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646" y="304800"/>
            <a:ext cx="8229600" cy="1143000"/>
          </a:xfrm>
        </p:spPr>
        <p:txBody>
          <a:bodyPr>
            <a:normAutofit fontScale="90000"/>
          </a:bodyPr>
          <a:lstStyle/>
          <a:p>
            <a:r>
              <a:rPr lang="en-US" b="1" dirty="0">
                <a:solidFill>
                  <a:srgbClr val="6600CC"/>
                </a:solidFill>
                <a:latin typeface="Times New Roman" panose="02020603050405020304" pitchFamily="18" charset="0"/>
                <a:cs typeface="Times New Roman" panose="02020603050405020304" pitchFamily="18" charset="0"/>
              </a:rPr>
              <a:t>Overview of Computer-Based</a:t>
            </a:r>
            <a:br>
              <a:rPr lang="en-US" b="1" dirty="0">
                <a:solidFill>
                  <a:srgbClr val="6600CC"/>
                </a:solidFill>
                <a:latin typeface="Times New Roman" panose="02020603050405020304" pitchFamily="18" charset="0"/>
                <a:cs typeface="Times New Roman" panose="02020603050405020304" pitchFamily="18" charset="0"/>
              </a:rPr>
            </a:br>
            <a:r>
              <a:rPr lang="en-US" b="1" dirty="0">
                <a:solidFill>
                  <a:srgbClr val="6600CC"/>
                </a:solidFill>
                <a:latin typeface="Times New Roman" panose="02020603050405020304" pitchFamily="18" charset="0"/>
                <a:cs typeface="Times New Roman" panose="02020603050405020304" pitchFamily="18" charset="0"/>
              </a:rPr>
              <a:t>Information Systems</a:t>
            </a:r>
            <a:endParaRPr lang="en-US" dirty="0">
              <a:solidFill>
                <a:srgbClr val="6600CC"/>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70646" y="1905000"/>
            <a:ext cx="8543365" cy="475456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Information systems has been defined as getting the right information to the right people, at the right time, in the right amount, and in the right format. </a:t>
            </a:r>
          </a:p>
        </p:txBody>
      </p:sp>
    </p:spTree>
    <p:extLst>
      <p:ext uri="{BB962C8B-B14F-4D97-AF65-F5344CB8AC3E}">
        <p14:creationId xmlns:p14="http://schemas.microsoft.com/office/powerpoint/2010/main" val="183283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 1</a:t>
            </a:r>
          </a:p>
        </p:txBody>
      </p:sp>
      <p:sp>
        <p:nvSpPr>
          <p:cNvPr id="3" name="Content Placeholder 2"/>
          <p:cNvSpPr>
            <a:spLocks noGrp="1"/>
          </p:cNvSpPr>
          <p:nvPr>
            <p:ph idx="1"/>
          </p:nvPr>
        </p:nvSpPr>
        <p:spPr>
          <a:xfrm>
            <a:off x="76200" y="1531517"/>
            <a:ext cx="9067800" cy="4754563"/>
          </a:xfrm>
        </p:spPr>
        <p:txBody>
          <a:bodyPr/>
          <a:lstStyle/>
          <a:p>
            <a:r>
              <a:rPr lang="en-US" dirty="0">
                <a:latin typeface="Times New Roman" panose="02020603050405020304" pitchFamily="18" charset="0"/>
                <a:cs typeface="Times New Roman" panose="02020603050405020304" pitchFamily="18" charset="0"/>
              </a:rPr>
              <a:t>Introduction To Information Systems (IS)</a:t>
            </a:r>
          </a:p>
          <a:p>
            <a:r>
              <a:rPr lang="en-US" dirty="0">
                <a:latin typeface="Times New Roman" panose="02020603050405020304" pitchFamily="18" charset="0"/>
                <a:cs typeface="Times New Roman" panose="02020603050405020304" pitchFamily="18" charset="0"/>
              </a:rPr>
              <a:t> Computer Based Information Systems (Chapter 1)</a:t>
            </a:r>
          </a:p>
          <a:p>
            <a:r>
              <a:rPr lang="en-US" dirty="0">
                <a:latin typeface="Times New Roman" panose="02020603050405020304" pitchFamily="18" charset="0"/>
                <a:cs typeface="Times New Roman" panose="02020603050405020304" pitchFamily="18" charset="0"/>
              </a:rPr>
              <a:t> Impact of IT on organizations (Chapter 1)</a:t>
            </a:r>
          </a:p>
          <a:p>
            <a:r>
              <a:rPr lang="en-US" dirty="0">
                <a:latin typeface="Times New Roman" panose="02020603050405020304" pitchFamily="18" charset="0"/>
                <a:cs typeface="Times New Roman" panose="02020603050405020304" pitchFamily="18" charset="0"/>
              </a:rPr>
              <a:t> Importance of IS to Society (Chapter 1)</a:t>
            </a:r>
          </a:p>
          <a:p>
            <a:r>
              <a:rPr lang="en-US" dirty="0">
                <a:latin typeface="Times New Roman" panose="02020603050405020304" pitchFamily="18" charset="0"/>
                <a:cs typeface="Times New Roman" panose="02020603050405020304" pitchFamily="18" charset="0"/>
              </a:rPr>
              <a:t> Organizational Strategy (Chapter 2)</a:t>
            </a:r>
          </a:p>
          <a:p>
            <a:r>
              <a:rPr lang="en-US" dirty="0">
                <a:latin typeface="Times New Roman" panose="02020603050405020304" pitchFamily="18" charset="0"/>
                <a:cs typeface="Times New Roman" panose="02020603050405020304" pitchFamily="18" charset="0"/>
              </a:rPr>
              <a:t> Competitive Advantages and IS(Chapter 2) </a:t>
            </a:r>
          </a:p>
        </p:txBody>
      </p:sp>
      <p:sp>
        <p:nvSpPr>
          <p:cNvPr id="4" name="Slide Number Placeholder 3"/>
          <p:cNvSpPr>
            <a:spLocks noGrp="1"/>
          </p:cNvSpPr>
          <p:nvPr>
            <p:ph type="sldNum" sz="quarter" idx="12"/>
          </p:nvPr>
        </p:nvSpPr>
        <p:spPr/>
        <p:txBody>
          <a:bodyPr/>
          <a:lstStyle/>
          <a:p>
            <a:fld id="{AC392DC9-9688-4E44-A90B-C333AD8FEA09}" type="slidenum">
              <a:rPr lang="en-US" smtClean="0"/>
              <a:pPr/>
              <a:t>2</a:t>
            </a:fld>
            <a:endParaRPr lang="en-US" dirty="0"/>
          </a:p>
        </p:txBody>
      </p:sp>
    </p:spTree>
    <p:extLst>
      <p:ext uri="{BB962C8B-B14F-4D97-AF65-F5344CB8AC3E}">
        <p14:creationId xmlns:p14="http://schemas.microsoft.com/office/powerpoint/2010/main" val="3123390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6600CC"/>
                </a:solidFill>
                <a:latin typeface="Times New Roman" panose="02020603050405020304" pitchFamily="18" charset="0"/>
                <a:cs typeface="Times New Roman" panose="02020603050405020304" pitchFamily="18" charset="0"/>
              </a:rPr>
              <a:t>Data</a:t>
            </a:r>
          </a:p>
        </p:txBody>
      </p:sp>
      <p:sp>
        <p:nvSpPr>
          <p:cNvPr id="3" name="Content Placeholder 2"/>
          <p:cNvSpPr>
            <a:spLocks noGrp="1"/>
          </p:cNvSpPr>
          <p:nvPr>
            <p:ph idx="1"/>
          </p:nvPr>
        </p:nvSpPr>
        <p:spPr>
          <a:xfrm>
            <a:off x="457200" y="1371600"/>
            <a:ext cx="8382000" cy="4754563"/>
          </a:xfrm>
        </p:spPr>
        <p:txBody>
          <a:bodyPr>
            <a:normAutofit fontScale="92500"/>
          </a:bodyPr>
          <a:lstStyle/>
          <a:p>
            <a:r>
              <a:rPr lang="en-US" b="1" dirty="0">
                <a:latin typeface="Times New Roman" panose="02020603050405020304" pitchFamily="18" charset="0"/>
                <a:cs typeface="Times New Roman" panose="02020603050405020304" pitchFamily="18" charset="0"/>
              </a:rPr>
              <a:t>Data items refer to an elementary description of things, events, activities, and transactions</a:t>
            </a:r>
          </a:p>
          <a:p>
            <a:r>
              <a:rPr lang="en-US" dirty="0">
                <a:latin typeface="Times New Roman" panose="02020603050405020304" pitchFamily="18" charset="0"/>
                <a:cs typeface="Times New Roman" panose="02020603050405020304" pitchFamily="18" charset="0"/>
              </a:rPr>
              <a:t>that are recorded, classified, and stored but are not organized to convey any specific meaning.</a:t>
            </a:r>
          </a:p>
          <a:p>
            <a:r>
              <a:rPr lang="en-US" dirty="0">
                <a:latin typeface="Times New Roman" panose="02020603050405020304" pitchFamily="18" charset="0"/>
                <a:cs typeface="Times New Roman" panose="02020603050405020304" pitchFamily="18" charset="0"/>
              </a:rPr>
              <a:t>Data items can be numbers, letters, figures, sounds, and images. </a:t>
            </a:r>
          </a:p>
          <a:p>
            <a:r>
              <a:rPr lang="en-US" dirty="0">
                <a:latin typeface="Times New Roman" panose="02020603050405020304" pitchFamily="18" charset="0"/>
                <a:cs typeface="Times New Roman" panose="02020603050405020304" pitchFamily="18" charset="0"/>
              </a:rPr>
              <a:t>Examples of data items are collections of numbers (e.g., 3.11, 2.96, 3.95, 1.99, 2.08) and characters (e.g., B, A, C, A, B, D, F, C).</a:t>
            </a:r>
          </a:p>
        </p:txBody>
      </p:sp>
    </p:spTree>
    <p:extLst>
      <p:ext uri="{BB962C8B-B14F-4D97-AF65-F5344CB8AC3E}">
        <p14:creationId xmlns:p14="http://schemas.microsoft.com/office/powerpoint/2010/main" val="2355501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6600CC"/>
                </a:solidFill>
                <a:latin typeface="Times New Roman" panose="02020603050405020304" pitchFamily="18" charset="0"/>
                <a:cs typeface="Times New Roman" panose="02020603050405020304" pitchFamily="18" charset="0"/>
              </a:rPr>
              <a:t>Information</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Information refers to data that have been organized so that they have meaning and value to the recipient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For example, a grade point average (GPA) by itself is data, but a student’s name coupled with his or her GPA is information. </a:t>
            </a:r>
          </a:p>
          <a:p>
            <a:r>
              <a:rPr lang="en-US" dirty="0">
                <a:latin typeface="Times New Roman" panose="02020603050405020304" pitchFamily="18" charset="0"/>
                <a:cs typeface="Times New Roman" panose="02020603050405020304" pitchFamily="18" charset="0"/>
              </a:rPr>
              <a:t>The recipient interprets the meaning and draws conclusions and implications from the information..</a:t>
            </a:r>
          </a:p>
        </p:txBody>
      </p:sp>
    </p:spTree>
    <p:extLst>
      <p:ext uri="{BB962C8B-B14F-4D97-AF65-F5344CB8AC3E}">
        <p14:creationId xmlns:p14="http://schemas.microsoft.com/office/powerpoint/2010/main" val="1975051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6600CC"/>
                </a:solidFill>
                <a:latin typeface="Times New Roman" panose="02020603050405020304" pitchFamily="18" charset="0"/>
                <a:cs typeface="Times New Roman" panose="02020603050405020304" pitchFamily="18" charset="0"/>
              </a:rPr>
              <a:t>Knowledge</a:t>
            </a:r>
          </a:p>
        </p:txBody>
      </p:sp>
      <p:sp>
        <p:nvSpPr>
          <p:cNvPr id="3" name="Content Placeholder 2"/>
          <p:cNvSpPr>
            <a:spLocks noGrp="1"/>
          </p:cNvSpPr>
          <p:nvPr>
            <p:ph idx="1"/>
          </p:nvPr>
        </p:nvSpPr>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Knowledge consists of data and/or information that have been organized and processed to convey understanding, experience, accumulated learning, and expertise as they apply to a current business problem.</a:t>
            </a:r>
          </a:p>
          <a:p>
            <a:r>
              <a:rPr lang="en-US" dirty="0">
                <a:latin typeface="Times New Roman" panose="02020603050405020304" pitchFamily="18" charset="0"/>
                <a:cs typeface="Times New Roman" panose="02020603050405020304" pitchFamily="18" charset="0"/>
              </a:rPr>
              <a:t> For example, suppose that a company recruiting at your school has found over time that students with grade point averages over 3.0 have experienced the greatest success in its management program. </a:t>
            </a:r>
          </a:p>
          <a:p>
            <a:r>
              <a:rPr lang="en-US" dirty="0">
                <a:latin typeface="Times New Roman" panose="02020603050405020304" pitchFamily="18" charset="0"/>
                <a:cs typeface="Times New Roman" panose="02020603050405020304" pitchFamily="18" charset="0"/>
              </a:rPr>
              <a:t>Based on this accumulated knowledge, that company may decide to interview only those students with GPAs over 3.0. </a:t>
            </a:r>
          </a:p>
          <a:p>
            <a:r>
              <a:rPr lang="en-US" dirty="0">
                <a:latin typeface="Times New Roman" panose="02020603050405020304" pitchFamily="18" charset="0"/>
                <a:cs typeface="Times New Roman" panose="02020603050405020304" pitchFamily="18" charset="0"/>
              </a:rPr>
              <a:t>This example presents an example of knowledge because the company utilizes information—GPAs—to address a business problem—hiring successful employees. As</a:t>
            </a:r>
          </a:p>
        </p:txBody>
      </p:sp>
    </p:spTree>
    <p:extLst>
      <p:ext uri="{BB962C8B-B14F-4D97-AF65-F5344CB8AC3E}">
        <p14:creationId xmlns:p14="http://schemas.microsoft.com/office/powerpoint/2010/main" val="592926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lnSpcReduction="10000"/>
          </a:bodyPr>
          <a:lstStyle/>
          <a:p>
            <a:r>
              <a:rPr lang="en-US" dirty="0"/>
              <a:t>Data – Information – Knowledge</a:t>
            </a:r>
          </a:p>
        </p:txBody>
      </p:sp>
      <p:pic>
        <p:nvPicPr>
          <p:cNvPr id="6146"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995693" y="1524000"/>
            <a:ext cx="5076414"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AC392DC9-9688-4E44-A90B-C333AD8FEA09}" type="slidenum">
              <a:rPr lang="en-US" smtClean="0"/>
              <a:pPr/>
              <a:t>23</a:t>
            </a:fld>
            <a:endParaRPr lang="en-US" dirty="0"/>
          </a:p>
        </p:txBody>
      </p:sp>
    </p:spTree>
    <p:extLst>
      <p:ext uri="{BB962C8B-B14F-4D97-AF65-F5344CB8AC3E}">
        <p14:creationId xmlns:p14="http://schemas.microsoft.com/office/powerpoint/2010/main" val="3828858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latin typeface="Times New Roman" panose="02020603050405020304" pitchFamily="18" charset="0"/>
                <a:cs typeface="Times New Roman" panose="02020603050405020304" pitchFamily="18" charset="0"/>
              </a:rPr>
              <a:t>A computer-based information system (CBIS)</a:t>
            </a:r>
          </a:p>
        </p:txBody>
      </p:sp>
      <p:pic>
        <p:nvPicPr>
          <p:cNvPr id="1026" name="Picture 2"/>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tretch>
            <a:fillRect/>
          </a:stretch>
        </p:blipFill>
        <p:spPr bwMode="auto">
          <a:xfrm>
            <a:off x="1197983" y="1924973"/>
            <a:ext cx="6498217" cy="4780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AC392DC9-9688-4E44-A90B-C333AD8FEA09}" type="slidenum">
              <a:rPr lang="en-US" smtClean="0"/>
              <a:pPr/>
              <a:t>24</a:t>
            </a:fld>
            <a:endParaRPr lang="en-US" dirty="0"/>
          </a:p>
        </p:txBody>
      </p:sp>
    </p:spTree>
    <p:extLst>
      <p:ext uri="{BB962C8B-B14F-4D97-AF65-F5344CB8AC3E}">
        <p14:creationId xmlns:p14="http://schemas.microsoft.com/office/powerpoint/2010/main" val="301836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Components of a CBIS</a:t>
            </a:r>
          </a:p>
        </p:txBody>
      </p:sp>
      <p:sp>
        <p:nvSpPr>
          <p:cNvPr id="5" name="Content Placeholder 4"/>
          <p:cNvSpPr>
            <a:spLocks noGrp="1"/>
          </p:cNvSpPr>
          <p:nvPr>
            <p:ph sz="quarter" idx="15"/>
          </p:nvPr>
        </p:nvSpPr>
        <p:spPr/>
        <p:txBody>
          <a:bodyPr>
            <a:normAutofit/>
          </a:bodyPr>
          <a:lstStyle/>
          <a:p>
            <a:r>
              <a:rPr lang="en-US" dirty="0"/>
              <a:t>Hardware</a:t>
            </a:r>
          </a:p>
          <a:p>
            <a:r>
              <a:rPr lang="en-US" dirty="0"/>
              <a:t>Software</a:t>
            </a:r>
          </a:p>
          <a:p>
            <a:r>
              <a:rPr lang="en-US" dirty="0"/>
              <a:t>Database</a:t>
            </a:r>
          </a:p>
          <a:p>
            <a:r>
              <a:rPr lang="en-US" dirty="0"/>
              <a:t>Network</a:t>
            </a:r>
          </a:p>
          <a:p>
            <a:r>
              <a:rPr lang="en-US" dirty="0"/>
              <a:t>Procedures</a:t>
            </a:r>
          </a:p>
          <a:p>
            <a:r>
              <a:rPr lang="en-US" dirty="0"/>
              <a:t>People</a:t>
            </a:r>
          </a:p>
        </p:txBody>
      </p:sp>
      <p:sp>
        <p:nvSpPr>
          <p:cNvPr id="2" name="Slide Number Placeholder 1"/>
          <p:cNvSpPr>
            <a:spLocks noGrp="1"/>
          </p:cNvSpPr>
          <p:nvPr>
            <p:ph type="sldNum" sz="quarter" idx="12"/>
          </p:nvPr>
        </p:nvSpPr>
        <p:spPr/>
        <p:txBody>
          <a:bodyPr/>
          <a:lstStyle/>
          <a:p>
            <a:fld id="{AC392DC9-9688-4E44-A90B-C333AD8FEA09}" type="slidenum">
              <a:rPr lang="en-US" smtClean="0"/>
              <a:pPr/>
              <a:t>25</a:t>
            </a:fld>
            <a:endParaRPr lang="en-US" dirty="0"/>
          </a:p>
        </p:txBody>
      </p:sp>
    </p:spTree>
    <p:extLst>
      <p:ext uri="{BB962C8B-B14F-4D97-AF65-F5344CB8AC3E}">
        <p14:creationId xmlns:p14="http://schemas.microsoft.com/office/powerpoint/2010/main" val="2069476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 y="122238"/>
            <a:ext cx="9762565" cy="868362"/>
          </a:xfrm>
        </p:spPr>
        <p:txBody>
          <a:bodyPr>
            <a:normAutofit/>
          </a:bodyPr>
          <a:lstStyle/>
          <a:p>
            <a:r>
              <a:rPr lang="en-US" sz="2800" b="1" dirty="0">
                <a:solidFill>
                  <a:srgbClr val="6600CC"/>
                </a:solidFill>
              </a:rPr>
              <a:t>A computer-based information system(CBIS)</a:t>
            </a:r>
            <a:endParaRPr lang="en-US" sz="2800" dirty="0">
              <a:solidFill>
                <a:srgbClr val="6600CC"/>
              </a:solidFill>
            </a:endParaRPr>
          </a:p>
        </p:txBody>
      </p:sp>
      <p:sp>
        <p:nvSpPr>
          <p:cNvPr id="3" name="Content Placeholder 2"/>
          <p:cNvSpPr>
            <a:spLocks noGrp="1"/>
          </p:cNvSpPr>
          <p:nvPr>
            <p:ph idx="1"/>
          </p:nvPr>
        </p:nvSpPr>
        <p:spPr>
          <a:xfrm>
            <a:off x="228600" y="990600"/>
            <a:ext cx="8763000" cy="5410200"/>
          </a:xfrm>
        </p:spPr>
        <p:txBody>
          <a:bodyPr>
            <a:normAutofit fontScale="47500" lnSpcReduction="20000"/>
          </a:bodyPr>
          <a:lstStyle/>
          <a:p>
            <a:r>
              <a:rPr lang="en-US" sz="3800" dirty="0"/>
              <a:t>A computer-based information system (CBIS) is an information system that uses computer technology to perform some or all of its intended tasks. </a:t>
            </a:r>
          </a:p>
          <a:p>
            <a:r>
              <a:rPr lang="en-US" sz="3800" dirty="0"/>
              <a:t>Four components interact to form a CBIS.</a:t>
            </a:r>
          </a:p>
          <a:p>
            <a:pPr>
              <a:buFont typeface="Wingdings" pitchFamily="2" charset="2"/>
              <a:buChar char="ü"/>
            </a:pPr>
            <a:r>
              <a:rPr lang="en-US" sz="3800" dirty="0"/>
              <a:t> Hardware consists of devices such as the processor, monitor, keyboard, and printer.</a:t>
            </a:r>
          </a:p>
          <a:p>
            <a:pPr>
              <a:buNone/>
            </a:pPr>
            <a:r>
              <a:rPr lang="en-US" sz="3800" dirty="0"/>
              <a:t>     Together, these devices accept, process, and display data and information.</a:t>
            </a:r>
          </a:p>
          <a:p>
            <a:pPr>
              <a:buFont typeface="Wingdings" pitchFamily="2" charset="2"/>
              <a:buChar char="ü"/>
            </a:pPr>
            <a:r>
              <a:rPr lang="en-US" sz="3800" dirty="0"/>
              <a:t>Software is a program or collection of programs that enable the hardware to process data.</a:t>
            </a:r>
          </a:p>
          <a:p>
            <a:pPr>
              <a:buFont typeface="Wingdings" pitchFamily="2" charset="2"/>
              <a:buChar char="ü"/>
            </a:pPr>
            <a:r>
              <a:rPr lang="en-US" sz="3800" dirty="0"/>
              <a:t> A database is a collection of related files or tables containing data.</a:t>
            </a:r>
          </a:p>
          <a:p>
            <a:pPr>
              <a:buFont typeface="Wingdings" pitchFamily="2" charset="2"/>
              <a:buChar char="ü"/>
            </a:pPr>
            <a:r>
              <a:rPr lang="en-US" sz="3800" dirty="0"/>
              <a:t>A network is a connecting system (wireline or wireless) that permits different computers to share resources.</a:t>
            </a:r>
          </a:p>
          <a:p>
            <a:r>
              <a:rPr lang="en-US" sz="3800" b="1" dirty="0"/>
              <a:t>Procedures are the instructions for combining the above components to process information </a:t>
            </a:r>
            <a:r>
              <a:rPr lang="en-US" sz="3800" dirty="0"/>
              <a:t>and generate the desired output.</a:t>
            </a:r>
          </a:p>
          <a:p>
            <a:r>
              <a:rPr lang="en-US" sz="3800" i="1" dirty="0"/>
              <a:t>People are those individuals who use the hardware and software, interface with it, or utilize </a:t>
            </a:r>
            <a:r>
              <a:rPr lang="en-US" sz="3800" dirty="0"/>
              <a:t>its output.</a:t>
            </a:r>
          </a:p>
          <a:p>
            <a:pPr>
              <a:buFont typeface="Wingdings" pitchFamily="2" charset="2"/>
              <a:buChar char="ü"/>
            </a:pPr>
            <a:endParaRPr lang="en-US" dirty="0"/>
          </a:p>
        </p:txBody>
      </p:sp>
    </p:spTree>
    <p:extLst>
      <p:ext uri="{BB962C8B-B14F-4D97-AF65-F5344CB8AC3E}">
        <p14:creationId xmlns:p14="http://schemas.microsoft.com/office/powerpoint/2010/main" val="2914909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02025" y="0"/>
            <a:ext cx="8153399" cy="1447800"/>
          </a:xfrm>
        </p:spPr>
        <p:txBody>
          <a:bodyPr>
            <a:normAutofit/>
          </a:bodyPr>
          <a:lstStyle/>
          <a:p>
            <a:r>
              <a:rPr lang="en-US" sz="4000" dirty="0"/>
              <a:t>Information technology inside your organization</a:t>
            </a:r>
          </a:p>
        </p:txBody>
      </p:sp>
      <p:pic>
        <p:nvPicPr>
          <p:cNvPr id="2050" name="Picture 2"/>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tretch>
            <a:fillRect/>
          </a:stretch>
        </p:blipFill>
        <p:spPr bwMode="auto">
          <a:xfrm>
            <a:off x="1207389" y="1447800"/>
            <a:ext cx="7203027" cy="5362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AC392DC9-9688-4E44-A90B-C333AD8FEA09}" type="slidenum">
              <a:rPr lang="en-US" smtClean="0"/>
              <a:pPr/>
              <a:t>27</a:t>
            </a:fld>
            <a:endParaRPr lang="en-US" dirty="0"/>
          </a:p>
        </p:txBody>
      </p:sp>
    </p:spTree>
    <p:extLst>
      <p:ext uri="{BB962C8B-B14F-4D97-AF65-F5344CB8AC3E}">
        <p14:creationId xmlns:p14="http://schemas.microsoft.com/office/powerpoint/2010/main" val="3410864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6600FF"/>
                </a:solidFill>
              </a:rPr>
              <a:t>IT Infrastructure</a:t>
            </a:r>
          </a:p>
        </p:txBody>
      </p:sp>
      <p:sp>
        <p:nvSpPr>
          <p:cNvPr id="3" name="Content Placeholder 2"/>
          <p:cNvSpPr>
            <a:spLocks noGrp="1"/>
          </p:cNvSpPr>
          <p:nvPr>
            <p:ph idx="1"/>
          </p:nvPr>
        </p:nvSpPr>
        <p:spPr/>
        <p:txBody>
          <a:bodyPr>
            <a:normAutofit fontScale="77500" lnSpcReduction="20000"/>
          </a:bodyPr>
          <a:lstStyle/>
          <a:p>
            <a:r>
              <a:rPr lang="en-US" b="1" dirty="0"/>
              <a:t>IT components </a:t>
            </a:r>
            <a:r>
              <a:rPr lang="en-US" dirty="0"/>
              <a:t>of hardware, software, networks (</a:t>
            </a:r>
            <a:r>
              <a:rPr lang="en-US" dirty="0" err="1"/>
              <a:t>wireline</a:t>
            </a:r>
            <a:r>
              <a:rPr lang="en-US" dirty="0"/>
              <a:t> and wireless), and databases form the </a:t>
            </a:r>
            <a:r>
              <a:rPr lang="en-US" b="1" dirty="0"/>
              <a:t>information technology platform. </a:t>
            </a:r>
          </a:p>
          <a:p>
            <a:r>
              <a:rPr lang="en-US" b="1" dirty="0"/>
              <a:t>IT personnel </a:t>
            </a:r>
            <a:r>
              <a:rPr lang="en-US" dirty="0"/>
              <a:t>use these components to develop information systems, oversee security and risk, and manage data. </a:t>
            </a:r>
          </a:p>
          <a:p>
            <a:r>
              <a:rPr lang="en-US" dirty="0"/>
              <a:t>These activities cumulatively are called </a:t>
            </a:r>
            <a:r>
              <a:rPr lang="en-US" b="1" dirty="0"/>
              <a:t>information technology services.  </a:t>
            </a:r>
          </a:p>
          <a:p>
            <a:r>
              <a:rPr lang="en-US" b="1" dirty="0"/>
              <a:t>The IT components plus IT services comprise the </a:t>
            </a:r>
            <a:r>
              <a:rPr lang="en-US" dirty="0"/>
              <a:t>organization’s </a:t>
            </a:r>
            <a:r>
              <a:rPr lang="en-US" b="1" dirty="0"/>
              <a:t>information technology infrastructure. </a:t>
            </a:r>
          </a:p>
          <a:p>
            <a:r>
              <a:rPr lang="en-US" b="1" dirty="0"/>
              <a:t>At the top of the pyramid are the various </a:t>
            </a:r>
            <a:r>
              <a:rPr lang="en-US" dirty="0"/>
              <a:t>organizational information systems.</a:t>
            </a:r>
          </a:p>
        </p:txBody>
      </p:sp>
    </p:spTree>
    <p:extLst>
      <p:ext uri="{BB962C8B-B14F-4D97-AF65-F5344CB8AC3E}">
        <p14:creationId xmlns:p14="http://schemas.microsoft.com/office/powerpoint/2010/main" val="3567213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6600FF"/>
                </a:solidFill>
              </a:rPr>
              <a:t>Major Capabilities of IS</a:t>
            </a:r>
          </a:p>
        </p:txBody>
      </p:sp>
      <p:sp>
        <p:nvSpPr>
          <p:cNvPr id="3" name="Content Placeholder 2"/>
          <p:cNvSpPr>
            <a:spLocks noGrp="1"/>
          </p:cNvSpPr>
          <p:nvPr>
            <p:ph idx="1"/>
          </p:nvPr>
        </p:nvSpPr>
        <p:spPr/>
        <p:txBody>
          <a:bodyPr>
            <a:normAutofit fontScale="77500" lnSpcReduction="20000"/>
          </a:bodyPr>
          <a:lstStyle/>
          <a:p>
            <a:r>
              <a:rPr lang="en-US" dirty="0"/>
              <a:t>Perform high-speed, high-volume numerical computations.</a:t>
            </a:r>
          </a:p>
          <a:p>
            <a:r>
              <a:rPr lang="en-US" dirty="0"/>
              <a:t>Provide fast, accurate communication and collaboration within and among organizations.</a:t>
            </a:r>
          </a:p>
          <a:p>
            <a:r>
              <a:rPr lang="en-US" dirty="0"/>
              <a:t>Store huge amounts of information in an easy-to-access, yet small space.</a:t>
            </a:r>
          </a:p>
          <a:p>
            <a:r>
              <a:rPr lang="en-US" dirty="0"/>
              <a:t>Allow quick and inexpensive access to vast amounts of information, worldwide.</a:t>
            </a:r>
          </a:p>
          <a:p>
            <a:r>
              <a:rPr lang="en-US" dirty="0"/>
              <a:t>Interpret vast amounts of data quickly and efficiently.</a:t>
            </a:r>
          </a:p>
          <a:p>
            <a:r>
              <a:rPr lang="en-US" dirty="0"/>
              <a:t>Automate both semiautomatic business processes and manual tasks.</a:t>
            </a:r>
          </a:p>
        </p:txBody>
      </p:sp>
    </p:spTree>
    <p:extLst>
      <p:ext uri="{BB962C8B-B14F-4D97-AF65-F5344CB8AC3E}">
        <p14:creationId xmlns:p14="http://schemas.microsoft.com/office/powerpoint/2010/main" val="393319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1</a:t>
            </a:r>
          </a:p>
        </p:txBody>
      </p:sp>
      <p:sp>
        <p:nvSpPr>
          <p:cNvPr id="3" name="Subtitle 2"/>
          <p:cNvSpPr>
            <a:spLocks noGrp="1"/>
          </p:cNvSpPr>
          <p:nvPr>
            <p:ph type="subTitle" idx="1"/>
          </p:nvPr>
        </p:nvSpPr>
        <p:spPr/>
        <p:txBody>
          <a:bodyPr>
            <a:normAutofit/>
          </a:bodyPr>
          <a:lstStyle/>
          <a:p>
            <a:r>
              <a:rPr lang="en-US" dirty="0"/>
              <a:t>Introduction to Information Systems</a:t>
            </a:r>
          </a:p>
        </p:txBody>
      </p:sp>
      <p:sp>
        <p:nvSpPr>
          <p:cNvPr id="4" name="Slide Number Placeholder 3"/>
          <p:cNvSpPr>
            <a:spLocks noGrp="1"/>
          </p:cNvSpPr>
          <p:nvPr>
            <p:ph type="sldNum" sz="quarter" idx="12"/>
          </p:nvPr>
        </p:nvSpPr>
        <p:spPr/>
        <p:txBody>
          <a:bodyPr/>
          <a:lstStyle/>
          <a:p>
            <a:fld id="{AC392DC9-9688-4E44-A90B-C333AD8FEA09}" type="slidenum">
              <a:rPr lang="en-US" smtClean="0"/>
              <a:t>3</a:t>
            </a:fld>
            <a:endParaRPr lang="en-US" dirty="0"/>
          </a:p>
        </p:txBody>
      </p:sp>
    </p:spTree>
    <p:extLst>
      <p:ext uri="{BB962C8B-B14F-4D97-AF65-F5344CB8AC3E}">
        <p14:creationId xmlns:p14="http://schemas.microsoft.com/office/powerpoint/2010/main" val="2544669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92500"/>
          </a:bodyPr>
          <a:lstStyle/>
          <a:p>
            <a:r>
              <a:rPr lang="en-US" dirty="0"/>
              <a:t>Types of Computer Based Information Systems (CBIS)</a:t>
            </a:r>
          </a:p>
        </p:txBody>
      </p:sp>
      <p:sp>
        <p:nvSpPr>
          <p:cNvPr id="6" name="Content Placeholder 5"/>
          <p:cNvSpPr>
            <a:spLocks noGrp="1"/>
          </p:cNvSpPr>
          <p:nvPr>
            <p:ph sz="quarter" idx="15"/>
          </p:nvPr>
        </p:nvSpPr>
        <p:spPr/>
        <p:txBody>
          <a:bodyPr>
            <a:normAutofit/>
          </a:bodyPr>
          <a:lstStyle/>
          <a:p>
            <a:r>
              <a:rPr lang="en-US" dirty="0"/>
              <a:t>Breadth of Support for Information Systems (IS)</a:t>
            </a:r>
          </a:p>
          <a:p>
            <a:r>
              <a:rPr lang="en-US" dirty="0"/>
              <a:t>Support for Organizational Employees</a:t>
            </a:r>
          </a:p>
        </p:txBody>
      </p:sp>
    </p:spTree>
    <p:extLst>
      <p:ext uri="{BB962C8B-B14F-4D97-AF65-F5344CB8AC3E}">
        <p14:creationId xmlns:p14="http://schemas.microsoft.com/office/powerpoint/2010/main" val="3322366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Breadth of Support for Information Systems (IS)</a:t>
            </a:r>
          </a:p>
        </p:txBody>
      </p:sp>
      <p:sp>
        <p:nvSpPr>
          <p:cNvPr id="5" name="Content Placeholder 4"/>
          <p:cNvSpPr>
            <a:spLocks noGrp="1"/>
          </p:cNvSpPr>
          <p:nvPr>
            <p:ph sz="quarter" idx="15"/>
          </p:nvPr>
        </p:nvSpPr>
        <p:spPr>
          <a:xfrm>
            <a:off x="609600" y="2286000"/>
            <a:ext cx="8382000" cy="3962400"/>
          </a:xfrm>
        </p:spPr>
        <p:txBody>
          <a:bodyPr>
            <a:noAutofit/>
          </a:bodyPr>
          <a:lstStyle/>
          <a:p>
            <a:r>
              <a:rPr lang="en-US" sz="2400" dirty="0"/>
              <a:t>Functional Area Information Systems (FAIS)</a:t>
            </a:r>
          </a:p>
          <a:p>
            <a:r>
              <a:rPr lang="en-US" sz="2400" dirty="0"/>
              <a:t>Enterprise Resource Planning Systems (ERP)</a:t>
            </a:r>
          </a:p>
          <a:p>
            <a:r>
              <a:rPr lang="en-US" sz="2400" dirty="0"/>
              <a:t>Transaction Processing Systems (TPS)</a:t>
            </a:r>
          </a:p>
          <a:p>
            <a:r>
              <a:rPr lang="en-US" sz="2400" dirty="0"/>
              <a:t>Interorganizational Information Systems (IOS)</a:t>
            </a:r>
          </a:p>
          <a:p>
            <a:r>
              <a:rPr lang="en-US" sz="2400" dirty="0"/>
              <a:t>E-Commerce Systems</a:t>
            </a:r>
          </a:p>
        </p:txBody>
      </p:sp>
    </p:spTree>
    <p:extLst>
      <p:ext uri="{BB962C8B-B14F-4D97-AF65-F5344CB8AC3E}">
        <p14:creationId xmlns:p14="http://schemas.microsoft.com/office/powerpoint/2010/main" val="84874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Types of Computer-Based Information Systems</a:t>
            </a:r>
            <a:endParaRPr sz="3959"/>
          </a:p>
        </p:txBody>
      </p:sp>
      <p:pic>
        <p:nvPicPr>
          <p:cNvPr id="2" name="Picture 1"/>
          <p:cNvPicPr>
            <a:picLocks noChangeAspect="1"/>
          </p:cNvPicPr>
          <p:nvPr/>
        </p:nvPicPr>
        <p:blipFill>
          <a:blip r:embed="rId3"/>
          <a:stretch>
            <a:fillRect/>
          </a:stretch>
        </p:blipFill>
        <p:spPr>
          <a:xfrm>
            <a:off x="0" y="871182"/>
            <a:ext cx="9144000" cy="5986818"/>
          </a:xfrm>
          <a:prstGeom prst="rect">
            <a:avLst/>
          </a:prstGeom>
        </p:spPr>
      </p:pic>
    </p:spTree>
    <p:extLst>
      <p:ext uri="{BB962C8B-B14F-4D97-AF65-F5344CB8AC3E}">
        <p14:creationId xmlns:p14="http://schemas.microsoft.com/office/powerpoint/2010/main" val="1901659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228600" y="466165"/>
            <a:ext cx="8458200" cy="960438"/>
          </a:xfrm>
          <a:prstGeom prst="rect">
            <a:avLst/>
          </a:prstGeom>
          <a:noFill/>
          <a:ln>
            <a:noFill/>
          </a:ln>
        </p:spPr>
        <p:txBody>
          <a:bodyPr spcFirstLastPara="1" wrap="square" lIns="91425" tIns="45700" rIns="91425" bIns="45700" anchor="ctr" anchorCtr="0">
            <a:noAutofit/>
          </a:bodyPr>
          <a:lstStyle/>
          <a:p>
            <a:pPr lvl="0" algn="ctr">
              <a:spcBef>
                <a:spcPts val="0"/>
              </a:spcBef>
              <a:buClr>
                <a:schemeClr val="dk1"/>
              </a:buClr>
              <a:buSzPts val="4400"/>
            </a:pPr>
            <a:r>
              <a:rPr lang="en-US" sz="4000" dirty="0">
                <a:solidFill>
                  <a:srgbClr val="6600FF"/>
                </a:solidFill>
              </a:rPr>
              <a:t>Functional area information systems (FAISs)</a:t>
            </a:r>
            <a:br>
              <a:rPr lang="en-US" dirty="0">
                <a:solidFill>
                  <a:srgbClr val="6600FF"/>
                </a:solidFill>
              </a:rPr>
            </a:br>
            <a:endParaRPr dirty="0">
              <a:solidFill>
                <a:srgbClr val="6600FF"/>
              </a:solidFill>
            </a:endParaRPr>
          </a:p>
        </p:txBody>
      </p:sp>
      <p:sp>
        <p:nvSpPr>
          <p:cNvPr id="217" name="Google Shape;217;p35"/>
          <p:cNvSpPr txBox="1">
            <a:spLocks noGrp="1"/>
          </p:cNvSpPr>
          <p:nvPr>
            <p:ph type="body" idx="1"/>
          </p:nvPr>
        </p:nvSpPr>
        <p:spPr>
          <a:xfrm>
            <a:off x="35766" y="1417638"/>
            <a:ext cx="8803433" cy="4876800"/>
          </a:xfrm>
          <a:prstGeom prst="rect">
            <a:avLst/>
          </a:prstGeom>
          <a:noFill/>
          <a:ln>
            <a:noFill/>
          </a:ln>
        </p:spPr>
        <p:txBody>
          <a:bodyPr spcFirstLastPara="1" wrap="square" lIns="91425" tIns="45700" rIns="91425" bIns="45700" anchor="t" anchorCtr="0">
            <a:noAutofit/>
          </a:bodyPr>
          <a:lstStyle/>
          <a:p>
            <a:pPr marL="342900" lvl="0" indent="-342900" algn="just" rtl="0">
              <a:spcBef>
                <a:spcPts val="496"/>
              </a:spcBef>
              <a:spcAft>
                <a:spcPts val="0"/>
              </a:spcAft>
              <a:buClr>
                <a:schemeClr val="dk1"/>
              </a:buClr>
              <a:buSzPts val="2480"/>
              <a:buChar char="•"/>
            </a:pPr>
            <a:r>
              <a:rPr lang="en-US" sz="2400" dirty="0"/>
              <a:t>supporting pillars for the information systems located at the top, namely, business intelligence systems and dashboards</a:t>
            </a:r>
            <a:endParaRPr sz="2400" dirty="0"/>
          </a:p>
          <a:p>
            <a:pPr marL="342900" lvl="0" indent="-342900" algn="just" rtl="0">
              <a:spcBef>
                <a:spcPts val="496"/>
              </a:spcBef>
              <a:spcAft>
                <a:spcPts val="0"/>
              </a:spcAft>
              <a:buClr>
                <a:schemeClr val="dk1"/>
              </a:buClr>
              <a:buSzPts val="2480"/>
              <a:buChar char="•"/>
            </a:pPr>
            <a:r>
              <a:rPr lang="en-US" sz="2400" dirty="0"/>
              <a:t>each FAIS supports a particular functional area within the organization. Examples are accounting IS, finance IS, production/operations  management (POM) IS, marketing IS, and human resources IS.</a:t>
            </a:r>
            <a:endParaRPr sz="2400" dirty="0"/>
          </a:p>
          <a:p>
            <a:pPr marL="342900" lvl="0" indent="-342900" algn="just" rtl="0">
              <a:spcBef>
                <a:spcPts val="496"/>
              </a:spcBef>
              <a:spcAft>
                <a:spcPts val="0"/>
              </a:spcAft>
              <a:buClr>
                <a:schemeClr val="dk1"/>
              </a:buClr>
              <a:buSzPts val="2480"/>
              <a:buChar char="•"/>
            </a:pPr>
            <a:r>
              <a:rPr lang="en-US" sz="2400" dirty="0"/>
              <a:t>Functional area information systems summarize data and prepare reports, primarily for middle managers, but sometimes for lower-level managers as well. </a:t>
            </a:r>
            <a:endParaRPr sz="2400" dirty="0"/>
          </a:p>
          <a:p>
            <a:pPr marL="342900" lvl="0" indent="-342900" algn="just" rtl="0">
              <a:spcBef>
                <a:spcPts val="496"/>
              </a:spcBef>
              <a:spcAft>
                <a:spcPts val="0"/>
              </a:spcAft>
              <a:buClr>
                <a:schemeClr val="dk1"/>
              </a:buClr>
              <a:buSzPts val="2480"/>
              <a:buChar char="•"/>
            </a:pPr>
            <a:r>
              <a:rPr lang="en-US" sz="2400" dirty="0"/>
              <a:t>Because these reports typically concern a specific functional area, report generators (RPGs) are an important type of functional area IS</a:t>
            </a:r>
            <a:endParaRPr sz="2400" dirty="0"/>
          </a:p>
        </p:txBody>
      </p:sp>
    </p:spTree>
    <p:extLst>
      <p:ext uri="{BB962C8B-B14F-4D97-AF65-F5344CB8AC3E}">
        <p14:creationId xmlns:p14="http://schemas.microsoft.com/office/powerpoint/2010/main" val="477107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6"/>
          <p:cNvSpPr txBox="1">
            <a:spLocks noGrp="1"/>
          </p:cNvSpPr>
          <p:nvPr>
            <p:ph type="body" idx="1"/>
          </p:nvPr>
        </p:nvSpPr>
        <p:spPr>
          <a:xfrm>
            <a:off x="0" y="0"/>
            <a:ext cx="8991600" cy="67056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1800"/>
              <a:buChar char="•"/>
            </a:pPr>
            <a:r>
              <a:rPr lang="en-US" sz="1600" dirty="0"/>
              <a:t>In finance and accounting, managers use IT systems to forecast revenues and business activity, to determine the best sources and uses of funds, and to perform audits to ensure that the organization is fundamentally sound and that all financial reports and documents are accurate.</a:t>
            </a:r>
            <a:endParaRPr sz="1600" dirty="0"/>
          </a:p>
          <a:p>
            <a:pPr marL="342900" lvl="0" indent="-342900" algn="just" rtl="0">
              <a:spcBef>
                <a:spcPts val="360"/>
              </a:spcBef>
              <a:spcAft>
                <a:spcPts val="0"/>
              </a:spcAft>
              <a:buClr>
                <a:schemeClr val="dk1"/>
              </a:buClr>
              <a:buSzPts val="1800"/>
              <a:buChar char="•"/>
            </a:pPr>
            <a:r>
              <a:rPr lang="en-US" sz="1600" dirty="0"/>
              <a:t>In sales and marketing, managers use information technology to perform the following functions:</a:t>
            </a:r>
            <a:endParaRPr sz="1600" dirty="0"/>
          </a:p>
          <a:p>
            <a:pPr marL="342900" lvl="0" indent="-342900" algn="just" rtl="0">
              <a:spcBef>
                <a:spcPts val="360"/>
              </a:spcBef>
              <a:spcAft>
                <a:spcPts val="0"/>
              </a:spcAft>
              <a:buClr>
                <a:schemeClr val="dk1"/>
              </a:buClr>
              <a:buSzPts val="1800"/>
              <a:buFont typeface="Noto Sans Symbols"/>
              <a:buChar char="✔"/>
            </a:pPr>
            <a:r>
              <a:rPr lang="en-US" sz="1600" dirty="0"/>
              <a:t> </a:t>
            </a:r>
            <a:r>
              <a:rPr lang="en-US" sz="1600" i="1" dirty="0"/>
              <a:t>Product analysis: developing new goods and services</a:t>
            </a:r>
            <a:endParaRPr sz="1600" dirty="0"/>
          </a:p>
          <a:p>
            <a:pPr marL="342900" lvl="0" indent="-342900" algn="just" rtl="0">
              <a:spcBef>
                <a:spcPts val="360"/>
              </a:spcBef>
              <a:spcAft>
                <a:spcPts val="0"/>
              </a:spcAft>
              <a:buClr>
                <a:schemeClr val="dk1"/>
              </a:buClr>
              <a:buSzPts val="1800"/>
              <a:buFont typeface="Noto Sans Symbols"/>
              <a:buChar char="✔"/>
            </a:pPr>
            <a:r>
              <a:rPr lang="en-US" sz="1600" dirty="0"/>
              <a:t> </a:t>
            </a:r>
            <a:r>
              <a:rPr lang="en-US" sz="1600" i="1" dirty="0"/>
              <a:t>Site analysis: determining the best location for production and distribution facilities</a:t>
            </a:r>
            <a:endParaRPr sz="1600" dirty="0"/>
          </a:p>
          <a:p>
            <a:pPr marL="342900" lvl="0" indent="-342900" algn="just" rtl="0">
              <a:spcBef>
                <a:spcPts val="360"/>
              </a:spcBef>
              <a:spcAft>
                <a:spcPts val="0"/>
              </a:spcAft>
              <a:buClr>
                <a:schemeClr val="dk1"/>
              </a:buClr>
              <a:buSzPts val="1800"/>
              <a:buFont typeface="Noto Sans Symbols"/>
              <a:buChar char="✔"/>
            </a:pPr>
            <a:r>
              <a:rPr lang="en-US" sz="1600" dirty="0"/>
              <a:t> </a:t>
            </a:r>
            <a:r>
              <a:rPr lang="en-US" sz="1600" i="1" dirty="0"/>
              <a:t>Promotion analysis: identifying the best advertising channels</a:t>
            </a:r>
            <a:endParaRPr sz="1600" dirty="0"/>
          </a:p>
          <a:p>
            <a:pPr marL="342900" lvl="0" indent="-342900" algn="just" rtl="0">
              <a:spcBef>
                <a:spcPts val="360"/>
              </a:spcBef>
              <a:spcAft>
                <a:spcPts val="0"/>
              </a:spcAft>
              <a:buClr>
                <a:schemeClr val="dk1"/>
              </a:buClr>
              <a:buSzPts val="1800"/>
              <a:buFont typeface="Noto Sans Symbols"/>
              <a:buChar char="✔"/>
            </a:pPr>
            <a:r>
              <a:rPr lang="en-US" sz="1600" dirty="0"/>
              <a:t> </a:t>
            </a:r>
            <a:r>
              <a:rPr lang="en-US" sz="1600" i="1" dirty="0"/>
              <a:t>Price analysis: setting product prices to obtain the highest total revenues</a:t>
            </a:r>
            <a:endParaRPr sz="1600" dirty="0"/>
          </a:p>
          <a:p>
            <a:pPr marL="342900" lvl="0" indent="-342900" algn="just" rtl="0">
              <a:spcBef>
                <a:spcPts val="360"/>
              </a:spcBef>
              <a:spcAft>
                <a:spcPts val="0"/>
              </a:spcAft>
              <a:buClr>
                <a:schemeClr val="dk1"/>
              </a:buClr>
              <a:buSzPts val="1800"/>
              <a:buChar char="•"/>
            </a:pPr>
            <a:r>
              <a:rPr lang="en-US" sz="1600" dirty="0"/>
              <a:t>Marketing managers also use IT to manage their relationships with their customers.</a:t>
            </a:r>
            <a:endParaRPr sz="1600" dirty="0"/>
          </a:p>
          <a:p>
            <a:pPr marL="342900" lvl="0" indent="-342900" algn="just" rtl="0">
              <a:spcBef>
                <a:spcPts val="360"/>
              </a:spcBef>
              <a:spcAft>
                <a:spcPts val="0"/>
              </a:spcAft>
              <a:buClr>
                <a:schemeClr val="dk1"/>
              </a:buClr>
              <a:buSzPts val="1800"/>
              <a:buChar char="•"/>
            </a:pPr>
            <a:r>
              <a:rPr lang="en-US" sz="1600" dirty="0"/>
              <a:t> In </a:t>
            </a:r>
            <a:r>
              <a:rPr lang="en-US" sz="1600" i="1" dirty="0"/>
              <a:t>manufacturing, </a:t>
            </a:r>
            <a:r>
              <a:rPr lang="en-US" sz="1600" dirty="0"/>
              <a:t>managers use IT to process customer orders, develop production schedules, control inventory levels, and monitor product quality. They also use IT to design and manufacture products. These processes are called </a:t>
            </a:r>
            <a:r>
              <a:rPr lang="en-US" sz="1600" i="1" dirty="0"/>
              <a:t>computer-assisted design (CAD) and computer-assisted manufacturing (CAM).</a:t>
            </a:r>
            <a:endParaRPr sz="1600" dirty="0"/>
          </a:p>
          <a:p>
            <a:pPr marL="342900" lvl="0" indent="-342900" algn="just" rtl="0">
              <a:spcBef>
                <a:spcPts val="360"/>
              </a:spcBef>
              <a:spcAft>
                <a:spcPts val="0"/>
              </a:spcAft>
              <a:buClr>
                <a:schemeClr val="dk1"/>
              </a:buClr>
              <a:buSzPts val="1800"/>
              <a:buChar char="•"/>
            </a:pPr>
            <a:r>
              <a:rPr lang="en-US" sz="1600" dirty="0"/>
              <a:t>Managers in </a:t>
            </a:r>
            <a:r>
              <a:rPr lang="en-US" sz="1600" i="1" dirty="0"/>
              <a:t>human resources use IT to manage the recruiting process, analyze and screen </a:t>
            </a:r>
            <a:r>
              <a:rPr lang="en-US" sz="1600" dirty="0"/>
              <a:t>job applicants, and hire new employees. They also employ IT to help employees manage their careers, to administer performance tests to employees, and to monitor employee productivity. Finally, they rely on IT to manage compensation and benefits packages.</a:t>
            </a:r>
            <a:endParaRPr sz="1600" dirty="0"/>
          </a:p>
        </p:txBody>
      </p:sp>
    </p:spTree>
    <p:extLst>
      <p:ext uri="{BB962C8B-B14F-4D97-AF65-F5344CB8AC3E}">
        <p14:creationId xmlns:p14="http://schemas.microsoft.com/office/powerpoint/2010/main" val="346620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457200" y="381000"/>
            <a:ext cx="8229600" cy="1143000"/>
          </a:xfrm>
          <a:prstGeom prst="rect">
            <a:avLst/>
          </a:prstGeom>
          <a:noFill/>
          <a:ln>
            <a:noFill/>
          </a:ln>
        </p:spPr>
        <p:txBody>
          <a:bodyPr spcFirstLastPara="1" wrap="square" lIns="91425" tIns="45700" rIns="91425" bIns="45700" anchor="ctr" anchorCtr="0">
            <a:noAutofit/>
          </a:bodyPr>
          <a:lstStyle/>
          <a:p>
            <a:pPr lvl="0" algn="ctr">
              <a:spcBef>
                <a:spcPts val="600"/>
              </a:spcBef>
              <a:spcAft>
                <a:spcPts val="600"/>
              </a:spcAft>
            </a:pPr>
            <a:r>
              <a:rPr lang="en-US" sz="4100" dirty="0">
                <a:solidFill>
                  <a:srgbClr val="6600CC"/>
                </a:solidFill>
              </a:rPr>
              <a:t>Types of Computer Based Information Systems (CBIS)</a:t>
            </a:r>
            <a:br>
              <a:rPr lang="en-US" sz="4100" dirty="0">
                <a:solidFill>
                  <a:srgbClr val="6600CC"/>
                </a:solidFill>
              </a:rPr>
            </a:br>
            <a:endParaRPr dirty="0"/>
          </a:p>
        </p:txBody>
      </p:sp>
      <p:sp>
        <p:nvSpPr>
          <p:cNvPr id="229" name="Google Shape;229;p37"/>
          <p:cNvSpPr txBox="1">
            <a:spLocks noGrp="1"/>
          </p:cNvSpPr>
          <p:nvPr>
            <p:ph type="body" idx="1"/>
          </p:nvPr>
        </p:nvSpPr>
        <p:spPr>
          <a:xfrm>
            <a:off x="160953" y="1676400"/>
            <a:ext cx="8822094"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720"/>
              <a:buChar char="•"/>
            </a:pPr>
            <a:r>
              <a:rPr lang="en-US" sz="2400" b="1" dirty="0"/>
              <a:t>Enterprise resource planning (ERP) systems are</a:t>
            </a:r>
            <a:endParaRPr sz="2400" dirty="0"/>
          </a:p>
          <a:p>
            <a:pPr marL="342900" lvl="0" indent="-342900" algn="just" rtl="0">
              <a:lnSpc>
                <a:spcPct val="90000"/>
              </a:lnSpc>
              <a:spcBef>
                <a:spcPts val="544"/>
              </a:spcBef>
              <a:spcAft>
                <a:spcPts val="0"/>
              </a:spcAft>
              <a:buClr>
                <a:schemeClr val="dk1"/>
              </a:buClr>
              <a:buSzPts val="2720"/>
              <a:buChar char="•"/>
            </a:pPr>
            <a:r>
              <a:rPr lang="en-US" sz="2400" dirty="0"/>
              <a:t>designed to correct a lack of communication among the functional area </a:t>
            </a:r>
            <a:r>
              <a:rPr lang="en-US" sz="2400" dirty="0" err="1"/>
              <a:t>Iss</a:t>
            </a:r>
            <a:r>
              <a:rPr lang="en-US" sz="2400" dirty="0"/>
              <a:t>. </a:t>
            </a:r>
            <a:endParaRPr sz="2400" dirty="0"/>
          </a:p>
          <a:p>
            <a:pPr marL="342900" lvl="0" indent="-342900" algn="just" rtl="0">
              <a:lnSpc>
                <a:spcPct val="90000"/>
              </a:lnSpc>
              <a:spcBef>
                <a:spcPts val="544"/>
              </a:spcBef>
              <a:spcAft>
                <a:spcPts val="0"/>
              </a:spcAft>
              <a:buClr>
                <a:schemeClr val="dk1"/>
              </a:buClr>
              <a:buSzPts val="2720"/>
              <a:buChar char="•"/>
            </a:pPr>
            <a:r>
              <a:rPr lang="en-US" sz="2400" dirty="0"/>
              <a:t>ERP systems were an important innovation because the various functional area ISs were often developed as standalone systems and did not communicate effectively (if at all) with one another. </a:t>
            </a:r>
            <a:endParaRPr sz="2400" dirty="0"/>
          </a:p>
          <a:p>
            <a:pPr marL="342900" lvl="0" indent="-342900" algn="just" rtl="0">
              <a:lnSpc>
                <a:spcPct val="90000"/>
              </a:lnSpc>
              <a:spcBef>
                <a:spcPts val="544"/>
              </a:spcBef>
              <a:spcAft>
                <a:spcPts val="0"/>
              </a:spcAft>
              <a:buClr>
                <a:schemeClr val="dk1"/>
              </a:buClr>
              <a:buSzPts val="2720"/>
              <a:buChar char="•"/>
            </a:pPr>
            <a:r>
              <a:rPr lang="en-US" sz="2400" dirty="0"/>
              <a:t>ERP systems resolve this problem by tightly integrating the functional area ISs via a common database.</a:t>
            </a:r>
            <a:endParaRPr sz="2400" dirty="0"/>
          </a:p>
          <a:p>
            <a:pPr marL="342900" lvl="0" indent="-342900" algn="just" rtl="0">
              <a:lnSpc>
                <a:spcPct val="90000"/>
              </a:lnSpc>
              <a:spcBef>
                <a:spcPts val="544"/>
              </a:spcBef>
              <a:spcAft>
                <a:spcPts val="0"/>
              </a:spcAft>
              <a:buClr>
                <a:schemeClr val="dk1"/>
              </a:buClr>
              <a:buSzPts val="2720"/>
              <a:buChar char="•"/>
            </a:pPr>
            <a:r>
              <a:rPr lang="en-US" sz="2400" dirty="0"/>
              <a:t> In doing so, they enhance communications among the functional areas of an organization. </a:t>
            </a:r>
            <a:endParaRPr sz="2400" dirty="0"/>
          </a:p>
        </p:txBody>
      </p:sp>
    </p:spTree>
    <p:extLst>
      <p:ext uri="{BB962C8B-B14F-4D97-AF65-F5344CB8AC3E}">
        <p14:creationId xmlns:p14="http://schemas.microsoft.com/office/powerpoint/2010/main" val="1093895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lgn="ctr">
              <a:spcBef>
                <a:spcPts val="600"/>
              </a:spcBef>
              <a:spcAft>
                <a:spcPts val="600"/>
              </a:spcAft>
            </a:pPr>
            <a:r>
              <a:rPr lang="en-US" sz="4100" dirty="0">
                <a:solidFill>
                  <a:srgbClr val="6600CC"/>
                </a:solidFill>
              </a:rPr>
              <a:t>Types of Computer Based Information Systems (CBIS)</a:t>
            </a:r>
            <a:br>
              <a:rPr lang="en-US" sz="4100" dirty="0">
                <a:solidFill>
                  <a:srgbClr val="6600CC"/>
                </a:solidFill>
              </a:rPr>
            </a:br>
            <a:endParaRPr dirty="0"/>
          </a:p>
        </p:txBody>
      </p:sp>
      <p:sp>
        <p:nvSpPr>
          <p:cNvPr id="235" name="Google Shape;235;p38"/>
          <p:cNvSpPr txBox="1">
            <a:spLocks noGrp="1"/>
          </p:cNvSpPr>
          <p:nvPr>
            <p:ph type="body" idx="1"/>
          </p:nvPr>
        </p:nvSpPr>
        <p:spPr>
          <a:xfrm>
            <a:off x="0" y="1600200"/>
            <a:ext cx="86868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240"/>
              <a:buChar char="•"/>
            </a:pPr>
            <a:r>
              <a:rPr lang="en-US" sz="2240" b="1" dirty="0"/>
              <a:t>A transaction processing system (TPS) supports the monitoring, collection, storage, and </a:t>
            </a:r>
            <a:r>
              <a:rPr lang="en-US" sz="2240" dirty="0"/>
              <a:t>processing of data from the organization’s basic business transactions, each of which generates data. </a:t>
            </a:r>
            <a:endParaRPr sz="2240" dirty="0"/>
          </a:p>
          <a:p>
            <a:pPr marL="342900" lvl="0" indent="-342900" algn="just" rtl="0">
              <a:lnSpc>
                <a:spcPct val="80000"/>
              </a:lnSpc>
              <a:spcBef>
                <a:spcPts val="448"/>
              </a:spcBef>
              <a:spcAft>
                <a:spcPts val="0"/>
              </a:spcAft>
              <a:buClr>
                <a:schemeClr val="dk1"/>
              </a:buClr>
              <a:buSzPts val="2240"/>
              <a:buChar char="•"/>
            </a:pPr>
            <a:r>
              <a:rPr lang="en-US" sz="2240" dirty="0"/>
              <a:t>When you are checking out at Walmart, for example, a transaction occurs each time the cashier swipes an item across the bar code reader. </a:t>
            </a:r>
            <a:endParaRPr sz="2240" dirty="0"/>
          </a:p>
          <a:p>
            <a:pPr marL="342900" lvl="0" indent="-342900" algn="just" rtl="0">
              <a:lnSpc>
                <a:spcPct val="80000"/>
              </a:lnSpc>
              <a:spcBef>
                <a:spcPts val="448"/>
              </a:spcBef>
              <a:spcAft>
                <a:spcPts val="0"/>
              </a:spcAft>
              <a:buClr>
                <a:schemeClr val="dk1"/>
              </a:buClr>
              <a:buSzPts val="2240"/>
              <a:buChar char="•"/>
            </a:pPr>
            <a:r>
              <a:rPr lang="en-US" sz="2240" dirty="0"/>
              <a:t>Significantly, within an organization, different functions or departments can define a transaction differently. In accounting, for example, a transaction is anything that changes a firm’s chart of accounts. </a:t>
            </a:r>
            <a:endParaRPr sz="2240" dirty="0"/>
          </a:p>
          <a:p>
            <a:pPr marL="342900" lvl="0" indent="-342900" algn="just" rtl="0">
              <a:lnSpc>
                <a:spcPct val="80000"/>
              </a:lnSpc>
              <a:spcBef>
                <a:spcPts val="448"/>
              </a:spcBef>
              <a:spcAft>
                <a:spcPts val="0"/>
              </a:spcAft>
              <a:buClr>
                <a:schemeClr val="dk1"/>
              </a:buClr>
              <a:buSzPts val="2240"/>
              <a:buChar char="•"/>
            </a:pPr>
            <a:r>
              <a:rPr lang="en-US" sz="2240" dirty="0"/>
              <a:t>The information system definition of a transaction is broader: A transaction is anything that changes the firm’s database</a:t>
            </a:r>
            <a:endParaRPr sz="2240" dirty="0"/>
          </a:p>
        </p:txBody>
      </p:sp>
    </p:spTree>
    <p:extLst>
      <p:ext uri="{BB962C8B-B14F-4D97-AF65-F5344CB8AC3E}">
        <p14:creationId xmlns:p14="http://schemas.microsoft.com/office/powerpoint/2010/main" val="3217463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lgn="just">
              <a:spcBef>
                <a:spcPts val="600"/>
              </a:spcBef>
              <a:spcAft>
                <a:spcPts val="600"/>
              </a:spcAft>
            </a:pPr>
            <a:r>
              <a:rPr lang="en-US" sz="4100" dirty="0">
                <a:solidFill>
                  <a:srgbClr val="6600CC"/>
                </a:solidFill>
              </a:rPr>
              <a:t>Types of Computer Based Information Systems (CBIS)</a:t>
            </a:r>
            <a:br>
              <a:rPr lang="en-US" sz="4100" dirty="0">
                <a:solidFill>
                  <a:srgbClr val="6600CC"/>
                </a:solidFill>
              </a:rPr>
            </a:br>
            <a:endParaRPr dirty="0"/>
          </a:p>
        </p:txBody>
      </p:sp>
      <p:sp>
        <p:nvSpPr>
          <p:cNvPr id="241" name="Google Shape;241;p39"/>
          <p:cNvSpPr txBox="1">
            <a:spLocks noGrp="1"/>
          </p:cNvSpPr>
          <p:nvPr>
            <p:ph type="body" idx="1"/>
          </p:nvPr>
        </p:nvSpPr>
        <p:spPr>
          <a:xfrm>
            <a:off x="228600" y="1383771"/>
            <a:ext cx="86868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960"/>
              <a:buChar char="•"/>
            </a:pPr>
            <a:r>
              <a:rPr lang="en-US" sz="2800" b="1" dirty="0"/>
              <a:t>Electronic commerce (e-commerce) systems are another type of inter organizational information </a:t>
            </a:r>
            <a:r>
              <a:rPr lang="en-US" sz="2800" dirty="0"/>
              <a:t>system. </a:t>
            </a:r>
            <a:endParaRPr sz="2800" dirty="0"/>
          </a:p>
          <a:p>
            <a:pPr marL="342900" lvl="0" indent="-342900" algn="just" rtl="0">
              <a:spcBef>
                <a:spcPts val="592"/>
              </a:spcBef>
              <a:spcAft>
                <a:spcPts val="0"/>
              </a:spcAft>
              <a:buClr>
                <a:schemeClr val="dk1"/>
              </a:buClr>
              <a:buSzPts val="2960"/>
              <a:buChar char="•"/>
            </a:pPr>
            <a:r>
              <a:rPr lang="en-US" sz="2800" dirty="0"/>
              <a:t>These systems enable organizations to conduct transactions, called business-to business (B2B) electronic commerce, and customers to conduct transactions with business, called business-to-consumer (B2C) electronic commerce. E-commerce systems typically are Internet-based. </a:t>
            </a:r>
            <a:endParaRPr sz="2800" dirty="0"/>
          </a:p>
        </p:txBody>
      </p:sp>
    </p:spTree>
    <p:extLst>
      <p:ext uri="{BB962C8B-B14F-4D97-AF65-F5344CB8AC3E}">
        <p14:creationId xmlns:p14="http://schemas.microsoft.com/office/powerpoint/2010/main" val="2904281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lnSpcReduction="10000"/>
          </a:bodyPr>
          <a:lstStyle/>
          <a:p>
            <a:r>
              <a:rPr lang="en-US" dirty="0"/>
              <a:t> IS that function among multiple organizations</a:t>
            </a:r>
          </a:p>
        </p:txBody>
      </p:sp>
      <p:pic>
        <p:nvPicPr>
          <p:cNvPr id="7170"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758830" y="1524000"/>
            <a:ext cx="755014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AC392DC9-9688-4E44-A90B-C333AD8FEA09}" type="slidenum">
              <a:rPr lang="en-US" smtClean="0"/>
              <a:pPr/>
              <a:t>38</a:t>
            </a:fld>
            <a:endParaRPr lang="en-US" dirty="0"/>
          </a:p>
        </p:txBody>
      </p:sp>
    </p:spTree>
    <p:extLst>
      <p:ext uri="{BB962C8B-B14F-4D97-AF65-F5344CB8AC3E}">
        <p14:creationId xmlns:p14="http://schemas.microsoft.com/office/powerpoint/2010/main" val="1887120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pPr algn="ctr"/>
            <a:r>
              <a:rPr lang="en-US" dirty="0"/>
              <a:t>Support for </a:t>
            </a:r>
          </a:p>
          <a:p>
            <a:pPr algn="ctr"/>
            <a:r>
              <a:rPr lang="en-US" dirty="0"/>
              <a:t>Organizational Employees</a:t>
            </a:r>
          </a:p>
        </p:txBody>
      </p:sp>
      <p:sp>
        <p:nvSpPr>
          <p:cNvPr id="5" name="Content Placeholder 4"/>
          <p:cNvSpPr>
            <a:spLocks noGrp="1"/>
          </p:cNvSpPr>
          <p:nvPr>
            <p:ph sz="quarter" idx="15"/>
          </p:nvPr>
        </p:nvSpPr>
        <p:spPr/>
        <p:txBody>
          <a:bodyPr>
            <a:normAutofit/>
          </a:bodyPr>
          <a:lstStyle/>
          <a:p>
            <a:r>
              <a:rPr lang="en-US" dirty="0"/>
              <a:t>Knowledge Workers</a:t>
            </a:r>
          </a:p>
          <a:p>
            <a:r>
              <a:rPr lang="en-US" dirty="0"/>
              <a:t>Office Automation Systems (OASs)</a:t>
            </a:r>
          </a:p>
          <a:p>
            <a:r>
              <a:rPr lang="en-US" dirty="0"/>
              <a:t>Business Intelligence (BI) Systems</a:t>
            </a:r>
          </a:p>
          <a:p>
            <a:r>
              <a:rPr lang="en-US" dirty="0"/>
              <a:t>Expert Systems (ES)</a:t>
            </a:r>
          </a:p>
          <a:p>
            <a:r>
              <a:rPr lang="en-US" dirty="0"/>
              <a:t>Dashboards</a:t>
            </a:r>
          </a:p>
        </p:txBody>
      </p:sp>
    </p:spTree>
    <p:extLst>
      <p:ext uri="{BB962C8B-B14F-4D97-AF65-F5344CB8AC3E}">
        <p14:creationId xmlns:p14="http://schemas.microsoft.com/office/powerpoint/2010/main" val="356247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Information technology (IT)</a:t>
            </a:r>
          </a:p>
        </p:txBody>
      </p:sp>
      <p:sp>
        <p:nvSpPr>
          <p:cNvPr id="3" name="Content Placeholder 2"/>
          <p:cNvSpPr>
            <a:spLocks noGrp="1"/>
          </p:cNvSpPr>
          <p:nvPr>
            <p:ph idx="1"/>
          </p:nvPr>
        </p:nvSpPr>
        <p:spPr>
          <a:xfrm>
            <a:off x="457200" y="1416424"/>
            <a:ext cx="8458200" cy="4754563"/>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IT has far reaching effect on individuals, organizations and our planet.</a:t>
            </a:r>
          </a:p>
          <a:p>
            <a:r>
              <a:rPr lang="en-US" dirty="0">
                <a:latin typeface="Times New Roman" panose="02020603050405020304" pitchFamily="18" charset="0"/>
                <a:cs typeface="Times New Roman" panose="02020603050405020304" pitchFamily="18" charset="0"/>
              </a:rPr>
              <a:t>IT has created a significant impact on individuals, societies, global economy and physical environment.</a:t>
            </a:r>
          </a:p>
          <a:p>
            <a:r>
              <a:rPr lang="en-US" dirty="0">
                <a:latin typeface="Times New Roman" panose="02020603050405020304" pitchFamily="18" charset="0"/>
                <a:cs typeface="Times New Roman" panose="02020603050405020304" pitchFamily="18" charset="0"/>
              </a:rPr>
              <a:t>IT is making world smaller and enabling people to communicate, collaborate and compete </a:t>
            </a:r>
          </a:p>
          <a:p>
            <a:r>
              <a:rPr lang="en-US" dirty="0">
                <a:latin typeface="Times New Roman" panose="02020603050405020304" pitchFamily="18" charset="0"/>
                <a:cs typeface="Times New Roman" panose="02020603050405020304" pitchFamily="18" charset="0"/>
              </a:rPr>
              <a:t>Environment is global, massively interconnected, intensely competitive, 24/7/365, real time , rapidly changing and information intensive….so organization must use IT effectively</a:t>
            </a:r>
          </a:p>
        </p:txBody>
      </p:sp>
    </p:spTree>
    <p:extLst>
      <p:ext uri="{BB962C8B-B14F-4D97-AF65-F5344CB8AC3E}">
        <p14:creationId xmlns:p14="http://schemas.microsoft.com/office/powerpoint/2010/main" val="27805079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lgn="ctr">
              <a:spcBef>
                <a:spcPts val="600"/>
              </a:spcBef>
              <a:spcAft>
                <a:spcPts val="600"/>
              </a:spcAft>
            </a:pPr>
            <a:r>
              <a:rPr lang="en-US" sz="4100" dirty="0">
                <a:solidFill>
                  <a:srgbClr val="6600CC"/>
                </a:solidFill>
              </a:rPr>
              <a:t>Types of Computer Based Information Systems (CBIS)</a:t>
            </a:r>
            <a:br>
              <a:rPr lang="en-US" sz="4100" dirty="0">
                <a:solidFill>
                  <a:srgbClr val="6600CC"/>
                </a:solidFill>
              </a:rPr>
            </a:br>
            <a:endParaRPr dirty="0"/>
          </a:p>
        </p:txBody>
      </p:sp>
      <p:sp>
        <p:nvSpPr>
          <p:cNvPr id="247" name="Google Shape;247;p40"/>
          <p:cNvSpPr txBox="1">
            <a:spLocks noGrp="1"/>
          </p:cNvSpPr>
          <p:nvPr>
            <p:ph type="body" idx="1"/>
          </p:nvPr>
        </p:nvSpPr>
        <p:spPr>
          <a:xfrm>
            <a:off x="152400" y="1412973"/>
            <a:ext cx="8763000" cy="5826027"/>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80"/>
              <a:buChar char="•"/>
            </a:pPr>
            <a:r>
              <a:rPr lang="en-US" sz="2480" b="1" dirty="0"/>
              <a:t>Knowledge workers are professional employees such as financial and marketing analysts, </a:t>
            </a:r>
            <a:r>
              <a:rPr lang="en-US" sz="2480" dirty="0"/>
              <a:t>engineers, lawyers, and accountants. </a:t>
            </a:r>
            <a:endParaRPr sz="2480" dirty="0"/>
          </a:p>
          <a:p>
            <a:pPr marL="342900" lvl="0" indent="-342900" algn="just" rtl="0">
              <a:spcBef>
                <a:spcPts val="496"/>
              </a:spcBef>
              <a:spcAft>
                <a:spcPts val="0"/>
              </a:spcAft>
              <a:buClr>
                <a:schemeClr val="dk1"/>
              </a:buClr>
              <a:buSzPts val="2480"/>
              <a:buChar char="•"/>
            </a:pPr>
            <a:r>
              <a:rPr lang="en-US" sz="2480" dirty="0"/>
              <a:t>All knowledge workers are experts in a particular subject area. They create information and knowledge, which they integrate into the business. </a:t>
            </a:r>
            <a:endParaRPr sz="2480" dirty="0"/>
          </a:p>
          <a:p>
            <a:pPr marL="342900" lvl="0" indent="-342900" algn="just" rtl="0">
              <a:spcBef>
                <a:spcPts val="496"/>
              </a:spcBef>
              <a:spcAft>
                <a:spcPts val="0"/>
              </a:spcAft>
              <a:buClr>
                <a:schemeClr val="dk1"/>
              </a:buClr>
              <a:buSzPts val="2480"/>
              <a:buChar char="•"/>
            </a:pPr>
            <a:r>
              <a:rPr lang="en-US" sz="2480" dirty="0"/>
              <a:t>Knowledge workers, in turn, act as advisors to middle managers and executives. </a:t>
            </a:r>
            <a:endParaRPr sz="2480" dirty="0"/>
          </a:p>
          <a:p>
            <a:pPr marL="342900" lvl="0" indent="-342900" algn="just" rtl="0">
              <a:spcBef>
                <a:spcPts val="496"/>
              </a:spcBef>
              <a:spcAft>
                <a:spcPts val="0"/>
              </a:spcAft>
              <a:buClr>
                <a:schemeClr val="dk1"/>
              </a:buClr>
              <a:buSzPts val="2480"/>
              <a:buChar char="•"/>
            </a:pPr>
            <a:r>
              <a:rPr lang="en-US" sz="2480" dirty="0"/>
              <a:t>Finally, </a:t>
            </a:r>
            <a:r>
              <a:rPr lang="en-US" sz="2480" i="1" dirty="0"/>
              <a:t>executives </a:t>
            </a:r>
            <a:r>
              <a:rPr lang="en-US" sz="2480" dirty="0"/>
              <a:t>make decisions that deal with situations that can significantly change the manner in which business is done. Examples of executive decisions are introducing a new product line, acquiring other businesses, and relocating operations to a foreign country</a:t>
            </a:r>
            <a:endParaRPr sz="2480" dirty="0"/>
          </a:p>
        </p:txBody>
      </p:sp>
    </p:spTree>
    <p:extLst>
      <p:ext uri="{BB962C8B-B14F-4D97-AF65-F5344CB8AC3E}">
        <p14:creationId xmlns:p14="http://schemas.microsoft.com/office/powerpoint/2010/main" val="1845294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lgn="ctr">
              <a:spcBef>
                <a:spcPts val="0"/>
              </a:spcBef>
              <a:buClr>
                <a:schemeClr val="dk1"/>
              </a:buClr>
              <a:buSzPts val="4400"/>
            </a:pPr>
            <a:r>
              <a:rPr lang="en-US" sz="4100" dirty="0">
                <a:solidFill>
                  <a:srgbClr val="6600CC"/>
                </a:solidFill>
              </a:rPr>
              <a:t>Types of Computer Based Information Systems (CBIS)</a:t>
            </a:r>
            <a:endParaRPr dirty="0"/>
          </a:p>
        </p:txBody>
      </p:sp>
      <p:sp>
        <p:nvSpPr>
          <p:cNvPr id="253" name="Google Shape;253;p41"/>
          <p:cNvSpPr txBox="1">
            <a:spLocks noGrp="1"/>
          </p:cNvSpPr>
          <p:nvPr>
            <p:ph type="body" idx="1"/>
          </p:nvPr>
        </p:nvSpPr>
        <p:spPr>
          <a:xfrm>
            <a:off x="158620" y="1600200"/>
            <a:ext cx="85344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3200"/>
              <a:buChar char="•"/>
            </a:pPr>
            <a:r>
              <a:rPr lang="en-US" sz="2800" b="1" dirty="0"/>
              <a:t>Office automation systems (OASs) typically support the clerical staff, lower and middle </a:t>
            </a:r>
            <a:r>
              <a:rPr lang="en-US" sz="2800" dirty="0"/>
              <a:t>managers, and knowledge workers. </a:t>
            </a:r>
            <a:endParaRPr sz="2800" dirty="0"/>
          </a:p>
          <a:p>
            <a:pPr marL="342900" lvl="0" indent="-342900" algn="just" rtl="0">
              <a:lnSpc>
                <a:spcPct val="90000"/>
              </a:lnSpc>
              <a:spcBef>
                <a:spcPts val="640"/>
              </a:spcBef>
              <a:spcAft>
                <a:spcPts val="0"/>
              </a:spcAft>
              <a:buClr>
                <a:schemeClr val="dk1"/>
              </a:buClr>
              <a:buSzPts val="3200"/>
              <a:buChar char="•"/>
            </a:pPr>
            <a:r>
              <a:rPr lang="en-US" sz="2800" dirty="0"/>
              <a:t>These employees use OASs to develop documents (word processing and desktop publishing software), schedule resources (electronic calendars), and communicate (e-mail, voice mail, videoconferencing, and groupware).</a:t>
            </a:r>
            <a:endParaRPr sz="2800" dirty="0"/>
          </a:p>
        </p:txBody>
      </p:sp>
    </p:spTree>
    <p:extLst>
      <p:ext uri="{BB962C8B-B14F-4D97-AF65-F5344CB8AC3E}">
        <p14:creationId xmlns:p14="http://schemas.microsoft.com/office/powerpoint/2010/main" val="2385614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lgn="ctr">
              <a:spcBef>
                <a:spcPts val="0"/>
              </a:spcBef>
              <a:buClr>
                <a:schemeClr val="dk1"/>
              </a:buClr>
              <a:buSzPts val="4400"/>
            </a:pPr>
            <a:r>
              <a:rPr lang="en-US" sz="4100" dirty="0">
                <a:solidFill>
                  <a:srgbClr val="6600CC"/>
                </a:solidFill>
              </a:rPr>
              <a:t>Types of Computer Based Information Systems (CBIS)</a:t>
            </a:r>
            <a:endParaRPr dirty="0"/>
          </a:p>
        </p:txBody>
      </p:sp>
      <p:sp>
        <p:nvSpPr>
          <p:cNvPr id="259" name="Google Shape;259;p42"/>
          <p:cNvSpPr txBox="1">
            <a:spLocks noGrp="1"/>
          </p:cNvSpPr>
          <p:nvPr>
            <p:ph type="body" idx="1"/>
          </p:nvPr>
        </p:nvSpPr>
        <p:spPr>
          <a:xfrm>
            <a:off x="152400" y="16764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3200"/>
              <a:buChar char="•"/>
            </a:pPr>
            <a:r>
              <a:rPr lang="en-US" sz="2800" b="1" dirty="0"/>
              <a:t>Business intelligence (BI) systems provide computer-based support for complex, non routine </a:t>
            </a:r>
            <a:r>
              <a:rPr lang="en-US" sz="2800" dirty="0"/>
              <a:t>decisions, primarily for middle managers and knowledge workers. (They also support lower-level managers, but to a lesser extent.) </a:t>
            </a:r>
            <a:endParaRPr sz="2800" dirty="0"/>
          </a:p>
          <a:p>
            <a:pPr marL="342900" lvl="0" indent="-342900" algn="just" rtl="0">
              <a:lnSpc>
                <a:spcPct val="90000"/>
              </a:lnSpc>
              <a:spcBef>
                <a:spcPts val="640"/>
              </a:spcBef>
              <a:spcAft>
                <a:spcPts val="0"/>
              </a:spcAft>
              <a:buClr>
                <a:schemeClr val="dk1"/>
              </a:buClr>
              <a:buSzPts val="3200"/>
              <a:buChar char="•"/>
            </a:pPr>
            <a:r>
              <a:rPr lang="en-US" sz="2800" dirty="0"/>
              <a:t>These systems are typically used with a data warehouse, and they enable users to perform their own data analysis</a:t>
            </a:r>
            <a:endParaRPr sz="2800" dirty="0"/>
          </a:p>
        </p:txBody>
      </p:sp>
    </p:spTree>
    <p:extLst>
      <p:ext uri="{BB962C8B-B14F-4D97-AF65-F5344CB8AC3E}">
        <p14:creationId xmlns:p14="http://schemas.microsoft.com/office/powerpoint/2010/main" val="3592969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a:t>Expert systems (ESs) attempt to duplicate the work of human experts by applying reasoning </a:t>
            </a:r>
            <a:r>
              <a:rPr lang="en-US" dirty="0"/>
              <a:t>capabilities, knowledge, and expertise within a specific domain. </a:t>
            </a:r>
          </a:p>
          <a:p>
            <a:r>
              <a:rPr lang="en-US" dirty="0"/>
              <a:t>They have become valuable in many application areas, primarily but not exclusively areas involving decision making. </a:t>
            </a:r>
          </a:p>
          <a:p>
            <a:r>
              <a:rPr lang="en-US" dirty="0"/>
              <a:t>For example, navigation systems use rules to select routes, but we do not typically think of these systems as expert systems. </a:t>
            </a:r>
          </a:p>
          <a:p>
            <a:r>
              <a:rPr lang="en-US" dirty="0"/>
              <a:t>Significantly, expert systems can operate as standalone systems or be embedded in other applications</a:t>
            </a:r>
          </a:p>
        </p:txBody>
      </p:sp>
    </p:spTree>
    <p:extLst>
      <p:ext uri="{BB962C8B-B14F-4D97-AF65-F5344CB8AC3E}">
        <p14:creationId xmlns:p14="http://schemas.microsoft.com/office/powerpoint/2010/main" val="3003012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Dashboards (also called digital dashboards) are a special form of IS that support all managers </a:t>
            </a:r>
            <a:r>
              <a:rPr lang="en-US" dirty="0"/>
              <a:t>of the organization. </a:t>
            </a:r>
          </a:p>
          <a:p>
            <a:r>
              <a:rPr lang="en-US" dirty="0"/>
              <a:t>They provide rapid access to timely information and direct access to structured information in the form of reports. </a:t>
            </a:r>
          </a:p>
          <a:p>
            <a:r>
              <a:rPr lang="en-US" dirty="0"/>
              <a:t>Dashboards that are tailored to the information needs of executives are called </a:t>
            </a:r>
            <a:r>
              <a:rPr lang="en-US" i="1" dirty="0"/>
              <a:t>executive dashboards.</a:t>
            </a:r>
            <a:endParaRPr lang="en-US" dirty="0"/>
          </a:p>
        </p:txBody>
      </p:sp>
    </p:spTree>
    <p:extLst>
      <p:ext uri="{BB962C8B-B14F-4D97-AF65-F5344CB8AC3E}">
        <p14:creationId xmlns:p14="http://schemas.microsoft.com/office/powerpoint/2010/main" val="452035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304800"/>
            <a:ext cx="8610599" cy="1676400"/>
          </a:xfrm>
        </p:spPr>
        <p:txBody>
          <a:bodyPr>
            <a:normAutofit/>
          </a:bodyPr>
          <a:lstStyle/>
          <a:p>
            <a:pPr algn="ctr"/>
            <a:r>
              <a:rPr lang="en-US" dirty="0"/>
              <a:t>How Does </a:t>
            </a:r>
          </a:p>
          <a:p>
            <a:pPr algn="ctr"/>
            <a:r>
              <a:rPr lang="en-US" dirty="0"/>
              <a:t>IT Impact Organizations?</a:t>
            </a:r>
          </a:p>
        </p:txBody>
      </p:sp>
      <p:sp>
        <p:nvSpPr>
          <p:cNvPr id="6" name="Content Placeholder 5"/>
          <p:cNvSpPr>
            <a:spLocks noGrp="1"/>
          </p:cNvSpPr>
          <p:nvPr>
            <p:ph sz="quarter" idx="15"/>
          </p:nvPr>
        </p:nvSpPr>
        <p:spPr/>
        <p:txBody>
          <a:bodyPr>
            <a:normAutofit/>
          </a:bodyPr>
          <a:lstStyle/>
          <a:p>
            <a:r>
              <a:rPr lang="en-US" dirty="0"/>
              <a:t>IT Reduces the Number of Middle Managers</a:t>
            </a:r>
          </a:p>
          <a:p>
            <a:r>
              <a:rPr lang="en-US" dirty="0"/>
              <a:t>IT Change’s the Manager’s Job</a:t>
            </a:r>
          </a:p>
          <a:p>
            <a:r>
              <a:rPr lang="en-US" dirty="0"/>
              <a:t>Will IT Eliminate Jobs?</a:t>
            </a:r>
          </a:p>
          <a:p>
            <a:r>
              <a:rPr lang="en-US" dirty="0"/>
              <a:t>IT Impacts Employees at Work</a:t>
            </a:r>
          </a:p>
        </p:txBody>
      </p:sp>
    </p:spTree>
    <p:extLst>
      <p:ext uri="{BB962C8B-B14F-4D97-AF65-F5344CB8AC3E}">
        <p14:creationId xmlns:p14="http://schemas.microsoft.com/office/powerpoint/2010/main" val="2704552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IT Impact Organizations?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IT Reduces the Number of Middle Managers</a:t>
            </a:r>
          </a:p>
          <a:p>
            <a:r>
              <a:rPr lang="en-US" dirty="0"/>
              <a:t>IT makes managers more productive, and it increases the number of employees who can report to a single manager. </a:t>
            </a:r>
          </a:p>
          <a:p>
            <a:r>
              <a:rPr lang="en-US" dirty="0"/>
              <a:t>Thus, IT ultimately decreases the number of managers and experts. </a:t>
            </a:r>
          </a:p>
          <a:p>
            <a:r>
              <a:rPr lang="en-US" dirty="0"/>
              <a:t>It is reasonable to assume, therefore, that in coming years organizations will have fewer managerial levels and fewer staff and line managers. </a:t>
            </a:r>
          </a:p>
          <a:p>
            <a:r>
              <a:rPr lang="en-US" dirty="0"/>
              <a:t>If this trend materializes, promotional opportunities will decrease, making promotions much more competitive</a:t>
            </a:r>
            <a:endParaRPr lang="en-US" b="1" dirty="0"/>
          </a:p>
        </p:txBody>
      </p:sp>
    </p:spTree>
    <p:extLst>
      <p:ext uri="{BB962C8B-B14F-4D97-AF65-F5344CB8AC3E}">
        <p14:creationId xmlns:p14="http://schemas.microsoft.com/office/powerpoint/2010/main" val="924322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 Changes the Manager’s Job</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major consequence of IT has been to change the manner in which managers make their decisions.</a:t>
            </a:r>
          </a:p>
          <a:p>
            <a:r>
              <a:rPr lang="en-US" dirty="0"/>
              <a:t> In this way, IT ultimately has changed managers’ jobs.</a:t>
            </a:r>
          </a:p>
          <a:p>
            <a:r>
              <a:rPr lang="en-US" dirty="0"/>
              <a:t>IT often provides managers with near-real-time information, meaning that managers have less time to make decisions, making their jobs even more stressful.</a:t>
            </a:r>
          </a:p>
          <a:p>
            <a:r>
              <a:rPr lang="en-US" dirty="0"/>
              <a:t> Fortunately, IT also provides many tools—for example, business analytics applications such as dashboards, search engines, and intranets—to help managers handle the volumes of information they must deal with on an ongoing basis.</a:t>
            </a:r>
          </a:p>
        </p:txBody>
      </p:sp>
    </p:spTree>
    <p:extLst>
      <p:ext uri="{BB962C8B-B14F-4D97-AF65-F5344CB8AC3E}">
        <p14:creationId xmlns:p14="http://schemas.microsoft.com/office/powerpoint/2010/main" val="1150609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pPr algn="ctr"/>
            <a:r>
              <a:rPr lang="en-US" dirty="0"/>
              <a:t>IT Impacts </a:t>
            </a:r>
          </a:p>
          <a:p>
            <a:pPr algn="ctr"/>
            <a:r>
              <a:rPr lang="en-US" dirty="0"/>
              <a:t>Employees at Work</a:t>
            </a:r>
          </a:p>
        </p:txBody>
      </p:sp>
      <p:sp>
        <p:nvSpPr>
          <p:cNvPr id="6" name="Content Placeholder 5"/>
          <p:cNvSpPr>
            <a:spLocks noGrp="1"/>
          </p:cNvSpPr>
          <p:nvPr>
            <p:ph sz="quarter" idx="15"/>
          </p:nvPr>
        </p:nvSpPr>
        <p:spPr/>
        <p:txBody>
          <a:bodyPr/>
          <a:lstStyle/>
          <a:p>
            <a:r>
              <a:rPr lang="en-US" dirty="0"/>
              <a:t>IT Impacts Employees’ Health and Safety</a:t>
            </a:r>
          </a:p>
          <a:p>
            <a:r>
              <a:rPr lang="en-US" dirty="0"/>
              <a:t>IT Provides Opportunities for People with Disabilities</a:t>
            </a:r>
          </a:p>
        </p:txBody>
      </p:sp>
    </p:spTree>
    <p:extLst>
      <p:ext uri="{BB962C8B-B14F-4D97-AF65-F5344CB8AC3E}">
        <p14:creationId xmlns:p14="http://schemas.microsoft.com/office/powerpoint/2010/main" val="1035710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IT Impacts Employees’ Health and Safety.</a:t>
            </a:r>
            <a:endParaRPr lang="en-US" sz="2400" dirty="0"/>
          </a:p>
        </p:txBody>
      </p:sp>
      <p:sp>
        <p:nvSpPr>
          <p:cNvPr id="3" name="Content Placeholder 2"/>
          <p:cNvSpPr>
            <a:spLocks noGrp="1"/>
          </p:cNvSpPr>
          <p:nvPr>
            <p:ph idx="1"/>
          </p:nvPr>
        </p:nvSpPr>
        <p:spPr>
          <a:xfrm>
            <a:off x="457200" y="1219200"/>
            <a:ext cx="8458200" cy="5105400"/>
          </a:xfrm>
        </p:spPr>
        <p:txBody>
          <a:bodyPr>
            <a:normAutofit fontScale="32500" lnSpcReduction="20000"/>
          </a:bodyPr>
          <a:lstStyle/>
          <a:p>
            <a:r>
              <a:rPr lang="en-US" sz="5000" dirty="0"/>
              <a:t>Although computers and information systems are generally regarded as agents of “progress,” they can adversely affect individuals’ health and safety. IT: job stress and long-term use of the keyboard.</a:t>
            </a:r>
          </a:p>
          <a:p>
            <a:r>
              <a:rPr lang="en-US" sz="5000" dirty="0"/>
              <a:t>An increase in an employee’s workload and/or responsibilities can trigger </a:t>
            </a:r>
            <a:r>
              <a:rPr lang="en-US" sz="5000" i="1" dirty="0"/>
              <a:t>job stress.</a:t>
            </a:r>
          </a:p>
          <a:p>
            <a:r>
              <a:rPr lang="en-US" sz="5000" dirty="0"/>
              <a:t>Although computerization has benefited organizations by increasing productivity, it also has created an ever-expanding workload for some employees. </a:t>
            </a:r>
          </a:p>
          <a:p>
            <a:r>
              <a:rPr lang="en-US" sz="5000" dirty="0"/>
              <a:t>Some workers feel overwhelmed and have become increasingly anxious about their job performance.</a:t>
            </a:r>
          </a:p>
          <a:p>
            <a:r>
              <a:rPr lang="en-US" sz="5000" dirty="0"/>
              <a:t> These feelings of stress and anxiety can actually diminish rather than improve workers’ productivity while jeopardizing their physical and mental health. Management can help alleviate these problems by providing training, redistributing the workload among workers, and hiring more workers.</a:t>
            </a:r>
          </a:p>
          <a:p>
            <a:r>
              <a:rPr lang="en-US" sz="5000" dirty="0"/>
              <a:t>On a more specific level, the long-term use of keyboards can lead to </a:t>
            </a:r>
            <a:r>
              <a:rPr lang="en-US" sz="5000" i="1" dirty="0"/>
              <a:t>repetitive strain injuries </a:t>
            </a:r>
            <a:r>
              <a:rPr lang="en-US" sz="5000" dirty="0"/>
              <a:t>such as backaches and muscle tension in the wrists and fingers. </a:t>
            </a:r>
          </a:p>
          <a:p>
            <a:r>
              <a:rPr lang="en-US" sz="5000" i="1" dirty="0"/>
              <a:t>Carpal tunnel syndrome is a </a:t>
            </a:r>
            <a:r>
              <a:rPr lang="en-US" sz="5000" dirty="0"/>
              <a:t>particularly painful form of repetitive strain injury that affects the wrists and hands.</a:t>
            </a:r>
          </a:p>
          <a:p>
            <a:endParaRPr lang="en-US" dirty="0"/>
          </a:p>
        </p:txBody>
      </p:sp>
    </p:spTree>
    <p:extLst>
      <p:ext uri="{BB962C8B-B14F-4D97-AF65-F5344CB8AC3E}">
        <p14:creationId xmlns:p14="http://schemas.microsoft.com/office/powerpoint/2010/main" val="115060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9749118" cy="1143000"/>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 To Information Systems (IS)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382000" cy="4800600"/>
          </a:xfrm>
        </p:spPr>
        <p:txBody>
          <a:bodyPr>
            <a:normAutofit/>
          </a:bodyPr>
          <a:lstStyle/>
          <a:p>
            <a:pPr algn="just">
              <a:lnSpc>
                <a:spcPct val="150000"/>
              </a:lnSpc>
            </a:pPr>
            <a:r>
              <a:rPr lang="en-US" sz="2800" dirty="0">
                <a:latin typeface="Times New Roman" panose="02020603050405020304" pitchFamily="18" charset="0"/>
                <a:cs typeface="Times New Roman" panose="02020603050405020304" pitchFamily="18" charset="0"/>
              </a:rPr>
              <a:t>Information technology (IT) refers to any computer-based tool that people use to work with information and to support the information and information processing needs of an organization.</a:t>
            </a:r>
          </a:p>
          <a:p>
            <a:pPr algn="just">
              <a:lnSpc>
                <a:spcPct val="150000"/>
              </a:lnSpc>
            </a:pPr>
            <a:r>
              <a:rPr lang="en-US" sz="2800" dirty="0">
                <a:latin typeface="Times New Roman" panose="02020603050405020304" pitchFamily="18" charset="0"/>
                <a:cs typeface="Times New Roman" panose="02020603050405020304" pitchFamily="18" charset="0"/>
              </a:rPr>
              <a:t>Information System(IS) collects, process, stores, analyzes and disseminates information for the specific purposes</a:t>
            </a:r>
          </a:p>
        </p:txBody>
      </p:sp>
    </p:spTree>
    <p:extLst>
      <p:ext uri="{BB962C8B-B14F-4D97-AF65-F5344CB8AC3E}">
        <p14:creationId xmlns:p14="http://schemas.microsoft.com/office/powerpoint/2010/main" val="659291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IT Provides Opportunities for People with Disabilities</a:t>
            </a:r>
            <a:r>
              <a:rPr lang="en-US" b="1" dirty="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Computers can create new employment opportunities for people with disabilities by integrating speech-recognition and vision-recognition capabilities. </a:t>
            </a:r>
          </a:p>
          <a:p>
            <a:r>
              <a:rPr lang="en-US" dirty="0"/>
              <a:t>For example, individuals who cannot type can use a voice-operated keyboard, and individuals who cannot travel can work at home.</a:t>
            </a:r>
          </a:p>
          <a:p>
            <a:r>
              <a:rPr lang="en-US" dirty="0"/>
              <a:t>Going further, adaptive equipment for computers enables people with disabilities to perform tasks they normally would not be able to do. </a:t>
            </a:r>
          </a:p>
          <a:p>
            <a:r>
              <a:rPr lang="en-US" dirty="0"/>
              <a:t>For example, the Web and graphical user interfaces (GUIs; e.g., Windows) can be difficult for people with impaired vision to use. To address this problem, manufacturers have added audible screen tips and voice interfaces, which essentially restore the functionality of computers to the way it was before GUIs become standard.</a:t>
            </a:r>
          </a:p>
        </p:txBody>
      </p:sp>
    </p:spTree>
    <p:extLst>
      <p:ext uri="{BB962C8B-B14F-4D97-AF65-F5344CB8AC3E}">
        <p14:creationId xmlns:p14="http://schemas.microsoft.com/office/powerpoint/2010/main" val="22617949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Importance of IS to Society</a:t>
            </a:r>
          </a:p>
        </p:txBody>
      </p:sp>
      <p:sp>
        <p:nvSpPr>
          <p:cNvPr id="5" name="Text Placeholder 4"/>
          <p:cNvSpPr>
            <a:spLocks noGrp="1"/>
          </p:cNvSpPr>
          <p:nvPr>
            <p:ph type="body" sz="quarter" idx="14"/>
          </p:nvPr>
        </p:nvSpPr>
        <p:spPr/>
        <p:txBody>
          <a:bodyPr/>
          <a:lstStyle/>
          <a:p>
            <a:r>
              <a:rPr lang="en-US" dirty="0"/>
              <a:t>1.4</a:t>
            </a:r>
          </a:p>
        </p:txBody>
      </p:sp>
      <p:sp>
        <p:nvSpPr>
          <p:cNvPr id="6" name="Content Placeholder 5"/>
          <p:cNvSpPr>
            <a:spLocks noGrp="1"/>
          </p:cNvSpPr>
          <p:nvPr>
            <p:ph sz="quarter" idx="15"/>
          </p:nvPr>
        </p:nvSpPr>
        <p:spPr/>
        <p:txBody>
          <a:bodyPr>
            <a:normAutofit/>
          </a:bodyPr>
          <a:lstStyle/>
          <a:p>
            <a:r>
              <a:rPr lang="en-US" dirty="0"/>
              <a:t>IT Affects Our Quality of Life</a:t>
            </a:r>
          </a:p>
          <a:p>
            <a:r>
              <a:rPr lang="en-US" dirty="0"/>
              <a:t>The Robot Revolution is Here Now</a:t>
            </a:r>
          </a:p>
          <a:p>
            <a:r>
              <a:rPr lang="en-US" dirty="0"/>
              <a:t>Improvements in Healthcare</a:t>
            </a:r>
          </a:p>
        </p:txBody>
      </p:sp>
    </p:spTree>
    <p:extLst>
      <p:ext uri="{BB962C8B-B14F-4D97-AF65-F5344CB8AC3E}">
        <p14:creationId xmlns:p14="http://schemas.microsoft.com/office/powerpoint/2010/main" val="4130104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6600CC"/>
                </a:solidFill>
              </a:rPr>
              <a:t>Types of Computer-Based Information Systems</a:t>
            </a:r>
            <a:endParaRPr lang="en-US" dirty="0">
              <a:solidFill>
                <a:srgbClr val="6600CC"/>
              </a:solidFill>
            </a:endParaRPr>
          </a:p>
        </p:txBody>
      </p:sp>
      <p:pic>
        <p:nvPicPr>
          <p:cNvPr id="9218" name="Picture 2"/>
          <p:cNvPicPr>
            <a:picLocks noGrp="1" noChangeAspect="1" noChangeArrowheads="1"/>
          </p:cNvPicPr>
          <p:nvPr>
            <p:ph idx="1"/>
          </p:nvPr>
        </p:nvPicPr>
        <p:blipFill>
          <a:blip r:embed="rId3"/>
          <a:srcRect/>
          <a:stretch>
            <a:fillRect/>
          </a:stretch>
        </p:blipFill>
        <p:spPr bwMode="auto">
          <a:xfrm>
            <a:off x="457200" y="1371600"/>
            <a:ext cx="8534400" cy="5257800"/>
          </a:xfrm>
          <a:prstGeom prst="rect">
            <a:avLst/>
          </a:prstGeom>
          <a:noFill/>
          <a:ln w="9525">
            <a:noFill/>
            <a:miter lim="800000"/>
            <a:headEnd/>
            <a:tailEnd/>
          </a:ln>
          <a:effectLst/>
        </p:spPr>
      </p:pic>
    </p:spTree>
    <p:extLst>
      <p:ext uri="{BB962C8B-B14F-4D97-AF65-F5344CB8AC3E}">
        <p14:creationId xmlns:p14="http://schemas.microsoft.com/office/powerpoint/2010/main" val="301415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57200" y="304800"/>
            <a:ext cx="8686800" cy="1676400"/>
          </a:xfrm>
        </p:spPr>
        <p:txBody>
          <a:bodyPr/>
          <a:lstStyle/>
          <a:p>
            <a:r>
              <a:rPr lang="en-US" dirty="0">
                <a:latin typeface="Times New Roman" panose="02020603050405020304" pitchFamily="18" charset="0"/>
                <a:cs typeface="Times New Roman" panose="02020603050405020304" pitchFamily="18" charset="0"/>
              </a:rPr>
              <a:t>Why Should I Study Information Systems ?</a:t>
            </a:r>
          </a:p>
        </p:txBody>
      </p:sp>
      <p:sp>
        <p:nvSpPr>
          <p:cNvPr id="6" name="Content Placeholder 5"/>
          <p:cNvSpPr>
            <a:spLocks noGrp="1"/>
          </p:cNvSpPr>
          <p:nvPr>
            <p:ph sz="quarter" idx="15"/>
          </p:nvPr>
        </p:nvSpPr>
        <p:spPr>
          <a:xfrm>
            <a:off x="457200" y="2438400"/>
            <a:ext cx="7543800" cy="3810000"/>
          </a:xfrm>
        </p:spPr>
        <p:txBody>
          <a:bodyPr/>
          <a:lstStyle/>
          <a:p>
            <a:r>
              <a:rPr lang="en-US" dirty="0">
                <a:latin typeface="Times New Roman" panose="02020603050405020304" pitchFamily="18" charset="0"/>
                <a:cs typeface="Times New Roman" panose="02020603050405020304" pitchFamily="18" charset="0"/>
              </a:rPr>
              <a:t>The Informed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User – You!</a:t>
            </a:r>
          </a:p>
          <a:p>
            <a:r>
              <a:rPr lang="en-US" dirty="0">
                <a:latin typeface="Times New Roman" panose="02020603050405020304" pitchFamily="18" charset="0"/>
                <a:cs typeface="Times New Roman" panose="02020603050405020304" pitchFamily="18" charset="0"/>
              </a:rPr>
              <a:t>IT Offers Career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Opportunities</a:t>
            </a:r>
          </a:p>
          <a:p>
            <a:r>
              <a:rPr lang="en-US" dirty="0">
                <a:latin typeface="Times New Roman" panose="02020603050405020304" pitchFamily="18" charset="0"/>
                <a:cs typeface="Times New Roman" panose="02020603050405020304" pitchFamily="18" charset="0"/>
              </a:rPr>
              <a:t>Managing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Information Resources</a:t>
            </a:r>
          </a:p>
          <a:p>
            <a:endParaRPr lang="en-US"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133600"/>
            <a:ext cx="32396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a:xfrm>
            <a:off x="5943600" y="6356350"/>
            <a:ext cx="2133600" cy="365125"/>
          </a:xfrm>
        </p:spPr>
        <p:txBody>
          <a:bodyPr/>
          <a:lstStyle/>
          <a:p>
            <a:fld id="{AC392DC9-9688-4E44-A90B-C333AD8FEA09}"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04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Reasons Why You Should Be An Informed User…</a:t>
            </a:r>
          </a:p>
        </p:txBody>
      </p:sp>
      <p:sp>
        <p:nvSpPr>
          <p:cNvPr id="6" name="Content Placeholder 5"/>
          <p:cNvSpPr>
            <a:spLocks noGrp="1"/>
          </p:cNvSpPr>
          <p:nvPr>
            <p:ph sz="quarter" idx="15"/>
          </p:nvPr>
        </p:nvSpPr>
        <p:spPr/>
        <p:txBody>
          <a:bodyPr>
            <a:normAutofit fontScale="92500"/>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You will benefit more from your organization’s IT applications because you will understand what is “behind” those applications.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Your input can enhance your organization’s IT applications.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As you enter the workforce you can assist in selecting the IT applications your organization will use.</a:t>
            </a:r>
          </a:p>
        </p:txBody>
      </p:sp>
      <p:sp>
        <p:nvSpPr>
          <p:cNvPr id="2" name="Slide Number Placeholder 1"/>
          <p:cNvSpPr>
            <a:spLocks noGrp="1"/>
          </p:cNvSpPr>
          <p:nvPr>
            <p:ph type="sldNum" sz="quarter" idx="12"/>
          </p:nvPr>
        </p:nvSpPr>
        <p:spPr/>
        <p:txBody>
          <a:bodyPr/>
          <a:lstStyle/>
          <a:p>
            <a:fld id="{AC392DC9-9688-4E44-A90B-C333AD8FEA09}"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86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latin typeface="Times New Roman" panose="02020603050405020304" pitchFamily="18" charset="0"/>
                <a:cs typeface="Times New Roman" panose="02020603050405020304" pitchFamily="18" charset="0"/>
              </a:rPr>
              <a:t>Reasons Why You Should Be An Informed User (</a:t>
            </a:r>
            <a:r>
              <a:rPr lang="en-US">
                <a:latin typeface="Times New Roman" panose="02020603050405020304" pitchFamily="18" charset="0"/>
                <a:cs typeface="Times New Roman" panose="02020603050405020304" pitchFamily="18" charset="0"/>
              </a:rPr>
              <a:t>con’t)…</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15"/>
          </p:nvPr>
        </p:nvSpPr>
        <p:spPr>
          <a:xfrm>
            <a:off x="304799" y="2100169"/>
            <a:ext cx="8305800" cy="3962400"/>
          </a:xfrm>
        </p:spPr>
        <p:txBody>
          <a:bodyPr>
            <a:normAutofit/>
          </a:bodyPr>
          <a:lstStyle/>
          <a:p>
            <a:pPr marL="514350" indent="-514350">
              <a:buFont typeface="+mj-lt"/>
              <a:buAutoNum type="arabicPeriod" startAt="4"/>
            </a:pPr>
            <a:r>
              <a:rPr lang="en-US" dirty="0">
                <a:latin typeface="Times New Roman" panose="02020603050405020304" pitchFamily="18" charset="0"/>
                <a:cs typeface="Times New Roman" panose="02020603050405020304" pitchFamily="18" charset="0"/>
              </a:rPr>
              <a:t>You will aware of both new information technologies and rapid developments in existing technologies.</a:t>
            </a:r>
          </a:p>
          <a:p>
            <a:pPr marL="514350" indent="-514350">
              <a:buFont typeface="+mj-lt"/>
              <a:buAutoNum type="arabicPeriod" startAt="4"/>
            </a:pPr>
            <a:r>
              <a:rPr lang="en-US" dirty="0">
                <a:latin typeface="Times New Roman" panose="02020603050405020304" pitchFamily="18" charset="0"/>
                <a:cs typeface="Times New Roman" panose="02020603050405020304" pitchFamily="18" charset="0"/>
              </a:rPr>
              <a:t>You will understand how using IT can improve your organization’s performance.</a:t>
            </a:r>
          </a:p>
          <a:p>
            <a:pPr marL="514350" indent="-514350">
              <a:buFont typeface="+mj-lt"/>
              <a:buAutoNum type="arabicPeriod" startAt="4"/>
            </a:pPr>
            <a:r>
              <a:rPr lang="en-US" dirty="0">
                <a:latin typeface="Times New Roman" panose="02020603050405020304" pitchFamily="18" charset="0"/>
                <a:cs typeface="Times New Roman" panose="02020603050405020304" pitchFamily="18" charset="0"/>
              </a:rPr>
              <a:t>If you are entrepreneurial minded, you can use IT to start your own business.</a:t>
            </a:r>
          </a:p>
        </p:txBody>
      </p:sp>
      <p:sp>
        <p:nvSpPr>
          <p:cNvPr id="2" name="Slide Number Placeholder 1"/>
          <p:cNvSpPr>
            <a:spLocks noGrp="1"/>
          </p:cNvSpPr>
          <p:nvPr>
            <p:ph type="sldNum" sz="quarter" idx="12"/>
          </p:nvPr>
        </p:nvSpPr>
        <p:spPr/>
        <p:txBody>
          <a:bodyPr/>
          <a:lstStyle/>
          <a:p>
            <a:fld id="{AC392DC9-9688-4E44-A90B-C333AD8FEA09}"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49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534400" cy="533400"/>
          </a:xfrm>
        </p:spPr>
        <p:txBody>
          <a:bodyPr>
            <a:normAutofit fontScale="90000"/>
          </a:bodyPr>
          <a:lstStyle/>
          <a:p>
            <a:r>
              <a:rPr lang="en-US" dirty="0">
                <a:solidFill>
                  <a:srgbClr val="6600CC"/>
                </a:solidFill>
              </a:rPr>
              <a:t>Why should I study IS?</a:t>
            </a:r>
            <a:br>
              <a:rPr lang="en-US" dirty="0">
                <a:solidFill>
                  <a:srgbClr val="6600CC"/>
                </a:solidFill>
              </a:rPr>
            </a:br>
            <a:br>
              <a:rPr lang="en-US" dirty="0">
                <a:solidFill>
                  <a:srgbClr val="6600CC"/>
                </a:solidFill>
              </a:rPr>
            </a:br>
            <a:r>
              <a:rPr lang="en-US" sz="2200" dirty="0">
                <a:solidFill>
                  <a:srgbClr val="6600CC"/>
                </a:solidFill>
              </a:rPr>
              <a:t>IT skills open many doors because IT is so widely used. </a:t>
            </a:r>
            <a:endParaRPr lang="en-US" dirty="0">
              <a:solidFill>
                <a:srgbClr val="6600CC"/>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1175195" y="1600200"/>
            <a:ext cx="6793610" cy="4525963"/>
          </a:xfrm>
          <a:prstGeom prst="rect">
            <a:avLst/>
          </a:prstGeom>
          <a:noFill/>
          <a:ln w="9525">
            <a:noFill/>
            <a:miter lim="800000"/>
            <a:headEnd/>
            <a:tailEnd/>
          </a:ln>
          <a:effectLst/>
        </p:spPr>
      </p:pic>
    </p:spTree>
    <p:extLst>
      <p:ext uri="{BB962C8B-B14F-4D97-AF65-F5344CB8AC3E}">
        <p14:creationId xmlns:p14="http://schemas.microsoft.com/office/powerpoint/2010/main" val="1326829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Custom">
      <a:majorFont>
        <a:latin typeface="Georgi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25804</TotalTime>
  <Words>3952</Words>
  <Application>Microsoft Office PowerPoint</Application>
  <PresentationFormat>On-screen Show (4:3)</PresentationFormat>
  <Paragraphs>320</Paragraphs>
  <Slides>52</Slides>
  <Notes>24</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Adobe Fan Heiti Std B</vt:lpstr>
      <vt:lpstr>Arial</vt:lpstr>
      <vt:lpstr>Calibri</vt:lpstr>
      <vt:lpstr>Century Gothic</vt:lpstr>
      <vt:lpstr>Garamond</vt:lpstr>
      <vt:lpstr>Noto Sans Symbols</vt:lpstr>
      <vt:lpstr>Times New Roman</vt:lpstr>
      <vt:lpstr>Verdana</vt:lpstr>
      <vt:lpstr>Wingdings</vt:lpstr>
      <vt:lpstr>Office Theme</vt:lpstr>
      <vt:lpstr>PowerPoint Presentation</vt:lpstr>
      <vt:lpstr>Module 1</vt:lpstr>
      <vt:lpstr>PowerPoint Presentation</vt:lpstr>
      <vt:lpstr>Information technology (IT)</vt:lpstr>
      <vt:lpstr>Introduction To Information Systems (IS) </vt:lpstr>
      <vt:lpstr>PowerPoint Presentation</vt:lpstr>
      <vt:lpstr>PowerPoint Presentation</vt:lpstr>
      <vt:lpstr>PowerPoint Presentation</vt:lpstr>
      <vt:lpstr>Why should I study IS?  IT skills open many doors because IT is so widely used. </vt:lpstr>
      <vt:lpstr>PowerPoint Presentation</vt:lpstr>
      <vt:lpstr>IT Offers Career Opportunities</vt:lpstr>
      <vt:lpstr>PowerPoint Presentation</vt:lpstr>
      <vt:lpstr>Managing Information Resources</vt:lpstr>
      <vt:lpstr>Managing Information Resources</vt:lpstr>
      <vt:lpstr>Evolution of the IS Function…. </vt:lpstr>
      <vt:lpstr>Evolution of the IS Function…. </vt:lpstr>
      <vt:lpstr>New (Consultative) Functions of the MIS Department</vt:lpstr>
      <vt:lpstr>PowerPoint Presentation</vt:lpstr>
      <vt:lpstr>Overview of Computer-Based Information Systems</vt:lpstr>
      <vt:lpstr>Data</vt:lpstr>
      <vt:lpstr>Information</vt:lpstr>
      <vt:lpstr>Knowledge</vt:lpstr>
      <vt:lpstr>PowerPoint Presentation</vt:lpstr>
      <vt:lpstr>PowerPoint Presentation</vt:lpstr>
      <vt:lpstr>PowerPoint Presentation</vt:lpstr>
      <vt:lpstr>A computer-based information system(CBIS)</vt:lpstr>
      <vt:lpstr>PowerPoint Presentation</vt:lpstr>
      <vt:lpstr>IT Infrastructure</vt:lpstr>
      <vt:lpstr>Major Capabilities of IS</vt:lpstr>
      <vt:lpstr>PowerPoint Presentation</vt:lpstr>
      <vt:lpstr>PowerPoint Presentation</vt:lpstr>
      <vt:lpstr>Types of Computer-Based Information Systems</vt:lpstr>
      <vt:lpstr>Functional area information systems (FAISs) </vt:lpstr>
      <vt:lpstr>PowerPoint Presentation</vt:lpstr>
      <vt:lpstr>Types of Computer Based Information Systems (CBIS) </vt:lpstr>
      <vt:lpstr>Types of Computer Based Information Systems (CBIS) </vt:lpstr>
      <vt:lpstr>Types of Computer Based Information Systems (CBIS) </vt:lpstr>
      <vt:lpstr>PowerPoint Presentation</vt:lpstr>
      <vt:lpstr>PowerPoint Presentation</vt:lpstr>
      <vt:lpstr>Types of Computer Based Information Systems (CBIS) </vt:lpstr>
      <vt:lpstr>Types of Computer Based Information Systems (CBIS)</vt:lpstr>
      <vt:lpstr>Types of Computer Based Information Systems (CBIS)</vt:lpstr>
      <vt:lpstr>PowerPoint Presentation</vt:lpstr>
      <vt:lpstr>PowerPoint Presentation</vt:lpstr>
      <vt:lpstr>PowerPoint Presentation</vt:lpstr>
      <vt:lpstr>How Does IT Impact Organizations?</vt:lpstr>
      <vt:lpstr>IT Changes the Manager’s Job</vt:lpstr>
      <vt:lpstr>PowerPoint Presentation</vt:lpstr>
      <vt:lpstr>IT Impacts Employees’ Health and Safety.</vt:lpstr>
      <vt:lpstr>IT Provides Opportunities for People with Disabilities.</vt:lpstr>
      <vt:lpstr>PowerPoint Presentation</vt:lpstr>
      <vt:lpstr>Types of Computer-Based Information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OM BHATIA</cp:lastModifiedBy>
  <cp:revision>772</cp:revision>
  <dcterms:created xsi:type="dcterms:W3CDTF">2013-08-07T23:49:12Z</dcterms:created>
  <dcterms:modified xsi:type="dcterms:W3CDTF">2023-09-06T17:53:37Z</dcterms:modified>
</cp:coreProperties>
</file>