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390" autoAdjust="0"/>
    <p:restoredTop sz="94660"/>
  </p:normalViewPr>
  <p:slideViewPr>
    <p:cSldViewPr snapToGrid="0">
      <p:cViewPr>
        <p:scale>
          <a:sx n="70" d="100"/>
          <a:sy n="70" d="100"/>
        </p:scale>
        <p:origin x="-80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DD168-6990-D0FD-7E8F-0B3762D85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42279F6-E430-E261-7B05-0E5EFD89A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CB63939-4642-FB30-8D04-8303702118D1}"/>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5" name="Footer Placeholder 4">
            <a:extLst>
              <a:ext uri="{FF2B5EF4-FFF2-40B4-BE49-F238E27FC236}">
                <a16:creationId xmlns="" xmlns:a16="http://schemas.microsoft.com/office/drawing/2014/main" id="{13B634BA-FB8D-4A9D-3986-208F9B198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CC4DD63-29FE-2EAE-757D-9B4E62AC6C55}"/>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283157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B7B05C-F406-69EC-A75D-93199FA2B1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C4EF127-EE00-9571-BE5C-E942E6DFB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EE1902E-60DF-DC2A-1F3F-8806A15EB573}"/>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5" name="Footer Placeholder 4">
            <a:extLst>
              <a:ext uri="{FF2B5EF4-FFF2-40B4-BE49-F238E27FC236}">
                <a16:creationId xmlns="" xmlns:a16="http://schemas.microsoft.com/office/drawing/2014/main" id="{E34F4C37-57B8-391C-9F0A-5D6899AD5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6E693E8-039D-52CB-970D-8B8394D4F7B4}"/>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128050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405F1C4-5C1A-30FB-62D1-164D0B3FA9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79932DD-6370-1B4F-2963-808220D027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F0277F1-06EF-27C8-2CAE-C3D00024A518}"/>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5" name="Footer Placeholder 4">
            <a:extLst>
              <a:ext uri="{FF2B5EF4-FFF2-40B4-BE49-F238E27FC236}">
                <a16:creationId xmlns="" xmlns:a16="http://schemas.microsoft.com/office/drawing/2014/main" id="{DAA6283B-0305-1B28-B4C9-B6044F950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048B574-4B48-4241-7F78-3554C4E62363}"/>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19141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2EAFE-EF5C-AE9A-9348-9F2D23EDCD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4D921DF-4C22-DD09-7CA0-D39B2A0761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F2794D1-6D5E-B5F6-8E94-EB3DE3682FD6}"/>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5" name="Footer Placeholder 4">
            <a:extLst>
              <a:ext uri="{FF2B5EF4-FFF2-40B4-BE49-F238E27FC236}">
                <a16:creationId xmlns="" xmlns:a16="http://schemas.microsoft.com/office/drawing/2014/main" id="{6D2B522D-BCC7-796A-E081-E6AF76D6D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EC7F8E1-A58F-2340-E90E-A2DDD6FB102F}"/>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53275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875D07-D665-652F-72FB-9E8661727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CF2367D-FC04-38DB-AB71-B570E4F32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D8ACFFD-5AB1-3A6D-90FC-775665402355}"/>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5" name="Footer Placeholder 4">
            <a:extLst>
              <a:ext uri="{FF2B5EF4-FFF2-40B4-BE49-F238E27FC236}">
                <a16:creationId xmlns="" xmlns:a16="http://schemas.microsoft.com/office/drawing/2014/main" id="{9C2C4E0A-EBC4-B300-0E2A-3C1546349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641001A-ADCD-B4D7-0CFB-C495C850BE4A}"/>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152830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D5970-E693-0BD8-0626-A2C0745ECC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0A61BF3-567B-EE5F-6300-6DCCA7E2D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DDF0467-C754-22D9-33A4-3309BF24B0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5BEBE06-D255-3FE5-8A4D-0041EFB65994}"/>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6" name="Footer Placeholder 5">
            <a:extLst>
              <a:ext uri="{FF2B5EF4-FFF2-40B4-BE49-F238E27FC236}">
                <a16:creationId xmlns="" xmlns:a16="http://schemas.microsoft.com/office/drawing/2014/main" id="{AF67A467-5A81-6D80-E9B9-1E2BB338C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06EFF97-670B-03E8-B5FC-6A3AD24F4D2F}"/>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411403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D7556E-28C3-06D6-48E6-32C73A1B62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860129E-9889-5011-197D-1085FA85C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0A4559B-41EC-0CFE-ED8E-D83C7DDB1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FD86C47-328E-EAD5-C1F0-153EEEB6B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63FE059-15D2-3BE3-81FB-E9B0220348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4B5E4B0-2F4E-D42B-2E4B-C4380A25EC19}"/>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8" name="Footer Placeholder 7">
            <a:extLst>
              <a:ext uri="{FF2B5EF4-FFF2-40B4-BE49-F238E27FC236}">
                <a16:creationId xmlns="" xmlns:a16="http://schemas.microsoft.com/office/drawing/2014/main" id="{1ED2633A-1A61-2C43-94A7-BC98FCB7A9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61B5F7D-606B-A92E-49CA-454941D7F33F}"/>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273985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D6CB5D-5080-414E-3419-B7F7E4B5B0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38E8741-3E37-A136-7DCB-10774F708F16}"/>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4" name="Footer Placeholder 3">
            <a:extLst>
              <a:ext uri="{FF2B5EF4-FFF2-40B4-BE49-F238E27FC236}">
                <a16:creationId xmlns="" xmlns:a16="http://schemas.microsoft.com/office/drawing/2014/main" id="{2EDFB357-81F7-6ECC-9538-86FCC2B889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167D384-ED7D-E394-A9F5-FB5C29081492}"/>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376872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9F6A554-2870-6489-DA1A-600248DA10EA}"/>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3" name="Footer Placeholder 2">
            <a:extLst>
              <a:ext uri="{FF2B5EF4-FFF2-40B4-BE49-F238E27FC236}">
                <a16:creationId xmlns="" xmlns:a16="http://schemas.microsoft.com/office/drawing/2014/main" id="{94959B7E-67AB-85B5-DC65-CFB441FF9E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A3AD6A8-4FFD-FA23-F859-F7FF3DDD0A80}"/>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341459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23DB4-BB48-F90D-E732-E13522A57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E51A4F9-522E-F148-B3EA-2CBC33445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398962C-90B2-FD18-4F69-A5826175F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AE8FC0A-3BD5-DB1A-BDE8-24261D04405D}"/>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6" name="Footer Placeholder 5">
            <a:extLst>
              <a:ext uri="{FF2B5EF4-FFF2-40B4-BE49-F238E27FC236}">
                <a16:creationId xmlns="" xmlns:a16="http://schemas.microsoft.com/office/drawing/2014/main" id="{B18C57AC-30FB-B924-C495-59262A5C0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4422F3B-8DBF-BE37-3D25-36DFD4D795F0}"/>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198522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83386-4EC1-122D-8634-9F2149A6F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A93AE0E-BBA7-44D0-94AB-F5E1B0C62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2867D11-7215-C155-22A0-5C088A599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FFFB775-3BB4-4F33-4D29-16B45076CABA}"/>
              </a:ext>
            </a:extLst>
          </p:cNvPr>
          <p:cNvSpPr>
            <a:spLocks noGrp="1"/>
          </p:cNvSpPr>
          <p:nvPr>
            <p:ph type="dt" sz="half" idx="10"/>
          </p:nvPr>
        </p:nvSpPr>
        <p:spPr/>
        <p:txBody>
          <a:bodyPr/>
          <a:lstStyle/>
          <a:p>
            <a:fld id="{3F672D59-767C-4EB1-8778-209741E2141B}" type="datetimeFigureOut">
              <a:rPr lang="en-IN" smtClean="0"/>
              <a:pPr/>
              <a:t>20-07-2024</a:t>
            </a:fld>
            <a:endParaRPr lang="en-IN"/>
          </a:p>
        </p:txBody>
      </p:sp>
      <p:sp>
        <p:nvSpPr>
          <p:cNvPr id="6" name="Footer Placeholder 5">
            <a:extLst>
              <a:ext uri="{FF2B5EF4-FFF2-40B4-BE49-F238E27FC236}">
                <a16:creationId xmlns="" xmlns:a16="http://schemas.microsoft.com/office/drawing/2014/main" id="{C75FABAC-E46F-A4B3-1A6A-B6FE325D0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BA0177A-4D0F-554C-3B34-E1BE27AD1B17}"/>
              </a:ext>
            </a:extLst>
          </p:cNvPr>
          <p:cNvSpPr>
            <a:spLocks noGrp="1"/>
          </p:cNvSpPr>
          <p:nvPr>
            <p:ph type="sldNum" sz="quarter" idx="12"/>
          </p:nvPr>
        </p:nvSpPr>
        <p:spPr/>
        <p:txBody>
          <a:body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160233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F606257-5619-FF01-C9E7-093906F21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F61B02C-B6C2-F95D-B306-24B85CD6F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0E147C7-AD18-31C6-45B7-49448000E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72D59-767C-4EB1-8778-209741E2141B}" type="datetimeFigureOut">
              <a:rPr lang="en-IN" smtClean="0"/>
              <a:pPr/>
              <a:t>20-07-2024</a:t>
            </a:fld>
            <a:endParaRPr lang="en-IN"/>
          </a:p>
        </p:txBody>
      </p:sp>
      <p:sp>
        <p:nvSpPr>
          <p:cNvPr id="5" name="Footer Placeholder 4">
            <a:extLst>
              <a:ext uri="{FF2B5EF4-FFF2-40B4-BE49-F238E27FC236}">
                <a16:creationId xmlns="" xmlns:a16="http://schemas.microsoft.com/office/drawing/2014/main" id="{3778190A-53C0-7A72-96D4-6328AC61E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54B3C4AD-FCE4-8FB7-FE03-9CCEE902A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03C77-B2F1-4C3C-8B7F-C07045097675}" type="slidenum">
              <a:rPr lang="en-IN" smtClean="0"/>
              <a:pPr/>
              <a:t>‹#›</a:t>
            </a:fld>
            <a:endParaRPr lang="en-IN"/>
          </a:p>
        </p:txBody>
      </p:sp>
    </p:spTree>
    <p:extLst>
      <p:ext uri="{BB962C8B-B14F-4D97-AF65-F5344CB8AC3E}">
        <p14:creationId xmlns="" xmlns:p14="http://schemas.microsoft.com/office/powerpoint/2010/main" val="2543716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file:///C:\Users\ACER\AppData\Local\Packages\Microsoft.Windows.Photos_8wekyb3d8bbwe\TempState\ShareServiceTempFolder\Screenshot%20(202).jpeg" TargetMode="Externa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file:///C:\Users\ACER\AppData\Local\Packages\Microsoft.Windows.Photos_8wekyb3d8bbwe\TempState\ShareServiceTempFolder\Screenshot%20(203).jpeg" TargetMode="External"/><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file:///C:\Users\ACER\AppData\Local\Packages\Microsoft.Windows.Photos_8wekyb3d8bbwe\TempState\ShareServiceTempFolder\Screenshot%20(201).jpeg" TargetMode="External"/><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 xmlns:a16="http://schemas.microsoft.com/office/drawing/2014/main" id="{FB8B3931-CB49-560B-584D-5C182F9439FA}"/>
              </a:ext>
            </a:extLst>
          </p:cNvPr>
          <p:cNvSpPr>
            <a:spLocks noChangeArrowheads="1"/>
          </p:cNvSpPr>
          <p:nvPr/>
        </p:nvSpPr>
        <p:spPr bwMode="auto">
          <a:xfrm>
            <a:off x="4491789" y="1331494"/>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 xmlns:a16="http://schemas.microsoft.com/office/drawing/2014/main" id="{17E453D3-1A72-CE30-98C8-3DA8159406C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80236" y="1832810"/>
            <a:ext cx="3631526" cy="369369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72371345-F727-3BA4-B9E6-1AEDD25E57E1}"/>
              </a:ext>
            </a:extLst>
          </p:cNvPr>
          <p:cNvSpPr txBox="1"/>
          <p:nvPr/>
        </p:nvSpPr>
        <p:spPr>
          <a:xfrm>
            <a:off x="1925052" y="0"/>
            <a:ext cx="8341894" cy="1969963"/>
          </a:xfrm>
          <a:prstGeom prst="rect">
            <a:avLst/>
          </a:prstGeom>
          <a:noFill/>
        </p:spPr>
        <p:txBody>
          <a:bodyPr wrap="square">
            <a:spAutoFit/>
          </a:bodyPr>
          <a:lstStyle/>
          <a:p>
            <a:pPr algn="ctr">
              <a:lnSpc>
                <a:spcPct val="115000"/>
              </a:lnSpc>
              <a:spcAft>
                <a:spcPts val="1000"/>
              </a:spcAft>
            </a:pPr>
            <a:r>
              <a:rPr lang="en-IN" sz="1800" b="1" u="sng" dirty="0">
                <a:effectLst/>
                <a:latin typeface="Times New Roman" panose="02020603050405020304" pitchFamily="18" charset="0"/>
                <a:ea typeface="Calibri" panose="020F0502020204030204" pitchFamily="34" charset="0"/>
                <a:cs typeface="Mangal" panose="02040503050203030202" pitchFamily="18" charset="0"/>
              </a:rPr>
              <a:t>PROJECT PRE</a:t>
            </a:r>
            <a:r>
              <a:rPr lang="en-IN" b="1" u="sng" dirty="0">
                <a:latin typeface="Times New Roman" panose="02020603050405020304" pitchFamily="18" charset="0"/>
                <a:ea typeface="Calibri" panose="020F0502020204030204" pitchFamily="34" charset="0"/>
                <a:cs typeface="Mangal" panose="02040503050203030202" pitchFamily="18" charset="0"/>
              </a:rPr>
              <a:t>SENTATION</a:t>
            </a:r>
            <a:endParaRPr lang="en-IN" sz="105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1400" b="1" dirty="0">
                <a:effectLst/>
                <a:latin typeface="Times New Roman" panose="02020603050405020304" pitchFamily="18" charset="0"/>
                <a:ea typeface="Calibri" panose="020F0502020204030204" pitchFamily="34" charset="0"/>
                <a:cs typeface="Mangal" panose="02040503050203030202" pitchFamily="18" charset="0"/>
              </a:rPr>
              <a:t>On</a:t>
            </a:r>
            <a:endParaRPr lang="en-IN" sz="105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Building A Machine Learning Model to Forecast Sales</a:t>
            </a:r>
            <a:endParaRPr lang="en-IN" sz="105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1400" b="1" dirty="0">
                <a:effectLst/>
                <a:latin typeface="Times New Roman" panose="02020603050405020304" pitchFamily="18" charset="0"/>
                <a:ea typeface="Calibri" panose="020F0502020204030204" pitchFamily="34" charset="0"/>
                <a:cs typeface="Mangal" panose="02040503050203030202" pitchFamily="18" charset="0"/>
              </a:rPr>
              <a:t>(</a:t>
            </a:r>
            <a:r>
              <a:rPr lang="en-IN" sz="1400" b="1">
                <a:effectLst/>
                <a:latin typeface="Times New Roman" panose="02020603050405020304" pitchFamily="18" charset="0"/>
                <a:ea typeface="Calibri" panose="020F0502020204030204" pitchFamily="34" charset="0"/>
                <a:cs typeface="Mangal" panose="02040503050203030202" pitchFamily="18" charset="0"/>
              </a:rPr>
              <a:t>CSE </a:t>
            </a:r>
            <a:r>
              <a:rPr lang="en-IN" sz="1400" b="1" smtClean="0">
                <a:effectLst/>
                <a:latin typeface="Times New Roman" panose="02020603050405020304" pitchFamily="18" charset="0"/>
                <a:ea typeface="Calibri" panose="020F0502020204030204" pitchFamily="34" charset="0"/>
                <a:cs typeface="Mangal" panose="02040503050203030202" pitchFamily="18" charset="0"/>
              </a:rPr>
              <a:t>VI </a:t>
            </a:r>
            <a:r>
              <a:rPr lang="en-IN" sz="1400" b="1" dirty="0">
                <a:effectLst/>
                <a:latin typeface="Times New Roman" panose="02020603050405020304" pitchFamily="18" charset="0"/>
                <a:ea typeface="Calibri" panose="020F0502020204030204" pitchFamily="34" charset="0"/>
                <a:cs typeface="Mangal" panose="02040503050203030202" pitchFamily="18" charset="0"/>
              </a:rPr>
              <a:t>Semester Mini project )</a:t>
            </a:r>
            <a:endParaRPr lang="en-IN" sz="105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1400" b="1" dirty="0">
                <a:effectLst/>
                <a:latin typeface="Times New Roman" panose="02020603050405020304" pitchFamily="18" charset="0"/>
                <a:ea typeface="Calibri" panose="020F0502020204030204" pitchFamily="34" charset="0"/>
                <a:cs typeface="Mangal" panose="02040503050203030202" pitchFamily="18" charset="0"/>
              </a:rPr>
              <a:t>2023-2024</a:t>
            </a:r>
            <a:endParaRPr lang="en-IN" sz="105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 xmlns:a16="http://schemas.microsoft.com/office/drawing/2014/main" id="{8DEA1088-0003-6C14-EB5A-B9F20B1EF39F}"/>
              </a:ext>
            </a:extLst>
          </p:cNvPr>
          <p:cNvSpPr txBox="1"/>
          <p:nvPr/>
        </p:nvSpPr>
        <p:spPr>
          <a:xfrm>
            <a:off x="112295" y="4365273"/>
            <a:ext cx="11438021" cy="2520947"/>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Submitted to:								                          Submitted by: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800" dirty="0" smtClean="0">
                <a:effectLst/>
                <a:latin typeface="Times New Roman" panose="02020603050405020304" pitchFamily="18" charset="0"/>
                <a:ea typeface="Calibri" panose="020F0502020204030204" pitchFamily="34" charset="0"/>
                <a:cs typeface="Mangal" panose="02040503050203030202" pitchFamily="18" charset="0"/>
              </a:rPr>
              <a:t>Miss. </a:t>
            </a:r>
            <a:r>
              <a:rPr lang="en-IN" dirty="0" err="1" smtClean="0">
                <a:latin typeface="Times New Roman" panose="02020603050405020304" pitchFamily="18" charset="0"/>
                <a:ea typeface="Calibri" panose="020F0502020204030204" pitchFamily="34" charset="0"/>
                <a:cs typeface="Mangal" panose="02040503050203030202" pitchFamily="18" charset="0"/>
              </a:rPr>
              <a:t>Manika</a:t>
            </a:r>
            <a:r>
              <a:rPr lang="en-IN" dirty="0" smtClean="0">
                <a:latin typeface="Times New Roman" panose="02020603050405020304" pitchFamily="18" charset="0"/>
                <a:ea typeface="Calibri" panose="020F0502020204030204" pitchFamily="34" charset="0"/>
                <a:cs typeface="Mangal" panose="02040503050203030202" pitchFamily="18" charset="0"/>
              </a:rPr>
              <a:t> </a:t>
            </a:r>
            <a:r>
              <a:rPr lang="en-IN" sz="1800" dirty="0" smtClean="0">
                <a:effectLst/>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smtClean="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smtClean="0">
                <a:effectLst/>
                <a:latin typeface="Times New Roman" panose="02020603050405020304" pitchFamily="18" charset="0"/>
                <a:ea typeface="Calibri" panose="020F0502020204030204" pitchFamily="34" charset="0"/>
                <a:cs typeface="Mangal" panose="02040503050203030202" pitchFamily="18" charset="0"/>
              </a:rPr>
              <a:t>Mr.</a:t>
            </a:r>
            <a:r>
              <a:rPr lang="en-IN" dirty="0" err="1" smtClean="0">
                <a:latin typeface="Times New Roman" panose="02020603050405020304" pitchFamily="18" charset="0"/>
                <a:ea typeface="Calibri" panose="020F0502020204030204" pitchFamily="34" charset="0"/>
                <a:cs typeface="Mangal" panose="02040503050203030202" pitchFamily="18" charset="0"/>
              </a:rPr>
              <a:t>Om</a:t>
            </a:r>
            <a:r>
              <a:rPr lang="en-IN" dirty="0" smtClean="0">
                <a:latin typeface="Times New Roman" panose="02020603050405020304" pitchFamily="18" charset="0"/>
                <a:ea typeface="Calibri" panose="020F0502020204030204" pitchFamily="34" charset="0"/>
                <a:cs typeface="Mangal" panose="02040503050203030202" pitchFamily="18" charset="0"/>
              </a:rPr>
              <a:t> Bijalwan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a:t>
            </a:r>
            <a:r>
              <a:rPr lang="en-IN" sz="1800" dirty="0" smtClean="0">
                <a:effectLst/>
                <a:latin typeface="Times New Roman" panose="02020603050405020304" pitchFamily="18" charset="0"/>
                <a:ea typeface="Calibri" panose="020F0502020204030204" pitchFamily="34" charset="0"/>
                <a:cs typeface="Mangal" panose="02040503050203030202" pitchFamily="18" charset="0"/>
              </a:rPr>
              <a:t>CC-CSE-G-VI-</a:t>
            </a:r>
            <a:r>
              <a:rPr lang="en-IN" sz="1800" dirty="0" err="1" smtClean="0">
                <a:effectLst/>
                <a:latin typeface="Times New Roman" panose="02020603050405020304" pitchFamily="18" charset="0"/>
                <a:ea typeface="Calibri" panose="020F0502020204030204" pitchFamily="34" charset="0"/>
                <a:cs typeface="Mangal" panose="02040503050203030202" pitchFamily="18" charset="0"/>
              </a:rPr>
              <a:t>Sem</a:t>
            </a:r>
            <a:r>
              <a:rPr lang="en-IN" sz="1800" dirty="0">
                <a:effectLst/>
                <a:latin typeface="Times New Roman" panose="02020603050405020304" pitchFamily="18" charset="0"/>
                <a:ea typeface="Calibri" panose="020F0502020204030204" pitchFamily="34" charset="0"/>
                <a:cs typeface="Mangal" panose="02040503050203030202" pitchFamily="18" charset="0"/>
              </a:rPr>
              <a:t>)</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						                        Roll. </a:t>
            </a:r>
            <a:r>
              <a:rPr lang="en-IN" sz="1800" dirty="0" smtClean="0">
                <a:effectLst/>
                <a:latin typeface="Times New Roman" panose="02020603050405020304" pitchFamily="18" charset="0"/>
                <a:ea typeface="Calibri" panose="020F0502020204030204" pitchFamily="34" charset="0"/>
                <a:cs typeface="Mangal" panose="02040503050203030202" pitchFamily="18" charset="0"/>
              </a:rPr>
              <a:t>No:2118865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Session: 2023-2024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1100" b="1" dirty="0">
                <a:effectLst/>
                <a:latin typeface="Times New Roman" panose="02020603050405020304" pitchFamily="18" charset="0"/>
                <a:ea typeface="Calibri" panose="020F0502020204030204" pitchFamily="34" charset="0"/>
                <a:cs typeface="Mangal" panose="02040503050203030202" pitchFamily="18" charset="0"/>
              </a:rPr>
              <a:t>      DEPARTMENT OF COMPUTER SCIENCE AND INFORMATION TECHNOLOGY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    GRAPHIC ERA HILL UNVERSITY, DEHRADUN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234610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672912-607F-D28B-9B77-A25EA51E0712}"/>
              </a:ext>
            </a:extLst>
          </p:cNvPr>
          <p:cNvSpPr>
            <a:spLocks noGrp="1"/>
          </p:cNvSpPr>
          <p:nvPr>
            <p:ph type="title"/>
          </p:nvPr>
        </p:nvSpPr>
        <p:spPr/>
        <p:txBody>
          <a:bodyPr/>
          <a:lstStyle/>
          <a:p>
            <a:r>
              <a:rPr lang="en-US" b="1" u="sng" dirty="0">
                <a:solidFill>
                  <a:srgbClr val="1F1F1F"/>
                </a:solidFill>
                <a:latin typeface="Times New Roman" panose="02020603050405020304" pitchFamily="18" charset="0"/>
                <a:ea typeface="Times New Roman" panose="02020603050405020304" pitchFamily="18" charset="0"/>
              </a:rPr>
              <a:t>Preprocessing</a:t>
            </a:r>
            <a:endParaRPr lang="en-IN" u="sng" dirty="0"/>
          </a:p>
        </p:txBody>
      </p:sp>
      <p:sp>
        <p:nvSpPr>
          <p:cNvPr id="4" name="TextBox 3">
            <a:extLst>
              <a:ext uri="{FF2B5EF4-FFF2-40B4-BE49-F238E27FC236}">
                <a16:creationId xmlns="" xmlns:a16="http://schemas.microsoft.com/office/drawing/2014/main" id="{0AD53A8F-5DA1-5A50-6EE6-B18DD16CBFCF}"/>
              </a:ext>
            </a:extLst>
          </p:cNvPr>
          <p:cNvSpPr txBox="1"/>
          <p:nvPr/>
        </p:nvSpPr>
        <p:spPr>
          <a:xfrm>
            <a:off x="0" y="1690688"/>
            <a:ext cx="12192000" cy="3543855"/>
          </a:xfrm>
          <a:prstGeom prst="rect">
            <a:avLst/>
          </a:prstGeom>
          <a:noFill/>
        </p:spPr>
        <p:txBody>
          <a:bodyPr wrap="square">
            <a:spAutoFit/>
          </a:bodyPr>
          <a:lstStyle/>
          <a:p>
            <a:pPr>
              <a:lnSpc>
                <a:spcPct val="115000"/>
              </a:lnSpc>
              <a:spcBef>
                <a:spcPts val="1800"/>
              </a:spcBef>
              <a:spcAft>
                <a:spcPts val="180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Before feeding your data to hungry machine learning models or building insightful analyses, it needs a good pre-processing makeover. Think of it as taking your data from raw ingredients to a perfectly seasoned dish ready to impress. Here's a breakdown of the three processes you mentioned:</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Bef>
                <a:spcPts val="1800"/>
              </a:spcBef>
              <a:spcAft>
                <a:spcPts val="180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1. Label Encoding: Transforming Categories into Numbers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Bef>
                <a:spcPts val="1800"/>
              </a:spcBef>
              <a:spcAft>
                <a:spcPts val="180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Imagine your data has categories like "red", "green", and "blue". While models understand numbers better than colors, directly feeding these strings wouldn't do! Label encoding comes to the rescue by assigning unique numerical values to each category. Now, "red" might be 1, "green" might be 2, and "blue" might be 3, making the data machine-friendly without losing the meaning of categories.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413458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149">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2" name="Freeform: Shape 6151">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4" name="Rectangle 6153">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Freeform: Shape 6157">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0" name="Isosceles Triangle 6159">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5" name="Picture 1">
            <a:extLst>
              <a:ext uri="{FF2B5EF4-FFF2-40B4-BE49-F238E27FC236}">
                <a16:creationId xmlns="" xmlns:a16="http://schemas.microsoft.com/office/drawing/2014/main" id="{5C0EC55F-FBCE-067D-8F87-888949834B00}"/>
              </a:ext>
            </a:extLst>
          </p:cNvPr>
          <p:cNvPicPr>
            <a:picLocks noChangeAspect="1" noChangeArrowheads="1"/>
          </p:cNvPicPr>
          <p:nvPr/>
        </p:nvPicPr>
        <p:blipFill>
          <a:blip r:embed="rId2" r:link="rId3">
            <a:extLst>
              <a:ext uri="{28A0092B-C50C-407E-A947-70E740481C1C}">
                <a14:useLocalDpi xmlns="" xmlns:a14="http://schemas.microsoft.com/office/drawing/2010/main" val="0"/>
              </a:ext>
            </a:extLst>
          </a:blip>
          <a:stretch>
            <a:fillRect/>
          </a:stretch>
        </p:blipFill>
        <p:spPr bwMode="auto">
          <a:xfrm>
            <a:off x="757980" y="1818478"/>
            <a:ext cx="10905066" cy="326686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6162" name="Isosceles Triangle 6161">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 xmlns:a16="http://schemas.microsoft.com/office/drawing/2014/main" id="{29EC6F2A-3A98-4A8A-7A56-3B84D6A5823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 xmlns:p14="http://schemas.microsoft.com/office/powerpoint/2010/main" val="49410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7C8D9C4-A5EA-63D4-6196-ED75C8F9F03B}"/>
              </a:ext>
            </a:extLst>
          </p:cNvPr>
          <p:cNvSpPr txBox="1"/>
          <p:nvPr/>
        </p:nvSpPr>
        <p:spPr>
          <a:xfrm>
            <a:off x="0" y="654394"/>
            <a:ext cx="6347012" cy="6093976"/>
          </a:xfrm>
          <a:prstGeom prst="rect">
            <a:avLst/>
          </a:prstGeom>
          <a:noFill/>
        </p:spPr>
        <p:txBody>
          <a:bodyPr wrap="square">
            <a:spAutoFit/>
          </a:bodyPr>
          <a:lstStyle/>
          <a:p>
            <a:pPr>
              <a:lnSpc>
                <a:spcPct val="115000"/>
              </a:lnSpc>
              <a:spcBef>
                <a:spcPts val="1800"/>
              </a:spcBef>
              <a:spcAft>
                <a:spcPts val="180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2. </a:t>
            </a:r>
            <a:r>
              <a:rPr lang="en-US" sz="18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Splitting the Data: Training, Validation, and Testing</a:t>
            </a:r>
            <a:endParaRPr lang="en-IN" sz="1400" b="1" u="sng"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Bef>
                <a:spcPts val="1800"/>
              </a:spcBef>
              <a:spcAft>
                <a:spcPts val="180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Think of your data as a delicious cake. You wouldn't eat the whole cake before knowing how good it is, right? Similarly, we split our data into training, validation, and testing sets. The training set is the main course, where the model learns the patterns and relationships within the data. The validation set is like a small side dish, used to fine-tune the model and check its performance on unseen data. Finally, the testing set is the dessert, revealing the model's true accuracy on completely new data</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Bef>
                <a:spcPts val="1800"/>
              </a:spcBef>
              <a:spcAft>
                <a:spcPts val="180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3. </a:t>
            </a:r>
            <a:r>
              <a:rPr lang="en-US" sz="18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Standardization: Scaling Everyone to the Same Level</a:t>
            </a:r>
            <a:endParaRPr lang="en-IN" sz="1400" b="1" u="sng" dirty="0">
              <a:effectLst/>
              <a:latin typeface="Calibri" panose="020F0502020204030204" pitchFamily="34" charset="0"/>
              <a:ea typeface="Calibri" panose="020F0502020204030204" pitchFamily="34" charset="0"/>
              <a:cs typeface="Mangal" panose="02040503050203030202" pitchFamily="18" charset="0"/>
            </a:endParaRPr>
          </a:p>
          <a:p>
            <a:r>
              <a:rPr lang="en-US" sz="1800" dirty="0">
                <a:solidFill>
                  <a:srgbClr val="1F1F1F"/>
                </a:solidFill>
                <a:effectLst/>
                <a:latin typeface="Times New Roman" panose="02020603050405020304" pitchFamily="18" charset="0"/>
                <a:ea typeface="Times New Roman" panose="02020603050405020304" pitchFamily="18" charset="0"/>
              </a:rPr>
              <a:t>Imagine athletes competing in a race where some have longer legs than others! To ensure a fair contest, we standardize the data by scaling features to a common range, often between 0 and 1. This removes biases caused by features with vastly different scales, ensuring all features get equal consideration when the model learns</a:t>
            </a:r>
            <a:r>
              <a:rPr lang="en-US" sz="1800" dirty="0">
                <a:solidFill>
                  <a:srgbClr val="1F1F1F"/>
                </a:solidFill>
                <a:effectLst/>
                <a:latin typeface="Arial" panose="020B0604020202020204" pitchFamily="34" charset="0"/>
                <a:ea typeface="Times New Roman" panose="02020603050405020304" pitchFamily="18" charset="0"/>
              </a:rPr>
              <a:t>.</a:t>
            </a:r>
            <a:endParaRPr lang="en-IN" dirty="0"/>
          </a:p>
        </p:txBody>
      </p:sp>
      <p:pic>
        <p:nvPicPr>
          <p:cNvPr id="7172" name="Picture 4" descr="Machine Learning data split">
            <a:extLst>
              <a:ext uri="{FF2B5EF4-FFF2-40B4-BE49-F238E27FC236}">
                <a16:creationId xmlns="" xmlns:a16="http://schemas.microsoft.com/office/drawing/2014/main" id="{DE016E83-52AA-85E5-2F2B-279813A9F39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60509" y="504825"/>
            <a:ext cx="4830855" cy="58483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6268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109F0-5C39-067B-51D1-DA82FBAC3CCE}"/>
              </a:ext>
            </a:extLst>
          </p:cNvPr>
          <p:cNvSpPr>
            <a:spLocks noGrp="1"/>
          </p:cNvSpPr>
          <p:nvPr>
            <p:ph type="title"/>
          </p:nvPr>
        </p:nvSpPr>
        <p:spPr>
          <a:xfrm>
            <a:off x="6103658" y="741391"/>
            <a:ext cx="5219307" cy="1616203"/>
          </a:xfrm>
        </p:spPr>
        <p:txBody>
          <a:bodyPr vert="horz" lIns="91440" tIns="45720" rIns="91440" bIns="45720" rtlCol="0" anchor="b">
            <a:normAutofit/>
          </a:bodyPr>
          <a:lstStyle/>
          <a:p>
            <a:pPr>
              <a:spcAft>
                <a:spcPts val="1800"/>
              </a:spcAft>
            </a:pPr>
            <a:r>
              <a:rPr lang="en-US" sz="3200" kern="1200" dirty="0">
                <a:solidFill>
                  <a:schemeClr val="tx1"/>
                </a:solidFill>
                <a:latin typeface="+mj-lt"/>
                <a:ea typeface="+mj-ea"/>
                <a:cs typeface="+mj-cs"/>
              </a:rPr>
              <a:t> </a:t>
            </a:r>
            <a:br>
              <a:rPr lang="en-US" sz="3200" kern="1200" dirty="0">
                <a:solidFill>
                  <a:schemeClr val="tx1"/>
                </a:solidFill>
                <a:latin typeface="+mj-lt"/>
                <a:ea typeface="+mj-ea"/>
                <a:cs typeface="+mj-cs"/>
              </a:rPr>
            </a:br>
            <a:r>
              <a:rPr lang="en-US" sz="3200" b="1" u="sng" kern="1200" dirty="0">
                <a:solidFill>
                  <a:schemeClr val="tx1"/>
                </a:solidFill>
                <a:latin typeface="+mj-lt"/>
                <a:ea typeface="+mj-ea"/>
                <a:cs typeface="+mj-cs"/>
              </a:rPr>
              <a:t>Model Building </a:t>
            </a:r>
            <a:r>
              <a:rPr lang="en-US" sz="3200" kern="1200" dirty="0">
                <a:solidFill>
                  <a:schemeClr val="tx1"/>
                </a:solidFill>
                <a:latin typeface="+mj-lt"/>
                <a:ea typeface="+mj-ea"/>
                <a:cs typeface="+mj-cs"/>
              </a:rPr>
              <a:t/>
            </a:r>
            <a:br>
              <a:rPr lang="en-US" sz="3200" kern="1200" dirty="0">
                <a:solidFill>
                  <a:schemeClr val="tx1"/>
                </a:solidFill>
                <a:latin typeface="+mj-lt"/>
                <a:ea typeface="+mj-ea"/>
                <a:cs typeface="+mj-cs"/>
              </a:rPr>
            </a:br>
            <a:endParaRPr lang="en-US" sz="3200" kern="1200" dirty="0">
              <a:solidFill>
                <a:schemeClr val="tx1"/>
              </a:solidFill>
              <a:latin typeface="+mj-lt"/>
              <a:ea typeface="+mj-ea"/>
              <a:cs typeface="+mj-cs"/>
            </a:endParaRPr>
          </a:p>
        </p:txBody>
      </p:sp>
      <p:pic>
        <p:nvPicPr>
          <p:cNvPr id="8194" name="Picture 2" descr="Simple Linear Regression">
            <a:extLst>
              <a:ext uri="{FF2B5EF4-FFF2-40B4-BE49-F238E27FC236}">
                <a16:creationId xmlns="" xmlns:a16="http://schemas.microsoft.com/office/drawing/2014/main" id="{2D847A2B-6E08-62C3-77FF-50CF25062C47}"/>
              </a:ext>
            </a:extLst>
          </p:cNvPr>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628650" y="2357594"/>
            <a:ext cx="4895850" cy="334926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28DCE549-E997-32AC-2631-91A4EC3ADB9D}"/>
              </a:ext>
            </a:extLst>
          </p:cNvPr>
          <p:cNvSpPr txBox="1"/>
          <p:nvPr/>
        </p:nvSpPr>
        <p:spPr>
          <a:xfrm>
            <a:off x="6103657" y="2533475"/>
            <a:ext cx="5219307" cy="3448225"/>
          </a:xfrm>
          <a:prstGeom prst="rect">
            <a:avLst/>
          </a:prstGeom>
        </p:spPr>
        <p:txBody>
          <a:bodyPr vert="horz" lIns="91440" tIns="45720" rIns="91440" bIns="45720" rtlCol="0" anchor="t">
            <a:normAutofit/>
          </a:bodyPr>
          <a:lstStyle/>
          <a:p>
            <a:pPr indent="-228600">
              <a:lnSpc>
                <a:spcPct val="90000"/>
              </a:lnSpc>
              <a:spcBef>
                <a:spcPts val="1800"/>
              </a:spcBef>
              <a:spcAft>
                <a:spcPts val="1800"/>
              </a:spcAft>
              <a:buFont typeface="Arial" panose="020B0604020202020204" pitchFamily="34" charset="0"/>
              <a:buChar char="•"/>
            </a:pPr>
            <a:r>
              <a:rPr lang="en-US" sz="1600" dirty="0">
                <a:effectLst/>
              </a:rPr>
              <a:t>Model building in machine learning is like constructing a magnificent building; you lay the foundation with data, choose the right architectural style (model type), and carefully assemble the components to achieve your desired outcome. In this case, we'll explore two popular building materials for regression tasks: linear regression and random forest regressor.</a:t>
            </a:r>
          </a:p>
          <a:p>
            <a:pPr marL="342900" indent="-228600">
              <a:lnSpc>
                <a:spcPct val="90000"/>
              </a:lnSpc>
              <a:spcBef>
                <a:spcPts val="1800"/>
              </a:spcBef>
              <a:spcAft>
                <a:spcPts val="1800"/>
              </a:spcAft>
              <a:buFont typeface="Arial" panose="020B0604020202020204" pitchFamily="34" charset="0"/>
              <a:buChar char="•"/>
            </a:pPr>
            <a:r>
              <a:rPr lang="en-US" sz="1600" b="1" u="sng" dirty="0">
                <a:effectLst/>
              </a:rPr>
              <a:t>Linear Regression</a:t>
            </a:r>
            <a:r>
              <a:rPr lang="en-US" sz="1600" dirty="0">
                <a:effectLst/>
              </a:rPr>
              <a:t>: Imagine a clean, minimalist building with elegant lines. That's linear regression! It assumes a linear relationship between your feature variables (independent variables) and your target variable (dependent variable). Think of it as a straight line that best fits the points in your data.</a:t>
            </a:r>
          </a:p>
        </p:txBody>
      </p:sp>
      <p:grpSp>
        <p:nvGrpSpPr>
          <p:cNvPr id="8199" name="Group 8198">
            <a:extLst>
              <a:ext uri="{FF2B5EF4-FFF2-40B4-BE49-F238E27FC236}">
                <a16:creationId xmlns="" xmlns:a16="http://schemas.microsoft.com/office/drawing/2014/main" id="{16C73AF9-0D33-5C66-5D79-0D0129904B3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025" y="6737718"/>
            <a:ext cx="12207200" cy="123363"/>
            <a:chOff x="-5025" y="6737718"/>
            <a:chExt cx="12207200" cy="123363"/>
          </a:xfrm>
        </p:grpSpPr>
        <p:sp>
          <p:nvSpPr>
            <p:cNvPr id="8200" name="Rectangle 8199">
              <a:extLst>
                <a:ext uri="{FF2B5EF4-FFF2-40B4-BE49-F238E27FC236}">
                  <a16:creationId xmlns="" xmlns:a16="http://schemas.microsoft.com/office/drawing/2014/main" id="{ED96FD6F-5EE9-36C7-C200-3111EF6D015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 xmlns:a16="http://schemas.microsoft.com/office/drawing/2014/main" id="{62A39BB2-02C1-8A8B-8021-68446E0474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09692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55A0CB-8063-1FC8-63F7-05B79A62AC4C}"/>
              </a:ext>
            </a:extLst>
          </p:cNvPr>
          <p:cNvSpPr>
            <a:spLocks noGrp="1"/>
          </p:cNvSpPr>
          <p:nvPr>
            <p:ph type="title"/>
          </p:nvPr>
        </p:nvSpPr>
        <p:spPr/>
        <p:txBody>
          <a:bodyPr/>
          <a:lstStyle/>
          <a:p>
            <a:r>
              <a:rPr lang="en-US" b="1" dirty="0"/>
              <a:t>				</a:t>
            </a:r>
            <a:r>
              <a:rPr lang="en-US" b="1" u="sng" dirty="0"/>
              <a:t>RESULT</a:t>
            </a:r>
            <a:endParaRPr lang="en-IN" b="1" u="sng" dirty="0"/>
          </a:p>
        </p:txBody>
      </p:sp>
      <p:sp>
        <p:nvSpPr>
          <p:cNvPr id="3" name="Rectangle 2">
            <a:extLst>
              <a:ext uri="{FF2B5EF4-FFF2-40B4-BE49-F238E27FC236}">
                <a16:creationId xmlns="" xmlns:a16="http://schemas.microsoft.com/office/drawing/2014/main" id="{9CB301BF-A05A-5EE0-7344-8306BC78DC70}"/>
              </a:ext>
            </a:extLst>
          </p:cNvPr>
          <p:cNvSpPr>
            <a:spLocks noChangeArrowheads="1"/>
          </p:cNvSpPr>
          <p:nvPr/>
        </p:nvSpPr>
        <p:spPr bwMode="auto">
          <a:xfrm>
            <a:off x="838200" y="3012141"/>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217" name="Picture 1">
            <a:extLst>
              <a:ext uri="{FF2B5EF4-FFF2-40B4-BE49-F238E27FC236}">
                <a16:creationId xmlns="" xmlns:a16="http://schemas.microsoft.com/office/drawing/2014/main" id="{28B24691-F774-4A7B-8116-C1CA3C54D68B}"/>
              </a:ext>
            </a:extLst>
          </p:cNvPr>
          <p:cNvPicPr>
            <a:picLocks noChangeAspect="1" noChangeArrowheads="1"/>
          </p:cNvPicPr>
          <p:nvPr/>
        </p:nvPicPr>
        <p:blipFill>
          <a:blip r:embed="rId2" r:link="rId3">
            <a:extLst>
              <a:ext uri="{28A0092B-C50C-407E-A947-70E740481C1C}">
                <a14:useLocalDpi xmlns="" xmlns:a14="http://schemas.microsoft.com/office/drawing/2010/main" val="0"/>
              </a:ext>
            </a:extLst>
          </a:blip>
          <a:srcRect/>
          <a:stretch>
            <a:fillRect/>
          </a:stretch>
        </p:blipFill>
        <p:spPr bwMode="auto">
          <a:xfrm>
            <a:off x="838200" y="1879135"/>
            <a:ext cx="9648039" cy="349520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 name="Group 3">
            <a:extLst>
              <a:ext uri="{FF2B5EF4-FFF2-40B4-BE49-F238E27FC236}">
                <a16:creationId xmlns="" xmlns:a16="http://schemas.microsoft.com/office/drawing/2014/main" id="{0F4E6FB9-5C92-1F8F-B08B-6D638525332E}"/>
              </a:ext>
            </a:extLst>
          </p:cNvPr>
          <p:cNvGrpSpPr/>
          <p:nvPr/>
        </p:nvGrpSpPr>
        <p:grpSpPr>
          <a:xfrm>
            <a:off x="9286089" y="2328614"/>
            <a:ext cx="2400300" cy="2400300"/>
            <a:chOff x="390524" y="228599"/>
            <a:chExt cx="2400300" cy="2400300"/>
          </a:xfrm>
        </p:grpSpPr>
        <p:sp>
          <p:nvSpPr>
            <p:cNvPr id="5" name="Partial Circle 4">
              <a:extLst>
                <a:ext uri="{FF2B5EF4-FFF2-40B4-BE49-F238E27FC236}">
                  <a16:creationId xmlns="" xmlns:a16="http://schemas.microsoft.com/office/drawing/2014/main" id="{114A0A79-33C9-EBDB-23D6-4C81AA2C60FD}"/>
                </a:ext>
              </a:extLst>
            </p:cNvPr>
            <p:cNvSpPr/>
            <p:nvPr/>
          </p:nvSpPr>
          <p:spPr>
            <a:xfrm>
              <a:off x="390524" y="228599"/>
              <a:ext cx="2400300" cy="2400300"/>
            </a:xfrm>
            <a:prstGeom prst="pie">
              <a:avLst>
                <a:gd name="adj1" fmla="val 16200000"/>
                <a:gd name="adj2" fmla="val 540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n-IN"/>
            </a:p>
          </p:txBody>
        </p:sp>
        <p:sp>
          <p:nvSpPr>
            <p:cNvPr id="6" name="Partial Circle 4">
              <a:extLst>
                <a:ext uri="{FF2B5EF4-FFF2-40B4-BE49-F238E27FC236}">
                  <a16:creationId xmlns="" xmlns:a16="http://schemas.microsoft.com/office/drawing/2014/main" id="{D19E1859-BD3B-1975-6D11-4FC017562984}"/>
                </a:ext>
              </a:extLst>
            </p:cNvPr>
            <p:cNvSpPr txBox="1"/>
            <p:nvPr/>
          </p:nvSpPr>
          <p:spPr>
            <a:xfrm>
              <a:off x="1590674" y="585787"/>
              <a:ext cx="842962" cy="16859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a:t>linear regression(50.4%)</a:t>
              </a:r>
            </a:p>
          </p:txBody>
        </p:sp>
      </p:grpSp>
    </p:spTree>
    <p:extLst>
      <p:ext uri="{BB962C8B-B14F-4D97-AF65-F5344CB8AC3E}">
        <p14:creationId xmlns="" xmlns:p14="http://schemas.microsoft.com/office/powerpoint/2010/main" val="147768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 xmlns:a16="http://schemas.microsoft.com/office/drawing/2014/main" id="{058A14AF-9FB5-4CC7-BA35-E8E85D3ED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A90A534-5F64-0A73-2BC7-C080D8192424}"/>
              </a:ext>
            </a:extLst>
          </p:cNvPr>
          <p:cNvSpPr>
            <a:spLocks noGrp="1"/>
          </p:cNvSpPr>
          <p:nvPr>
            <p:ph type="title"/>
          </p:nvPr>
        </p:nvSpPr>
        <p:spPr>
          <a:xfrm>
            <a:off x="793661" y="374543"/>
            <a:ext cx="10066122" cy="1298448"/>
          </a:xfrm>
        </p:spPr>
        <p:txBody>
          <a:bodyPr vert="horz" lIns="91440" tIns="45720" rIns="91440" bIns="45720" rtlCol="0" anchor="b">
            <a:normAutofit/>
          </a:bodyPr>
          <a:lstStyle/>
          <a:p>
            <a:r>
              <a:rPr lang="en-US" b="1" u="sng" kern="1200" dirty="0">
                <a:solidFill>
                  <a:schemeClr val="tx1"/>
                </a:solidFill>
                <a:latin typeface="+mj-lt"/>
                <a:ea typeface="+mj-ea"/>
                <a:cs typeface="+mj-cs"/>
              </a:rPr>
              <a:t>Random Forest Regressor: </a:t>
            </a:r>
          </a:p>
        </p:txBody>
      </p:sp>
      <p:sp>
        <p:nvSpPr>
          <p:cNvPr id="10251" name="Rectangle 10250">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47E091A9-3EFB-50E3-45F5-F1F59FFD6A0F}"/>
              </a:ext>
            </a:extLst>
          </p:cNvPr>
          <p:cNvSpPr txBox="1"/>
          <p:nvPr/>
        </p:nvSpPr>
        <p:spPr>
          <a:xfrm>
            <a:off x="793660" y="2210937"/>
            <a:ext cx="5279593" cy="4028022"/>
          </a:xfrm>
          <a:prstGeom prst="rect">
            <a:avLst/>
          </a:prstGeom>
        </p:spPr>
        <p:txBody>
          <a:bodyPr vert="horz" lIns="91440" tIns="45720" rIns="91440" bIns="45720" rtlCol="0" anchor="ctr">
            <a:normAutofit/>
          </a:bodyPr>
          <a:lstStyle/>
          <a:p>
            <a:pPr indent="-228600">
              <a:lnSpc>
                <a:spcPct val="90000"/>
              </a:lnSpc>
              <a:spcBef>
                <a:spcPts val="1800"/>
              </a:spcBef>
              <a:spcAft>
                <a:spcPts val="1800"/>
              </a:spcAft>
              <a:buFont typeface="Arial" panose="020B0604020202020204" pitchFamily="34" charset="0"/>
              <a:buChar char="•"/>
            </a:pPr>
            <a:r>
              <a:rPr lang="en-US" sz="2000" dirty="0">
                <a:effectLst/>
              </a:rPr>
              <a:t>Picture a vibrant, eclectic building formed by combining different architectural styles. This is the random forest </a:t>
            </a:r>
            <a:r>
              <a:rPr lang="en-US" sz="2000" dirty="0" err="1">
                <a:effectLst/>
              </a:rPr>
              <a:t>regressor</a:t>
            </a:r>
            <a:r>
              <a:rPr lang="en-US" sz="2000" dirty="0">
                <a:effectLst/>
              </a:rPr>
              <a:t>! It creates an ensemble of many decision trees, each predicting the target variable based on a subset of features and random splits. The final prediction is the average of all individual trees.</a:t>
            </a:r>
          </a:p>
        </p:txBody>
      </p:sp>
      <p:pic>
        <p:nvPicPr>
          <p:cNvPr id="10242" name="Picture 2" descr="Random Forests">
            <a:extLst>
              <a:ext uri="{FF2B5EF4-FFF2-40B4-BE49-F238E27FC236}">
                <a16:creationId xmlns="" xmlns:a16="http://schemas.microsoft.com/office/drawing/2014/main" id="{249F7EDE-76A8-BF43-7477-E2F626B1E3B3}"/>
              </a:ext>
            </a:extLst>
          </p:cNvPr>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5911532" y="2757667"/>
            <a:ext cx="5150277" cy="31674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9443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F97B2-9B4B-2FA3-C359-847C502A2E22}"/>
              </a:ext>
            </a:extLst>
          </p:cNvPr>
          <p:cNvSpPr>
            <a:spLocks noGrp="1"/>
          </p:cNvSpPr>
          <p:nvPr>
            <p:ph type="title"/>
          </p:nvPr>
        </p:nvSpPr>
        <p:spPr/>
        <p:txBody>
          <a:bodyPr/>
          <a:lstStyle/>
          <a:p>
            <a:r>
              <a:rPr lang="en-US" dirty="0"/>
              <a:t>				</a:t>
            </a:r>
            <a:r>
              <a:rPr lang="en-US" b="1" u="sng" dirty="0"/>
              <a:t>Result:</a:t>
            </a:r>
            <a:endParaRPr lang="en-IN" b="1" u="sng" dirty="0"/>
          </a:p>
        </p:txBody>
      </p:sp>
      <p:pic>
        <p:nvPicPr>
          <p:cNvPr id="11266" name="Picture 2">
            <a:extLst>
              <a:ext uri="{FF2B5EF4-FFF2-40B4-BE49-F238E27FC236}">
                <a16:creationId xmlns="" xmlns:a16="http://schemas.microsoft.com/office/drawing/2014/main" id="{E5BBC449-230A-C83C-AD87-A4EB8686189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09350" y="2278180"/>
            <a:ext cx="8732940" cy="2674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 xmlns:a16="http://schemas.microsoft.com/office/drawing/2014/main" id="{91C51FD9-1A08-37BF-C1AE-EBC1AE07268F}"/>
              </a:ext>
            </a:extLst>
          </p:cNvPr>
          <p:cNvGrpSpPr/>
          <p:nvPr/>
        </p:nvGrpSpPr>
        <p:grpSpPr>
          <a:xfrm>
            <a:off x="209200" y="2415498"/>
            <a:ext cx="2400300" cy="2400300"/>
            <a:chOff x="333374" y="228599"/>
            <a:chExt cx="2400300" cy="2400300"/>
          </a:xfrm>
        </p:grpSpPr>
        <p:sp>
          <p:nvSpPr>
            <p:cNvPr id="7" name="Partial Circle 6">
              <a:extLst>
                <a:ext uri="{FF2B5EF4-FFF2-40B4-BE49-F238E27FC236}">
                  <a16:creationId xmlns="" xmlns:a16="http://schemas.microsoft.com/office/drawing/2014/main" id="{D3CE81DD-3FC9-2454-967D-8E37920692D0}"/>
                </a:ext>
              </a:extLst>
            </p:cNvPr>
            <p:cNvSpPr/>
            <p:nvPr/>
          </p:nvSpPr>
          <p:spPr>
            <a:xfrm>
              <a:off x="333374" y="228599"/>
              <a:ext cx="2400300" cy="2400300"/>
            </a:xfrm>
            <a:prstGeom prst="pie">
              <a:avLst>
                <a:gd name="adj1" fmla="val 5400000"/>
                <a:gd name="adj2" fmla="val 16200000"/>
              </a:avLst>
            </a:prstGeom>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a:lstStyle/>
            <a:p>
              <a:endParaRPr lang="en-IN"/>
            </a:p>
          </p:txBody>
        </p:sp>
        <p:sp>
          <p:nvSpPr>
            <p:cNvPr id="8" name="Partial Circle 4">
              <a:extLst>
                <a:ext uri="{FF2B5EF4-FFF2-40B4-BE49-F238E27FC236}">
                  <a16:creationId xmlns="" xmlns:a16="http://schemas.microsoft.com/office/drawing/2014/main" id="{13661EBA-1771-861A-E121-90EA45163ABC}"/>
                </a:ext>
              </a:extLst>
            </p:cNvPr>
            <p:cNvSpPr txBox="1"/>
            <p:nvPr/>
          </p:nvSpPr>
          <p:spPr>
            <a:xfrm>
              <a:off x="676274" y="585787"/>
              <a:ext cx="842962" cy="16859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a:t>random forest (54.7%)</a:t>
              </a:r>
            </a:p>
          </p:txBody>
        </p:sp>
      </p:grpSp>
    </p:spTree>
    <p:extLst>
      <p:ext uri="{BB962C8B-B14F-4D97-AF65-F5344CB8AC3E}">
        <p14:creationId xmlns="" xmlns:p14="http://schemas.microsoft.com/office/powerpoint/2010/main" val="125886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058A14AF-9FB5-4CC7-BA35-E8E85D3ED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A664E8C-4EB7-249C-38CC-8590884A98C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u="sng" dirty="0"/>
              <a:t>C</a:t>
            </a:r>
            <a:r>
              <a:rPr lang="en-US" sz="4800" b="1" u="sng" kern="1200" dirty="0" smtClean="0">
                <a:solidFill>
                  <a:schemeClr val="tx1"/>
                </a:solidFill>
                <a:latin typeface="+mj-lt"/>
                <a:ea typeface="+mj-ea"/>
                <a:cs typeface="+mj-cs"/>
              </a:rPr>
              <a:t>onclusion</a:t>
            </a:r>
            <a:endParaRPr lang="en-US" sz="4800" b="1" u="sng" kern="1200" dirty="0">
              <a:solidFill>
                <a:schemeClr val="tx1"/>
              </a:solidFill>
              <a:latin typeface="+mj-lt"/>
              <a:ea typeface="+mj-ea"/>
              <a:cs typeface="+mj-cs"/>
            </a:endParaRPr>
          </a:p>
        </p:txBody>
      </p:sp>
      <p:sp>
        <p:nvSpPr>
          <p:cNvPr id="17" name="Rectangle 16">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864F0D5C-1672-864A-B244-80DF8CF02E49}"/>
              </a:ext>
            </a:extLst>
          </p:cNvPr>
          <p:cNvSpPr txBox="1"/>
          <p:nvPr/>
        </p:nvSpPr>
        <p:spPr>
          <a:xfrm>
            <a:off x="793661" y="2006221"/>
            <a:ext cx="4530898" cy="368489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dirty="0" smtClean="0"/>
              <a:t>W</a:t>
            </a:r>
            <a:r>
              <a:rPr lang="en-US" sz="1600" b="0" i="0" dirty="0" smtClean="0">
                <a:effectLst/>
              </a:rPr>
              <a:t>hile algorithms </a:t>
            </a:r>
            <a:r>
              <a:rPr lang="en-US" sz="1600" b="0" i="0" dirty="0">
                <a:effectLst/>
              </a:rPr>
              <a:t>for sales and price prediction offer immense potential for businesses, they are not a silver bullet. Their accuracy relies heavily on good data, and their limitations, like lagging indicators and overfitting, must be considered.</a:t>
            </a:r>
          </a:p>
          <a:p>
            <a:pPr indent="-228600">
              <a:lnSpc>
                <a:spcPct val="90000"/>
              </a:lnSpc>
              <a:spcAft>
                <a:spcPts val="600"/>
              </a:spcAft>
              <a:buFont typeface="Arial" panose="020B0604020202020204" pitchFamily="34" charset="0"/>
              <a:buChar char="•"/>
            </a:pPr>
            <a:r>
              <a:rPr lang="en-US" sz="1600" b="0" i="0" dirty="0">
                <a:effectLst/>
              </a:rPr>
              <a:t> While Random Forest Regression offers a simple and effective starting point, exploring other models and prioritizing data quality are crucial for reliable predictions. </a:t>
            </a:r>
          </a:p>
          <a:p>
            <a:pPr indent="-228600">
              <a:lnSpc>
                <a:spcPct val="90000"/>
              </a:lnSpc>
              <a:spcAft>
                <a:spcPts val="600"/>
              </a:spcAft>
              <a:buFont typeface="Arial" panose="020B0604020202020204" pitchFamily="34" charset="0"/>
              <a:buChar char="•"/>
            </a:pPr>
            <a:r>
              <a:rPr lang="en-US" sz="1600" b="0" i="0" dirty="0">
                <a:effectLst/>
              </a:rPr>
              <a:t>Ultimately, success lies in combining the power of algorithms with human expertise and business acumen to navigate the evolving market landscape.</a:t>
            </a:r>
          </a:p>
        </p:txBody>
      </p:sp>
      <p:graphicFrame>
        <p:nvGraphicFramePr>
          <p:cNvPr id="8" name="Table 7">
            <a:extLst>
              <a:ext uri="{FF2B5EF4-FFF2-40B4-BE49-F238E27FC236}">
                <a16:creationId xmlns="" xmlns:a16="http://schemas.microsoft.com/office/drawing/2014/main" id="{F2903568-5567-43FA-DE1A-801F71A93102}"/>
              </a:ext>
            </a:extLst>
          </p:cNvPr>
          <p:cNvGraphicFramePr>
            <a:graphicFrameLocks noGrp="1"/>
          </p:cNvGraphicFramePr>
          <p:nvPr>
            <p:extLst>
              <p:ext uri="{D42A27DB-BD31-4B8C-83A1-F6EECF244321}">
                <p14:modId xmlns="" xmlns:p14="http://schemas.microsoft.com/office/powerpoint/2010/main" val="2434690029"/>
              </p:ext>
            </p:extLst>
          </p:nvPr>
        </p:nvGraphicFramePr>
        <p:xfrm>
          <a:off x="5911532" y="2651737"/>
          <a:ext cx="5150278" cy="2014505"/>
        </p:xfrm>
        <a:graphic>
          <a:graphicData uri="http://schemas.openxmlformats.org/drawingml/2006/table">
            <a:tbl>
              <a:tblPr firstRow="1" firstCol="1" bandRow="1"/>
              <a:tblGrid>
                <a:gridCol w="947695">
                  <a:extLst>
                    <a:ext uri="{9D8B030D-6E8A-4147-A177-3AD203B41FA5}">
                      <a16:colId xmlns="" xmlns:a16="http://schemas.microsoft.com/office/drawing/2014/main" val="437120139"/>
                    </a:ext>
                  </a:extLst>
                </a:gridCol>
                <a:gridCol w="1615037">
                  <a:extLst>
                    <a:ext uri="{9D8B030D-6E8A-4147-A177-3AD203B41FA5}">
                      <a16:colId xmlns="" xmlns:a16="http://schemas.microsoft.com/office/drawing/2014/main" val="801751246"/>
                    </a:ext>
                  </a:extLst>
                </a:gridCol>
                <a:gridCol w="2587546">
                  <a:extLst>
                    <a:ext uri="{9D8B030D-6E8A-4147-A177-3AD203B41FA5}">
                      <a16:colId xmlns="" xmlns:a16="http://schemas.microsoft.com/office/drawing/2014/main" val="787936320"/>
                    </a:ext>
                  </a:extLst>
                </a:gridCol>
              </a:tblGrid>
              <a:tr h="441855">
                <a:tc>
                  <a:txBody>
                    <a:bodyPr/>
                    <a:lstStyle/>
                    <a:p>
                      <a:pPr algn="l" fontAlgn="t">
                        <a:lnSpc>
                          <a:spcPct val="107000"/>
                        </a:lnSpc>
                        <a:spcBef>
                          <a:spcPts val="0"/>
                        </a:spcBef>
                        <a:spcAft>
                          <a:spcPts val="800"/>
                        </a:spcAft>
                      </a:pPr>
                      <a:r>
                        <a:rPr lang="en-US" sz="2100" b="0" i="0" u="none" strike="noStrike" kern="100" dirty="0" err="1">
                          <a:effectLst/>
                          <a:latin typeface="Times New Roman" panose="02020603050405020304" pitchFamily="18" charset="0"/>
                          <a:ea typeface="Calibri" panose="020F0502020204030204" pitchFamily="34" charset="0"/>
                          <a:cs typeface="Times New Roman" panose="02020603050405020304" pitchFamily="18" charset="0"/>
                        </a:rPr>
                        <a:t>S</a:t>
                      </a:r>
                      <a:r>
                        <a:rPr lang="en-US" sz="2100" b="0" i="0" u="none" strike="noStrike" kern="100" dirty="0" err="1" smtClean="0">
                          <a:effectLst/>
                          <a:latin typeface="Times New Roman" panose="02020603050405020304" pitchFamily="18" charset="0"/>
                          <a:ea typeface="Calibri" panose="020F0502020204030204" pitchFamily="34" charset="0"/>
                          <a:cs typeface="Times New Roman" panose="02020603050405020304" pitchFamily="18" charset="0"/>
                        </a:rPr>
                        <a:t>.no</a:t>
                      </a:r>
                      <a:endParaRPr lang="en-US" sz="3800" b="0" i="0" u="none" strike="noStrike" dirty="0">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US" sz="2100" b="0" i="0" u="none" strike="noStrike" kern="100">
                          <a:effectLst/>
                          <a:latin typeface="Times New Roman" panose="02020603050405020304" pitchFamily="18" charset="0"/>
                          <a:ea typeface="Calibri" panose="020F0502020204030204" pitchFamily="34" charset="0"/>
                          <a:cs typeface="Times New Roman" panose="02020603050405020304" pitchFamily="18" charset="0"/>
                        </a:rPr>
                        <a:t>Model </a:t>
                      </a:r>
                      <a:endParaRPr lang="en-US" sz="3800" b="0" i="0" u="none" strike="noStrike">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US" sz="2100" b="0" i="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R2 Score </a:t>
                      </a:r>
                      <a:endParaRPr lang="en-US" sz="3800" b="0" i="0" u="none" strike="noStrike" dirty="0">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4220481806"/>
                  </a:ext>
                </a:extLst>
              </a:tr>
              <a:tr h="786325">
                <a:tc>
                  <a:txBody>
                    <a:bodyPr/>
                    <a:lstStyle/>
                    <a:p>
                      <a:pPr algn="l" fontAlgn="t">
                        <a:lnSpc>
                          <a:spcPct val="107000"/>
                        </a:lnSpc>
                        <a:spcBef>
                          <a:spcPts val="0"/>
                        </a:spcBef>
                        <a:spcAft>
                          <a:spcPts val="800"/>
                        </a:spcAft>
                      </a:pPr>
                      <a:r>
                        <a:rPr lang="en-US" sz="2100" b="0" i="0" u="none" strike="noStrike" kern="1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3800" b="0" i="0" u="none" strike="noStrike">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US" sz="2100" b="0" i="0" u="none" strike="noStrike" kern="100">
                          <a:effectLst/>
                          <a:latin typeface="Times New Roman" panose="02020603050405020304" pitchFamily="18" charset="0"/>
                          <a:ea typeface="Calibri" panose="020F0502020204030204" pitchFamily="34" charset="0"/>
                          <a:cs typeface="Times New Roman" panose="02020603050405020304" pitchFamily="18" charset="0"/>
                        </a:rPr>
                        <a:t>Linear regression</a:t>
                      </a:r>
                      <a:endParaRPr lang="en-US" sz="3800" b="0" i="0" u="none" strike="noStrike">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US" sz="2100" b="0" i="0" u="none" strike="noStrike" kern="100">
                          <a:effectLst/>
                          <a:latin typeface="Times New Roman" panose="02020603050405020304" pitchFamily="18" charset="0"/>
                          <a:ea typeface="Calibri" panose="020F0502020204030204" pitchFamily="34" charset="0"/>
                          <a:cs typeface="Times New Roman" panose="02020603050405020304" pitchFamily="18" charset="0"/>
                        </a:rPr>
                        <a:t>0.50418757732706</a:t>
                      </a:r>
                      <a:endParaRPr lang="en-US" sz="3800" b="0" i="0" u="none" strike="noStrike">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125451734"/>
                  </a:ext>
                </a:extLst>
              </a:tr>
              <a:tr h="786325">
                <a:tc>
                  <a:txBody>
                    <a:bodyPr/>
                    <a:lstStyle/>
                    <a:p>
                      <a:pPr algn="l" fontAlgn="t">
                        <a:lnSpc>
                          <a:spcPct val="107000"/>
                        </a:lnSpc>
                        <a:spcBef>
                          <a:spcPts val="0"/>
                        </a:spcBef>
                        <a:spcAft>
                          <a:spcPts val="800"/>
                        </a:spcAft>
                      </a:pPr>
                      <a:r>
                        <a:rPr lang="en-US" sz="2100" b="0" i="0" u="none" strike="noStrike" kern="1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3800" b="0" i="0" u="none" strike="noStrike">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US" sz="2100" b="0" i="0" u="none" strike="noStrike" kern="100">
                          <a:effectLst/>
                          <a:latin typeface="Times New Roman" panose="02020603050405020304" pitchFamily="18" charset="0"/>
                          <a:ea typeface="Calibri" panose="020F0502020204030204" pitchFamily="34" charset="0"/>
                          <a:cs typeface="Times New Roman" panose="02020603050405020304" pitchFamily="18" charset="0"/>
                        </a:rPr>
                        <a:t>Random forest </a:t>
                      </a:r>
                      <a:endParaRPr lang="en-US" sz="3800" b="0" i="0" u="none" strike="noStrike">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en-US" sz="2100" b="0" i="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0.54720986486918</a:t>
                      </a:r>
                      <a:endParaRPr lang="en-US" sz="3800" b="0" i="0" u="none" strike="noStrike" dirty="0">
                        <a:effectLst/>
                        <a:latin typeface="Arial" panose="020B0604020202020204" pitchFamily="34" charset="0"/>
                      </a:endParaRPr>
                    </a:p>
                  </a:txBody>
                  <a:tcPr marL="144870" marR="144870" marT="201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3272925098"/>
                  </a:ext>
                </a:extLst>
              </a:tr>
            </a:tbl>
          </a:graphicData>
        </a:graphic>
      </p:graphicFrame>
    </p:spTree>
    <p:extLst>
      <p:ext uri="{BB962C8B-B14F-4D97-AF65-F5344CB8AC3E}">
        <p14:creationId xmlns="" xmlns:p14="http://schemas.microsoft.com/office/powerpoint/2010/main" val="334587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47942995-B07F-4636-9A06-C6A104B260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1B3FD04-3888-A5C7-DAB7-67FEFD63243F}"/>
              </a:ext>
            </a:extLst>
          </p:cNvPr>
          <p:cNvSpPr>
            <a:spLocks noGrp="1"/>
          </p:cNvSpPr>
          <p:nvPr>
            <p:ph type="title"/>
          </p:nvPr>
        </p:nvSpPr>
        <p:spPr>
          <a:xfrm>
            <a:off x="245660" y="450377"/>
            <a:ext cx="5050240" cy="6120594"/>
          </a:xfrm>
        </p:spPr>
        <p:txBody>
          <a:bodyPr vert="horz" lIns="91440" tIns="45720" rIns="91440" bIns="45720" rtlCol="0" anchor="t">
            <a:normAutofit/>
          </a:bodyPr>
          <a:lstStyle/>
          <a:p>
            <a:pPr>
              <a:spcAft>
                <a:spcPts val="1000"/>
              </a:spcAft>
            </a:pPr>
            <a:r>
              <a:rPr lang="en-US" sz="1400" b="1" kern="1200" dirty="0">
                <a:solidFill>
                  <a:schemeClr val="tx1"/>
                </a:solidFill>
                <a:effectLst/>
                <a:latin typeface="+mj-lt"/>
                <a:ea typeface="+mj-ea"/>
                <a:cs typeface="+mj-cs"/>
              </a:rPr>
              <a:t/>
            </a:r>
            <a:br>
              <a:rPr lang="en-US" sz="1400" b="1" kern="1200" dirty="0">
                <a:solidFill>
                  <a:schemeClr val="tx1"/>
                </a:solidFill>
                <a:effectLst/>
                <a:latin typeface="+mj-lt"/>
                <a:ea typeface="+mj-ea"/>
                <a:cs typeface="+mj-cs"/>
              </a:rPr>
            </a:br>
            <a:r>
              <a:rPr lang="en-US" sz="2800" b="1" u="sng" kern="1200" dirty="0" smtClean="0">
                <a:solidFill>
                  <a:schemeClr val="tx1"/>
                </a:solidFill>
                <a:effectLst/>
                <a:latin typeface="Times New Roman" panose="02020603050405020304" pitchFamily="18" charset="0"/>
                <a:cs typeface="Times New Roman" panose="02020603050405020304" pitchFamily="18" charset="0"/>
              </a:rPr>
              <a:t>TABLE </a:t>
            </a:r>
            <a:r>
              <a:rPr lang="en-US" sz="2800" b="1" u="sng" kern="1200" dirty="0">
                <a:solidFill>
                  <a:schemeClr val="tx1"/>
                </a:solidFill>
                <a:effectLst/>
                <a:latin typeface="Times New Roman" panose="02020603050405020304" pitchFamily="18" charset="0"/>
                <a:cs typeface="Times New Roman" panose="02020603050405020304" pitchFamily="18" charset="0"/>
              </a:rPr>
              <a:t>OF CONTENTS</a:t>
            </a:r>
            <a:r>
              <a:rPr lang="en-US" sz="2000" kern="1200" dirty="0">
                <a:solidFill>
                  <a:schemeClr val="tx1"/>
                </a:solidFill>
                <a:effectLst/>
                <a:latin typeface="+mj-lt"/>
                <a:ea typeface="+mj-ea"/>
                <a:cs typeface="+mj-cs"/>
              </a:rPr>
              <a:t/>
            </a:r>
            <a:br>
              <a:rPr lang="en-US" sz="2000" kern="1200" dirty="0">
                <a:solidFill>
                  <a:schemeClr val="tx1"/>
                </a:solidFill>
                <a:effectLst/>
                <a:latin typeface="+mj-lt"/>
                <a:ea typeface="+mj-ea"/>
                <a:cs typeface="+mj-cs"/>
              </a:rPr>
            </a:br>
            <a:r>
              <a:rPr lang="en-US" sz="1400" b="1" kern="1200" dirty="0">
                <a:solidFill>
                  <a:schemeClr val="tx1"/>
                </a:solidFill>
                <a:effectLst/>
                <a:latin typeface="+mj-lt"/>
                <a:ea typeface="+mj-ea"/>
                <a:cs typeface="+mj-cs"/>
              </a:rPr>
              <a:t>			  </a:t>
            </a:r>
            <a:r>
              <a:rPr lang="en-US" sz="1400" b="1" kern="1200" dirty="0">
                <a:solidFill>
                  <a:schemeClr val="tx1"/>
                </a:solidFill>
                <a:latin typeface="+mj-lt"/>
                <a:ea typeface="+mj-ea"/>
                <a:cs typeface="+mj-cs"/>
              </a:rPr>
              <a:t/>
            </a:r>
            <a:br>
              <a:rPr lang="en-US" sz="1400" b="1" kern="1200" dirty="0">
                <a:solidFill>
                  <a:schemeClr val="tx1"/>
                </a:solidFill>
                <a:latin typeface="+mj-lt"/>
                <a:ea typeface="+mj-ea"/>
                <a:cs typeface="+mj-cs"/>
              </a:rPr>
            </a:br>
            <a:r>
              <a:rPr lang="en-US" sz="2000" b="1" kern="1200" dirty="0">
                <a:solidFill>
                  <a:schemeClr val="tx1"/>
                </a:solidFill>
                <a:effectLst/>
                <a:latin typeface="+mj-lt"/>
                <a:ea typeface="+mj-ea"/>
                <a:cs typeface="+mj-cs"/>
              </a:rPr>
              <a:t>1.Introduction	</a:t>
            </a:r>
            <a:r>
              <a:rPr lang="en-US" sz="2000" b="1" kern="1200" dirty="0" smtClean="0">
                <a:solidFill>
                  <a:schemeClr val="tx1"/>
                </a:solidFill>
                <a:effectLst/>
                <a:latin typeface="+mj-lt"/>
                <a:ea typeface="+mj-ea"/>
                <a:cs typeface="+mj-cs"/>
              </a:rPr>
              <a:t/>
            </a:r>
            <a:br>
              <a:rPr lang="en-US" sz="2000" b="1" kern="1200" dirty="0" smtClean="0">
                <a:solidFill>
                  <a:schemeClr val="tx1"/>
                </a:solidFill>
                <a:effectLst/>
                <a:latin typeface="+mj-lt"/>
                <a:ea typeface="+mj-ea"/>
                <a:cs typeface="+mj-cs"/>
              </a:rPr>
            </a:br>
            <a:r>
              <a:rPr lang="en-US" sz="2000" b="1" kern="1200" dirty="0" smtClean="0">
                <a:solidFill>
                  <a:schemeClr val="tx1"/>
                </a:solidFill>
                <a:effectLst/>
                <a:latin typeface="+mj-lt"/>
                <a:ea typeface="+mj-ea"/>
                <a:cs typeface="+mj-cs"/>
              </a:rPr>
              <a:t>                                                                        </a:t>
            </a:r>
            <a:r>
              <a:rPr lang="en-US" sz="2000" kern="1200" dirty="0">
                <a:solidFill>
                  <a:schemeClr val="tx1"/>
                </a:solidFill>
                <a:effectLst/>
                <a:latin typeface="+mj-lt"/>
                <a:ea typeface="+mj-ea"/>
                <a:cs typeface="+mj-cs"/>
              </a:rPr>
              <a:t/>
            </a:r>
            <a:br>
              <a:rPr lang="en-US" sz="2000" kern="1200" dirty="0">
                <a:solidFill>
                  <a:schemeClr val="tx1"/>
                </a:solidFill>
                <a:effectLst/>
                <a:latin typeface="+mj-lt"/>
                <a:ea typeface="+mj-ea"/>
                <a:cs typeface="+mj-cs"/>
              </a:rPr>
            </a:br>
            <a:r>
              <a:rPr lang="en-US" sz="2000" b="1" dirty="0"/>
              <a:t>2</a:t>
            </a:r>
            <a:r>
              <a:rPr lang="en-US" sz="2000" b="1" kern="1200" dirty="0" smtClean="0">
                <a:solidFill>
                  <a:schemeClr val="tx1"/>
                </a:solidFill>
                <a:effectLst/>
                <a:latin typeface="+mj-lt"/>
                <a:ea typeface="+mj-ea"/>
                <a:cs typeface="+mj-cs"/>
              </a:rPr>
              <a:t>.  </a:t>
            </a:r>
            <a:r>
              <a:rPr lang="en-US" sz="2000" b="1" kern="1200" dirty="0">
                <a:solidFill>
                  <a:schemeClr val="tx1"/>
                </a:solidFill>
                <a:effectLst/>
                <a:latin typeface="+mj-lt"/>
                <a:ea typeface="+mj-ea"/>
                <a:cs typeface="+mj-cs"/>
              </a:rPr>
              <a:t>Data Cleaning      </a:t>
            </a:r>
            <a:r>
              <a:rPr lang="en-US" sz="2000" b="1" kern="1200" dirty="0" smtClean="0">
                <a:solidFill>
                  <a:schemeClr val="tx1"/>
                </a:solidFill>
                <a:effectLst/>
                <a:latin typeface="+mj-lt"/>
                <a:ea typeface="+mj-ea"/>
                <a:cs typeface="+mj-cs"/>
              </a:rPr>
              <a:t/>
            </a:r>
            <a:br>
              <a:rPr lang="en-US" sz="2000" b="1" kern="1200" dirty="0" smtClean="0">
                <a:solidFill>
                  <a:schemeClr val="tx1"/>
                </a:solidFill>
                <a:effectLst/>
                <a:latin typeface="+mj-lt"/>
                <a:ea typeface="+mj-ea"/>
                <a:cs typeface="+mj-cs"/>
              </a:rPr>
            </a:br>
            <a:r>
              <a:rPr lang="en-US" sz="2000" b="1" dirty="0" smtClean="0"/>
              <a:t/>
            </a:r>
            <a:br>
              <a:rPr lang="en-US" sz="2000" b="1" dirty="0" smtClean="0"/>
            </a:br>
            <a:r>
              <a:rPr lang="en-US" sz="2000" b="1" kern="1200" dirty="0" smtClean="0">
                <a:solidFill>
                  <a:schemeClr val="tx1"/>
                </a:solidFill>
                <a:effectLst/>
                <a:latin typeface="+mj-lt"/>
                <a:ea typeface="+mj-ea"/>
                <a:cs typeface="+mj-cs"/>
              </a:rPr>
              <a:t>                   </a:t>
            </a:r>
            <a:r>
              <a:rPr lang="en-US" sz="2000" kern="1200" dirty="0">
                <a:solidFill>
                  <a:schemeClr val="tx1"/>
                </a:solidFill>
                <a:effectLst/>
                <a:latin typeface="+mj-lt"/>
                <a:ea typeface="+mj-ea"/>
                <a:cs typeface="+mj-cs"/>
              </a:rPr>
              <a:t/>
            </a:r>
            <a:br>
              <a:rPr lang="en-US" sz="2000" kern="1200" dirty="0">
                <a:solidFill>
                  <a:schemeClr val="tx1"/>
                </a:solidFill>
                <a:effectLst/>
                <a:latin typeface="+mj-lt"/>
                <a:ea typeface="+mj-ea"/>
                <a:cs typeface="+mj-cs"/>
              </a:rPr>
            </a:br>
            <a:r>
              <a:rPr lang="en-US" sz="2000" b="1" dirty="0"/>
              <a:t>3</a:t>
            </a:r>
            <a:r>
              <a:rPr lang="en-US" sz="2000" b="1" kern="1200" dirty="0" smtClean="0">
                <a:solidFill>
                  <a:schemeClr val="tx1"/>
                </a:solidFill>
                <a:effectLst/>
                <a:latin typeface="+mj-lt"/>
                <a:ea typeface="+mj-ea"/>
                <a:cs typeface="+mj-cs"/>
              </a:rPr>
              <a:t>.   </a:t>
            </a:r>
            <a:r>
              <a:rPr lang="en-US" sz="2000" b="1" kern="1200" dirty="0">
                <a:solidFill>
                  <a:schemeClr val="tx1"/>
                </a:solidFill>
                <a:effectLst/>
                <a:latin typeface="+mj-lt"/>
                <a:ea typeface="+mj-ea"/>
                <a:cs typeface="+mj-cs"/>
              </a:rPr>
              <a:t>Preprocessing    </a:t>
            </a:r>
            <a:r>
              <a:rPr lang="en-US" sz="2000" kern="1200" dirty="0">
                <a:solidFill>
                  <a:schemeClr val="tx1"/>
                </a:solidFill>
                <a:effectLst/>
                <a:latin typeface="+mj-lt"/>
                <a:ea typeface="+mj-ea"/>
                <a:cs typeface="+mj-cs"/>
              </a:rPr>
              <a:t/>
            </a:r>
            <a:br>
              <a:rPr lang="en-US" sz="2000" kern="1200" dirty="0">
                <a:solidFill>
                  <a:schemeClr val="tx1"/>
                </a:solidFill>
                <a:effectLst/>
                <a:latin typeface="+mj-lt"/>
                <a:ea typeface="+mj-ea"/>
                <a:cs typeface="+mj-cs"/>
              </a:rPr>
            </a:br>
            <a:r>
              <a:rPr lang="en-US" sz="2000" kern="1200" dirty="0">
                <a:solidFill>
                  <a:schemeClr val="tx1"/>
                </a:solidFill>
                <a:effectLst/>
                <a:latin typeface="+mj-lt"/>
                <a:ea typeface="+mj-ea"/>
                <a:cs typeface="+mj-cs"/>
              </a:rPr>
              <a:t>       Label Encoding </a:t>
            </a:r>
            <a:br>
              <a:rPr lang="en-US" sz="2000" kern="1200" dirty="0">
                <a:solidFill>
                  <a:schemeClr val="tx1"/>
                </a:solidFill>
                <a:effectLst/>
                <a:latin typeface="+mj-lt"/>
                <a:ea typeface="+mj-ea"/>
                <a:cs typeface="+mj-cs"/>
              </a:rPr>
            </a:br>
            <a:r>
              <a:rPr lang="en-US" sz="2000" kern="1200" dirty="0">
                <a:solidFill>
                  <a:schemeClr val="tx1"/>
                </a:solidFill>
                <a:effectLst/>
                <a:latin typeface="+mj-lt"/>
                <a:ea typeface="+mj-ea"/>
                <a:cs typeface="+mj-cs"/>
              </a:rPr>
              <a:t>       Splitting of data </a:t>
            </a:r>
            <a:br>
              <a:rPr lang="en-US" sz="2000" kern="1200" dirty="0">
                <a:solidFill>
                  <a:schemeClr val="tx1"/>
                </a:solidFill>
                <a:effectLst/>
                <a:latin typeface="+mj-lt"/>
                <a:ea typeface="+mj-ea"/>
                <a:cs typeface="+mj-cs"/>
              </a:rPr>
            </a:br>
            <a:r>
              <a:rPr lang="en-US" sz="2000" kern="1200" dirty="0">
                <a:solidFill>
                  <a:schemeClr val="tx1"/>
                </a:solidFill>
                <a:effectLst/>
                <a:latin typeface="+mj-lt"/>
                <a:ea typeface="+mj-ea"/>
                <a:cs typeface="+mj-cs"/>
              </a:rPr>
              <a:t>       Standardization  </a:t>
            </a:r>
            <a:r>
              <a:rPr lang="en-US" sz="2000" kern="1200" dirty="0" smtClean="0">
                <a:solidFill>
                  <a:schemeClr val="tx1"/>
                </a:solidFill>
                <a:effectLst/>
                <a:latin typeface="+mj-lt"/>
                <a:ea typeface="+mj-ea"/>
                <a:cs typeface="+mj-cs"/>
              </a:rPr>
              <a:t/>
            </a:r>
            <a:br>
              <a:rPr lang="en-US" sz="2000" kern="1200" dirty="0" smtClean="0">
                <a:solidFill>
                  <a:schemeClr val="tx1"/>
                </a:solidFill>
                <a:effectLst/>
                <a:latin typeface="+mj-lt"/>
                <a:ea typeface="+mj-ea"/>
                <a:cs typeface="+mj-cs"/>
              </a:rPr>
            </a:br>
            <a:r>
              <a:rPr lang="en-US" sz="2000" dirty="0" smtClean="0"/>
              <a:t/>
            </a:r>
            <a:br>
              <a:rPr lang="en-US" sz="2000" dirty="0" smtClean="0"/>
            </a:br>
            <a:r>
              <a:rPr lang="en-US" sz="2000" kern="1200" dirty="0" smtClean="0">
                <a:solidFill>
                  <a:schemeClr val="tx1"/>
                </a:solidFill>
                <a:effectLst/>
                <a:latin typeface="+mj-lt"/>
                <a:ea typeface="+mj-ea"/>
                <a:cs typeface="+mj-cs"/>
              </a:rPr>
              <a:t>                               </a:t>
            </a:r>
            <a:r>
              <a:rPr lang="en-US" sz="2000" kern="1200" dirty="0">
                <a:solidFill>
                  <a:schemeClr val="tx1"/>
                </a:solidFill>
                <a:effectLst/>
                <a:latin typeface="+mj-lt"/>
                <a:ea typeface="+mj-ea"/>
                <a:cs typeface="+mj-cs"/>
              </a:rPr>
              <a:t/>
            </a:r>
            <a:br>
              <a:rPr lang="en-US" sz="2000" kern="1200" dirty="0">
                <a:solidFill>
                  <a:schemeClr val="tx1"/>
                </a:solidFill>
                <a:effectLst/>
                <a:latin typeface="+mj-lt"/>
                <a:ea typeface="+mj-ea"/>
                <a:cs typeface="+mj-cs"/>
              </a:rPr>
            </a:br>
            <a:r>
              <a:rPr lang="en-US" sz="2000" b="1" dirty="0"/>
              <a:t>4</a:t>
            </a:r>
            <a:r>
              <a:rPr lang="en-US" sz="2000" b="1" kern="1200" dirty="0" smtClean="0">
                <a:solidFill>
                  <a:schemeClr val="tx1"/>
                </a:solidFill>
                <a:effectLst/>
                <a:latin typeface="+mj-lt"/>
                <a:ea typeface="+mj-ea"/>
                <a:cs typeface="+mj-cs"/>
              </a:rPr>
              <a:t>.   </a:t>
            </a:r>
            <a:r>
              <a:rPr lang="en-US" sz="2000" b="1" kern="1200" dirty="0">
                <a:solidFill>
                  <a:schemeClr val="tx1"/>
                </a:solidFill>
                <a:effectLst/>
                <a:latin typeface="+mj-lt"/>
                <a:ea typeface="+mj-ea"/>
                <a:cs typeface="+mj-cs"/>
              </a:rPr>
              <a:t>Model Building                                    </a:t>
            </a:r>
            <a:r>
              <a:rPr lang="en-US" sz="2000" kern="1200" dirty="0">
                <a:solidFill>
                  <a:schemeClr val="tx1"/>
                </a:solidFill>
                <a:effectLst/>
                <a:latin typeface="+mj-lt"/>
                <a:ea typeface="+mj-ea"/>
                <a:cs typeface="+mj-cs"/>
              </a:rPr>
              <a:t/>
            </a:r>
            <a:br>
              <a:rPr lang="en-US" sz="2000" kern="1200" dirty="0">
                <a:solidFill>
                  <a:schemeClr val="tx1"/>
                </a:solidFill>
                <a:effectLst/>
                <a:latin typeface="+mj-lt"/>
                <a:ea typeface="+mj-ea"/>
                <a:cs typeface="+mj-cs"/>
              </a:rPr>
            </a:br>
            <a:r>
              <a:rPr lang="en-US" sz="2000" kern="1200" dirty="0">
                <a:solidFill>
                  <a:schemeClr val="tx1"/>
                </a:solidFill>
                <a:effectLst/>
                <a:latin typeface="+mj-lt"/>
                <a:ea typeface="+mj-ea"/>
                <a:cs typeface="+mj-cs"/>
              </a:rPr>
              <a:t>&gt;Linear Regression </a:t>
            </a:r>
            <a:br>
              <a:rPr lang="en-US" sz="2000" kern="1200" dirty="0">
                <a:solidFill>
                  <a:schemeClr val="tx1"/>
                </a:solidFill>
                <a:effectLst/>
                <a:latin typeface="+mj-lt"/>
                <a:ea typeface="+mj-ea"/>
                <a:cs typeface="+mj-cs"/>
              </a:rPr>
            </a:br>
            <a:r>
              <a:rPr lang="en-US" sz="2000" kern="1200" dirty="0">
                <a:solidFill>
                  <a:schemeClr val="tx1"/>
                </a:solidFill>
                <a:effectLst/>
                <a:latin typeface="+mj-lt"/>
                <a:ea typeface="+mj-ea"/>
                <a:cs typeface="+mj-cs"/>
              </a:rPr>
              <a:t>&gt;Random Forest </a:t>
            </a:r>
            <a:r>
              <a:rPr lang="en-US" sz="2000" kern="1200" dirty="0" err="1">
                <a:solidFill>
                  <a:schemeClr val="tx1"/>
                </a:solidFill>
                <a:effectLst/>
                <a:latin typeface="+mj-lt"/>
                <a:ea typeface="+mj-ea"/>
                <a:cs typeface="+mj-cs"/>
              </a:rPr>
              <a:t>Regressor</a:t>
            </a:r>
            <a:r>
              <a:rPr lang="en-US" sz="2000" kern="1200" dirty="0">
                <a:solidFill>
                  <a:schemeClr val="tx1"/>
                </a:solidFill>
                <a:effectLst/>
                <a:latin typeface="+mj-lt"/>
                <a:ea typeface="+mj-ea"/>
                <a:cs typeface="+mj-cs"/>
              </a:rPr>
              <a:t> </a:t>
            </a:r>
            <a:r>
              <a:rPr lang="en-US" sz="2000" kern="1200" dirty="0" smtClean="0">
                <a:solidFill>
                  <a:schemeClr val="tx1"/>
                </a:solidFill>
                <a:effectLst/>
                <a:latin typeface="+mj-lt"/>
                <a:ea typeface="+mj-ea"/>
                <a:cs typeface="+mj-cs"/>
              </a:rPr>
              <a:t/>
            </a:r>
            <a:br>
              <a:rPr lang="en-US" sz="2000" kern="1200" dirty="0" smtClean="0">
                <a:solidFill>
                  <a:schemeClr val="tx1"/>
                </a:solidFill>
                <a:effectLst/>
                <a:latin typeface="+mj-lt"/>
                <a:ea typeface="+mj-ea"/>
                <a:cs typeface="+mj-cs"/>
              </a:rPr>
            </a:br>
            <a:r>
              <a:rPr lang="en-US" sz="2000" dirty="0" smtClean="0"/>
              <a:t/>
            </a:r>
            <a:br>
              <a:rPr lang="en-US" sz="2000" dirty="0" smtClean="0"/>
            </a:br>
            <a:r>
              <a:rPr lang="en-US" sz="2000" kern="1200" dirty="0">
                <a:solidFill>
                  <a:schemeClr val="tx1"/>
                </a:solidFill>
                <a:effectLst/>
                <a:latin typeface="+mj-lt"/>
                <a:ea typeface="+mj-ea"/>
                <a:cs typeface="+mj-cs"/>
              </a:rPr>
              <a:t/>
            </a:r>
            <a:br>
              <a:rPr lang="en-US" sz="2000" kern="1200" dirty="0">
                <a:solidFill>
                  <a:schemeClr val="tx1"/>
                </a:solidFill>
                <a:effectLst/>
                <a:latin typeface="+mj-lt"/>
                <a:ea typeface="+mj-ea"/>
                <a:cs typeface="+mj-cs"/>
              </a:rPr>
            </a:br>
            <a:r>
              <a:rPr lang="en-US" sz="2000" b="1" dirty="0"/>
              <a:t>5</a:t>
            </a:r>
            <a:r>
              <a:rPr lang="en-US" sz="2000" b="1" kern="1200" dirty="0" smtClean="0">
                <a:solidFill>
                  <a:schemeClr val="tx1"/>
                </a:solidFill>
                <a:effectLst/>
                <a:latin typeface="+mj-lt"/>
                <a:ea typeface="+mj-ea"/>
                <a:cs typeface="+mj-cs"/>
              </a:rPr>
              <a:t>.Conclusion</a:t>
            </a:r>
            <a:r>
              <a:rPr lang="en-US" sz="2000" kern="1200" dirty="0">
                <a:solidFill>
                  <a:schemeClr val="tx1"/>
                </a:solidFill>
                <a:effectLst/>
                <a:latin typeface="+mj-lt"/>
                <a:ea typeface="+mj-ea"/>
                <a:cs typeface="+mj-cs"/>
              </a:rPr>
              <a:t/>
            </a:r>
            <a:br>
              <a:rPr lang="en-US" sz="2000" kern="1200" dirty="0">
                <a:solidFill>
                  <a:schemeClr val="tx1"/>
                </a:solidFill>
                <a:effectLst/>
                <a:latin typeface="+mj-lt"/>
                <a:ea typeface="+mj-ea"/>
                <a:cs typeface="+mj-cs"/>
              </a:rPr>
            </a:br>
            <a:endParaRPr lang="en-US" sz="2000" kern="1200" dirty="0">
              <a:solidFill>
                <a:schemeClr val="tx1"/>
              </a:solidFill>
              <a:latin typeface="+mj-lt"/>
              <a:ea typeface="+mj-ea"/>
              <a:cs typeface="+mj-cs"/>
            </a:endParaRPr>
          </a:p>
        </p:txBody>
      </p:sp>
      <p:sp>
        <p:nvSpPr>
          <p:cNvPr id="23" name="Rectangle 22">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sign with white text&#10;&#10;Description automatically generated">
            <a:extLst>
              <a:ext uri="{FF2B5EF4-FFF2-40B4-BE49-F238E27FC236}">
                <a16:creationId xmlns="" xmlns:a16="http://schemas.microsoft.com/office/drawing/2014/main" id="{ECD9B1E5-E103-5CA8-649B-36B0C6DC3C5D}"/>
              </a:ext>
            </a:extLst>
          </p:cNvPr>
          <p:cNvPicPr>
            <a:picLocks/>
          </p:cNvPicPr>
          <p:nvPr/>
        </p:nvPicPr>
        <p:blipFill>
          <a:blip r:embed="rId2">
            <a:extLst>
              <a:ext uri="{28A0092B-C50C-407E-A947-70E740481C1C}">
                <a14:useLocalDpi xmlns="" xmlns:a14="http://schemas.microsoft.com/office/drawing/2010/main" val="0"/>
              </a:ext>
            </a:extLst>
          </a:blip>
          <a:srcRect l="-65128" r="-64185"/>
          <a:stretch>
            <a:fillRect/>
          </a:stretch>
        </p:blipFill>
        <p:spPr bwMode="auto">
          <a:xfrm>
            <a:off x="6543235" y="666728"/>
            <a:ext cx="4294515" cy="5465791"/>
          </a:xfrm>
          <a:prstGeom prst="rect">
            <a:avLst/>
          </a:prstGeom>
          <a:noFill/>
        </p:spPr>
      </p:pic>
    </p:spTree>
    <p:extLst>
      <p:ext uri="{BB962C8B-B14F-4D97-AF65-F5344CB8AC3E}">
        <p14:creationId xmlns="" xmlns:p14="http://schemas.microsoft.com/office/powerpoint/2010/main" val="74627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 xmlns:a16="http://schemas.microsoft.com/office/drawing/2014/main" id="{7FF47CB7-972F-479F-A36D-9E72D26EC8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 xmlns:a16="http://schemas.microsoft.com/office/drawing/2014/main" id="{0D153B68-5844-490D-8E67-F616D6D721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F70115A1-F302-B854-104E-B38D83082E16}"/>
              </a:ext>
            </a:extLst>
          </p:cNvPr>
          <p:cNvSpPr>
            <a:spLocks noGrp="1"/>
          </p:cNvSpPr>
          <p:nvPr>
            <p:ph type="title"/>
          </p:nvPr>
        </p:nvSpPr>
        <p:spPr>
          <a:xfrm>
            <a:off x="1137034" y="609597"/>
            <a:ext cx="9392421" cy="1330841"/>
          </a:xfrm>
        </p:spPr>
        <p:txBody>
          <a:bodyPr>
            <a:normAutofit/>
          </a:bodyPr>
          <a:lstStyle/>
          <a:p>
            <a:r>
              <a:rPr lang="en-US" b="1" dirty="0">
                <a:latin typeface="Times New Roman" panose="02020603050405020304" pitchFamily="18" charset="0"/>
                <a:ea typeface="Calibri" panose="020F0502020204030204" pitchFamily="34" charset="0"/>
                <a:cs typeface="Mangal" panose="02040503050203030202" pitchFamily="18" charset="0"/>
              </a:rPr>
              <a:t>			INTRODUCTION</a:t>
            </a:r>
            <a:r>
              <a:rPr lang="en-IN" dirty="0">
                <a:latin typeface="Calibri" panose="020F0502020204030204" pitchFamily="34" charset="0"/>
                <a:ea typeface="Calibri" panose="020F0502020204030204" pitchFamily="34" charset="0"/>
                <a:cs typeface="Mangal" panose="02040503050203030202" pitchFamily="18" charset="0"/>
              </a:rPr>
              <a:t/>
            </a:r>
            <a:br>
              <a:rPr lang="en-IN" dirty="0">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 xmlns:a16="http://schemas.microsoft.com/office/drawing/2014/main" id="{936E040C-C151-1190-A9CC-60ABB2B1B429}"/>
              </a:ext>
            </a:extLst>
          </p:cNvPr>
          <p:cNvSpPr>
            <a:spLocks noGrp="1"/>
          </p:cNvSpPr>
          <p:nvPr>
            <p:ph idx="1"/>
          </p:nvPr>
        </p:nvSpPr>
        <p:spPr>
          <a:xfrm>
            <a:off x="265403" y="2198362"/>
            <a:ext cx="11335194" cy="3496585"/>
          </a:xfrm>
        </p:spPr>
        <p:txBody>
          <a:bodyPr>
            <a:normAutofit/>
          </a:bodyPr>
          <a:lstStyle/>
          <a:p>
            <a:pPr algn="just">
              <a:lnSpc>
                <a:spcPct val="107000"/>
              </a:lnSpc>
              <a:spcAft>
                <a:spcPts val="800"/>
              </a:spcAft>
            </a:pPr>
            <a:r>
              <a:rPr lang="en-US" sz="2000" dirty="0" smtClean="0"/>
              <a:t>Machine learning is a powerful subfield of Artificial Intelligence that allows computers to learn and improve without being explicitly programmed. Instead of relying on detailed instructions, machine learning algorithms are trained on massive amounts of data. By analyzing this data, the algorithms identify patterns and relationships that enable them to make predictions, classify information, and uncover hidden trends. This data-driven approach essentially allows machines to learn from experience, much like a child learning a new language through exposure and practice..</a:t>
            </a:r>
            <a:endParaRPr lang="en-IN" sz="2000" dirty="0"/>
          </a:p>
        </p:txBody>
      </p:sp>
      <p:sp>
        <p:nvSpPr>
          <p:cNvPr id="2059" name="Freeform: Shape 2058">
            <a:extLst>
              <a:ext uri="{FF2B5EF4-FFF2-40B4-BE49-F238E27FC236}">
                <a16:creationId xmlns="" xmlns:a16="http://schemas.microsoft.com/office/drawing/2014/main" id="{9A0D773F-7A7D-4DBB-9DEA-86BB8B8F4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62" name="AutoShape 2" descr="What Is Machine Learning: Definit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What Is Machine Learning: Definit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75580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8" name="Rectangle 3077">
            <a:extLst>
              <a:ext uri="{FF2B5EF4-FFF2-40B4-BE49-F238E27FC236}">
                <a16:creationId xmlns="" xmlns:a16="http://schemas.microsoft.com/office/drawing/2014/main" id="{7FF47CB7-972F-479F-A36D-9E72D26EC8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Freeform: Shape 3079">
            <a:extLst>
              <a:ext uri="{FF2B5EF4-FFF2-40B4-BE49-F238E27FC236}">
                <a16:creationId xmlns="" xmlns:a16="http://schemas.microsoft.com/office/drawing/2014/main" id="{0D153B68-5844-490D-8E67-F616D6D721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13BA8505-B28A-9D6C-AE24-8B8EA45311BE}"/>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b="1" kern="1200">
                <a:solidFill>
                  <a:schemeClr val="tx1"/>
                </a:solidFill>
                <a:latin typeface="+mj-lt"/>
                <a:ea typeface="+mj-ea"/>
                <a:cs typeface="+mj-cs"/>
              </a:rPr>
              <a:t>			Sales Forecasting </a:t>
            </a:r>
            <a:endParaRPr lang="en-US" kern="1200">
              <a:solidFill>
                <a:schemeClr val="tx1"/>
              </a:solidFill>
              <a:latin typeface="+mj-lt"/>
              <a:ea typeface="+mj-ea"/>
              <a:cs typeface="+mj-cs"/>
            </a:endParaRPr>
          </a:p>
        </p:txBody>
      </p:sp>
      <p:sp>
        <p:nvSpPr>
          <p:cNvPr id="4" name="TextBox 3">
            <a:extLst>
              <a:ext uri="{FF2B5EF4-FFF2-40B4-BE49-F238E27FC236}">
                <a16:creationId xmlns="" xmlns:a16="http://schemas.microsoft.com/office/drawing/2014/main" id="{2463D347-401F-B1A4-3D32-7931BE87505B}"/>
              </a:ext>
            </a:extLst>
          </p:cNvPr>
          <p:cNvSpPr txBox="1"/>
          <p:nvPr/>
        </p:nvSpPr>
        <p:spPr>
          <a:xfrm>
            <a:off x="128337" y="2198362"/>
            <a:ext cx="5003221" cy="4521219"/>
          </a:xfrm>
          <a:prstGeom prst="rect">
            <a:avLst/>
          </a:prstGeom>
        </p:spPr>
        <p:txBody>
          <a:bodyPr vert="horz" lIns="91440" tIns="45720" rIns="91440" bIns="45720" rtlCol="0">
            <a:noAutofit/>
          </a:bodyPr>
          <a:lstStyle/>
          <a:p>
            <a:pPr marL="457200" indent="-228600">
              <a:lnSpc>
                <a:spcPct val="90000"/>
              </a:lnSpc>
              <a:spcAft>
                <a:spcPts val="1000"/>
              </a:spcAf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In the ever-changing landscape of business, navigating uncertainty is crucial. For any company, understanding what lies ahead in terms of sales is not just desirable, it's essential. This is where the art and science of </a:t>
            </a:r>
            <a:r>
              <a:rPr lang="en-US" sz="2400" b="0" dirty="0">
                <a:effectLst/>
                <a:latin typeface="Times New Roman" panose="02020603050405020304" pitchFamily="18" charset="0"/>
                <a:cs typeface="Times New Roman" panose="02020603050405020304" pitchFamily="18" charset="0"/>
              </a:rPr>
              <a:t>sales forecasting</a:t>
            </a:r>
            <a:r>
              <a:rPr lang="en-US" sz="2400" dirty="0">
                <a:effectLst/>
                <a:latin typeface="Times New Roman" panose="02020603050405020304" pitchFamily="18" charset="0"/>
                <a:cs typeface="Times New Roman" panose="02020603050405020304" pitchFamily="18" charset="0"/>
              </a:rPr>
              <a:t> comes into play.</a:t>
            </a:r>
          </a:p>
          <a:p>
            <a:pPr indent="-228600">
              <a:lnSpc>
                <a:spcPct val="90000"/>
              </a:lnSpc>
              <a:spcBef>
                <a:spcPts val="1800"/>
              </a:spcBef>
              <a:spcAft>
                <a:spcPts val="1800"/>
              </a:spcAft>
            </a:pPr>
            <a:endParaRPr lang="en-US" sz="2400" dirty="0">
              <a:effectLst/>
              <a:latin typeface="Times New Roman" panose="02020603050405020304" pitchFamily="18" charset="0"/>
              <a:cs typeface="Times New Roman" panose="02020603050405020304" pitchFamily="18" charset="0"/>
            </a:endParaRPr>
          </a:p>
        </p:txBody>
      </p:sp>
      <p:sp>
        <p:nvSpPr>
          <p:cNvPr id="3082" name="Freeform: Shape 3081">
            <a:extLst>
              <a:ext uri="{FF2B5EF4-FFF2-40B4-BE49-F238E27FC236}">
                <a16:creationId xmlns="" xmlns:a16="http://schemas.microsoft.com/office/drawing/2014/main" id="{9A0D773F-7A7D-4DBB-9DEA-86BB8B8F4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2">
            <a:extLst>
              <a:ext uri="{FF2B5EF4-FFF2-40B4-BE49-F238E27FC236}">
                <a16:creationId xmlns="" xmlns:a16="http://schemas.microsoft.com/office/drawing/2014/main" id="{21239413-BE1D-286C-BACB-53C74B716FBD}"/>
              </a:ext>
            </a:extLst>
          </p:cNvPr>
          <p:cNvSpPr>
            <a:spLocks noChangeArrowheads="1"/>
          </p:cNvSpPr>
          <p:nvPr/>
        </p:nvSpPr>
        <p:spPr bwMode="auto">
          <a:xfrm>
            <a:off x="7988968" y="2326106"/>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6" name="Picture 4" descr="Sales Forecasting">
            <a:extLst>
              <a:ext uri="{FF2B5EF4-FFF2-40B4-BE49-F238E27FC236}">
                <a16:creationId xmlns="" xmlns:a16="http://schemas.microsoft.com/office/drawing/2014/main" id="{5CDA232F-0ABC-2F71-71A5-8CC85639942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500048" y="1838853"/>
            <a:ext cx="6611742" cy="398853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Single Corner Rounded 5">
            <a:extLst>
              <a:ext uri="{FF2B5EF4-FFF2-40B4-BE49-F238E27FC236}">
                <a16:creationId xmlns="" xmlns:a16="http://schemas.microsoft.com/office/drawing/2014/main" id="{F904222C-C210-5235-FA18-B8A4D15D19E0}"/>
              </a:ext>
            </a:extLst>
          </p:cNvPr>
          <p:cNvSpPr/>
          <p:nvPr/>
        </p:nvSpPr>
        <p:spPr>
          <a:xfrm>
            <a:off x="10796631" y="5385733"/>
            <a:ext cx="1107347" cy="276836"/>
          </a:xfrm>
          <a:prstGeom prst="round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Tree>
    <p:extLst>
      <p:ext uri="{BB962C8B-B14F-4D97-AF65-F5344CB8AC3E}">
        <p14:creationId xmlns="" xmlns:p14="http://schemas.microsoft.com/office/powerpoint/2010/main" val="39896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FA2AFA-A4F5-CC4F-D1D9-E71539F7183C}"/>
              </a:ext>
            </a:extLst>
          </p:cNvPr>
          <p:cNvSpPr>
            <a:spLocks noGrp="1"/>
          </p:cNvSpPr>
          <p:nvPr>
            <p:ph type="title"/>
          </p:nvPr>
        </p:nvSpPr>
        <p:spPr/>
        <p:txBody>
          <a:bodyPr/>
          <a:lstStyle/>
          <a:p>
            <a:r>
              <a:rPr lang="en-IN" b="1" u="sng" dirty="0">
                <a:solidFill>
                  <a:srgbClr val="000000"/>
                </a:solidFill>
                <a:latin typeface="Times New Roman" panose="02020603050405020304" pitchFamily="18" charset="0"/>
                <a:ea typeface="Times New Roman" panose="02020603050405020304" pitchFamily="18" charset="0"/>
              </a:rPr>
              <a:t>Important Libraries </a:t>
            </a:r>
            <a:r>
              <a:rPr lang="en-IN" dirty="0">
                <a:latin typeface="Times New Roman" panose="02020603050405020304" pitchFamily="18" charset="0"/>
                <a:ea typeface="Times New Roman" panose="02020603050405020304" pitchFamily="18" charset="0"/>
              </a:rPr>
              <a:t/>
            </a:r>
            <a:br>
              <a:rPr lang="en-IN" dirty="0">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 xmlns:a16="http://schemas.microsoft.com/office/drawing/2014/main" id="{9A41D80D-84B1-4E40-5FC2-8BE3991EBDEF}"/>
              </a:ext>
            </a:extLst>
          </p:cNvPr>
          <p:cNvSpPr txBox="1"/>
          <p:nvPr/>
        </p:nvSpPr>
        <p:spPr>
          <a:xfrm>
            <a:off x="208547" y="1214507"/>
            <a:ext cx="6096000" cy="5278368"/>
          </a:xfrm>
          <a:prstGeom prst="rect">
            <a:avLst/>
          </a:prstGeom>
          <a:noFill/>
        </p:spPr>
        <p:txBody>
          <a:bodyPr wrap="square">
            <a:spAutoFit/>
          </a:bodyPr>
          <a:lstStyle/>
          <a:p>
            <a:pPr algn="just">
              <a:spcAft>
                <a:spcPts val="1200"/>
              </a:spcAft>
            </a:pPr>
            <a:r>
              <a:rPr lang="en-IN" sz="2000" b="1" dirty="0">
                <a:solidFill>
                  <a:srgbClr val="000000"/>
                </a:solidFill>
                <a:effectLst/>
                <a:latin typeface="Times New Roman" panose="02020603050405020304" pitchFamily="18" charset="0"/>
                <a:ea typeface="Times New Roman" panose="02020603050405020304" pitchFamily="18" charset="0"/>
              </a:rPr>
              <a:t>1. Pandas </a:t>
            </a:r>
            <a:endParaRPr lang="en-IN" sz="1600" dirty="0">
              <a:effectLst/>
              <a:latin typeface="Times New Roman" panose="02020603050405020304" pitchFamily="18" charset="0"/>
              <a:ea typeface="Times New Roman" panose="02020603050405020304" pitchFamily="18" charset="0"/>
            </a:endParaRPr>
          </a:p>
          <a:p>
            <a:pPr algn="just">
              <a:spcAft>
                <a:spcPts val="1200"/>
              </a:spcAft>
            </a:pPr>
            <a:r>
              <a:rPr lang="en-IN" sz="1800" b="0" dirty="0">
                <a:solidFill>
                  <a:srgbClr val="1F1F1F"/>
                </a:solidFill>
                <a:effectLst/>
                <a:latin typeface="Times New Roman" panose="02020603050405020304" pitchFamily="18" charset="0"/>
                <a:ea typeface="Times New Roman" panose="02020603050405020304" pitchFamily="18" charset="0"/>
              </a:rPr>
              <a:t>Pandas</a:t>
            </a:r>
            <a:r>
              <a:rPr lang="en-IN" sz="1800" dirty="0">
                <a:solidFill>
                  <a:srgbClr val="1F1F1F"/>
                </a:solidFill>
                <a:effectLst/>
                <a:latin typeface="Times New Roman" panose="02020603050405020304" pitchFamily="18" charset="0"/>
                <a:ea typeface="Times New Roman" panose="02020603050405020304" pitchFamily="18" charset="0"/>
              </a:rPr>
              <a:t> is your data maestro, the master organizer who transforms raw numbers into structured Data Frames and Series. Think of it as a supercharged spreadsheet on steroids, where data manipulation becomes a seamless ballet of filtering, cleaning, and merging. With Pandas, you can explore trends, calculate statistics, and slice your data with laser precision, uncovering hidden insights within.</a:t>
            </a:r>
            <a:endParaRPr lang="en-IN" sz="1600" dirty="0">
              <a:effectLst/>
              <a:latin typeface="Times New Roman" panose="02020603050405020304" pitchFamily="18" charset="0"/>
              <a:ea typeface="Times New Roman" panose="02020603050405020304" pitchFamily="18" charset="0"/>
            </a:endParaRPr>
          </a:p>
          <a:p>
            <a:pPr algn="just">
              <a:spcAft>
                <a:spcPts val="1200"/>
              </a:spcAft>
            </a:pPr>
            <a:r>
              <a:rPr lang="en-IN" sz="2000" b="1" dirty="0">
                <a:solidFill>
                  <a:srgbClr val="000000"/>
                </a:solidFill>
                <a:effectLst/>
                <a:latin typeface="Times New Roman" panose="02020603050405020304" pitchFamily="18" charset="0"/>
                <a:ea typeface="Times New Roman" panose="02020603050405020304" pitchFamily="18" charset="0"/>
              </a:rPr>
              <a:t>2. </a:t>
            </a:r>
            <a:r>
              <a:rPr lang="en-IN" sz="2000" b="1" dirty="0" err="1">
                <a:solidFill>
                  <a:srgbClr val="000000"/>
                </a:solidFill>
                <a:effectLst/>
                <a:latin typeface="Times New Roman" panose="02020603050405020304" pitchFamily="18" charset="0"/>
                <a:ea typeface="Times New Roman" panose="02020603050405020304" pitchFamily="18" charset="0"/>
              </a:rPr>
              <a:t>Numpy</a:t>
            </a:r>
            <a:endParaRPr lang="en-IN" sz="1600" dirty="0">
              <a:effectLst/>
              <a:latin typeface="Times New Roman" panose="02020603050405020304" pitchFamily="18" charset="0"/>
              <a:ea typeface="Times New Roman" panose="02020603050405020304" pitchFamily="18" charset="0"/>
            </a:endParaRPr>
          </a:p>
          <a:p>
            <a:pPr>
              <a:spcBef>
                <a:spcPts val="1800"/>
              </a:spcBef>
              <a:spcAft>
                <a:spcPts val="1800"/>
              </a:spcAft>
            </a:pPr>
            <a:r>
              <a:rPr lang="en-IN" sz="1800" b="0" dirty="0">
                <a:solidFill>
                  <a:srgbClr val="1F1F1F"/>
                </a:solidFill>
                <a:effectLst/>
                <a:latin typeface="Times New Roman" panose="02020603050405020304" pitchFamily="18" charset="0"/>
                <a:ea typeface="Times New Roman" panose="02020603050405020304" pitchFamily="18" charset="0"/>
              </a:rPr>
              <a:t>NumPy</a:t>
            </a:r>
            <a:r>
              <a:rPr lang="en-IN" sz="1800" dirty="0">
                <a:solidFill>
                  <a:srgbClr val="1F1F1F"/>
                </a:solidFill>
                <a:effectLst/>
                <a:latin typeface="Times New Roman" panose="02020603050405020304" pitchFamily="18" charset="0"/>
                <a:ea typeface="Times New Roman" panose="02020603050405020304" pitchFamily="18" charset="0"/>
              </a:rPr>
              <a:t> is the computational powerhouse, the behind-the-scenes magician who crunches numbers with lightning speed. Its multidimensional arrays, akin to powerful matrices, are the playgrounds for complex calculations, vectorized operations, and advanced scientific computations. NumPy fuels the engine of your analysis, ensuring even the most demanding tasks are tackled with effortless efficiency.</a:t>
            </a:r>
            <a:endParaRPr lang="en-IN" sz="1600" dirty="0">
              <a:effectLst/>
              <a:latin typeface="Times New Roman" panose="02020603050405020304" pitchFamily="18" charset="0"/>
              <a:ea typeface="Times New Roman" panose="02020603050405020304" pitchFamily="18" charset="0"/>
            </a:endParaRPr>
          </a:p>
        </p:txBody>
      </p:sp>
      <p:pic>
        <p:nvPicPr>
          <p:cNvPr id="12290" name="Picture 2">
            <a:extLst>
              <a:ext uri="{FF2B5EF4-FFF2-40B4-BE49-F238E27FC236}">
                <a16:creationId xmlns="" xmlns:a16="http://schemas.microsoft.com/office/drawing/2014/main" id="{21868AFB-7EDB-67F4-8AEE-E77A4BE296B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54729" y="2395468"/>
            <a:ext cx="5228724" cy="36480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8079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F7B44B8-1F70-7611-0ABA-902A90DCDE59}"/>
              </a:ext>
            </a:extLst>
          </p:cNvPr>
          <p:cNvSpPr txBox="1"/>
          <p:nvPr/>
        </p:nvSpPr>
        <p:spPr>
          <a:xfrm>
            <a:off x="208548" y="505122"/>
            <a:ext cx="6096000" cy="5847755"/>
          </a:xfrm>
          <a:prstGeom prst="rect">
            <a:avLst/>
          </a:prstGeom>
          <a:noFill/>
        </p:spPr>
        <p:txBody>
          <a:bodyPr wrap="square">
            <a:spAutoFit/>
          </a:bodyPr>
          <a:lstStyle/>
          <a:p>
            <a:pPr algn="just">
              <a:spcAft>
                <a:spcPts val="1200"/>
              </a:spcAft>
            </a:pPr>
            <a:r>
              <a:rPr lang="en-IN" sz="2000" b="1" dirty="0">
                <a:solidFill>
                  <a:srgbClr val="000000"/>
                </a:solidFill>
                <a:effectLst/>
                <a:latin typeface="Times New Roman" panose="02020603050405020304" pitchFamily="18" charset="0"/>
                <a:ea typeface="Times New Roman" panose="02020603050405020304" pitchFamily="18" charset="0"/>
              </a:rPr>
              <a:t>3. Matplotlib</a:t>
            </a:r>
            <a:endParaRPr lang="en-IN" sz="1600" dirty="0">
              <a:effectLst/>
              <a:latin typeface="Times New Roman" panose="02020603050405020304" pitchFamily="18" charset="0"/>
              <a:ea typeface="Times New Roman" panose="02020603050405020304" pitchFamily="18" charset="0"/>
            </a:endParaRPr>
          </a:p>
          <a:p>
            <a:pPr algn="just">
              <a:spcAft>
                <a:spcPts val="1200"/>
              </a:spcAft>
            </a:pPr>
            <a:r>
              <a:rPr lang="en-IN" sz="1800" b="0" dirty="0">
                <a:solidFill>
                  <a:srgbClr val="1F1F1F"/>
                </a:solidFill>
                <a:effectLst/>
                <a:latin typeface="Times New Roman" panose="02020603050405020304" pitchFamily="18" charset="0"/>
                <a:ea typeface="Times New Roman" panose="02020603050405020304" pitchFamily="18" charset="0"/>
              </a:rPr>
              <a:t>Matplotlib</a:t>
            </a:r>
            <a:r>
              <a:rPr lang="en-IN" sz="1800" dirty="0">
                <a:solidFill>
                  <a:srgbClr val="1F1F1F"/>
                </a:solidFill>
                <a:effectLst/>
                <a:latin typeface="Times New Roman" panose="02020603050405020304" pitchFamily="18" charset="0"/>
                <a:ea typeface="Times New Roman" panose="02020603050405020304" pitchFamily="18" charset="0"/>
              </a:rPr>
              <a:t> is the visual storyteller, the artist who breathes life into your data. Its canvas is diverse, offering a multitude of plot types, from simple line graphs to intricate histograms and bar charts. You can customize fonts, </a:t>
            </a:r>
            <a:r>
              <a:rPr lang="en-IN" sz="1800" dirty="0" err="1">
                <a:solidFill>
                  <a:srgbClr val="1F1F1F"/>
                </a:solidFill>
                <a:effectLst/>
                <a:latin typeface="Times New Roman" panose="02020603050405020304" pitchFamily="18" charset="0"/>
                <a:ea typeface="Times New Roman" panose="02020603050405020304" pitchFamily="18" charset="0"/>
              </a:rPr>
              <a:t>colors</a:t>
            </a:r>
            <a:r>
              <a:rPr lang="en-IN" sz="1800" dirty="0">
                <a:solidFill>
                  <a:srgbClr val="1F1F1F"/>
                </a:solidFill>
                <a:effectLst/>
                <a:latin typeface="Times New Roman" panose="02020603050405020304" pitchFamily="18" charset="0"/>
                <a:ea typeface="Times New Roman" panose="02020603050405020304" pitchFamily="18" charset="0"/>
              </a:rPr>
              <a:t>, and layouts to your heart's content, shaping your data into compelling narratives that speak a thousand words. Matplotlib's interactive capabilities let you zoom, pan, and explore, adding a dynamic layer to your visualizations.</a:t>
            </a:r>
            <a:endParaRPr lang="en-IN" sz="1600" dirty="0">
              <a:effectLst/>
              <a:latin typeface="Times New Roman" panose="02020603050405020304" pitchFamily="18" charset="0"/>
              <a:ea typeface="Times New Roman" panose="02020603050405020304" pitchFamily="18" charset="0"/>
            </a:endParaRPr>
          </a:p>
          <a:p>
            <a:pPr algn="just">
              <a:spcAft>
                <a:spcPts val="1200"/>
              </a:spcAft>
            </a:pPr>
            <a:r>
              <a:rPr lang="en-IN" sz="1600" b="1" dirty="0">
                <a:solidFill>
                  <a:srgbClr val="000000"/>
                </a:solidFill>
                <a:effectLst/>
                <a:latin typeface="Times New Roman" panose="02020603050405020304" pitchFamily="18" charset="0"/>
                <a:ea typeface="Times New Roman" panose="02020603050405020304" pitchFamily="18" charset="0"/>
              </a:rPr>
              <a:t/>
            </a:r>
            <a:br>
              <a:rPr lang="en-IN" sz="1600" b="1" dirty="0">
                <a:solidFill>
                  <a:srgbClr val="000000"/>
                </a:solidFill>
                <a:effectLst/>
                <a:latin typeface="Times New Roman" panose="02020603050405020304" pitchFamily="18" charset="0"/>
                <a:ea typeface="Times New Roman" panose="02020603050405020304" pitchFamily="18" charset="0"/>
              </a:rPr>
            </a:br>
            <a:r>
              <a:rPr lang="en-IN" sz="2000" b="1" dirty="0">
                <a:solidFill>
                  <a:srgbClr val="000000"/>
                </a:solidFill>
                <a:effectLst/>
                <a:latin typeface="Times New Roman" panose="02020603050405020304" pitchFamily="18" charset="0"/>
                <a:ea typeface="Times New Roman" panose="02020603050405020304" pitchFamily="18" charset="0"/>
              </a:rPr>
              <a:t>4. Seaborn</a:t>
            </a:r>
            <a:endParaRPr lang="en-IN" sz="1600" dirty="0">
              <a:effectLst/>
              <a:latin typeface="Times New Roman" panose="02020603050405020304" pitchFamily="18" charset="0"/>
              <a:ea typeface="Times New Roman" panose="02020603050405020304" pitchFamily="18" charset="0"/>
            </a:endParaRPr>
          </a:p>
          <a:p>
            <a:r>
              <a:rPr lang="en-IN" sz="1800" b="0" dirty="0">
                <a:solidFill>
                  <a:srgbClr val="1F1F1F"/>
                </a:solidFill>
                <a:effectLst/>
                <a:latin typeface="Calibri" panose="020F0502020204030204" pitchFamily="34" charset="0"/>
                <a:ea typeface="Calibri" panose="020F0502020204030204" pitchFamily="34" charset="0"/>
                <a:cs typeface="Mangal" panose="02040503050203030202" pitchFamily="18" charset="0"/>
              </a:rPr>
              <a:t>Seaborn</a:t>
            </a:r>
            <a:r>
              <a:rPr lang="en-IN"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rPr>
              <a:t> is the statistician's stylist, the artist who elevates Matplotlib's creations to stunning heights. It builds upon Matplotlib's foundation, infusing statistical knowledge into the aesthetic. Seaborn focuses on revealing relationships and trends within your data, crafting visually appealing histograms, boxplots, and violin plots that highlight statistical significance. With Seaborn, your visualizations not only tell a story, but they do so with statistical rigor and undeniable beauty.</a:t>
            </a:r>
            <a:endParaRPr lang="en-IN" dirty="0"/>
          </a:p>
        </p:txBody>
      </p:sp>
      <p:pic>
        <p:nvPicPr>
          <p:cNvPr id="13314" name="Picture 2" descr="Matplotlib vs. seaborn">
            <a:extLst>
              <a:ext uri="{FF2B5EF4-FFF2-40B4-BE49-F238E27FC236}">
                <a16:creationId xmlns="" xmlns:a16="http://schemas.microsoft.com/office/drawing/2014/main" id="{AAF2CF74-1B9B-64CC-3AC9-EC4C6D992F8E}"/>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56964"/>
          <a:stretch/>
        </p:blipFill>
        <p:spPr bwMode="auto">
          <a:xfrm>
            <a:off x="7234988" y="1348540"/>
            <a:ext cx="4957011" cy="4610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7393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8" name="Rectangle 4107">
            <a:extLst>
              <a:ext uri="{FF2B5EF4-FFF2-40B4-BE49-F238E27FC236}">
                <a16:creationId xmlns="" xmlns:a16="http://schemas.microsoft.com/office/drawing/2014/main" id="{86FF76B9-219D-4469-AF87-0236D29032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10" name="Group 4109">
            <a:extLst>
              <a:ext uri="{FF2B5EF4-FFF2-40B4-BE49-F238E27FC236}">
                <a16:creationId xmlns="" xmlns:a16="http://schemas.microsoft.com/office/drawing/2014/main" id="{DB88BD78-87E1-424D-B479-C37D8E41B12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10964637" y="2358"/>
            <a:ext cx="1876653" cy="1766008"/>
            <a:chOff x="-648769" y="2358"/>
            <a:chExt cx="1876653" cy="1766008"/>
          </a:xfrm>
        </p:grpSpPr>
        <p:sp>
          <p:nvSpPr>
            <p:cNvPr id="4106" name="Freeform: Shape 4105">
              <a:extLst>
                <a:ext uri="{FF2B5EF4-FFF2-40B4-BE49-F238E27FC236}">
                  <a16:creationId xmlns="" xmlns:a16="http://schemas.microsoft.com/office/drawing/2014/main" id="{C05EB894-9410-4B20-95E4-7A25101AB89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 xmlns:a16="http://schemas.microsoft.com/office/drawing/2014/main" id="{166E38B6-B050-4340-8E8F-3A971DADC0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Isosceles Triangle 4110">
            <a:extLst>
              <a:ext uri="{FF2B5EF4-FFF2-40B4-BE49-F238E27FC236}">
                <a16:creationId xmlns="" xmlns:a16="http://schemas.microsoft.com/office/drawing/2014/main" id="{633C5E46-DAC5-4661-9C87-22B08E2A51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white background with black text&#10;&#10;Description automatically generated">
            <a:extLst>
              <a:ext uri="{FF2B5EF4-FFF2-40B4-BE49-F238E27FC236}">
                <a16:creationId xmlns="" xmlns:a16="http://schemas.microsoft.com/office/drawing/2014/main" id="{AA4215BF-CAC1-9E6B-8F62-AA5421D2ADF7}"/>
              </a:ext>
            </a:extLst>
          </p:cNvPr>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643467" y="2542963"/>
            <a:ext cx="10905066" cy="1772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4859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4709C-16D0-DBFA-1070-D90E96CFCE21}"/>
              </a:ext>
            </a:extLst>
          </p:cNvPr>
          <p:cNvSpPr>
            <a:spLocks noGrp="1"/>
          </p:cNvSpPr>
          <p:nvPr>
            <p:ph type="title"/>
          </p:nvPr>
        </p:nvSpPr>
        <p:spPr>
          <a:xfrm>
            <a:off x="3413620" y="239290"/>
            <a:ext cx="10515600" cy="1325563"/>
          </a:xfrm>
        </p:spPr>
        <p:txBody>
          <a:bodyPr/>
          <a:lstStyle/>
          <a:p>
            <a:r>
              <a:rPr lang="en-IN" b="1" u="sng" dirty="0">
                <a:solidFill>
                  <a:srgbClr val="1F1F1F"/>
                </a:solidFill>
                <a:latin typeface="Times New Roman" panose="02020603050405020304" pitchFamily="18" charset="0"/>
                <a:ea typeface="Times New Roman" panose="02020603050405020304" pitchFamily="18" charset="0"/>
              </a:rPr>
              <a:t>Data Cleansing</a:t>
            </a:r>
            <a:r>
              <a:rPr lang="en-IN" dirty="0">
                <a:latin typeface="Times New Roman" panose="02020603050405020304" pitchFamily="18" charset="0"/>
                <a:ea typeface="Times New Roman" panose="02020603050405020304" pitchFamily="18" charset="0"/>
              </a:rPr>
              <a:t/>
            </a:r>
            <a:br>
              <a:rPr lang="en-IN" dirty="0">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 xmlns:a16="http://schemas.microsoft.com/office/drawing/2014/main" id="{95D2A708-3BF7-6EB6-735B-801005831290}"/>
              </a:ext>
            </a:extLst>
          </p:cNvPr>
          <p:cNvSpPr txBox="1"/>
          <p:nvPr/>
        </p:nvSpPr>
        <p:spPr>
          <a:xfrm>
            <a:off x="-1" y="1027906"/>
            <a:ext cx="6853807" cy="4557979"/>
          </a:xfrm>
          <a:prstGeom prst="rect">
            <a:avLst/>
          </a:prstGeom>
          <a:noFill/>
        </p:spPr>
        <p:txBody>
          <a:bodyPr wrap="square">
            <a:spAutoFit/>
          </a:bodyPr>
          <a:lstStyle/>
          <a:p>
            <a:pPr>
              <a:spcBef>
                <a:spcPts val="1800"/>
              </a:spcBef>
              <a:spcAft>
                <a:spcPts val="1800"/>
              </a:spcAft>
            </a:pPr>
            <a:r>
              <a:rPr lang="en-IN" sz="1800" b="0" dirty="0">
                <a:solidFill>
                  <a:srgbClr val="1F1F1F"/>
                </a:solidFill>
                <a:effectLst/>
                <a:latin typeface="Times New Roman" panose="02020603050405020304" pitchFamily="18" charset="0"/>
                <a:ea typeface="Times New Roman" panose="02020603050405020304" pitchFamily="18" charset="0"/>
              </a:rPr>
              <a:t>Data cleansing is the process of identifying and correcting or removing errors and inconsistencies from a dataset to ensure its quality, accuracy, and usefulness for analysis and modelling.</a:t>
            </a:r>
            <a:r>
              <a:rPr lang="en-IN" sz="1800" dirty="0">
                <a:solidFill>
                  <a:srgbClr val="1F1F1F"/>
                </a:solidFill>
                <a:effectLst/>
                <a:latin typeface="Times New Roman" panose="02020603050405020304" pitchFamily="18" charset="0"/>
                <a:ea typeface="Times New Roman" panose="02020603050405020304" pitchFamily="18" charset="0"/>
              </a:rPr>
              <a:t> It's a crucial step in any data-driven project, as it directly impacts the reliability of your insights and predictions.</a:t>
            </a:r>
            <a:endParaRPr lang="en-IN" sz="1600" dirty="0">
              <a:effectLst/>
              <a:latin typeface="Times New Roman" panose="02020603050405020304" pitchFamily="18" charset="0"/>
              <a:ea typeface="Times New Roman" panose="02020603050405020304" pitchFamily="18" charset="0"/>
            </a:endParaRPr>
          </a:p>
          <a:p>
            <a:pPr>
              <a:spcBef>
                <a:spcPts val="1800"/>
              </a:spcBef>
              <a:spcAft>
                <a:spcPts val="1800"/>
              </a:spcAft>
            </a:pPr>
            <a:r>
              <a:rPr lang="en-IN" sz="1800" b="1" dirty="0">
                <a:solidFill>
                  <a:srgbClr val="1F1F1F"/>
                </a:solidFill>
                <a:effectLst/>
                <a:latin typeface="Times New Roman" panose="02020603050405020304" pitchFamily="18" charset="0"/>
                <a:ea typeface="Times New Roman" panose="02020603050405020304" pitchFamily="18" charset="0"/>
              </a:rPr>
              <a:t>Common data cleansing tasks include:</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1800"/>
              </a:spcAft>
            </a:pPr>
            <a:r>
              <a:rPr lang="en-US" sz="18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1. Handling Missing Values: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75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Identify missing values (</a:t>
            </a:r>
            <a:r>
              <a:rPr lang="en-US" sz="1800" dirty="0" err="1">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NaNs</a:t>
            </a: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blanks, or inconsistent placeholders).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75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Choose appropriate strategies based on data type and importance: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75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Remove rows or columns with excessive missingness.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75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Impute missing values using mean, median, mode, or predictive models.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C:\Users\ACER\Pictures\Screenshots\Screenshot (205).png"/>
          <p:cNvPicPr>
            <a:picLocks noChangeAspect="1" noChangeArrowheads="1"/>
          </p:cNvPicPr>
          <p:nvPr/>
        </p:nvPicPr>
        <p:blipFill>
          <a:blip r:embed="rId2"/>
          <a:srcRect/>
          <a:stretch>
            <a:fillRect/>
          </a:stretch>
        </p:blipFill>
        <p:spPr bwMode="auto">
          <a:xfrm>
            <a:off x="6810233" y="1214651"/>
            <a:ext cx="4932742" cy="3967233"/>
          </a:xfrm>
          <a:prstGeom prst="rect">
            <a:avLst/>
          </a:prstGeom>
          <a:noFill/>
        </p:spPr>
      </p:pic>
    </p:spTree>
    <p:extLst>
      <p:ext uri="{BB962C8B-B14F-4D97-AF65-F5344CB8AC3E}">
        <p14:creationId xmlns="" xmlns:p14="http://schemas.microsoft.com/office/powerpoint/2010/main" val="307372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161D75D-2A64-8AEC-F3B3-9D6ED71FC44C}"/>
              </a:ext>
            </a:extLst>
          </p:cNvPr>
          <p:cNvSpPr txBox="1"/>
          <p:nvPr/>
        </p:nvSpPr>
        <p:spPr>
          <a:xfrm>
            <a:off x="0" y="0"/>
            <a:ext cx="4744528" cy="3708516"/>
          </a:xfrm>
          <a:prstGeom prst="rect">
            <a:avLst/>
          </a:prstGeom>
          <a:noFill/>
        </p:spPr>
        <p:txBody>
          <a:bodyPr wrap="square">
            <a:spAutoFit/>
          </a:bodyPr>
          <a:lstStyle/>
          <a:p>
            <a:pPr>
              <a:lnSpc>
                <a:spcPct val="115000"/>
              </a:lnSpc>
              <a:spcAft>
                <a:spcPts val="1800"/>
              </a:spcAft>
            </a:pPr>
            <a:r>
              <a:rPr lang="en-US" sz="18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2, Identifying and Correcting Errors: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75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Detect typos, inconsistencies, out-of-range values, or invalid formats.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75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Correct errors based on domain knowledge or data validation rules.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75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800"/>
              </a:spcAft>
            </a:pPr>
            <a:r>
              <a:rPr lang="en-US" sz="18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3. Removing Duplicates: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750"/>
              </a:spcAf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Identify and remove duplicate rows that represent the same data point.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Rectangle 2">
            <a:extLst>
              <a:ext uri="{FF2B5EF4-FFF2-40B4-BE49-F238E27FC236}">
                <a16:creationId xmlns="" xmlns:a16="http://schemas.microsoft.com/office/drawing/2014/main" id="{E7ABBB35-2A6B-121E-C62E-736157863D51}"/>
              </a:ext>
            </a:extLst>
          </p:cNvPr>
          <p:cNvSpPr>
            <a:spLocks noChangeArrowheads="1"/>
          </p:cNvSpPr>
          <p:nvPr/>
        </p:nvSpPr>
        <p:spPr bwMode="auto">
          <a:xfrm>
            <a:off x="-3854337" y="4363452"/>
            <a:ext cx="26001035"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9" name="Picture 1">
            <a:extLst>
              <a:ext uri="{FF2B5EF4-FFF2-40B4-BE49-F238E27FC236}">
                <a16:creationId xmlns="" xmlns:a16="http://schemas.microsoft.com/office/drawing/2014/main" id="{6790EC56-FED7-E5F4-3F25-777CCAC591A6}"/>
              </a:ext>
            </a:extLst>
          </p:cNvPr>
          <p:cNvPicPr>
            <a:picLocks noChangeAspect="1" noChangeArrowheads="1"/>
          </p:cNvPicPr>
          <p:nvPr/>
        </p:nvPicPr>
        <p:blipFill rotWithShape="1">
          <a:blip r:embed="rId2" r:link="rId3">
            <a:extLst>
              <a:ext uri="{28A0092B-C50C-407E-A947-70E740481C1C}">
                <a14:useLocalDpi xmlns="" xmlns:a14="http://schemas.microsoft.com/office/drawing/2010/main" val="0"/>
              </a:ext>
            </a:extLst>
          </a:blip>
          <a:srcRect l="7763" r="8684"/>
          <a:stretch>
            <a:fillRect/>
          </a:stretch>
        </p:blipFill>
        <p:spPr bwMode="auto">
          <a:xfrm>
            <a:off x="5089585" y="509338"/>
            <a:ext cx="6776881" cy="565854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81489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1131</Words>
  <Application>Microsoft Office PowerPoint</Application>
  <PresentationFormat>Custom</PresentationFormat>
  <Paragraphs>69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 TABLE OF CONTENTS       1.Introduction                                                                           2.  Data Cleaning                            3.   Preprocessing            Label Encoding         Splitting of data         Standardization                                    4.   Model Building                                     &gt;Linear Regression  &gt;Random Forest Regressor    5.Conclusion </vt:lpstr>
      <vt:lpstr>   INTRODUCTION </vt:lpstr>
      <vt:lpstr>   Sales Forecasting </vt:lpstr>
      <vt:lpstr>Important Libraries  </vt:lpstr>
      <vt:lpstr>Slide 6</vt:lpstr>
      <vt:lpstr>Slide 7</vt:lpstr>
      <vt:lpstr>Data Cleansing </vt:lpstr>
      <vt:lpstr>Slide 9</vt:lpstr>
      <vt:lpstr>Preprocessing</vt:lpstr>
      <vt:lpstr>Slide 11</vt:lpstr>
      <vt:lpstr>Slide 12</vt:lpstr>
      <vt:lpstr>  Model Building  </vt:lpstr>
      <vt:lpstr>    RESULT</vt:lpstr>
      <vt:lpstr>Random Forest Regressor: </vt:lpstr>
      <vt:lpstr>    Result:</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SINGH</dc:creator>
  <cp:lastModifiedBy>ACER</cp:lastModifiedBy>
  <cp:revision>44</cp:revision>
  <dcterms:created xsi:type="dcterms:W3CDTF">2024-01-12T12:12:50Z</dcterms:created>
  <dcterms:modified xsi:type="dcterms:W3CDTF">2024-07-20T04:36:51Z</dcterms:modified>
</cp:coreProperties>
</file>