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6" r:id="rId12"/>
    <p:sldId id="267" r:id="rId13"/>
    <p:sldId id="268" r:id="rId14"/>
    <p:sldId id="265"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 BIRARI" initials="O"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8-17T17:14:44.792" idx="1">
    <p:pos x="10" y="10"/>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5560" y="409575"/>
            <a:ext cx="9144000" cy="970280"/>
          </a:xfrm>
        </p:spPr>
        <p:txBody>
          <a:bodyPr>
            <a:noAutofit/>
          </a:bodyPr>
          <a:lstStyle/>
          <a:p>
            <a:r>
              <a:rPr lang="en-IN" altLang="en-US" sz="6600" u="sng" dirty="0"/>
              <a:t>Capstone Project</a:t>
            </a:r>
            <a:endParaRPr lang="en-IN" altLang="en-US" sz="6600" u="sng" dirty="0"/>
          </a:p>
        </p:txBody>
      </p:sp>
      <p:sp>
        <p:nvSpPr>
          <p:cNvPr id="3" name="Subtitle 2"/>
          <p:cNvSpPr>
            <a:spLocks noGrp="1"/>
          </p:cNvSpPr>
          <p:nvPr>
            <p:ph type="subTitle" idx="1"/>
          </p:nvPr>
        </p:nvSpPr>
        <p:spPr>
          <a:xfrm>
            <a:off x="3616325" y="2186305"/>
            <a:ext cx="4636135" cy="476885"/>
          </a:xfrm>
        </p:spPr>
        <p:txBody>
          <a:bodyPr>
            <a:noAutofit/>
          </a:bodyPr>
          <a:lstStyle/>
          <a:p>
            <a:r>
              <a:rPr lang="en-IN" altLang="en-US" sz="4000"/>
              <a:t>Airbnb Bookings EDA</a:t>
            </a:r>
            <a:endParaRPr lang="en-IN" altLang="en-US" sz="4000"/>
          </a:p>
        </p:txBody>
      </p:sp>
      <p:sp>
        <p:nvSpPr>
          <p:cNvPr id="4" name="Text Box 3"/>
          <p:cNvSpPr txBox="1"/>
          <p:nvPr/>
        </p:nvSpPr>
        <p:spPr>
          <a:xfrm>
            <a:off x="5022215" y="5782310"/>
            <a:ext cx="2147570" cy="460375"/>
          </a:xfrm>
          <a:prstGeom prst="rect">
            <a:avLst/>
          </a:prstGeom>
          <a:noFill/>
        </p:spPr>
        <p:txBody>
          <a:bodyPr wrap="square" rtlCol="0">
            <a:spAutoFit/>
          </a:bodyPr>
          <a:p>
            <a:r>
              <a:rPr lang="en-IN" altLang="en-US" sz="2400">
                <a:solidFill>
                  <a:schemeClr val="bg1"/>
                </a:solidFill>
                <a:highlight>
                  <a:srgbClr val="000000"/>
                </a:highlight>
              </a:rPr>
              <a:t>By: Om Birari</a:t>
            </a:r>
            <a:endParaRPr lang="en-IN" altLang="en-US" sz="2400">
              <a:solidFill>
                <a:schemeClr val="bg1"/>
              </a:solidFill>
              <a:highlight>
                <a:srgbClr val="000000"/>
              </a:highlight>
            </a:endParaRPr>
          </a:p>
        </p:txBody>
      </p:sp>
      <p:pic>
        <p:nvPicPr>
          <p:cNvPr id="5" name="Picture 4" descr="Airbnb_Logo_Bélo.svg"/>
          <p:cNvPicPr>
            <a:picLocks noChangeAspect="1"/>
          </p:cNvPicPr>
          <p:nvPr/>
        </p:nvPicPr>
        <p:blipFill>
          <a:blip r:embed="rId1"/>
          <a:stretch>
            <a:fillRect/>
          </a:stretch>
        </p:blipFill>
        <p:spPr>
          <a:xfrm>
            <a:off x="3296920" y="3126105"/>
            <a:ext cx="5107940" cy="15963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7459345" y="365125"/>
            <a:ext cx="4547235" cy="6016625"/>
          </a:xfrm>
        </p:spPr>
        <p:txBody>
          <a:bodyPr>
            <a:noAutofit/>
          </a:bodyPr>
          <a:p>
            <a:r>
              <a:rPr lang="en-US" sz="2800"/>
              <a:t>As you create a new listing, writing a catchy Airbnb title is the key to maximizing your bookings. Not only will a better title rank higher in the Airbnb search results, but you’ll also generate some immediate interest from potential guests.</a:t>
            </a:r>
            <a:br>
              <a:rPr lang="en-US" sz="2800"/>
            </a:br>
            <a:br>
              <a:rPr lang="en-US" sz="2800"/>
            </a:br>
            <a:r>
              <a:rPr lang="en-US" sz="2800"/>
              <a:t>That’s why your Airbnb title is one of the most critical aspects of your Airbnb listing.</a:t>
            </a:r>
            <a:endParaRPr lang="en-US" sz="2800"/>
          </a:p>
        </p:txBody>
      </p:sp>
      <p:pic>
        <p:nvPicPr>
          <p:cNvPr id="106" name="Content Placeholder 105"/>
          <p:cNvPicPr>
            <a:picLocks noChangeAspect="1"/>
          </p:cNvPicPr>
          <p:nvPr>
            <p:ph idx="1"/>
          </p:nvPr>
        </p:nvPicPr>
        <p:blipFill>
          <a:blip r:embed="rId1"/>
          <a:stretch>
            <a:fillRect/>
          </a:stretch>
        </p:blipFill>
        <p:spPr>
          <a:xfrm rot="5400000">
            <a:off x="302895" y="-161290"/>
            <a:ext cx="6573520" cy="717994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Average Price per Locales:</a:t>
            </a:r>
            <a:endParaRPr lang="en-I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4" name="Content Placeholder 3"/>
          <p:cNvPicPr>
            <a:picLocks noChangeAspect="1"/>
          </p:cNvPicPr>
          <p:nvPr>
            <p:ph idx="1"/>
          </p:nvPr>
        </p:nvPicPr>
        <p:blipFill>
          <a:blip r:embed="rId1"/>
          <a:stretch>
            <a:fillRect/>
          </a:stretch>
        </p:blipFill>
        <p:spPr>
          <a:xfrm>
            <a:off x="838200" y="2407920"/>
            <a:ext cx="9822180" cy="3223260"/>
          </a:xfrm>
          <a:prstGeom prst="rect">
            <a:avLst/>
          </a:prstGeom>
        </p:spPr>
      </p:pic>
      <p:sp>
        <p:nvSpPr>
          <p:cNvPr id="5" name="Text Box 4"/>
          <p:cNvSpPr txBox="1"/>
          <p:nvPr/>
        </p:nvSpPr>
        <p:spPr>
          <a:xfrm>
            <a:off x="1836420" y="1824355"/>
            <a:ext cx="1474470" cy="583565"/>
          </a:xfrm>
          <a:prstGeom prst="rect">
            <a:avLst/>
          </a:prstGeom>
          <a:noFill/>
        </p:spPr>
        <p:txBody>
          <a:bodyPr wrap="none" rtlCol="0">
            <a:spAutoFit/>
          </a:bodyPr>
          <a:p>
            <a:r>
              <a:rPr lang="en-IN" altLang="en-US" sz="3200" b="1"/>
              <a:t>Locality</a:t>
            </a:r>
            <a:endParaRPr lang="en-IN" altLang="en-US" sz="3200" b="1"/>
          </a:p>
        </p:txBody>
      </p:sp>
      <p:sp>
        <p:nvSpPr>
          <p:cNvPr id="6" name="Text Box 5"/>
          <p:cNvSpPr txBox="1"/>
          <p:nvPr/>
        </p:nvSpPr>
        <p:spPr>
          <a:xfrm>
            <a:off x="4840605" y="1916430"/>
            <a:ext cx="6001385" cy="398780"/>
          </a:xfrm>
          <a:prstGeom prst="rect">
            <a:avLst/>
          </a:prstGeom>
          <a:noFill/>
        </p:spPr>
        <p:txBody>
          <a:bodyPr wrap="square" rtlCol="0" anchor="t">
            <a:spAutoFit/>
          </a:bodyPr>
          <a:p>
            <a:r>
              <a:rPr lang="en-US" sz="2000" b="1"/>
              <a:t>Entire home/apt</a:t>
            </a:r>
            <a:r>
              <a:rPr lang="en-IN" altLang="en-US" sz="2000" b="1"/>
              <a:t> </a:t>
            </a:r>
            <a:r>
              <a:rPr lang="en-US" sz="2000" b="1"/>
              <a:t>	</a:t>
            </a:r>
            <a:r>
              <a:rPr lang="en-IN" altLang="en-US" sz="2000" b="1"/>
              <a:t>      </a:t>
            </a:r>
            <a:r>
              <a:rPr lang="en-US" sz="2000" b="1"/>
              <a:t>Private room	</a:t>
            </a:r>
            <a:r>
              <a:rPr lang="en-IN" altLang="en-US" sz="2000" b="1"/>
              <a:t>         </a:t>
            </a:r>
            <a:r>
              <a:rPr lang="en-US" sz="2000" b="1"/>
              <a:t>Shared room</a:t>
            </a:r>
            <a:endParaRPr lang="en-US" sz="20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4940" y="106680"/>
            <a:ext cx="11911330" cy="1129030"/>
          </a:xfrm>
        </p:spPr>
        <p:txBody>
          <a:bodyPr/>
          <a:p>
            <a:r>
              <a:rPr lang="en-IN" altLang="en-US" sz="3600"/>
              <a:t>Time of the year when Guests visit more and the type of room they choose:</a:t>
            </a:r>
            <a:endParaRPr lang="en-IN" altLang="en-US" sz="3600"/>
          </a:p>
        </p:txBody>
      </p:sp>
      <p:pic>
        <p:nvPicPr>
          <p:cNvPr id="108" name="Content Placeholder 107"/>
          <p:cNvPicPr>
            <a:picLocks noChangeAspect="1"/>
          </p:cNvPicPr>
          <p:nvPr>
            <p:ph idx="1"/>
          </p:nvPr>
        </p:nvPicPr>
        <p:blipFill>
          <a:blip r:embed="rId1"/>
          <a:stretch>
            <a:fillRect/>
          </a:stretch>
        </p:blipFill>
        <p:spPr>
          <a:xfrm>
            <a:off x="154940" y="1172210"/>
            <a:ext cx="11911965" cy="552386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1285" y="3007360"/>
            <a:ext cx="10515600" cy="1325563"/>
          </a:xfrm>
        </p:spPr>
        <p:txBody>
          <a:bodyPr>
            <a:noAutofit/>
          </a:bodyPr>
          <a:p>
            <a:r>
              <a:rPr lang="en-IN" altLang="en-US" sz="3600" b="1"/>
              <a:t>How can the marketing strategy improve:</a:t>
            </a:r>
            <a:br>
              <a:rPr lang="en-IN" altLang="en-US" sz="3600" b="1"/>
            </a:br>
            <a:br>
              <a:rPr lang="en-IN" altLang="en-US" sz="3600"/>
            </a:br>
            <a:r>
              <a:rPr lang="en-IN" altLang="en-US" sz="3600"/>
              <a:t>1)Make Your Property Stand Out Above the Competition</a:t>
            </a:r>
            <a:br>
              <a:rPr lang="en-IN" altLang="en-US" sz="3600"/>
            </a:br>
            <a:br>
              <a:rPr lang="en-IN" altLang="en-US" sz="3600"/>
            </a:br>
            <a:r>
              <a:rPr lang="en-IN" altLang="en-US" sz="3600"/>
              <a:t>2)Use Correct and Dynamic Pricing </a:t>
            </a:r>
            <a:br>
              <a:rPr lang="en-IN" altLang="en-US" sz="3600"/>
            </a:br>
            <a:r>
              <a:rPr lang="en-IN" altLang="en-US" sz="3600"/>
              <a:t>to Improve Your Occupancy Rate</a:t>
            </a:r>
            <a:br>
              <a:rPr lang="en-IN" altLang="en-US" sz="3600"/>
            </a:br>
            <a:br>
              <a:rPr lang="en-IN" altLang="en-US" sz="3600"/>
            </a:br>
            <a:r>
              <a:rPr lang="en-IN" altLang="en-US" sz="3600"/>
              <a:t>3)Reach Your Guests with Strategic</a:t>
            </a:r>
            <a:br>
              <a:rPr lang="en-IN" altLang="en-US" sz="3600"/>
            </a:br>
            <a:r>
              <a:rPr lang="en-IN" altLang="en-US" sz="3600"/>
              <a:t> Use of Different Marketing</a:t>
            </a:r>
            <a:br>
              <a:rPr lang="en-IN" altLang="en-US" sz="3600"/>
            </a:br>
            <a:r>
              <a:rPr lang="en-IN" altLang="en-US" sz="3600"/>
              <a:t> Channels</a:t>
            </a:r>
            <a:br>
              <a:rPr lang="en-IN" altLang="en-US" sz="3600"/>
            </a:br>
            <a:br>
              <a:rPr lang="en-IN" altLang="en-US" sz="3600"/>
            </a:br>
            <a:r>
              <a:rPr lang="en-IN" altLang="en-US" sz="3600"/>
              <a:t>4)Know Where It Makes Most Sense </a:t>
            </a:r>
            <a:br>
              <a:rPr lang="en-IN" altLang="en-US" sz="3600"/>
            </a:br>
            <a:r>
              <a:rPr lang="en-IN" altLang="en-US" sz="3600"/>
              <a:t>to List Your Property</a:t>
            </a:r>
            <a:br>
              <a:rPr lang="en-IN" altLang="en-US" sz="3600"/>
            </a:br>
            <a:endParaRPr lang="en-IN" altLang="en-US" sz="3600"/>
          </a:p>
        </p:txBody>
      </p:sp>
      <p:pic>
        <p:nvPicPr>
          <p:cNvPr id="105" name="Content Placeholder 104"/>
          <p:cNvPicPr/>
          <p:nvPr>
            <p:ph idx="1"/>
          </p:nvPr>
        </p:nvPicPr>
        <p:blipFill>
          <a:blip r:embed="rId1"/>
          <a:stretch>
            <a:fillRect/>
          </a:stretch>
        </p:blipFill>
        <p:spPr>
          <a:xfrm>
            <a:off x="6957060" y="2042160"/>
            <a:ext cx="5078730" cy="3559175"/>
          </a:xfrm>
          <a:prstGeom prst="rect">
            <a:avLst/>
          </a:prstGeom>
          <a:noFill/>
          <a:ln w="9525">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1920" y="0"/>
            <a:ext cx="12070715" cy="6760210"/>
          </a:xfrm>
        </p:spPr>
        <p:txBody>
          <a:bodyPr>
            <a:noAutofit/>
          </a:bodyPr>
          <a:p>
            <a:r>
              <a:rPr lang="en-IN" altLang="en-US" sz="4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Analysis:</a:t>
            </a:r>
            <a:br>
              <a:rPr lang="en-IN" altLang="en-US" sz="3200"/>
            </a:br>
            <a:r>
              <a:rPr lang="en-IN" altLang="en-US" sz="3200"/>
              <a:t>1)Most people opt for private rooms/homes.</a:t>
            </a:r>
            <a:br>
              <a:rPr lang="en-IN" altLang="en-US" sz="3200"/>
            </a:br>
            <a:r>
              <a:rPr lang="en-IN" altLang="en-US" sz="3200"/>
              <a:t>2)Visitors tend to live less time in private rooms compared to Entire Houses/Apratments.</a:t>
            </a:r>
            <a:br>
              <a:rPr lang="en-IN" altLang="en-US" sz="3200"/>
            </a:br>
            <a:r>
              <a:rPr lang="en-IN" altLang="en-US" sz="3200"/>
              <a:t>3)Visitors look for cheap places.</a:t>
            </a:r>
            <a:br>
              <a:rPr lang="en-IN" altLang="en-US" sz="3200"/>
            </a:br>
            <a:r>
              <a:rPr lang="en-IN" altLang="en-US" sz="3200"/>
              <a:t>4)It'd be a better if we had avg guest ratings of a property, that would be beneficial in understanding the property more and could also be a factor in deciding price (a low rated property tends to lower their price)</a:t>
            </a:r>
            <a:br>
              <a:rPr lang="en-IN" altLang="en-US" sz="3200"/>
            </a:br>
            <a:r>
              <a:rPr lang="en-IN" altLang="en-US" sz="3200"/>
              <a:t>5)Manhattan and Brooklyn are the two distinguished, expensive &amp; posh areas of New York.</a:t>
            </a:r>
            <a:br>
              <a:rPr lang="en-IN" altLang="en-US" sz="3200"/>
            </a:br>
            <a:r>
              <a:rPr lang="en-IN" altLang="en-US" sz="3200"/>
              <a:t>6)Though location of property has high relation on deciding its price, but a property in popular location doesn't. It will stay occupied in most of the time.</a:t>
            </a:r>
            <a:endParaRPr lang="en-IN" altLang="en-US" sz="3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Content Placeholder 99"/>
          <p:cNvPicPr/>
          <p:nvPr>
            <p:ph idx="1"/>
          </p:nvPr>
        </p:nvPicPr>
        <p:blipFill>
          <a:blip r:embed="rId1"/>
          <a:srcRect b="12507"/>
          <a:stretch>
            <a:fillRect/>
          </a:stretch>
        </p:blipFill>
        <p:spPr>
          <a:xfrm>
            <a:off x="838200" y="594995"/>
            <a:ext cx="10515600" cy="530860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10210" y="2766695"/>
            <a:ext cx="6940550" cy="1325880"/>
          </a:xfrm>
        </p:spPr>
        <p:txBody>
          <a:bodyPr>
            <a:normAutofit fontScale="90000"/>
          </a:bodyPr>
          <a:p>
            <a:r>
              <a:rPr lang="en-US" sz="5300"/>
              <a:t>What is Airbnb</a:t>
            </a:r>
            <a:r>
              <a:rPr lang="en-IN" altLang="en-US" sz="5300"/>
              <a:t>’s</a:t>
            </a:r>
            <a:r>
              <a:rPr lang="en-US" sz="5300"/>
              <a:t> concept?</a:t>
            </a:r>
            <a:br>
              <a:rPr lang="en-US"/>
            </a:br>
            <a:br>
              <a:rPr lang="en-US"/>
            </a:br>
            <a:r>
              <a:rPr lang="en-US"/>
              <a:t>Airbnb acts as a platform for hosts and travelers. Hosts can put up their property for stay, and if someone wishes to stay there, the hosts get rent in exchange. The individuals who stay at Airbnb get a completely different experience by staying close to the locals.</a:t>
            </a:r>
            <a:endParaRPr lang="en-US"/>
          </a:p>
        </p:txBody>
      </p:sp>
      <p:pic>
        <p:nvPicPr>
          <p:cNvPr id="100" name="Content Placeholder 99"/>
          <p:cNvPicPr/>
          <p:nvPr>
            <p:ph idx="1"/>
          </p:nvPr>
        </p:nvPicPr>
        <p:blipFill>
          <a:blip r:embed="rId1"/>
          <a:stretch>
            <a:fillRect/>
          </a:stretch>
        </p:blipFill>
        <p:spPr>
          <a:xfrm>
            <a:off x="7058025" y="431165"/>
            <a:ext cx="4914265" cy="599630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1945" y="152400"/>
            <a:ext cx="4443095" cy="1325880"/>
          </a:xfrm>
        </p:spPr>
        <p:txBody>
          <a:bodyPr/>
          <a:p>
            <a:r>
              <a:rPr lang="en-IN" altLang="en-US"/>
              <a:t>  Discussion Points:</a:t>
            </a:r>
            <a:endParaRPr lang="en-IN" altLang="en-US"/>
          </a:p>
        </p:txBody>
      </p:sp>
      <p:sp>
        <p:nvSpPr>
          <p:cNvPr id="3" name="Content Placeholder 2"/>
          <p:cNvSpPr>
            <a:spLocks noGrp="1"/>
          </p:cNvSpPr>
          <p:nvPr>
            <p:ph sz="half" idx="1"/>
          </p:nvPr>
        </p:nvSpPr>
        <p:spPr>
          <a:xfrm>
            <a:off x="321945" y="1219200"/>
            <a:ext cx="7155180" cy="5412740"/>
          </a:xfrm>
        </p:spPr>
        <p:txBody>
          <a:bodyPr>
            <a:normAutofit fontScale="90000"/>
          </a:bodyPr>
          <a:p>
            <a:r>
              <a:rPr lang="en-IN" altLang="en-US"/>
              <a:t>We here will be looking on the module for NYC airbnb’s, where we try to capture the idea of certain trends that are followed by the visitors </a:t>
            </a:r>
            <a:r>
              <a:rPr lang="en-IN" altLang="en-US">
                <a:sym typeface="+mn-ea"/>
              </a:rPr>
              <a:t>for home renting</a:t>
            </a:r>
            <a:r>
              <a:rPr lang="en-IN" altLang="en-US"/>
              <a:t>.</a:t>
            </a:r>
            <a:endParaRPr lang="en-IN" altLang="en-US"/>
          </a:p>
          <a:p>
            <a:r>
              <a:rPr lang="en-IN" altLang="en-US"/>
              <a:t>We’ll try to find out key metrics, that influence the listings of the properties on the platform by using some basic EDA.</a:t>
            </a:r>
            <a:endParaRPr lang="en-IN" altLang="en-US"/>
          </a:p>
          <a:p>
            <a:r>
              <a:rPr lang="en-IN" altLang="en-US"/>
              <a:t>By reading the dataset, we extract some important leads, like, which locales are busiest, the reviews, pricings, duration for which customers rent, etc</a:t>
            </a:r>
            <a:endParaRPr lang="en-IN" altLang="en-US"/>
          </a:p>
          <a:p>
            <a:r>
              <a:rPr lang="en-IN" altLang="en-US"/>
              <a:t>Although such datasets are not much precise and one can only do so much, these turn out to be very crucial for the company.</a:t>
            </a:r>
            <a:endParaRPr lang="en-IN" altLang="en-US"/>
          </a:p>
        </p:txBody>
      </p:sp>
      <p:pic>
        <p:nvPicPr>
          <p:cNvPr id="107" name="Content Placeholder 106"/>
          <p:cNvPicPr/>
          <p:nvPr>
            <p:ph sz="half" idx="2"/>
          </p:nvPr>
        </p:nvPicPr>
        <p:blipFill>
          <a:blip r:embed="rId1"/>
          <a:srcRect t="7675" b="7675"/>
          <a:stretch>
            <a:fillRect/>
          </a:stretch>
        </p:blipFill>
        <p:spPr>
          <a:xfrm>
            <a:off x="7826375" y="1340485"/>
            <a:ext cx="4271010" cy="441071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pic>
        <p:nvPicPr>
          <p:cNvPr id="100" name="Content Placeholder 99"/>
          <p:cNvPicPr/>
          <p:nvPr>
            <p:ph idx="1"/>
          </p:nvPr>
        </p:nvPicPr>
        <p:blipFill>
          <a:blip r:embed="rId1"/>
          <a:stretch>
            <a:fillRect/>
          </a:stretch>
        </p:blipFill>
        <p:spPr>
          <a:xfrm>
            <a:off x="741045" y="410845"/>
            <a:ext cx="10710545" cy="603631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835" y="425450"/>
            <a:ext cx="10515600" cy="1325563"/>
          </a:xfrm>
        </p:spPr>
        <p:txBody>
          <a:bodyPr>
            <a:normAutofit fontScale="90000"/>
          </a:bodyPr>
          <a:p>
            <a:r>
              <a:rPr lang="en-IN" altLang="en-US">
                <a:effectLst>
                  <a:outerShdw blurRad="38100" dist="38100" dir="2700000" algn="tl">
                    <a:srgbClr val="000000">
                      <a:alpha val="43137"/>
                    </a:srgbClr>
                  </a:outerShdw>
                </a:effectLst>
              </a:rPr>
              <a:t>A plot for the type of rooms that visitors tend to go for in the locales.</a:t>
            </a:r>
            <a:endParaRPr lang="en-IN" altLang="en-US">
              <a:effectLst>
                <a:outerShdw blurRad="38100" dist="38100" dir="2700000" algn="tl">
                  <a:srgbClr val="000000">
                    <a:alpha val="43137"/>
                  </a:srgbClr>
                </a:outerShdw>
              </a:effectLst>
            </a:endParaRPr>
          </a:p>
        </p:txBody>
      </p:sp>
      <p:pic>
        <p:nvPicPr>
          <p:cNvPr id="100" name="Content Placeholder 99"/>
          <p:cNvPicPr/>
          <p:nvPr>
            <p:ph idx="1"/>
          </p:nvPr>
        </p:nvPicPr>
        <p:blipFill>
          <a:blip r:embed="rId1"/>
          <a:stretch>
            <a:fillRect/>
          </a:stretch>
        </p:blipFill>
        <p:spPr>
          <a:xfrm>
            <a:off x="398780" y="1917065"/>
            <a:ext cx="11395075" cy="480631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2240" y="640715"/>
            <a:ext cx="12049760" cy="2131060"/>
          </a:xfrm>
        </p:spPr>
        <p:txBody>
          <a:bodyPr>
            <a:noAutofit/>
          </a:bodyPr>
          <a:p>
            <a:r>
              <a:rPr lang="en-US" sz="3200" b="1"/>
              <a:t>WHY </a:t>
            </a:r>
            <a:r>
              <a:rPr lang="en-IN" altLang="en-US" sz="3200" b="1"/>
              <a:t>they</a:t>
            </a:r>
            <a:r>
              <a:rPr lang="en-US" sz="3200" b="1"/>
              <a:t> LOVE ENTIRE PLACES</a:t>
            </a:r>
            <a:br>
              <a:rPr lang="en-US" sz="3200" b="1"/>
            </a:br>
            <a:r>
              <a:rPr lang="en-US" sz="2800"/>
              <a:t>No hosts watching your every move</a:t>
            </a:r>
            <a:br>
              <a:rPr lang="en-US" sz="2800"/>
            </a:br>
            <a:r>
              <a:rPr lang="en-US" sz="2800"/>
              <a:t>Make as much noise as you want</a:t>
            </a:r>
            <a:br>
              <a:rPr lang="en-US" sz="2800"/>
            </a:br>
            <a:r>
              <a:rPr lang="en-US" sz="2800"/>
              <a:t>Wear what you want </a:t>
            </a:r>
            <a:br>
              <a:rPr lang="en-US" sz="2800"/>
            </a:br>
            <a:r>
              <a:rPr lang="en-US" sz="2800"/>
              <a:t>No sharing the tv</a:t>
            </a:r>
            <a:br>
              <a:rPr lang="en-US" sz="2800"/>
            </a:br>
            <a:r>
              <a:rPr lang="en-US" sz="2800"/>
              <a:t>You can chill out and relax. There’s no </a:t>
            </a:r>
            <a:br>
              <a:rPr lang="en-US" sz="2800"/>
            </a:br>
            <a:r>
              <a:rPr lang="en-US" sz="2800"/>
              <a:t>interaction</a:t>
            </a:r>
            <a:endParaRPr lang="en-US" sz="2800"/>
          </a:p>
        </p:txBody>
      </p:sp>
      <p:sp>
        <p:nvSpPr>
          <p:cNvPr id="5" name="Text Box 4"/>
          <p:cNvSpPr txBox="1"/>
          <p:nvPr/>
        </p:nvSpPr>
        <p:spPr>
          <a:xfrm>
            <a:off x="142240" y="3121025"/>
            <a:ext cx="5945505" cy="3599815"/>
          </a:xfrm>
          <a:prstGeom prst="rect">
            <a:avLst/>
          </a:prstGeom>
          <a:noFill/>
        </p:spPr>
        <p:txBody>
          <a:bodyPr wrap="square" rtlCol="0">
            <a:spAutoFit/>
          </a:bodyPr>
          <a:p>
            <a:r>
              <a:rPr lang="en-US" sz="3200"/>
              <a:t>WHY </a:t>
            </a:r>
            <a:r>
              <a:rPr lang="en-IN" altLang="en-US" sz="3200"/>
              <a:t>they</a:t>
            </a:r>
            <a:r>
              <a:rPr lang="en-US" sz="3200"/>
              <a:t> LOVE PRIVATE ROOMS</a:t>
            </a:r>
            <a:endParaRPr lang="en-US" sz="3200"/>
          </a:p>
          <a:p>
            <a:r>
              <a:rPr lang="en-US" sz="2800"/>
              <a:t>They are super cheap!</a:t>
            </a:r>
            <a:endParaRPr lang="en-US" sz="2800"/>
          </a:p>
          <a:p>
            <a:r>
              <a:rPr lang="en-IN" altLang="en-US" sz="2800"/>
              <a:t>E</a:t>
            </a:r>
            <a:r>
              <a:rPr lang="en-US" sz="2800"/>
              <a:t>njoy guest interaction</a:t>
            </a:r>
            <a:endParaRPr lang="en-US" sz="2800"/>
          </a:p>
          <a:p>
            <a:r>
              <a:rPr lang="en-US" sz="2800"/>
              <a:t>Breakfast is often included for free</a:t>
            </a:r>
            <a:endParaRPr lang="en-US" sz="2800"/>
          </a:p>
          <a:p>
            <a:r>
              <a:rPr lang="en-IN" altLang="en-US" sz="2800"/>
              <a:t>Some</a:t>
            </a:r>
            <a:r>
              <a:rPr lang="en-US" sz="2800"/>
              <a:t> love meeting new people when travelling</a:t>
            </a:r>
            <a:endParaRPr lang="en-US" sz="2800"/>
          </a:p>
          <a:p>
            <a:r>
              <a:rPr lang="en-US" sz="2800"/>
              <a:t>Your host knows the area and has great advice of things to see</a:t>
            </a:r>
            <a:endParaRPr lang="en-US" sz="2800"/>
          </a:p>
        </p:txBody>
      </p:sp>
      <p:pic>
        <p:nvPicPr>
          <p:cNvPr id="101" name="Content Placeholder 100"/>
          <p:cNvPicPr/>
          <p:nvPr>
            <p:ph idx="1"/>
          </p:nvPr>
        </p:nvPicPr>
        <p:blipFill>
          <a:blip r:embed="rId1"/>
          <a:stretch>
            <a:fillRect/>
          </a:stretch>
        </p:blipFill>
        <p:spPr>
          <a:xfrm flipH="1">
            <a:off x="5972175" y="1187450"/>
            <a:ext cx="6219825" cy="418465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7624445" y="365125"/>
            <a:ext cx="4442460" cy="5668010"/>
          </a:xfrm>
        </p:spPr>
        <p:txBody>
          <a:bodyPr>
            <a:scene3d>
              <a:camera prst="orthographicFront"/>
              <a:lightRig rig="threePt" dir="t"/>
            </a:scene3d>
          </a:bodyPr>
          <a:p>
            <a:r>
              <a:rPr lang="en-IN" altLang="en-US" sz="2800">
                <a:solidFill>
                  <a:schemeClr val="tx1"/>
                </a:solidFill>
                <a:effectLst>
                  <a:outerShdw blurRad="38100" dist="19050" dir="2700000" algn="tl" rotWithShape="0">
                    <a:schemeClr val="dk1">
                      <a:alpha val="40000"/>
                    </a:schemeClr>
                  </a:outerShdw>
                </a:effectLst>
              </a:rPr>
              <a:t>Manhattan’s average price of Entire home is highest comapred to other locations.</a:t>
            </a:r>
            <a:br>
              <a:rPr lang="en-IN" altLang="en-US" sz="2800">
                <a:solidFill>
                  <a:schemeClr val="tx1"/>
                </a:solidFill>
                <a:effectLst>
                  <a:outerShdw blurRad="38100" dist="19050" dir="2700000" algn="tl" rotWithShape="0">
                    <a:schemeClr val="dk1">
                      <a:alpha val="40000"/>
                    </a:schemeClr>
                  </a:outerShdw>
                </a:effectLst>
              </a:rPr>
            </a:br>
            <a:br>
              <a:rPr lang="en-IN" altLang="en-US" sz="2800">
                <a:solidFill>
                  <a:schemeClr val="tx1"/>
                </a:solidFill>
                <a:effectLst>
                  <a:outerShdw blurRad="38100" dist="19050" dir="2700000" algn="tl" rotWithShape="0">
                    <a:schemeClr val="dk1">
                      <a:alpha val="40000"/>
                    </a:schemeClr>
                  </a:outerShdw>
                </a:effectLst>
              </a:rPr>
            </a:br>
            <a:r>
              <a:rPr lang="en-IN" altLang="en-US" sz="2800">
                <a:solidFill>
                  <a:schemeClr val="tx1"/>
                </a:solidFill>
                <a:effectLst>
                  <a:outerShdw blurRad="38100" dist="19050" dir="2700000" algn="tl" rotWithShape="0">
                    <a:schemeClr val="dk1">
                      <a:alpha val="40000"/>
                    </a:schemeClr>
                  </a:outerShdw>
                </a:effectLst>
              </a:rPr>
              <a:t>Average price of shared rooms are lowest in Brooklyn.</a:t>
            </a:r>
            <a:br>
              <a:rPr lang="en-IN" altLang="en-US" sz="2800">
                <a:solidFill>
                  <a:schemeClr val="tx1"/>
                </a:solidFill>
                <a:effectLst>
                  <a:outerShdw blurRad="38100" dist="19050" dir="2700000" algn="tl" rotWithShape="0">
                    <a:schemeClr val="dk1">
                      <a:alpha val="40000"/>
                    </a:schemeClr>
                  </a:outerShdw>
                </a:effectLst>
              </a:rPr>
            </a:br>
            <a:br>
              <a:rPr lang="en-IN" altLang="en-US" sz="2800">
                <a:solidFill>
                  <a:schemeClr val="tx1"/>
                </a:solidFill>
                <a:effectLst>
                  <a:outerShdw blurRad="38100" dist="19050" dir="2700000" algn="tl" rotWithShape="0">
                    <a:schemeClr val="dk1">
                      <a:alpha val="40000"/>
                    </a:schemeClr>
                  </a:outerShdw>
                </a:effectLst>
              </a:rPr>
            </a:br>
            <a:r>
              <a:rPr lang="en-IN" altLang="en-US" sz="2800">
                <a:solidFill>
                  <a:schemeClr val="tx1"/>
                </a:solidFill>
                <a:effectLst>
                  <a:outerShdw blurRad="38100" dist="19050" dir="2700000" algn="tl" rotWithShape="0">
                    <a:schemeClr val="dk1">
                      <a:alpha val="40000"/>
                    </a:schemeClr>
                  </a:outerShdw>
                </a:effectLst>
              </a:rPr>
              <a:t>Queens, Bronx and Staten Island share almost the same price for shared room and private rooms, ie. 50usd.</a:t>
            </a:r>
            <a:endParaRPr lang="en-IN" altLang="en-US" sz="2800">
              <a:solidFill>
                <a:schemeClr val="tx1"/>
              </a:solidFill>
              <a:effectLst>
                <a:outerShdw blurRad="38100" dist="19050" dir="2700000" algn="tl" rotWithShape="0">
                  <a:schemeClr val="dk1">
                    <a:alpha val="40000"/>
                  </a:schemeClr>
                </a:outerShdw>
              </a:effectLst>
            </a:endParaRPr>
          </a:p>
        </p:txBody>
      </p:sp>
      <p:pic>
        <p:nvPicPr>
          <p:cNvPr id="102" name="Content Placeholder 101"/>
          <p:cNvPicPr>
            <a:picLocks noChangeAspect="1"/>
          </p:cNvPicPr>
          <p:nvPr>
            <p:ph idx="1"/>
          </p:nvPr>
        </p:nvPicPr>
        <p:blipFill>
          <a:blip r:embed="rId1"/>
          <a:stretch>
            <a:fillRect/>
          </a:stretch>
        </p:blipFill>
        <p:spPr>
          <a:xfrm>
            <a:off x="0" y="365125"/>
            <a:ext cx="7433310" cy="599186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7868285" y="496570"/>
            <a:ext cx="4032250" cy="5864860"/>
          </a:xfrm>
        </p:spPr>
        <p:txBody>
          <a:bodyPr>
            <a:normAutofit fontScale="90000"/>
          </a:bodyPr>
          <a:p>
            <a:r>
              <a:rPr lang="en-IN" altLang="en-US" sz="2800"/>
              <a:t>As we can see Manhattan and Brooklyn are the most preferred locales by hosts.</a:t>
            </a:r>
            <a:br>
              <a:rPr lang="en-IN" altLang="en-US" sz="2800"/>
            </a:br>
            <a:br>
              <a:rPr lang="en-IN" altLang="en-US" sz="2800"/>
            </a:br>
            <a:r>
              <a:rPr lang="en-IN" altLang="en-US" sz="2800"/>
              <a:t>Bronx and Staten island are less preffered</a:t>
            </a:r>
            <a:br>
              <a:rPr lang="en-IN" altLang="en-US" sz="2800"/>
            </a:br>
            <a:r>
              <a:rPr lang="en-IN" altLang="en-US" sz="2800"/>
              <a:t>Reason assumption:</a:t>
            </a:r>
            <a:br>
              <a:rPr lang="en-IN" altLang="en-US" sz="2800"/>
            </a:br>
            <a:r>
              <a:rPr lang="en-IN" altLang="en-US" sz="2800"/>
              <a:t> </a:t>
            </a:r>
            <a:r>
              <a:rPr lang="en-IN" altLang="en-US" sz="2200"/>
              <a:t>For being part of NYC, it lacks culture, open-mindedness and enough interesting things to do. Although close to all that Manhattan had to offer, getting there is a long commute, traffic is awful, public transportation is sorely lacking and anytime you want to drive off the Island, you pay a significant toll.</a:t>
            </a:r>
            <a:endParaRPr lang="en-IN" altLang="en-US" sz="2200"/>
          </a:p>
        </p:txBody>
      </p:sp>
      <p:pic>
        <p:nvPicPr>
          <p:cNvPr id="103" name="Content Placeholder 102"/>
          <p:cNvPicPr>
            <a:picLocks noChangeAspect="1"/>
          </p:cNvPicPr>
          <p:nvPr>
            <p:ph idx="1"/>
          </p:nvPr>
        </p:nvPicPr>
        <p:blipFill>
          <a:blip r:embed="rId1"/>
          <a:stretch>
            <a:fillRect/>
          </a:stretch>
        </p:blipFill>
        <p:spPr>
          <a:xfrm>
            <a:off x="167005" y="433705"/>
            <a:ext cx="7447280" cy="5989955"/>
          </a:xfrm>
          <a:prstGeom prst="rect">
            <a:avLst/>
          </a:prstGeom>
          <a:noFill/>
          <a:ln w="9525">
            <a:noFill/>
          </a:ln>
          <a:effectLst>
            <a:glow rad="63500">
              <a:schemeClr val="accent1">
                <a:satMod val="175000"/>
                <a:alpha val="40000"/>
              </a:schemeClr>
            </a:glo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277860" y="365125"/>
            <a:ext cx="3622040" cy="6304915"/>
          </a:xfrm>
        </p:spPr>
        <p:txBody>
          <a:bodyPr/>
          <a:p>
            <a:r>
              <a:rPr lang="en-IN" altLang="en-US" sz="3200"/>
              <a:t>Queens and Bronx have flexible and cheap prices for rents.</a:t>
            </a:r>
            <a:br>
              <a:rPr lang="en-IN" altLang="en-US" sz="3200"/>
            </a:br>
            <a:br>
              <a:rPr lang="en-IN" altLang="en-US" sz="3200"/>
            </a:br>
            <a:r>
              <a:rPr lang="en-IN" altLang="en-US" sz="3200"/>
              <a:t>Manahttan and Brooklyn whereas have more places that are expensive and even go around 500$.</a:t>
            </a:r>
            <a:endParaRPr lang="en-IN" altLang="en-US" sz="3200"/>
          </a:p>
        </p:txBody>
      </p:sp>
      <p:pic>
        <p:nvPicPr>
          <p:cNvPr id="104" name="Content Placeholder 103"/>
          <p:cNvPicPr/>
          <p:nvPr>
            <p:ph idx="1"/>
          </p:nvPr>
        </p:nvPicPr>
        <p:blipFill>
          <a:blip r:embed="rId1"/>
          <a:stretch>
            <a:fillRect/>
          </a:stretch>
        </p:blipFill>
        <p:spPr>
          <a:xfrm>
            <a:off x="245745" y="470535"/>
            <a:ext cx="7858760" cy="5737225"/>
          </a:xfrm>
          <a:prstGeom prst="rect">
            <a:avLst/>
          </a:prstGeom>
          <a:noFill/>
          <a:ln w="9525">
            <a:noFill/>
          </a:ln>
        </p:spPr>
      </p:pic>
    </p:spTree>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3651</Words>
  <Application>WPS Presentation</Application>
  <PresentationFormat>Widescreen</PresentationFormat>
  <Paragraphs>46</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SimSun</vt:lpstr>
      <vt:lpstr>Wingdings</vt:lpstr>
      <vt:lpstr>Calibri Light</vt:lpstr>
      <vt:lpstr>Calibri</vt:lpstr>
      <vt:lpstr>Microsoft YaHei</vt:lpstr>
      <vt:lpstr>Arial Unicode MS</vt:lpstr>
      <vt:lpstr>Office Theme</vt:lpstr>
      <vt:lpstr>Capstone Project</vt:lpstr>
      <vt:lpstr>What is Airbnb’s concept?  Airbnb acts as a platform for hosts and travelers. Hosts can put up their property for stay, and if someone wishes to stay there, the hosts get rent in exchange. The individuals who stay at Airbnb get a completely different experience by staying close to the locals.</vt:lpstr>
      <vt:lpstr>  Discussion Points:</vt:lpstr>
      <vt:lpstr>PowerPoint 演示文稿</vt:lpstr>
      <vt:lpstr>A plot for the type of rooms that visitors tend to go for in the locales.</vt:lpstr>
      <vt:lpstr>WHY they LOVE ENTIRE PLACES No hosts watching your every move Make as much noise as you want Wear what you want  No sharing the tv You can chill out and relax. There’s no  interaction</vt:lpstr>
      <vt:lpstr>Manhattan’s average price of Entire home is highest comapred to other locations.  Average price of shared rooms are lowest in Brooklyn.  Queens, Bronx and Staten Island share almost the same price for shared room and private rooms, ie. 50usd.</vt:lpstr>
      <vt:lpstr>As we can see Manhattan and Brooklyn are the most preferred locales by hosts.  Bronx and Staten island are less preffered Reason assumption:  For being part of NYC, it lacks culture, open-mindedness and enough interesting things to do. Although close to all that Manhattan had to offer, getting there is a long commute, traffic is awful, public transportation is sorely lacking and anytime you want to drive off the Island, you pay a significant toll.</vt:lpstr>
      <vt:lpstr>Queens and Bronx have flexible and cheap prices for rents.  Manahttan and Brooklyn whereas have more places that are expensive and even go around 500$.</vt:lpstr>
      <vt:lpstr>As you create a new listing, writing a catchy Airbnb title is the key to maximizing your bookings. Not only will a better title rank higher in the Airbnb search results, but you’ll also generate some immediate interest from potential guests.  That’s why your Airbnb title is one of the most critical aspects of your Airbnb listing.</vt:lpstr>
      <vt:lpstr>Average Price per Locales:</vt:lpstr>
      <vt:lpstr>Time of the year when Guests visit more and the type of room they choose:</vt:lpstr>
      <vt:lpstr>How can the marketing strategy improve:  1)Make Your Property Stand Out Above the Competition  2)Use Correct and Dynamic Pricing  to Improve Your Occupancy Rate  3)Reach Your Guests with Strategic  Use of Different Marketing  Channels  4)Know Where It Makes Most Sense  to List Your Property </vt:lpstr>
      <vt:lpstr>Analysis: 1)Most people opt for private rooms/homes. 2)Visitors tend to live less time in private rooms compared to Entire Houses/Apratments. 3)Visitors look for cheap places. 4)It'd be a better if we had avg guest ratings of a property, that would be beneficial in understanding the property more and could also be a factor in deciding price (a low rated property tends to lower their price) 5)Manhattan and Brooklyn are the two distinguished, expensive &amp; posh areas of New York. 6)Though location of property has high relation on deciding its price, but a property in popular location doesn't. It will stay occupied in most of the time.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
  <cp:lastModifiedBy>Avenger Marvel</cp:lastModifiedBy>
  <cp:revision>15</cp:revision>
  <dcterms:created xsi:type="dcterms:W3CDTF">2022-08-16T15:08:00Z</dcterms:created>
  <dcterms:modified xsi:type="dcterms:W3CDTF">2022-08-18T09:07:46Z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4C87DB2B49AF42D1B82A1A93FF1DF59A</vt:lpwstr>
  </property>
  <property fmtid="{D5CDD505-2E9C-101B-9397-08002B2CF9AE}" pid="3" name="KSOProductBuildVer">
    <vt:lpwstr>1033-11.2.0.11254</vt:lpwstr>
  </property>
</Properties>
</file>