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745e5d3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745e5d3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545603f5e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545603f5e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545603f5e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545603f5e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545603f5e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545603f5e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545603f5e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545603f5e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545603f5e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545603f5e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545603f5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545603f5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545603f5e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545603f5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545603f5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545603f5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545603f5e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545603f5e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545603f5e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545603f5e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rotWithShape="1">
          <a:blip r:embed="rId3">
            <a:alphaModFix/>
          </a:blip>
          <a:srcRect b="9790" l="0" r="0" t="9499"/>
          <a:stretch/>
        </p:blipFill>
        <p:spPr>
          <a:xfrm>
            <a:off x="0" y="0"/>
            <a:ext cx="9144000" cy="5074824"/>
          </a:xfrm>
          <a:prstGeom prst="rect">
            <a:avLst/>
          </a:prstGeom>
          <a:noFill/>
          <a:ln>
            <a:noFill/>
          </a:ln>
        </p:spPr>
      </p:pic>
      <p:sp>
        <p:nvSpPr>
          <p:cNvPr id="57" name="Google Shape;57;p13"/>
          <p:cNvSpPr txBox="1"/>
          <p:nvPr>
            <p:ph type="ctrTitle"/>
          </p:nvPr>
        </p:nvSpPr>
        <p:spPr>
          <a:xfrm>
            <a:off x="311700" y="186600"/>
            <a:ext cx="8520600" cy="98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700">
                <a:solidFill>
                  <a:srgbClr val="434343"/>
                </a:solidFill>
              </a:rPr>
              <a:t>Internship Mid-Sem Review</a:t>
            </a:r>
            <a:endParaRPr sz="4700">
              <a:solidFill>
                <a:srgbClr val="434343"/>
              </a:solidFill>
            </a:endParaRPr>
          </a:p>
        </p:txBody>
      </p:sp>
      <p:sp>
        <p:nvSpPr>
          <p:cNvPr id="58" name="Google Shape;58;p13"/>
          <p:cNvSpPr txBox="1"/>
          <p:nvPr>
            <p:ph idx="1" type="subTitle"/>
          </p:nvPr>
        </p:nvSpPr>
        <p:spPr>
          <a:xfrm>
            <a:off x="412850" y="1403775"/>
            <a:ext cx="8520600" cy="14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chemeClr val="dk1"/>
                </a:solidFill>
                <a:latin typeface="Times New Roman"/>
                <a:ea typeface="Times New Roman"/>
                <a:cs typeface="Times New Roman"/>
                <a:sym typeface="Times New Roman"/>
              </a:rPr>
              <a:t>Organization Name</a:t>
            </a:r>
            <a:r>
              <a:rPr b="1" lang="en" sz="2200">
                <a:solidFill>
                  <a:srgbClr val="1C4587"/>
                </a:solidFill>
                <a:latin typeface="Times New Roman"/>
                <a:ea typeface="Times New Roman"/>
                <a:cs typeface="Times New Roman"/>
                <a:sym typeface="Times New Roman"/>
              </a:rPr>
              <a:t> </a:t>
            </a:r>
            <a:r>
              <a:rPr b="1" lang="en" sz="2200">
                <a:solidFill>
                  <a:schemeClr val="dk1"/>
                </a:solidFill>
                <a:latin typeface="Times New Roman"/>
                <a:ea typeface="Times New Roman"/>
                <a:cs typeface="Times New Roman"/>
                <a:sym typeface="Times New Roman"/>
              </a:rPr>
              <a:t>:</a:t>
            </a:r>
            <a:r>
              <a:rPr b="1" lang="en" sz="2200">
                <a:solidFill>
                  <a:srgbClr val="1C4587"/>
                </a:solidFill>
                <a:latin typeface="Times New Roman"/>
                <a:ea typeface="Times New Roman"/>
                <a:cs typeface="Times New Roman"/>
                <a:sym typeface="Times New Roman"/>
              </a:rPr>
              <a:t> Whirlpool Corporation (GTEC)</a:t>
            </a:r>
            <a:endParaRPr b="1" sz="2200">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sz="2200">
                <a:solidFill>
                  <a:schemeClr val="dk1"/>
                </a:solidFill>
                <a:latin typeface="Times New Roman"/>
                <a:ea typeface="Times New Roman"/>
                <a:cs typeface="Times New Roman"/>
                <a:sym typeface="Times New Roman"/>
              </a:rPr>
              <a:t>Domain :</a:t>
            </a:r>
            <a:r>
              <a:rPr b="1" lang="en" sz="2200">
                <a:solidFill>
                  <a:srgbClr val="1C4587"/>
                </a:solidFill>
                <a:latin typeface="Times New Roman"/>
                <a:ea typeface="Times New Roman"/>
                <a:cs typeface="Times New Roman"/>
                <a:sym typeface="Times New Roman"/>
              </a:rPr>
              <a:t> Data Analytics (Informatica Developer)</a:t>
            </a:r>
            <a:endParaRPr b="1" sz="2200">
              <a:solidFill>
                <a:srgbClr val="1C4587"/>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1C4587"/>
              </a:solidFill>
            </a:endParaRPr>
          </a:p>
        </p:txBody>
      </p:sp>
      <p:sp>
        <p:nvSpPr>
          <p:cNvPr id="59" name="Google Shape;59;p13"/>
          <p:cNvSpPr txBox="1"/>
          <p:nvPr/>
        </p:nvSpPr>
        <p:spPr>
          <a:xfrm>
            <a:off x="0" y="2600650"/>
            <a:ext cx="914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3D85C6"/>
                </a:solidFill>
              </a:rPr>
              <a:t>Name - </a:t>
            </a:r>
            <a:r>
              <a:rPr b="1" i="1" lang="en">
                <a:solidFill>
                  <a:srgbClr val="3D85C6"/>
                </a:solidFill>
              </a:rPr>
              <a:t>Om Parag Butala</a:t>
            </a:r>
            <a:endParaRPr b="1" i="1">
              <a:solidFill>
                <a:srgbClr val="3D85C6"/>
              </a:solidFill>
            </a:endParaRPr>
          </a:p>
          <a:p>
            <a:pPr indent="0" lvl="0" marL="0" rtl="0" algn="ctr">
              <a:spcBef>
                <a:spcPts val="0"/>
              </a:spcBef>
              <a:spcAft>
                <a:spcPts val="0"/>
              </a:spcAft>
              <a:buNone/>
            </a:pPr>
            <a:r>
              <a:rPr i="1" lang="en">
                <a:solidFill>
                  <a:srgbClr val="3D85C6"/>
                </a:solidFill>
              </a:rPr>
              <a:t>Class - </a:t>
            </a:r>
            <a:r>
              <a:rPr b="1" i="1" lang="en">
                <a:solidFill>
                  <a:srgbClr val="3D85C6"/>
                </a:solidFill>
              </a:rPr>
              <a:t>CS-C-3 BTech</a:t>
            </a:r>
            <a:endParaRPr b="1" i="1">
              <a:solidFill>
                <a:srgbClr val="3D85C6"/>
              </a:solidFill>
            </a:endParaRPr>
          </a:p>
          <a:p>
            <a:pPr indent="0" lvl="0" marL="0" rtl="0" algn="ctr">
              <a:spcBef>
                <a:spcPts val="0"/>
              </a:spcBef>
              <a:spcAft>
                <a:spcPts val="0"/>
              </a:spcAft>
              <a:buNone/>
            </a:pPr>
            <a:r>
              <a:rPr i="1" lang="en">
                <a:solidFill>
                  <a:srgbClr val="3D85C6"/>
                </a:solidFill>
              </a:rPr>
              <a:t>PRN - </a:t>
            </a:r>
            <a:r>
              <a:rPr b="1" i="1" lang="en">
                <a:solidFill>
                  <a:srgbClr val="3D85C6"/>
                </a:solidFill>
              </a:rPr>
              <a:t>22</a:t>
            </a:r>
            <a:r>
              <a:rPr b="1" i="1" lang="en">
                <a:solidFill>
                  <a:srgbClr val="3D85C6"/>
                </a:solidFill>
              </a:rPr>
              <a:t>120149</a:t>
            </a:r>
            <a:endParaRPr b="1" i="1">
              <a:solidFill>
                <a:srgbClr val="3D85C6"/>
              </a:solidFill>
            </a:endParaRPr>
          </a:p>
        </p:txBody>
      </p:sp>
      <p:sp>
        <p:nvSpPr>
          <p:cNvPr id="60" name="Google Shape;60;p13"/>
          <p:cNvSpPr txBox="1"/>
          <p:nvPr/>
        </p:nvSpPr>
        <p:spPr>
          <a:xfrm>
            <a:off x="620450" y="3886525"/>
            <a:ext cx="23766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Guide :</a:t>
            </a:r>
            <a:br>
              <a:rPr lang="en"/>
            </a:br>
            <a:r>
              <a:rPr lang="en"/>
              <a:t>Prof. Namrata Wasatkar</a:t>
            </a:r>
            <a:endParaRPr/>
          </a:p>
        </p:txBody>
      </p:sp>
      <p:sp>
        <p:nvSpPr>
          <p:cNvPr id="61" name="Google Shape;61;p13"/>
          <p:cNvSpPr txBox="1"/>
          <p:nvPr/>
        </p:nvSpPr>
        <p:spPr>
          <a:xfrm>
            <a:off x="5620275" y="3886525"/>
            <a:ext cx="31500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Industry Manager : Nitin Phuke</a:t>
            </a:r>
            <a:endParaRPr/>
          </a:p>
          <a:p>
            <a:pPr indent="0" lvl="0" marL="0" rtl="0" algn="l">
              <a:spcBef>
                <a:spcPts val="0"/>
              </a:spcBef>
              <a:spcAft>
                <a:spcPts val="0"/>
              </a:spcAft>
              <a:buNone/>
            </a:pPr>
            <a:r>
              <a:rPr lang="en"/>
              <a:t>Industry Mentor : Mohit Shrivastava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976825" y="281838"/>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640">
                <a:latin typeface="Times New Roman"/>
                <a:ea typeface="Times New Roman"/>
                <a:cs typeface="Times New Roman"/>
                <a:sym typeface="Times New Roman"/>
              </a:rPr>
              <a:t>Tools used for ETL</a:t>
            </a:r>
            <a:endParaRPr b="1" sz="2640">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2340"/>
          </a:p>
        </p:txBody>
      </p:sp>
      <p:sp>
        <p:nvSpPr>
          <p:cNvPr id="131" name="Google Shape;131;p22"/>
          <p:cNvSpPr txBox="1"/>
          <p:nvPr>
            <p:ph idx="1" type="body"/>
          </p:nvPr>
        </p:nvSpPr>
        <p:spPr>
          <a:xfrm>
            <a:off x="458225" y="1123975"/>
            <a:ext cx="4166400" cy="957300"/>
          </a:xfrm>
          <a:prstGeom prst="rect">
            <a:avLst/>
          </a:prstGeom>
        </p:spPr>
        <p:txBody>
          <a:bodyPr anchorCtr="0" anchor="t" bIns="91425" lIns="91425" spcFirstLastPara="1" rIns="91425" wrap="square" tIns="91425">
            <a:normAutofit fontScale="25000" lnSpcReduction="20000"/>
          </a:bodyPr>
          <a:lstStyle/>
          <a:p>
            <a:pPr indent="-318200" lvl="0" marL="457200" rtl="0" algn="l">
              <a:lnSpc>
                <a:spcPct val="200000"/>
              </a:lnSpc>
              <a:spcBef>
                <a:spcPts val="0"/>
              </a:spcBef>
              <a:spcAft>
                <a:spcPts val="0"/>
              </a:spcAft>
              <a:buClr>
                <a:srgbClr val="1A1A1A"/>
              </a:buClr>
              <a:buSzPct val="100000"/>
              <a:buChar char="●"/>
            </a:pPr>
            <a:r>
              <a:rPr lang="en" sz="5644">
                <a:solidFill>
                  <a:srgbClr val="1A1A1A"/>
                </a:solidFill>
              </a:rPr>
              <a:t>Informatica PowerCenter.</a:t>
            </a:r>
            <a:endParaRPr sz="5644">
              <a:solidFill>
                <a:srgbClr val="1A1A1A"/>
              </a:solidFill>
            </a:endParaRPr>
          </a:p>
          <a:p>
            <a:pPr indent="-318200" lvl="0" marL="457200" rtl="0" algn="l">
              <a:lnSpc>
                <a:spcPct val="200000"/>
              </a:lnSpc>
              <a:spcBef>
                <a:spcPts val="0"/>
              </a:spcBef>
              <a:spcAft>
                <a:spcPts val="0"/>
              </a:spcAft>
              <a:buClr>
                <a:srgbClr val="1A1A1A"/>
              </a:buClr>
              <a:buSzPct val="100000"/>
              <a:buChar char="●"/>
            </a:pPr>
            <a:r>
              <a:rPr lang="en" sz="5644">
                <a:solidFill>
                  <a:srgbClr val="1A1A1A"/>
                </a:solidFill>
              </a:rPr>
              <a:t>Informatica Intelligent Cloud Services (IICS).</a:t>
            </a:r>
            <a:endParaRPr sz="5644">
              <a:solidFill>
                <a:srgbClr val="1A1A1A"/>
              </a:solidFill>
            </a:endParaRPr>
          </a:p>
          <a:p>
            <a:pPr indent="0" lvl="0" marL="0" rtl="0" algn="l">
              <a:lnSpc>
                <a:spcPct val="200000"/>
              </a:lnSpc>
              <a:spcBef>
                <a:spcPts val="1200"/>
              </a:spcBef>
              <a:spcAft>
                <a:spcPts val="0"/>
              </a:spcAft>
              <a:buNone/>
            </a:pPr>
            <a:r>
              <a:t/>
            </a:r>
            <a:endParaRPr/>
          </a:p>
          <a:p>
            <a:pPr indent="0" lvl="0" marL="0" rtl="0" algn="l">
              <a:lnSpc>
                <a:spcPct val="200000"/>
              </a:lnSpc>
              <a:spcBef>
                <a:spcPts val="1200"/>
              </a:spcBef>
              <a:spcAft>
                <a:spcPts val="1200"/>
              </a:spcAft>
              <a:buNone/>
            </a:pPr>
            <a:r>
              <a:t/>
            </a:r>
            <a:endParaRPr/>
          </a:p>
        </p:txBody>
      </p:sp>
      <p:pic>
        <p:nvPicPr>
          <p:cNvPr id="132" name="Google Shape;132;p22"/>
          <p:cNvPicPr preferRelativeResize="0"/>
          <p:nvPr/>
        </p:nvPicPr>
        <p:blipFill>
          <a:blip r:embed="rId3">
            <a:alphaModFix/>
          </a:blip>
          <a:stretch>
            <a:fillRect/>
          </a:stretch>
        </p:blipFill>
        <p:spPr>
          <a:xfrm>
            <a:off x="5377950" y="589875"/>
            <a:ext cx="3412322" cy="3679300"/>
          </a:xfrm>
          <a:prstGeom prst="rect">
            <a:avLst/>
          </a:prstGeom>
          <a:noFill/>
          <a:ln>
            <a:noFill/>
          </a:ln>
          <a:effectLst>
            <a:outerShdw blurRad="57150" rotWithShape="0" algn="bl" dir="5400000" dist="19050">
              <a:srgbClr val="000000">
                <a:alpha val="50000"/>
              </a:srgbClr>
            </a:outerShdw>
          </a:effectLst>
        </p:spPr>
      </p:pic>
      <p:pic>
        <p:nvPicPr>
          <p:cNvPr id="133" name="Google Shape;133;p22"/>
          <p:cNvPicPr preferRelativeResize="0"/>
          <p:nvPr/>
        </p:nvPicPr>
        <p:blipFill rotWithShape="1">
          <a:blip r:embed="rId4">
            <a:alphaModFix/>
          </a:blip>
          <a:srcRect b="0" l="0" r="0" t="39925"/>
          <a:stretch/>
        </p:blipFill>
        <p:spPr>
          <a:xfrm>
            <a:off x="458225" y="2335275"/>
            <a:ext cx="4292325" cy="1933900"/>
          </a:xfrm>
          <a:prstGeom prst="rect">
            <a:avLst/>
          </a:prstGeom>
          <a:noFill/>
          <a:ln>
            <a:noFill/>
          </a:ln>
          <a:effectLst>
            <a:outerShdw blurRad="57150" rotWithShape="0" algn="bl" dir="5400000" dist="19050">
              <a:srgbClr val="000000">
                <a:alpha val="50000"/>
              </a:srgbClr>
            </a:outerShdw>
          </a:effectLst>
        </p:spPr>
      </p:pic>
      <p:pic>
        <p:nvPicPr>
          <p:cNvPr id="134" name="Google Shape;134;p22"/>
          <p:cNvPicPr preferRelativeResize="0"/>
          <p:nvPr/>
        </p:nvPicPr>
        <p:blipFill rotWithShape="1">
          <a:blip r:embed="rId5">
            <a:alphaModFix/>
          </a:blip>
          <a:srcRect b="40227" l="56945" r="23963" t="37371"/>
          <a:stretch/>
        </p:blipFill>
        <p:spPr>
          <a:xfrm>
            <a:off x="45800" y="102450"/>
            <a:ext cx="976800" cy="894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2290763" y="744775"/>
            <a:ext cx="4562475" cy="341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b="0" l="49799" r="0" t="-1050"/>
          <a:stretch/>
        </p:blipFill>
        <p:spPr>
          <a:xfrm>
            <a:off x="5598625" y="-38150"/>
            <a:ext cx="3507199" cy="5143500"/>
          </a:xfrm>
          <a:prstGeom prst="rect">
            <a:avLst/>
          </a:prstGeom>
          <a:noFill/>
          <a:ln>
            <a:noFill/>
          </a:ln>
          <a:effectLst>
            <a:outerShdw blurRad="57150" rotWithShape="0" algn="bl" dir="5400000" dist="19050">
              <a:srgbClr val="000000">
                <a:alpha val="50000"/>
              </a:srgbClr>
            </a:outerShdw>
          </a:effectLst>
        </p:spPr>
      </p:pic>
      <p:sp>
        <p:nvSpPr>
          <p:cNvPr id="67" name="Google Shape;67;p14"/>
          <p:cNvSpPr txBox="1"/>
          <p:nvPr/>
        </p:nvSpPr>
        <p:spPr>
          <a:xfrm>
            <a:off x="375950" y="782375"/>
            <a:ext cx="4801800" cy="33864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rgbClr val="134F5C"/>
              </a:buClr>
              <a:buSzPts val="1600"/>
              <a:buFont typeface="Times New Roman"/>
              <a:buAutoNum type="arabicPeriod"/>
            </a:pPr>
            <a:r>
              <a:rPr lang="en" sz="1600">
                <a:solidFill>
                  <a:srgbClr val="134F5C"/>
                </a:solidFill>
                <a:latin typeface="Times New Roman"/>
                <a:ea typeface="Times New Roman"/>
                <a:cs typeface="Times New Roman"/>
                <a:sym typeface="Times New Roman"/>
              </a:rPr>
              <a:t>About company</a:t>
            </a:r>
            <a:endParaRPr sz="1600">
              <a:solidFill>
                <a:srgbClr val="134F5C"/>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Clr>
                <a:srgbClr val="134F5C"/>
              </a:buClr>
              <a:buSzPts val="1600"/>
              <a:buFont typeface="Times New Roman"/>
              <a:buAutoNum type="arabicPeriod"/>
            </a:pPr>
            <a:r>
              <a:rPr lang="en" sz="1600">
                <a:solidFill>
                  <a:srgbClr val="134F5C"/>
                </a:solidFill>
                <a:latin typeface="Times New Roman"/>
                <a:ea typeface="Times New Roman"/>
                <a:cs typeface="Times New Roman"/>
                <a:sym typeface="Times New Roman"/>
              </a:rPr>
              <a:t>Introduction</a:t>
            </a:r>
            <a:endParaRPr sz="1600">
              <a:solidFill>
                <a:srgbClr val="134F5C"/>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Clr>
                <a:srgbClr val="134F5C"/>
              </a:buClr>
              <a:buSzPts val="1600"/>
              <a:buFont typeface="Times New Roman"/>
              <a:buAutoNum type="arabicPeriod"/>
            </a:pPr>
            <a:r>
              <a:rPr lang="en" sz="1600">
                <a:solidFill>
                  <a:srgbClr val="134F5C"/>
                </a:solidFill>
                <a:latin typeface="Times New Roman"/>
                <a:ea typeface="Times New Roman"/>
                <a:cs typeface="Times New Roman"/>
                <a:sym typeface="Times New Roman"/>
              </a:rPr>
              <a:t>Problem statement</a:t>
            </a:r>
            <a:endParaRPr sz="1600">
              <a:solidFill>
                <a:srgbClr val="134F5C"/>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Clr>
                <a:srgbClr val="134F5C"/>
              </a:buClr>
              <a:buSzPts val="1600"/>
              <a:buFont typeface="Times New Roman"/>
              <a:buAutoNum type="arabicPeriod"/>
            </a:pPr>
            <a:r>
              <a:rPr lang="en" sz="1600">
                <a:solidFill>
                  <a:srgbClr val="134F5C"/>
                </a:solidFill>
                <a:latin typeface="Times New Roman"/>
                <a:ea typeface="Times New Roman"/>
                <a:cs typeface="Times New Roman"/>
                <a:sym typeface="Times New Roman"/>
              </a:rPr>
              <a:t>Literature review</a:t>
            </a:r>
            <a:endParaRPr sz="1600">
              <a:solidFill>
                <a:srgbClr val="134F5C"/>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Clr>
                <a:srgbClr val="134F5C"/>
              </a:buClr>
              <a:buSzPts val="1600"/>
              <a:buFont typeface="Times New Roman"/>
              <a:buAutoNum type="arabicPeriod"/>
            </a:pPr>
            <a:r>
              <a:rPr lang="en" sz="1600">
                <a:solidFill>
                  <a:srgbClr val="134F5C"/>
                </a:solidFill>
                <a:latin typeface="Times New Roman"/>
                <a:ea typeface="Times New Roman"/>
                <a:cs typeface="Times New Roman"/>
                <a:sym typeface="Times New Roman"/>
              </a:rPr>
              <a:t>Clarity about the objectives of internship activity</a:t>
            </a:r>
            <a:endParaRPr sz="1600">
              <a:solidFill>
                <a:srgbClr val="134F5C"/>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Clr>
                <a:srgbClr val="134F5C"/>
              </a:buClr>
              <a:buSzPts val="1600"/>
              <a:buFont typeface="Times New Roman"/>
              <a:buAutoNum type="arabicPeriod"/>
            </a:pPr>
            <a:r>
              <a:rPr lang="en" sz="1600">
                <a:solidFill>
                  <a:srgbClr val="134F5C"/>
                </a:solidFill>
                <a:latin typeface="Times New Roman"/>
                <a:ea typeface="Times New Roman"/>
                <a:cs typeface="Times New Roman"/>
                <a:sym typeface="Times New Roman"/>
              </a:rPr>
              <a:t>Internship planning</a:t>
            </a:r>
            <a:endParaRPr sz="1600">
              <a:solidFill>
                <a:srgbClr val="134F5C"/>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Clr>
                <a:srgbClr val="134F5C"/>
              </a:buClr>
              <a:buSzPts val="1600"/>
              <a:buFont typeface="Times New Roman"/>
              <a:buAutoNum type="arabicPeriod"/>
            </a:pPr>
            <a:r>
              <a:rPr lang="en" sz="1600">
                <a:solidFill>
                  <a:srgbClr val="134F5C"/>
                </a:solidFill>
                <a:latin typeface="Times New Roman"/>
                <a:ea typeface="Times New Roman"/>
                <a:cs typeface="Times New Roman"/>
                <a:sym typeface="Times New Roman"/>
              </a:rPr>
              <a:t>Tools</a:t>
            </a:r>
            <a:endParaRPr sz="1600">
              <a:solidFill>
                <a:srgbClr val="134F5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2831913" y="491475"/>
            <a:ext cx="3387423" cy="1556426"/>
          </a:xfrm>
          <a:prstGeom prst="rect">
            <a:avLst/>
          </a:prstGeom>
          <a:noFill/>
          <a:ln>
            <a:noFill/>
          </a:ln>
        </p:spPr>
      </p:pic>
      <p:sp>
        <p:nvSpPr>
          <p:cNvPr id="73" name="Google Shape;73;p15"/>
          <p:cNvSpPr txBox="1"/>
          <p:nvPr/>
        </p:nvSpPr>
        <p:spPr>
          <a:xfrm>
            <a:off x="625925" y="2191125"/>
            <a:ext cx="7913700" cy="2716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Times New Roman"/>
                <a:ea typeface="Times New Roman"/>
                <a:cs typeface="Times New Roman"/>
                <a:sym typeface="Times New Roman"/>
              </a:rPr>
              <a:t>Whirlpool  corporation is a multinational </a:t>
            </a:r>
            <a:r>
              <a:rPr lang="en" sz="1600">
                <a:latin typeface="Times New Roman"/>
                <a:ea typeface="Times New Roman"/>
                <a:cs typeface="Times New Roman"/>
                <a:sym typeface="Times New Roman"/>
              </a:rPr>
              <a:t>manufacturer</a:t>
            </a:r>
            <a:r>
              <a:rPr lang="en" sz="1600">
                <a:latin typeface="Times New Roman"/>
                <a:ea typeface="Times New Roman"/>
                <a:cs typeface="Times New Roman"/>
                <a:sym typeface="Times New Roman"/>
              </a:rPr>
              <a:t> company and marketer of home appliances. Headquarters in the united states, its known for producing a wide range of products like refrigerators, washing machines and ovens. With a global presence, whirlpool operates in more than 170 countries. The company focuses on innovation, energy efficiency and consumer convenience, making it a prominent player in the appliance industry. Over the years, whirlpool has built a reputation for quality and reliability in it’s products.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793675" y="167300"/>
            <a:ext cx="2564100" cy="770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40">
                <a:solidFill>
                  <a:srgbClr val="1A1A1A"/>
                </a:solidFill>
                <a:latin typeface="Times New Roman"/>
                <a:ea typeface="Times New Roman"/>
                <a:cs typeface="Times New Roman"/>
                <a:sym typeface="Times New Roman"/>
              </a:rPr>
              <a:t>Introduction</a:t>
            </a:r>
            <a:endParaRPr b="1" sz="2840">
              <a:solidFill>
                <a:srgbClr val="1A1A1A"/>
              </a:solidFill>
              <a:latin typeface="Times New Roman"/>
              <a:ea typeface="Times New Roman"/>
              <a:cs typeface="Times New Roman"/>
              <a:sym typeface="Times New Roman"/>
            </a:endParaRPr>
          </a:p>
        </p:txBody>
      </p:sp>
      <p:sp>
        <p:nvSpPr>
          <p:cNvPr id="79" name="Google Shape;79;p16"/>
          <p:cNvSpPr txBox="1"/>
          <p:nvPr>
            <p:ph idx="1" type="body"/>
          </p:nvPr>
        </p:nvSpPr>
        <p:spPr>
          <a:xfrm>
            <a:off x="273550" y="1214550"/>
            <a:ext cx="8520600" cy="232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2"/>
                </a:solidFill>
                <a:latin typeface="Times New Roman"/>
                <a:ea typeface="Times New Roman"/>
                <a:cs typeface="Times New Roman"/>
                <a:sym typeface="Times New Roman"/>
              </a:rPr>
              <a:t>This internship includes training as well as a project in which I have to perform ETL(Extra</a:t>
            </a:r>
            <a:r>
              <a:rPr lang="en" sz="1600">
                <a:latin typeface="Times New Roman"/>
                <a:ea typeface="Times New Roman"/>
                <a:cs typeface="Times New Roman"/>
                <a:sym typeface="Times New Roman"/>
              </a:rPr>
              <a:t>ct, Transform, load</a:t>
            </a:r>
            <a:r>
              <a:rPr lang="en" sz="1600">
                <a:solidFill>
                  <a:schemeClr val="dk2"/>
                </a:solidFill>
                <a:latin typeface="Times New Roman"/>
                <a:ea typeface="Times New Roman"/>
                <a:cs typeface="Times New Roman"/>
                <a:sym typeface="Times New Roman"/>
              </a:rPr>
              <a:t>) Operation on real time data about the company as per the </a:t>
            </a:r>
            <a:r>
              <a:rPr lang="en" sz="1600">
                <a:latin typeface="Times New Roman"/>
                <a:ea typeface="Times New Roman"/>
                <a:cs typeface="Times New Roman"/>
                <a:sym typeface="Times New Roman"/>
              </a:rPr>
              <a:t>requirement</a:t>
            </a:r>
            <a:r>
              <a:rPr lang="en" sz="1600">
                <a:solidFill>
                  <a:schemeClr val="dk2"/>
                </a:solidFill>
                <a:latin typeface="Times New Roman"/>
                <a:ea typeface="Times New Roman"/>
                <a:cs typeface="Times New Roman"/>
                <a:sym typeface="Times New Roman"/>
              </a:rPr>
              <a:t> of client </a:t>
            </a:r>
            <a:r>
              <a:rPr lang="en" sz="1600">
                <a:latin typeface="Times New Roman"/>
                <a:ea typeface="Times New Roman"/>
                <a:cs typeface="Times New Roman"/>
                <a:sym typeface="Times New Roman"/>
              </a:rPr>
              <a:t>using Informatica PowerCenter and IICS tool.</a:t>
            </a:r>
            <a:endParaRPr sz="1600">
              <a:solidFill>
                <a:schemeClr val="dk2"/>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552800" y="2503075"/>
            <a:ext cx="4019199" cy="2110075"/>
          </a:xfrm>
          <a:prstGeom prst="rect">
            <a:avLst/>
          </a:prstGeom>
          <a:noFill/>
          <a:ln>
            <a:noFill/>
          </a:ln>
          <a:effectLst>
            <a:outerShdw blurRad="57150" rotWithShape="0" algn="bl" dir="5400000" dist="19050">
              <a:srgbClr val="000000">
                <a:alpha val="50000"/>
              </a:srgbClr>
            </a:outerShdw>
          </a:effectLst>
        </p:spPr>
      </p:pic>
      <p:pic>
        <p:nvPicPr>
          <p:cNvPr id="81" name="Google Shape;81;p16"/>
          <p:cNvPicPr preferRelativeResize="0"/>
          <p:nvPr/>
        </p:nvPicPr>
        <p:blipFill>
          <a:blip r:embed="rId4">
            <a:alphaModFix/>
          </a:blip>
          <a:stretch>
            <a:fillRect/>
          </a:stretch>
        </p:blipFill>
        <p:spPr>
          <a:xfrm>
            <a:off x="5203850" y="2248150"/>
            <a:ext cx="3769624" cy="2513075"/>
          </a:xfrm>
          <a:prstGeom prst="rect">
            <a:avLst/>
          </a:prstGeom>
          <a:noFill/>
          <a:ln>
            <a:noFill/>
          </a:ln>
        </p:spPr>
      </p:pic>
      <p:sp>
        <p:nvSpPr>
          <p:cNvPr id="82" name="Google Shape;82;p16"/>
          <p:cNvSpPr txBox="1"/>
          <p:nvPr/>
        </p:nvSpPr>
        <p:spPr>
          <a:xfrm>
            <a:off x="5203850" y="2210000"/>
            <a:ext cx="3663000" cy="2487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6"/>
          <p:cNvPicPr preferRelativeResize="0"/>
          <p:nvPr/>
        </p:nvPicPr>
        <p:blipFill rotWithShape="1">
          <a:blip r:embed="rId5">
            <a:alphaModFix/>
          </a:blip>
          <a:srcRect b="62015" l="4733" r="77674" t="14691"/>
          <a:stretch/>
        </p:blipFill>
        <p:spPr>
          <a:xfrm>
            <a:off x="0" y="0"/>
            <a:ext cx="908125" cy="938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956575" y="2169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a:latin typeface="Times New Roman"/>
                <a:ea typeface="Times New Roman"/>
                <a:cs typeface="Times New Roman"/>
                <a:sym typeface="Times New Roman"/>
              </a:rPr>
              <a:t>Objectives </a:t>
            </a:r>
            <a:endParaRPr b="1"/>
          </a:p>
        </p:txBody>
      </p:sp>
      <p:sp>
        <p:nvSpPr>
          <p:cNvPr id="89" name="Google Shape;89;p17"/>
          <p:cNvSpPr txBox="1"/>
          <p:nvPr>
            <p:ph idx="1" type="body"/>
          </p:nvPr>
        </p:nvSpPr>
        <p:spPr>
          <a:xfrm>
            <a:off x="3982100" y="1582025"/>
            <a:ext cx="5003400" cy="22611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Clr>
                <a:srgbClr val="333333"/>
              </a:buClr>
              <a:buSzPts val="1700"/>
              <a:buFont typeface="Times New Roman"/>
              <a:buAutoNum type="arabicPeriod"/>
            </a:pPr>
            <a:r>
              <a:rPr lang="en" sz="1700">
                <a:solidFill>
                  <a:srgbClr val="333333"/>
                </a:solidFill>
                <a:latin typeface="Times New Roman"/>
                <a:ea typeface="Times New Roman"/>
                <a:cs typeface="Times New Roman"/>
                <a:sym typeface="Times New Roman"/>
              </a:rPr>
              <a:t>To understand SQ</a:t>
            </a:r>
            <a:r>
              <a:rPr lang="en" sz="1700">
                <a:solidFill>
                  <a:srgbClr val="333333"/>
                </a:solidFill>
                <a:latin typeface="Times New Roman"/>
                <a:ea typeface="Times New Roman"/>
                <a:cs typeface="Times New Roman"/>
                <a:sym typeface="Times New Roman"/>
              </a:rPr>
              <a:t>L (Advanced)</a:t>
            </a:r>
            <a:r>
              <a:rPr lang="en" sz="1700">
                <a:solidFill>
                  <a:srgbClr val="333333"/>
                </a:solidFill>
                <a:latin typeface="Times New Roman"/>
                <a:ea typeface="Times New Roman"/>
                <a:cs typeface="Times New Roman"/>
                <a:sym typeface="Times New Roman"/>
              </a:rPr>
              <a:t>.</a:t>
            </a:r>
            <a:endParaRPr sz="1700">
              <a:solidFill>
                <a:srgbClr val="333333"/>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333333"/>
              </a:buClr>
              <a:buSzPts val="1700"/>
              <a:buFont typeface="Times New Roman"/>
              <a:buAutoNum type="arabicPeriod"/>
            </a:pPr>
            <a:r>
              <a:rPr lang="en" sz="1700">
                <a:solidFill>
                  <a:srgbClr val="333333"/>
                </a:solidFill>
                <a:latin typeface="Times New Roman"/>
                <a:ea typeface="Times New Roman"/>
                <a:cs typeface="Times New Roman"/>
                <a:sym typeface="Times New Roman"/>
              </a:rPr>
              <a:t>Understanding </a:t>
            </a:r>
            <a:r>
              <a:rPr lang="en" sz="1700">
                <a:solidFill>
                  <a:srgbClr val="333333"/>
                </a:solidFill>
                <a:latin typeface="Times New Roman"/>
                <a:ea typeface="Times New Roman"/>
                <a:cs typeface="Times New Roman"/>
                <a:sym typeface="Times New Roman"/>
              </a:rPr>
              <a:t>Data Warehousing, ETL</a:t>
            </a:r>
            <a:r>
              <a:rPr lang="en" sz="1700">
                <a:solidFill>
                  <a:srgbClr val="333333"/>
                </a:solidFill>
                <a:latin typeface="Times New Roman"/>
                <a:ea typeface="Times New Roman"/>
                <a:cs typeface="Times New Roman"/>
                <a:sym typeface="Times New Roman"/>
              </a:rPr>
              <a:t>.</a:t>
            </a:r>
            <a:endParaRPr sz="1700">
              <a:solidFill>
                <a:srgbClr val="333333"/>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333333"/>
              </a:buClr>
              <a:buSzPts val="1700"/>
              <a:buFont typeface="Times New Roman"/>
              <a:buAutoNum type="arabicPeriod"/>
            </a:pPr>
            <a:r>
              <a:rPr lang="en" sz="1700">
                <a:solidFill>
                  <a:srgbClr val="333333"/>
                </a:solidFill>
                <a:latin typeface="Times New Roman"/>
                <a:ea typeface="Times New Roman"/>
                <a:cs typeface="Times New Roman"/>
                <a:sym typeface="Times New Roman"/>
              </a:rPr>
              <a:t>Mastering the </a:t>
            </a:r>
            <a:r>
              <a:rPr lang="en" sz="1700">
                <a:solidFill>
                  <a:srgbClr val="333333"/>
                </a:solidFill>
                <a:latin typeface="Times New Roman"/>
                <a:ea typeface="Times New Roman"/>
                <a:cs typeface="Times New Roman"/>
                <a:sym typeface="Times New Roman"/>
              </a:rPr>
              <a:t>Informatica ETL tool</a:t>
            </a:r>
            <a:r>
              <a:rPr lang="en" sz="1700">
                <a:solidFill>
                  <a:srgbClr val="333333"/>
                </a:solidFill>
                <a:latin typeface="Times New Roman"/>
                <a:ea typeface="Times New Roman"/>
                <a:cs typeface="Times New Roman"/>
                <a:sym typeface="Times New Roman"/>
              </a:rPr>
              <a:t>.</a:t>
            </a:r>
            <a:endParaRPr sz="1700">
              <a:solidFill>
                <a:srgbClr val="333333"/>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333333"/>
              </a:buClr>
              <a:buSzPts val="1700"/>
              <a:buFont typeface="Times New Roman"/>
              <a:buAutoNum type="arabicPeriod"/>
            </a:pPr>
            <a:r>
              <a:rPr lang="en" sz="1700">
                <a:solidFill>
                  <a:srgbClr val="333333"/>
                </a:solidFill>
                <a:latin typeface="Times New Roman"/>
                <a:ea typeface="Times New Roman"/>
                <a:cs typeface="Times New Roman"/>
                <a:sym typeface="Times New Roman"/>
              </a:rPr>
              <a:t>Data Integration of</a:t>
            </a:r>
            <a:r>
              <a:rPr lang="en" sz="1700">
                <a:solidFill>
                  <a:srgbClr val="333333"/>
                </a:solidFill>
                <a:latin typeface="Times New Roman"/>
                <a:ea typeface="Times New Roman"/>
                <a:cs typeface="Times New Roman"/>
                <a:sym typeface="Times New Roman"/>
              </a:rPr>
              <a:t> real world data. </a:t>
            </a:r>
            <a:endParaRPr sz="1700">
              <a:solidFill>
                <a:srgbClr val="333333"/>
              </a:solidFill>
              <a:latin typeface="Times New Roman"/>
              <a:ea typeface="Times New Roman"/>
              <a:cs typeface="Times New Roman"/>
              <a:sym typeface="Times New Roman"/>
            </a:endParaRPr>
          </a:p>
        </p:txBody>
      </p:sp>
      <p:pic>
        <p:nvPicPr>
          <p:cNvPr id="90" name="Google Shape;90;p17"/>
          <p:cNvPicPr preferRelativeResize="0"/>
          <p:nvPr/>
        </p:nvPicPr>
        <p:blipFill>
          <a:blip r:embed="rId3">
            <a:alphaModFix/>
          </a:blip>
          <a:stretch>
            <a:fillRect/>
          </a:stretch>
        </p:blipFill>
        <p:spPr>
          <a:xfrm>
            <a:off x="92125" y="1441200"/>
            <a:ext cx="3822336" cy="2261100"/>
          </a:xfrm>
          <a:prstGeom prst="rect">
            <a:avLst/>
          </a:prstGeom>
          <a:noFill/>
          <a:ln>
            <a:noFill/>
          </a:ln>
        </p:spPr>
      </p:pic>
      <p:pic>
        <p:nvPicPr>
          <p:cNvPr id="91" name="Google Shape;91;p17"/>
          <p:cNvPicPr preferRelativeResize="0"/>
          <p:nvPr/>
        </p:nvPicPr>
        <p:blipFill rotWithShape="1">
          <a:blip r:embed="rId4">
            <a:alphaModFix/>
          </a:blip>
          <a:srcRect b="61671" l="24664" r="55862" t="13867"/>
          <a:stretch/>
        </p:blipFill>
        <p:spPr>
          <a:xfrm>
            <a:off x="0" y="0"/>
            <a:ext cx="908125" cy="889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1049975" y="2024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97" name="Google Shape;97;p18"/>
          <p:cNvSpPr txBox="1"/>
          <p:nvPr>
            <p:ph idx="1" type="body"/>
          </p:nvPr>
        </p:nvSpPr>
        <p:spPr>
          <a:xfrm>
            <a:off x="576825" y="1262850"/>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900">
                <a:latin typeface="Times New Roman"/>
                <a:ea typeface="Times New Roman"/>
                <a:cs typeface="Times New Roman"/>
                <a:sym typeface="Times New Roman"/>
              </a:rPr>
              <a:t>To develop the mapping workflows as per the technical requirements from different stakeholders  related to Sales, Promotions, Products, Orders, Service etc. and supporting the same. Also, monitoring and troubleshooting existing tasks when abended/suspended. Also learning the admin side activities (Repository Management, Server Management, User Management) for ETL Informatica.</a:t>
            </a:r>
            <a:endParaRPr sz="1900">
              <a:latin typeface="Times New Roman"/>
              <a:ea typeface="Times New Roman"/>
              <a:cs typeface="Times New Roman"/>
              <a:sym typeface="Times New Roman"/>
            </a:endParaRPr>
          </a:p>
        </p:txBody>
      </p:sp>
      <p:pic>
        <p:nvPicPr>
          <p:cNvPr id="98" name="Google Shape;98;p18"/>
          <p:cNvPicPr preferRelativeResize="0"/>
          <p:nvPr/>
        </p:nvPicPr>
        <p:blipFill>
          <a:blip r:embed="rId3">
            <a:alphaModFix/>
          </a:blip>
          <a:stretch>
            <a:fillRect/>
          </a:stretch>
        </p:blipFill>
        <p:spPr>
          <a:xfrm>
            <a:off x="6199800" y="3182249"/>
            <a:ext cx="2944200" cy="1961250"/>
          </a:xfrm>
          <a:prstGeom prst="rect">
            <a:avLst/>
          </a:prstGeom>
          <a:noFill/>
          <a:ln>
            <a:noFill/>
          </a:ln>
        </p:spPr>
      </p:pic>
      <p:pic>
        <p:nvPicPr>
          <p:cNvPr id="99" name="Google Shape;99;p18"/>
          <p:cNvPicPr preferRelativeResize="0"/>
          <p:nvPr/>
        </p:nvPicPr>
        <p:blipFill rotWithShape="1">
          <a:blip r:embed="rId4">
            <a:alphaModFix/>
          </a:blip>
          <a:srcRect b="61584" l="47872" r="32902" t="13531"/>
          <a:stretch/>
        </p:blipFill>
        <p:spPr>
          <a:xfrm>
            <a:off x="88425" y="-15375"/>
            <a:ext cx="961550" cy="97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141800" y="280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1935"/>
              <a:buFont typeface="Arial"/>
              <a:buNone/>
            </a:pPr>
            <a:r>
              <a:rPr b="1" lang="en" sz="3100">
                <a:solidFill>
                  <a:srgbClr val="1A1A1A"/>
                </a:solidFill>
                <a:latin typeface="Times"/>
                <a:ea typeface="Times"/>
                <a:cs typeface="Times"/>
                <a:sym typeface="Times"/>
              </a:rPr>
              <a:t>Literature Review</a:t>
            </a:r>
            <a:endParaRPr b="1" sz="3100">
              <a:solidFill>
                <a:srgbClr val="1A1A1A"/>
              </a:solidFill>
              <a:latin typeface="Times"/>
              <a:ea typeface="Times"/>
              <a:cs typeface="Times"/>
              <a:sym typeface="Times"/>
            </a:endParaRPr>
          </a:p>
          <a:p>
            <a:pPr indent="0" lvl="0" marL="0" rtl="0" algn="l">
              <a:lnSpc>
                <a:spcPct val="115000"/>
              </a:lnSpc>
              <a:spcBef>
                <a:spcPts val="0"/>
              </a:spcBef>
              <a:spcAft>
                <a:spcPts val="0"/>
              </a:spcAft>
              <a:buNone/>
            </a:pPr>
            <a:r>
              <a:t/>
            </a:r>
            <a:endParaRPr sz="1800">
              <a:solidFill>
                <a:schemeClr val="dk2"/>
              </a:solidFill>
            </a:endParaRPr>
          </a:p>
          <a:p>
            <a:pPr indent="0" lvl="0" marL="0" rtl="0" algn="l">
              <a:spcBef>
                <a:spcPts val="1200"/>
              </a:spcBef>
              <a:spcAft>
                <a:spcPts val="0"/>
              </a:spcAft>
              <a:buNone/>
            </a:pPr>
            <a:r>
              <a:t/>
            </a:r>
            <a:endParaRPr/>
          </a:p>
        </p:txBody>
      </p:sp>
      <p:sp>
        <p:nvSpPr>
          <p:cNvPr id="105" name="Google Shape;105;p19"/>
          <p:cNvSpPr txBox="1"/>
          <p:nvPr>
            <p:ph idx="1" type="body"/>
          </p:nvPr>
        </p:nvSpPr>
        <p:spPr>
          <a:xfrm>
            <a:off x="4406650" y="1633100"/>
            <a:ext cx="4507800" cy="27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333333"/>
                </a:solidFill>
                <a:highlight>
                  <a:srgbClr val="FFFFFF"/>
                </a:highlight>
                <a:latin typeface="Times New Roman"/>
                <a:ea typeface="Times New Roman"/>
                <a:cs typeface="Times New Roman"/>
                <a:sym typeface="Times New Roman"/>
              </a:rPr>
              <a:t>Informatica is introduced as a software development company in the market. It provides a complete data integration solution and data management system. It launched multiple products that mainly focused on data integration.</a:t>
            </a:r>
            <a:endParaRPr sz="16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600">
                <a:solidFill>
                  <a:srgbClr val="333333"/>
                </a:solidFill>
                <a:highlight>
                  <a:srgbClr val="FFFFFF"/>
                </a:highlight>
                <a:latin typeface="Times New Roman"/>
                <a:ea typeface="Times New Roman"/>
                <a:cs typeface="Times New Roman"/>
                <a:sym typeface="Times New Roman"/>
              </a:rPr>
              <a:t>Informatica is used to extracting required data form operation all systems and transforms the same data on its server and load it to the data warehouse.</a:t>
            </a:r>
            <a:endParaRPr sz="2000">
              <a:solidFill>
                <a:srgbClr val="333333"/>
              </a:solidFill>
              <a:highlight>
                <a:srgbClr val="FFFFFF"/>
              </a:highlight>
              <a:latin typeface="Times New Roman"/>
              <a:ea typeface="Times New Roman"/>
              <a:cs typeface="Times New Roman"/>
              <a:sym typeface="Times New Roman"/>
            </a:endParaRPr>
          </a:p>
        </p:txBody>
      </p:sp>
      <p:pic>
        <p:nvPicPr>
          <p:cNvPr id="106" name="Google Shape;106;p19"/>
          <p:cNvPicPr preferRelativeResize="0"/>
          <p:nvPr/>
        </p:nvPicPr>
        <p:blipFill>
          <a:blip r:embed="rId3">
            <a:alphaModFix/>
          </a:blip>
          <a:stretch>
            <a:fillRect/>
          </a:stretch>
        </p:blipFill>
        <p:spPr>
          <a:xfrm>
            <a:off x="369000" y="1258604"/>
            <a:ext cx="3727276" cy="3042971"/>
          </a:xfrm>
          <a:prstGeom prst="rect">
            <a:avLst/>
          </a:prstGeom>
          <a:noFill/>
          <a:ln>
            <a:noFill/>
          </a:ln>
        </p:spPr>
      </p:pic>
      <p:pic>
        <p:nvPicPr>
          <p:cNvPr id="107" name="Google Shape;107;p19"/>
          <p:cNvPicPr preferRelativeResize="0"/>
          <p:nvPr/>
        </p:nvPicPr>
        <p:blipFill rotWithShape="1">
          <a:blip r:embed="rId4">
            <a:alphaModFix/>
          </a:blip>
          <a:srcRect b="60236" l="69525" r="12536" t="15875"/>
          <a:stretch/>
        </p:blipFill>
        <p:spPr>
          <a:xfrm>
            <a:off x="142625" y="106850"/>
            <a:ext cx="999175" cy="103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1468602" y="1139411"/>
            <a:ext cx="5348050" cy="2326724"/>
          </a:xfrm>
          <a:prstGeom prst="rect">
            <a:avLst/>
          </a:prstGeom>
          <a:noFill/>
          <a:ln>
            <a:noFill/>
          </a:ln>
        </p:spPr>
      </p:pic>
      <p:sp>
        <p:nvSpPr>
          <p:cNvPr id="113" name="Google Shape;113;p20"/>
          <p:cNvSpPr txBox="1"/>
          <p:nvPr>
            <p:ph type="title"/>
          </p:nvPr>
        </p:nvSpPr>
        <p:spPr>
          <a:xfrm>
            <a:off x="901175" y="257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1935"/>
              <a:buFont typeface="Arial"/>
              <a:buNone/>
            </a:pPr>
            <a:r>
              <a:rPr b="1" lang="en" sz="3100">
                <a:solidFill>
                  <a:srgbClr val="1A1A1A"/>
                </a:solidFill>
                <a:latin typeface="Times"/>
                <a:ea typeface="Times"/>
                <a:cs typeface="Times"/>
                <a:sym typeface="Times"/>
              </a:rPr>
              <a:t>ETL Process</a:t>
            </a:r>
            <a:endParaRPr b="1" sz="3100">
              <a:solidFill>
                <a:srgbClr val="1A1A1A"/>
              </a:solidFill>
              <a:latin typeface="Times"/>
              <a:ea typeface="Times"/>
              <a:cs typeface="Times"/>
              <a:sym typeface="Times"/>
            </a:endParaRPr>
          </a:p>
          <a:p>
            <a:pPr indent="0" lvl="0" marL="0" rtl="0" algn="l">
              <a:lnSpc>
                <a:spcPct val="115000"/>
              </a:lnSpc>
              <a:spcBef>
                <a:spcPts val="0"/>
              </a:spcBef>
              <a:spcAft>
                <a:spcPts val="0"/>
              </a:spcAft>
              <a:buNone/>
            </a:pPr>
            <a:r>
              <a:t/>
            </a:r>
            <a:endParaRPr sz="1800">
              <a:solidFill>
                <a:schemeClr val="dk2"/>
              </a:solidFill>
            </a:endParaRPr>
          </a:p>
          <a:p>
            <a:pPr indent="0" lvl="0" marL="0" rtl="0" algn="l">
              <a:spcBef>
                <a:spcPts val="1200"/>
              </a:spcBef>
              <a:spcAft>
                <a:spcPts val="0"/>
              </a:spcAft>
              <a:buNone/>
            </a:pPr>
            <a:r>
              <a:t/>
            </a:r>
            <a:endParaRPr/>
          </a:p>
        </p:txBody>
      </p:sp>
      <p:pic>
        <p:nvPicPr>
          <p:cNvPr id="114" name="Google Shape;114;p20"/>
          <p:cNvPicPr preferRelativeResize="0"/>
          <p:nvPr/>
        </p:nvPicPr>
        <p:blipFill rotWithShape="1">
          <a:blip r:embed="rId4">
            <a:alphaModFix/>
          </a:blip>
          <a:srcRect b="39544" l="13539" r="68805" t="35969"/>
          <a:stretch/>
        </p:blipFill>
        <p:spPr>
          <a:xfrm>
            <a:off x="-1" y="30924"/>
            <a:ext cx="829145" cy="896975"/>
          </a:xfrm>
          <a:prstGeom prst="rect">
            <a:avLst/>
          </a:prstGeom>
          <a:noFill/>
          <a:ln>
            <a:noFill/>
          </a:ln>
        </p:spPr>
      </p:pic>
      <p:sp>
        <p:nvSpPr>
          <p:cNvPr id="115" name="Google Shape;115;p20"/>
          <p:cNvSpPr txBox="1"/>
          <p:nvPr/>
        </p:nvSpPr>
        <p:spPr>
          <a:xfrm>
            <a:off x="1131475" y="3537725"/>
            <a:ext cx="21480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rgbClr val="333333"/>
                </a:solidFill>
                <a:highlight>
                  <a:srgbClr val="FFFFFF"/>
                </a:highlight>
                <a:latin typeface="Roboto"/>
                <a:ea typeface="Roboto"/>
                <a:cs typeface="Roboto"/>
                <a:sym typeface="Roboto"/>
              </a:rPr>
              <a:t>Extracting required data form operation all systems</a:t>
            </a:r>
            <a:endParaRPr sz="1100"/>
          </a:p>
        </p:txBody>
      </p:sp>
      <p:sp>
        <p:nvSpPr>
          <p:cNvPr id="116" name="Google Shape;116;p20"/>
          <p:cNvSpPr txBox="1"/>
          <p:nvPr/>
        </p:nvSpPr>
        <p:spPr>
          <a:xfrm>
            <a:off x="3597550" y="3547175"/>
            <a:ext cx="1740900" cy="6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Transforms the same data on its server</a:t>
            </a:r>
            <a:endParaRPr/>
          </a:p>
        </p:txBody>
      </p:sp>
      <p:sp>
        <p:nvSpPr>
          <p:cNvPr id="117" name="Google Shape;117;p20"/>
          <p:cNvSpPr txBox="1"/>
          <p:nvPr/>
        </p:nvSpPr>
        <p:spPr>
          <a:xfrm>
            <a:off x="5656400" y="3547175"/>
            <a:ext cx="17988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Load it to the data warehouse.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923375" y="122900"/>
            <a:ext cx="7688700" cy="11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Internship Planning</a:t>
            </a:r>
            <a:endParaRPr b="1">
              <a:latin typeface="Times New Roman"/>
              <a:ea typeface="Times New Roman"/>
              <a:cs typeface="Times New Roman"/>
              <a:sym typeface="Times New Roman"/>
            </a:endParaRPr>
          </a:p>
        </p:txBody>
      </p:sp>
      <p:sp>
        <p:nvSpPr>
          <p:cNvPr id="123" name="Google Shape;123;p21"/>
          <p:cNvSpPr txBox="1"/>
          <p:nvPr/>
        </p:nvSpPr>
        <p:spPr>
          <a:xfrm>
            <a:off x="440475" y="1418125"/>
            <a:ext cx="4298700" cy="21672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Advanced SQL </a:t>
            </a:r>
            <a:endParaRPr/>
          </a:p>
          <a:p>
            <a:pPr indent="-317500" lvl="0" marL="457200" rtl="0" algn="l">
              <a:lnSpc>
                <a:spcPct val="200000"/>
              </a:lnSpc>
              <a:spcBef>
                <a:spcPts val="0"/>
              </a:spcBef>
              <a:spcAft>
                <a:spcPts val="0"/>
              </a:spcAft>
              <a:buSzPts val="1400"/>
              <a:buAutoNum type="arabicPeriod"/>
            </a:pPr>
            <a:r>
              <a:rPr lang="en"/>
              <a:t>Data warehousing </a:t>
            </a:r>
            <a:endParaRPr/>
          </a:p>
          <a:p>
            <a:pPr indent="-317500" lvl="0" marL="457200" rtl="0" algn="l">
              <a:lnSpc>
                <a:spcPct val="200000"/>
              </a:lnSpc>
              <a:spcBef>
                <a:spcPts val="0"/>
              </a:spcBef>
              <a:spcAft>
                <a:spcPts val="0"/>
              </a:spcAft>
              <a:buSzPts val="1400"/>
              <a:buAutoNum type="arabicPeriod"/>
            </a:pPr>
            <a:r>
              <a:rPr lang="en"/>
              <a:t>Informatica PowerCenter </a:t>
            </a:r>
            <a:endParaRPr/>
          </a:p>
          <a:p>
            <a:pPr indent="-317500" lvl="0" marL="457200" rtl="0" algn="l">
              <a:lnSpc>
                <a:spcPct val="200000"/>
              </a:lnSpc>
              <a:spcBef>
                <a:spcPts val="0"/>
              </a:spcBef>
              <a:spcAft>
                <a:spcPts val="0"/>
              </a:spcAft>
              <a:buSzPts val="1400"/>
              <a:buAutoNum type="arabicPeriod"/>
            </a:pPr>
            <a:r>
              <a:rPr lang="en"/>
              <a:t>Informatica Intelligent Cloud Services(</a:t>
            </a:r>
            <a:r>
              <a:rPr lang="en"/>
              <a:t>IICS) </a:t>
            </a:r>
            <a:endParaRPr/>
          </a:p>
          <a:p>
            <a:pPr indent="-317500" lvl="0" marL="457200" rtl="0" algn="l">
              <a:lnSpc>
                <a:spcPct val="200000"/>
              </a:lnSpc>
              <a:spcBef>
                <a:spcPts val="0"/>
              </a:spcBef>
              <a:spcAft>
                <a:spcPts val="0"/>
              </a:spcAft>
              <a:buSzPts val="1400"/>
              <a:buAutoNum type="arabicPeriod"/>
            </a:pPr>
            <a:r>
              <a:rPr lang="en"/>
              <a:t>Working on real time Data</a:t>
            </a:r>
            <a:endParaRPr/>
          </a:p>
        </p:txBody>
      </p:sp>
      <p:pic>
        <p:nvPicPr>
          <p:cNvPr id="124" name="Google Shape;124;p21"/>
          <p:cNvPicPr preferRelativeResize="0"/>
          <p:nvPr/>
        </p:nvPicPr>
        <p:blipFill>
          <a:blip r:embed="rId3">
            <a:alphaModFix/>
          </a:blip>
          <a:stretch>
            <a:fillRect/>
          </a:stretch>
        </p:blipFill>
        <p:spPr>
          <a:xfrm>
            <a:off x="4625875" y="927901"/>
            <a:ext cx="3886426" cy="3074200"/>
          </a:xfrm>
          <a:prstGeom prst="rect">
            <a:avLst/>
          </a:prstGeom>
          <a:noFill/>
          <a:ln>
            <a:noFill/>
          </a:ln>
        </p:spPr>
      </p:pic>
      <p:pic>
        <p:nvPicPr>
          <p:cNvPr id="125" name="Google Shape;125;p21"/>
          <p:cNvPicPr preferRelativeResize="0"/>
          <p:nvPr/>
        </p:nvPicPr>
        <p:blipFill rotWithShape="1">
          <a:blip r:embed="rId4">
            <a:alphaModFix/>
          </a:blip>
          <a:srcRect b="39993" l="35026" r="47164" t="38494"/>
          <a:stretch/>
        </p:blipFill>
        <p:spPr>
          <a:xfrm>
            <a:off x="-3" y="-2"/>
            <a:ext cx="923375" cy="869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