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Economica"/>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conomic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OpenSans-regular.fntdata"/><Relationship Id="rId16" Type="http://schemas.openxmlformats.org/officeDocument/2006/relationships/font" Target="fonts/Economica-boldItalic.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1f464b95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1f464b95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1f464b95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1f464b95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336568f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336568f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1f464b95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1f464b9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1f464b95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1f464b95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1f464b95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1f464b95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1f464b95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1f464b95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4" name="Google Shape;64;p13"/>
          <p:cNvPicPr preferRelativeResize="0"/>
          <p:nvPr/>
        </p:nvPicPr>
        <p:blipFill rotWithShape="1">
          <a:blip r:embed="rId3">
            <a:alphaModFix/>
          </a:blip>
          <a:srcRect b="9790" l="0" r="0" t="9499"/>
          <a:stretch/>
        </p:blipFill>
        <p:spPr>
          <a:xfrm>
            <a:off x="0" y="0"/>
            <a:ext cx="9144000" cy="5074824"/>
          </a:xfrm>
          <a:prstGeom prst="rect">
            <a:avLst/>
          </a:prstGeom>
          <a:noFill/>
          <a:ln>
            <a:noFill/>
          </a:ln>
        </p:spPr>
      </p:pic>
      <p:sp>
        <p:nvSpPr>
          <p:cNvPr id="65" name="Google Shape;65;p13"/>
          <p:cNvSpPr txBox="1"/>
          <p:nvPr>
            <p:ph type="ctrTitle"/>
          </p:nvPr>
        </p:nvSpPr>
        <p:spPr>
          <a:xfrm>
            <a:off x="311700" y="186600"/>
            <a:ext cx="8520600" cy="98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700">
                <a:solidFill>
                  <a:srgbClr val="434343"/>
                </a:solidFill>
              </a:rPr>
              <a:t>Internship Review 2</a:t>
            </a:r>
            <a:endParaRPr sz="4700">
              <a:solidFill>
                <a:srgbClr val="434343"/>
              </a:solidFill>
            </a:endParaRPr>
          </a:p>
        </p:txBody>
      </p:sp>
      <p:sp>
        <p:nvSpPr>
          <p:cNvPr id="66" name="Google Shape;66;p13"/>
          <p:cNvSpPr txBox="1"/>
          <p:nvPr>
            <p:ph idx="1" type="subTitle"/>
          </p:nvPr>
        </p:nvSpPr>
        <p:spPr>
          <a:xfrm>
            <a:off x="412850" y="1403775"/>
            <a:ext cx="8520600" cy="140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chemeClr val="dk1"/>
                </a:solidFill>
                <a:latin typeface="Times New Roman"/>
                <a:ea typeface="Times New Roman"/>
                <a:cs typeface="Times New Roman"/>
                <a:sym typeface="Times New Roman"/>
              </a:rPr>
              <a:t>Organization Name</a:t>
            </a:r>
            <a:r>
              <a:rPr b="1" lang="en" sz="2200">
                <a:solidFill>
                  <a:srgbClr val="1C4587"/>
                </a:solidFill>
                <a:latin typeface="Times New Roman"/>
                <a:ea typeface="Times New Roman"/>
                <a:cs typeface="Times New Roman"/>
                <a:sym typeface="Times New Roman"/>
              </a:rPr>
              <a:t> </a:t>
            </a:r>
            <a:r>
              <a:rPr b="1" lang="en" sz="2200">
                <a:solidFill>
                  <a:schemeClr val="dk1"/>
                </a:solidFill>
                <a:latin typeface="Times New Roman"/>
                <a:ea typeface="Times New Roman"/>
                <a:cs typeface="Times New Roman"/>
                <a:sym typeface="Times New Roman"/>
              </a:rPr>
              <a:t>:</a:t>
            </a:r>
            <a:r>
              <a:rPr b="1" lang="en" sz="2200">
                <a:solidFill>
                  <a:srgbClr val="1C4587"/>
                </a:solidFill>
                <a:latin typeface="Times New Roman"/>
                <a:ea typeface="Times New Roman"/>
                <a:cs typeface="Times New Roman"/>
                <a:sym typeface="Times New Roman"/>
              </a:rPr>
              <a:t> Whirlpool Corporation (GTEC)</a:t>
            </a:r>
            <a:endParaRPr b="1" sz="2200">
              <a:solidFill>
                <a:srgbClr val="1C4587"/>
              </a:solidFill>
              <a:latin typeface="Times New Roman"/>
              <a:ea typeface="Times New Roman"/>
              <a:cs typeface="Times New Roman"/>
              <a:sym typeface="Times New Roman"/>
            </a:endParaRPr>
          </a:p>
          <a:p>
            <a:pPr indent="0" lvl="0" marL="0" rtl="0" algn="l">
              <a:spcBef>
                <a:spcPts val="0"/>
              </a:spcBef>
              <a:spcAft>
                <a:spcPts val="0"/>
              </a:spcAft>
              <a:buNone/>
            </a:pPr>
            <a:r>
              <a:rPr b="1" lang="en" sz="2200">
                <a:solidFill>
                  <a:schemeClr val="dk1"/>
                </a:solidFill>
                <a:latin typeface="Times New Roman"/>
                <a:ea typeface="Times New Roman"/>
                <a:cs typeface="Times New Roman"/>
                <a:sym typeface="Times New Roman"/>
              </a:rPr>
              <a:t>Domain :</a:t>
            </a:r>
            <a:r>
              <a:rPr b="1" lang="en" sz="2200">
                <a:solidFill>
                  <a:srgbClr val="1C4587"/>
                </a:solidFill>
                <a:latin typeface="Times New Roman"/>
                <a:ea typeface="Times New Roman"/>
                <a:cs typeface="Times New Roman"/>
                <a:sym typeface="Times New Roman"/>
              </a:rPr>
              <a:t> Data Analytics (Informatica Developer)</a:t>
            </a:r>
            <a:endParaRPr b="1" sz="2200">
              <a:solidFill>
                <a:srgbClr val="1C4587"/>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1C4587"/>
              </a:solidFill>
            </a:endParaRPr>
          </a:p>
        </p:txBody>
      </p:sp>
      <p:sp>
        <p:nvSpPr>
          <p:cNvPr id="67" name="Google Shape;67;p13"/>
          <p:cNvSpPr txBox="1"/>
          <p:nvPr/>
        </p:nvSpPr>
        <p:spPr>
          <a:xfrm>
            <a:off x="0" y="2600650"/>
            <a:ext cx="9144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3D85C6"/>
                </a:solidFill>
              </a:rPr>
              <a:t>Name - </a:t>
            </a:r>
            <a:r>
              <a:rPr b="1" i="1" lang="en">
                <a:solidFill>
                  <a:srgbClr val="3D85C6"/>
                </a:solidFill>
              </a:rPr>
              <a:t>Om Parag Butala</a:t>
            </a:r>
            <a:endParaRPr b="1" i="1">
              <a:solidFill>
                <a:srgbClr val="3D85C6"/>
              </a:solidFill>
            </a:endParaRPr>
          </a:p>
          <a:p>
            <a:pPr indent="0" lvl="0" marL="0" rtl="0" algn="ctr">
              <a:spcBef>
                <a:spcPts val="0"/>
              </a:spcBef>
              <a:spcAft>
                <a:spcPts val="0"/>
              </a:spcAft>
              <a:buNone/>
            </a:pPr>
            <a:r>
              <a:rPr i="1" lang="en">
                <a:solidFill>
                  <a:srgbClr val="3D85C6"/>
                </a:solidFill>
              </a:rPr>
              <a:t>Class - </a:t>
            </a:r>
            <a:r>
              <a:rPr b="1" i="1" lang="en">
                <a:solidFill>
                  <a:srgbClr val="3D85C6"/>
                </a:solidFill>
              </a:rPr>
              <a:t>CS-C-3 BTech</a:t>
            </a:r>
            <a:endParaRPr b="1" i="1">
              <a:solidFill>
                <a:srgbClr val="3D85C6"/>
              </a:solidFill>
            </a:endParaRPr>
          </a:p>
          <a:p>
            <a:pPr indent="0" lvl="0" marL="0" rtl="0" algn="ctr">
              <a:spcBef>
                <a:spcPts val="0"/>
              </a:spcBef>
              <a:spcAft>
                <a:spcPts val="0"/>
              </a:spcAft>
              <a:buNone/>
            </a:pPr>
            <a:r>
              <a:rPr i="1" lang="en">
                <a:solidFill>
                  <a:srgbClr val="3D85C6"/>
                </a:solidFill>
              </a:rPr>
              <a:t>PRN - </a:t>
            </a:r>
            <a:r>
              <a:rPr b="1" i="1" lang="en">
                <a:solidFill>
                  <a:srgbClr val="3D85C6"/>
                </a:solidFill>
              </a:rPr>
              <a:t>22120149</a:t>
            </a:r>
            <a:endParaRPr b="1" i="1">
              <a:solidFill>
                <a:srgbClr val="3D85C6"/>
              </a:solidFill>
            </a:endParaRPr>
          </a:p>
        </p:txBody>
      </p:sp>
      <p:sp>
        <p:nvSpPr>
          <p:cNvPr id="68" name="Google Shape;68;p13"/>
          <p:cNvSpPr txBox="1"/>
          <p:nvPr/>
        </p:nvSpPr>
        <p:spPr>
          <a:xfrm>
            <a:off x="620450" y="3886525"/>
            <a:ext cx="2376600" cy="10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Guide :</a:t>
            </a:r>
            <a:br>
              <a:rPr lang="en"/>
            </a:br>
            <a:r>
              <a:rPr lang="en"/>
              <a:t>Prof. Namrata Wasatkar</a:t>
            </a:r>
            <a:endParaRPr/>
          </a:p>
        </p:txBody>
      </p:sp>
      <p:sp>
        <p:nvSpPr>
          <p:cNvPr id="69" name="Google Shape;69;p13"/>
          <p:cNvSpPr txBox="1"/>
          <p:nvPr/>
        </p:nvSpPr>
        <p:spPr>
          <a:xfrm>
            <a:off x="5620275" y="3886525"/>
            <a:ext cx="31500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Industry Manager : Nitin Phuke</a:t>
            </a:r>
            <a:endParaRPr/>
          </a:p>
          <a:p>
            <a:pPr indent="0" lvl="0" marL="0" rtl="0" algn="l">
              <a:spcBef>
                <a:spcPts val="0"/>
              </a:spcBef>
              <a:spcAft>
                <a:spcPts val="0"/>
              </a:spcAft>
              <a:buNone/>
            </a:pPr>
            <a:r>
              <a:rPr lang="en"/>
              <a:t>Industry Mentor : Mohit Shrivastava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34700" y="481575"/>
            <a:ext cx="8274600" cy="535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200"/>
              </a:spcAft>
              <a:buNone/>
            </a:pPr>
            <a:r>
              <a:rPr b="1" lang="en">
                <a:latin typeface="Times New Roman"/>
                <a:ea typeface="Times New Roman"/>
                <a:cs typeface="Times New Roman"/>
                <a:sym typeface="Times New Roman"/>
              </a:rPr>
              <a:t>Problem statement</a:t>
            </a:r>
            <a:endParaRPr/>
          </a:p>
        </p:txBody>
      </p:sp>
      <p:sp>
        <p:nvSpPr>
          <p:cNvPr id="75" name="Google Shape;75;p14"/>
          <p:cNvSpPr txBox="1"/>
          <p:nvPr>
            <p:ph idx="1" type="body"/>
          </p:nvPr>
        </p:nvSpPr>
        <p:spPr>
          <a:xfrm>
            <a:off x="576825" y="1262850"/>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900">
                <a:latin typeface="Times New Roman"/>
                <a:ea typeface="Times New Roman"/>
                <a:cs typeface="Times New Roman"/>
                <a:sym typeface="Times New Roman"/>
              </a:rPr>
              <a:t>To develop the mapping workflows as per the technical requirements from different stakeholders  related to Sales, Promotions, Products, Orders, Service etc. and supporting the same. Also, monitoring and troubleshooting existing tasks when abended/suspended. Also learning the admin side activities (Repository Management, Server Management, User Management) for ETL Informatica.</a:t>
            </a:r>
            <a:endParaRPr sz="1900">
              <a:latin typeface="Times New Roman"/>
              <a:ea typeface="Times New Roman"/>
              <a:cs typeface="Times New Roman"/>
              <a:sym typeface="Times New Roman"/>
            </a:endParaRPr>
          </a:p>
        </p:txBody>
      </p:sp>
      <p:pic>
        <p:nvPicPr>
          <p:cNvPr id="76" name="Google Shape;76;p14"/>
          <p:cNvPicPr preferRelativeResize="0"/>
          <p:nvPr/>
        </p:nvPicPr>
        <p:blipFill>
          <a:blip r:embed="rId3">
            <a:alphaModFix/>
          </a:blip>
          <a:stretch>
            <a:fillRect/>
          </a:stretch>
        </p:blipFill>
        <p:spPr>
          <a:xfrm>
            <a:off x="6199800" y="3182249"/>
            <a:ext cx="2944200" cy="1961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585100" y="0"/>
            <a:ext cx="7688700" cy="1121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Internship Planning</a:t>
            </a:r>
            <a:endParaRPr b="1">
              <a:latin typeface="Times New Roman"/>
              <a:ea typeface="Times New Roman"/>
              <a:cs typeface="Times New Roman"/>
              <a:sym typeface="Times New Roman"/>
            </a:endParaRPr>
          </a:p>
        </p:txBody>
      </p:sp>
      <p:sp>
        <p:nvSpPr>
          <p:cNvPr id="82" name="Google Shape;82;p15"/>
          <p:cNvSpPr txBox="1"/>
          <p:nvPr/>
        </p:nvSpPr>
        <p:spPr>
          <a:xfrm>
            <a:off x="449150" y="1611325"/>
            <a:ext cx="4298700" cy="21672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Advanced SQL </a:t>
            </a:r>
            <a:endParaRPr/>
          </a:p>
          <a:p>
            <a:pPr indent="-317500" lvl="0" marL="457200" rtl="0" algn="l">
              <a:lnSpc>
                <a:spcPct val="200000"/>
              </a:lnSpc>
              <a:spcBef>
                <a:spcPts val="0"/>
              </a:spcBef>
              <a:spcAft>
                <a:spcPts val="0"/>
              </a:spcAft>
              <a:buSzPts val="1400"/>
              <a:buAutoNum type="arabicPeriod"/>
            </a:pPr>
            <a:r>
              <a:rPr lang="en"/>
              <a:t>Data warehousing </a:t>
            </a:r>
            <a:endParaRPr/>
          </a:p>
          <a:p>
            <a:pPr indent="-317500" lvl="0" marL="457200" rtl="0" algn="l">
              <a:lnSpc>
                <a:spcPct val="200000"/>
              </a:lnSpc>
              <a:spcBef>
                <a:spcPts val="0"/>
              </a:spcBef>
              <a:spcAft>
                <a:spcPts val="0"/>
              </a:spcAft>
              <a:buSzPts val="1400"/>
              <a:buAutoNum type="arabicPeriod"/>
            </a:pPr>
            <a:r>
              <a:rPr lang="en"/>
              <a:t>Informatica PowerCenter </a:t>
            </a:r>
            <a:endParaRPr/>
          </a:p>
          <a:p>
            <a:pPr indent="-317500" lvl="0" marL="457200" rtl="0" algn="l">
              <a:lnSpc>
                <a:spcPct val="200000"/>
              </a:lnSpc>
              <a:spcBef>
                <a:spcPts val="0"/>
              </a:spcBef>
              <a:spcAft>
                <a:spcPts val="0"/>
              </a:spcAft>
              <a:buSzPts val="1400"/>
              <a:buAutoNum type="arabicPeriod"/>
            </a:pPr>
            <a:r>
              <a:rPr lang="en"/>
              <a:t>Informatica Intelligent Cloud Services(IICS) </a:t>
            </a:r>
            <a:endParaRPr/>
          </a:p>
          <a:p>
            <a:pPr indent="-317500" lvl="0" marL="457200" rtl="0" algn="l">
              <a:lnSpc>
                <a:spcPct val="200000"/>
              </a:lnSpc>
              <a:spcBef>
                <a:spcPts val="0"/>
              </a:spcBef>
              <a:spcAft>
                <a:spcPts val="0"/>
              </a:spcAft>
              <a:buSzPts val="1400"/>
              <a:buAutoNum type="arabicPeriod"/>
            </a:pPr>
            <a:r>
              <a:rPr lang="en"/>
              <a:t>Working to ongoing Project</a:t>
            </a:r>
            <a:endParaRPr/>
          </a:p>
        </p:txBody>
      </p:sp>
      <p:pic>
        <p:nvPicPr>
          <p:cNvPr id="83" name="Google Shape;83;p15"/>
          <p:cNvPicPr preferRelativeResize="0"/>
          <p:nvPr/>
        </p:nvPicPr>
        <p:blipFill>
          <a:blip r:embed="rId3">
            <a:alphaModFix/>
          </a:blip>
          <a:stretch>
            <a:fillRect/>
          </a:stretch>
        </p:blipFill>
        <p:spPr>
          <a:xfrm>
            <a:off x="4634550" y="1121101"/>
            <a:ext cx="3886426" cy="307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89400"/>
            <a:ext cx="8520600" cy="70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Use Case/ Example</a:t>
            </a:r>
            <a:endParaRPr/>
          </a:p>
        </p:txBody>
      </p:sp>
      <p:sp>
        <p:nvSpPr>
          <p:cNvPr id="89" name="Google Shape;89;p16"/>
          <p:cNvSpPr txBox="1"/>
          <p:nvPr>
            <p:ph idx="1" type="body"/>
          </p:nvPr>
        </p:nvSpPr>
        <p:spPr>
          <a:xfrm>
            <a:off x="86175" y="727400"/>
            <a:ext cx="1997100" cy="559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n"/>
              <a:t>SCD (type-1)</a:t>
            </a:r>
            <a:br>
              <a:rPr lang="en"/>
            </a:br>
            <a:r>
              <a:rPr lang="en"/>
              <a:t>Update Strategy:</a:t>
            </a:r>
            <a:endParaRPr/>
          </a:p>
        </p:txBody>
      </p:sp>
      <p:pic>
        <p:nvPicPr>
          <p:cNvPr id="90" name="Google Shape;90;p16"/>
          <p:cNvPicPr preferRelativeResize="0"/>
          <p:nvPr/>
        </p:nvPicPr>
        <p:blipFill>
          <a:blip r:embed="rId3">
            <a:alphaModFix/>
          </a:blip>
          <a:stretch>
            <a:fillRect/>
          </a:stretch>
        </p:blipFill>
        <p:spPr>
          <a:xfrm>
            <a:off x="1436350" y="905525"/>
            <a:ext cx="7585550" cy="396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1" type="body"/>
          </p:nvPr>
        </p:nvSpPr>
        <p:spPr>
          <a:xfrm>
            <a:off x="311700" y="356300"/>
            <a:ext cx="8520600" cy="511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rgbClr val="212529"/>
                </a:solidFill>
              </a:rPr>
              <a:t>Load unique records in one file and duplicate records in second file without losing records</a:t>
            </a:r>
            <a:endParaRPr>
              <a:solidFill>
                <a:srgbClr val="212529"/>
              </a:solidFill>
            </a:endParaRPr>
          </a:p>
        </p:txBody>
      </p:sp>
      <p:pic>
        <p:nvPicPr>
          <p:cNvPr id="96" name="Google Shape;96;p17"/>
          <p:cNvPicPr preferRelativeResize="0"/>
          <p:nvPr/>
        </p:nvPicPr>
        <p:blipFill>
          <a:blip r:embed="rId3">
            <a:alphaModFix/>
          </a:blip>
          <a:stretch>
            <a:fillRect/>
          </a:stretch>
        </p:blipFill>
        <p:spPr>
          <a:xfrm>
            <a:off x="919675" y="867800"/>
            <a:ext cx="7059379" cy="3970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328100" y="671525"/>
            <a:ext cx="4727199" cy="2052600"/>
          </a:xfrm>
          <a:prstGeom prst="rect">
            <a:avLst/>
          </a:prstGeom>
          <a:noFill/>
          <a:ln>
            <a:noFill/>
          </a:ln>
        </p:spPr>
      </p:pic>
      <p:sp>
        <p:nvSpPr>
          <p:cNvPr id="102" name="Google Shape;102;p18"/>
          <p:cNvSpPr txBox="1"/>
          <p:nvPr/>
        </p:nvSpPr>
        <p:spPr>
          <a:xfrm>
            <a:off x="222250" y="224025"/>
            <a:ext cx="2601600" cy="7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Output:</a:t>
            </a:r>
            <a:endParaRPr>
              <a:latin typeface="Open Sans"/>
              <a:ea typeface="Open Sans"/>
              <a:cs typeface="Open Sans"/>
              <a:sym typeface="Open Sans"/>
            </a:endParaRPr>
          </a:p>
        </p:txBody>
      </p:sp>
      <p:pic>
        <p:nvPicPr>
          <p:cNvPr id="103" name="Google Shape;103;p18"/>
          <p:cNvPicPr preferRelativeResize="0"/>
          <p:nvPr/>
        </p:nvPicPr>
        <p:blipFill>
          <a:blip r:embed="rId4">
            <a:alphaModFix/>
          </a:blip>
          <a:stretch>
            <a:fillRect/>
          </a:stretch>
        </p:blipFill>
        <p:spPr>
          <a:xfrm>
            <a:off x="5267000" y="90825"/>
            <a:ext cx="3774675" cy="2364500"/>
          </a:xfrm>
          <a:prstGeom prst="rect">
            <a:avLst/>
          </a:prstGeom>
          <a:noFill/>
          <a:ln>
            <a:noFill/>
          </a:ln>
        </p:spPr>
      </p:pic>
      <p:pic>
        <p:nvPicPr>
          <p:cNvPr id="104" name="Google Shape;104;p18"/>
          <p:cNvPicPr preferRelativeResize="0"/>
          <p:nvPr/>
        </p:nvPicPr>
        <p:blipFill>
          <a:blip r:embed="rId5">
            <a:alphaModFix/>
          </a:blip>
          <a:stretch>
            <a:fillRect/>
          </a:stretch>
        </p:blipFill>
        <p:spPr>
          <a:xfrm>
            <a:off x="328100" y="2833650"/>
            <a:ext cx="3395475" cy="2124100"/>
          </a:xfrm>
          <a:prstGeom prst="rect">
            <a:avLst/>
          </a:prstGeom>
          <a:noFill/>
          <a:ln>
            <a:noFill/>
          </a:ln>
        </p:spPr>
      </p:pic>
      <p:pic>
        <p:nvPicPr>
          <p:cNvPr id="105" name="Google Shape;105;p18"/>
          <p:cNvPicPr preferRelativeResize="0"/>
          <p:nvPr/>
        </p:nvPicPr>
        <p:blipFill>
          <a:blip r:embed="rId6">
            <a:alphaModFix/>
          </a:blip>
          <a:stretch>
            <a:fillRect/>
          </a:stretch>
        </p:blipFill>
        <p:spPr>
          <a:xfrm>
            <a:off x="4015325" y="2833649"/>
            <a:ext cx="3395475" cy="21274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2290763" y="744775"/>
            <a:ext cx="4562475" cy="34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