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0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entury Gothic Paneuropean" panose="020B0604020202020204" charset="0"/>
      <p:regular r:id="rId17"/>
    </p:embeddedFont>
    <p:embeddedFont>
      <p:font typeface="Century Gothic Paneuropean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43200" y="1290219"/>
            <a:ext cx="13018493" cy="2147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1"/>
              </a:lnSpc>
            </a:pPr>
            <a:r>
              <a:rPr lang="en-US" sz="6193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NOAH PROGRAMMING LANGUAGE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78391" y="4129694"/>
            <a:ext cx="8522150" cy="2895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2"/>
              </a:lnSpc>
            </a:pPr>
            <a:r>
              <a:rPr lang="en-US" sz="43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SER502 Team 15 |Notation for Optimized Algorithmic Handling</a:t>
            </a:r>
          </a:p>
          <a:p>
            <a:pPr algn="ctr">
              <a:lnSpc>
                <a:spcPts val="4162"/>
              </a:lnSpc>
            </a:pPr>
            <a:endParaRPr lang="en-US" sz="4373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5" name="Picture 2" descr="Arizona State University (ASU) Logo, PNG, Symbol, History ...">
            <a:extLst>
              <a:ext uri="{FF2B5EF4-FFF2-40B4-BE49-F238E27FC236}">
                <a16:creationId xmlns:a16="http://schemas.microsoft.com/office/drawing/2014/main" id="{7FF15584-3250-282F-2408-D19F9A2B5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0" y="7754880"/>
            <a:ext cx="4060712" cy="228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69119" y="383897"/>
            <a:ext cx="6968661" cy="936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2"/>
              </a:lnSpc>
            </a:pPr>
            <a:r>
              <a:rPr lang="en-US" sz="5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RUN INSTRUCTIONS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611959" y="2795905"/>
            <a:ext cx="11865059" cy="4477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How to Run NOAH Programs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3200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Steps:-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3200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  <a:p>
            <a:pPr marL="514350" indent="-514350" algn="ctr">
              <a:lnSpc>
                <a:spcPts val="2659"/>
              </a:lnSpc>
              <a:spcBef>
                <a:spcPct val="0"/>
              </a:spcBef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Navigate to project root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Execute </a:t>
            </a:r>
            <a:r>
              <a:rPr lang="en-US" sz="32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command:Bash</a:t>
            </a:r>
            <a:endParaRPr lang="en-US" sz="32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java -cp target/classes </a:t>
            </a:r>
            <a:r>
              <a:rPr lang="en-US" sz="32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com.example.antlr.NOAHParserMain</a:t>
            </a:r>
            <a:r>
              <a:rPr lang="en-US" sz="3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data/</a:t>
            </a:r>
            <a:r>
              <a:rPr lang="en-US" sz="3200" dirty="0" err="1" smtClean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sample.noah</a:t>
            </a:r>
            <a:endParaRPr lang="en-US" sz="32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1899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1899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24400" y="647700"/>
            <a:ext cx="8537178" cy="226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9"/>
              </a:lnSpc>
            </a:pPr>
            <a:r>
              <a:rPr lang="en-US" sz="5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SYSTEM SUPPORT AND DEVELOPMENT TOOLS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80616" y="3540513"/>
            <a:ext cx="12130193" cy="571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64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Supported Operating Systems: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Windows 10 and above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macOS 10.15 (Catalina) and above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Linux (Ubuntu 20.04 LTS and above)</a:t>
            </a:r>
          </a:p>
          <a:p>
            <a:pPr algn="l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64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Development Tools: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ANTLR (4.13.2): </a:t>
            </a: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Lexer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and parser generation.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GitHub: Version control and CI/CD pipelines.</a:t>
            </a:r>
          </a:p>
          <a:p>
            <a:pPr algn="l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39829" y="419321"/>
            <a:ext cx="8537178" cy="1067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49"/>
              </a:lnSpc>
            </a:pPr>
            <a:r>
              <a:rPr lang="en-US" sz="5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FUTURE DEVELOPMENT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69057" y="2583600"/>
            <a:ext cx="12130193" cy="4441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sz="364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Planned Features:-</a:t>
            </a:r>
          </a:p>
          <a:p>
            <a:pPr algn="l">
              <a:lnSpc>
                <a:spcPts val="5096"/>
              </a:lnSpc>
            </a:pPr>
            <a:endParaRPr lang="en-US" sz="3640" b="1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Extended type system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Advanced error recovery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Performance optimization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Additional language constructs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Enhanced testing framework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67500" y="502826"/>
            <a:ext cx="6390798" cy="1140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1"/>
              </a:lnSpc>
            </a:pPr>
            <a:r>
              <a:rPr lang="en-US" sz="5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0000" y="2612026"/>
            <a:ext cx="9180575" cy="6078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2"/>
              </a:lnSpc>
            </a:pPr>
            <a:r>
              <a:rPr lang="en-US" sz="40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            </a:t>
            </a:r>
            <a:endParaRPr lang="en-US" sz="4273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  <a:p>
            <a:pPr algn="ctr">
              <a:lnSpc>
                <a:spcPts val="5982"/>
              </a:lnSpc>
            </a:pPr>
            <a:r>
              <a:rPr lang="en-US" sz="42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</a:t>
            </a:r>
            <a:r>
              <a:rPr lang="en-US" sz="35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Successful implementation of a new programming language</a:t>
            </a:r>
          </a:p>
          <a:p>
            <a:pPr algn="ctr">
              <a:lnSpc>
                <a:spcPts val="5982"/>
              </a:lnSpc>
            </a:pPr>
            <a:r>
              <a:rPr lang="en-US" sz="35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Robust grammar and parser development</a:t>
            </a:r>
          </a:p>
          <a:p>
            <a:pPr algn="ctr">
              <a:lnSpc>
                <a:spcPts val="5982"/>
              </a:lnSpc>
            </a:pPr>
            <a:r>
              <a:rPr lang="en-US" sz="35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Comprehensive testing and documentation</a:t>
            </a:r>
          </a:p>
          <a:p>
            <a:pPr algn="ctr">
              <a:lnSpc>
                <a:spcPts val="5982"/>
              </a:lnSpc>
            </a:pPr>
            <a:r>
              <a:rPr lang="en-US" sz="35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Efficient team collaboration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8A8CEB7-3A51-42B0-CAC2-9231DF81D44C}"/>
              </a:ext>
            </a:extLst>
          </p:cNvPr>
          <p:cNvSpPr txBox="1"/>
          <p:nvPr/>
        </p:nvSpPr>
        <p:spPr>
          <a:xfrm>
            <a:off x="6159708" y="2080452"/>
            <a:ext cx="5586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Achievements:-</a:t>
            </a:r>
            <a:endParaRPr lang="en-IN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36708" y="453630"/>
            <a:ext cx="9060723" cy="103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1"/>
              </a:lnSpc>
            </a:pPr>
            <a:r>
              <a:rPr lang="en-US" sz="5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TEAM CONTRIBUTIONS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10542" y="1967014"/>
            <a:ext cx="6449032" cy="741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02"/>
              </a:lnSpc>
            </a:pPr>
            <a:r>
              <a:rPr lang="en-US" sz="2073" b="1" dirty="0" err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Aksh</a:t>
            </a:r>
            <a:r>
              <a:rPr lang="en-US" sz="2073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Rajesh Chauhan:-</a:t>
            </a:r>
          </a:p>
          <a:p>
            <a:pPr algn="just">
              <a:lnSpc>
                <a:spcPts val="2902"/>
              </a:lnSpc>
            </a:pP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Grammar rule definition</a:t>
            </a:r>
          </a:p>
          <a:p>
            <a:pPr algn="just">
              <a:lnSpc>
                <a:spcPts val="2902"/>
              </a:lnSpc>
            </a:pP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Regular expression development</a:t>
            </a:r>
          </a:p>
          <a:p>
            <a:pPr algn="just">
              <a:lnSpc>
                <a:spcPts val="2902"/>
              </a:lnSpc>
            </a:pP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</a:t>
            </a:r>
            <a:r>
              <a:rPr lang="en-US" sz="2073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Lexer</a:t>
            </a: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optimization</a:t>
            </a:r>
          </a:p>
          <a:p>
            <a:pPr algn="just">
              <a:lnSpc>
                <a:spcPts val="2902"/>
              </a:lnSpc>
            </a:pPr>
            <a:endParaRPr lang="en-US" sz="2073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just">
              <a:lnSpc>
                <a:spcPts val="2902"/>
              </a:lnSpc>
            </a:pPr>
            <a:r>
              <a:rPr lang="en-US" sz="2073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Om Rajesh Chauhan:-</a:t>
            </a:r>
          </a:p>
          <a:p>
            <a:pPr algn="just">
              <a:lnSpc>
                <a:spcPts val="2902"/>
              </a:lnSpc>
            </a:pP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ANTLR configuration</a:t>
            </a:r>
          </a:p>
          <a:p>
            <a:pPr algn="just">
              <a:lnSpc>
                <a:spcPts val="2902"/>
              </a:lnSpc>
            </a:pP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Parser integration</a:t>
            </a:r>
          </a:p>
          <a:p>
            <a:pPr algn="just">
              <a:lnSpc>
                <a:spcPts val="2902"/>
              </a:lnSpc>
            </a:pP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Error handling implementation</a:t>
            </a:r>
          </a:p>
          <a:p>
            <a:pPr algn="just">
              <a:lnSpc>
                <a:spcPts val="2902"/>
              </a:lnSpc>
            </a:pPr>
            <a:endParaRPr lang="en-US" sz="2073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just">
              <a:lnSpc>
                <a:spcPts val="2902"/>
              </a:lnSpc>
            </a:pPr>
            <a:r>
              <a:rPr lang="en-US" sz="2073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Nisarg </a:t>
            </a:r>
            <a:r>
              <a:rPr lang="en-US" sz="2073" b="1" dirty="0" err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Hemalkumar</a:t>
            </a:r>
            <a:r>
              <a:rPr lang="en-US" sz="2073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Desai:-</a:t>
            </a:r>
          </a:p>
          <a:p>
            <a:pPr algn="just">
              <a:lnSpc>
                <a:spcPts val="2902"/>
              </a:lnSpc>
            </a:pP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Test program development</a:t>
            </a:r>
          </a:p>
          <a:p>
            <a:pPr algn="just">
              <a:lnSpc>
                <a:spcPts val="2902"/>
              </a:lnSpc>
            </a:pP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Parser verification</a:t>
            </a:r>
          </a:p>
          <a:p>
            <a:pPr algn="just">
              <a:lnSpc>
                <a:spcPts val="2902"/>
              </a:lnSpc>
            </a:pP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Designed sample NOAH programs</a:t>
            </a:r>
          </a:p>
          <a:p>
            <a:pPr algn="just">
              <a:lnSpc>
                <a:spcPts val="2902"/>
              </a:lnSpc>
            </a:pPr>
            <a:endParaRPr lang="en-US" sz="2073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just">
              <a:lnSpc>
                <a:spcPts val="2902"/>
              </a:lnSpc>
            </a:pPr>
            <a:r>
              <a:rPr lang="en-US" sz="2073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Harsh Sanjay Gohel:-</a:t>
            </a:r>
          </a:p>
          <a:p>
            <a:pPr algn="just">
              <a:lnSpc>
                <a:spcPts val="2902"/>
              </a:lnSpc>
            </a:pP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Developed Interpreter</a:t>
            </a:r>
          </a:p>
          <a:p>
            <a:pPr algn="just">
              <a:lnSpc>
                <a:spcPts val="2902"/>
              </a:lnSpc>
            </a:pP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Assisted in Testing &amp; Integration</a:t>
            </a:r>
          </a:p>
          <a:p>
            <a:pPr algn="just">
              <a:lnSpc>
                <a:spcPts val="2902"/>
              </a:lnSpc>
            </a:pPr>
            <a:r>
              <a:rPr lang="en-US" sz="2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Documentation &amp; Repository management</a:t>
            </a:r>
          </a:p>
          <a:p>
            <a:pPr algn="ctr">
              <a:lnSpc>
                <a:spcPts val="2902"/>
              </a:lnSpc>
            </a:pPr>
            <a:endParaRPr lang="en-US" sz="2073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26" name="Picture 2" descr="Arizona State University (ASU) Logo, PNG, Symbol, History ...">
            <a:extLst>
              <a:ext uri="{FF2B5EF4-FFF2-40B4-BE49-F238E27FC236}">
                <a16:creationId xmlns:a16="http://schemas.microsoft.com/office/drawing/2014/main" id="{B7A00DF6-6C3B-E8A2-A74F-F1A2B63E1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0" y="7371888"/>
            <a:ext cx="4648200" cy="2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75125" y="691291"/>
            <a:ext cx="12960075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1"/>
              </a:lnSpc>
            </a:pPr>
            <a:r>
              <a:rPr lang="en-US" sz="60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TEAM MEMBERS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23297" y="2999448"/>
            <a:ext cx="8522150" cy="5049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02"/>
              </a:lnSpc>
            </a:pPr>
            <a:r>
              <a:rPr lang="en-US" sz="3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1. Om Rajesh Chauhan (1233682894)</a:t>
            </a:r>
          </a:p>
          <a:p>
            <a:pPr algn="just">
              <a:lnSpc>
                <a:spcPts val="5702"/>
              </a:lnSpc>
            </a:pPr>
            <a:endParaRPr lang="en-US" sz="3500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  <a:p>
            <a:pPr algn="just">
              <a:lnSpc>
                <a:spcPts val="5702"/>
              </a:lnSpc>
            </a:pPr>
            <a:r>
              <a:rPr lang="en-US" sz="3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2. </a:t>
            </a:r>
            <a:r>
              <a:rPr lang="en-US" sz="3500" b="1" dirty="0" err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Aksh</a:t>
            </a:r>
            <a:r>
              <a:rPr lang="en-US" sz="3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Rajesh Chauhan (1233618037)</a:t>
            </a:r>
          </a:p>
          <a:p>
            <a:pPr algn="just">
              <a:lnSpc>
                <a:spcPts val="5702"/>
              </a:lnSpc>
            </a:pPr>
            <a:endParaRPr lang="en-US" sz="3500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  <a:p>
            <a:pPr algn="just">
              <a:lnSpc>
                <a:spcPts val="5702"/>
              </a:lnSpc>
            </a:pPr>
            <a:r>
              <a:rPr lang="en-US" sz="3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3. Harsh Sanjay Gohel (1233613227)</a:t>
            </a:r>
          </a:p>
          <a:p>
            <a:pPr algn="just">
              <a:lnSpc>
                <a:spcPts val="5702"/>
              </a:lnSpc>
            </a:pPr>
            <a:endParaRPr lang="en-US" sz="4073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  <a:p>
            <a:pPr algn="just">
              <a:lnSpc>
                <a:spcPts val="5702"/>
              </a:lnSpc>
            </a:pPr>
            <a:r>
              <a:rPr lang="en-US" sz="3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4. Nisarg Hemal  Desai (1233606714)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724400" y="1094660"/>
            <a:ext cx="8537178" cy="1193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89"/>
              </a:lnSpc>
            </a:pPr>
            <a:r>
              <a:rPr lang="en-US" sz="69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PROJECT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18326" y="3135613"/>
            <a:ext cx="12454772" cy="507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NOAH (Notation for Optimized Algorithmic Handling) is a programming language designed to blend robust static typing with the flexibility of modern paradigms. This project, developed as part of the SER502 course, demonstrates the implementation of a high-performance, compiled language with advanced constructs for real-world use cases.</a:t>
            </a:r>
          </a:p>
          <a:p>
            <a:pPr algn="just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00395" y="1153299"/>
            <a:ext cx="8537178" cy="1066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29"/>
              </a:lnSpc>
            </a:pPr>
            <a:r>
              <a:rPr lang="en-US" sz="5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PROJECT 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26523" y="3018498"/>
            <a:ext cx="12026612" cy="546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753" lvl="1" indent="-371377" algn="just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Design a statically typed, high-performance language.</a:t>
            </a:r>
          </a:p>
          <a:p>
            <a:pPr marL="742753" lvl="1" indent="-371377" algn="just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Implement a robust parser and interpreter using ANTLR. Provide modern programming constructs for flexibility and usability.</a:t>
            </a:r>
          </a:p>
          <a:p>
            <a:pPr marL="742753" lvl="1" indent="-371377" algn="just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Demonstrate key features with well-documented sample programs.</a:t>
            </a:r>
          </a:p>
          <a:p>
            <a:pPr marL="742753" lvl="1" indent="-371377" algn="just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Ensure cross-platform compatibility and ease of use.</a:t>
            </a:r>
          </a:p>
          <a:p>
            <a:pPr algn="just">
              <a:lnSpc>
                <a:spcPts val="4816"/>
              </a:lnSpc>
            </a:pPr>
            <a:endParaRPr lang="en-US" sz="34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8357" y="669724"/>
            <a:ext cx="8537178" cy="920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9"/>
              </a:lnSpc>
            </a:pPr>
            <a:r>
              <a:rPr lang="en-US" sz="5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PROJECT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68617" y="1710822"/>
            <a:ext cx="10232349" cy="7547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Components:</a:t>
            </a: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 Lexical Analyzer</a:t>
            </a: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Token generation</a:t>
            </a: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Pattern matching</a:t>
            </a: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Error detection</a:t>
            </a:r>
          </a:p>
          <a:p>
            <a:pPr algn="l">
              <a:lnSpc>
                <a:spcPts val="3997"/>
              </a:lnSpc>
            </a:pPr>
            <a:endParaRPr lang="en-US" sz="2855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Parser</a:t>
            </a: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Abstract Syntax Tree creation</a:t>
            </a: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Grammar rule implementation</a:t>
            </a: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Syntax validation</a:t>
            </a: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endParaRPr lang="en-US" sz="2855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 Interpreter/Runtime Environment</a:t>
            </a: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Code execution</a:t>
            </a: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Memory management</a:t>
            </a:r>
          </a:p>
          <a:p>
            <a:pPr marL="616440" lvl="1" indent="-308220" algn="l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Output handling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BA0AFBC-1A16-0299-636F-EA4C42D64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1826951"/>
            <a:ext cx="5124856" cy="7595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483983"/>
            <a:ext cx="8537178" cy="1126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9"/>
              </a:lnSpc>
            </a:pPr>
            <a:r>
              <a:rPr lang="en-US" sz="51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CORE LANGUAGE FEATURES</a:t>
            </a:r>
          </a:p>
          <a:p>
            <a:pPr algn="ctr">
              <a:lnSpc>
                <a:spcPts val="524"/>
              </a:lnSpc>
            </a:pPr>
            <a:endParaRPr lang="en-US" sz="5092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65416" y="1718600"/>
            <a:ext cx="7307317" cy="797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6"/>
              </a:lnSpc>
            </a:pPr>
            <a:r>
              <a:rPr lang="en-US" sz="30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Types:*</a:t>
            </a:r>
          </a:p>
          <a:p>
            <a:pPr algn="l">
              <a:lnSpc>
                <a:spcPts val="4256"/>
              </a:lnSpc>
            </a:pPr>
            <a:r>
              <a:rPr lang="en-US" sz="30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Boolean (true/false)</a:t>
            </a:r>
          </a:p>
          <a:p>
            <a:pPr algn="l">
              <a:lnSpc>
                <a:spcPts val="4256"/>
              </a:lnSpc>
            </a:pPr>
            <a:r>
              <a:rPr lang="en-US" sz="30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Numeric (int, float)</a:t>
            </a:r>
          </a:p>
          <a:p>
            <a:pPr algn="l">
              <a:lnSpc>
                <a:spcPts val="4256"/>
              </a:lnSpc>
            </a:pPr>
            <a:r>
              <a:rPr lang="en-US" sz="30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String with operations</a:t>
            </a:r>
          </a:p>
          <a:p>
            <a:pPr algn="l">
              <a:lnSpc>
                <a:spcPts val="4256"/>
              </a:lnSpc>
            </a:pPr>
            <a:endParaRPr lang="en-US" sz="30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4256"/>
              </a:lnSpc>
            </a:pPr>
            <a:r>
              <a:rPr lang="en-US" sz="30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Operators:*</a:t>
            </a:r>
          </a:p>
          <a:p>
            <a:pPr algn="l">
              <a:lnSpc>
                <a:spcPts val="4256"/>
              </a:lnSpc>
            </a:pPr>
            <a:r>
              <a:rPr lang="en-US" sz="30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Arithmetic: +, -, *, /</a:t>
            </a:r>
          </a:p>
          <a:p>
            <a:pPr algn="l">
              <a:lnSpc>
                <a:spcPts val="4256"/>
              </a:lnSpc>
            </a:pPr>
            <a:r>
              <a:rPr lang="en-US" sz="30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Boolean: and, or, not</a:t>
            </a:r>
          </a:p>
          <a:p>
            <a:pPr algn="l">
              <a:lnSpc>
                <a:spcPts val="4256"/>
              </a:lnSpc>
            </a:pPr>
            <a:r>
              <a:rPr lang="en-US" sz="30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Relational: &lt;, &gt;, ==, !=</a:t>
            </a:r>
          </a:p>
          <a:p>
            <a:pPr algn="l">
              <a:lnSpc>
                <a:spcPts val="4256"/>
              </a:lnSpc>
            </a:pPr>
            <a:endParaRPr lang="en-US" sz="30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4256"/>
              </a:lnSpc>
            </a:pPr>
            <a:r>
              <a:rPr lang="en-US" sz="30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Control Structures:*</a:t>
            </a:r>
          </a:p>
          <a:p>
            <a:pPr algn="l">
              <a:lnSpc>
                <a:spcPts val="4256"/>
              </a:lnSpc>
            </a:pPr>
            <a:r>
              <a:rPr lang="en-US" sz="30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Conditional statements</a:t>
            </a:r>
          </a:p>
          <a:p>
            <a:pPr algn="l">
              <a:lnSpc>
                <a:spcPts val="4256"/>
              </a:lnSpc>
            </a:pPr>
            <a:r>
              <a:rPr lang="en-US" sz="30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Loop constructs</a:t>
            </a:r>
          </a:p>
          <a:p>
            <a:pPr algn="l">
              <a:lnSpc>
                <a:spcPts val="4256"/>
              </a:lnSpc>
            </a:pPr>
            <a:r>
              <a:rPr lang="en-US" sz="30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Basic I/O operations</a:t>
            </a:r>
          </a:p>
          <a:p>
            <a:pPr algn="l">
              <a:lnSpc>
                <a:spcPts val="4256"/>
              </a:lnSpc>
            </a:pPr>
            <a:endParaRPr lang="en-US" sz="30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77200" y="1718600"/>
            <a:ext cx="7746955" cy="718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2"/>
              </a:lnSpc>
              <a:spcBef>
                <a:spcPct val="0"/>
              </a:spcBef>
            </a:pPr>
            <a:r>
              <a:rPr lang="en-US" sz="31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Statically typed with compile-time type checking.</a:t>
            </a:r>
          </a:p>
          <a:p>
            <a:pPr algn="just">
              <a:lnSpc>
                <a:spcPts val="4702"/>
              </a:lnSpc>
              <a:spcBef>
                <a:spcPct val="0"/>
              </a:spcBef>
            </a:pPr>
            <a:endParaRPr lang="en-US" sz="31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just">
              <a:lnSpc>
                <a:spcPts val="4702"/>
              </a:lnSpc>
              <a:spcBef>
                <a:spcPct val="0"/>
              </a:spcBef>
            </a:pPr>
            <a:r>
              <a:rPr lang="en-US" sz="31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Supports modern constructs such as conditional statements, loops, and operators.</a:t>
            </a:r>
          </a:p>
          <a:p>
            <a:pPr algn="just">
              <a:lnSpc>
                <a:spcPts val="4702"/>
              </a:lnSpc>
              <a:spcBef>
                <a:spcPct val="0"/>
              </a:spcBef>
            </a:pPr>
            <a:endParaRPr lang="en-US" sz="31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just">
              <a:lnSpc>
                <a:spcPts val="4702"/>
              </a:lnSpc>
              <a:spcBef>
                <a:spcPct val="0"/>
              </a:spcBef>
            </a:pPr>
            <a:r>
              <a:rPr lang="en-US" sz="31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It Includes robust error handling mechanisms.</a:t>
            </a:r>
          </a:p>
          <a:p>
            <a:pPr algn="just">
              <a:lnSpc>
                <a:spcPts val="4702"/>
              </a:lnSpc>
              <a:spcBef>
                <a:spcPct val="0"/>
              </a:spcBef>
            </a:pPr>
            <a:endParaRPr lang="en-US" sz="31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just">
              <a:lnSpc>
                <a:spcPts val="4702"/>
              </a:lnSpc>
              <a:spcBef>
                <a:spcPct val="0"/>
              </a:spcBef>
            </a:pPr>
            <a:r>
              <a:rPr lang="en-US" sz="31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Provides clear syntax and readability for developers.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9891" y="582524"/>
            <a:ext cx="8537178" cy="1384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40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GRAMMAR IMPLEMENTATION AND TOKEN DEFINITIONS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9265" y="2560514"/>
            <a:ext cx="6502831" cy="4834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3"/>
              </a:lnSpc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grammar NOAH;</a:t>
            </a:r>
          </a:p>
          <a:p>
            <a:pPr algn="ctr">
              <a:lnSpc>
                <a:spcPts val="2863"/>
              </a:lnSpc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program: statement* EOF;</a:t>
            </a:r>
          </a:p>
          <a:p>
            <a:pPr algn="ctr">
              <a:lnSpc>
                <a:spcPts val="2863"/>
              </a:lnSpc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statement: assignment</a:t>
            </a:r>
          </a:p>
          <a:p>
            <a:pPr algn="ctr">
              <a:lnSpc>
                <a:spcPts val="2863"/>
              </a:lnSpc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| </a:t>
            </a:r>
            <a:r>
              <a:rPr lang="en-US" sz="26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ifStatement</a:t>
            </a:r>
            <a:endParaRPr lang="en-US" sz="26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2863"/>
              </a:lnSpc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| </a:t>
            </a:r>
            <a:r>
              <a:rPr lang="en-US" sz="26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forLoop</a:t>
            </a:r>
            <a:endParaRPr lang="en-US" sz="26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2863"/>
              </a:lnSpc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| </a:t>
            </a:r>
            <a:r>
              <a:rPr lang="en-US" sz="26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whileLoop</a:t>
            </a:r>
            <a:endParaRPr lang="en-US" sz="26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2863"/>
              </a:lnSpc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      | </a:t>
            </a:r>
            <a:r>
              <a:rPr lang="en-US" sz="26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printStatement</a:t>
            </a: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;</a:t>
            </a:r>
          </a:p>
          <a:p>
            <a:pPr algn="ctr">
              <a:lnSpc>
                <a:spcPts val="2863"/>
              </a:lnSpc>
            </a:pPr>
            <a:endParaRPr lang="en-US" sz="26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2863"/>
              </a:lnSpc>
            </a:pPr>
            <a:endParaRPr lang="en-US" sz="26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2863"/>
              </a:lnSpc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*Features:*</a:t>
            </a:r>
          </a:p>
          <a:p>
            <a:pPr algn="ctr">
              <a:lnSpc>
                <a:spcPts val="2863"/>
              </a:lnSpc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EBNF notation</a:t>
            </a:r>
          </a:p>
          <a:p>
            <a:pPr algn="ctr">
              <a:lnSpc>
                <a:spcPts val="2863"/>
              </a:lnSpc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Clear syntactic rules</a:t>
            </a:r>
          </a:p>
          <a:p>
            <a:pPr algn="ctr">
              <a:lnSpc>
                <a:spcPts val="2863"/>
              </a:lnSpc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Comprehensive expression handling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458200" y="2560514"/>
            <a:ext cx="6347382" cy="4770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06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Token Types:*</a:t>
            </a:r>
          </a:p>
          <a:p>
            <a:pPr algn="just">
              <a:lnSpc>
                <a:spcPts val="3106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Keywords: if, else, for, while, print, true, false</a:t>
            </a:r>
          </a:p>
          <a:p>
            <a:pPr algn="just">
              <a:lnSpc>
                <a:spcPts val="3106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just">
              <a:lnSpc>
                <a:spcPts val="3106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Operators: +, -, *, /, &lt;, &gt;, ==, !=, and, or, not, ?, :</a:t>
            </a:r>
          </a:p>
          <a:p>
            <a:pPr algn="just">
              <a:lnSpc>
                <a:spcPts val="3106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Delimiters: (, ), {, }, ;, =</a:t>
            </a:r>
          </a:p>
          <a:p>
            <a:pPr algn="just">
              <a:lnSpc>
                <a:spcPts val="3106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just">
              <a:lnSpc>
                <a:spcPts val="3106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Identifiers: [a-</a:t>
            </a:r>
            <a:r>
              <a:rPr lang="en-US" sz="26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zA</a:t>
            </a: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-Z_][a-zA-Z0-9_]*</a:t>
            </a:r>
          </a:p>
          <a:p>
            <a:pPr algn="just">
              <a:lnSpc>
                <a:spcPts val="3106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just">
              <a:lnSpc>
                <a:spcPts val="3106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Numeric literals: [0-9]+(\.[0-9]+)?</a:t>
            </a:r>
          </a:p>
          <a:p>
            <a:pPr algn="just">
              <a:lnSpc>
                <a:spcPts val="3106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String literals: "[^"]*"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13103" y="374372"/>
            <a:ext cx="8537178" cy="97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sz="5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PARSER AND INTERPRETER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36683" y="2022074"/>
            <a:ext cx="13479517" cy="5507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ts val="4816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The </a:t>
            </a:r>
            <a:r>
              <a:rPr lang="en-IN" sz="3600" b="1" dirty="0" err="1"/>
              <a:t>NOAHParserMain</a:t>
            </a:r>
            <a:r>
              <a:rPr lang="en-IN" sz="3600" dirty="0"/>
              <a:t> module converts NOAH code into an Abstract Syntax Tree (AST) and provides detailed error messages for syntax issues, ensuring code validity. </a:t>
            </a:r>
          </a:p>
          <a:p>
            <a:pPr algn="just">
              <a:lnSpc>
                <a:spcPts val="4816"/>
              </a:lnSpc>
            </a:pPr>
            <a:endParaRPr lang="en-IN" sz="3600" dirty="0"/>
          </a:p>
          <a:p>
            <a:pPr algn="just">
              <a:lnSpc>
                <a:spcPts val="4816"/>
              </a:lnSpc>
            </a:pPr>
            <a:endParaRPr lang="en-IN" sz="3600" dirty="0"/>
          </a:p>
          <a:p>
            <a:pPr marL="571500" indent="-571500" algn="just">
              <a:lnSpc>
                <a:spcPts val="4816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The </a:t>
            </a:r>
            <a:r>
              <a:rPr lang="en-IN" sz="3600" b="1" dirty="0" err="1"/>
              <a:t>NOAHInterpreter</a:t>
            </a:r>
            <a:r>
              <a:rPr lang="en-IN" sz="3600" dirty="0"/>
              <a:t> processes the AST, executing nodes sequentially while managing variable declarations, evaluating expressions, and implementing control structures for program execution.</a:t>
            </a:r>
            <a:endParaRPr lang="en-US" sz="34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08419" y="381539"/>
            <a:ext cx="8537178" cy="1160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09"/>
              </a:lnSpc>
            </a:pPr>
            <a:r>
              <a:rPr lang="en-US" sz="67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</a:t>
            </a:r>
            <a:r>
              <a:rPr lang="en-US" sz="55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SAMPLE PROGRAMS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05000" y="2196211"/>
            <a:ext cx="11959248" cy="571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Program Types:-</a:t>
            </a:r>
          </a:p>
          <a:p>
            <a:pPr algn="l">
              <a:lnSpc>
                <a:spcPts val="5096"/>
              </a:lnSpc>
            </a:pPr>
            <a:endParaRPr lang="en-US" sz="3640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variables.noah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Variable operations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operators.noah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Operator demonstrations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booleans.noah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Logical operations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control_flow.noah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Control structures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loops.noah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Iteration examples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logical1.noah: Nested conditionals</a:t>
            </a:r>
          </a:p>
          <a:p>
            <a:pPr algn="l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678</Words>
  <Application>Microsoft Office PowerPoint</Application>
  <PresentationFormat>Custom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Gothic Paneuropean</vt:lpstr>
      <vt:lpstr>Century Gothic Paneuropean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Yellow Modern Minimalist Elegant Presentation</dc:title>
  <dc:creator>HARSH</dc:creator>
  <cp:lastModifiedBy>Nisarg Desai</cp:lastModifiedBy>
  <cp:revision>5</cp:revision>
  <dcterms:created xsi:type="dcterms:W3CDTF">2006-08-16T00:00:00Z</dcterms:created>
  <dcterms:modified xsi:type="dcterms:W3CDTF">2024-11-28T06:56:46Z</dcterms:modified>
  <dc:identifier>DAGXtu6ekGw</dc:identifier>
</cp:coreProperties>
</file>