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4" r:id="rId15"/>
    <p:sldId id="275" r:id="rId16"/>
    <p:sldId id="270"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Thursday, August 4,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4067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Thursday, August 4,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6907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Thursday, August 4,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25092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Thursday, August 4,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30071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Thursday, August 4,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83873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Thursday, August 4,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1672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Thursday, August 4,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51694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Thursday, August 4,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68147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Thursday, August 4,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8292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Thursday, August 4,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6806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Thursday, August 4,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4960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Thursday, August 4,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10650474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hyperlink" Target="https://opendata.maryland.gov/Energy-and-Environment/Maryland-Department-of-the-Environment-MDE-Air-and/crti-yby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47">
            <a:extLst>
              <a:ext uri="{FF2B5EF4-FFF2-40B4-BE49-F238E27FC236}">
                <a16:creationId xmlns:a16="http://schemas.microsoft.com/office/drawing/2014/main" id="{BCFF1867-CA5E-416C-80CB-68BE95CE2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E9286-F6D6-4F4A-A9FB-E4E64E0A340E}"/>
              </a:ext>
            </a:extLst>
          </p:cNvPr>
          <p:cNvSpPr>
            <a:spLocks noGrp="1"/>
          </p:cNvSpPr>
          <p:nvPr>
            <p:ph type="ctrTitle"/>
          </p:nvPr>
        </p:nvSpPr>
        <p:spPr>
          <a:xfrm>
            <a:off x="1166321" y="1028701"/>
            <a:ext cx="6382140" cy="2518436"/>
          </a:xfrm>
        </p:spPr>
        <p:txBody>
          <a:bodyPr>
            <a:normAutofit/>
          </a:bodyPr>
          <a:lstStyle/>
          <a:p>
            <a:pPr algn="l">
              <a:lnSpc>
                <a:spcPct val="90000"/>
              </a:lnSpc>
            </a:pPr>
            <a:r>
              <a:rPr lang="en-US" sz="2200" dirty="0"/>
              <a:t>project Presentation</a:t>
            </a:r>
            <a:br>
              <a:rPr lang="en-US" sz="2200" dirty="0"/>
            </a:br>
            <a:br>
              <a:rPr lang="en-US" sz="2200" dirty="0"/>
            </a:br>
            <a:r>
              <a:rPr lang="en-US" sz="2200" dirty="0">
                <a:latin typeface="Abadi" panose="020B0604020104020204" pitchFamily="34" charset="0"/>
              </a:rPr>
              <a:t>Om Dankhra </a:t>
            </a:r>
            <a:br>
              <a:rPr lang="en-US" sz="2200" dirty="0">
                <a:latin typeface="Abadi" panose="020B0604020104020204" pitchFamily="34" charset="0"/>
              </a:rPr>
            </a:br>
            <a:r>
              <a:rPr lang="en-US" sz="2200" dirty="0">
                <a:latin typeface="Abadi" panose="020B0604020104020204" pitchFamily="34" charset="0"/>
              </a:rPr>
              <a:t>(040998226)</a:t>
            </a:r>
            <a:br>
              <a:rPr lang="en-US" sz="2200" dirty="0">
                <a:latin typeface="Abadi" panose="020B0604020104020204" pitchFamily="34" charset="0"/>
              </a:rPr>
            </a:br>
            <a:br>
              <a:rPr lang="en-US" sz="2200" dirty="0">
                <a:latin typeface="Abadi" panose="020B0604020104020204" pitchFamily="34" charset="0"/>
              </a:rPr>
            </a:br>
            <a:r>
              <a:rPr lang="en-US" sz="2200" dirty="0">
                <a:latin typeface="Abadi" panose="020B0604020104020204" pitchFamily="34" charset="0"/>
              </a:rPr>
              <a:t>Jeel Asalalia</a:t>
            </a:r>
            <a:br>
              <a:rPr lang="en-US" sz="2200" dirty="0">
                <a:latin typeface="Abadi" panose="020B0604020104020204" pitchFamily="34" charset="0"/>
              </a:rPr>
            </a:br>
            <a:r>
              <a:rPr lang="en-US" sz="2200" dirty="0">
                <a:latin typeface="Abadi" panose="020B0604020104020204" pitchFamily="34" charset="0"/>
              </a:rPr>
              <a:t>(041002504)</a:t>
            </a:r>
            <a:endParaRPr lang="en-CA" sz="2200" dirty="0">
              <a:latin typeface="Abadi" panose="020B0604020104020204" pitchFamily="34" charset="0"/>
            </a:endParaRPr>
          </a:p>
        </p:txBody>
      </p:sp>
      <p:sp>
        <p:nvSpPr>
          <p:cNvPr id="64" name="Rectangle 49">
            <a:extLst>
              <a:ext uri="{FF2B5EF4-FFF2-40B4-BE49-F238E27FC236}">
                <a16:creationId xmlns:a16="http://schemas.microsoft.com/office/drawing/2014/main" id="{5EA2F639-83D8-42FB-805A-0AFD485B9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51">
            <a:extLst>
              <a:ext uri="{FF2B5EF4-FFF2-40B4-BE49-F238E27FC236}">
                <a16:creationId xmlns:a16="http://schemas.microsoft.com/office/drawing/2014/main" id="{D8DB4E8D-D68B-4463-A009-8FAB6A115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53">
            <a:extLst>
              <a:ext uri="{FF2B5EF4-FFF2-40B4-BE49-F238E27FC236}">
                <a16:creationId xmlns:a16="http://schemas.microsoft.com/office/drawing/2014/main" id="{5C519481-97EE-45EB-B83B-AE5C46F3D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90EBC3C3-BC20-4517-AF17-4E5D4DEA9F4C}"/>
              </a:ext>
            </a:extLst>
          </p:cNvPr>
          <p:cNvSpPr>
            <a:spLocks noGrp="1"/>
          </p:cNvSpPr>
          <p:nvPr>
            <p:ph type="subTitle" idx="1"/>
          </p:nvPr>
        </p:nvSpPr>
        <p:spPr>
          <a:xfrm>
            <a:off x="1203647" y="4393015"/>
            <a:ext cx="4372550" cy="1793757"/>
          </a:xfrm>
        </p:spPr>
        <p:txBody>
          <a:bodyPr>
            <a:normAutofit/>
          </a:bodyPr>
          <a:lstStyle/>
          <a:p>
            <a:pPr algn="l"/>
            <a:r>
              <a:rPr lang="en-US" sz="1400" b="1" dirty="0">
                <a:solidFill>
                  <a:schemeClr val="bg1"/>
                </a:solidFill>
              </a:rPr>
              <a:t>business intelligence and data analytics</a:t>
            </a:r>
            <a:endParaRPr lang="en-CA" sz="1400" b="1" dirty="0">
              <a:solidFill>
                <a:schemeClr val="bg1"/>
              </a:solidFill>
            </a:endParaRPr>
          </a:p>
        </p:txBody>
      </p:sp>
      <p:pic>
        <p:nvPicPr>
          <p:cNvPr id="19" name="Picture 3" descr="A drawing of a light bulb with yellow crumpled paper as its light">
            <a:extLst>
              <a:ext uri="{FF2B5EF4-FFF2-40B4-BE49-F238E27FC236}">
                <a16:creationId xmlns:a16="http://schemas.microsoft.com/office/drawing/2014/main" id="{FCF11E67-8213-43A3-97F7-4F9DCC6EDD71}"/>
              </a:ext>
            </a:extLst>
          </p:cNvPr>
          <p:cNvPicPr>
            <a:picLocks noChangeAspect="1"/>
          </p:cNvPicPr>
          <p:nvPr/>
        </p:nvPicPr>
        <p:blipFill rotWithShape="1">
          <a:blip r:embed="rId2"/>
          <a:srcRect l="7828" r="25421" b="-2"/>
          <a:stretch/>
        </p:blipFill>
        <p:spPr>
          <a:xfrm>
            <a:off x="6534244" y="1028700"/>
            <a:ext cx="4617237" cy="4617259"/>
          </a:xfrm>
          <a:prstGeom prst="rect">
            <a:avLst/>
          </a:prstGeom>
        </p:spPr>
      </p:pic>
    </p:spTree>
    <p:extLst>
      <p:ext uri="{BB962C8B-B14F-4D97-AF65-F5344CB8AC3E}">
        <p14:creationId xmlns:p14="http://schemas.microsoft.com/office/powerpoint/2010/main" val="110857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Rectangle 82">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35B38B-FBAC-4497-9A92-6FD5A720374D}"/>
              </a:ext>
            </a:extLst>
          </p:cNvPr>
          <p:cNvSpPr>
            <a:spLocks noGrp="1"/>
          </p:cNvSpPr>
          <p:nvPr>
            <p:ph type="title"/>
          </p:nvPr>
        </p:nvSpPr>
        <p:spPr>
          <a:xfrm>
            <a:off x="667569" y="5553718"/>
            <a:ext cx="7203004" cy="1054645"/>
          </a:xfrm>
        </p:spPr>
        <p:txBody>
          <a:bodyPr vert="horz" lIns="0" tIns="0" rIns="0" bIns="0" rtlCol="0" anchor="ctr">
            <a:normAutofit/>
          </a:bodyPr>
          <a:lstStyle/>
          <a:p>
            <a:r>
              <a:rPr lang="en-US" spc="750">
                <a:solidFill>
                  <a:schemeClr val="bg1"/>
                </a:solidFill>
              </a:rPr>
              <a:t>Data analysis</a:t>
            </a:r>
          </a:p>
        </p:txBody>
      </p:sp>
      <p:sp>
        <p:nvSpPr>
          <p:cNvPr id="4" name="Text Placeholder 3">
            <a:extLst>
              <a:ext uri="{FF2B5EF4-FFF2-40B4-BE49-F238E27FC236}">
                <a16:creationId xmlns:a16="http://schemas.microsoft.com/office/drawing/2014/main" id="{FFDFA920-BB5E-4C8A-951D-96BE26191144}"/>
              </a:ext>
            </a:extLst>
          </p:cNvPr>
          <p:cNvSpPr>
            <a:spLocks noGrp="1"/>
          </p:cNvSpPr>
          <p:nvPr>
            <p:ph type="body" sz="half" idx="2"/>
          </p:nvPr>
        </p:nvSpPr>
        <p:spPr>
          <a:xfrm>
            <a:off x="7264400" y="833120"/>
            <a:ext cx="4602480" cy="4006890"/>
          </a:xfrm>
        </p:spPr>
        <p:txBody>
          <a:bodyPr vert="horz" lIns="0" tIns="0" rIns="0" bIns="0" rtlCol="0">
            <a:normAutofit fontScale="85000" lnSpcReduction="10000"/>
          </a:bodyPr>
          <a:lstStyle/>
          <a:p>
            <a:pPr indent="-228600">
              <a:buFont typeface="Arial" panose="020B0604020202020204" pitchFamily="34" charset="0"/>
              <a:buChar char="•"/>
            </a:pPr>
            <a:r>
              <a:rPr lang="en-US" sz="1800" dirty="0">
                <a:solidFill>
                  <a:srgbClr val="000000"/>
                </a:solidFill>
                <a:effectLst/>
                <a:ea typeface="Calibri" panose="020F0502020204030204" pitchFamily="34" charset="0"/>
                <a:cs typeface="Times New Roman" panose="02020603050405020304" pitchFamily="18" charset="0"/>
              </a:rPr>
              <a:t>We differentiated the complaint types, who were allocated into the following nominal categories</a:t>
            </a:r>
            <a:r>
              <a:rPr lang="en-US" sz="1800" dirty="0">
                <a:effectLst/>
                <a:ea typeface="Calibri" panose="020F0502020204030204" pitchFamily="34" charset="0"/>
                <a:cs typeface="Times New Roman" panose="02020603050405020304" pitchFamily="18" charset="0"/>
              </a:rPr>
              <a:t>:</a:t>
            </a:r>
            <a:r>
              <a:rPr lang="en-US" sz="1800" dirty="0">
                <a:solidFill>
                  <a:srgbClr val="000000"/>
                </a:solidFill>
                <a:effectLst/>
                <a:ea typeface="Calibri" panose="020F0502020204030204" pitchFamily="34" charset="0"/>
                <a:cs typeface="Times New Roman" panose="02020603050405020304" pitchFamily="18" charset="0"/>
              </a:rPr>
              <a:t> </a:t>
            </a:r>
            <a:r>
              <a:rPr lang="en-CA" sz="1800" dirty="0">
                <a:solidFill>
                  <a:srgbClr val="000000"/>
                </a:solidFill>
                <a:effectLst/>
                <a:ea typeface="Calibri" panose="020F0502020204030204" pitchFamily="34" charset="0"/>
                <a:cs typeface="Times New Roman" panose="02020603050405020304" pitchFamily="18" charset="0"/>
              </a:rPr>
              <a:t>Odor</a:t>
            </a:r>
            <a:r>
              <a:rPr lang="en-CA" sz="1800" dirty="0">
                <a:effectLst/>
                <a:ea typeface="Calibri" panose="020F0502020204030204" pitchFamily="34" charset="0"/>
                <a:cs typeface="Times New Roman" panose="02020603050405020304" pitchFamily="18" charset="0"/>
              </a:rPr>
              <a:t>, Air, Other, Fugitive Dust/Particulate Matter, Open Burning, Smoke, Fumes, etc.</a:t>
            </a:r>
          </a:p>
          <a:p>
            <a:pPr indent="-228600">
              <a:buFont typeface="Arial" panose="020B0604020202020204" pitchFamily="34" charset="0"/>
              <a:buChar char="•"/>
            </a:pPr>
            <a:r>
              <a:rPr lang="en-US" sz="1800" dirty="0">
                <a:solidFill>
                  <a:srgbClr val="000000"/>
                </a:solidFill>
                <a:effectLst/>
                <a:ea typeface="Calibri" panose="020F0502020204030204" pitchFamily="34" charset="0"/>
              </a:rPr>
              <a:t>As you can see, the overall number of complaints was 625 with 34% of complains were about Odor (212), 23% of Air (143), 16% of Other (102) complaints as mentioned by people while reporting the complaint that means complaint type was mentioned while reporting it and all other complaint types like Open burning, Fumes, Fugitive dust, smoke and ARA AQCP non-regulated entity was 27% (168).</a:t>
            </a:r>
            <a:endParaRPr lang="en-US" sz="2000" dirty="0"/>
          </a:p>
        </p:txBody>
      </p:sp>
      <p:pic>
        <p:nvPicPr>
          <p:cNvPr id="16" name="Picture 15">
            <a:extLst>
              <a:ext uri="{FF2B5EF4-FFF2-40B4-BE49-F238E27FC236}">
                <a16:creationId xmlns:a16="http://schemas.microsoft.com/office/drawing/2014/main" id="{FF6DD8B6-4E9C-5513-413A-AFB8E45EA98D}"/>
              </a:ext>
            </a:extLst>
          </p:cNvPr>
          <p:cNvPicPr>
            <a:picLocks noChangeAspect="1"/>
          </p:cNvPicPr>
          <p:nvPr/>
        </p:nvPicPr>
        <p:blipFill>
          <a:blip r:embed="rId2"/>
          <a:stretch>
            <a:fillRect/>
          </a:stretch>
        </p:blipFill>
        <p:spPr>
          <a:xfrm>
            <a:off x="510666" y="987019"/>
            <a:ext cx="6753734" cy="3913702"/>
          </a:xfrm>
          <a:prstGeom prst="rect">
            <a:avLst/>
          </a:prstGeom>
        </p:spPr>
      </p:pic>
      <p:sp>
        <p:nvSpPr>
          <p:cNvPr id="11" name="TextBox 10">
            <a:extLst>
              <a:ext uri="{FF2B5EF4-FFF2-40B4-BE49-F238E27FC236}">
                <a16:creationId xmlns:a16="http://schemas.microsoft.com/office/drawing/2014/main" id="{0723A0DF-0032-842E-74BB-EF9EAF1B2596}"/>
              </a:ext>
            </a:extLst>
          </p:cNvPr>
          <p:cNvSpPr txBox="1"/>
          <p:nvPr/>
        </p:nvSpPr>
        <p:spPr>
          <a:xfrm flipH="1">
            <a:off x="2770259" y="832261"/>
            <a:ext cx="7149161" cy="369332"/>
          </a:xfrm>
          <a:prstGeom prst="rect">
            <a:avLst/>
          </a:prstGeom>
          <a:noFill/>
        </p:spPr>
        <p:txBody>
          <a:bodyPr wrap="square" rtlCol="0">
            <a:spAutoFit/>
          </a:bodyPr>
          <a:lstStyle/>
          <a:p>
            <a:r>
              <a:rPr lang="en-CA" sz="1800" dirty="0">
                <a:effectLst/>
                <a:latin typeface="Times New Roman" panose="02020603050405020304" pitchFamily="18" charset="0"/>
                <a:ea typeface="Calibri" panose="020F0502020204030204" pitchFamily="34" charset="0"/>
              </a:rPr>
              <a:t>Complaint Types</a:t>
            </a:r>
            <a:endParaRPr lang="en-CA" dirty="0"/>
          </a:p>
        </p:txBody>
      </p:sp>
    </p:spTree>
    <p:extLst>
      <p:ext uri="{BB962C8B-B14F-4D97-AF65-F5344CB8AC3E}">
        <p14:creationId xmlns:p14="http://schemas.microsoft.com/office/powerpoint/2010/main" val="2954121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4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4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Rectangle 46">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DA4DF-5BB2-4316-B1A6-20A585D50AD1}"/>
              </a:ext>
            </a:extLst>
          </p:cNvPr>
          <p:cNvSpPr>
            <a:spLocks noGrp="1"/>
          </p:cNvSpPr>
          <p:nvPr>
            <p:ph type="title"/>
          </p:nvPr>
        </p:nvSpPr>
        <p:spPr>
          <a:xfrm>
            <a:off x="589280" y="510174"/>
            <a:ext cx="4911393" cy="662644"/>
          </a:xfrm>
        </p:spPr>
        <p:txBody>
          <a:bodyPr vert="horz" lIns="0" tIns="0" rIns="0" bIns="0" rtlCol="0" anchor="b">
            <a:normAutofit/>
          </a:bodyPr>
          <a:lstStyle/>
          <a:p>
            <a:r>
              <a:rPr lang="en-US" sz="3600" dirty="0"/>
              <a:t>Data analysis</a:t>
            </a:r>
          </a:p>
        </p:txBody>
      </p:sp>
      <p:sp>
        <p:nvSpPr>
          <p:cNvPr id="4" name="Text Placeholder 3">
            <a:extLst>
              <a:ext uri="{FF2B5EF4-FFF2-40B4-BE49-F238E27FC236}">
                <a16:creationId xmlns:a16="http://schemas.microsoft.com/office/drawing/2014/main" id="{2BDE1CEA-79C4-4F7F-B218-B6F7B41EAE1F}"/>
              </a:ext>
            </a:extLst>
          </p:cNvPr>
          <p:cNvSpPr>
            <a:spLocks noGrp="1"/>
          </p:cNvSpPr>
          <p:nvPr>
            <p:ph type="body" sz="half" idx="2"/>
          </p:nvPr>
        </p:nvSpPr>
        <p:spPr>
          <a:xfrm>
            <a:off x="589281" y="1391920"/>
            <a:ext cx="4911392" cy="4653280"/>
          </a:xfrm>
        </p:spPr>
        <p:txBody>
          <a:bodyPr vert="horz" lIns="0" tIns="0" rIns="0" bIns="0" rtlCol="0" anchor="t">
            <a:normAutofit/>
          </a:bodyPr>
          <a:lstStyle/>
          <a:p>
            <a:pPr indent="-228600">
              <a:buFont typeface="Arial" panose="020B0604020202020204" pitchFamily="34" charset="0"/>
              <a:buChar char="•"/>
            </a:pPr>
            <a:r>
              <a:rPr lang="en-US" sz="1800" dirty="0"/>
              <a:t>We now proceed to examine the last known status of the complaint. As we can see, this quality has 10 different types: Incident Closed-Managed, Incident Closed - No further action, Referred to Outside Agency, Incident Closed-No Violation Observed, Incident Not Applicable to MDE, Under Investigation, Referred to LMA, referred to WMA, referred to ARA, no value (Unknown/ not completed).</a:t>
            </a:r>
          </a:p>
          <a:p>
            <a:pPr indent="-228600">
              <a:buFont typeface="Arial" panose="020B0604020202020204" pitchFamily="34" charset="0"/>
              <a:buChar char="•"/>
            </a:pPr>
            <a:r>
              <a:rPr lang="en-US" sz="1800" dirty="0"/>
              <a:t>A given photo can be used to see the different completion numbers of the Complaint types.</a:t>
            </a:r>
          </a:p>
        </p:txBody>
      </p:sp>
      <p:sp>
        <p:nvSpPr>
          <p:cNvPr id="58" name="Rectangle 48">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0">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09596E54-4B93-22D2-7C31-8843301AAFDE}"/>
              </a:ext>
            </a:extLst>
          </p:cNvPr>
          <p:cNvPicPr>
            <a:picLocks noGrp="1" noChangeAspect="1"/>
          </p:cNvPicPr>
          <p:nvPr>
            <p:ph idx="1"/>
          </p:nvPr>
        </p:nvPicPr>
        <p:blipFill>
          <a:blip r:embed="rId2"/>
          <a:stretch>
            <a:fillRect/>
          </a:stretch>
        </p:blipFill>
        <p:spPr>
          <a:xfrm>
            <a:off x="5651500" y="1391920"/>
            <a:ext cx="6540496" cy="4122471"/>
          </a:xfrm>
          <a:prstGeom prst="rect">
            <a:avLst/>
          </a:prstGeom>
        </p:spPr>
      </p:pic>
      <p:sp>
        <p:nvSpPr>
          <p:cNvPr id="7" name="TextBox 6">
            <a:extLst>
              <a:ext uri="{FF2B5EF4-FFF2-40B4-BE49-F238E27FC236}">
                <a16:creationId xmlns:a16="http://schemas.microsoft.com/office/drawing/2014/main" id="{74717DB3-69A0-B142-5EB3-2E90D29919AD}"/>
              </a:ext>
            </a:extLst>
          </p:cNvPr>
          <p:cNvSpPr txBox="1"/>
          <p:nvPr/>
        </p:nvSpPr>
        <p:spPr>
          <a:xfrm>
            <a:off x="7408507" y="5588262"/>
            <a:ext cx="3788228" cy="369332"/>
          </a:xfrm>
          <a:prstGeom prst="rect">
            <a:avLst/>
          </a:prstGeom>
          <a:noFill/>
        </p:spPr>
        <p:txBody>
          <a:bodyPr wrap="square" rtlCol="0">
            <a:spAutoFit/>
          </a:bodyPr>
          <a:lstStyle/>
          <a:p>
            <a:r>
              <a:rPr lang="en-CA" dirty="0">
                <a:latin typeface="+mj-lt"/>
                <a:ea typeface="Calibri" panose="020F0502020204030204" pitchFamily="34" charset="0"/>
              </a:rPr>
              <a:t>L</a:t>
            </a:r>
            <a:r>
              <a:rPr lang="en-CA" sz="1800" dirty="0">
                <a:effectLst/>
                <a:latin typeface="+mj-lt"/>
                <a:ea typeface="Calibri" panose="020F0502020204030204" pitchFamily="34" charset="0"/>
              </a:rPr>
              <a:t>ast known status of the complaint</a:t>
            </a:r>
            <a:endParaRPr lang="en-CA" dirty="0">
              <a:latin typeface="+mj-lt"/>
            </a:endParaRPr>
          </a:p>
        </p:txBody>
      </p:sp>
    </p:spTree>
    <p:extLst>
      <p:ext uri="{BB962C8B-B14F-4D97-AF65-F5344CB8AC3E}">
        <p14:creationId xmlns:p14="http://schemas.microsoft.com/office/powerpoint/2010/main" val="2996155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BCFF1867-CA5E-416C-80CB-68BE95CE2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3D150-A4AF-42D2-B269-90A7DF1EACF9}"/>
              </a:ext>
            </a:extLst>
          </p:cNvPr>
          <p:cNvSpPr>
            <a:spLocks noGrp="1"/>
          </p:cNvSpPr>
          <p:nvPr>
            <p:ph type="title"/>
          </p:nvPr>
        </p:nvSpPr>
        <p:spPr>
          <a:xfrm>
            <a:off x="658368" y="773863"/>
            <a:ext cx="4372550" cy="2518436"/>
          </a:xfrm>
        </p:spPr>
        <p:txBody>
          <a:bodyPr vert="horz" lIns="0" tIns="0" rIns="0" bIns="0" rtlCol="0" anchor="b">
            <a:normAutofit/>
          </a:bodyPr>
          <a:lstStyle/>
          <a:p>
            <a:r>
              <a:rPr lang="en-US" sz="4000" spc="750" dirty="0"/>
              <a:t>Data analysis</a:t>
            </a:r>
          </a:p>
        </p:txBody>
      </p:sp>
      <p:sp>
        <p:nvSpPr>
          <p:cNvPr id="17" name="Rectangle 16">
            <a:extLst>
              <a:ext uri="{FF2B5EF4-FFF2-40B4-BE49-F238E27FC236}">
                <a16:creationId xmlns:a16="http://schemas.microsoft.com/office/drawing/2014/main" id="{5EA2F639-83D8-42FB-805A-0AFD485B9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DB4E8D-D68B-4463-A009-8FAB6A115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C519481-97EE-45EB-B83B-AE5C46F3D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23EB9EA5-A6F5-453F-82E1-1F8D7205293F}"/>
              </a:ext>
            </a:extLst>
          </p:cNvPr>
          <p:cNvSpPr>
            <a:spLocks noGrp="1"/>
          </p:cNvSpPr>
          <p:nvPr>
            <p:ph type="body" sz="half" idx="2"/>
          </p:nvPr>
        </p:nvSpPr>
        <p:spPr>
          <a:xfrm>
            <a:off x="259991" y="4385874"/>
            <a:ext cx="11672018" cy="2048256"/>
          </a:xfrm>
        </p:spPr>
        <p:txBody>
          <a:bodyPr>
            <a:normAutofit fontScale="92500" lnSpcReduction="10000"/>
          </a:bodyPr>
          <a:lstStyle/>
          <a:p>
            <a:pPr marL="342900" indent="-342900">
              <a:buFont typeface="Arial" panose="020B0604020202020204" pitchFamily="34" charset="0"/>
              <a:buChar char="•"/>
            </a:pPr>
            <a:r>
              <a:rPr lang="en-US" sz="2000" dirty="0"/>
              <a:t>The highest number of complaints raised are from Baltimore City 35% (217) that is total of one third of the data. People of Anne Arundel also had issues and raised 88 complaints that’s 14%. So, these two cities had nearly 50% of the air and radiation related issues. By this data we can assume that the amount of air pollution in these two cities of Maryland is highest.</a:t>
            </a:r>
          </a:p>
          <a:p>
            <a:pPr marL="342900" indent="-342900">
              <a:buFont typeface="Arial" panose="020B0604020202020204" pitchFamily="34" charset="0"/>
              <a:buChar char="•"/>
            </a:pPr>
            <a:r>
              <a:rPr lang="en-US" sz="2000" dirty="0"/>
              <a:t>Carroll and Fredrick have only 2% of total complaints each and would be great in keeping the cities are clean.</a:t>
            </a:r>
            <a:endParaRPr lang="en-CA" sz="2000" dirty="0"/>
          </a:p>
        </p:txBody>
      </p:sp>
      <p:pic>
        <p:nvPicPr>
          <p:cNvPr id="12" name="Picture 11">
            <a:extLst>
              <a:ext uri="{FF2B5EF4-FFF2-40B4-BE49-F238E27FC236}">
                <a16:creationId xmlns:a16="http://schemas.microsoft.com/office/drawing/2014/main" id="{38BAAAF3-BABA-586E-897D-468A00E07445}"/>
              </a:ext>
            </a:extLst>
          </p:cNvPr>
          <p:cNvPicPr>
            <a:picLocks noChangeAspect="1"/>
          </p:cNvPicPr>
          <p:nvPr/>
        </p:nvPicPr>
        <p:blipFill>
          <a:blip r:embed="rId2"/>
          <a:stretch>
            <a:fillRect/>
          </a:stretch>
        </p:blipFill>
        <p:spPr>
          <a:xfrm>
            <a:off x="5394959" y="0"/>
            <a:ext cx="6604207" cy="3797559"/>
          </a:xfrm>
          <a:prstGeom prst="rect">
            <a:avLst/>
          </a:prstGeom>
        </p:spPr>
      </p:pic>
      <p:sp>
        <p:nvSpPr>
          <p:cNvPr id="7" name="TextBox 6">
            <a:extLst>
              <a:ext uri="{FF2B5EF4-FFF2-40B4-BE49-F238E27FC236}">
                <a16:creationId xmlns:a16="http://schemas.microsoft.com/office/drawing/2014/main" id="{E07ECA45-5927-37B1-6923-FB7282FE617D}"/>
              </a:ext>
            </a:extLst>
          </p:cNvPr>
          <p:cNvSpPr txBox="1"/>
          <p:nvPr/>
        </p:nvSpPr>
        <p:spPr>
          <a:xfrm>
            <a:off x="6589022" y="3722911"/>
            <a:ext cx="4320074" cy="369332"/>
          </a:xfrm>
          <a:prstGeom prst="rect">
            <a:avLst/>
          </a:prstGeom>
          <a:noFill/>
        </p:spPr>
        <p:txBody>
          <a:bodyPr wrap="square" rtlCol="0">
            <a:spAutoFit/>
          </a:bodyPr>
          <a:lstStyle/>
          <a:p>
            <a:r>
              <a:rPr lang="en-CA" sz="1800" dirty="0">
                <a:effectLst/>
                <a:latin typeface="Times New Roman" panose="02020603050405020304" pitchFamily="18" charset="0"/>
                <a:ea typeface="Calibri" panose="020F0502020204030204" pitchFamily="34" charset="0"/>
              </a:rPr>
              <a:t>number of complaints from different county</a:t>
            </a:r>
            <a:endParaRPr lang="en-CA" dirty="0"/>
          </a:p>
        </p:txBody>
      </p:sp>
    </p:spTree>
    <p:extLst>
      <p:ext uri="{BB962C8B-B14F-4D97-AF65-F5344CB8AC3E}">
        <p14:creationId xmlns:p14="http://schemas.microsoft.com/office/powerpoint/2010/main" val="1224897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3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34">
            <a:extLst>
              <a:ext uri="{FF2B5EF4-FFF2-40B4-BE49-F238E27FC236}">
                <a16:creationId xmlns:a16="http://schemas.microsoft.com/office/drawing/2014/main" id="{A21FCE60-ECDB-49B1-A5CA-E834A33FE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6">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8">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1" y="3587283"/>
            <a:ext cx="2501979" cy="4038601"/>
          </a:xfrm>
          <a:prstGeom prst="rect">
            <a:avLst/>
          </a:prstGeom>
          <a:gradFill>
            <a:gsLst>
              <a:gs pos="0">
                <a:schemeClr val="accent5">
                  <a:lumMod val="60000"/>
                  <a:lumOff val="40000"/>
                  <a:alpha val="0"/>
                </a:schemeClr>
              </a:gs>
              <a:gs pos="99000">
                <a:schemeClr val="accent2">
                  <a:alpha val="74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489" y="1757117"/>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3560C0A-37DB-4840-86CB-EA7F942E7BDB}"/>
              </a:ext>
            </a:extLst>
          </p:cNvPr>
          <p:cNvSpPr>
            <a:spLocks noGrp="1"/>
          </p:cNvSpPr>
          <p:nvPr>
            <p:ph type="title"/>
          </p:nvPr>
        </p:nvSpPr>
        <p:spPr>
          <a:xfrm>
            <a:off x="681780" y="586855"/>
            <a:ext cx="3131093" cy="3507474"/>
          </a:xfrm>
        </p:spPr>
        <p:txBody>
          <a:bodyPr vert="horz" lIns="0" tIns="0" rIns="0" bIns="0" rtlCol="0" anchor="b">
            <a:normAutofit/>
          </a:bodyPr>
          <a:lstStyle/>
          <a:p>
            <a:pPr algn="r"/>
            <a:r>
              <a:rPr lang="en-US">
                <a:solidFill>
                  <a:schemeClr val="bg1"/>
                </a:solidFill>
              </a:rPr>
              <a:t>Data analysis</a:t>
            </a:r>
          </a:p>
        </p:txBody>
      </p:sp>
      <p:sp>
        <p:nvSpPr>
          <p:cNvPr id="4" name="Text Placeholder 3">
            <a:extLst>
              <a:ext uri="{FF2B5EF4-FFF2-40B4-BE49-F238E27FC236}">
                <a16:creationId xmlns:a16="http://schemas.microsoft.com/office/drawing/2014/main" id="{B01C7086-995B-49B5-9C8F-28DAC7BA209B}"/>
              </a:ext>
            </a:extLst>
          </p:cNvPr>
          <p:cNvSpPr>
            <a:spLocks noGrp="1"/>
          </p:cNvSpPr>
          <p:nvPr>
            <p:ph type="body" sz="half" idx="2"/>
          </p:nvPr>
        </p:nvSpPr>
        <p:spPr>
          <a:xfrm>
            <a:off x="4484915" y="1475532"/>
            <a:ext cx="3222170" cy="5361991"/>
          </a:xfrm>
        </p:spPr>
        <p:txBody>
          <a:bodyPr vert="horz" lIns="0" tIns="0" rIns="0" bIns="0" rtlCol="0">
            <a:normAutofit/>
          </a:bodyPr>
          <a:lstStyle/>
          <a:p>
            <a:pPr indent="-228600">
              <a:buFont typeface="Arial" panose="020B0604020202020204" pitchFamily="34" charset="0"/>
              <a:buChar char="•"/>
            </a:pPr>
            <a:r>
              <a:rPr lang="en-US" sz="2400" dirty="0"/>
              <a:t>For further categorization, we chose basic K Nearest Neighbor (KNN).</a:t>
            </a:r>
          </a:p>
        </p:txBody>
      </p:sp>
      <p:pic>
        <p:nvPicPr>
          <p:cNvPr id="6" name="Content Placeholder 5">
            <a:extLst>
              <a:ext uri="{FF2B5EF4-FFF2-40B4-BE49-F238E27FC236}">
                <a16:creationId xmlns:a16="http://schemas.microsoft.com/office/drawing/2014/main" id="{2AEE575C-F76E-46A2-92D3-F4C1DD6A51A4}"/>
              </a:ext>
            </a:extLst>
          </p:cNvPr>
          <p:cNvPicPr>
            <a:picLocks noGrp="1" noChangeAspect="1"/>
          </p:cNvPicPr>
          <p:nvPr>
            <p:ph idx="1"/>
          </p:nvPr>
        </p:nvPicPr>
        <p:blipFill>
          <a:blip r:embed="rId2"/>
          <a:stretch>
            <a:fillRect/>
          </a:stretch>
        </p:blipFill>
        <p:spPr>
          <a:xfrm>
            <a:off x="8115300" y="1895237"/>
            <a:ext cx="3619500" cy="3067526"/>
          </a:xfrm>
          <a:prstGeom prst="rect">
            <a:avLst/>
          </a:prstGeom>
        </p:spPr>
      </p:pic>
    </p:spTree>
    <p:extLst>
      <p:ext uri="{BB962C8B-B14F-4D97-AF65-F5344CB8AC3E}">
        <p14:creationId xmlns:p14="http://schemas.microsoft.com/office/powerpoint/2010/main" val="2530233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87056C4F-54F0-4693-BF18-64624F78A63E}"/>
              </a:ext>
            </a:extLst>
          </p:cNvPr>
          <p:cNvSpPr>
            <a:spLocks noGrp="1"/>
          </p:cNvSpPr>
          <p:nvPr>
            <p:ph type="title"/>
          </p:nvPr>
        </p:nvSpPr>
        <p:spPr>
          <a:xfrm>
            <a:off x="1371600" y="457200"/>
            <a:ext cx="4911393" cy="1556724"/>
          </a:xfrm>
        </p:spPr>
        <p:txBody>
          <a:bodyPr vert="horz" lIns="0" tIns="0" rIns="0" bIns="0" rtlCol="0" anchor="b">
            <a:normAutofit/>
          </a:bodyPr>
          <a:lstStyle/>
          <a:p>
            <a:r>
              <a:rPr lang="en-US" dirty="0"/>
              <a:t>Knn algorithms</a:t>
            </a:r>
          </a:p>
        </p:txBody>
      </p:sp>
      <p:sp>
        <p:nvSpPr>
          <p:cNvPr id="13" name="Content Placeholder 12">
            <a:extLst>
              <a:ext uri="{FF2B5EF4-FFF2-40B4-BE49-F238E27FC236}">
                <a16:creationId xmlns:a16="http://schemas.microsoft.com/office/drawing/2014/main" id="{F3E9DB11-DD69-43DB-82B0-D016A2823C12}"/>
              </a:ext>
            </a:extLst>
          </p:cNvPr>
          <p:cNvSpPr>
            <a:spLocks noGrp="1"/>
          </p:cNvSpPr>
          <p:nvPr>
            <p:ph sz="half" idx="2"/>
          </p:nvPr>
        </p:nvSpPr>
        <p:spPr>
          <a:xfrm>
            <a:off x="1371601" y="2345635"/>
            <a:ext cx="4911392" cy="3583940"/>
          </a:xfrm>
        </p:spPr>
        <p:txBody>
          <a:bodyPr vert="horz" lIns="0" tIns="0" rIns="0" bIns="0" rtlCol="0" anchor="t">
            <a:normAutofit/>
          </a:bodyPr>
          <a:lstStyle/>
          <a:p>
            <a:r>
              <a:rPr lang="en-US" sz="1600" dirty="0"/>
              <a:t>KNN algorithms were used on this data set to determine Is the complaints were solved or not  and to check how it was completed.</a:t>
            </a:r>
          </a:p>
          <a:p>
            <a:r>
              <a:rPr lang="en-US" sz="1600" dirty="0"/>
              <a:t>KNN algorithms was run on the different values of K (1, 3, 5, 7, 9, 11, 13, 15).</a:t>
            </a:r>
          </a:p>
          <a:p>
            <a:r>
              <a:rPr lang="en-US" sz="1600" dirty="0"/>
              <a:t>As an outcome, the accuracy obtained for the K value of 1 is 61.4498 percent.</a:t>
            </a:r>
          </a:p>
        </p:txBody>
      </p:sp>
      <p:sp>
        <p:nvSpPr>
          <p:cNvPr id="25" name="Rectangle 24">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4">
            <a:extLst>
              <a:ext uri="{FF2B5EF4-FFF2-40B4-BE49-F238E27FC236}">
                <a16:creationId xmlns:a16="http://schemas.microsoft.com/office/drawing/2014/main" id="{3AB29F34-8669-4B6B-B48D-57A8A7C1F872}"/>
              </a:ext>
            </a:extLst>
          </p:cNvPr>
          <p:cNvGraphicFramePr>
            <a:graphicFrameLocks noGrp="1"/>
          </p:cNvGraphicFramePr>
          <p:nvPr>
            <p:ph sz="half" idx="1"/>
            <p:extLst>
              <p:ext uri="{D42A27DB-BD31-4B8C-83A1-F6EECF244321}">
                <p14:modId xmlns:p14="http://schemas.microsoft.com/office/powerpoint/2010/main" val="3367855055"/>
              </p:ext>
            </p:extLst>
          </p:nvPr>
        </p:nvGraphicFramePr>
        <p:xfrm>
          <a:off x="6671388" y="1130616"/>
          <a:ext cx="5063413" cy="4144207"/>
        </p:xfrm>
        <a:graphic>
          <a:graphicData uri="http://schemas.openxmlformats.org/drawingml/2006/table">
            <a:tbl>
              <a:tblPr firstRow="1" bandRow="1">
                <a:tableStyleId>{00A15C55-8517-42AA-B614-E9B94910E393}</a:tableStyleId>
              </a:tblPr>
              <a:tblGrid>
                <a:gridCol w="1578109">
                  <a:extLst>
                    <a:ext uri="{9D8B030D-6E8A-4147-A177-3AD203B41FA5}">
                      <a16:colId xmlns:a16="http://schemas.microsoft.com/office/drawing/2014/main" val="248138172"/>
                    </a:ext>
                  </a:extLst>
                </a:gridCol>
                <a:gridCol w="871326">
                  <a:extLst>
                    <a:ext uri="{9D8B030D-6E8A-4147-A177-3AD203B41FA5}">
                      <a16:colId xmlns:a16="http://schemas.microsoft.com/office/drawing/2014/main" val="2395646064"/>
                    </a:ext>
                  </a:extLst>
                </a:gridCol>
                <a:gridCol w="871326">
                  <a:extLst>
                    <a:ext uri="{9D8B030D-6E8A-4147-A177-3AD203B41FA5}">
                      <a16:colId xmlns:a16="http://schemas.microsoft.com/office/drawing/2014/main" val="278665333"/>
                    </a:ext>
                  </a:extLst>
                </a:gridCol>
                <a:gridCol w="871326">
                  <a:extLst>
                    <a:ext uri="{9D8B030D-6E8A-4147-A177-3AD203B41FA5}">
                      <a16:colId xmlns:a16="http://schemas.microsoft.com/office/drawing/2014/main" val="1695844820"/>
                    </a:ext>
                  </a:extLst>
                </a:gridCol>
                <a:gridCol w="871326">
                  <a:extLst>
                    <a:ext uri="{9D8B030D-6E8A-4147-A177-3AD203B41FA5}">
                      <a16:colId xmlns:a16="http://schemas.microsoft.com/office/drawing/2014/main" val="2055308415"/>
                    </a:ext>
                  </a:extLst>
                </a:gridCol>
              </a:tblGrid>
              <a:tr h="420896">
                <a:tc>
                  <a:txBody>
                    <a:bodyPr/>
                    <a:lstStyle/>
                    <a:p>
                      <a:r>
                        <a:rPr lang="en-US" sz="1100"/>
                        <a:t>Status</a:t>
                      </a:r>
                    </a:p>
                  </a:txBody>
                  <a:tcPr marL="69378" marR="69378" marT="34689" marB="34689"/>
                </a:tc>
                <a:tc>
                  <a:txBody>
                    <a:bodyPr/>
                    <a:lstStyle/>
                    <a:p>
                      <a:r>
                        <a:rPr lang="en-US" sz="1100"/>
                        <a:t>TP Rate (KNN 1)</a:t>
                      </a:r>
                    </a:p>
                  </a:txBody>
                  <a:tcPr marL="69378" marR="69378" marT="34689" marB="3468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TP Rate (KNN 3)</a:t>
                      </a:r>
                    </a:p>
                  </a:txBody>
                  <a:tcPr marL="69378" marR="69378" marT="34689" marB="3468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TP Rate (KNN 5)</a:t>
                      </a:r>
                    </a:p>
                  </a:txBody>
                  <a:tcPr marL="69378" marR="69378" marT="34689" marB="3468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TP Rate (KNN 7)</a:t>
                      </a:r>
                    </a:p>
                  </a:txBody>
                  <a:tcPr marL="69378" marR="69378" marT="34689" marB="34689"/>
                </a:tc>
                <a:extLst>
                  <a:ext uri="{0D108BD9-81ED-4DB2-BD59-A6C34878D82A}">
                    <a16:rowId xmlns:a16="http://schemas.microsoft.com/office/drawing/2014/main" val="532817194"/>
                  </a:ext>
                </a:extLst>
              </a:tr>
              <a:tr h="420896">
                <a:tc>
                  <a:txBody>
                    <a:bodyPr/>
                    <a:lstStyle/>
                    <a:p>
                      <a:r>
                        <a:rPr lang="en-US" sz="1100" dirty="0"/>
                        <a:t>Incident Closed-Managed</a:t>
                      </a:r>
                    </a:p>
                  </a:txBody>
                  <a:tcPr marL="69378" marR="69378" marT="34689" marB="34689"/>
                </a:tc>
                <a:tc>
                  <a:txBody>
                    <a:bodyPr/>
                    <a:lstStyle/>
                    <a:p>
                      <a:r>
                        <a:rPr lang="en-US" sz="1100"/>
                        <a:t>0840</a:t>
                      </a:r>
                    </a:p>
                  </a:txBody>
                  <a:tcPr marL="69378" marR="69378" marT="34689" marB="34689"/>
                </a:tc>
                <a:tc>
                  <a:txBody>
                    <a:bodyPr/>
                    <a:lstStyle/>
                    <a:p>
                      <a:r>
                        <a:rPr lang="en-US" sz="1100"/>
                        <a:t>0.804</a:t>
                      </a:r>
                    </a:p>
                  </a:txBody>
                  <a:tcPr marL="69378" marR="69378" marT="34689" marB="34689"/>
                </a:tc>
                <a:tc>
                  <a:txBody>
                    <a:bodyPr/>
                    <a:lstStyle/>
                    <a:p>
                      <a:r>
                        <a:rPr lang="en-US" sz="1100"/>
                        <a:t>0.797</a:t>
                      </a:r>
                    </a:p>
                  </a:txBody>
                  <a:tcPr marL="69378" marR="69378" marT="34689" marB="34689"/>
                </a:tc>
                <a:tc>
                  <a:txBody>
                    <a:bodyPr/>
                    <a:lstStyle/>
                    <a:p>
                      <a:r>
                        <a:rPr lang="en-US" sz="1100"/>
                        <a:t>0.811</a:t>
                      </a:r>
                    </a:p>
                  </a:txBody>
                  <a:tcPr marL="69378" marR="69378" marT="34689" marB="34689"/>
                </a:tc>
                <a:extLst>
                  <a:ext uri="{0D108BD9-81ED-4DB2-BD59-A6C34878D82A}">
                    <a16:rowId xmlns:a16="http://schemas.microsoft.com/office/drawing/2014/main" val="2935789167"/>
                  </a:ext>
                </a:extLst>
              </a:tr>
              <a:tr h="420896">
                <a:tc>
                  <a:txBody>
                    <a:bodyPr/>
                    <a:lstStyle/>
                    <a:p>
                      <a:r>
                        <a:rPr lang="en-US" sz="1100"/>
                        <a:t>Incident Not Applicable to MDE</a:t>
                      </a:r>
                    </a:p>
                  </a:txBody>
                  <a:tcPr marL="69378" marR="69378" marT="34689" marB="34689"/>
                </a:tc>
                <a:tc>
                  <a:txBody>
                    <a:bodyPr/>
                    <a:lstStyle/>
                    <a:p>
                      <a:r>
                        <a:rPr lang="en-US" sz="1100"/>
                        <a:t>0.129</a:t>
                      </a:r>
                    </a:p>
                  </a:txBody>
                  <a:tcPr marL="69378" marR="69378" marT="34689" marB="34689"/>
                </a:tc>
                <a:tc>
                  <a:txBody>
                    <a:bodyPr/>
                    <a:lstStyle/>
                    <a:p>
                      <a:r>
                        <a:rPr lang="en-US" sz="1100"/>
                        <a:t>0.129</a:t>
                      </a:r>
                    </a:p>
                  </a:txBody>
                  <a:tcPr marL="69378" marR="69378" marT="34689" marB="34689"/>
                </a:tc>
                <a:tc>
                  <a:txBody>
                    <a:bodyPr/>
                    <a:lstStyle/>
                    <a:p>
                      <a:r>
                        <a:rPr lang="en-US" sz="1100"/>
                        <a:t>0.000</a:t>
                      </a:r>
                    </a:p>
                  </a:txBody>
                  <a:tcPr marL="69378" marR="69378" marT="34689" marB="34689"/>
                </a:tc>
                <a:tc>
                  <a:txBody>
                    <a:bodyPr/>
                    <a:lstStyle/>
                    <a:p>
                      <a:r>
                        <a:rPr lang="en-US" sz="1100"/>
                        <a:t>0.000</a:t>
                      </a:r>
                    </a:p>
                  </a:txBody>
                  <a:tcPr marL="69378" marR="69378" marT="34689" marB="34689"/>
                </a:tc>
                <a:extLst>
                  <a:ext uri="{0D108BD9-81ED-4DB2-BD59-A6C34878D82A}">
                    <a16:rowId xmlns:a16="http://schemas.microsoft.com/office/drawing/2014/main" val="758731264"/>
                  </a:ext>
                </a:extLst>
              </a:tr>
              <a:tr h="420896">
                <a:tc>
                  <a:txBody>
                    <a:bodyPr/>
                    <a:lstStyle/>
                    <a:p>
                      <a:r>
                        <a:rPr lang="en-US" sz="1100"/>
                        <a:t>Referred to Outside Agency</a:t>
                      </a:r>
                    </a:p>
                  </a:txBody>
                  <a:tcPr marL="69378" marR="69378" marT="34689" marB="34689"/>
                </a:tc>
                <a:tc>
                  <a:txBody>
                    <a:bodyPr/>
                    <a:lstStyle/>
                    <a:p>
                      <a:r>
                        <a:rPr lang="en-US" sz="1100"/>
                        <a:t>0.290</a:t>
                      </a:r>
                    </a:p>
                  </a:txBody>
                  <a:tcPr marL="69378" marR="69378" marT="34689" marB="34689"/>
                </a:tc>
                <a:tc>
                  <a:txBody>
                    <a:bodyPr/>
                    <a:lstStyle/>
                    <a:p>
                      <a:r>
                        <a:rPr lang="en-US" sz="1100"/>
                        <a:t>0.306</a:t>
                      </a:r>
                    </a:p>
                  </a:txBody>
                  <a:tcPr marL="69378" marR="69378" marT="34689" marB="34689"/>
                </a:tc>
                <a:tc>
                  <a:txBody>
                    <a:bodyPr/>
                    <a:lstStyle/>
                    <a:p>
                      <a:r>
                        <a:rPr lang="en-US" sz="1100"/>
                        <a:t>0.306</a:t>
                      </a:r>
                    </a:p>
                  </a:txBody>
                  <a:tcPr marL="69378" marR="69378" marT="34689" marB="34689"/>
                </a:tc>
                <a:tc>
                  <a:txBody>
                    <a:bodyPr/>
                    <a:lstStyle/>
                    <a:p>
                      <a:r>
                        <a:rPr lang="en-US" sz="1100"/>
                        <a:t>0.306</a:t>
                      </a:r>
                    </a:p>
                  </a:txBody>
                  <a:tcPr marL="69378" marR="69378" marT="34689" marB="34689"/>
                </a:tc>
                <a:extLst>
                  <a:ext uri="{0D108BD9-81ED-4DB2-BD59-A6C34878D82A}">
                    <a16:rowId xmlns:a16="http://schemas.microsoft.com/office/drawing/2014/main" val="635034218"/>
                  </a:ext>
                </a:extLst>
              </a:tr>
              <a:tr h="420896">
                <a:tc>
                  <a:txBody>
                    <a:bodyPr/>
                    <a:lstStyle/>
                    <a:p>
                      <a:r>
                        <a:rPr lang="en-US" sz="1100"/>
                        <a:t>Incident Closed - No further action</a:t>
                      </a:r>
                    </a:p>
                  </a:txBody>
                  <a:tcPr marL="69378" marR="69378" marT="34689" marB="34689"/>
                </a:tc>
                <a:tc>
                  <a:txBody>
                    <a:bodyPr/>
                    <a:lstStyle/>
                    <a:p>
                      <a:r>
                        <a:rPr lang="en-US" sz="1100"/>
                        <a:t>0.556</a:t>
                      </a:r>
                    </a:p>
                  </a:txBody>
                  <a:tcPr marL="69378" marR="69378" marT="34689" marB="34689"/>
                </a:tc>
                <a:tc>
                  <a:txBody>
                    <a:bodyPr/>
                    <a:lstStyle/>
                    <a:p>
                      <a:r>
                        <a:rPr lang="en-US" sz="1100"/>
                        <a:t>0.444</a:t>
                      </a:r>
                    </a:p>
                  </a:txBody>
                  <a:tcPr marL="69378" marR="69378" marT="34689" marB="34689"/>
                </a:tc>
                <a:tc>
                  <a:txBody>
                    <a:bodyPr/>
                    <a:lstStyle/>
                    <a:p>
                      <a:r>
                        <a:rPr lang="en-US" sz="1100"/>
                        <a:t>0.421</a:t>
                      </a:r>
                    </a:p>
                  </a:txBody>
                  <a:tcPr marL="69378" marR="69378" marT="34689" marB="34689"/>
                </a:tc>
                <a:tc>
                  <a:txBody>
                    <a:bodyPr/>
                    <a:lstStyle/>
                    <a:p>
                      <a:r>
                        <a:rPr lang="en-US" sz="1100"/>
                        <a:t>0.389</a:t>
                      </a:r>
                    </a:p>
                  </a:txBody>
                  <a:tcPr marL="69378" marR="69378" marT="34689" marB="34689"/>
                </a:tc>
                <a:extLst>
                  <a:ext uri="{0D108BD9-81ED-4DB2-BD59-A6C34878D82A}">
                    <a16:rowId xmlns:a16="http://schemas.microsoft.com/office/drawing/2014/main" val="1513133138"/>
                  </a:ext>
                </a:extLst>
              </a:tr>
              <a:tr h="259013">
                <a:tc>
                  <a:txBody>
                    <a:bodyPr/>
                    <a:lstStyle/>
                    <a:p>
                      <a:r>
                        <a:rPr lang="en-US" sz="1100"/>
                        <a:t>Under Investigation</a:t>
                      </a:r>
                    </a:p>
                  </a:txBody>
                  <a:tcPr marL="69378" marR="69378" marT="34689" marB="34689"/>
                </a:tc>
                <a:tc>
                  <a:txBody>
                    <a:bodyPr/>
                    <a:lstStyle/>
                    <a:p>
                      <a:r>
                        <a:rPr lang="en-US" sz="1100"/>
                        <a:t>0.161</a:t>
                      </a:r>
                    </a:p>
                  </a:txBody>
                  <a:tcPr marL="69378" marR="69378" marT="34689" marB="34689"/>
                </a:tc>
                <a:tc>
                  <a:txBody>
                    <a:bodyPr/>
                    <a:lstStyle/>
                    <a:p>
                      <a:r>
                        <a:rPr lang="en-US" sz="1100"/>
                        <a:t>0.065</a:t>
                      </a:r>
                    </a:p>
                  </a:txBody>
                  <a:tcPr marL="69378" marR="69378" marT="34689" marB="34689"/>
                </a:tc>
                <a:tc>
                  <a:txBody>
                    <a:bodyPr/>
                    <a:lstStyle/>
                    <a:p>
                      <a:r>
                        <a:rPr lang="en-US" sz="1100"/>
                        <a:t>0.065</a:t>
                      </a:r>
                    </a:p>
                  </a:txBody>
                  <a:tcPr marL="69378" marR="69378" marT="34689" marB="34689"/>
                </a:tc>
                <a:tc>
                  <a:txBody>
                    <a:bodyPr/>
                    <a:lstStyle/>
                    <a:p>
                      <a:r>
                        <a:rPr lang="en-US" sz="1100"/>
                        <a:t>0.065</a:t>
                      </a:r>
                    </a:p>
                  </a:txBody>
                  <a:tcPr marL="69378" marR="69378" marT="34689" marB="34689"/>
                </a:tc>
                <a:extLst>
                  <a:ext uri="{0D108BD9-81ED-4DB2-BD59-A6C34878D82A}">
                    <a16:rowId xmlns:a16="http://schemas.microsoft.com/office/drawing/2014/main" val="2296998424"/>
                  </a:ext>
                </a:extLst>
              </a:tr>
              <a:tr h="420896">
                <a:tc>
                  <a:txBody>
                    <a:bodyPr/>
                    <a:lstStyle/>
                    <a:p>
                      <a:r>
                        <a:rPr lang="en-US" sz="1100"/>
                        <a:t>Incident Closed-No Violation Observed</a:t>
                      </a:r>
                    </a:p>
                  </a:txBody>
                  <a:tcPr marL="69378" marR="69378" marT="34689" marB="34689"/>
                </a:tc>
                <a:tc>
                  <a:txBody>
                    <a:bodyPr/>
                    <a:lstStyle/>
                    <a:p>
                      <a:r>
                        <a:rPr lang="en-US" sz="1100"/>
                        <a:t>0.632</a:t>
                      </a:r>
                    </a:p>
                  </a:txBody>
                  <a:tcPr marL="69378" marR="69378" marT="34689" marB="34689"/>
                </a:tc>
                <a:tc>
                  <a:txBody>
                    <a:bodyPr/>
                    <a:lstStyle/>
                    <a:p>
                      <a:r>
                        <a:rPr lang="en-US" sz="1100"/>
                        <a:t>0.544</a:t>
                      </a:r>
                    </a:p>
                  </a:txBody>
                  <a:tcPr marL="69378" marR="69378" marT="34689" marB="34689"/>
                </a:tc>
                <a:tc>
                  <a:txBody>
                    <a:bodyPr/>
                    <a:lstStyle/>
                    <a:p>
                      <a:r>
                        <a:rPr lang="en-US" sz="1100"/>
                        <a:t>0.596</a:t>
                      </a:r>
                    </a:p>
                  </a:txBody>
                  <a:tcPr marL="69378" marR="69378" marT="34689" marB="34689"/>
                </a:tc>
                <a:tc>
                  <a:txBody>
                    <a:bodyPr/>
                    <a:lstStyle/>
                    <a:p>
                      <a:r>
                        <a:rPr lang="en-US" sz="1100"/>
                        <a:t>0.596</a:t>
                      </a:r>
                    </a:p>
                  </a:txBody>
                  <a:tcPr marL="69378" marR="69378" marT="34689" marB="34689"/>
                </a:tc>
                <a:extLst>
                  <a:ext uri="{0D108BD9-81ED-4DB2-BD59-A6C34878D82A}">
                    <a16:rowId xmlns:a16="http://schemas.microsoft.com/office/drawing/2014/main" val="2463231953"/>
                  </a:ext>
                </a:extLst>
              </a:tr>
              <a:tr h="259013">
                <a:tc>
                  <a:txBody>
                    <a:bodyPr/>
                    <a:lstStyle/>
                    <a:p>
                      <a:r>
                        <a:rPr lang="en-US" sz="1100"/>
                        <a:t>Referred to ARA</a:t>
                      </a:r>
                    </a:p>
                  </a:txBody>
                  <a:tcPr marL="69378" marR="69378" marT="34689" marB="34689"/>
                </a:tc>
                <a:tc>
                  <a:txBody>
                    <a:bodyPr/>
                    <a:lstStyle/>
                    <a:p>
                      <a:r>
                        <a:rPr lang="en-US" sz="1100"/>
                        <a:t>0.000</a:t>
                      </a:r>
                    </a:p>
                  </a:txBody>
                  <a:tcPr marL="69378" marR="69378" marT="34689" marB="34689"/>
                </a:tc>
                <a:tc>
                  <a:txBody>
                    <a:bodyPr/>
                    <a:lstStyle/>
                    <a:p>
                      <a:r>
                        <a:rPr lang="en-US" sz="1100"/>
                        <a:t>0.000</a:t>
                      </a:r>
                    </a:p>
                  </a:txBody>
                  <a:tcPr marL="69378" marR="69378" marT="34689" marB="34689"/>
                </a:tc>
                <a:tc>
                  <a:txBody>
                    <a:bodyPr/>
                    <a:lstStyle/>
                    <a:p>
                      <a:r>
                        <a:rPr lang="en-US" sz="1100"/>
                        <a:t>0.000</a:t>
                      </a:r>
                      <a:endParaRPr lang="en-US" sz="1100" b="1">
                        <a:solidFill>
                          <a:srgbClr val="FF0000"/>
                        </a:solidFill>
                      </a:endParaRPr>
                    </a:p>
                  </a:txBody>
                  <a:tcPr marL="69378" marR="69378" marT="34689" marB="34689"/>
                </a:tc>
                <a:tc>
                  <a:txBody>
                    <a:bodyPr/>
                    <a:lstStyle/>
                    <a:p>
                      <a:r>
                        <a:rPr lang="en-US" sz="1100"/>
                        <a:t>0.000</a:t>
                      </a:r>
                    </a:p>
                  </a:txBody>
                  <a:tcPr marL="69378" marR="69378" marT="34689" marB="34689"/>
                </a:tc>
                <a:extLst>
                  <a:ext uri="{0D108BD9-81ED-4DB2-BD59-A6C34878D82A}">
                    <a16:rowId xmlns:a16="http://schemas.microsoft.com/office/drawing/2014/main" val="2438396575"/>
                  </a:ext>
                </a:extLst>
              </a:tr>
              <a:tr h="259013">
                <a:tc>
                  <a:txBody>
                    <a:bodyPr/>
                    <a:lstStyle/>
                    <a:p>
                      <a:r>
                        <a:rPr lang="en-US" sz="1100"/>
                        <a:t>Referred to LMA</a:t>
                      </a:r>
                    </a:p>
                  </a:txBody>
                  <a:tcPr marL="69378" marR="69378" marT="34689" marB="34689"/>
                </a:tc>
                <a:tc>
                  <a:txBody>
                    <a:bodyPr/>
                    <a:lstStyle/>
                    <a:p>
                      <a:r>
                        <a:rPr lang="en-US" sz="1100"/>
                        <a:t>0.444</a:t>
                      </a:r>
                    </a:p>
                  </a:txBody>
                  <a:tcPr marL="69378" marR="69378" marT="34689" marB="34689"/>
                </a:tc>
                <a:tc>
                  <a:txBody>
                    <a:bodyPr/>
                    <a:lstStyle/>
                    <a:p>
                      <a:r>
                        <a:rPr lang="en-US" sz="1100"/>
                        <a:t>0.000</a:t>
                      </a:r>
                    </a:p>
                  </a:txBody>
                  <a:tcPr marL="69378" marR="69378" marT="34689" marB="34689"/>
                </a:tc>
                <a:tc>
                  <a:txBody>
                    <a:bodyPr/>
                    <a:lstStyle/>
                    <a:p>
                      <a:r>
                        <a:rPr lang="en-US" sz="1100"/>
                        <a:t>0.000</a:t>
                      </a:r>
                      <a:endParaRPr lang="en-US" sz="1100" b="1">
                        <a:solidFill>
                          <a:srgbClr val="FF0000"/>
                        </a:solidFill>
                      </a:endParaRPr>
                    </a:p>
                  </a:txBody>
                  <a:tcPr marL="69378" marR="69378" marT="34689" marB="34689"/>
                </a:tc>
                <a:tc>
                  <a:txBody>
                    <a:bodyPr/>
                    <a:lstStyle/>
                    <a:p>
                      <a:r>
                        <a:rPr lang="en-US" sz="1100"/>
                        <a:t>0.000</a:t>
                      </a:r>
                    </a:p>
                  </a:txBody>
                  <a:tcPr marL="69378" marR="69378" marT="34689" marB="34689"/>
                </a:tc>
                <a:extLst>
                  <a:ext uri="{0D108BD9-81ED-4DB2-BD59-A6C34878D82A}">
                    <a16:rowId xmlns:a16="http://schemas.microsoft.com/office/drawing/2014/main" val="3326402"/>
                  </a:ext>
                </a:extLst>
              </a:tr>
              <a:tr h="420896">
                <a:tc>
                  <a:txBody>
                    <a:bodyPr/>
                    <a:lstStyle/>
                    <a:p>
                      <a:r>
                        <a:rPr lang="en-US" sz="1100"/>
                        <a:t>Referred to WMA</a:t>
                      </a:r>
                    </a:p>
                    <a:p>
                      <a:endParaRPr lang="en-US" sz="1100"/>
                    </a:p>
                  </a:txBody>
                  <a:tcPr marL="69378" marR="69378" marT="34689" marB="34689"/>
                </a:tc>
                <a:tc>
                  <a:txBody>
                    <a:bodyPr/>
                    <a:lstStyle/>
                    <a:p>
                      <a:r>
                        <a:rPr lang="en-US" sz="1100"/>
                        <a:t>0.000</a:t>
                      </a:r>
                    </a:p>
                  </a:txBody>
                  <a:tcPr marL="69378" marR="69378" marT="34689" marB="34689"/>
                </a:tc>
                <a:tc>
                  <a:txBody>
                    <a:bodyPr/>
                    <a:lstStyle/>
                    <a:p>
                      <a:r>
                        <a:rPr lang="en-US" sz="1100"/>
                        <a:t>0.000</a:t>
                      </a:r>
                    </a:p>
                  </a:txBody>
                  <a:tcPr marL="69378" marR="69378" marT="34689" marB="34689"/>
                </a:tc>
                <a:tc>
                  <a:txBody>
                    <a:bodyPr/>
                    <a:lstStyle/>
                    <a:p>
                      <a:r>
                        <a:rPr lang="en-US" sz="1100"/>
                        <a:t>0.000</a:t>
                      </a:r>
                      <a:endParaRPr lang="en-US" sz="1100" b="1">
                        <a:solidFill>
                          <a:srgbClr val="FF0000"/>
                        </a:solidFill>
                      </a:endParaRPr>
                    </a:p>
                  </a:txBody>
                  <a:tcPr marL="69378" marR="69378" marT="34689" marB="34689"/>
                </a:tc>
                <a:tc>
                  <a:txBody>
                    <a:bodyPr/>
                    <a:lstStyle/>
                    <a:p>
                      <a:r>
                        <a:rPr lang="en-US" sz="1100"/>
                        <a:t>0.000</a:t>
                      </a:r>
                    </a:p>
                  </a:txBody>
                  <a:tcPr marL="69378" marR="69378" marT="34689" marB="34689"/>
                </a:tc>
                <a:extLst>
                  <a:ext uri="{0D108BD9-81ED-4DB2-BD59-A6C34878D82A}">
                    <a16:rowId xmlns:a16="http://schemas.microsoft.com/office/drawing/2014/main" val="2795139873"/>
                  </a:ext>
                </a:extLst>
              </a:tr>
              <a:tr h="420896">
                <a:tc>
                  <a:txBody>
                    <a:bodyPr/>
                    <a:lstStyle/>
                    <a:p>
                      <a:r>
                        <a:rPr lang="en-US" sz="1100" dirty="0"/>
                        <a:t>Correctly Classified Instances</a:t>
                      </a:r>
                    </a:p>
                  </a:txBody>
                  <a:tcPr marL="69378" marR="69378" marT="34689" marB="34689"/>
                </a:tc>
                <a:tc>
                  <a:txBody>
                    <a:bodyPr/>
                    <a:lstStyle/>
                    <a:p>
                      <a:r>
                        <a:rPr lang="en-US" sz="1100" b="1" dirty="0">
                          <a:solidFill>
                            <a:srgbClr val="FF0000"/>
                          </a:solidFill>
                        </a:rPr>
                        <a:t>61.4498 %</a:t>
                      </a:r>
                    </a:p>
                  </a:txBody>
                  <a:tcPr marL="69378" marR="69378" marT="34689" marB="34689"/>
                </a:tc>
                <a:tc>
                  <a:txBody>
                    <a:bodyPr/>
                    <a:lstStyle/>
                    <a:p>
                      <a:r>
                        <a:rPr lang="en-US" sz="1100" dirty="0"/>
                        <a:t>55.6837 %</a:t>
                      </a:r>
                    </a:p>
                  </a:txBody>
                  <a:tcPr marL="69378" marR="69378" marT="34689" marB="34689"/>
                </a:tc>
                <a:tc>
                  <a:txBody>
                    <a:bodyPr/>
                    <a:lstStyle/>
                    <a:p>
                      <a:r>
                        <a:rPr lang="en-US" sz="1100" b="0" dirty="0">
                          <a:solidFill>
                            <a:schemeClr val="tx1"/>
                          </a:solidFill>
                        </a:rPr>
                        <a:t>54.6952 %</a:t>
                      </a:r>
                    </a:p>
                  </a:txBody>
                  <a:tcPr marL="69378" marR="69378" marT="34689" marB="34689"/>
                </a:tc>
                <a:tc>
                  <a:txBody>
                    <a:bodyPr/>
                    <a:lstStyle/>
                    <a:p>
                      <a:r>
                        <a:rPr lang="en-US" sz="1100" dirty="0"/>
                        <a:t>54.6952 %</a:t>
                      </a:r>
                    </a:p>
                  </a:txBody>
                  <a:tcPr marL="69378" marR="69378" marT="34689" marB="34689"/>
                </a:tc>
                <a:extLst>
                  <a:ext uri="{0D108BD9-81ED-4DB2-BD59-A6C34878D82A}">
                    <a16:rowId xmlns:a16="http://schemas.microsoft.com/office/drawing/2014/main" val="2162394780"/>
                  </a:ext>
                </a:extLst>
              </a:tr>
            </a:tbl>
          </a:graphicData>
        </a:graphic>
      </p:graphicFrame>
    </p:spTree>
    <p:extLst>
      <p:ext uri="{BB962C8B-B14F-4D97-AF65-F5344CB8AC3E}">
        <p14:creationId xmlns:p14="http://schemas.microsoft.com/office/powerpoint/2010/main" val="1459354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594A2FC-ED30-47B2-9816-2A4EA892803D}"/>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000" spc="750" dirty="0">
                <a:solidFill>
                  <a:schemeClr val="bg1"/>
                </a:solidFill>
              </a:rPr>
              <a:t>Confusion matrix of knn”1”</a:t>
            </a:r>
          </a:p>
        </p:txBody>
      </p:sp>
      <p:sp>
        <p:nvSpPr>
          <p:cNvPr id="3" name="Content Placeholder 2">
            <a:extLst>
              <a:ext uri="{FF2B5EF4-FFF2-40B4-BE49-F238E27FC236}">
                <a16:creationId xmlns:a16="http://schemas.microsoft.com/office/drawing/2014/main" id="{85962095-CAB5-46FF-9A36-4E1D03B76FA9}"/>
              </a:ext>
            </a:extLst>
          </p:cNvPr>
          <p:cNvSpPr>
            <a:spLocks noGrp="1"/>
          </p:cNvSpPr>
          <p:nvPr>
            <p:ph sz="half" idx="1"/>
          </p:nvPr>
        </p:nvSpPr>
        <p:spPr>
          <a:xfrm>
            <a:off x="474243" y="4800600"/>
            <a:ext cx="3230603" cy="1538784"/>
          </a:xfrm>
        </p:spPr>
        <p:txBody>
          <a:bodyPr vert="horz" lIns="0" tIns="0" rIns="0" bIns="0" rtlCol="0">
            <a:normAutofit/>
          </a:bodyPr>
          <a:lstStyle/>
          <a:p>
            <a:pPr marL="0" indent="0" algn="r">
              <a:lnSpc>
                <a:spcPct val="140000"/>
              </a:lnSpc>
              <a:buNone/>
            </a:pPr>
            <a:r>
              <a:rPr lang="en-US" sz="1200" b="1" cap="all" spc="600" dirty="0">
                <a:solidFill>
                  <a:schemeClr val="bg1"/>
                </a:solidFill>
              </a:rPr>
              <a:t>From the matrix, it is clearly determined that most of the Incident Closed by Managing it.</a:t>
            </a:r>
          </a:p>
        </p:txBody>
      </p:sp>
      <p:pic>
        <p:nvPicPr>
          <p:cNvPr id="6" name="Content Placeholder 5">
            <a:extLst>
              <a:ext uri="{FF2B5EF4-FFF2-40B4-BE49-F238E27FC236}">
                <a16:creationId xmlns:a16="http://schemas.microsoft.com/office/drawing/2014/main" id="{E926450D-11BC-4A78-BFC6-677F06D2D9D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p:blipFill>
        <p:spPr>
          <a:xfrm>
            <a:off x="4503619" y="2150351"/>
            <a:ext cx="7214138" cy="2564812"/>
          </a:xfrm>
          <a:prstGeom prst="rect">
            <a:avLst/>
          </a:prstGeom>
        </p:spPr>
      </p:pic>
    </p:spTree>
    <p:extLst>
      <p:ext uri="{BB962C8B-B14F-4D97-AF65-F5344CB8AC3E}">
        <p14:creationId xmlns:p14="http://schemas.microsoft.com/office/powerpoint/2010/main" val="311641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9EDC711F-4DA7-4E33-A776-F079ACDA6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3E32D53-FD05-46F1-97E2-C13949F5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 y="1"/>
            <a:ext cx="8110817" cy="6858000"/>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DA9E872-DB12-4A7B-A151-052FA077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26407" y="-626409"/>
            <a:ext cx="6858002" cy="8110820"/>
          </a:xfrm>
          <a:prstGeom prst="rect">
            <a:avLst/>
          </a:prstGeom>
          <a:gradFill>
            <a:gsLst>
              <a:gs pos="11000">
                <a:schemeClr val="accent2">
                  <a:alpha val="50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3B984CFC-8941-41C1-9730-F447E13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78315" y="-1878315"/>
            <a:ext cx="4354180" cy="811081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3185161-AC26-4077-A972-6C3306B24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39" y="447866"/>
            <a:ext cx="6805130"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39B0F207-7872-4A1E-BCCD-EBF4B8A6A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178826">
            <a:off x="1555888" y="899682"/>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3B5E7E-6AF9-4FBB-B4D7-36AFA3A50702}"/>
              </a:ext>
            </a:extLst>
          </p:cNvPr>
          <p:cNvSpPr>
            <a:spLocks noGrp="1"/>
          </p:cNvSpPr>
          <p:nvPr>
            <p:ph type="title"/>
          </p:nvPr>
        </p:nvSpPr>
        <p:spPr>
          <a:xfrm>
            <a:off x="1318260" y="703344"/>
            <a:ext cx="4724399" cy="747172"/>
          </a:xfrm>
        </p:spPr>
        <p:txBody>
          <a:bodyPr vert="horz" lIns="0" tIns="0" rIns="0" bIns="0" rtlCol="0" anchor="t">
            <a:normAutofit fontScale="90000"/>
          </a:bodyPr>
          <a:lstStyle/>
          <a:p>
            <a:r>
              <a:rPr lang="en-US" sz="4000" spc="750" dirty="0">
                <a:solidFill>
                  <a:schemeClr val="bg1"/>
                </a:solidFill>
              </a:rPr>
              <a:t>Results of KNN</a:t>
            </a:r>
          </a:p>
        </p:txBody>
      </p:sp>
      <p:pic>
        <p:nvPicPr>
          <p:cNvPr id="6" name="Content Placeholder 5">
            <a:extLst>
              <a:ext uri="{FF2B5EF4-FFF2-40B4-BE49-F238E27FC236}">
                <a16:creationId xmlns:a16="http://schemas.microsoft.com/office/drawing/2014/main" id="{26054511-76F4-4212-AF67-6C8C38B28279}"/>
              </a:ext>
            </a:extLst>
          </p:cNvPr>
          <p:cNvPicPr>
            <a:picLocks noGrp="1" noChangeAspect="1"/>
          </p:cNvPicPr>
          <p:nvPr>
            <p:ph idx="1"/>
          </p:nvPr>
        </p:nvPicPr>
        <p:blipFill>
          <a:blip r:embed="rId2"/>
          <a:stretch>
            <a:fillRect/>
          </a:stretch>
        </p:blipFill>
        <p:spPr>
          <a:xfrm>
            <a:off x="6369699" y="2025326"/>
            <a:ext cx="5365102" cy="3314770"/>
          </a:xfrm>
          <a:prstGeom prst="rect">
            <a:avLst/>
          </a:prstGeom>
        </p:spPr>
      </p:pic>
      <p:sp>
        <p:nvSpPr>
          <p:cNvPr id="4" name="Text Placeholder 3">
            <a:extLst>
              <a:ext uri="{FF2B5EF4-FFF2-40B4-BE49-F238E27FC236}">
                <a16:creationId xmlns:a16="http://schemas.microsoft.com/office/drawing/2014/main" id="{82989295-CB27-4906-801D-9D699C08A25B}"/>
              </a:ext>
            </a:extLst>
          </p:cNvPr>
          <p:cNvSpPr>
            <a:spLocks noGrp="1"/>
          </p:cNvSpPr>
          <p:nvPr>
            <p:ph type="body" sz="half" idx="2"/>
          </p:nvPr>
        </p:nvSpPr>
        <p:spPr>
          <a:xfrm>
            <a:off x="1371600" y="2093976"/>
            <a:ext cx="4617720" cy="3767074"/>
          </a:xfrm>
        </p:spPr>
        <p:txBody>
          <a:bodyPr>
            <a:normAutofit/>
          </a:bodyPr>
          <a:lstStyle/>
          <a:p>
            <a:pPr marL="342900" indent="-342900">
              <a:buFont typeface="Arial" panose="020B0604020202020204" pitchFamily="34" charset="0"/>
              <a:buChar char="•"/>
            </a:pPr>
            <a:r>
              <a:rPr lang="en-CA" sz="2000" dirty="0"/>
              <a:t>Now, I would like to discuss results from our data analysis.</a:t>
            </a:r>
          </a:p>
          <a:p>
            <a:pPr marL="342900" indent="-342900">
              <a:buFont typeface="Arial" panose="020B0604020202020204" pitchFamily="34" charset="0"/>
              <a:buChar char="•"/>
            </a:pPr>
            <a:r>
              <a:rPr lang="en-CA" sz="2000" dirty="0"/>
              <a:t>While performing K nearest neighbour(KNN) we concluded that 86% of complaints were closed by managing it.</a:t>
            </a:r>
          </a:p>
        </p:txBody>
      </p:sp>
    </p:spTree>
    <p:extLst>
      <p:ext uri="{BB962C8B-B14F-4D97-AF65-F5344CB8AC3E}">
        <p14:creationId xmlns:p14="http://schemas.microsoft.com/office/powerpoint/2010/main" val="1105274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9EDC711F-4DA7-4E33-A776-F079ACDA6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3E32D53-FD05-46F1-97E2-C13949F5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 y="1"/>
            <a:ext cx="8110817" cy="6858000"/>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DA9E872-DB12-4A7B-A151-052FA077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26407" y="-626409"/>
            <a:ext cx="6858002" cy="8110820"/>
          </a:xfrm>
          <a:prstGeom prst="rect">
            <a:avLst/>
          </a:prstGeom>
          <a:gradFill>
            <a:gsLst>
              <a:gs pos="11000">
                <a:schemeClr val="accent2">
                  <a:alpha val="50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3B984CFC-8941-41C1-9730-F447E13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78315" y="-1878315"/>
            <a:ext cx="4354180" cy="811081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3185161-AC26-4077-A972-6C3306B24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39" y="447866"/>
            <a:ext cx="6805130"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39B0F207-7872-4A1E-BCCD-EBF4B8A6A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178826">
            <a:off x="1555888" y="899682"/>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F0C342-866E-4E92-8EC8-A11FCFB1E563}"/>
              </a:ext>
            </a:extLst>
          </p:cNvPr>
          <p:cNvSpPr>
            <a:spLocks noGrp="1"/>
          </p:cNvSpPr>
          <p:nvPr>
            <p:ph type="title"/>
          </p:nvPr>
        </p:nvSpPr>
        <p:spPr>
          <a:xfrm>
            <a:off x="443636" y="470439"/>
            <a:ext cx="4724399" cy="718282"/>
          </a:xfrm>
        </p:spPr>
        <p:txBody>
          <a:bodyPr vert="horz" lIns="0" tIns="0" rIns="0" bIns="0" rtlCol="0" anchor="t">
            <a:normAutofit/>
          </a:bodyPr>
          <a:lstStyle/>
          <a:p>
            <a:r>
              <a:rPr lang="en-US" sz="4000" spc="750" dirty="0">
                <a:solidFill>
                  <a:schemeClr val="bg1"/>
                </a:solidFill>
              </a:rPr>
              <a:t>Conclusion</a:t>
            </a:r>
          </a:p>
        </p:txBody>
      </p:sp>
      <p:pic>
        <p:nvPicPr>
          <p:cNvPr id="6" name="Content Placeholder 5">
            <a:extLst>
              <a:ext uri="{FF2B5EF4-FFF2-40B4-BE49-F238E27FC236}">
                <a16:creationId xmlns:a16="http://schemas.microsoft.com/office/drawing/2014/main" id="{0976209D-2770-4A36-A23B-37630E8508F0}"/>
              </a:ext>
            </a:extLst>
          </p:cNvPr>
          <p:cNvPicPr>
            <a:picLocks noGrp="1" noChangeAspect="1"/>
          </p:cNvPicPr>
          <p:nvPr>
            <p:ph idx="1"/>
          </p:nvPr>
        </p:nvPicPr>
        <p:blipFill>
          <a:blip r:embed="rId2"/>
          <a:stretch>
            <a:fillRect/>
          </a:stretch>
        </p:blipFill>
        <p:spPr>
          <a:xfrm>
            <a:off x="6119203" y="2281508"/>
            <a:ext cx="5049079" cy="2448802"/>
          </a:xfrm>
          <a:prstGeom prst="rect">
            <a:avLst/>
          </a:prstGeom>
        </p:spPr>
      </p:pic>
      <p:sp>
        <p:nvSpPr>
          <p:cNvPr id="4" name="Text Placeholder 3">
            <a:extLst>
              <a:ext uri="{FF2B5EF4-FFF2-40B4-BE49-F238E27FC236}">
                <a16:creationId xmlns:a16="http://schemas.microsoft.com/office/drawing/2014/main" id="{25C0AF5B-704F-42A6-944B-2D00068DAC0C}"/>
              </a:ext>
            </a:extLst>
          </p:cNvPr>
          <p:cNvSpPr>
            <a:spLocks noGrp="1"/>
          </p:cNvSpPr>
          <p:nvPr>
            <p:ph type="body" sz="half" idx="2"/>
          </p:nvPr>
        </p:nvSpPr>
        <p:spPr>
          <a:xfrm>
            <a:off x="471343" y="1266286"/>
            <a:ext cx="5344241" cy="5134086"/>
          </a:xfrm>
        </p:spPr>
        <p:txBody>
          <a:bodyPr>
            <a:normAutofit fontScale="92500" lnSpcReduction="10000"/>
          </a:bodyPr>
          <a:lstStyle/>
          <a:p>
            <a:pPr marL="285750" indent="-285750">
              <a:buFont typeface="Arial" panose="020B0604020202020204" pitchFamily="34" charset="0"/>
              <a:buChar char="•"/>
            </a:pPr>
            <a:r>
              <a:rPr lang="en-CA" sz="2000" dirty="0"/>
              <a:t>For the conclusion I would like to address our question for which we did this analysis.</a:t>
            </a:r>
          </a:p>
          <a:p>
            <a:pPr marL="285750" indent="-285750">
              <a:buFont typeface="Arial" panose="020B0604020202020204" pitchFamily="34" charset="0"/>
              <a:buChar char="•"/>
            </a:pPr>
            <a:r>
              <a:rPr lang="en-US" sz="2000" dirty="0"/>
              <a:t>I'd want to break down my questions into three parts: 1) “Out of all kinds of complaints, which type of complaint was reported the most ?" As we previously noted in data analysis,  "</a:t>
            </a:r>
            <a:r>
              <a:rPr lang="en-CA" sz="2000" dirty="0"/>
              <a:t>Odor</a:t>
            </a:r>
            <a:r>
              <a:rPr lang="en-US" sz="2000" dirty="0"/>
              <a:t>" was the most reported complaint. 2) “Where was the more complaints reported?" According to our findings, We got almost 1/3 complaints from “Baltimore city". 3) “Were all complains were solved and how?" according to our KNN analysis, we can clearly state that 86% of the complaints were closed/solved by managing them. </a:t>
            </a:r>
            <a:endParaRPr lang="en-CA" sz="2000" dirty="0"/>
          </a:p>
        </p:txBody>
      </p:sp>
    </p:spTree>
    <p:extLst>
      <p:ext uri="{BB962C8B-B14F-4D97-AF65-F5344CB8AC3E}">
        <p14:creationId xmlns:p14="http://schemas.microsoft.com/office/powerpoint/2010/main" val="1122697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168BBE1A-B148-4F48-8E8C-EEB4A444E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5F96232-E326-4380-AC84-2E23FDD6B3FA}"/>
              </a:ext>
            </a:extLst>
          </p:cNvPr>
          <p:cNvSpPr>
            <a:spLocks noGrp="1"/>
          </p:cNvSpPr>
          <p:nvPr>
            <p:ph type="title"/>
          </p:nvPr>
        </p:nvSpPr>
        <p:spPr>
          <a:xfrm>
            <a:off x="980902" y="622852"/>
            <a:ext cx="4045528" cy="3289672"/>
          </a:xfrm>
        </p:spPr>
        <p:txBody>
          <a:bodyPr vert="horz" lIns="0" tIns="0" rIns="0" bIns="0" rtlCol="0" anchor="b">
            <a:normAutofit/>
          </a:bodyPr>
          <a:lstStyle/>
          <a:p>
            <a:pPr algn="r"/>
            <a:r>
              <a:rPr lang="en-US" sz="3600" dirty="0"/>
              <a:t>Thank you so much everyone</a:t>
            </a:r>
          </a:p>
        </p:txBody>
      </p:sp>
      <p:pic>
        <p:nvPicPr>
          <p:cNvPr id="9" name="Content Placeholder 8">
            <a:extLst>
              <a:ext uri="{FF2B5EF4-FFF2-40B4-BE49-F238E27FC236}">
                <a16:creationId xmlns:a16="http://schemas.microsoft.com/office/drawing/2014/main" id="{3CEB1D91-B2D5-45DC-A7A8-213E7E807D35}"/>
              </a:ext>
            </a:extLst>
          </p:cNvPr>
          <p:cNvPicPr>
            <a:picLocks noGrp="1" noChangeAspect="1"/>
          </p:cNvPicPr>
          <p:nvPr>
            <p:ph idx="1"/>
          </p:nvPr>
        </p:nvPicPr>
        <p:blipFill>
          <a:blip r:embed="rId2"/>
          <a:stretch>
            <a:fillRect/>
          </a:stretch>
        </p:blipFill>
        <p:spPr>
          <a:xfrm>
            <a:off x="5889292" y="1138237"/>
            <a:ext cx="5852159" cy="3204055"/>
          </a:xfrm>
          <a:prstGeom prst="rect">
            <a:avLst/>
          </a:prstGeom>
        </p:spPr>
      </p:pic>
      <p:sp>
        <p:nvSpPr>
          <p:cNvPr id="20" name="Rectangle 19">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801"/>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801"/>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37883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81EDC1-EEC9-4A3C-92D5-FF3EAB807AF2}"/>
              </a:ext>
            </a:extLst>
          </p:cNvPr>
          <p:cNvSpPr>
            <a:spLocks noGrp="1"/>
          </p:cNvSpPr>
          <p:nvPr>
            <p:ph type="title"/>
          </p:nvPr>
        </p:nvSpPr>
        <p:spPr>
          <a:xfrm>
            <a:off x="387927" y="1028701"/>
            <a:ext cx="3248863" cy="3020785"/>
          </a:xfrm>
        </p:spPr>
        <p:txBody>
          <a:bodyPr>
            <a:normAutofit/>
          </a:bodyPr>
          <a:lstStyle/>
          <a:p>
            <a:pPr algn="r"/>
            <a:r>
              <a:rPr lang="en-US" sz="3000">
                <a:solidFill>
                  <a:schemeClr val="bg1"/>
                </a:solidFill>
                <a:latin typeface="Aharoni" panose="02010803020104030203" pitchFamily="2" charset="-79"/>
                <a:cs typeface="Aharoni" panose="02010803020104030203" pitchFamily="2" charset="-79"/>
              </a:rPr>
              <a:t>Data collection </a:t>
            </a:r>
            <a:endParaRPr lang="en-CA" sz="3000">
              <a:solidFill>
                <a:schemeClr val="bg1"/>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3D831FCD-AC53-460E-9E9D-1FEB9613DF5A}"/>
              </a:ext>
            </a:extLst>
          </p:cNvPr>
          <p:cNvSpPr>
            <a:spLocks noGrp="1"/>
          </p:cNvSpPr>
          <p:nvPr>
            <p:ph idx="1"/>
          </p:nvPr>
        </p:nvSpPr>
        <p:spPr>
          <a:xfrm>
            <a:off x="4777409" y="1028702"/>
            <a:ext cx="6273972" cy="5140588"/>
          </a:xfrm>
        </p:spPr>
        <p:txBody>
          <a:bodyPr>
            <a:normAutofit fontScale="92500"/>
          </a:bodyPr>
          <a:lstStyle/>
          <a:p>
            <a:pPr marL="0" indent="0">
              <a:buNone/>
            </a:pPr>
            <a:r>
              <a:rPr lang="en-US" sz="2800" b="1" i="0" dirty="0">
                <a:effectLst/>
              </a:rPr>
              <a:t>Maryland Department of the Environment (MDE) - Air and Radiation Administration (ARA) Complaints </a:t>
            </a:r>
          </a:p>
          <a:p>
            <a:pPr marL="0" indent="0">
              <a:buNone/>
            </a:pPr>
            <a:r>
              <a:rPr lang="en-CA" sz="1800" dirty="0">
                <a:effectLst/>
                <a:ea typeface="Calibri" panose="020F0502020204030204" pitchFamily="34" charset="0"/>
                <a:cs typeface="Times New Roman" panose="02020603050405020304" pitchFamily="18" charset="0"/>
              </a:rPr>
              <a:t>Reference for the Dataset: </a:t>
            </a:r>
            <a:r>
              <a:rPr lang="en-CA" sz="1800" u="sng" dirty="0">
                <a:solidFill>
                  <a:srgbClr val="0563C1"/>
                </a:solidFill>
                <a:effectLst/>
                <a:ea typeface="Calibri" panose="020F0502020204030204" pitchFamily="34" charset="0"/>
                <a:cs typeface="Times New Roman" panose="02020603050405020304" pitchFamily="18" charset="0"/>
                <a:hlinkClick r:id="rId2"/>
              </a:rPr>
              <a:t>https://opendata.maryland.gov/Energy-and-Environment/Maryland-Department-of-the-Environment-MDE-Air-and/crti-ybyp</a:t>
            </a:r>
            <a:endParaRPr lang="en-CA" sz="1800" dirty="0">
              <a:effectLst/>
              <a:ea typeface="Calibri" panose="020F0502020204030204" pitchFamily="34" charset="0"/>
              <a:cs typeface="Times New Roman" panose="02020603050405020304" pitchFamily="18" charset="0"/>
            </a:endParaRPr>
          </a:p>
          <a:p>
            <a:pPr marL="0" indent="0">
              <a:buNone/>
            </a:pPr>
            <a:r>
              <a:rPr lang="en-US" sz="1800" dirty="0">
                <a:solidFill>
                  <a:srgbClr val="000000"/>
                </a:solidFill>
                <a:effectLst/>
                <a:ea typeface="Calibri" panose="020F0502020204030204" pitchFamily="34" charset="0"/>
              </a:rPr>
              <a:t>There are 10 attributes and 625 instances in this dataset. The Maryland Department of the Environment (MDE) provides this data. This dataset gives a comprehensive overview of air quality and other radiological health complaints. We will be able to track the complaints made by people living in different areas of Maryland.</a:t>
            </a:r>
            <a:endParaRPr lang="en-US" sz="1800" b="1" i="0" dirty="0">
              <a:effectLst/>
            </a:endParaRPr>
          </a:p>
        </p:txBody>
      </p:sp>
    </p:spTree>
    <p:extLst>
      <p:ext uri="{BB962C8B-B14F-4D97-AF65-F5344CB8AC3E}">
        <p14:creationId xmlns:p14="http://schemas.microsoft.com/office/powerpoint/2010/main" val="1667638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3721-A2D9-4977-A2DD-417BBFB3CDE8}"/>
              </a:ext>
            </a:extLst>
          </p:cNvPr>
          <p:cNvSpPr>
            <a:spLocks noGrp="1"/>
          </p:cNvSpPr>
          <p:nvPr>
            <p:ph type="title"/>
          </p:nvPr>
        </p:nvSpPr>
        <p:spPr>
          <a:xfrm>
            <a:off x="1198022" y="782320"/>
            <a:ext cx="4279392" cy="1266496"/>
          </a:xfrm>
        </p:spPr>
        <p:txBody>
          <a:bodyPr/>
          <a:lstStyle/>
          <a:p>
            <a:r>
              <a:rPr lang="en-CA" dirty="0">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Introductory question</a:t>
            </a:r>
          </a:p>
        </p:txBody>
      </p:sp>
      <p:sp>
        <p:nvSpPr>
          <p:cNvPr id="3" name="Content Placeholder 2">
            <a:extLst>
              <a:ext uri="{FF2B5EF4-FFF2-40B4-BE49-F238E27FC236}">
                <a16:creationId xmlns:a16="http://schemas.microsoft.com/office/drawing/2014/main" id="{5BE2EC3F-B2C2-4B73-99B5-01BAD025AC6F}"/>
              </a:ext>
            </a:extLst>
          </p:cNvPr>
          <p:cNvSpPr>
            <a:spLocks noGrp="1"/>
          </p:cNvSpPr>
          <p:nvPr>
            <p:ph idx="1"/>
          </p:nvPr>
        </p:nvSpPr>
        <p:spPr/>
        <p:txBody>
          <a:bodyPr/>
          <a:lstStyle/>
          <a:p>
            <a:pPr marL="0" indent="0">
              <a:lnSpc>
                <a:spcPct val="107000"/>
              </a:lnSpc>
              <a:spcAft>
                <a:spcPts val="800"/>
              </a:spcAft>
              <a:buNone/>
            </a:pP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CA"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CA" dirty="0"/>
          </a:p>
        </p:txBody>
      </p:sp>
      <p:sp>
        <p:nvSpPr>
          <p:cNvPr id="4" name="Text Placeholder 3">
            <a:extLst>
              <a:ext uri="{FF2B5EF4-FFF2-40B4-BE49-F238E27FC236}">
                <a16:creationId xmlns:a16="http://schemas.microsoft.com/office/drawing/2014/main" id="{18CBB03E-8AFA-4E67-B180-BD76AA6D8F2D}"/>
              </a:ext>
            </a:extLst>
          </p:cNvPr>
          <p:cNvSpPr>
            <a:spLocks noGrp="1"/>
          </p:cNvSpPr>
          <p:nvPr>
            <p:ph type="body" sz="half" idx="2"/>
          </p:nvPr>
        </p:nvSpPr>
        <p:spPr>
          <a:xfrm>
            <a:off x="1371600" y="2272002"/>
            <a:ext cx="3932237" cy="2736878"/>
          </a:xfrm>
        </p:spPr>
        <p:txBody>
          <a:bodyPr>
            <a:normAutofit/>
          </a:bodyPr>
          <a:lstStyle/>
          <a:p>
            <a:pPr lvl="0">
              <a:lnSpc>
                <a:spcPct val="107000"/>
              </a:lnSpc>
              <a:spcAft>
                <a:spcPts val="800"/>
              </a:spcAft>
            </a:pPr>
            <a:endParaRPr lang="en-CA"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en-CA" sz="1800" dirty="0">
                <a:solidFill>
                  <a:srgbClr val="000000"/>
                </a:solidFill>
                <a:effectLst/>
                <a:latin typeface="+mj-lt"/>
                <a:ea typeface="Calibri" panose="020F0502020204030204" pitchFamily="34" charset="0"/>
                <a:cs typeface="Times New Roman" panose="02020603050405020304" pitchFamily="18" charset="0"/>
              </a:rPr>
              <a:t>Out of all the categories, why odor complaints were reported more and in which city of the state is have more complaints?</a:t>
            </a:r>
            <a:r>
              <a:rPr lang="en-CA" sz="1800" dirty="0">
                <a:solidFill>
                  <a:srgbClr val="000000"/>
                </a:solidFill>
                <a:latin typeface="+mj-lt"/>
                <a:ea typeface="Calibri" panose="020F0502020204030204" pitchFamily="34" charset="0"/>
                <a:cs typeface="Times New Roman" panose="02020603050405020304" pitchFamily="18" charset="0"/>
              </a:rPr>
              <a:t> Were all the complaints were solved and how?</a:t>
            </a:r>
            <a:endParaRPr lang="en-CA" sz="1800" dirty="0">
              <a:effectLst/>
              <a:latin typeface="+mj-lt"/>
              <a:ea typeface="Calibri" panose="020F0502020204030204" pitchFamily="34" charset="0"/>
              <a:cs typeface="Times New Roman" panose="02020603050405020304" pitchFamily="18" charset="0"/>
            </a:endParaRPr>
          </a:p>
          <a:p>
            <a:endParaRPr lang="en-CA" dirty="0"/>
          </a:p>
        </p:txBody>
      </p:sp>
      <p:pic>
        <p:nvPicPr>
          <p:cNvPr id="6" name="Picture 5" descr="A picture containing clipart&#10;&#10;Description automatically generated">
            <a:extLst>
              <a:ext uri="{FF2B5EF4-FFF2-40B4-BE49-F238E27FC236}">
                <a16:creationId xmlns:a16="http://schemas.microsoft.com/office/drawing/2014/main" id="{FC21DB38-7E3F-476E-9AF7-50EDCAF4F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5221" y="1728415"/>
            <a:ext cx="3625179" cy="363606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17143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3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36">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8EA0BAB-0462-44F6-B5D7-96947D980417}"/>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a:t>Pre-processing</a:t>
            </a:r>
            <a:endParaRPr lang="en-US" sz="3600" dirty="0"/>
          </a:p>
        </p:txBody>
      </p:sp>
      <p:sp>
        <p:nvSpPr>
          <p:cNvPr id="6" name="Text Placeholder 5">
            <a:extLst>
              <a:ext uri="{FF2B5EF4-FFF2-40B4-BE49-F238E27FC236}">
                <a16:creationId xmlns:a16="http://schemas.microsoft.com/office/drawing/2014/main" id="{5EA4B42B-EA3D-4C97-A9A4-DB6D24395350}"/>
              </a:ext>
            </a:extLst>
          </p:cNvPr>
          <p:cNvSpPr>
            <a:spLocks noGrp="1"/>
          </p:cNvSpPr>
          <p:nvPr>
            <p:ph type="body" sz="half" idx="2"/>
          </p:nvPr>
        </p:nvSpPr>
        <p:spPr>
          <a:xfrm>
            <a:off x="1371601" y="2345635"/>
            <a:ext cx="4911392" cy="3583940"/>
          </a:xfrm>
        </p:spPr>
        <p:txBody>
          <a:bodyPr vert="horz" lIns="0" tIns="0" rIns="0" bIns="0" rtlCol="0" anchor="t">
            <a:normAutofit lnSpcReduction="10000"/>
          </a:bodyPr>
          <a:lstStyle/>
          <a:p>
            <a:pPr marL="342900" lvl="0" indent="-342900" algn="just">
              <a:lnSpc>
                <a:spcPct val="107000"/>
              </a:lnSpc>
              <a:spcAft>
                <a:spcPts val="800"/>
              </a:spcAft>
              <a:buFont typeface="Arial" panose="020B0604020202020204" pitchFamily="34" charset="0"/>
              <a:buChar char="•"/>
            </a:pPr>
            <a:r>
              <a:rPr lang="en-US" sz="1800" dirty="0">
                <a:solidFill>
                  <a:srgbClr val="000000"/>
                </a:solidFill>
                <a:effectLst/>
                <a:ea typeface="Calibri" panose="020F0502020204030204" pitchFamily="34" charset="0"/>
                <a:cs typeface="Times New Roman" panose="02020603050405020304" pitchFamily="18" charset="0"/>
              </a:rPr>
              <a:t>With the use of Microsoft Excel software, the attributes that were not beneficial in the observation and analysis for the final conclusions were eliminated from the dataset, and some were transformed to nominal attributes with ranges for better comprehension.</a:t>
            </a:r>
          </a:p>
          <a:p>
            <a:pPr marL="342900" indent="-342900" algn="just">
              <a:lnSpc>
                <a:spcPct val="107000"/>
              </a:lnSpc>
              <a:spcAft>
                <a:spcPts val="800"/>
              </a:spcAft>
              <a:buFont typeface="Arial" panose="020B0604020202020204" pitchFamily="34" charset="0"/>
              <a:buChar char="•"/>
            </a:pPr>
            <a:r>
              <a:rPr lang="en-US" sz="1800" dirty="0">
                <a:solidFill>
                  <a:srgbClr val="000000"/>
                </a:solidFill>
                <a:effectLst/>
                <a:ea typeface="Calibri" panose="020F0502020204030204" pitchFamily="34" charset="0"/>
                <a:cs typeface="Times New Roman" panose="02020603050405020304" pitchFamily="18" charset="0"/>
              </a:rPr>
              <a:t>There were 10 attributes at the initial stage of this dataset later after the data cleaning After cleaning the dataset we got 6 attributes only which can be helpful for our data observation.</a:t>
            </a:r>
            <a:endParaRPr lang="en-CA" sz="1800" dirty="0">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pPr>
            <a:endParaRPr lang="en-CA" sz="1800" dirty="0">
              <a:effectLst/>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40FE53F9-52BC-491D-8453-C0B9F490240A}"/>
              </a:ext>
            </a:extLst>
          </p:cNvPr>
          <p:cNvPicPr>
            <a:picLocks noGrp="1" noChangeAspect="1"/>
          </p:cNvPicPr>
          <p:nvPr>
            <p:ph idx="1"/>
          </p:nvPr>
        </p:nvPicPr>
        <p:blipFill>
          <a:blip r:embed="rId2"/>
          <a:stretch>
            <a:fillRect/>
          </a:stretch>
        </p:blipFill>
        <p:spPr>
          <a:xfrm>
            <a:off x="6644639" y="1223658"/>
            <a:ext cx="5090161" cy="3939459"/>
          </a:xfrm>
          <a:prstGeom prst="rect">
            <a:avLst/>
          </a:prstGeom>
        </p:spPr>
      </p:pic>
      <p:sp>
        <p:nvSpPr>
          <p:cNvPr id="50" name="Rectangle 38">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0">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7018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3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44C6A-9B3C-4C34-94E0-F464179A35C1}"/>
              </a:ext>
            </a:extLst>
          </p:cNvPr>
          <p:cNvSpPr>
            <a:spLocks noGrp="1"/>
          </p:cNvSpPr>
          <p:nvPr>
            <p:ph type="title"/>
          </p:nvPr>
        </p:nvSpPr>
        <p:spPr>
          <a:xfrm>
            <a:off x="802640" y="427908"/>
            <a:ext cx="4911393" cy="1556724"/>
          </a:xfrm>
        </p:spPr>
        <p:txBody>
          <a:bodyPr vert="horz" lIns="0" tIns="0" rIns="0" bIns="0" rtlCol="0" anchor="b">
            <a:normAutofit/>
          </a:bodyPr>
          <a:lstStyle/>
          <a:p>
            <a:r>
              <a:rPr lang="en-US" sz="3600" dirty="0"/>
              <a:t>Pre-processing</a:t>
            </a:r>
          </a:p>
        </p:txBody>
      </p:sp>
      <p:sp>
        <p:nvSpPr>
          <p:cNvPr id="4" name="Text Placeholder 3">
            <a:extLst>
              <a:ext uri="{FF2B5EF4-FFF2-40B4-BE49-F238E27FC236}">
                <a16:creationId xmlns:a16="http://schemas.microsoft.com/office/drawing/2014/main" id="{565BC5D1-E665-4D59-8CC7-F63DBA9453C5}"/>
              </a:ext>
            </a:extLst>
          </p:cNvPr>
          <p:cNvSpPr>
            <a:spLocks noGrp="1"/>
          </p:cNvSpPr>
          <p:nvPr>
            <p:ph type="body" sz="half" idx="2"/>
          </p:nvPr>
        </p:nvSpPr>
        <p:spPr>
          <a:xfrm>
            <a:off x="802640" y="2400745"/>
            <a:ext cx="3545839" cy="3583940"/>
          </a:xfrm>
        </p:spPr>
        <p:txBody>
          <a:bodyPr vert="horz" lIns="0" tIns="0" rIns="0" bIns="0" rtlCol="0" anchor="t">
            <a:normAutofit/>
          </a:bodyPr>
          <a:lstStyle/>
          <a:p>
            <a:pPr indent="-228600">
              <a:buFont typeface="Arial" panose="020B0604020202020204" pitchFamily="34" charset="0"/>
              <a:buChar char="•"/>
            </a:pPr>
            <a:r>
              <a:rPr lang="en-US" dirty="0"/>
              <a:t>This was the dataset which we got initially before pre-processing.</a:t>
            </a:r>
          </a:p>
          <a:p>
            <a:pPr indent="-228600">
              <a:buFont typeface="Arial" panose="020B0604020202020204" pitchFamily="34" charset="0"/>
              <a:buChar char="•"/>
            </a:pPr>
            <a:endParaRPr lang="en-US" dirty="0"/>
          </a:p>
          <a:p>
            <a:pPr indent="-228600">
              <a:buFont typeface="Arial" panose="020B0604020202020204" pitchFamily="34" charset="0"/>
              <a:buChar char="•"/>
            </a:pPr>
            <a:r>
              <a:rPr lang="en-US" dirty="0"/>
              <a:t>After cleaning the dataset we got 6 attributes only which can be helpful for our data observation. The final attributes will be presented in next slide.</a:t>
            </a:r>
          </a:p>
        </p:txBody>
      </p:sp>
      <p:sp>
        <p:nvSpPr>
          <p:cNvPr id="43" name="Rectangle 3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B804A590-8066-D2F4-B0AD-A4FD1C51621A}"/>
              </a:ext>
            </a:extLst>
          </p:cNvPr>
          <p:cNvPicPr>
            <a:picLocks noGrp="1" noChangeAspect="1"/>
          </p:cNvPicPr>
          <p:nvPr>
            <p:ph idx="1"/>
          </p:nvPr>
        </p:nvPicPr>
        <p:blipFill>
          <a:blip r:embed="rId2"/>
          <a:stretch>
            <a:fillRect/>
          </a:stretch>
        </p:blipFill>
        <p:spPr>
          <a:xfrm>
            <a:off x="4684082" y="1462118"/>
            <a:ext cx="7343077" cy="3669719"/>
          </a:xfrm>
          <a:prstGeom prst="rect">
            <a:avLst/>
          </a:prstGeom>
        </p:spPr>
      </p:pic>
    </p:spTree>
    <p:extLst>
      <p:ext uri="{BB962C8B-B14F-4D97-AF65-F5344CB8AC3E}">
        <p14:creationId xmlns:p14="http://schemas.microsoft.com/office/powerpoint/2010/main" val="300727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A9BF-E3AC-448B-AE86-873AE742994D}"/>
              </a:ext>
            </a:extLst>
          </p:cNvPr>
          <p:cNvSpPr>
            <a:spLocks noGrp="1"/>
          </p:cNvSpPr>
          <p:nvPr>
            <p:ph type="title"/>
          </p:nvPr>
        </p:nvSpPr>
        <p:spPr/>
        <p:txBody>
          <a:bodyPr/>
          <a:lstStyle/>
          <a:p>
            <a:r>
              <a:rPr lang="en-CA" dirty="0"/>
              <a:t>After cleaning data</a:t>
            </a:r>
          </a:p>
        </p:txBody>
      </p:sp>
      <p:sp>
        <p:nvSpPr>
          <p:cNvPr id="4" name="Text Placeholder 3">
            <a:extLst>
              <a:ext uri="{FF2B5EF4-FFF2-40B4-BE49-F238E27FC236}">
                <a16:creationId xmlns:a16="http://schemas.microsoft.com/office/drawing/2014/main" id="{1A9AE882-30E8-4C40-8E38-9E7152FD2597}"/>
              </a:ext>
            </a:extLst>
          </p:cNvPr>
          <p:cNvSpPr>
            <a:spLocks noGrp="1"/>
          </p:cNvSpPr>
          <p:nvPr>
            <p:ph type="body" sz="half" idx="2"/>
          </p:nvPr>
        </p:nvSpPr>
        <p:spPr/>
        <p:txBody>
          <a:bodyPr>
            <a:normAutofit/>
          </a:bodyPr>
          <a:lstStyle/>
          <a:p>
            <a:endParaRPr lang="en-CA" sz="2000" dirty="0"/>
          </a:p>
          <a:p>
            <a:r>
              <a:rPr lang="en-CA" sz="2000" dirty="0"/>
              <a:t>This are the final 6 attributes which we have pulled out of the 10 attributes. This attributes can help us defining our question properly.</a:t>
            </a:r>
          </a:p>
        </p:txBody>
      </p:sp>
      <p:graphicFrame>
        <p:nvGraphicFramePr>
          <p:cNvPr id="6" name="Content Placeholder 5">
            <a:extLst>
              <a:ext uri="{FF2B5EF4-FFF2-40B4-BE49-F238E27FC236}">
                <a16:creationId xmlns:a16="http://schemas.microsoft.com/office/drawing/2014/main" id="{850F6CE0-F1E1-0384-7101-D293613ED29E}"/>
              </a:ext>
            </a:extLst>
          </p:cNvPr>
          <p:cNvGraphicFramePr>
            <a:graphicFrameLocks noGrp="1"/>
          </p:cNvGraphicFramePr>
          <p:nvPr>
            <p:ph idx="1"/>
            <p:extLst>
              <p:ext uri="{D42A27DB-BD31-4B8C-83A1-F6EECF244321}">
                <p14:modId xmlns:p14="http://schemas.microsoft.com/office/powerpoint/2010/main" val="3307941553"/>
              </p:ext>
            </p:extLst>
          </p:nvPr>
        </p:nvGraphicFramePr>
        <p:xfrm>
          <a:off x="5651500" y="2006082"/>
          <a:ext cx="6189047" cy="3181737"/>
        </p:xfrm>
        <a:graphic>
          <a:graphicData uri="http://schemas.openxmlformats.org/drawingml/2006/table">
            <a:tbl>
              <a:tblPr firstRow="1" firstCol="1" bandRow="1">
                <a:tableStyleId>{00A15C55-8517-42AA-B614-E9B94910E393}</a:tableStyleId>
              </a:tblPr>
              <a:tblGrid>
                <a:gridCol w="3091081">
                  <a:extLst>
                    <a:ext uri="{9D8B030D-6E8A-4147-A177-3AD203B41FA5}">
                      <a16:colId xmlns:a16="http://schemas.microsoft.com/office/drawing/2014/main" val="2858724599"/>
                    </a:ext>
                  </a:extLst>
                </a:gridCol>
                <a:gridCol w="3097966">
                  <a:extLst>
                    <a:ext uri="{9D8B030D-6E8A-4147-A177-3AD203B41FA5}">
                      <a16:colId xmlns:a16="http://schemas.microsoft.com/office/drawing/2014/main" val="942062006"/>
                    </a:ext>
                  </a:extLst>
                </a:gridCol>
              </a:tblGrid>
              <a:tr h="313530">
                <a:tc>
                  <a:txBody>
                    <a:bodyPr/>
                    <a:lstStyle/>
                    <a:p>
                      <a:pPr algn="just">
                        <a:lnSpc>
                          <a:spcPct val="107000"/>
                        </a:lnSpc>
                        <a:spcAft>
                          <a:spcPts val="800"/>
                        </a:spcAft>
                      </a:pPr>
                      <a:r>
                        <a:rPr lang="en-CA" sz="1200">
                          <a:effectLst/>
                        </a:rPr>
                        <a:t>Attribute Name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313" marR="68313" marT="0" marB="0"/>
                </a:tc>
                <a:tc>
                  <a:txBody>
                    <a:bodyPr/>
                    <a:lstStyle/>
                    <a:p>
                      <a:pPr algn="just">
                        <a:lnSpc>
                          <a:spcPct val="107000"/>
                        </a:lnSpc>
                        <a:spcAft>
                          <a:spcPts val="800"/>
                        </a:spcAft>
                      </a:pPr>
                      <a:r>
                        <a:rPr lang="en-CA" sz="1200">
                          <a:effectLst/>
                        </a:rPr>
                        <a:t>Description of Attribute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313" marR="68313" marT="0" marB="0"/>
                </a:tc>
                <a:extLst>
                  <a:ext uri="{0D108BD9-81ED-4DB2-BD59-A6C34878D82A}">
                    <a16:rowId xmlns:a16="http://schemas.microsoft.com/office/drawing/2014/main" val="485836881"/>
                  </a:ext>
                </a:extLst>
              </a:tr>
              <a:tr h="642539">
                <a:tc>
                  <a:txBody>
                    <a:bodyPr/>
                    <a:lstStyle/>
                    <a:p>
                      <a:pPr algn="just">
                        <a:lnSpc>
                          <a:spcPct val="107000"/>
                        </a:lnSpc>
                        <a:spcAft>
                          <a:spcPts val="800"/>
                        </a:spcAft>
                      </a:pPr>
                      <a:r>
                        <a:rPr lang="en-CA" sz="1200" dirty="0">
                          <a:effectLst/>
                        </a:rPr>
                        <a:t>Complaint Description</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13" marR="68313" marT="0" marB="0"/>
                </a:tc>
                <a:tc>
                  <a:txBody>
                    <a:bodyPr/>
                    <a:lstStyle/>
                    <a:p>
                      <a:pPr algn="just">
                        <a:lnSpc>
                          <a:spcPct val="107000"/>
                        </a:lnSpc>
                        <a:spcAft>
                          <a:spcPts val="800"/>
                        </a:spcAft>
                      </a:pPr>
                      <a:r>
                        <a:rPr lang="en-CA" sz="1200">
                          <a:effectLst/>
                        </a:rPr>
                        <a:t>Contains detailed description on the issue.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313" marR="68313" marT="0" marB="0"/>
                </a:tc>
                <a:extLst>
                  <a:ext uri="{0D108BD9-81ED-4DB2-BD59-A6C34878D82A}">
                    <a16:rowId xmlns:a16="http://schemas.microsoft.com/office/drawing/2014/main" val="1422362773"/>
                  </a:ext>
                </a:extLst>
              </a:tr>
              <a:tr h="313530">
                <a:tc>
                  <a:txBody>
                    <a:bodyPr/>
                    <a:lstStyle/>
                    <a:p>
                      <a:pPr algn="just">
                        <a:lnSpc>
                          <a:spcPct val="107000"/>
                        </a:lnSpc>
                        <a:spcAft>
                          <a:spcPts val="800"/>
                        </a:spcAft>
                      </a:pPr>
                      <a:r>
                        <a:rPr lang="en-CA" sz="1200" dirty="0">
                          <a:effectLst/>
                        </a:rPr>
                        <a:t>Complaint Type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13" marR="68313" marT="0" marB="0"/>
                </a:tc>
                <a:tc>
                  <a:txBody>
                    <a:bodyPr/>
                    <a:lstStyle/>
                    <a:p>
                      <a:pPr algn="just">
                        <a:lnSpc>
                          <a:spcPct val="107000"/>
                        </a:lnSpc>
                        <a:spcAft>
                          <a:spcPts val="800"/>
                        </a:spcAft>
                      </a:pPr>
                      <a:r>
                        <a:rPr lang="en-CA" sz="1200">
                          <a:effectLst/>
                        </a:rPr>
                        <a:t>Breakdown of complaint types.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313" marR="68313" marT="0" marB="0"/>
                </a:tc>
                <a:extLst>
                  <a:ext uri="{0D108BD9-81ED-4DB2-BD59-A6C34878D82A}">
                    <a16:rowId xmlns:a16="http://schemas.microsoft.com/office/drawing/2014/main" val="955124568"/>
                  </a:ext>
                </a:extLst>
              </a:tr>
              <a:tr h="313530">
                <a:tc>
                  <a:txBody>
                    <a:bodyPr/>
                    <a:lstStyle/>
                    <a:p>
                      <a:pPr algn="just">
                        <a:lnSpc>
                          <a:spcPct val="107000"/>
                        </a:lnSpc>
                        <a:spcAft>
                          <a:spcPts val="800"/>
                        </a:spcAft>
                      </a:pPr>
                      <a:r>
                        <a:rPr lang="en-CA" sz="1200">
                          <a:effectLst/>
                        </a:rPr>
                        <a:t>Complaint Received Date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313" marR="68313" marT="0" marB="0"/>
                </a:tc>
                <a:tc>
                  <a:txBody>
                    <a:bodyPr/>
                    <a:lstStyle/>
                    <a:p>
                      <a:pPr algn="just">
                        <a:lnSpc>
                          <a:spcPct val="107000"/>
                        </a:lnSpc>
                        <a:spcAft>
                          <a:spcPts val="800"/>
                        </a:spcAft>
                      </a:pPr>
                      <a:r>
                        <a:rPr lang="en-CA" sz="1200" dirty="0">
                          <a:effectLst/>
                        </a:rPr>
                        <a:t>The date complaint was received.</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13" marR="68313" marT="0" marB="0"/>
                </a:tc>
                <a:extLst>
                  <a:ext uri="{0D108BD9-81ED-4DB2-BD59-A6C34878D82A}">
                    <a16:rowId xmlns:a16="http://schemas.microsoft.com/office/drawing/2014/main" val="2551833977"/>
                  </a:ext>
                </a:extLst>
              </a:tr>
              <a:tr h="642539">
                <a:tc>
                  <a:txBody>
                    <a:bodyPr/>
                    <a:lstStyle/>
                    <a:p>
                      <a:pPr algn="just">
                        <a:lnSpc>
                          <a:spcPct val="107000"/>
                        </a:lnSpc>
                        <a:spcAft>
                          <a:spcPts val="800"/>
                        </a:spcAft>
                      </a:pPr>
                      <a:r>
                        <a:rPr lang="en-CA" sz="1200" dirty="0">
                          <a:effectLst/>
                        </a:rPr>
                        <a:t>County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13" marR="68313" marT="0" marB="0"/>
                </a:tc>
                <a:tc>
                  <a:txBody>
                    <a:bodyPr/>
                    <a:lstStyle/>
                    <a:p>
                      <a:pPr algn="just">
                        <a:lnSpc>
                          <a:spcPct val="107000"/>
                        </a:lnSpc>
                        <a:spcAft>
                          <a:spcPts val="800"/>
                        </a:spcAft>
                      </a:pPr>
                      <a:r>
                        <a:rPr lang="en-CA" sz="1200">
                          <a:effectLst/>
                        </a:rPr>
                        <a:t>Region used for administrative or other purposes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313" marR="68313" marT="0" marB="0"/>
                </a:tc>
                <a:extLst>
                  <a:ext uri="{0D108BD9-81ED-4DB2-BD59-A6C34878D82A}">
                    <a16:rowId xmlns:a16="http://schemas.microsoft.com/office/drawing/2014/main" val="580747509"/>
                  </a:ext>
                </a:extLst>
              </a:tr>
              <a:tr h="642539">
                <a:tc>
                  <a:txBody>
                    <a:bodyPr/>
                    <a:lstStyle/>
                    <a:p>
                      <a:pPr algn="just">
                        <a:lnSpc>
                          <a:spcPct val="107000"/>
                        </a:lnSpc>
                        <a:spcAft>
                          <a:spcPts val="800"/>
                        </a:spcAft>
                      </a:pPr>
                      <a:r>
                        <a:rPr lang="en-CA" sz="1200">
                          <a:effectLst/>
                        </a:rPr>
                        <a:t>Closed Date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313" marR="68313" marT="0" marB="0"/>
                </a:tc>
                <a:tc>
                  <a:txBody>
                    <a:bodyPr/>
                    <a:lstStyle/>
                    <a:p>
                      <a:pPr algn="just">
                        <a:lnSpc>
                          <a:spcPct val="107000"/>
                        </a:lnSpc>
                        <a:spcAft>
                          <a:spcPts val="800"/>
                        </a:spcAft>
                      </a:pPr>
                      <a:r>
                        <a:rPr lang="en-CA" sz="1200">
                          <a:effectLst/>
                        </a:rPr>
                        <a:t>Date on which the complaint was closed due to completion (if has any).</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313" marR="68313" marT="0" marB="0"/>
                </a:tc>
                <a:extLst>
                  <a:ext uri="{0D108BD9-81ED-4DB2-BD59-A6C34878D82A}">
                    <a16:rowId xmlns:a16="http://schemas.microsoft.com/office/drawing/2014/main" val="3293320849"/>
                  </a:ext>
                </a:extLst>
              </a:tr>
              <a:tr h="313530">
                <a:tc>
                  <a:txBody>
                    <a:bodyPr/>
                    <a:lstStyle/>
                    <a:p>
                      <a:pPr algn="just">
                        <a:lnSpc>
                          <a:spcPct val="107000"/>
                        </a:lnSpc>
                        <a:spcAft>
                          <a:spcPts val="800"/>
                        </a:spcAft>
                      </a:pPr>
                      <a:r>
                        <a:rPr lang="en-CA" sz="1200">
                          <a:effectLst/>
                        </a:rPr>
                        <a:t>Status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313" marR="68313" marT="0" marB="0"/>
                </a:tc>
                <a:tc>
                  <a:txBody>
                    <a:bodyPr/>
                    <a:lstStyle/>
                    <a:p>
                      <a:pPr algn="just">
                        <a:lnSpc>
                          <a:spcPct val="107000"/>
                        </a:lnSpc>
                        <a:spcAft>
                          <a:spcPts val="800"/>
                        </a:spcAft>
                      </a:pPr>
                      <a:r>
                        <a:rPr lang="en-CA" sz="1200" dirty="0">
                          <a:effectLst/>
                        </a:rPr>
                        <a:t>Status of the complaint raised.</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13" marR="68313" marT="0" marB="0"/>
                </a:tc>
                <a:extLst>
                  <a:ext uri="{0D108BD9-81ED-4DB2-BD59-A6C34878D82A}">
                    <a16:rowId xmlns:a16="http://schemas.microsoft.com/office/drawing/2014/main" val="2963301485"/>
                  </a:ext>
                </a:extLst>
              </a:tr>
            </a:tbl>
          </a:graphicData>
        </a:graphic>
      </p:graphicFrame>
    </p:spTree>
    <p:extLst>
      <p:ext uri="{BB962C8B-B14F-4D97-AF65-F5344CB8AC3E}">
        <p14:creationId xmlns:p14="http://schemas.microsoft.com/office/powerpoint/2010/main" val="141726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5632D-FB77-46F5-93C8-AFFF62F902A0}"/>
              </a:ext>
            </a:extLst>
          </p:cNvPr>
          <p:cNvSpPr>
            <a:spLocks noGrp="1"/>
          </p:cNvSpPr>
          <p:nvPr>
            <p:ph type="title"/>
          </p:nvPr>
        </p:nvSpPr>
        <p:spPr>
          <a:xfrm>
            <a:off x="1371600" y="721360"/>
            <a:ext cx="3932237" cy="1103936"/>
          </a:xfrm>
        </p:spPr>
        <p:txBody>
          <a:bodyPr/>
          <a:lstStyle/>
          <a:p>
            <a:r>
              <a:rPr lang="en-CA" dirty="0"/>
              <a:t>Cleaning data</a:t>
            </a:r>
          </a:p>
        </p:txBody>
      </p:sp>
      <p:pic>
        <p:nvPicPr>
          <p:cNvPr id="8" name="Content Placeholder 7">
            <a:extLst>
              <a:ext uri="{FF2B5EF4-FFF2-40B4-BE49-F238E27FC236}">
                <a16:creationId xmlns:a16="http://schemas.microsoft.com/office/drawing/2014/main" id="{6E6042FD-112C-4269-87F6-3D426C2767B1}"/>
              </a:ext>
            </a:extLst>
          </p:cNvPr>
          <p:cNvPicPr>
            <a:picLocks noGrp="1" noChangeAspect="1"/>
          </p:cNvPicPr>
          <p:nvPr>
            <p:ph idx="1"/>
          </p:nvPr>
        </p:nvPicPr>
        <p:blipFill>
          <a:blip r:embed="rId2"/>
          <a:stretch>
            <a:fillRect/>
          </a:stretch>
        </p:blipFill>
        <p:spPr>
          <a:xfrm>
            <a:off x="7772400" y="1825296"/>
            <a:ext cx="4419600" cy="3183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2EEDA2B4-BF2A-45F0-8CB7-37C0CE0049E4}"/>
              </a:ext>
            </a:extLst>
          </p:cNvPr>
          <p:cNvSpPr>
            <a:spLocks noGrp="1"/>
          </p:cNvSpPr>
          <p:nvPr>
            <p:ph type="body" sz="half" idx="2"/>
          </p:nvPr>
        </p:nvSpPr>
        <p:spPr>
          <a:xfrm>
            <a:off x="1371600" y="1960880"/>
            <a:ext cx="6400800" cy="3900170"/>
          </a:xfrm>
        </p:spPr>
        <p:txBody>
          <a:bodyPr>
            <a:normAutofit/>
          </a:bodyPr>
          <a:lstStyle/>
          <a:p>
            <a:pPr marL="342900" lvl="0" indent="-342900" algn="just">
              <a:lnSpc>
                <a:spcPct val="107000"/>
              </a:lnSpc>
              <a:spcAft>
                <a:spcPts val="800"/>
              </a:spcAft>
              <a:buFont typeface="Arial" panose="020B0604020202020204" pitchFamily="34" charset="0"/>
              <a:buChar char="•"/>
            </a:pPr>
            <a:r>
              <a:rPr lang="en-US" sz="1800" dirty="0">
                <a:solidFill>
                  <a:srgbClr val="000000"/>
                </a:solidFill>
                <a:effectLst/>
                <a:ea typeface="Calibri" panose="020F0502020204030204" pitchFamily="34" charset="0"/>
                <a:cs typeface="Times New Roman" panose="02020603050405020304" pitchFamily="18" charset="0"/>
              </a:rPr>
              <a:t>We deleted four attributes: "SNO," "COMPLAINT_ID," "COMPLAINT_DATE," and "ZIP-CODE," as well as removing duplicates of the data. We made those adjustments after sorting out our dataset and noticing that a few properties will not be required to identify our main aim.</a:t>
            </a:r>
            <a:endParaRPr lang="en-CA" sz="1800" dirty="0">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pPr>
            <a:r>
              <a:rPr lang="en-CA" sz="1800" dirty="0">
                <a:solidFill>
                  <a:srgbClr val="000000"/>
                </a:solidFill>
                <a:effectLst/>
                <a:ea typeface="Calibri" panose="020F0502020204030204" pitchFamily="34" charset="0"/>
                <a:cs typeface="Times New Roman" panose="02020603050405020304" pitchFamily="18" charset="0"/>
              </a:rPr>
              <a:t>Going forward, </a:t>
            </a:r>
            <a:r>
              <a:rPr lang="en-US" sz="1800" dirty="0">
                <a:solidFill>
                  <a:srgbClr val="000000"/>
                </a:solidFill>
                <a:effectLst/>
                <a:ea typeface="Calibri" panose="020F0502020204030204" pitchFamily="34" charset="0"/>
                <a:cs typeface="Times New Roman" panose="02020603050405020304" pitchFamily="18" charset="0"/>
              </a:rPr>
              <a:t>we renamed “received date” to “complaint received date”, because earlier we deleted the complaint date attribute, which displayed the date the complaint was made on, and received date was original date the complaint was received, so we merged the two.</a:t>
            </a:r>
            <a:endParaRPr lang="en-CA"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866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5632D-FB77-46F5-93C8-AFFF62F902A0}"/>
              </a:ext>
            </a:extLst>
          </p:cNvPr>
          <p:cNvSpPr>
            <a:spLocks noGrp="1"/>
          </p:cNvSpPr>
          <p:nvPr>
            <p:ph type="title"/>
          </p:nvPr>
        </p:nvSpPr>
        <p:spPr>
          <a:xfrm>
            <a:off x="1371600" y="721360"/>
            <a:ext cx="3932237" cy="1103936"/>
          </a:xfrm>
        </p:spPr>
        <p:txBody>
          <a:bodyPr/>
          <a:lstStyle/>
          <a:p>
            <a:r>
              <a:rPr lang="en-CA" dirty="0"/>
              <a:t>Cleaning data</a:t>
            </a:r>
          </a:p>
        </p:txBody>
      </p:sp>
      <p:pic>
        <p:nvPicPr>
          <p:cNvPr id="8" name="Content Placeholder 7">
            <a:extLst>
              <a:ext uri="{FF2B5EF4-FFF2-40B4-BE49-F238E27FC236}">
                <a16:creationId xmlns:a16="http://schemas.microsoft.com/office/drawing/2014/main" id="{6E6042FD-112C-4269-87F6-3D426C2767B1}"/>
              </a:ext>
            </a:extLst>
          </p:cNvPr>
          <p:cNvPicPr>
            <a:picLocks noGrp="1" noChangeAspect="1"/>
          </p:cNvPicPr>
          <p:nvPr>
            <p:ph idx="1"/>
          </p:nvPr>
        </p:nvPicPr>
        <p:blipFill>
          <a:blip r:embed="rId2"/>
          <a:stretch>
            <a:fillRect/>
          </a:stretch>
        </p:blipFill>
        <p:spPr>
          <a:xfrm>
            <a:off x="7772400" y="1825296"/>
            <a:ext cx="4419600" cy="3183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2EEDA2B4-BF2A-45F0-8CB7-37C0CE0049E4}"/>
              </a:ext>
            </a:extLst>
          </p:cNvPr>
          <p:cNvSpPr>
            <a:spLocks noGrp="1"/>
          </p:cNvSpPr>
          <p:nvPr>
            <p:ph type="body" sz="half" idx="2"/>
          </p:nvPr>
        </p:nvSpPr>
        <p:spPr>
          <a:xfrm>
            <a:off x="1371600" y="1960880"/>
            <a:ext cx="6400800" cy="3900170"/>
          </a:xfrm>
        </p:spPr>
        <p:txBody>
          <a:bodyPr>
            <a:normAutofit/>
          </a:bodyPr>
          <a:lstStyle/>
          <a:p>
            <a:pPr marL="285750" indent="-285750">
              <a:buFont typeface="Arial" panose="020B0604020202020204" pitchFamily="34" charset="0"/>
              <a:buChar char="•"/>
            </a:pPr>
            <a:r>
              <a:rPr lang="en-US" sz="1800" dirty="0">
                <a:solidFill>
                  <a:srgbClr val="000000"/>
                </a:solidFill>
                <a:effectLst/>
                <a:ea typeface="Calibri" panose="020F0502020204030204" pitchFamily="34" charset="0"/>
              </a:rPr>
              <a:t>We later removed Zip code because it was missing in more than 70% of the data.</a:t>
            </a:r>
            <a:endParaRPr lang="en-CA" sz="2000" dirty="0"/>
          </a:p>
        </p:txBody>
      </p:sp>
    </p:spTree>
    <p:extLst>
      <p:ext uri="{BB962C8B-B14F-4D97-AF65-F5344CB8AC3E}">
        <p14:creationId xmlns:p14="http://schemas.microsoft.com/office/powerpoint/2010/main" val="2347517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FE24B7F3-4D2E-4BA5-87BD-CCFC49B7D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DE6613-9203-4052-B0A6-C6E2A724B4E7}"/>
              </a:ext>
            </a:extLst>
          </p:cNvPr>
          <p:cNvSpPr>
            <a:spLocks noGrp="1"/>
          </p:cNvSpPr>
          <p:nvPr>
            <p:ph type="title"/>
          </p:nvPr>
        </p:nvSpPr>
        <p:spPr>
          <a:xfrm>
            <a:off x="955170" y="1322094"/>
            <a:ext cx="4683632" cy="3401334"/>
          </a:xfrm>
        </p:spPr>
        <p:txBody>
          <a:bodyPr vert="horz" lIns="0" tIns="0" rIns="0" bIns="0" rtlCol="0" anchor="ctr">
            <a:normAutofit/>
          </a:bodyPr>
          <a:lstStyle/>
          <a:p>
            <a:pPr algn="r"/>
            <a:r>
              <a:rPr lang="en-US" sz="4000" spc="750"/>
              <a:t>Value types and count</a:t>
            </a:r>
          </a:p>
        </p:txBody>
      </p:sp>
      <p:sp>
        <p:nvSpPr>
          <p:cNvPr id="4" name="Text Placeholder 3">
            <a:extLst>
              <a:ext uri="{FF2B5EF4-FFF2-40B4-BE49-F238E27FC236}">
                <a16:creationId xmlns:a16="http://schemas.microsoft.com/office/drawing/2014/main" id="{3E5FA728-9DB6-4CC2-B316-5E6B28B0065A}"/>
              </a:ext>
            </a:extLst>
          </p:cNvPr>
          <p:cNvSpPr>
            <a:spLocks noGrp="1"/>
          </p:cNvSpPr>
          <p:nvPr>
            <p:ph type="body" sz="half" idx="2"/>
          </p:nvPr>
        </p:nvSpPr>
        <p:spPr>
          <a:xfrm>
            <a:off x="1151251" y="5208104"/>
            <a:ext cx="4487549" cy="956816"/>
          </a:xfrm>
        </p:spPr>
        <p:txBody>
          <a:bodyPr vert="horz" lIns="0" tIns="0" rIns="0" bIns="0" rtlCol="0" anchor="ctr">
            <a:normAutofit/>
          </a:bodyPr>
          <a:lstStyle/>
          <a:p>
            <a:pPr algn="r">
              <a:lnSpc>
                <a:spcPct val="150000"/>
              </a:lnSpc>
            </a:pPr>
            <a:r>
              <a:rPr lang="en-US" sz="1200" b="1" cap="all" spc="600" dirty="0"/>
              <a:t>This is the data which we have finalized and the number of counts.</a:t>
            </a:r>
          </a:p>
        </p:txBody>
      </p:sp>
      <p:sp>
        <p:nvSpPr>
          <p:cNvPr id="33" name="Rectangle 32">
            <a:extLst>
              <a:ext uri="{FF2B5EF4-FFF2-40B4-BE49-F238E27FC236}">
                <a16:creationId xmlns:a16="http://schemas.microsoft.com/office/drawing/2014/main" id="{DF863C81-E2D4-4B3C-B77F-3F69FAD1A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5999" y="-853"/>
            <a:ext cx="6090772" cy="6858000"/>
          </a:xfrm>
          <a:prstGeom prst="rect">
            <a:avLst/>
          </a:prstGeom>
          <a:gradFill>
            <a:gsLst>
              <a:gs pos="0">
                <a:schemeClr val="accent5">
                  <a:alpha val="77000"/>
                </a:schemeClr>
              </a:gs>
              <a:gs pos="100000">
                <a:schemeClr val="accent2">
                  <a:lumMod val="60000"/>
                  <a:lumOff val="40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9036A89F-8DEA-43AA-9D06-4B6FA8CE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425"/>
            <a:ext cx="4076697" cy="6857997"/>
          </a:xfrm>
          <a:prstGeom prst="rect">
            <a:avLst/>
          </a:prstGeom>
          <a:gradFill>
            <a:gsLst>
              <a:gs pos="0">
                <a:schemeClr val="accent5">
                  <a:alpha val="44000"/>
                </a:schemeClr>
              </a:gs>
              <a:gs pos="99000">
                <a:schemeClr val="accent4">
                  <a:alpha val="28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D01BD803-8FF4-4D42-B00C-DB693F033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38883" y="155413"/>
            <a:ext cx="6410235" cy="6096002"/>
          </a:xfrm>
          <a:prstGeom prst="rect">
            <a:avLst/>
          </a:prstGeom>
          <a:gradFill>
            <a:gsLst>
              <a:gs pos="0">
                <a:schemeClr val="accent5">
                  <a:alpha val="48000"/>
                </a:schemeClr>
              </a:gs>
              <a:gs pos="82000">
                <a:schemeClr val="accent2">
                  <a:alpha val="37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able 5">
            <a:extLst>
              <a:ext uri="{FF2B5EF4-FFF2-40B4-BE49-F238E27FC236}">
                <a16:creationId xmlns:a16="http://schemas.microsoft.com/office/drawing/2014/main" id="{3A4425B3-EB47-4F10-A306-40B00B44D30A}"/>
              </a:ext>
            </a:extLst>
          </p:cNvPr>
          <p:cNvGraphicFramePr>
            <a:graphicFrameLocks noGrp="1"/>
          </p:cNvGraphicFramePr>
          <p:nvPr>
            <p:ph idx="1"/>
            <p:extLst>
              <p:ext uri="{D42A27DB-BD31-4B8C-83A1-F6EECF244321}">
                <p14:modId xmlns:p14="http://schemas.microsoft.com/office/powerpoint/2010/main" val="2426270269"/>
              </p:ext>
            </p:extLst>
          </p:nvPr>
        </p:nvGraphicFramePr>
        <p:xfrm>
          <a:off x="7176117" y="1179506"/>
          <a:ext cx="4060714" cy="4704421"/>
        </p:xfrm>
        <a:graphic>
          <a:graphicData uri="http://schemas.openxmlformats.org/drawingml/2006/table">
            <a:tbl>
              <a:tblPr firstRow="1" bandRow="1">
                <a:tableStyleId>{00A15C55-8517-42AA-B614-E9B94910E393}</a:tableStyleId>
              </a:tblPr>
              <a:tblGrid>
                <a:gridCol w="1709524">
                  <a:extLst>
                    <a:ext uri="{9D8B030D-6E8A-4147-A177-3AD203B41FA5}">
                      <a16:colId xmlns:a16="http://schemas.microsoft.com/office/drawing/2014/main" val="2702818611"/>
                    </a:ext>
                  </a:extLst>
                </a:gridCol>
                <a:gridCol w="1319535">
                  <a:extLst>
                    <a:ext uri="{9D8B030D-6E8A-4147-A177-3AD203B41FA5}">
                      <a16:colId xmlns:a16="http://schemas.microsoft.com/office/drawing/2014/main" val="4195511663"/>
                    </a:ext>
                  </a:extLst>
                </a:gridCol>
                <a:gridCol w="1031655">
                  <a:extLst>
                    <a:ext uri="{9D8B030D-6E8A-4147-A177-3AD203B41FA5}">
                      <a16:colId xmlns:a16="http://schemas.microsoft.com/office/drawing/2014/main" val="1511757045"/>
                    </a:ext>
                  </a:extLst>
                </a:gridCol>
              </a:tblGrid>
              <a:tr h="855057">
                <a:tc>
                  <a:txBody>
                    <a:bodyPr/>
                    <a:lstStyle/>
                    <a:p>
                      <a:endParaRPr lang="en-CA" sz="1600"/>
                    </a:p>
                    <a:p>
                      <a:r>
                        <a:rPr lang="en-CA" sz="1600"/>
                        <a:t>Attributes</a:t>
                      </a:r>
                    </a:p>
                  </a:txBody>
                  <a:tcPr marL="82655" marR="82655" marT="41327" marB="41327"/>
                </a:tc>
                <a:tc>
                  <a:txBody>
                    <a:bodyPr/>
                    <a:lstStyle/>
                    <a:p>
                      <a:endParaRPr lang="en-CA" sz="1600"/>
                    </a:p>
                    <a:p>
                      <a:r>
                        <a:rPr lang="en-CA" sz="1600"/>
                        <a:t>Value Type</a:t>
                      </a:r>
                    </a:p>
                  </a:txBody>
                  <a:tcPr marL="82655" marR="82655" marT="41327" marB="41327"/>
                </a:tc>
                <a:tc>
                  <a:txBody>
                    <a:bodyPr/>
                    <a:lstStyle/>
                    <a:p>
                      <a:endParaRPr lang="en-CA" sz="1600" dirty="0"/>
                    </a:p>
                    <a:p>
                      <a:r>
                        <a:rPr lang="en-CA" sz="1600" dirty="0"/>
                        <a:t>Count</a:t>
                      </a:r>
                    </a:p>
                  </a:txBody>
                  <a:tcPr marL="82655" marR="82655" marT="41327" marB="41327"/>
                </a:tc>
                <a:extLst>
                  <a:ext uri="{0D108BD9-81ED-4DB2-BD59-A6C34878D82A}">
                    <a16:rowId xmlns:a16="http://schemas.microsoft.com/office/drawing/2014/main" val="3174576570"/>
                  </a:ext>
                </a:extLst>
              </a:tr>
              <a:tr h="607038">
                <a:tc>
                  <a:txBody>
                    <a:bodyPr/>
                    <a:lstStyle/>
                    <a:p>
                      <a:endParaRPr lang="en-CA"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effectLst/>
                        </a:rPr>
                        <a:t>Complaint Description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2655" marR="82655" marT="41327" marB="41327"/>
                </a:tc>
                <a:tc>
                  <a:txBody>
                    <a:bodyPr/>
                    <a:lstStyle/>
                    <a:p>
                      <a:endParaRPr lang="en-CA" sz="1600" dirty="0"/>
                    </a:p>
                    <a:p>
                      <a:r>
                        <a:rPr lang="en-CA" sz="1600" dirty="0"/>
                        <a:t>String</a:t>
                      </a:r>
                    </a:p>
                  </a:txBody>
                  <a:tcPr marL="82655" marR="82655" marT="41327" marB="41327"/>
                </a:tc>
                <a:tc>
                  <a:txBody>
                    <a:bodyPr/>
                    <a:lstStyle/>
                    <a:p>
                      <a:endParaRPr lang="en-CA" sz="1600" dirty="0"/>
                    </a:p>
                    <a:p>
                      <a:r>
                        <a:rPr lang="en-CA" sz="1600" dirty="0"/>
                        <a:t>440</a:t>
                      </a:r>
                    </a:p>
                  </a:txBody>
                  <a:tcPr marL="82655" marR="82655" marT="41327" marB="41327"/>
                </a:tc>
                <a:extLst>
                  <a:ext uri="{0D108BD9-81ED-4DB2-BD59-A6C34878D82A}">
                    <a16:rowId xmlns:a16="http://schemas.microsoft.com/office/drawing/2014/main" val="2091265061"/>
                  </a:ext>
                </a:extLst>
              </a:tr>
              <a:tr h="607038">
                <a:tc>
                  <a:txBody>
                    <a:bodyPr/>
                    <a:lstStyle/>
                    <a:p>
                      <a:endParaRPr lang="en-CA" sz="1600" dirty="0"/>
                    </a:p>
                    <a:p>
                      <a:r>
                        <a:rPr lang="en-CA" sz="1600" dirty="0"/>
                        <a:t>Complaint Type</a:t>
                      </a:r>
                    </a:p>
                  </a:txBody>
                  <a:tcPr marL="82655" marR="82655" marT="41327" marB="41327"/>
                </a:tc>
                <a:tc>
                  <a:txBody>
                    <a:bodyPr/>
                    <a:lstStyle/>
                    <a:p>
                      <a:endParaRPr lang="en-CA" sz="1600"/>
                    </a:p>
                    <a:p>
                      <a:r>
                        <a:rPr lang="en-CA" sz="1600"/>
                        <a:t>Nominal</a:t>
                      </a:r>
                    </a:p>
                  </a:txBody>
                  <a:tcPr marL="82655" marR="82655" marT="41327" marB="41327"/>
                </a:tc>
                <a:tc>
                  <a:txBody>
                    <a:bodyPr/>
                    <a:lstStyle/>
                    <a:p>
                      <a:endParaRPr lang="en-CA" sz="1600" dirty="0"/>
                    </a:p>
                    <a:p>
                      <a:r>
                        <a:rPr lang="en-CA" sz="1600" dirty="0"/>
                        <a:t>38</a:t>
                      </a:r>
                    </a:p>
                  </a:txBody>
                  <a:tcPr marL="82655" marR="82655" marT="41327" marB="41327"/>
                </a:tc>
                <a:extLst>
                  <a:ext uri="{0D108BD9-81ED-4DB2-BD59-A6C34878D82A}">
                    <a16:rowId xmlns:a16="http://schemas.microsoft.com/office/drawing/2014/main" val="776036198"/>
                  </a:ext>
                </a:extLst>
              </a:tr>
              <a:tr h="607038">
                <a:tc>
                  <a:txBody>
                    <a:bodyPr/>
                    <a:lstStyle/>
                    <a:p>
                      <a:endParaRPr lang="en-CA" sz="1600" dirty="0"/>
                    </a:p>
                    <a:p>
                      <a:r>
                        <a:rPr lang="en-CA" sz="1600" b="0" i="0" u="none" strike="noStrike" kern="1200" dirty="0">
                          <a:solidFill>
                            <a:schemeClr val="dk1"/>
                          </a:solidFill>
                          <a:effectLst/>
                          <a:latin typeface="+mn-lt"/>
                          <a:ea typeface="+mn-ea"/>
                          <a:cs typeface="+mn-cs"/>
                        </a:rPr>
                        <a:t>Received Date </a:t>
                      </a:r>
                      <a:endParaRPr lang="en-CA" sz="1600" dirty="0"/>
                    </a:p>
                  </a:txBody>
                  <a:tcPr marL="82655" marR="82655" marT="41327" marB="41327"/>
                </a:tc>
                <a:tc>
                  <a:txBody>
                    <a:bodyPr/>
                    <a:lstStyle/>
                    <a:p>
                      <a:endParaRPr lang="en-CA" sz="1600" dirty="0"/>
                    </a:p>
                    <a:p>
                      <a:r>
                        <a:rPr lang="en-CA" sz="1600" dirty="0"/>
                        <a:t>Numeric</a:t>
                      </a:r>
                    </a:p>
                  </a:txBody>
                  <a:tcPr marL="82655" marR="82655" marT="41327" marB="41327"/>
                </a:tc>
                <a:tc>
                  <a:txBody>
                    <a:bodyPr/>
                    <a:lstStyle/>
                    <a:p>
                      <a:endParaRPr lang="en-CA" sz="1600" dirty="0"/>
                    </a:p>
                    <a:p>
                      <a:r>
                        <a:rPr lang="en-CA" sz="1600" dirty="0"/>
                        <a:t>338</a:t>
                      </a:r>
                    </a:p>
                  </a:txBody>
                  <a:tcPr marL="82655" marR="82655" marT="41327" marB="41327"/>
                </a:tc>
                <a:extLst>
                  <a:ext uri="{0D108BD9-81ED-4DB2-BD59-A6C34878D82A}">
                    <a16:rowId xmlns:a16="http://schemas.microsoft.com/office/drawing/2014/main" val="2469496836"/>
                  </a:ext>
                </a:extLst>
              </a:tr>
              <a:tr h="607038">
                <a:tc>
                  <a:txBody>
                    <a:bodyPr/>
                    <a:lstStyle/>
                    <a:p>
                      <a:endParaRPr lang="en-CA" sz="1600" dirty="0"/>
                    </a:p>
                    <a:p>
                      <a:r>
                        <a:rPr lang="en-CA" sz="1600" b="0" i="0" u="none" strike="noStrike" kern="1200" dirty="0">
                          <a:solidFill>
                            <a:schemeClr val="dk1"/>
                          </a:solidFill>
                          <a:effectLst/>
                          <a:latin typeface="+mn-lt"/>
                          <a:ea typeface="+mn-ea"/>
                          <a:cs typeface="+mn-cs"/>
                        </a:rPr>
                        <a:t>County </a:t>
                      </a:r>
                      <a:endParaRPr lang="en-CA" sz="1600" dirty="0"/>
                    </a:p>
                  </a:txBody>
                  <a:tcPr marL="82655" marR="82655" marT="41327" marB="41327"/>
                </a:tc>
                <a:tc>
                  <a:txBody>
                    <a:bodyPr/>
                    <a:lstStyle/>
                    <a:p>
                      <a:endParaRPr lang="en-CA" sz="1600"/>
                    </a:p>
                    <a:p>
                      <a:r>
                        <a:rPr lang="en-CA" sz="1600"/>
                        <a:t>Nominal</a:t>
                      </a:r>
                    </a:p>
                  </a:txBody>
                  <a:tcPr marL="82655" marR="82655" marT="41327" marB="41327"/>
                </a:tc>
                <a:tc>
                  <a:txBody>
                    <a:bodyPr/>
                    <a:lstStyle/>
                    <a:p>
                      <a:endParaRPr lang="en-CA" sz="1600" dirty="0"/>
                    </a:p>
                    <a:p>
                      <a:r>
                        <a:rPr lang="en-CA" sz="1600" dirty="0"/>
                        <a:t>25</a:t>
                      </a:r>
                    </a:p>
                  </a:txBody>
                  <a:tcPr marL="82655" marR="82655" marT="41327" marB="41327"/>
                </a:tc>
                <a:extLst>
                  <a:ext uri="{0D108BD9-81ED-4DB2-BD59-A6C34878D82A}">
                    <a16:rowId xmlns:a16="http://schemas.microsoft.com/office/drawing/2014/main" val="895703035"/>
                  </a:ext>
                </a:extLst>
              </a:tr>
              <a:tr h="607038">
                <a:tc>
                  <a:txBody>
                    <a:bodyPr/>
                    <a:lstStyle/>
                    <a:p>
                      <a:endParaRPr lang="en-CA" sz="1600" dirty="0"/>
                    </a:p>
                    <a:p>
                      <a:r>
                        <a:rPr lang="en-CA" sz="1600" b="0" i="0" u="none" strike="noStrike" kern="1200" dirty="0">
                          <a:solidFill>
                            <a:schemeClr val="dk1"/>
                          </a:solidFill>
                          <a:effectLst/>
                          <a:latin typeface="+mn-lt"/>
                          <a:ea typeface="+mn-ea"/>
                          <a:cs typeface="+mn-cs"/>
                        </a:rPr>
                        <a:t>Closed Date</a:t>
                      </a:r>
                      <a:endParaRPr lang="en-CA" sz="1600" dirty="0"/>
                    </a:p>
                  </a:txBody>
                  <a:tcPr marL="82655" marR="82655" marT="41327" marB="41327"/>
                </a:tc>
                <a:tc>
                  <a:txBody>
                    <a:bodyPr/>
                    <a:lstStyle/>
                    <a:p>
                      <a:endParaRPr lang="en-CA" sz="1600" dirty="0"/>
                    </a:p>
                    <a:p>
                      <a:r>
                        <a:rPr lang="en-CA" sz="1600" dirty="0"/>
                        <a:t>Numeric</a:t>
                      </a:r>
                    </a:p>
                  </a:txBody>
                  <a:tcPr marL="82655" marR="82655" marT="41327" marB="41327"/>
                </a:tc>
                <a:tc>
                  <a:txBody>
                    <a:bodyPr/>
                    <a:lstStyle/>
                    <a:p>
                      <a:endParaRPr lang="en-CA" sz="1600" dirty="0"/>
                    </a:p>
                    <a:p>
                      <a:r>
                        <a:rPr lang="en-CA" sz="1600" dirty="0"/>
                        <a:t>228</a:t>
                      </a:r>
                    </a:p>
                  </a:txBody>
                  <a:tcPr marL="82655" marR="82655" marT="41327" marB="41327"/>
                </a:tc>
                <a:extLst>
                  <a:ext uri="{0D108BD9-81ED-4DB2-BD59-A6C34878D82A}">
                    <a16:rowId xmlns:a16="http://schemas.microsoft.com/office/drawing/2014/main" val="3382338814"/>
                  </a:ext>
                </a:extLst>
              </a:tr>
              <a:tr h="607038">
                <a:tc>
                  <a:txBody>
                    <a:bodyPr/>
                    <a:lstStyle/>
                    <a:p>
                      <a:endParaRPr lang="en-CA" sz="1600" dirty="0"/>
                    </a:p>
                    <a:p>
                      <a:r>
                        <a:rPr lang="en-CA" sz="1600" b="0" i="0" u="none" strike="noStrike" kern="1200" dirty="0">
                          <a:solidFill>
                            <a:schemeClr val="dk1"/>
                          </a:solidFill>
                          <a:effectLst/>
                          <a:latin typeface="+mn-lt"/>
                          <a:ea typeface="+mn-ea"/>
                          <a:cs typeface="+mn-cs"/>
                        </a:rPr>
                        <a:t>Status</a:t>
                      </a:r>
                      <a:endParaRPr lang="en-CA" sz="1600" dirty="0"/>
                    </a:p>
                  </a:txBody>
                  <a:tcPr marL="82655" marR="82655" marT="41327" marB="41327"/>
                </a:tc>
                <a:tc>
                  <a:txBody>
                    <a:bodyPr/>
                    <a:lstStyle/>
                    <a:p>
                      <a:endParaRPr lang="en-CA" sz="1600" dirty="0"/>
                    </a:p>
                    <a:p>
                      <a:r>
                        <a:rPr lang="en-CA" sz="1600" dirty="0"/>
                        <a:t>Nominal</a:t>
                      </a:r>
                    </a:p>
                  </a:txBody>
                  <a:tcPr marL="82655" marR="82655" marT="41327" marB="41327"/>
                </a:tc>
                <a:tc>
                  <a:txBody>
                    <a:bodyPr/>
                    <a:lstStyle/>
                    <a:p>
                      <a:endParaRPr lang="en-CA" sz="1600" dirty="0"/>
                    </a:p>
                    <a:p>
                      <a:r>
                        <a:rPr lang="en-CA" sz="1600" dirty="0"/>
                        <a:t>9</a:t>
                      </a:r>
                    </a:p>
                  </a:txBody>
                  <a:tcPr marL="82655" marR="82655" marT="41327" marB="41327"/>
                </a:tc>
                <a:extLst>
                  <a:ext uri="{0D108BD9-81ED-4DB2-BD59-A6C34878D82A}">
                    <a16:rowId xmlns:a16="http://schemas.microsoft.com/office/drawing/2014/main" val="317685398"/>
                  </a:ext>
                </a:extLst>
              </a:tr>
            </a:tbl>
          </a:graphicData>
        </a:graphic>
      </p:graphicFrame>
    </p:spTree>
    <p:extLst>
      <p:ext uri="{BB962C8B-B14F-4D97-AF65-F5344CB8AC3E}">
        <p14:creationId xmlns:p14="http://schemas.microsoft.com/office/powerpoint/2010/main" val="3013214741"/>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3C3522"/>
      </a:dk2>
      <a:lt2>
        <a:srgbClr val="E2E5E8"/>
      </a:lt2>
      <a:accent1>
        <a:srgbClr val="E98A3E"/>
      </a:accent1>
      <a:accent2>
        <a:srgbClr val="B2A13B"/>
      </a:accent2>
      <a:accent3>
        <a:srgbClr val="92AD4E"/>
      </a:accent3>
      <a:accent4>
        <a:srgbClr val="5FB738"/>
      </a:accent4>
      <a:accent5>
        <a:srgbClr val="2EBA3D"/>
      </a:accent5>
      <a:accent6>
        <a:srgbClr val="32B778"/>
      </a:accent6>
      <a:hlink>
        <a:srgbClr val="5C85A7"/>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7098</TotalTime>
  <Words>1242</Words>
  <Application>Microsoft Office PowerPoint</Application>
  <PresentationFormat>Widescreen</PresentationFormat>
  <Paragraphs>165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Abadi</vt:lpstr>
      <vt:lpstr>Aharoni</vt:lpstr>
      <vt:lpstr>Arial</vt:lpstr>
      <vt:lpstr>Avenir Next LT Pro</vt:lpstr>
      <vt:lpstr>Calibri</vt:lpstr>
      <vt:lpstr>Times New Roman</vt:lpstr>
      <vt:lpstr>GradientRiseVTI</vt:lpstr>
      <vt:lpstr>project Presentation  Om Dankhra  (040998226)  Jeel Asalalia (041002504)</vt:lpstr>
      <vt:lpstr>Data collection </vt:lpstr>
      <vt:lpstr>Introductory question</vt:lpstr>
      <vt:lpstr>Pre-processing</vt:lpstr>
      <vt:lpstr>Pre-processing</vt:lpstr>
      <vt:lpstr>After cleaning data</vt:lpstr>
      <vt:lpstr>Cleaning data</vt:lpstr>
      <vt:lpstr>Cleaning data</vt:lpstr>
      <vt:lpstr>Value types and count</vt:lpstr>
      <vt:lpstr>Data analysis</vt:lpstr>
      <vt:lpstr>Data analysis</vt:lpstr>
      <vt:lpstr>Data analysis</vt:lpstr>
      <vt:lpstr>Data analysis</vt:lpstr>
      <vt:lpstr>Knn algorithms</vt:lpstr>
      <vt:lpstr>Confusion matrix of knn”1”</vt:lpstr>
      <vt:lpstr>Results of KNN</vt:lpstr>
      <vt:lpstr>Conclusion</vt:lpstr>
      <vt:lpstr>Thank you so much everyone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Vraj patel(040976997) Kunjesh Aghera(040980391)</dc:title>
  <dc:creator>Om Dankhra</dc:creator>
  <cp:lastModifiedBy>Om Dankhra</cp:lastModifiedBy>
  <cp:revision>92</cp:revision>
  <dcterms:created xsi:type="dcterms:W3CDTF">2022-04-04T16:38:48Z</dcterms:created>
  <dcterms:modified xsi:type="dcterms:W3CDTF">2022-08-04T20:25:16Z</dcterms:modified>
</cp:coreProperties>
</file>