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Fira Mono Medium"/>
      <p:regular r:id="rId16"/>
    </p:embeddedFont>
    <p:embeddedFont>
      <p:font typeface="Fira Mono Medium"/>
      <p:regular r:id="rId17"/>
    </p:embeddedFont>
    <p:embeddedFont>
      <p:font typeface="Fira Sans"/>
      <p:regular r:id="rId18"/>
    </p:embeddedFont>
    <p:embeddedFont>
      <p:font typeface="Fira Sans"/>
      <p:regular r:id="rId19"/>
    </p:embeddedFont>
    <p:embeddedFont>
      <p:font typeface="Fira Sans"/>
      <p:regular r:id="rId20"/>
    </p:embeddedFont>
    <p:embeddedFont>
      <p:font typeface="Fira Sans"/>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551742"/>
            <a:ext cx="7556421" cy="1956435"/>
          </a:xfrm>
          <a:prstGeom prst="rect">
            <a:avLst/>
          </a:prstGeom>
          <a:noFill/>
          <a:ln/>
        </p:spPr>
        <p:txBody>
          <a:bodyPr wrap="square" lIns="0" tIns="0" rIns="0" bIns="0" rtlCol="0" anchor="t"/>
          <a:lstStyle/>
          <a:p>
            <a:pPr indent="0" marL="0">
              <a:lnSpc>
                <a:spcPts val="7700"/>
              </a:lnSpc>
              <a:buNone/>
            </a:pPr>
            <a:r>
              <a:rPr lang="en-US" sz="6150" dirty="0">
                <a:solidFill>
                  <a:srgbClr val="FBF3FA"/>
                </a:solidFill>
                <a:latin typeface="Fira Mono Medium" pitchFamily="34" charset="0"/>
                <a:ea typeface="Fira Mono Medium" pitchFamily="34" charset="-122"/>
                <a:cs typeface="Fira Mono Medium" pitchFamily="34" charset="-120"/>
              </a:rPr>
              <a:t>Introduction to HTML Forms</a:t>
            </a:r>
            <a:endParaRPr lang="en-US" sz="6150" dirty="0"/>
          </a:p>
        </p:txBody>
      </p:sp>
      <p:sp>
        <p:nvSpPr>
          <p:cNvPr id="4" name="Text 1"/>
          <p:cNvSpPr/>
          <p:nvPr/>
        </p:nvSpPr>
        <p:spPr>
          <a:xfrm>
            <a:off x="6280190" y="3848338"/>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Welcome to this introduction to HTML forms! This presentation will explore the fundamental elements of form creation and delve into the key functionalities and attributes that define HTML forms. We will examine the anatomy of a form, explore different input types, and discover techniques for incorporating dynamic animations and engaging 3D models into your web forms.</a:t>
            </a:r>
            <a:endParaRPr lang="en-US" sz="1750" dirty="0"/>
          </a:p>
        </p:txBody>
      </p:sp>
      <p:sp>
        <p:nvSpPr>
          <p:cNvPr id="5" name="Shape 2"/>
          <p:cNvSpPr/>
          <p:nvPr/>
        </p:nvSpPr>
        <p:spPr>
          <a:xfrm>
            <a:off x="6280190" y="6297811"/>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6305431"/>
            <a:ext cx="347663" cy="347663"/>
          </a:xfrm>
          <a:prstGeom prst="rect">
            <a:avLst/>
          </a:prstGeom>
        </p:spPr>
      </p:pic>
      <p:sp>
        <p:nvSpPr>
          <p:cNvPr id="7" name="Text 3"/>
          <p:cNvSpPr/>
          <p:nvPr/>
        </p:nvSpPr>
        <p:spPr>
          <a:xfrm>
            <a:off x="6756440" y="6280904"/>
            <a:ext cx="1850469" cy="396835"/>
          </a:xfrm>
          <a:prstGeom prst="rect">
            <a:avLst/>
          </a:prstGeom>
          <a:noFill/>
          <a:ln/>
        </p:spPr>
        <p:txBody>
          <a:bodyPr wrap="none" lIns="0" tIns="0" rIns="0" bIns="0" rtlCol="0" anchor="t"/>
          <a:lstStyle/>
          <a:p>
            <a:pPr algn="l" indent="0" marL="0">
              <a:lnSpc>
                <a:spcPts val="3100"/>
              </a:lnSpc>
              <a:buNone/>
            </a:pPr>
            <a:r>
              <a:rPr lang="en-US" sz="2200" b="1" dirty="0">
                <a:solidFill>
                  <a:srgbClr val="E0D6DE"/>
                </a:solidFill>
                <a:latin typeface="Fira Sans Bold" pitchFamily="34" charset="0"/>
                <a:ea typeface="Fira Sans Bold" pitchFamily="34" charset="-122"/>
                <a:cs typeface="Fira Sans Bold" pitchFamily="34" charset="-120"/>
              </a:rPr>
              <a:t>by Om Kokane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130856"/>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META SCIFOR TECHNOLOGIES</a:t>
            </a:r>
            <a:endParaRPr lang="en-US" sz="4450" dirty="0"/>
          </a:p>
        </p:txBody>
      </p:sp>
      <p:sp>
        <p:nvSpPr>
          <p:cNvPr id="4" name="Shape 1"/>
          <p:cNvSpPr/>
          <p:nvPr/>
        </p:nvSpPr>
        <p:spPr>
          <a:xfrm>
            <a:off x="6280190" y="2888575"/>
            <a:ext cx="3664863" cy="4210169"/>
          </a:xfrm>
          <a:prstGeom prst="roundRect">
            <a:avLst>
              <a:gd name="adj" fmla="val 928"/>
            </a:avLst>
          </a:prstGeom>
          <a:solidFill>
            <a:srgbClr val="2E2E2F"/>
          </a:solidFill>
          <a:ln/>
        </p:spPr>
      </p:sp>
      <p:sp>
        <p:nvSpPr>
          <p:cNvPr id="5" name="Text 2"/>
          <p:cNvSpPr/>
          <p:nvPr/>
        </p:nvSpPr>
        <p:spPr>
          <a:xfrm>
            <a:off x="6507004" y="311538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Vision</a:t>
            </a:r>
            <a:endParaRPr lang="en-US" sz="2200" dirty="0"/>
          </a:p>
        </p:txBody>
      </p:sp>
      <p:sp>
        <p:nvSpPr>
          <p:cNvPr id="6" name="Text 3"/>
          <p:cNvSpPr/>
          <p:nvPr/>
        </p:nvSpPr>
        <p:spPr>
          <a:xfrm>
            <a:off x="6507004" y="3605808"/>
            <a:ext cx="3211235" cy="2177415"/>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Meta SciFor Technologies aims to be a leading provider of innovative solutions that empower businesses and individuals to leverage the full potential of technology.</a:t>
            </a:r>
            <a:endParaRPr lang="en-US" sz="1750" dirty="0"/>
          </a:p>
        </p:txBody>
      </p:sp>
      <p:sp>
        <p:nvSpPr>
          <p:cNvPr id="7" name="Shape 4"/>
          <p:cNvSpPr/>
          <p:nvPr/>
        </p:nvSpPr>
        <p:spPr>
          <a:xfrm>
            <a:off x="10171867" y="2888575"/>
            <a:ext cx="3664863" cy="4210169"/>
          </a:xfrm>
          <a:prstGeom prst="roundRect">
            <a:avLst>
              <a:gd name="adj" fmla="val 928"/>
            </a:avLst>
          </a:prstGeom>
          <a:solidFill>
            <a:srgbClr val="2E2E2F"/>
          </a:solidFill>
          <a:ln/>
        </p:spPr>
      </p:sp>
      <p:sp>
        <p:nvSpPr>
          <p:cNvPr id="8" name="Text 5"/>
          <p:cNvSpPr/>
          <p:nvPr/>
        </p:nvSpPr>
        <p:spPr>
          <a:xfrm>
            <a:off x="10398681" y="311538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Mission</a:t>
            </a:r>
            <a:endParaRPr lang="en-US" sz="2200" dirty="0"/>
          </a:p>
        </p:txBody>
      </p:sp>
      <p:sp>
        <p:nvSpPr>
          <p:cNvPr id="9" name="Text 6"/>
          <p:cNvSpPr/>
          <p:nvPr/>
        </p:nvSpPr>
        <p:spPr>
          <a:xfrm>
            <a:off x="10398681" y="3605808"/>
            <a:ext cx="3211235" cy="3266123"/>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Our mission is to deliver exceptional technology services and solutions that meet the evolving needs of our clients. We strive to provide high-quality, reliable, and cutting-edge solutions that drive success and enhance user experiences.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25448"/>
            <a:ext cx="9185077" cy="708779"/>
          </a:xfrm>
          <a:prstGeom prst="rect">
            <a:avLst/>
          </a:prstGeom>
          <a:noFill/>
          <a:ln/>
        </p:spPr>
        <p:txBody>
          <a:bodyPr wrap="none" lIns="0" tIns="0" rIns="0" bIns="0" rtlCol="0" anchor="t"/>
          <a:lstStyle/>
          <a:p>
            <a:pPr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The Anatomy of an HTML Form</a:t>
            </a:r>
            <a:endParaRPr lang="en-US" sz="4450" dirty="0"/>
          </a:p>
        </p:txBody>
      </p:sp>
      <p:sp>
        <p:nvSpPr>
          <p:cNvPr id="3" name="Text 1"/>
          <p:cNvSpPr/>
          <p:nvPr/>
        </p:nvSpPr>
        <p:spPr>
          <a:xfrm>
            <a:off x="793790" y="2001203"/>
            <a:ext cx="2890480" cy="354330"/>
          </a:xfrm>
          <a:prstGeom prst="rect">
            <a:avLst/>
          </a:prstGeom>
          <a:noFill/>
          <a:ln/>
        </p:spPr>
        <p:txBody>
          <a:bodyPr wrap="none" lIns="0" tIns="0" rIns="0" bIns="0" rtlCol="0" anchor="t"/>
          <a:lstStyle/>
          <a:p>
            <a:pPr indent="0" marL="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Form Tag (&lt;form&gt;)</a:t>
            </a:r>
            <a:endParaRPr lang="en-US" sz="2200" dirty="0"/>
          </a:p>
        </p:txBody>
      </p:sp>
      <p:sp>
        <p:nvSpPr>
          <p:cNvPr id="4" name="Text 2"/>
          <p:cNvSpPr/>
          <p:nvPr/>
        </p:nvSpPr>
        <p:spPr>
          <a:xfrm>
            <a:off x="793790" y="2582347"/>
            <a:ext cx="3978116" cy="4717733"/>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The form tag is the container that holds all the input fields, labels, buttons, and other elements of the form. It defines the form as a whole and provides essential attributes like 'action' and 'method', which determine how the form data is submitted and processed. The 'action' attribute specifies the URL of the server-side script that will handle the form data, while the 'method' attribute defines the HTTP method used for submission, typically 'GET' or 'POST'.</a:t>
            </a:r>
            <a:endParaRPr lang="en-US" sz="1750" dirty="0"/>
          </a:p>
        </p:txBody>
      </p:sp>
      <p:sp>
        <p:nvSpPr>
          <p:cNvPr id="5" name="Text 3"/>
          <p:cNvSpPr/>
          <p:nvPr/>
        </p:nvSpPr>
        <p:spPr>
          <a:xfrm>
            <a:off x="5332928" y="20012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Input Fields</a:t>
            </a:r>
            <a:endParaRPr lang="en-US" sz="2200" dirty="0"/>
          </a:p>
        </p:txBody>
      </p:sp>
      <p:sp>
        <p:nvSpPr>
          <p:cNvPr id="6" name="Text 4"/>
          <p:cNvSpPr/>
          <p:nvPr/>
        </p:nvSpPr>
        <p:spPr>
          <a:xfrm>
            <a:off x="5332928" y="2582347"/>
            <a:ext cx="3978116" cy="3991928"/>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Input fields are the elements that allow users to input data. They come in various types, each serving a specific purpose. For example, a text input field allows users to enter text, while a checkbox allows users to select options from a list. Each input field has attributes like 'type', 'name', and 'value', which define the type of input, the name of the field, and the default value.</a:t>
            </a:r>
            <a:endParaRPr lang="en-US" sz="1750" dirty="0"/>
          </a:p>
        </p:txBody>
      </p:sp>
      <p:sp>
        <p:nvSpPr>
          <p:cNvPr id="7" name="Text 5"/>
          <p:cNvSpPr/>
          <p:nvPr/>
        </p:nvSpPr>
        <p:spPr>
          <a:xfrm>
            <a:off x="9872067" y="2001203"/>
            <a:ext cx="3060502" cy="354330"/>
          </a:xfrm>
          <a:prstGeom prst="rect">
            <a:avLst/>
          </a:prstGeom>
          <a:noFill/>
          <a:ln/>
        </p:spPr>
        <p:txBody>
          <a:bodyPr wrap="none" lIns="0" tIns="0" rIns="0" bIns="0" rtlCol="0" anchor="t"/>
          <a:lstStyle/>
          <a:p>
            <a:pPr indent="0" marL="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Labels and Buttons</a:t>
            </a:r>
            <a:endParaRPr lang="en-US" sz="2200" dirty="0"/>
          </a:p>
        </p:txBody>
      </p:sp>
      <p:sp>
        <p:nvSpPr>
          <p:cNvPr id="8" name="Text 6"/>
          <p:cNvSpPr/>
          <p:nvPr/>
        </p:nvSpPr>
        <p:spPr>
          <a:xfrm>
            <a:off x="9872067" y="2582347"/>
            <a:ext cx="3978116" cy="2903220"/>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Labels are associated with input fields and provide clear descriptions for the user. They make the form user-friendly and enhance accessibility. Buttons, such as the 'Submit' button, trigger specific actions upon clicking. They are crucial for submitting the form data to the server.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66857" y="571738"/>
            <a:ext cx="7529513" cy="506135"/>
          </a:xfrm>
          <a:prstGeom prst="rect">
            <a:avLst/>
          </a:prstGeom>
          <a:noFill/>
          <a:ln/>
        </p:spPr>
        <p:txBody>
          <a:bodyPr wrap="none" lIns="0" tIns="0" rIns="0" bIns="0" rtlCol="0" anchor="t"/>
          <a:lstStyle/>
          <a:p>
            <a:pPr indent="0" marL="0">
              <a:lnSpc>
                <a:spcPts val="3950"/>
              </a:lnSpc>
              <a:buNone/>
            </a:pPr>
            <a:r>
              <a:rPr lang="en-US" sz="3150" dirty="0">
                <a:solidFill>
                  <a:srgbClr val="FBF3FA"/>
                </a:solidFill>
                <a:latin typeface="Fira Mono Medium" pitchFamily="34" charset="0"/>
                <a:ea typeface="Fira Mono Medium" pitchFamily="34" charset="-122"/>
                <a:cs typeface="Fira Mono Medium" pitchFamily="34" charset="-120"/>
              </a:rPr>
              <a:t>Form Input Types and Attributes</a:t>
            </a:r>
            <a:endParaRPr lang="en-US" sz="3150" dirty="0"/>
          </a:p>
        </p:txBody>
      </p:sp>
      <p:sp>
        <p:nvSpPr>
          <p:cNvPr id="3" name="Shape 1"/>
          <p:cNvSpPr/>
          <p:nvPr/>
        </p:nvSpPr>
        <p:spPr>
          <a:xfrm>
            <a:off x="566857" y="1401723"/>
            <a:ext cx="13496687" cy="6256020"/>
          </a:xfrm>
          <a:prstGeom prst="roundRect">
            <a:avLst>
              <a:gd name="adj" fmla="val 388"/>
            </a:avLst>
          </a:prstGeom>
          <a:noFill/>
          <a:ln w="7620">
            <a:solidFill>
              <a:srgbClr val="FFFFFF">
                <a:alpha val="24000"/>
              </a:srgbClr>
            </a:solidFill>
            <a:prstDash val="solid"/>
          </a:ln>
        </p:spPr>
      </p:sp>
      <p:sp>
        <p:nvSpPr>
          <p:cNvPr id="4" name="Shape 2"/>
          <p:cNvSpPr/>
          <p:nvPr/>
        </p:nvSpPr>
        <p:spPr>
          <a:xfrm>
            <a:off x="574477" y="1409343"/>
            <a:ext cx="13481447" cy="468630"/>
          </a:xfrm>
          <a:prstGeom prst="rect">
            <a:avLst/>
          </a:prstGeom>
          <a:solidFill>
            <a:srgbClr val="FFFFFF">
              <a:alpha val="4000"/>
            </a:srgbClr>
          </a:solidFill>
          <a:ln/>
        </p:spPr>
      </p:sp>
      <p:sp>
        <p:nvSpPr>
          <p:cNvPr id="5" name="Text 3"/>
          <p:cNvSpPr/>
          <p:nvPr/>
        </p:nvSpPr>
        <p:spPr>
          <a:xfrm>
            <a:off x="736402" y="151411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Input Type</a:t>
            </a:r>
            <a:endParaRPr lang="en-US" sz="1250" dirty="0"/>
          </a:p>
        </p:txBody>
      </p:sp>
      <p:sp>
        <p:nvSpPr>
          <p:cNvPr id="6" name="Text 4"/>
          <p:cNvSpPr/>
          <p:nvPr/>
        </p:nvSpPr>
        <p:spPr>
          <a:xfrm>
            <a:off x="7480935" y="151411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Description</a:t>
            </a:r>
            <a:endParaRPr lang="en-US" sz="1250" dirty="0"/>
          </a:p>
        </p:txBody>
      </p:sp>
      <p:sp>
        <p:nvSpPr>
          <p:cNvPr id="7" name="Shape 5"/>
          <p:cNvSpPr/>
          <p:nvPr/>
        </p:nvSpPr>
        <p:spPr>
          <a:xfrm>
            <a:off x="574477" y="1877973"/>
            <a:ext cx="13481447" cy="468630"/>
          </a:xfrm>
          <a:prstGeom prst="rect">
            <a:avLst/>
          </a:prstGeom>
          <a:solidFill>
            <a:srgbClr val="000000">
              <a:alpha val="4000"/>
            </a:srgbClr>
          </a:solidFill>
          <a:ln/>
        </p:spPr>
      </p:sp>
      <p:sp>
        <p:nvSpPr>
          <p:cNvPr id="8" name="Text 6"/>
          <p:cNvSpPr/>
          <p:nvPr/>
        </p:nvSpPr>
        <p:spPr>
          <a:xfrm>
            <a:off x="736402" y="198274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text</a:t>
            </a:r>
            <a:endParaRPr lang="en-US" sz="1250" dirty="0"/>
          </a:p>
        </p:txBody>
      </p:sp>
      <p:sp>
        <p:nvSpPr>
          <p:cNvPr id="9" name="Text 7"/>
          <p:cNvSpPr/>
          <p:nvPr/>
        </p:nvSpPr>
        <p:spPr>
          <a:xfrm>
            <a:off x="7480935" y="198274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 single-line text input field for entering text data.</a:t>
            </a:r>
            <a:endParaRPr lang="en-US" sz="1250" dirty="0"/>
          </a:p>
        </p:txBody>
      </p:sp>
      <p:sp>
        <p:nvSpPr>
          <p:cNvPr id="10" name="Shape 8"/>
          <p:cNvSpPr/>
          <p:nvPr/>
        </p:nvSpPr>
        <p:spPr>
          <a:xfrm>
            <a:off x="574477" y="2346603"/>
            <a:ext cx="13481447" cy="468630"/>
          </a:xfrm>
          <a:prstGeom prst="rect">
            <a:avLst/>
          </a:prstGeom>
          <a:solidFill>
            <a:srgbClr val="FFFFFF">
              <a:alpha val="4000"/>
            </a:srgbClr>
          </a:solidFill>
          <a:ln/>
        </p:spPr>
      </p:sp>
      <p:sp>
        <p:nvSpPr>
          <p:cNvPr id="11" name="Text 9"/>
          <p:cNvSpPr/>
          <p:nvPr/>
        </p:nvSpPr>
        <p:spPr>
          <a:xfrm>
            <a:off x="736402" y="245137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password</a:t>
            </a:r>
            <a:endParaRPr lang="en-US" sz="1250" dirty="0"/>
          </a:p>
        </p:txBody>
      </p:sp>
      <p:sp>
        <p:nvSpPr>
          <p:cNvPr id="12" name="Text 10"/>
          <p:cNvSpPr/>
          <p:nvPr/>
        </p:nvSpPr>
        <p:spPr>
          <a:xfrm>
            <a:off x="7480935" y="245137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 text input field that masks the entered characters, typically used for passwords.</a:t>
            </a:r>
            <a:endParaRPr lang="en-US" sz="1250" dirty="0"/>
          </a:p>
        </p:txBody>
      </p:sp>
      <p:sp>
        <p:nvSpPr>
          <p:cNvPr id="13" name="Shape 11"/>
          <p:cNvSpPr/>
          <p:nvPr/>
        </p:nvSpPr>
        <p:spPr>
          <a:xfrm>
            <a:off x="574477" y="2815233"/>
            <a:ext cx="13481447" cy="727710"/>
          </a:xfrm>
          <a:prstGeom prst="rect">
            <a:avLst/>
          </a:prstGeom>
          <a:solidFill>
            <a:srgbClr val="000000">
              <a:alpha val="4000"/>
            </a:srgbClr>
          </a:solidFill>
          <a:ln/>
        </p:spPr>
      </p:sp>
      <p:sp>
        <p:nvSpPr>
          <p:cNvPr id="14" name="Text 12"/>
          <p:cNvSpPr/>
          <p:nvPr/>
        </p:nvSpPr>
        <p:spPr>
          <a:xfrm>
            <a:off x="736402" y="292000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email</a:t>
            </a:r>
            <a:endParaRPr lang="en-US" sz="1250" dirty="0"/>
          </a:p>
        </p:txBody>
      </p:sp>
      <p:sp>
        <p:nvSpPr>
          <p:cNvPr id="15" name="Text 13"/>
          <p:cNvSpPr/>
          <p:nvPr/>
        </p:nvSpPr>
        <p:spPr>
          <a:xfrm>
            <a:off x="7480935" y="2920008"/>
            <a:ext cx="6413063" cy="518160"/>
          </a:xfrm>
          <a:prstGeom prst="rect">
            <a:avLst/>
          </a:prstGeom>
          <a:noFill/>
          <a:ln/>
        </p:spPr>
        <p:txBody>
          <a:bodyPr wrap="squar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An input field specifically designed for entering email addresses, usually with automatic validation.</a:t>
            </a:r>
            <a:endParaRPr lang="en-US" sz="1250" dirty="0"/>
          </a:p>
        </p:txBody>
      </p:sp>
      <p:sp>
        <p:nvSpPr>
          <p:cNvPr id="16" name="Shape 14"/>
          <p:cNvSpPr/>
          <p:nvPr/>
        </p:nvSpPr>
        <p:spPr>
          <a:xfrm>
            <a:off x="574477" y="3542943"/>
            <a:ext cx="13481447" cy="727710"/>
          </a:xfrm>
          <a:prstGeom prst="rect">
            <a:avLst/>
          </a:prstGeom>
          <a:solidFill>
            <a:srgbClr val="FFFFFF">
              <a:alpha val="4000"/>
            </a:srgbClr>
          </a:solidFill>
          <a:ln/>
        </p:spPr>
      </p:sp>
      <p:sp>
        <p:nvSpPr>
          <p:cNvPr id="17" name="Text 15"/>
          <p:cNvSpPr/>
          <p:nvPr/>
        </p:nvSpPr>
        <p:spPr>
          <a:xfrm>
            <a:off x="736402" y="364771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number</a:t>
            </a:r>
            <a:endParaRPr lang="en-US" sz="1250" dirty="0"/>
          </a:p>
        </p:txBody>
      </p:sp>
      <p:sp>
        <p:nvSpPr>
          <p:cNvPr id="18" name="Text 16"/>
          <p:cNvSpPr/>
          <p:nvPr/>
        </p:nvSpPr>
        <p:spPr>
          <a:xfrm>
            <a:off x="7480935" y="3647718"/>
            <a:ext cx="6413063" cy="518160"/>
          </a:xfrm>
          <a:prstGeom prst="rect">
            <a:avLst/>
          </a:prstGeom>
          <a:noFill/>
          <a:ln/>
        </p:spPr>
        <p:txBody>
          <a:bodyPr wrap="squar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 numeric input field that restricts the user to enter numbers only. It can also include attributes like 'min', 'max', and 'step' to control the range and increments.</a:t>
            </a:r>
            <a:endParaRPr lang="en-US" sz="1250" dirty="0"/>
          </a:p>
        </p:txBody>
      </p:sp>
      <p:sp>
        <p:nvSpPr>
          <p:cNvPr id="19" name="Shape 17"/>
          <p:cNvSpPr/>
          <p:nvPr/>
        </p:nvSpPr>
        <p:spPr>
          <a:xfrm>
            <a:off x="574477" y="4270653"/>
            <a:ext cx="13481447" cy="727710"/>
          </a:xfrm>
          <a:prstGeom prst="rect">
            <a:avLst/>
          </a:prstGeom>
          <a:solidFill>
            <a:srgbClr val="000000">
              <a:alpha val="4000"/>
            </a:srgbClr>
          </a:solidFill>
          <a:ln/>
        </p:spPr>
      </p:sp>
      <p:sp>
        <p:nvSpPr>
          <p:cNvPr id="20" name="Text 18"/>
          <p:cNvSpPr/>
          <p:nvPr/>
        </p:nvSpPr>
        <p:spPr>
          <a:xfrm>
            <a:off x="736402" y="437542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checkbox</a:t>
            </a:r>
            <a:endParaRPr lang="en-US" sz="1250" dirty="0"/>
          </a:p>
        </p:txBody>
      </p:sp>
      <p:sp>
        <p:nvSpPr>
          <p:cNvPr id="21" name="Text 19"/>
          <p:cNvSpPr/>
          <p:nvPr/>
        </p:nvSpPr>
        <p:spPr>
          <a:xfrm>
            <a:off x="7480935" y="4375428"/>
            <a:ext cx="6413063" cy="518160"/>
          </a:xfrm>
          <a:prstGeom prst="rect">
            <a:avLst/>
          </a:prstGeom>
          <a:noFill/>
          <a:ln/>
        </p:spPr>
        <p:txBody>
          <a:bodyPr wrap="squar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 check box allows the user to select or deselect options. It has a 'value' attribute to store the value associated with the option.</a:t>
            </a:r>
            <a:endParaRPr lang="en-US" sz="1250" dirty="0"/>
          </a:p>
        </p:txBody>
      </p:sp>
      <p:sp>
        <p:nvSpPr>
          <p:cNvPr id="22" name="Shape 20"/>
          <p:cNvSpPr/>
          <p:nvPr/>
        </p:nvSpPr>
        <p:spPr>
          <a:xfrm>
            <a:off x="574477" y="4998363"/>
            <a:ext cx="13481447" cy="986790"/>
          </a:xfrm>
          <a:prstGeom prst="rect">
            <a:avLst/>
          </a:prstGeom>
          <a:solidFill>
            <a:srgbClr val="FFFFFF">
              <a:alpha val="4000"/>
            </a:srgbClr>
          </a:solidFill>
          <a:ln/>
        </p:spPr>
      </p:sp>
      <p:sp>
        <p:nvSpPr>
          <p:cNvPr id="23" name="Text 21"/>
          <p:cNvSpPr/>
          <p:nvPr/>
        </p:nvSpPr>
        <p:spPr>
          <a:xfrm>
            <a:off x="736402" y="510313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radio</a:t>
            </a:r>
            <a:endParaRPr lang="en-US" sz="1250" dirty="0"/>
          </a:p>
        </p:txBody>
      </p:sp>
      <p:sp>
        <p:nvSpPr>
          <p:cNvPr id="24" name="Text 22"/>
          <p:cNvSpPr/>
          <p:nvPr/>
        </p:nvSpPr>
        <p:spPr>
          <a:xfrm>
            <a:off x="7480935" y="5103138"/>
            <a:ext cx="6413063" cy="777240"/>
          </a:xfrm>
          <a:prstGeom prst="rect">
            <a:avLst/>
          </a:prstGeom>
          <a:noFill/>
          <a:ln/>
        </p:spPr>
        <p:txBody>
          <a:bodyPr wrap="squar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Radio buttons are used for mutually exclusive options, where only one option can be selected at a time. Each radio button has a 'value' attribute to store the value associated with the option.</a:t>
            </a:r>
            <a:endParaRPr lang="en-US" sz="1250" dirty="0"/>
          </a:p>
        </p:txBody>
      </p:sp>
      <p:sp>
        <p:nvSpPr>
          <p:cNvPr id="25" name="Shape 23"/>
          <p:cNvSpPr/>
          <p:nvPr/>
        </p:nvSpPr>
        <p:spPr>
          <a:xfrm>
            <a:off x="574477" y="5985153"/>
            <a:ext cx="13481447" cy="727710"/>
          </a:xfrm>
          <a:prstGeom prst="rect">
            <a:avLst/>
          </a:prstGeom>
          <a:solidFill>
            <a:srgbClr val="000000">
              <a:alpha val="4000"/>
            </a:srgbClr>
          </a:solidFill>
          <a:ln/>
        </p:spPr>
      </p:sp>
      <p:sp>
        <p:nvSpPr>
          <p:cNvPr id="26" name="Text 24"/>
          <p:cNvSpPr/>
          <p:nvPr/>
        </p:nvSpPr>
        <p:spPr>
          <a:xfrm>
            <a:off x="736402" y="608992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textarea</a:t>
            </a:r>
            <a:endParaRPr lang="en-US" sz="1250" dirty="0"/>
          </a:p>
        </p:txBody>
      </p:sp>
      <p:sp>
        <p:nvSpPr>
          <p:cNvPr id="27" name="Text 25"/>
          <p:cNvSpPr/>
          <p:nvPr/>
        </p:nvSpPr>
        <p:spPr>
          <a:xfrm>
            <a:off x="7480935" y="6089928"/>
            <a:ext cx="6413063" cy="518160"/>
          </a:xfrm>
          <a:prstGeom prst="rect">
            <a:avLst/>
          </a:prstGeom>
          <a:noFill/>
          <a:ln/>
        </p:spPr>
        <p:txBody>
          <a:bodyPr wrap="squar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 multi-line text area for entering larger amounts of text, often used for comments, messages, or descriptions.</a:t>
            </a:r>
            <a:endParaRPr lang="en-US" sz="1250" dirty="0"/>
          </a:p>
        </p:txBody>
      </p:sp>
      <p:sp>
        <p:nvSpPr>
          <p:cNvPr id="28" name="Shape 26"/>
          <p:cNvSpPr/>
          <p:nvPr/>
        </p:nvSpPr>
        <p:spPr>
          <a:xfrm>
            <a:off x="574477" y="6712863"/>
            <a:ext cx="13481447" cy="468630"/>
          </a:xfrm>
          <a:prstGeom prst="rect">
            <a:avLst/>
          </a:prstGeom>
          <a:solidFill>
            <a:srgbClr val="FFFFFF">
              <a:alpha val="4000"/>
            </a:srgbClr>
          </a:solidFill>
          <a:ln/>
        </p:spPr>
      </p:sp>
      <p:sp>
        <p:nvSpPr>
          <p:cNvPr id="29" name="Text 27"/>
          <p:cNvSpPr/>
          <p:nvPr/>
        </p:nvSpPr>
        <p:spPr>
          <a:xfrm>
            <a:off x="736402" y="681763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file</a:t>
            </a:r>
            <a:endParaRPr lang="en-US" sz="1250" dirty="0"/>
          </a:p>
        </p:txBody>
      </p:sp>
      <p:sp>
        <p:nvSpPr>
          <p:cNvPr id="30" name="Text 28"/>
          <p:cNvSpPr/>
          <p:nvPr/>
        </p:nvSpPr>
        <p:spPr>
          <a:xfrm>
            <a:off x="7480935" y="681763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An input field that allows the user to upload files to the server.</a:t>
            </a:r>
            <a:endParaRPr lang="en-US" sz="1250" dirty="0"/>
          </a:p>
        </p:txBody>
      </p:sp>
      <p:sp>
        <p:nvSpPr>
          <p:cNvPr id="31" name="Shape 29"/>
          <p:cNvSpPr/>
          <p:nvPr/>
        </p:nvSpPr>
        <p:spPr>
          <a:xfrm>
            <a:off x="574477" y="7181493"/>
            <a:ext cx="13481447" cy="468630"/>
          </a:xfrm>
          <a:prstGeom prst="rect">
            <a:avLst/>
          </a:prstGeom>
          <a:solidFill>
            <a:srgbClr val="000000">
              <a:alpha val="4000"/>
            </a:srgbClr>
          </a:solidFill>
          <a:ln/>
        </p:spPr>
      </p:sp>
      <p:sp>
        <p:nvSpPr>
          <p:cNvPr id="32" name="Text 30"/>
          <p:cNvSpPr/>
          <p:nvPr/>
        </p:nvSpPr>
        <p:spPr>
          <a:xfrm>
            <a:off x="736402" y="728626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submit</a:t>
            </a:r>
            <a:endParaRPr lang="en-US" sz="1250" dirty="0"/>
          </a:p>
        </p:txBody>
      </p:sp>
      <p:sp>
        <p:nvSpPr>
          <p:cNvPr id="33" name="Text 31"/>
          <p:cNvSpPr/>
          <p:nvPr/>
        </p:nvSpPr>
        <p:spPr>
          <a:xfrm>
            <a:off x="7480935" y="7286268"/>
            <a:ext cx="6413063" cy="259080"/>
          </a:xfrm>
          <a:prstGeom prst="rect">
            <a:avLst/>
          </a:prstGeom>
          <a:noFill/>
          <a:ln/>
        </p:spPr>
        <p:txBody>
          <a:bodyPr wrap="none" lIns="0" tIns="0" rIns="0" bIns="0" rtlCol="0" anchor="t"/>
          <a:lstStyle/>
          <a:p>
            <a:pPr indent="0" marL="0">
              <a:lnSpc>
                <a:spcPts val="2000"/>
              </a:lnSpc>
              <a:buNone/>
            </a:pPr>
            <a:r>
              <a:rPr lang="en-US" sz="1250" dirty="0">
                <a:solidFill>
                  <a:srgbClr val="E0D6DE"/>
                </a:solidFill>
                <a:latin typeface="Fira Sans" pitchFamily="34" charset="0"/>
                <a:ea typeface="Fira Sans" pitchFamily="34" charset="-122"/>
                <a:cs typeface="Fira Sans" pitchFamily="34" charset="-120"/>
              </a:rPr>
              <a:t>A button that triggers the form submission and sends the entered data to the server.</a:t>
            </a:r>
            <a:endParaRPr lang="en-US" sz="12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6521" y="746641"/>
            <a:ext cx="7259122" cy="657582"/>
          </a:xfrm>
          <a:prstGeom prst="rect">
            <a:avLst/>
          </a:prstGeom>
          <a:noFill/>
          <a:ln/>
        </p:spPr>
        <p:txBody>
          <a:bodyPr wrap="none" lIns="0" tIns="0" rIns="0" bIns="0" rtlCol="0" anchor="t"/>
          <a:lstStyle/>
          <a:p>
            <a:pPr indent="0" marL="0">
              <a:lnSpc>
                <a:spcPts val="5150"/>
              </a:lnSpc>
              <a:buNone/>
            </a:pPr>
            <a:r>
              <a:rPr lang="en-US" sz="4100" dirty="0">
                <a:solidFill>
                  <a:srgbClr val="FBF3FA"/>
                </a:solidFill>
                <a:latin typeface="Fira Mono Medium" pitchFamily="34" charset="0"/>
                <a:ea typeface="Fira Mono Medium" pitchFamily="34" charset="-122"/>
                <a:cs typeface="Fira Mono Medium" pitchFamily="34" charset="-120"/>
              </a:rPr>
              <a:t>Dynamic Form Animations</a:t>
            </a:r>
            <a:endParaRPr lang="en-US" sz="4100" dirty="0"/>
          </a:p>
        </p:txBody>
      </p:sp>
      <p:pic>
        <p:nvPicPr>
          <p:cNvPr id="3" name="Image 0" descr="preencoded.png">    </p:cNvPr>
          <p:cNvPicPr>
            <a:picLocks noChangeAspect="1"/>
          </p:cNvPicPr>
          <p:nvPr/>
        </p:nvPicPr>
        <p:blipFill>
          <a:blip r:embed="rId1"/>
          <a:stretch>
            <a:fillRect/>
          </a:stretch>
        </p:blipFill>
        <p:spPr>
          <a:xfrm>
            <a:off x="736521" y="1825109"/>
            <a:ext cx="1052274" cy="1885950"/>
          </a:xfrm>
          <a:prstGeom prst="rect">
            <a:avLst/>
          </a:prstGeom>
        </p:spPr>
      </p:pic>
      <p:sp>
        <p:nvSpPr>
          <p:cNvPr id="4" name="Text 1"/>
          <p:cNvSpPr/>
          <p:nvPr/>
        </p:nvSpPr>
        <p:spPr>
          <a:xfrm>
            <a:off x="2104430" y="2035493"/>
            <a:ext cx="2630686" cy="328851"/>
          </a:xfrm>
          <a:prstGeom prst="rect">
            <a:avLst/>
          </a:prstGeom>
          <a:noFill/>
          <a:ln/>
        </p:spPr>
        <p:txBody>
          <a:bodyPr wrap="none" lIns="0" tIns="0" rIns="0" bIns="0" rtlCol="0" anchor="t"/>
          <a:lstStyle/>
          <a:p>
            <a:pPr algn="l" indent="0" marL="0">
              <a:lnSpc>
                <a:spcPts val="2550"/>
              </a:lnSpc>
              <a:buNone/>
            </a:pPr>
            <a:r>
              <a:rPr lang="en-US" sz="2050" dirty="0">
                <a:solidFill>
                  <a:srgbClr val="E0D6DE"/>
                </a:solidFill>
                <a:latin typeface="Fira Mono Medium" pitchFamily="34" charset="0"/>
                <a:ea typeface="Fira Mono Medium" pitchFamily="34" charset="-122"/>
                <a:cs typeface="Fira Mono Medium" pitchFamily="34" charset="-120"/>
              </a:rPr>
              <a:t>CSS Transitions</a:t>
            </a:r>
            <a:endParaRPr lang="en-US" sz="2050" dirty="0"/>
          </a:p>
        </p:txBody>
      </p:sp>
      <p:sp>
        <p:nvSpPr>
          <p:cNvPr id="5" name="Text 2"/>
          <p:cNvSpPr/>
          <p:nvPr/>
        </p:nvSpPr>
        <p:spPr>
          <a:xfrm>
            <a:off x="2104430" y="2490549"/>
            <a:ext cx="11789450" cy="1010126"/>
          </a:xfrm>
          <a:prstGeom prst="rect">
            <a:avLst/>
          </a:prstGeom>
          <a:noFill/>
          <a:ln/>
        </p:spPr>
        <p:txBody>
          <a:bodyPr wrap="square" lIns="0" tIns="0" rIns="0" bIns="0" rtlCol="0" anchor="t"/>
          <a:lstStyle/>
          <a:p>
            <a:pPr algn="l" indent="0" marL="0">
              <a:lnSpc>
                <a:spcPts val="2650"/>
              </a:lnSpc>
              <a:buNone/>
            </a:pPr>
            <a:r>
              <a:rPr lang="en-US" sz="1650" dirty="0">
                <a:solidFill>
                  <a:srgbClr val="E0D6DE"/>
                </a:solidFill>
                <a:latin typeface="Fira Sans" pitchFamily="34" charset="0"/>
                <a:ea typeface="Fira Sans" pitchFamily="34" charset="-122"/>
                <a:cs typeface="Fira Sans" pitchFamily="34" charset="-120"/>
              </a:rPr>
              <a:t>CSS transitions are used to smoothly animate changes in form elements, such as color, size, or position. By applying a transition property to an element, you can create subtle effects that enhance the user experience, like changing the background color on focus or fading in a new field upon interaction.</a:t>
            </a:r>
            <a:endParaRPr lang="en-US" sz="1650" dirty="0"/>
          </a:p>
        </p:txBody>
      </p:sp>
      <p:pic>
        <p:nvPicPr>
          <p:cNvPr id="6" name="Image 1" descr="preencoded.png">    </p:cNvPr>
          <p:cNvPicPr>
            <a:picLocks noChangeAspect="1"/>
          </p:cNvPicPr>
          <p:nvPr/>
        </p:nvPicPr>
        <p:blipFill>
          <a:blip r:embed="rId2"/>
          <a:stretch>
            <a:fillRect/>
          </a:stretch>
        </p:blipFill>
        <p:spPr>
          <a:xfrm>
            <a:off x="736521" y="3711059"/>
            <a:ext cx="1052274" cy="1885950"/>
          </a:xfrm>
          <a:prstGeom prst="rect">
            <a:avLst/>
          </a:prstGeom>
        </p:spPr>
      </p:pic>
      <p:sp>
        <p:nvSpPr>
          <p:cNvPr id="7" name="Text 3"/>
          <p:cNvSpPr/>
          <p:nvPr/>
        </p:nvSpPr>
        <p:spPr>
          <a:xfrm>
            <a:off x="2104430" y="3921443"/>
            <a:ext cx="3313986" cy="328851"/>
          </a:xfrm>
          <a:prstGeom prst="rect">
            <a:avLst/>
          </a:prstGeom>
          <a:noFill/>
          <a:ln/>
        </p:spPr>
        <p:txBody>
          <a:bodyPr wrap="none" lIns="0" tIns="0" rIns="0" bIns="0" rtlCol="0" anchor="t"/>
          <a:lstStyle/>
          <a:p>
            <a:pPr algn="l" indent="0" marL="0">
              <a:lnSpc>
                <a:spcPts val="2550"/>
              </a:lnSpc>
              <a:buNone/>
            </a:pPr>
            <a:r>
              <a:rPr lang="en-US" sz="2050" dirty="0">
                <a:solidFill>
                  <a:srgbClr val="E0D6DE"/>
                </a:solidFill>
                <a:latin typeface="Fira Mono Medium" pitchFamily="34" charset="0"/>
                <a:ea typeface="Fira Mono Medium" pitchFamily="34" charset="-122"/>
                <a:cs typeface="Fira Mono Medium" pitchFamily="34" charset="-120"/>
              </a:rPr>
              <a:t>JavaScript Animations</a:t>
            </a:r>
            <a:endParaRPr lang="en-US" sz="2050" dirty="0"/>
          </a:p>
        </p:txBody>
      </p:sp>
      <p:sp>
        <p:nvSpPr>
          <p:cNvPr id="8" name="Text 4"/>
          <p:cNvSpPr/>
          <p:nvPr/>
        </p:nvSpPr>
        <p:spPr>
          <a:xfrm>
            <a:off x="2104430" y="4376499"/>
            <a:ext cx="11789450" cy="1010126"/>
          </a:xfrm>
          <a:prstGeom prst="rect">
            <a:avLst/>
          </a:prstGeom>
          <a:noFill/>
          <a:ln/>
        </p:spPr>
        <p:txBody>
          <a:bodyPr wrap="square" lIns="0" tIns="0" rIns="0" bIns="0" rtlCol="0" anchor="t"/>
          <a:lstStyle/>
          <a:p>
            <a:pPr algn="l" indent="0" marL="0">
              <a:lnSpc>
                <a:spcPts val="2650"/>
              </a:lnSpc>
              <a:buNone/>
            </a:pPr>
            <a:r>
              <a:rPr lang="en-US" sz="1650" dirty="0">
                <a:solidFill>
                  <a:srgbClr val="E0D6DE"/>
                </a:solidFill>
                <a:latin typeface="Fira Sans" pitchFamily="34" charset="0"/>
                <a:ea typeface="Fira Sans" pitchFamily="34" charset="-122"/>
                <a:cs typeface="Fira Sans" pitchFamily="34" charset="-120"/>
              </a:rPr>
              <a:t>JavaScript provides advanced capabilities for creating complex and customized animations. By using JavaScript libraries like jQuery or GSAP, you can create dynamic animations that respond to user interactions. This includes effects like form field validation animations, custom loading animations, and engaging micro-interactions.</a:t>
            </a:r>
            <a:endParaRPr lang="en-US" sz="1650" dirty="0"/>
          </a:p>
        </p:txBody>
      </p:sp>
      <p:pic>
        <p:nvPicPr>
          <p:cNvPr id="9" name="Image 2" descr="preencoded.png">    </p:cNvPr>
          <p:cNvPicPr>
            <a:picLocks noChangeAspect="1"/>
          </p:cNvPicPr>
          <p:nvPr/>
        </p:nvPicPr>
        <p:blipFill>
          <a:blip r:embed="rId3"/>
          <a:stretch>
            <a:fillRect/>
          </a:stretch>
        </p:blipFill>
        <p:spPr>
          <a:xfrm>
            <a:off x="736521" y="5597009"/>
            <a:ext cx="1052274" cy="1885950"/>
          </a:xfrm>
          <a:prstGeom prst="rect">
            <a:avLst/>
          </a:prstGeom>
        </p:spPr>
      </p:pic>
      <p:sp>
        <p:nvSpPr>
          <p:cNvPr id="10" name="Text 5"/>
          <p:cNvSpPr/>
          <p:nvPr/>
        </p:nvSpPr>
        <p:spPr>
          <a:xfrm>
            <a:off x="2104430" y="5807393"/>
            <a:ext cx="2998351" cy="328851"/>
          </a:xfrm>
          <a:prstGeom prst="rect">
            <a:avLst/>
          </a:prstGeom>
          <a:noFill/>
          <a:ln/>
        </p:spPr>
        <p:txBody>
          <a:bodyPr wrap="none" lIns="0" tIns="0" rIns="0" bIns="0" rtlCol="0" anchor="t"/>
          <a:lstStyle/>
          <a:p>
            <a:pPr algn="l" indent="0" marL="0">
              <a:lnSpc>
                <a:spcPts val="2550"/>
              </a:lnSpc>
              <a:buNone/>
            </a:pPr>
            <a:r>
              <a:rPr lang="en-US" sz="2050" dirty="0">
                <a:solidFill>
                  <a:srgbClr val="E0D6DE"/>
                </a:solidFill>
                <a:latin typeface="Fira Mono Medium" pitchFamily="34" charset="0"/>
                <a:ea typeface="Fira Mono Medium" pitchFamily="34" charset="-122"/>
                <a:cs typeface="Fira Mono Medium" pitchFamily="34" charset="-120"/>
              </a:rPr>
              <a:t>Animation Libraries</a:t>
            </a:r>
            <a:endParaRPr lang="en-US" sz="2050" dirty="0"/>
          </a:p>
        </p:txBody>
      </p:sp>
      <p:sp>
        <p:nvSpPr>
          <p:cNvPr id="11" name="Text 6"/>
          <p:cNvSpPr/>
          <p:nvPr/>
        </p:nvSpPr>
        <p:spPr>
          <a:xfrm>
            <a:off x="2104430" y="6262449"/>
            <a:ext cx="11789450" cy="1010126"/>
          </a:xfrm>
          <a:prstGeom prst="rect">
            <a:avLst/>
          </a:prstGeom>
          <a:noFill/>
          <a:ln/>
        </p:spPr>
        <p:txBody>
          <a:bodyPr wrap="square" lIns="0" tIns="0" rIns="0" bIns="0" rtlCol="0" anchor="t"/>
          <a:lstStyle/>
          <a:p>
            <a:pPr algn="l" indent="0" marL="0">
              <a:lnSpc>
                <a:spcPts val="2650"/>
              </a:lnSpc>
              <a:buNone/>
            </a:pPr>
            <a:r>
              <a:rPr lang="en-US" sz="1650" dirty="0">
                <a:solidFill>
                  <a:srgbClr val="E0D6DE"/>
                </a:solidFill>
                <a:latin typeface="Fira Sans" pitchFamily="34" charset="0"/>
                <a:ea typeface="Fira Sans" pitchFamily="34" charset="-122"/>
                <a:cs typeface="Fira Sans" pitchFamily="34" charset="-120"/>
              </a:rPr>
              <a:t>Specialized animation libraries like GreenSock Animation Platform (GSAP) offer a wide range of tools and features for creating professional-grade animations. These libraries provide extensive control over timing, easing, and other parameters, allowing you to craft highly polished and engaging animations for your web forms.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8372"/>
            <a:ext cx="8844915" cy="708779"/>
          </a:xfrm>
          <a:prstGeom prst="rect">
            <a:avLst/>
          </a:prstGeom>
          <a:noFill/>
          <a:ln/>
        </p:spPr>
        <p:txBody>
          <a:bodyPr wrap="none" lIns="0" tIns="0" rIns="0" bIns="0" rtlCol="0" anchor="t"/>
          <a:lstStyle/>
          <a:p>
            <a:pPr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Interactive 3D Form Models</a:t>
            </a:r>
            <a:endParaRPr lang="en-US" sz="4450" dirty="0"/>
          </a:p>
        </p:txBody>
      </p:sp>
      <p:pic>
        <p:nvPicPr>
          <p:cNvPr id="3" name="Image 0" descr="preencoded.png">    </p:cNvPr>
          <p:cNvPicPr>
            <a:picLocks noChangeAspect="1"/>
          </p:cNvPicPr>
          <p:nvPr/>
        </p:nvPicPr>
        <p:blipFill>
          <a:blip r:embed="rId1"/>
          <a:stretch>
            <a:fillRect/>
          </a:stretch>
        </p:blipFill>
        <p:spPr>
          <a:xfrm>
            <a:off x="793790" y="2420779"/>
            <a:ext cx="566976" cy="566976"/>
          </a:xfrm>
          <a:prstGeom prst="rect">
            <a:avLst/>
          </a:prstGeom>
        </p:spPr>
      </p:pic>
      <p:sp>
        <p:nvSpPr>
          <p:cNvPr id="4" name="Text 1"/>
          <p:cNvSpPr/>
          <p:nvPr/>
        </p:nvSpPr>
        <p:spPr>
          <a:xfrm>
            <a:off x="793790" y="3214568"/>
            <a:ext cx="3060502"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WebGL and Three.js</a:t>
            </a:r>
            <a:endParaRPr lang="en-US" sz="2200" dirty="0"/>
          </a:p>
        </p:txBody>
      </p:sp>
      <p:sp>
        <p:nvSpPr>
          <p:cNvPr id="5" name="Text 2"/>
          <p:cNvSpPr/>
          <p:nvPr/>
        </p:nvSpPr>
        <p:spPr>
          <a:xfrm>
            <a:off x="793790" y="3704987"/>
            <a:ext cx="4120753" cy="3266123"/>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WebGL is a web graphics library that allows you to create and render 3D graphics in the browser. By using libraries like Three.js, you can build interactive 3D models and animations within HTML forms. This creates a truly immersive user experience, transforming static forms into dynamic and visually engaging elements.</a:t>
            </a:r>
            <a:endParaRPr lang="en-US" sz="1750" dirty="0"/>
          </a:p>
        </p:txBody>
      </p:sp>
      <p:pic>
        <p:nvPicPr>
          <p:cNvPr id="6" name="Image 1" descr="preencoded.png">    </p:cNvPr>
          <p:cNvPicPr>
            <a:picLocks noChangeAspect="1"/>
          </p:cNvPicPr>
          <p:nvPr/>
        </p:nvPicPr>
        <p:blipFill>
          <a:blip r:embed="rId2"/>
          <a:stretch>
            <a:fillRect/>
          </a:stretch>
        </p:blipFill>
        <p:spPr>
          <a:xfrm>
            <a:off x="5254704" y="2420779"/>
            <a:ext cx="566976" cy="566976"/>
          </a:xfrm>
          <a:prstGeom prst="rect">
            <a:avLst/>
          </a:prstGeom>
        </p:spPr>
      </p:pic>
      <p:sp>
        <p:nvSpPr>
          <p:cNvPr id="7" name="Text 3"/>
          <p:cNvSpPr/>
          <p:nvPr/>
        </p:nvSpPr>
        <p:spPr>
          <a:xfrm>
            <a:off x="5254704" y="3214568"/>
            <a:ext cx="2890480"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User Interactions</a:t>
            </a:r>
            <a:endParaRPr lang="en-US" sz="2200" dirty="0"/>
          </a:p>
        </p:txBody>
      </p:sp>
      <p:sp>
        <p:nvSpPr>
          <p:cNvPr id="8" name="Text 4"/>
          <p:cNvSpPr/>
          <p:nvPr/>
        </p:nvSpPr>
        <p:spPr>
          <a:xfrm>
            <a:off x="5254704" y="3704987"/>
            <a:ext cx="4120872" cy="3266123"/>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Interactive 3D models can be programmed to respond to user input, creating a sense of engagement and immersion. For example, a 3D model could rotate or change color as the user hovers over different form fields. This interactivity adds a level of dynamism and visual appeal that enhances the user experience.</a:t>
            </a:r>
            <a:endParaRPr lang="en-US" sz="1750" dirty="0"/>
          </a:p>
        </p:txBody>
      </p:sp>
      <p:pic>
        <p:nvPicPr>
          <p:cNvPr id="9" name="Image 2" descr="preencoded.png">    </p:cNvPr>
          <p:cNvPicPr>
            <a:picLocks noChangeAspect="1"/>
          </p:cNvPicPr>
          <p:nvPr/>
        </p:nvPicPr>
        <p:blipFill>
          <a:blip r:embed="rId3"/>
          <a:stretch>
            <a:fillRect/>
          </a:stretch>
        </p:blipFill>
        <p:spPr>
          <a:xfrm>
            <a:off x="9715738" y="2420779"/>
            <a:ext cx="566976" cy="566976"/>
          </a:xfrm>
          <a:prstGeom prst="rect">
            <a:avLst/>
          </a:prstGeom>
        </p:spPr>
      </p:pic>
      <p:sp>
        <p:nvSpPr>
          <p:cNvPr id="10" name="Text 5"/>
          <p:cNvSpPr/>
          <p:nvPr/>
        </p:nvSpPr>
        <p:spPr>
          <a:xfrm>
            <a:off x="9715738" y="321456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Creative Designs</a:t>
            </a:r>
            <a:endParaRPr lang="en-US" sz="2200" dirty="0"/>
          </a:p>
        </p:txBody>
      </p:sp>
      <p:sp>
        <p:nvSpPr>
          <p:cNvPr id="11" name="Text 6"/>
          <p:cNvSpPr/>
          <p:nvPr/>
        </p:nvSpPr>
        <p:spPr>
          <a:xfrm>
            <a:off x="9715738" y="3704987"/>
            <a:ext cx="4120753" cy="2903220"/>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3D models offer a canvas for creating visually stunning and unique form designs. You can use a variety of materials, textures, and lighting effects to craft immersive and unforgettable forms. The possibilities are endless, allowing you to push the boundaries of creativity in form design.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2704" y="536377"/>
            <a:ext cx="9363551" cy="609600"/>
          </a:xfrm>
          <a:prstGeom prst="rect">
            <a:avLst/>
          </a:prstGeom>
          <a:noFill/>
          <a:ln/>
        </p:spPr>
        <p:txBody>
          <a:bodyPr wrap="none" lIns="0" tIns="0" rIns="0" bIns="0" rtlCol="0" anchor="t"/>
          <a:lstStyle/>
          <a:p>
            <a:pPr indent="0" marL="0">
              <a:lnSpc>
                <a:spcPts val="4800"/>
              </a:lnSpc>
              <a:buNone/>
            </a:pPr>
            <a:r>
              <a:rPr lang="en-US" sz="3800" dirty="0">
                <a:solidFill>
                  <a:srgbClr val="FBF3FA"/>
                </a:solidFill>
                <a:latin typeface="Fira Mono Medium" pitchFamily="34" charset="0"/>
                <a:ea typeface="Fira Mono Medium" pitchFamily="34" charset="-122"/>
                <a:cs typeface="Fira Mono Medium" pitchFamily="34" charset="-120"/>
              </a:rPr>
              <a:t>Graphical Examples of HTML Forms</a:t>
            </a:r>
            <a:endParaRPr lang="en-US" sz="3800" dirty="0"/>
          </a:p>
        </p:txBody>
      </p:sp>
      <p:sp>
        <p:nvSpPr>
          <p:cNvPr id="3" name="Text 1"/>
          <p:cNvSpPr/>
          <p:nvPr/>
        </p:nvSpPr>
        <p:spPr>
          <a:xfrm>
            <a:off x="682704" y="1536144"/>
            <a:ext cx="13264991" cy="936546"/>
          </a:xfrm>
          <a:prstGeom prst="rect">
            <a:avLst/>
          </a:prstGeom>
          <a:noFill/>
          <a:ln/>
        </p:spPr>
        <p:txBody>
          <a:bodyPr wrap="square" lIns="0" tIns="0" rIns="0" bIns="0" rtlCol="0" anchor="t"/>
          <a:lstStyle/>
          <a:p>
            <a:pPr indent="0" marL="0">
              <a:lnSpc>
                <a:spcPts val="2450"/>
              </a:lnSpc>
              <a:buNone/>
            </a:pPr>
            <a:r>
              <a:rPr lang="en-US" sz="1500" dirty="0">
                <a:solidFill>
                  <a:srgbClr val="E0D6DE"/>
                </a:solidFill>
                <a:latin typeface="Fira Sans" pitchFamily="34" charset="0"/>
                <a:ea typeface="Fira Sans" pitchFamily="34" charset="-122"/>
                <a:cs typeface="Fira Sans" pitchFamily="34" charset="-120"/>
              </a:rPr>
              <a:t>This section showcases various examples of HTML forms and the different ways they can be styled, animated, and enhanced for a more visually appealing and user-friendly experience. Each example features distinct design elements, animations, or interactions that demonstrate the possibilities for creating engaging and informative forms.</a:t>
            </a:r>
            <a:endParaRPr lang="en-US" sz="1500" dirty="0"/>
          </a:p>
        </p:txBody>
      </p:sp>
      <p:pic>
        <p:nvPicPr>
          <p:cNvPr id="4" name="Image 0" descr="preencoded.png">    </p:cNvPr>
          <p:cNvPicPr>
            <a:picLocks noChangeAspect="1"/>
          </p:cNvPicPr>
          <p:nvPr/>
        </p:nvPicPr>
        <p:blipFill>
          <a:blip r:embed="rId1"/>
          <a:stretch>
            <a:fillRect/>
          </a:stretch>
        </p:blipFill>
        <p:spPr>
          <a:xfrm>
            <a:off x="682704" y="2692122"/>
            <a:ext cx="4226600" cy="2612231"/>
          </a:xfrm>
          <a:prstGeom prst="rect">
            <a:avLst/>
          </a:prstGeom>
        </p:spPr>
      </p:pic>
      <p:sp>
        <p:nvSpPr>
          <p:cNvPr id="5" name="Text 2"/>
          <p:cNvSpPr/>
          <p:nvPr/>
        </p:nvSpPr>
        <p:spPr>
          <a:xfrm>
            <a:off x="682704" y="5548193"/>
            <a:ext cx="2926199" cy="304800"/>
          </a:xfrm>
          <a:prstGeom prst="rect">
            <a:avLst/>
          </a:prstGeom>
          <a:noFill/>
          <a:ln/>
        </p:spPr>
        <p:txBody>
          <a:bodyPr wrap="none" lIns="0" tIns="0" rIns="0" bIns="0" rtlCol="0" anchor="t"/>
          <a:lstStyle/>
          <a:p>
            <a:pPr algn="l" indent="0" marL="0">
              <a:lnSpc>
                <a:spcPts val="2400"/>
              </a:lnSpc>
              <a:buNone/>
            </a:pPr>
            <a:r>
              <a:rPr lang="en-US" sz="1900" dirty="0">
                <a:solidFill>
                  <a:srgbClr val="E0D6DE"/>
                </a:solidFill>
                <a:latin typeface="Fira Mono Medium" pitchFamily="34" charset="0"/>
                <a:ea typeface="Fira Mono Medium" pitchFamily="34" charset="-122"/>
                <a:cs typeface="Fira Mono Medium" pitchFamily="34" charset="-120"/>
              </a:rPr>
              <a:t>Animated Transitions</a:t>
            </a:r>
            <a:endParaRPr lang="en-US" sz="1900" dirty="0"/>
          </a:p>
        </p:txBody>
      </p:sp>
      <p:sp>
        <p:nvSpPr>
          <p:cNvPr id="6" name="Text 3"/>
          <p:cNvSpPr/>
          <p:nvPr/>
        </p:nvSpPr>
        <p:spPr>
          <a:xfrm>
            <a:off x="682704" y="5970032"/>
            <a:ext cx="4226600" cy="1560909"/>
          </a:xfrm>
          <a:prstGeom prst="rect">
            <a:avLst/>
          </a:prstGeom>
          <a:noFill/>
          <a:ln/>
        </p:spPr>
        <p:txBody>
          <a:bodyPr wrap="square" lIns="0" tIns="0" rIns="0" bIns="0" rtlCol="0" anchor="t"/>
          <a:lstStyle/>
          <a:p>
            <a:pPr algn="l" indent="0" marL="0">
              <a:lnSpc>
                <a:spcPts val="2450"/>
              </a:lnSpc>
              <a:buNone/>
            </a:pPr>
            <a:r>
              <a:rPr lang="en-US" sz="1500" dirty="0">
                <a:solidFill>
                  <a:srgbClr val="E0D6DE"/>
                </a:solidFill>
                <a:latin typeface="Fira Sans" pitchFamily="34" charset="0"/>
                <a:ea typeface="Fira Sans" pitchFamily="34" charset="-122"/>
                <a:cs typeface="Fira Sans" pitchFamily="34" charset="-120"/>
              </a:rPr>
              <a:t>The first example showcases the use of CSS transitions to create smooth animations for form elements. The button fades in on hover, creating a subtle and engaging interaction for the user.</a:t>
            </a:r>
            <a:endParaRPr lang="en-US" sz="1500" dirty="0"/>
          </a:p>
        </p:txBody>
      </p:sp>
      <p:pic>
        <p:nvPicPr>
          <p:cNvPr id="7" name="Image 1" descr="preencoded.png">    </p:cNvPr>
          <p:cNvPicPr>
            <a:picLocks noChangeAspect="1"/>
          </p:cNvPicPr>
          <p:nvPr/>
        </p:nvPicPr>
        <p:blipFill>
          <a:blip r:embed="rId2"/>
          <a:stretch>
            <a:fillRect/>
          </a:stretch>
        </p:blipFill>
        <p:spPr>
          <a:xfrm>
            <a:off x="5201841" y="2692122"/>
            <a:ext cx="4226600" cy="2612231"/>
          </a:xfrm>
          <a:prstGeom prst="rect">
            <a:avLst/>
          </a:prstGeom>
        </p:spPr>
      </p:pic>
      <p:sp>
        <p:nvSpPr>
          <p:cNvPr id="8" name="Text 4"/>
          <p:cNvSpPr/>
          <p:nvPr/>
        </p:nvSpPr>
        <p:spPr>
          <a:xfrm>
            <a:off x="5201841" y="5548193"/>
            <a:ext cx="3072408" cy="304800"/>
          </a:xfrm>
          <a:prstGeom prst="rect">
            <a:avLst/>
          </a:prstGeom>
          <a:noFill/>
          <a:ln/>
        </p:spPr>
        <p:txBody>
          <a:bodyPr wrap="none" lIns="0" tIns="0" rIns="0" bIns="0" rtlCol="0" anchor="t"/>
          <a:lstStyle/>
          <a:p>
            <a:pPr algn="l" indent="0" marL="0">
              <a:lnSpc>
                <a:spcPts val="2400"/>
              </a:lnSpc>
              <a:buNone/>
            </a:pPr>
            <a:r>
              <a:rPr lang="en-US" sz="1900" dirty="0">
                <a:solidFill>
                  <a:srgbClr val="E0D6DE"/>
                </a:solidFill>
                <a:latin typeface="Fira Mono Medium" pitchFamily="34" charset="0"/>
                <a:ea typeface="Fira Mono Medium" pitchFamily="34" charset="-122"/>
                <a:cs typeface="Fira Mono Medium" pitchFamily="34" charset="-120"/>
              </a:rPr>
              <a:t>Form Field Validation</a:t>
            </a:r>
            <a:endParaRPr lang="en-US" sz="1900" dirty="0"/>
          </a:p>
        </p:txBody>
      </p:sp>
      <p:sp>
        <p:nvSpPr>
          <p:cNvPr id="9" name="Text 5"/>
          <p:cNvSpPr/>
          <p:nvPr/>
        </p:nvSpPr>
        <p:spPr>
          <a:xfrm>
            <a:off x="5201841" y="5970032"/>
            <a:ext cx="4226600" cy="1873091"/>
          </a:xfrm>
          <a:prstGeom prst="rect">
            <a:avLst/>
          </a:prstGeom>
          <a:noFill/>
          <a:ln/>
        </p:spPr>
        <p:txBody>
          <a:bodyPr wrap="square" lIns="0" tIns="0" rIns="0" bIns="0" rtlCol="0" anchor="t"/>
          <a:lstStyle/>
          <a:p>
            <a:pPr algn="l" indent="0" marL="0">
              <a:lnSpc>
                <a:spcPts val="2450"/>
              </a:lnSpc>
              <a:buNone/>
            </a:pPr>
            <a:r>
              <a:rPr lang="en-US" sz="1500" dirty="0">
                <a:solidFill>
                  <a:srgbClr val="E0D6DE"/>
                </a:solidFill>
                <a:latin typeface="Fira Sans" pitchFamily="34" charset="0"/>
                <a:ea typeface="Fira Sans" pitchFamily="34" charset="-122"/>
                <a:cs typeface="Fira Sans" pitchFamily="34" charset="-120"/>
              </a:rPr>
              <a:t>This example demonstrates the use of JavaScript to provide real-time feedback on form field validation. When a user enters an incorrect value, an error message appears, and the form field might change its background color.</a:t>
            </a:r>
            <a:endParaRPr lang="en-US" sz="1500" dirty="0"/>
          </a:p>
        </p:txBody>
      </p:sp>
      <p:pic>
        <p:nvPicPr>
          <p:cNvPr id="10" name="Image 2" descr="preencoded.png">    </p:cNvPr>
          <p:cNvPicPr>
            <a:picLocks noChangeAspect="1"/>
          </p:cNvPicPr>
          <p:nvPr/>
        </p:nvPicPr>
        <p:blipFill>
          <a:blip r:embed="rId3"/>
          <a:stretch>
            <a:fillRect/>
          </a:stretch>
        </p:blipFill>
        <p:spPr>
          <a:xfrm>
            <a:off x="9720977" y="2692122"/>
            <a:ext cx="4226719" cy="2612231"/>
          </a:xfrm>
          <a:prstGeom prst="rect">
            <a:avLst/>
          </a:prstGeom>
        </p:spPr>
      </p:pic>
      <p:sp>
        <p:nvSpPr>
          <p:cNvPr id="11" name="Text 6"/>
          <p:cNvSpPr/>
          <p:nvPr/>
        </p:nvSpPr>
        <p:spPr>
          <a:xfrm>
            <a:off x="9720977" y="5548193"/>
            <a:ext cx="2487216" cy="304800"/>
          </a:xfrm>
          <a:prstGeom prst="rect">
            <a:avLst/>
          </a:prstGeom>
          <a:noFill/>
          <a:ln/>
        </p:spPr>
        <p:txBody>
          <a:bodyPr wrap="none" lIns="0" tIns="0" rIns="0" bIns="0" rtlCol="0" anchor="t"/>
          <a:lstStyle/>
          <a:p>
            <a:pPr algn="l" indent="0" marL="0">
              <a:lnSpc>
                <a:spcPts val="2400"/>
              </a:lnSpc>
              <a:buNone/>
            </a:pPr>
            <a:r>
              <a:rPr lang="en-US" sz="1900" dirty="0">
                <a:solidFill>
                  <a:srgbClr val="E0D6DE"/>
                </a:solidFill>
                <a:latin typeface="Fira Mono Medium" pitchFamily="34" charset="0"/>
                <a:ea typeface="Fira Mono Medium" pitchFamily="34" charset="-122"/>
                <a:cs typeface="Fira Mono Medium" pitchFamily="34" charset="-120"/>
              </a:rPr>
              <a:t>Responsive Design</a:t>
            </a:r>
            <a:endParaRPr lang="en-US" sz="1900" dirty="0"/>
          </a:p>
        </p:txBody>
      </p:sp>
      <p:sp>
        <p:nvSpPr>
          <p:cNvPr id="12" name="Text 7"/>
          <p:cNvSpPr/>
          <p:nvPr/>
        </p:nvSpPr>
        <p:spPr>
          <a:xfrm>
            <a:off x="9720977" y="5970032"/>
            <a:ext cx="4226719" cy="1873091"/>
          </a:xfrm>
          <a:prstGeom prst="rect">
            <a:avLst/>
          </a:prstGeom>
          <a:noFill/>
          <a:ln/>
        </p:spPr>
        <p:txBody>
          <a:bodyPr wrap="square" lIns="0" tIns="0" rIns="0" bIns="0" rtlCol="0" anchor="t"/>
          <a:lstStyle/>
          <a:p>
            <a:pPr algn="l" indent="0" marL="0">
              <a:lnSpc>
                <a:spcPts val="2450"/>
              </a:lnSpc>
              <a:buNone/>
            </a:pPr>
            <a:r>
              <a:rPr lang="en-US" sz="1500" dirty="0">
                <a:solidFill>
                  <a:srgbClr val="E0D6DE"/>
                </a:solidFill>
                <a:latin typeface="Fira Sans" pitchFamily="34" charset="0"/>
                <a:ea typeface="Fira Sans" pitchFamily="34" charset="-122"/>
                <a:cs typeface="Fira Sans" pitchFamily="34" charset="-120"/>
              </a:rPr>
              <a:t>Modern web forms are built to adapt to different screen sizes. This example shows a form that smoothly resizes and adjusts its elements to accommodate various devices, ensuring a seamless experience for users on desktops, tablets, and smartphones.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041559"/>
            <a:ext cx="9525238" cy="708779"/>
          </a:xfrm>
          <a:prstGeom prst="rect">
            <a:avLst/>
          </a:prstGeom>
          <a:noFill/>
          <a:ln/>
        </p:spPr>
        <p:txBody>
          <a:bodyPr wrap="none" lIns="0" tIns="0" rIns="0" bIns="0" rtlCol="0" anchor="t"/>
          <a:lstStyle/>
          <a:p>
            <a:pPr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Key Takeaways and Next Steps</a:t>
            </a:r>
            <a:endParaRPr lang="en-US" sz="4450" dirty="0"/>
          </a:p>
        </p:txBody>
      </p:sp>
      <p:sp>
        <p:nvSpPr>
          <p:cNvPr id="3" name="Shape 1"/>
          <p:cNvSpPr/>
          <p:nvPr/>
        </p:nvSpPr>
        <p:spPr>
          <a:xfrm>
            <a:off x="793790" y="2459117"/>
            <a:ext cx="510302" cy="510302"/>
          </a:xfrm>
          <a:prstGeom prst="roundRect">
            <a:avLst>
              <a:gd name="adj" fmla="val 6667"/>
            </a:avLst>
          </a:prstGeom>
          <a:solidFill>
            <a:srgbClr val="2E2E2F"/>
          </a:solidFill>
          <a:ln/>
        </p:spPr>
      </p:sp>
      <p:sp>
        <p:nvSpPr>
          <p:cNvPr id="4" name="Text 2"/>
          <p:cNvSpPr/>
          <p:nvPr/>
        </p:nvSpPr>
        <p:spPr>
          <a:xfrm>
            <a:off x="946785" y="2544128"/>
            <a:ext cx="204192" cy="340281"/>
          </a:xfrm>
          <a:prstGeom prst="rect">
            <a:avLst/>
          </a:prstGeom>
          <a:noFill/>
          <a:ln/>
        </p:spPr>
        <p:txBody>
          <a:bodyPr wrap="none" lIns="0" tIns="0" rIns="0" bIns="0" rtlCol="0" anchor="t"/>
          <a:lstStyle/>
          <a:p>
            <a:pPr algn="ctr" indent="0" marL="0">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1</a:t>
            </a:r>
            <a:endParaRPr lang="en-US" sz="2650" dirty="0"/>
          </a:p>
        </p:txBody>
      </p:sp>
      <p:sp>
        <p:nvSpPr>
          <p:cNvPr id="5" name="Text 3"/>
          <p:cNvSpPr/>
          <p:nvPr/>
        </p:nvSpPr>
        <p:spPr>
          <a:xfrm>
            <a:off x="1530906" y="2459117"/>
            <a:ext cx="4080629" cy="354330"/>
          </a:xfrm>
          <a:prstGeom prst="rect">
            <a:avLst/>
          </a:prstGeom>
          <a:noFill/>
          <a:ln/>
        </p:spPr>
        <p:txBody>
          <a:bodyPr wrap="none" lIns="0" tIns="0" rIns="0" bIns="0" rtlCol="0" anchor="t"/>
          <a:lstStyle/>
          <a:p>
            <a:pPr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Understanding HTML Forms</a:t>
            </a:r>
            <a:endParaRPr lang="en-US" sz="2200" dirty="0"/>
          </a:p>
        </p:txBody>
      </p:sp>
      <p:sp>
        <p:nvSpPr>
          <p:cNvPr id="6" name="Text 4"/>
          <p:cNvSpPr/>
          <p:nvPr/>
        </p:nvSpPr>
        <p:spPr>
          <a:xfrm>
            <a:off x="1530906" y="2949535"/>
            <a:ext cx="5670947" cy="1814513"/>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Forms are essential components of web applications, allowing users to input data and submit information. You've learned the fundamental elements of form creation, including the form tag, input fields, labels, and buttons.</a:t>
            </a:r>
            <a:endParaRPr lang="en-US" sz="1750" dirty="0"/>
          </a:p>
        </p:txBody>
      </p:sp>
      <p:sp>
        <p:nvSpPr>
          <p:cNvPr id="7" name="Shape 5"/>
          <p:cNvSpPr/>
          <p:nvPr/>
        </p:nvSpPr>
        <p:spPr>
          <a:xfrm>
            <a:off x="7428667" y="2459117"/>
            <a:ext cx="510302" cy="510302"/>
          </a:xfrm>
          <a:prstGeom prst="roundRect">
            <a:avLst>
              <a:gd name="adj" fmla="val 6667"/>
            </a:avLst>
          </a:prstGeom>
          <a:solidFill>
            <a:srgbClr val="2E2E2F"/>
          </a:solidFill>
          <a:ln/>
        </p:spPr>
      </p:sp>
      <p:sp>
        <p:nvSpPr>
          <p:cNvPr id="8" name="Text 6"/>
          <p:cNvSpPr/>
          <p:nvPr/>
        </p:nvSpPr>
        <p:spPr>
          <a:xfrm>
            <a:off x="7581662" y="2544128"/>
            <a:ext cx="204192" cy="340281"/>
          </a:xfrm>
          <a:prstGeom prst="rect">
            <a:avLst/>
          </a:prstGeom>
          <a:noFill/>
          <a:ln/>
        </p:spPr>
        <p:txBody>
          <a:bodyPr wrap="none" lIns="0" tIns="0" rIns="0" bIns="0" rtlCol="0" anchor="t"/>
          <a:lstStyle/>
          <a:p>
            <a:pPr algn="ctr" indent="0" marL="0">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2</a:t>
            </a:r>
            <a:endParaRPr lang="en-US" sz="2650" dirty="0"/>
          </a:p>
        </p:txBody>
      </p:sp>
      <p:sp>
        <p:nvSpPr>
          <p:cNvPr id="9" name="Text 7"/>
          <p:cNvSpPr/>
          <p:nvPr/>
        </p:nvSpPr>
        <p:spPr>
          <a:xfrm>
            <a:off x="8165783" y="2459117"/>
            <a:ext cx="5270778" cy="354330"/>
          </a:xfrm>
          <a:prstGeom prst="rect">
            <a:avLst/>
          </a:prstGeom>
          <a:noFill/>
          <a:ln/>
        </p:spPr>
        <p:txBody>
          <a:bodyPr wrap="none" lIns="0" tIns="0" rIns="0" bIns="0" rtlCol="0" anchor="t"/>
          <a:lstStyle/>
          <a:p>
            <a:pPr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Form Input Types and Attributes</a:t>
            </a:r>
            <a:endParaRPr lang="en-US" sz="2200" dirty="0"/>
          </a:p>
        </p:txBody>
      </p:sp>
      <p:sp>
        <p:nvSpPr>
          <p:cNvPr id="10" name="Text 8"/>
          <p:cNvSpPr/>
          <p:nvPr/>
        </p:nvSpPr>
        <p:spPr>
          <a:xfrm>
            <a:off x="8165783" y="2949535"/>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You've explored various input types and attributes, enabling you to create diverse forms that cater to specific needs, from simple text fields to file upload inputs.</a:t>
            </a:r>
            <a:endParaRPr lang="en-US" sz="1750" dirty="0"/>
          </a:p>
        </p:txBody>
      </p:sp>
      <p:sp>
        <p:nvSpPr>
          <p:cNvPr id="11" name="Shape 9"/>
          <p:cNvSpPr/>
          <p:nvPr/>
        </p:nvSpPr>
        <p:spPr>
          <a:xfrm>
            <a:off x="793790" y="5246013"/>
            <a:ext cx="510302" cy="510302"/>
          </a:xfrm>
          <a:prstGeom prst="roundRect">
            <a:avLst>
              <a:gd name="adj" fmla="val 6667"/>
            </a:avLst>
          </a:prstGeom>
          <a:solidFill>
            <a:srgbClr val="2E2E2F"/>
          </a:solidFill>
          <a:ln/>
        </p:spPr>
      </p:sp>
      <p:sp>
        <p:nvSpPr>
          <p:cNvPr id="12" name="Text 10"/>
          <p:cNvSpPr/>
          <p:nvPr/>
        </p:nvSpPr>
        <p:spPr>
          <a:xfrm>
            <a:off x="946785" y="5331023"/>
            <a:ext cx="204192" cy="340281"/>
          </a:xfrm>
          <a:prstGeom prst="rect">
            <a:avLst/>
          </a:prstGeom>
          <a:noFill/>
          <a:ln/>
        </p:spPr>
        <p:txBody>
          <a:bodyPr wrap="none" lIns="0" tIns="0" rIns="0" bIns="0" rtlCol="0" anchor="t"/>
          <a:lstStyle/>
          <a:p>
            <a:pPr algn="ctr" indent="0" marL="0">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3</a:t>
            </a:r>
            <a:endParaRPr lang="en-US" sz="2650" dirty="0"/>
          </a:p>
        </p:txBody>
      </p:sp>
      <p:sp>
        <p:nvSpPr>
          <p:cNvPr id="13" name="Text 11"/>
          <p:cNvSpPr/>
          <p:nvPr/>
        </p:nvSpPr>
        <p:spPr>
          <a:xfrm>
            <a:off x="1530906" y="5246013"/>
            <a:ext cx="3910608" cy="354330"/>
          </a:xfrm>
          <a:prstGeom prst="rect">
            <a:avLst/>
          </a:prstGeom>
          <a:noFill/>
          <a:ln/>
        </p:spPr>
        <p:txBody>
          <a:bodyPr wrap="none" lIns="0" tIns="0" rIns="0" bIns="0" rtlCol="0" anchor="t"/>
          <a:lstStyle/>
          <a:p>
            <a:pPr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Dynamic Form Animations</a:t>
            </a:r>
            <a:endParaRPr lang="en-US" sz="2200" dirty="0"/>
          </a:p>
        </p:txBody>
      </p:sp>
      <p:sp>
        <p:nvSpPr>
          <p:cNvPr id="14" name="Text 12"/>
          <p:cNvSpPr/>
          <p:nvPr/>
        </p:nvSpPr>
        <p:spPr>
          <a:xfrm>
            <a:off x="1530906" y="5736431"/>
            <a:ext cx="5670947" cy="1088708"/>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You've learned how to incorporate CSS transitions and JavaScript animations to enhance the user experience, creating visually engaging and interactive forms.</a:t>
            </a:r>
            <a:endParaRPr lang="en-US" sz="1750" dirty="0"/>
          </a:p>
        </p:txBody>
      </p:sp>
      <p:sp>
        <p:nvSpPr>
          <p:cNvPr id="15" name="Shape 13"/>
          <p:cNvSpPr/>
          <p:nvPr/>
        </p:nvSpPr>
        <p:spPr>
          <a:xfrm>
            <a:off x="7428667" y="5246013"/>
            <a:ext cx="510302" cy="510302"/>
          </a:xfrm>
          <a:prstGeom prst="roundRect">
            <a:avLst>
              <a:gd name="adj" fmla="val 6667"/>
            </a:avLst>
          </a:prstGeom>
          <a:solidFill>
            <a:srgbClr val="2E2E2F"/>
          </a:solidFill>
          <a:ln/>
        </p:spPr>
      </p:sp>
      <p:sp>
        <p:nvSpPr>
          <p:cNvPr id="16" name="Text 14"/>
          <p:cNvSpPr/>
          <p:nvPr/>
        </p:nvSpPr>
        <p:spPr>
          <a:xfrm>
            <a:off x="7581662" y="5331023"/>
            <a:ext cx="204192" cy="340281"/>
          </a:xfrm>
          <a:prstGeom prst="rect">
            <a:avLst/>
          </a:prstGeom>
          <a:noFill/>
          <a:ln/>
        </p:spPr>
        <p:txBody>
          <a:bodyPr wrap="none" lIns="0" tIns="0" rIns="0" bIns="0" rtlCol="0" anchor="t"/>
          <a:lstStyle/>
          <a:p>
            <a:pPr algn="ctr" indent="0" marL="0">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4</a:t>
            </a:r>
            <a:endParaRPr lang="en-US" sz="2650" dirty="0"/>
          </a:p>
        </p:txBody>
      </p:sp>
      <p:sp>
        <p:nvSpPr>
          <p:cNvPr id="17" name="Text 15"/>
          <p:cNvSpPr/>
          <p:nvPr/>
        </p:nvSpPr>
        <p:spPr>
          <a:xfrm>
            <a:off x="8165783" y="5246013"/>
            <a:ext cx="4420672" cy="354330"/>
          </a:xfrm>
          <a:prstGeom prst="rect">
            <a:avLst/>
          </a:prstGeom>
          <a:noFill/>
          <a:ln/>
        </p:spPr>
        <p:txBody>
          <a:bodyPr wrap="none" lIns="0" tIns="0" rIns="0" bIns="0" rtlCol="0" anchor="t"/>
          <a:lstStyle/>
          <a:p>
            <a:pPr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Interactive 3D Form Models</a:t>
            </a:r>
            <a:endParaRPr lang="en-US" sz="2200" dirty="0"/>
          </a:p>
        </p:txBody>
      </p:sp>
      <p:sp>
        <p:nvSpPr>
          <p:cNvPr id="18" name="Text 16"/>
          <p:cNvSpPr/>
          <p:nvPr/>
        </p:nvSpPr>
        <p:spPr>
          <a:xfrm>
            <a:off x="8165783" y="5736431"/>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You've discovered how to use WebGL and libraries like Three.js to create 3D models within your forms, pushing the boundaries of form design and user interaction.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918341"/>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Thank You</a:t>
            </a:r>
            <a:endParaRPr lang="en-US" sz="4450" dirty="0"/>
          </a:p>
        </p:txBody>
      </p:sp>
      <p:sp>
        <p:nvSpPr>
          <p:cNvPr id="4" name="Text 1"/>
          <p:cNvSpPr/>
          <p:nvPr/>
        </p:nvSpPr>
        <p:spPr>
          <a:xfrm>
            <a:off x="793790" y="3967282"/>
            <a:ext cx="7556421" cy="362903"/>
          </a:xfrm>
          <a:prstGeom prst="rect">
            <a:avLst/>
          </a:prstGeom>
          <a:noFill/>
          <a:ln/>
        </p:spPr>
        <p:txBody>
          <a:bodyPr wrap="non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We appreciate you taking the time to learn about HTML forms.</a:t>
            </a:r>
            <a:endParaRPr lang="en-US" sz="1750" dirty="0"/>
          </a:p>
        </p:txBody>
      </p:sp>
      <p:sp>
        <p:nvSpPr>
          <p:cNvPr id="5" name="Text 2"/>
          <p:cNvSpPr/>
          <p:nvPr/>
        </p:nvSpPr>
        <p:spPr>
          <a:xfrm>
            <a:off x="793790" y="4585335"/>
            <a:ext cx="7556421" cy="725805"/>
          </a:xfrm>
          <a:prstGeom prst="rect">
            <a:avLst/>
          </a:prstGeom>
          <a:noFill/>
          <a:ln/>
        </p:spPr>
        <p:txBody>
          <a:bodyPr wrap="square" lIns="0" tIns="0" rIns="0" bIns="0" rtlCol="0" anchor="t"/>
          <a:lstStyle/>
          <a:p>
            <a:pPr indent="0" marL="0">
              <a:lnSpc>
                <a:spcPts val="2850"/>
              </a:lnSpc>
              <a:buNone/>
            </a:pPr>
            <a:r>
              <a:rPr lang="en-US" sz="1750" dirty="0">
                <a:solidFill>
                  <a:srgbClr val="E0D6DE"/>
                </a:solidFill>
                <a:latin typeface="Fira Sans" pitchFamily="34" charset="0"/>
                <a:ea typeface="Fira Sans" pitchFamily="34" charset="-122"/>
                <a:cs typeface="Fira Sans" pitchFamily="34" charset="-120"/>
              </a:rPr>
              <a:t>We hope this presentation has been informative and inspired you to create engaging and interactive forms.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2024-11-11T15:29:02Z</dcterms:created>
  <dcterms:modified xsi:type="dcterms:W3CDTF">2024-11-11T15:29:02Z</dcterms:modified>
</cp:coreProperties>
</file>