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57EDF93-9035-4D3B-9963-3CF868AA01C0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767EE90-50E8-4F67-ADF0-8D616979B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ucsd.edu/~pdollar/toolbox/doc/" TargetMode="External"/><Relationship Id="rId2" Type="http://schemas.openxmlformats.org/officeDocument/2006/relationships/hyperlink" Target="http://www.vlfea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709" y="685800"/>
            <a:ext cx="9144000" cy="2460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Lucida Grande" pitchFamily="2" charset="0"/>
                <a:cs typeface="Lucida Grande" pitchFamily="2" charset="0"/>
              </a:rPr>
              <a:t>Activity </a:t>
            </a:r>
            <a:r>
              <a:rPr lang="en-US" sz="4000" b="1" dirty="0" smtClean="0">
                <a:latin typeface="Lucida Grande" pitchFamily="2" charset="0"/>
                <a:cs typeface="Lucida Grande" pitchFamily="2" charset="0"/>
              </a:rPr>
              <a:t> Recognition  using  HOG+HOF </a:t>
            </a:r>
            <a:r>
              <a:rPr lang="en-US" sz="4000" b="1" dirty="0">
                <a:latin typeface="Lucida Grande" pitchFamily="2" charset="0"/>
                <a:cs typeface="Lucida Grande" pitchFamily="2" charset="0"/>
              </a:rPr>
              <a:t>with Additive </a:t>
            </a:r>
            <a:r>
              <a:rPr lang="en-US" sz="4000" b="1" dirty="0" smtClean="0">
                <a:latin typeface="Lucida Grande" pitchFamily="2" charset="0"/>
                <a:cs typeface="Lucida Grande" pitchFamily="2" charset="0"/>
              </a:rPr>
              <a:t>Kernels</a:t>
            </a:r>
            <a:br>
              <a:rPr lang="en-US" sz="4000" b="1" dirty="0" smtClean="0">
                <a:latin typeface="Lucida Grande" pitchFamily="2" charset="0"/>
                <a:cs typeface="Lucida Grande" pitchFamily="2" charset="0"/>
              </a:rPr>
            </a:br>
            <a:r>
              <a:rPr lang="en-US" sz="4000" b="1" dirty="0" smtClean="0">
                <a:latin typeface="Lucida Grande" pitchFamily="2" charset="0"/>
                <a:cs typeface="Lucida Grande" pitchFamily="2" charset="0"/>
              </a:rPr>
              <a:t>on </a:t>
            </a:r>
            <a:r>
              <a:rPr lang="en-US" sz="4000" b="1" dirty="0">
                <a:latin typeface="Lucida Grande" pitchFamily="2" charset="0"/>
                <a:cs typeface="Lucida Grande" pitchFamily="2" charset="0"/>
              </a:rPr>
              <a:t>a </a:t>
            </a:r>
            <a:r>
              <a:rPr lang="en-US" sz="4000" b="1" dirty="0" smtClean="0">
                <a:latin typeface="Lucida Grande" pitchFamily="2" charset="0"/>
                <a:cs typeface="Lucida Grande" pitchFamily="2" charset="0"/>
              </a:rPr>
              <a:t>Sports  Dataset</a:t>
            </a:r>
            <a:endParaRPr lang="en-US" sz="4000" b="1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091545"/>
            <a:ext cx="4114800" cy="1752600"/>
          </a:xfrm>
        </p:spPr>
        <p:txBody>
          <a:bodyPr/>
          <a:lstStyle/>
          <a:p>
            <a:pPr algn="l"/>
            <a:r>
              <a:rPr lang="en-US" dirty="0" err="1" smtClean="0">
                <a:latin typeface="Lucida Grande" pitchFamily="2" charset="0"/>
                <a:cs typeface="Lucida Grande" pitchFamily="2" charset="0"/>
              </a:rPr>
              <a:t>Sumit</a:t>
            </a:r>
            <a:r>
              <a:rPr lang="en-US" dirty="0" smtClean="0">
                <a:latin typeface="Lucida Grande" pitchFamily="2" charset="0"/>
                <a:cs typeface="Lucida Grande" pitchFamily="2" charset="0"/>
              </a:rPr>
              <a:t> Kumar</a:t>
            </a:r>
          </a:p>
          <a:p>
            <a:pPr algn="l"/>
            <a:r>
              <a:rPr lang="en-US" dirty="0" err="1" smtClean="0">
                <a:latin typeface="Lucida Grande" pitchFamily="2" charset="0"/>
                <a:cs typeface="Lucida Grande" pitchFamily="2" charset="0"/>
              </a:rPr>
              <a:t>Anirudh</a:t>
            </a:r>
            <a:r>
              <a:rPr lang="en-US" dirty="0" smtClean="0">
                <a:latin typeface="Lucida Grande" pitchFamily="2" charset="0"/>
                <a:cs typeface="Lucida Grande" pitchFamily="2" charset="0"/>
              </a:rPr>
              <a:t> Kumar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Lucida Grande" pitchFamily="2" charset="0"/>
                <a:cs typeface="Lucida Grande" pitchFamily="2" charset="0"/>
              </a:rPr>
              <a:t>Project Idea</a:t>
            </a:r>
            <a:endParaRPr lang="en-US" sz="4400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Lucida Grande" pitchFamily="2" charset="0"/>
                <a:cs typeface="Lucida Grande" pitchFamily="2" charset="0"/>
              </a:rPr>
              <a:t>Activity Recognition on Sports Dataset.</a:t>
            </a:r>
          </a:p>
          <a:p>
            <a:r>
              <a:rPr lang="en-US" sz="3200" dirty="0" smtClean="0">
                <a:latin typeface="Lucida Grande" pitchFamily="2" charset="0"/>
                <a:cs typeface="Lucida Grande" pitchFamily="2" charset="0"/>
              </a:rPr>
              <a:t>Key Approaches:</a:t>
            </a:r>
          </a:p>
          <a:p>
            <a:pPr lvl="1"/>
            <a:r>
              <a:rPr lang="en-US" sz="2800" dirty="0" smtClean="0">
                <a:latin typeface="Lucida Grande" pitchFamily="2" charset="0"/>
                <a:cs typeface="Lucida Grande" pitchFamily="2" charset="0"/>
              </a:rPr>
              <a:t>HOG + HOF </a:t>
            </a:r>
          </a:p>
          <a:p>
            <a:pPr lvl="2"/>
            <a:r>
              <a:rPr lang="en-US" sz="2400" dirty="0" smtClean="0">
                <a:latin typeface="Lucida Grande" pitchFamily="2" charset="0"/>
                <a:cs typeface="Lucida Grande" pitchFamily="2" charset="0"/>
              </a:rPr>
              <a:t>Flow Histogram models a motion better than Gradient Histogram [Laptev 08]</a:t>
            </a:r>
          </a:p>
          <a:p>
            <a:pPr lvl="2"/>
            <a:r>
              <a:rPr lang="en-US" sz="2400" dirty="0" smtClean="0">
                <a:latin typeface="Lucida Grande" pitchFamily="2" charset="0"/>
                <a:cs typeface="Lucida Grande" pitchFamily="2" charset="0"/>
              </a:rPr>
              <a:t>HOG is used to retain the discriminative power of previous models.</a:t>
            </a:r>
          </a:p>
          <a:p>
            <a:pPr lvl="1"/>
            <a:r>
              <a:rPr lang="en-US" sz="2800" dirty="0" smtClean="0">
                <a:latin typeface="Lucida Grande" pitchFamily="2" charset="0"/>
                <a:cs typeface="Lucida Grande" pitchFamily="2" charset="0"/>
              </a:rPr>
              <a:t>Additive Kernels</a:t>
            </a:r>
          </a:p>
          <a:p>
            <a:pPr lvl="2"/>
            <a:r>
              <a:rPr lang="en-US" sz="2400" dirty="0" smtClean="0">
                <a:latin typeface="Lucida Grande" pitchFamily="2" charset="0"/>
                <a:cs typeface="Lucida Grande" pitchFamily="2" charset="0"/>
              </a:rPr>
              <a:t>Faster and as accurate as Non-Linear Kernels [</a:t>
            </a:r>
            <a:r>
              <a:rPr lang="en-US" sz="2400" dirty="0" err="1" smtClean="0">
                <a:latin typeface="Lucida Grande" pitchFamily="2" charset="0"/>
                <a:cs typeface="Lucida Grande" pitchFamily="2" charset="0"/>
              </a:rPr>
              <a:t>Maji</a:t>
            </a:r>
            <a:r>
              <a:rPr lang="en-US" sz="2400" dirty="0" smtClean="0">
                <a:latin typeface="Lucida Grande" pitchFamily="2" charset="0"/>
                <a:cs typeface="Lucida Grande" pitchFamily="2" charset="0"/>
              </a:rPr>
              <a:t> 12].</a:t>
            </a:r>
            <a:endParaRPr lang="en-US" sz="2400" dirty="0">
              <a:latin typeface="Lucida Grande" pitchFamily="2" charset="0"/>
              <a:cs typeface="Lucida Gran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Grande" pitchFamily="2" charset="0"/>
                <a:cs typeface="Lucida Grande" pitchFamily="2" charset="0"/>
              </a:rPr>
              <a:t>Approach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838200" y="3124200"/>
            <a:ext cx="1219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762000" y="3200400"/>
            <a:ext cx="1219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85800" y="3276600"/>
            <a:ext cx="1219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09600" y="3352800"/>
            <a:ext cx="1219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Video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590800" y="160712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590800" y="571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590800" y="275012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0800" y="38399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Grande" pitchFamily="2" charset="0"/>
              <a:cs typeface="Lucida Grande" pitchFamily="2" charset="0"/>
            </a:endParaRPr>
          </a:p>
        </p:txBody>
      </p:sp>
      <p:cxnSp>
        <p:nvCxnSpPr>
          <p:cNvPr id="31" name="Straight Arrow Connector 30"/>
          <p:cNvCxnSpPr>
            <a:stCxn id="4" idx="3"/>
            <a:endCxn id="41" idx="3"/>
          </p:cNvCxnSpPr>
          <p:nvPr/>
        </p:nvCxnSpPr>
        <p:spPr>
          <a:xfrm flipV="1">
            <a:off x="2057400" y="1997372"/>
            <a:ext cx="600355" cy="1545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3"/>
            <a:endCxn id="43" idx="2"/>
          </p:cNvCxnSpPr>
          <p:nvPr/>
        </p:nvCxnSpPr>
        <p:spPr>
          <a:xfrm flipV="1">
            <a:off x="2057400" y="2978728"/>
            <a:ext cx="533400" cy="56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3"/>
            <a:endCxn id="44" idx="2"/>
          </p:cNvCxnSpPr>
          <p:nvPr/>
        </p:nvCxnSpPr>
        <p:spPr>
          <a:xfrm>
            <a:off x="2057400" y="3543300"/>
            <a:ext cx="533400" cy="525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42" idx="1"/>
          </p:cNvCxnSpPr>
          <p:nvPr/>
        </p:nvCxnSpPr>
        <p:spPr>
          <a:xfrm>
            <a:off x="2057400" y="3543300"/>
            <a:ext cx="600355" cy="223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05075" y="6172200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Grande" pitchFamily="2" charset="0"/>
                <a:cs typeface="Lucida Grande" pitchFamily="2" charset="0"/>
              </a:rPr>
              <a:t>STIP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cxnSp>
        <p:nvCxnSpPr>
          <p:cNvPr id="58" name="Straight Arrow Connector 57"/>
          <p:cNvCxnSpPr>
            <a:stCxn id="41" idx="5"/>
            <a:endCxn id="69" idx="1"/>
          </p:cNvCxnSpPr>
          <p:nvPr/>
        </p:nvCxnSpPr>
        <p:spPr>
          <a:xfrm>
            <a:off x="2981045" y="1997372"/>
            <a:ext cx="1133754" cy="155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6"/>
            <a:endCxn id="69" idx="1"/>
          </p:cNvCxnSpPr>
          <p:nvPr/>
        </p:nvCxnSpPr>
        <p:spPr>
          <a:xfrm>
            <a:off x="3048000" y="2978728"/>
            <a:ext cx="1066799" cy="57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6"/>
            <a:endCxn id="69" idx="1"/>
          </p:cNvCxnSpPr>
          <p:nvPr/>
        </p:nvCxnSpPr>
        <p:spPr>
          <a:xfrm flipV="1">
            <a:off x="3048000" y="3550227"/>
            <a:ext cx="1066799" cy="51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7"/>
            <a:endCxn id="69" idx="1"/>
          </p:cNvCxnSpPr>
          <p:nvPr/>
        </p:nvCxnSpPr>
        <p:spPr>
          <a:xfrm flipV="1">
            <a:off x="2981045" y="3550227"/>
            <a:ext cx="1133754" cy="223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114799" y="3138054"/>
            <a:ext cx="1523999" cy="824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Grande" pitchFamily="2" charset="0"/>
                <a:cs typeface="Lucida Grande" pitchFamily="2" charset="0"/>
              </a:rPr>
              <a:t>Hog + Hof descriptors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314574" y="4114800"/>
            <a:ext cx="107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ucida Grande" pitchFamily="2" charset="0"/>
                <a:cs typeface="Lucida Grande" pitchFamily="2" charset="0"/>
              </a:rPr>
              <a:t>.</a:t>
            </a:r>
          </a:p>
          <a:p>
            <a:pPr algn="ctr"/>
            <a:r>
              <a:rPr lang="en-US" sz="2400" dirty="0" smtClean="0">
                <a:latin typeface="Lucida Grande" pitchFamily="2" charset="0"/>
                <a:cs typeface="Lucida Grande" pitchFamily="2" charset="0"/>
              </a:rPr>
              <a:t>.</a:t>
            </a:r>
          </a:p>
          <a:p>
            <a:pPr algn="ctr"/>
            <a:r>
              <a:rPr lang="en-US" sz="2400" dirty="0" smtClean="0">
                <a:latin typeface="Lucida Grande" pitchFamily="2" charset="0"/>
                <a:cs typeface="Lucida Grande" pitchFamily="2" charset="0"/>
              </a:rPr>
              <a:t>.</a:t>
            </a:r>
          </a:p>
          <a:p>
            <a:pPr algn="ctr"/>
            <a:r>
              <a:rPr lang="en-US" sz="2400" dirty="0">
                <a:latin typeface="Lucida Grande" pitchFamily="2" charset="0"/>
                <a:cs typeface="Lucida Grande" pitchFamily="2" charset="0"/>
              </a:rPr>
              <a:t>.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3848098" y="1776271"/>
            <a:ext cx="2057400" cy="997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Hog + Hof descriptors </a:t>
            </a:r>
            <a:r>
              <a:rPr lang="en-US" sz="1200" dirty="0" smtClean="0">
                <a:latin typeface="Lucida Grande" pitchFamily="2" charset="0"/>
                <a:cs typeface="Lucida Grande" pitchFamily="2" charset="0"/>
              </a:rPr>
              <a:t>(from other videos)</a:t>
            </a:r>
          </a:p>
        </p:txBody>
      </p:sp>
      <p:sp>
        <p:nvSpPr>
          <p:cNvPr id="96" name="Right Arrow 95"/>
          <p:cNvSpPr/>
          <p:nvPr/>
        </p:nvSpPr>
        <p:spPr>
          <a:xfrm>
            <a:off x="5791200" y="3268406"/>
            <a:ext cx="11430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Cluster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086600" y="3065783"/>
            <a:ext cx="1447800" cy="976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1000 visual words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76290" y="3853761"/>
            <a:ext cx="107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ucida Grande" pitchFamily="2" charset="0"/>
                <a:cs typeface="Lucida Grande" pitchFamily="2" charset="0"/>
              </a:rPr>
              <a:t>.</a:t>
            </a:r>
          </a:p>
          <a:p>
            <a:pPr algn="ctr"/>
            <a:r>
              <a:rPr lang="en-US" sz="2400" dirty="0" smtClean="0">
                <a:latin typeface="Lucida Grande" pitchFamily="2" charset="0"/>
                <a:cs typeface="Lucida Grande" pitchFamily="2" charset="0"/>
              </a:rPr>
              <a:t>.</a:t>
            </a:r>
          </a:p>
          <a:p>
            <a:pPr algn="ctr"/>
            <a:r>
              <a:rPr lang="en-US" sz="2400" dirty="0">
                <a:latin typeface="Lucida Grande" pitchFamily="2" charset="0"/>
                <a:cs typeface="Lucida Grande" pitchFamily="2" charset="0"/>
              </a:rPr>
              <a:t>.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3785752" y="5056979"/>
            <a:ext cx="2057400" cy="997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Hog + Hof descriptors </a:t>
            </a:r>
            <a:r>
              <a:rPr lang="en-US" sz="1200" dirty="0" smtClean="0">
                <a:latin typeface="Lucida Grande" pitchFamily="2" charset="0"/>
                <a:cs typeface="Lucida Grande" pitchFamily="2" charset="0"/>
              </a:rPr>
              <a:t>(from other videos)</a:t>
            </a:r>
          </a:p>
        </p:txBody>
      </p:sp>
    </p:spTree>
    <p:extLst>
      <p:ext uri="{BB962C8B-B14F-4D97-AF65-F5344CB8AC3E}">
        <p14:creationId xmlns:p14="http://schemas.microsoft.com/office/powerpoint/2010/main" val="16075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Approximately 10,000 STIP’s for a video using Harris-3D corner detector</a:t>
            </a:r>
          </a:p>
          <a:p>
            <a:r>
              <a:rPr lang="en-US" sz="3200" dirty="0" smtClean="0"/>
              <a:t>Then </a:t>
            </a:r>
            <a:r>
              <a:rPr lang="en-US" sz="3200" dirty="0"/>
              <a:t>we calculate 72 HOG + 90 HOF </a:t>
            </a:r>
            <a:r>
              <a:rPr lang="en-US" sz="3200" dirty="0" smtClean="0"/>
              <a:t>descriptors over these STIP’s</a:t>
            </a:r>
            <a:endParaRPr lang="en-US" sz="3200" dirty="0"/>
          </a:p>
          <a:p>
            <a:r>
              <a:rPr lang="en-US" sz="3200" dirty="0"/>
              <a:t>Video is converted to a 162 dimension feature vector</a:t>
            </a:r>
          </a:p>
          <a:p>
            <a:r>
              <a:rPr lang="en-US" sz="3200" dirty="0" smtClean="0"/>
              <a:t>Finally, the video is represented as a histogram of frequency over the visual words obtained by clustering.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855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Grande" pitchFamily="2" charset="0"/>
                <a:cs typeface="Lucida Grande" pitchFamily="2" charset="0"/>
              </a:rPr>
              <a:t>Classification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533400" y="3252355"/>
            <a:ext cx="19812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Concatenated HOG and HOF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505200" y="2604655"/>
            <a:ext cx="2286000" cy="2286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SVM Classifier using Additive Approximation of 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Chi</a:t>
            </a:r>
            <a:r>
              <a:rPr lang="en-US" baseline="30000" dirty="0">
                <a:latin typeface="Lucida Grande" pitchFamily="2" charset="0"/>
                <a:cs typeface="Lucida Grande" pitchFamily="2" charset="0"/>
              </a:rPr>
              <a:t>2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 Kernel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781800" y="3252355"/>
            <a:ext cx="16764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Class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63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INPUT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563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CLASSIFIER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563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ucida Grande" pitchFamily="2" charset="0"/>
                <a:cs typeface="Lucida Grande" pitchFamily="2" charset="0"/>
              </a:rPr>
              <a:t>OUTPUT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2514600" y="3747655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5791200" y="3747655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Grande" pitchFamily="2" charset="0"/>
                <a:cs typeface="Lucida Grande" pitchFamily="2" charset="0"/>
              </a:rPr>
              <a:t>Dataset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255" y="1714500"/>
            <a:ext cx="3962399" cy="4380838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latin typeface="Lucida Grande" pitchFamily="2" charset="0"/>
                <a:cs typeface="Lucida Grande" pitchFamily="2" charset="0"/>
              </a:rPr>
              <a:t>Olympic Sports Dataset.</a:t>
            </a:r>
          </a:p>
          <a:p>
            <a:r>
              <a:rPr lang="en-US" sz="3200" dirty="0" smtClean="0">
                <a:latin typeface="Lucida Grande" pitchFamily="2" charset="0"/>
                <a:cs typeface="Lucida Grande" pitchFamily="2" charset="0"/>
              </a:rPr>
              <a:t>16 different classes of Sport events.</a:t>
            </a:r>
          </a:p>
          <a:p>
            <a:r>
              <a:rPr lang="en-US" sz="3200" dirty="0" smtClean="0">
                <a:latin typeface="Lucida Grande" pitchFamily="2" charset="0"/>
                <a:cs typeface="Lucida Grande" pitchFamily="2" charset="0"/>
              </a:rPr>
              <a:t>Localized Videos.</a:t>
            </a:r>
          </a:p>
          <a:p>
            <a:pPr lvl="1"/>
            <a:r>
              <a:rPr lang="en-US" sz="2800" dirty="0" smtClean="0">
                <a:latin typeface="Lucida Grande" pitchFamily="2" charset="0"/>
                <a:cs typeface="Lucida Grande" pitchFamily="2" charset="0"/>
              </a:rPr>
              <a:t>Around 40 instances of each event labeled with classes</a:t>
            </a:r>
            <a:r>
              <a:rPr lang="en-US" sz="3200" dirty="0" smtClean="0">
                <a:latin typeface="Lucida Grande" pitchFamily="2" charset="0"/>
                <a:cs typeface="Lucida Grande" pitchFamily="2" charset="0"/>
              </a:rPr>
              <a:t>.</a:t>
            </a:r>
            <a:endParaRPr lang="en-US" sz="3200" dirty="0">
              <a:latin typeface="Lucida Grande" pitchFamily="2" charset="0"/>
              <a:cs typeface="Lucida Grande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419600" cy="41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Grande" pitchFamily="2" charset="0"/>
                <a:cs typeface="Lucida Grande" pitchFamily="2" charset="0"/>
              </a:rPr>
              <a:t>Experiments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Lucida Grande" pitchFamily="2" charset="0"/>
                <a:cs typeface="Lucida Grande" pitchFamily="2" charset="0"/>
              </a:rPr>
              <a:t>We consider only 3 classes out of th</a:t>
            </a:r>
            <a:r>
              <a:rPr lang="en-US" sz="2800" dirty="0" smtClean="0">
                <a:latin typeface="Lucida Grande" pitchFamily="2" charset="0"/>
                <a:cs typeface="Lucida Grande" pitchFamily="2" charset="0"/>
              </a:rPr>
              <a:t>e 16 available in the Olympic dataset; long jump, high jump and triple jump.</a:t>
            </a:r>
            <a:endParaRPr lang="en-US" sz="2800" dirty="0" smtClean="0">
              <a:latin typeface="Lucida Grande" pitchFamily="2" charset="0"/>
              <a:cs typeface="Lucida Grande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Lucida Grande" pitchFamily="2" charset="0"/>
              <a:cs typeface="Lucida Gran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Grande" pitchFamily="2" charset="0"/>
                <a:cs typeface="Lucida Grande" pitchFamily="2" charset="0"/>
              </a:rPr>
              <a:t>Results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Lucida Grande" pitchFamily="2" charset="0"/>
              <a:cs typeface="Lucida Gran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Grande" pitchFamily="2" charset="0"/>
                <a:cs typeface="Lucida Grande" pitchFamily="2" charset="0"/>
              </a:rPr>
              <a:t>References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Grande" pitchFamily="2" charset="0"/>
                <a:cs typeface="Lucida Grande" pitchFamily="2" charset="0"/>
                <a:hlinkClick r:id="rId2"/>
              </a:rPr>
              <a:t>http</a:t>
            </a:r>
            <a:r>
              <a:rPr lang="en-US" dirty="0">
                <a:latin typeface="Lucida Grande" pitchFamily="2" charset="0"/>
                <a:cs typeface="Lucida Grande" pitchFamily="2" charset="0"/>
                <a:hlinkClick r:id="rId2"/>
              </a:rPr>
              <a:t>://www.vlfeat.org</a:t>
            </a:r>
            <a:r>
              <a:rPr lang="en-US" dirty="0" smtClean="0">
                <a:latin typeface="Lucida Grande" pitchFamily="2" charset="0"/>
                <a:cs typeface="Lucida Grande" pitchFamily="2" charset="0"/>
                <a:hlinkClick r:id="rId2"/>
              </a:rPr>
              <a:t>/</a:t>
            </a:r>
            <a:endParaRPr lang="en-US" dirty="0" smtClean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endParaRPr lang="en-US" dirty="0" smtClean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Grande" pitchFamily="2" charset="0"/>
                <a:cs typeface="Lucida Grande" pitchFamily="2" charset="0"/>
              </a:rPr>
              <a:t>Piotr’s</a:t>
            </a:r>
            <a:r>
              <a:rPr lang="en-US" dirty="0" smtClean="0">
                <a:latin typeface="Lucida Grande" pitchFamily="2" charset="0"/>
                <a:cs typeface="Lucida Grande" pitchFamily="2" charset="0"/>
              </a:rPr>
              <a:t> MATLAB Toolbox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Grande" pitchFamily="2" charset="0"/>
                <a:cs typeface="Lucida Grande" pitchFamily="2" charset="0"/>
                <a:hlinkClick r:id="rId3"/>
              </a:rPr>
              <a:t>http://vision.ucsd.edu/~pdollar/toolbox/doc/</a:t>
            </a:r>
            <a:endParaRPr lang="en-US" dirty="0" smtClean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endParaRPr lang="en-US" dirty="0" smtClean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Grande" pitchFamily="2" charset="0"/>
                <a:cs typeface="Lucida Grande" pitchFamily="2" charset="0"/>
              </a:rPr>
              <a:t>[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Laptev 05] “On Space-Time Interest Points,” Ivan Laptev. IJCV 2005. </a:t>
            </a:r>
            <a:endParaRPr lang="en-US" dirty="0" smtClean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endParaRPr lang="en-US" dirty="0" smtClean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Grande" pitchFamily="2" charset="0"/>
                <a:cs typeface="Lucida Grande" pitchFamily="2" charset="0"/>
              </a:rPr>
              <a:t>[</a:t>
            </a:r>
            <a:r>
              <a:rPr lang="en-US" dirty="0" err="1">
                <a:latin typeface="Lucida Grande" pitchFamily="2" charset="0"/>
                <a:cs typeface="Lucida Grande" pitchFamily="2" charset="0"/>
              </a:rPr>
              <a:t>Niebles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 10] “Modeling Temporal Structure of Decomposable Motion Segments for Activity Classification,” J </a:t>
            </a:r>
            <a:r>
              <a:rPr lang="en-US" dirty="0" err="1">
                <a:latin typeface="Lucida Grande" pitchFamily="2" charset="0"/>
                <a:cs typeface="Lucida Grande" pitchFamily="2" charset="0"/>
              </a:rPr>
              <a:t>Niebles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, CW Chen, L </a:t>
            </a:r>
            <a:r>
              <a:rPr lang="en-US" dirty="0" err="1">
                <a:latin typeface="Lucida Grande" pitchFamily="2" charset="0"/>
                <a:cs typeface="Lucida Grande" pitchFamily="2" charset="0"/>
              </a:rPr>
              <a:t>Fei-Fei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. ECCV 2010. </a:t>
            </a:r>
            <a:endParaRPr lang="en-US" dirty="0" smtClean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endParaRPr lang="en-US" dirty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r>
              <a:rPr lang="en-US" dirty="0">
                <a:latin typeface="Lucida Grande" pitchFamily="2" charset="0"/>
                <a:cs typeface="Lucida Grande" pitchFamily="2" charset="0"/>
              </a:rPr>
              <a:t>[Laptev 08] “Learning realistic human actions from movies”. I. Laptev, M. </a:t>
            </a:r>
            <a:r>
              <a:rPr lang="en-US" dirty="0" err="1">
                <a:latin typeface="Lucida Grande" pitchFamily="2" charset="0"/>
                <a:cs typeface="Lucida Grande" pitchFamily="2" charset="0"/>
              </a:rPr>
              <a:t>Marszałek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, C. </a:t>
            </a:r>
            <a:r>
              <a:rPr lang="en-US" dirty="0" err="1">
                <a:latin typeface="Lucida Grande" pitchFamily="2" charset="0"/>
                <a:cs typeface="Lucida Grande" pitchFamily="2" charset="0"/>
              </a:rPr>
              <a:t>Schmid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 and B. </a:t>
            </a:r>
            <a:r>
              <a:rPr lang="en-US" dirty="0" err="1">
                <a:latin typeface="Lucida Grande" pitchFamily="2" charset="0"/>
                <a:cs typeface="Lucida Grande" pitchFamily="2" charset="0"/>
              </a:rPr>
              <a:t>Rozenfeld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. CVPR 2008</a:t>
            </a:r>
            <a:r>
              <a:rPr lang="en-US" dirty="0" smtClean="0">
                <a:latin typeface="Lucida Grande" pitchFamily="2" charset="0"/>
                <a:cs typeface="Lucida Grande" pitchFamily="2" charset="0"/>
              </a:rPr>
              <a:t>.</a:t>
            </a:r>
            <a:endParaRPr lang="en-US" dirty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endParaRPr lang="en-US" dirty="0">
              <a:latin typeface="Lucida Grande" pitchFamily="2" charset="0"/>
              <a:cs typeface="Lucida Grande" pitchFamily="2" charset="0"/>
            </a:endParaRPr>
          </a:p>
          <a:p>
            <a:pPr marL="0" indent="0">
              <a:buNone/>
            </a:pPr>
            <a:r>
              <a:rPr lang="en-US" dirty="0">
                <a:latin typeface="Lucida Grande" pitchFamily="2" charset="0"/>
                <a:cs typeface="Lucida Grande" pitchFamily="2" charset="0"/>
              </a:rPr>
              <a:t>[</a:t>
            </a:r>
            <a:r>
              <a:rPr lang="en-US" dirty="0" err="1">
                <a:latin typeface="Lucida Grande" pitchFamily="2" charset="0"/>
                <a:cs typeface="Lucida Grande" pitchFamily="2" charset="0"/>
              </a:rPr>
              <a:t>Maji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 12] "Efficient Classification for Additive Kernel SVMs," S. </a:t>
            </a:r>
            <a:r>
              <a:rPr lang="en-US" dirty="0" err="1">
                <a:latin typeface="Lucida Grande" pitchFamily="2" charset="0"/>
                <a:cs typeface="Lucida Grande" pitchFamily="2" charset="0"/>
              </a:rPr>
              <a:t>Maji</a:t>
            </a:r>
            <a:r>
              <a:rPr lang="en-US" dirty="0">
                <a:latin typeface="Lucida Grande" pitchFamily="2" charset="0"/>
                <a:cs typeface="Lucida Grande" pitchFamily="2" charset="0"/>
              </a:rPr>
              <a:t>, A. Berg and J. Malik. PAMI 2012. </a:t>
            </a:r>
          </a:p>
        </p:txBody>
      </p:sp>
    </p:spTree>
    <p:extLst>
      <p:ext uri="{BB962C8B-B14F-4D97-AF65-F5344CB8AC3E}">
        <p14:creationId xmlns:p14="http://schemas.microsoft.com/office/powerpoint/2010/main" val="10046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1075</TotalTime>
  <Words>265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Activity  Recognition  using  HOG+HOF with Additive Kernels on a Sports  Dataset</vt:lpstr>
      <vt:lpstr>Project Idea</vt:lpstr>
      <vt:lpstr>Approach</vt:lpstr>
      <vt:lpstr>Video Representation</vt:lpstr>
      <vt:lpstr>Classification</vt:lpstr>
      <vt:lpstr>Dataset</vt:lpstr>
      <vt:lpstr>Experiments</vt:lpstr>
      <vt:lpstr>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Anirudh</cp:lastModifiedBy>
  <cp:revision>49</cp:revision>
  <dcterms:created xsi:type="dcterms:W3CDTF">2012-11-05T13:33:54Z</dcterms:created>
  <dcterms:modified xsi:type="dcterms:W3CDTF">2012-11-14T10:24:35Z</dcterms:modified>
</cp:coreProperties>
</file>