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ell MT" panose="02020503060305020303" pitchFamily="18" charset="0"/>
      <p:regular r:id="rId14"/>
      <p:bold r:id="rId15"/>
      <p:italic r:id="rId16"/>
    </p:embeddedFont>
    <p:embeddedFont>
      <p:font typeface="Carlito" panose="020B0604020202020204" charset="0"/>
      <p:regular r:id="rId17"/>
      <p:bold r:id="rId18"/>
      <p:italic r:id="rId19"/>
      <p:boldItalic r:id="rId20"/>
    </p:embeddedFont>
    <p:embeddedFont>
      <p:font typeface="Centaur" panose="02030504050205020304" pitchFamily="18" charset="0"/>
      <p:regular r:id="rId21"/>
    </p:embeddedFont>
    <p:embeddedFont>
      <p:font typeface="Clear Sans Regular Bold" panose="020B0604020202020204" charset="0"/>
      <p:regular r:id="rId22"/>
    </p:embeddedFont>
    <p:embeddedFont>
      <p:font typeface="High Tower Text" panose="02040502050506030303" pitchFamily="18"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6375" autoAdjust="0"/>
  </p:normalViewPr>
  <p:slideViewPr>
    <p:cSldViewPr>
      <p:cViewPr varScale="1">
        <p:scale>
          <a:sx n="30" d="100"/>
          <a:sy n="30" d="100"/>
        </p:scale>
        <p:origin x="19" y="7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wnloads\Templates%20Data%20analysis\Task%203_Final%20Content%20Data%20set.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Downloads\Templates%20Data%20analysis\Task%203_Final%20Content%20Data%20se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a:t>Number of Scores</a:t>
            </a:r>
          </a:p>
        </c:rich>
      </c:tx>
      <c:overlay val="0"/>
    </c:title>
    <c:autoTitleDeleted val="0"/>
    <c:plotArea>
      <c:layout/>
      <c:barChart>
        <c:barDir val="col"/>
        <c:grouping val="clustered"/>
        <c:varyColors val="0"/>
        <c:ser>
          <c:idx val="0"/>
          <c:order val="0"/>
          <c:tx>
            <c:strRef>
              <c:f>'Aggregate Score'!$B$1</c:f>
              <c:strCache>
                <c:ptCount val="1"/>
                <c:pt idx="0">
                  <c:v>Scores</c:v>
                </c:pt>
              </c:strCache>
            </c:strRef>
          </c:tx>
          <c:invertIfNegative val="0"/>
          <c:cat>
            <c:strRef>
              <c:f>'Aggregate Score'!$A$2:$A$17</c:f>
              <c:strCache>
                <c:ptCount val="16"/>
                <c:pt idx="0">
                  <c:v>studying</c:v>
                </c:pt>
                <c:pt idx="1">
                  <c:v>healthy eating</c:v>
                </c:pt>
                <c:pt idx="2">
                  <c:v>technology</c:v>
                </c:pt>
                <c:pt idx="3">
                  <c:v>food</c:v>
                </c:pt>
                <c:pt idx="4">
                  <c:v>cooking</c:v>
                </c:pt>
                <c:pt idx="5">
                  <c:v>dogs</c:v>
                </c:pt>
                <c:pt idx="6">
                  <c:v>soccer</c:v>
                </c:pt>
                <c:pt idx="7">
                  <c:v>public speaking</c:v>
                </c:pt>
                <c:pt idx="8">
                  <c:v>science</c:v>
                </c:pt>
                <c:pt idx="9">
                  <c:v>tennis</c:v>
                </c:pt>
                <c:pt idx="10">
                  <c:v>travel</c:v>
                </c:pt>
                <c:pt idx="11">
                  <c:v>fitness</c:v>
                </c:pt>
                <c:pt idx="12">
                  <c:v>education</c:v>
                </c:pt>
                <c:pt idx="13">
                  <c:v>veganism</c:v>
                </c:pt>
                <c:pt idx="14">
                  <c:v>animals</c:v>
                </c:pt>
                <c:pt idx="15">
                  <c:v>culture</c:v>
                </c:pt>
              </c:strCache>
            </c:strRef>
          </c:cat>
          <c:val>
            <c:numRef>
              <c:f>'Aggregate Score'!$B$2:$B$17</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8F1A-4C99-9D4D-A62BFCC00BD6}"/>
            </c:ext>
          </c:extLst>
        </c:ser>
        <c:dLbls>
          <c:showLegendKey val="0"/>
          <c:showVal val="0"/>
          <c:showCatName val="0"/>
          <c:showSerName val="0"/>
          <c:showPercent val="0"/>
          <c:showBubbleSize val="0"/>
        </c:dLbls>
        <c:gapWidth val="150"/>
        <c:axId val="161873920"/>
        <c:axId val="169848832"/>
      </c:barChart>
      <c:catAx>
        <c:axId val="161873920"/>
        <c:scaling>
          <c:orientation val="minMax"/>
        </c:scaling>
        <c:delete val="0"/>
        <c:axPos val="b"/>
        <c:numFmt formatCode="General" sourceLinked="0"/>
        <c:majorTickMark val="out"/>
        <c:minorTickMark val="none"/>
        <c:tickLblPos val="nextTo"/>
        <c:crossAx val="169848832"/>
        <c:crosses val="autoZero"/>
        <c:auto val="1"/>
        <c:lblAlgn val="ctr"/>
        <c:lblOffset val="100"/>
        <c:noMultiLvlLbl val="0"/>
      </c:catAx>
      <c:valAx>
        <c:axId val="169848832"/>
        <c:scaling>
          <c:orientation val="minMax"/>
        </c:scaling>
        <c:delete val="0"/>
        <c:axPos val="l"/>
        <c:numFmt formatCode="General" sourceLinked="1"/>
        <c:majorTickMark val="out"/>
        <c:minorTickMark val="none"/>
        <c:tickLblPos val="nextTo"/>
        <c:crossAx val="16187392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manualLayout>
          <c:layoutTarget val="inner"/>
          <c:xMode val="edge"/>
          <c:yMode val="edge"/>
          <c:x val="0.18686548556430446"/>
          <c:y val="0.17842155147273256"/>
          <c:w val="0.43026924759405072"/>
          <c:h val="0.71711541265675127"/>
        </c:manualLayout>
      </c:layout>
      <c:pieChart>
        <c:varyColors val="1"/>
        <c:ser>
          <c:idx val="0"/>
          <c:order val="0"/>
          <c:tx>
            <c:strRef>
              <c:f>'Aggregate Score'!$B$23</c:f>
              <c:strCache>
                <c:ptCount val="1"/>
                <c:pt idx="0">
                  <c:v>Scores</c:v>
                </c:pt>
              </c:strCache>
            </c:strRef>
          </c:tx>
          <c:dLbls>
            <c:numFmt formatCode="0.00%" sourceLinked="0"/>
            <c:spPr>
              <a:noFill/>
              <a:ln>
                <a:noFill/>
              </a:ln>
              <a:effectLst/>
            </c:sp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'Aggregate Score'!$A$24:$A$39</c:f>
              <c:strCache>
                <c:ptCount val="16"/>
                <c:pt idx="0">
                  <c:v>studying</c:v>
                </c:pt>
                <c:pt idx="1">
                  <c:v>healthy eating</c:v>
                </c:pt>
                <c:pt idx="2">
                  <c:v>technology</c:v>
                </c:pt>
                <c:pt idx="3">
                  <c:v>food</c:v>
                </c:pt>
                <c:pt idx="4">
                  <c:v>cooking</c:v>
                </c:pt>
                <c:pt idx="5">
                  <c:v>dogs</c:v>
                </c:pt>
                <c:pt idx="6">
                  <c:v>soccer</c:v>
                </c:pt>
                <c:pt idx="7">
                  <c:v>public speaking</c:v>
                </c:pt>
                <c:pt idx="8">
                  <c:v>science</c:v>
                </c:pt>
                <c:pt idx="9">
                  <c:v>tennis</c:v>
                </c:pt>
                <c:pt idx="10">
                  <c:v>travel</c:v>
                </c:pt>
                <c:pt idx="11">
                  <c:v>fitness</c:v>
                </c:pt>
                <c:pt idx="12">
                  <c:v>education</c:v>
                </c:pt>
                <c:pt idx="13">
                  <c:v>veganism</c:v>
                </c:pt>
                <c:pt idx="14">
                  <c:v>animals</c:v>
                </c:pt>
                <c:pt idx="15">
                  <c:v>culture</c:v>
                </c:pt>
              </c:strCache>
            </c:strRef>
          </c:cat>
          <c:val>
            <c:numRef>
              <c:f>'Aggregate Score'!$B$24:$B$39</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02DB-49AF-AB8B-7700E6831EB9}"/>
            </c:ext>
          </c:extLst>
        </c:ser>
        <c:dLbls>
          <c:dLblPos val="outEnd"/>
          <c:showLegendKey val="0"/>
          <c:showVal val="1"/>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03748" y="3241766"/>
            <a:ext cx="5482998" cy="3046988"/>
          </a:xfrm>
          <a:prstGeom prst="rect">
            <a:avLst/>
          </a:prstGeom>
        </p:spPr>
        <p:txBody>
          <a:bodyPr lIns="0" tIns="0" rIns="0" bIns="0" rtlCol="0" anchor="t">
            <a:spAutoFit/>
          </a:bodyPr>
          <a:lstStyle/>
          <a:p>
            <a:pPr algn="ctr"/>
            <a:r>
              <a:rPr lang="en-US" sz="6600" b="1" spc="-105" dirty="0">
                <a:solidFill>
                  <a:srgbClr val="FFFFFF"/>
                </a:solidFill>
                <a:latin typeface="High Tower Text" pitchFamily="18" charset="0"/>
              </a:rPr>
              <a:t>Data Visualization &amp; Story Telling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0972800" y="1397635"/>
            <a:ext cx="6858000" cy="1938992"/>
          </a:xfrm>
          <a:prstGeom prst="rect">
            <a:avLst/>
          </a:prstGeom>
          <a:noFill/>
        </p:spPr>
        <p:txBody>
          <a:bodyPr wrap="square" rtlCol="0">
            <a:spAutoFit/>
          </a:bodyPr>
          <a:lstStyle/>
          <a:p>
            <a:r>
              <a:rPr lang="en-US" sz="4000" dirty="0">
                <a:solidFill>
                  <a:schemeClr val="accent6">
                    <a:lumMod val="50000"/>
                  </a:schemeClr>
                </a:solidFill>
                <a:latin typeface="Carlito" pitchFamily="34" charset="0"/>
                <a:cs typeface="Carlito" pitchFamily="34" charset="0"/>
              </a:rPr>
              <a:t>There are 16 categories total.</a:t>
            </a:r>
          </a:p>
          <a:p>
            <a:r>
              <a:rPr lang="en-US" sz="4000" dirty="0">
                <a:solidFill>
                  <a:schemeClr val="accent6">
                    <a:lumMod val="50000"/>
                  </a:schemeClr>
                </a:solidFill>
                <a:latin typeface="Carlito" pitchFamily="34" charset="0"/>
                <a:cs typeface="Carlito" pitchFamily="34" charset="0"/>
              </a:rPr>
              <a:t>In which, The most popular one is Travelling.</a:t>
            </a:r>
          </a:p>
        </p:txBody>
      </p:sp>
      <p:sp>
        <p:nvSpPr>
          <p:cNvPr id="26" name="TextBox 25"/>
          <p:cNvSpPr txBox="1"/>
          <p:nvPr/>
        </p:nvSpPr>
        <p:spPr>
          <a:xfrm>
            <a:off x="10972800" y="4174004"/>
            <a:ext cx="6858000" cy="1938992"/>
          </a:xfrm>
          <a:prstGeom prst="rect">
            <a:avLst/>
          </a:prstGeom>
          <a:noFill/>
        </p:spPr>
        <p:txBody>
          <a:bodyPr wrap="square" rtlCol="0">
            <a:spAutoFit/>
          </a:bodyPr>
          <a:lstStyle/>
          <a:p>
            <a:r>
              <a:rPr lang="en-US" sz="4000" dirty="0">
                <a:solidFill>
                  <a:schemeClr val="accent6">
                    <a:lumMod val="50000"/>
                  </a:schemeClr>
                </a:solidFill>
                <a:latin typeface="Carlito" pitchFamily="34" charset="0"/>
                <a:cs typeface="Carlito" pitchFamily="34" charset="0"/>
              </a:rPr>
              <a:t>November is the month in which there are most posts appear.</a:t>
            </a:r>
          </a:p>
        </p:txBody>
      </p:sp>
      <p:sp>
        <p:nvSpPr>
          <p:cNvPr id="27" name="TextBox 26"/>
          <p:cNvSpPr txBox="1"/>
          <p:nvPr/>
        </p:nvSpPr>
        <p:spPr>
          <a:xfrm>
            <a:off x="10952671" y="6898413"/>
            <a:ext cx="6858000" cy="1938992"/>
          </a:xfrm>
          <a:prstGeom prst="rect">
            <a:avLst/>
          </a:prstGeom>
          <a:noFill/>
        </p:spPr>
        <p:txBody>
          <a:bodyPr wrap="square" rtlCol="0">
            <a:spAutoFit/>
          </a:bodyPr>
          <a:lstStyle/>
          <a:p>
            <a:r>
              <a:rPr lang="en-US" sz="4000" dirty="0">
                <a:solidFill>
                  <a:schemeClr val="accent6">
                    <a:lumMod val="50000"/>
                  </a:schemeClr>
                </a:solidFill>
                <a:latin typeface="Carlito" pitchFamily="34" charset="0"/>
                <a:cs typeface="Carlito" pitchFamily="34" charset="0"/>
              </a:rPr>
              <a:t>There are 8.3% of the highest involved and 5.4% of the least involved Category.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43200" y="1271080"/>
            <a:ext cx="8673443" cy="1175772"/>
          </a:xfrm>
          <a:prstGeom prst="rect">
            <a:avLst/>
          </a:prstGeom>
        </p:spPr>
        <p:txBody>
          <a:bodyPr lIns="0" tIns="0" rIns="0" bIns="0" rtlCol="0" anchor="t">
            <a:spAutoFit/>
          </a:bodyPr>
          <a:lstStyle/>
          <a:p>
            <a:pPr>
              <a:lnSpc>
                <a:spcPts val="9600"/>
              </a:lnSpc>
            </a:pPr>
            <a:r>
              <a:rPr lang="en-US" sz="7200" spc="-80" dirty="0">
                <a:solidFill>
                  <a:srgbClr val="000000"/>
                </a:solidFill>
                <a:latin typeface="High Tower Text" pitchFamily="18"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30192"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9" name="TextBox 28"/>
          <p:cNvSpPr txBox="1"/>
          <p:nvPr/>
        </p:nvSpPr>
        <p:spPr>
          <a:xfrm>
            <a:off x="2971800" y="3086100"/>
            <a:ext cx="9601200"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0" name="TextBox 29"/>
          <p:cNvSpPr txBox="1"/>
          <p:nvPr/>
        </p:nvSpPr>
        <p:spPr>
          <a:xfrm>
            <a:off x="2971800" y="3086100"/>
            <a:ext cx="9601200" cy="4708981"/>
          </a:xfrm>
          <a:prstGeom prst="rect">
            <a:avLst/>
          </a:prstGeom>
          <a:noFill/>
        </p:spPr>
        <p:txBody>
          <a:bodyPr wrap="square" rtlCol="0">
            <a:spAutoFit/>
          </a:bodyPr>
          <a:lstStyle/>
          <a:p>
            <a:pPr marL="342900" indent="-342900">
              <a:buFont typeface="Arial" pitchFamily="34" charset="0"/>
              <a:buChar char="•"/>
            </a:pPr>
            <a:r>
              <a:rPr lang="en-US" sz="4400" spc="-19" dirty="0">
                <a:solidFill>
                  <a:srgbClr val="000000"/>
                </a:solidFill>
                <a:latin typeface="Carlito" pitchFamily="34" charset="0"/>
                <a:cs typeface="Carlito" pitchFamily="34" charset="0"/>
              </a:rPr>
              <a:t>Project recap</a:t>
            </a:r>
          </a:p>
          <a:p>
            <a:pPr marL="342900" indent="-342900">
              <a:buFont typeface="Arial" pitchFamily="34" charset="0"/>
              <a:buChar char="•"/>
            </a:pPr>
            <a:r>
              <a:rPr lang="en-US" sz="4400" spc="-19" dirty="0">
                <a:solidFill>
                  <a:srgbClr val="000000"/>
                </a:solidFill>
                <a:latin typeface="Carlito" pitchFamily="34" charset="0"/>
                <a:cs typeface="Carlito" pitchFamily="34" charset="0"/>
              </a:rPr>
              <a:t>Problem</a:t>
            </a:r>
          </a:p>
          <a:p>
            <a:pPr marL="342900" indent="-342900">
              <a:buFont typeface="Arial" pitchFamily="34" charset="0"/>
              <a:buChar char="•"/>
            </a:pPr>
            <a:r>
              <a:rPr lang="en-US" sz="4400" spc="-19" dirty="0">
                <a:solidFill>
                  <a:srgbClr val="000000"/>
                </a:solidFill>
                <a:latin typeface="Carlito" pitchFamily="34" charset="0"/>
                <a:cs typeface="Carlito" pitchFamily="34" charset="0"/>
              </a:rPr>
              <a:t>The Analytics team</a:t>
            </a:r>
          </a:p>
          <a:p>
            <a:pPr marL="342900" indent="-342900">
              <a:buFont typeface="Arial" pitchFamily="34" charset="0"/>
              <a:buChar char="•"/>
            </a:pPr>
            <a:r>
              <a:rPr lang="en-US" sz="4400" spc="-19" dirty="0">
                <a:solidFill>
                  <a:srgbClr val="000000"/>
                </a:solidFill>
                <a:latin typeface="Carlito" pitchFamily="34" charset="0"/>
                <a:cs typeface="Carlito" pitchFamily="34" charset="0"/>
              </a:rPr>
              <a:t>Process</a:t>
            </a:r>
          </a:p>
          <a:p>
            <a:pPr marL="342900" indent="-342900">
              <a:buFont typeface="Arial" pitchFamily="34" charset="0"/>
              <a:buChar char="•"/>
            </a:pPr>
            <a:r>
              <a:rPr lang="en-US" sz="4400" spc="-19" dirty="0">
                <a:solidFill>
                  <a:srgbClr val="000000"/>
                </a:solidFill>
                <a:latin typeface="Carlito" pitchFamily="34" charset="0"/>
                <a:cs typeface="Carlito" pitchFamily="34" charset="0"/>
              </a:rPr>
              <a:t>Insights</a:t>
            </a:r>
          </a:p>
          <a:p>
            <a:pPr marL="342900" indent="-342900">
              <a:buFont typeface="Arial" pitchFamily="34" charset="0"/>
              <a:buChar char="•"/>
            </a:pPr>
            <a:r>
              <a:rPr lang="en-US" sz="4400" spc="-19" dirty="0">
                <a:solidFill>
                  <a:srgbClr val="000000"/>
                </a:solidFill>
                <a:latin typeface="Carlito" pitchFamily="34" charset="0"/>
                <a:cs typeface="Carlito" pitchFamily="34" charset="0"/>
              </a:rPr>
              <a:t>Summary</a:t>
            </a:r>
            <a:endParaRPr lang="en-US" sz="4400" dirty="0">
              <a:latin typeface="Carlito" pitchFamily="34" charset="0"/>
              <a:cs typeface="Carlito" pitchFamily="34" charset="0"/>
            </a:endParaRP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TextBox 35"/>
          <p:cNvSpPr txBox="1"/>
          <p:nvPr/>
        </p:nvSpPr>
        <p:spPr>
          <a:xfrm>
            <a:off x="8760138" y="2327343"/>
            <a:ext cx="7086600" cy="5632311"/>
          </a:xfrm>
          <a:prstGeom prst="rect">
            <a:avLst/>
          </a:prstGeom>
          <a:noFill/>
        </p:spPr>
        <p:txBody>
          <a:bodyPr wrap="square" rtlCol="0">
            <a:spAutoFit/>
          </a:bodyPr>
          <a:lstStyle/>
          <a:p>
            <a:pPr marL="571500" indent="-571500">
              <a:buFont typeface="Wingdings" pitchFamily="2" charset="2"/>
              <a:buChar char="ü"/>
            </a:pPr>
            <a:r>
              <a:rPr lang="en-US" sz="3600" dirty="0">
                <a:solidFill>
                  <a:schemeClr val="accent6">
                    <a:lumMod val="75000"/>
                  </a:schemeClr>
                </a:solidFill>
                <a:latin typeface="Carlito" pitchFamily="34" charset="0"/>
                <a:cs typeface="Carlito" pitchFamily="34" charset="0"/>
              </a:rPr>
              <a:t>We have performed analysis based on three datasets where we capture the reactions of users on different types of Contents and divide the reactions in the  group of sentiment.</a:t>
            </a:r>
          </a:p>
          <a:p>
            <a:pPr marL="571500" indent="-571500">
              <a:buFont typeface="Wingdings" pitchFamily="2" charset="2"/>
              <a:buChar char="ü"/>
            </a:pPr>
            <a:r>
              <a:rPr lang="en-US" sz="3600" dirty="0">
                <a:solidFill>
                  <a:schemeClr val="accent6">
                    <a:lumMod val="75000"/>
                  </a:schemeClr>
                </a:solidFill>
                <a:latin typeface="Carlito" pitchFamily="34" charset="0"/>
                <a:cs typeface="Carlito" pitchFamily="34" charset="0"/>
              </a:rPr>
              <a:t>After creating charts and graphics, we have visualized the data and narrated a story based on our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390300" y="5143500"/>
            <a:ext cx="7036254" cy="4401205"/>
          </a:xfrm>
          <a:prstGeom prst="rect">
            <a:avLst/>
          </a:prstGeom>
          <a:noFill/>
        </p:spPr>
        <p:txBody>
          <a:bodyPr wrap="square" rtlCol="0">
            <a:spAutoFit/>
          </a:bodyPr>
          <a:lstStyle/>
          <a:p>
            <a:pPr algn="just"/>
            <a:r>
              <a:rPr lang="en-US" sz="4000" dirty="0">
                <a:solidFill>
                  <a:schemeClr val="bg1"/>
                </a:solidFill>
              </a:rPr>
              <a:t>Social Buzz is becoming a trending app among the users, so the company is producing lots of data and getting too much technical stuff. So, the company needs more funding, big data audit and soon launching an IPO.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2411165" y="1825527"/>
            <a:ext cx="914400" cy="754053"/>
          </a:xfrm>
          <a:prstGeom prst="rect">
            <a:avLst/>
          </a:prstGeom>
          <a:noFill/>
        </p:spPr>
        <p:txBody>
          <a:bodyPr wrap="square" rtlCol="0">
            <a:spAutoFit/>
          </a:bodyPr>
          <a:lstStyle/>
          <a:p>
            <a:r>
              <a:rPr lang="en-US" sz="4300" dirty="0">
                <a:solidFill>
                  <a:schemeClr val="bg1"/>
                </a:solidFill>
              </a:rPr>
              <a:t>1.</a:t>
            </a:r>
          </a:p>
        </p:txBody>
      </p:sp>
      <p:sp>
        <p:nvSpPr>
          <p:cNvPr id="34" name="TextBox 33"/>
          <p:cNvSpPr txBox="1"/>
          <p:nvPr/>
        </p:nvSpPr>
        <p:spPr>
          <a:xfrm>
            <a:off x="12411165" y="4766472"/>
            <a:ext cx="677418" cy="754053"/>
          </a:xfrm>
          <a:prstGeom prst="rect">
            <a:avLst/>
          </a:prstGeom>
          <a:noFill/>
        </p:spPr>
        <p:txBody>
          <a:bodyPr wrap="square" rtlCol="0">
            <a:spAutoFit/>
          </a:bodyPr>
          <a:lstStyle/>
          <a:p>
            <a:r>
              <a:rPr lang="en-US" sz="4300" dirty="0">
                <a:solidFill>
                  <a:schemeClr val="bg1"/>
                </a:solidFill>
              </a:rPr>
              <a:t>2.</a:t>
            </a:r>
          </a:p>
        </p:txBody>
      </p:sp>
      <p:sp>
        <p:nvSpPr>
          <p:cNvPr id="36" name="TextBox 35"/>
          <p:cNvSpPr txBox="1"/>
          <p:nvPr/>
        </p:nvSpPr>
        <p:spPr>
          <a:xfrm>
            <a:off x="12411165" y="7838704"/>
            <a:ext cx="677418" cy="754053"/>
          </a:xfrm>
          <a:prstGeom prst="rect">
            <a:avLst/>
          </a:prstGeom>
          <a:noFill/>
        </p:spPr>
        <p:txBody>
          <a:bodyPr wrap="square" rtlCol="0">
            <a:spAutoFit/>
          </a:bodyPr>
          <a:lstStyle/>
          <a:p>
            <a:r>
              <a:rPr lang="en-US" sz="4300" dirty="0">
                <a:solidFill>
                  <a:schemeClr val="bg1"/>
                </a:solidFill>
              </a:rPr>
              <a:t>3.</a:t>
            </a:r>
            <a:endParaRPr lang="en-US" dirty="0"/>
          </a:p>
        </p:txBody>
      </p:sp>
      <p:sp>
        <p:nvSpPr>
          <p:cNvPr id="37" name="TextBox 36"/>
          <p:cNvSpPr txBox="1"/>
          <p:nvPr/>
        </p:nvSpPr>
        <p:spPr>
          <a:xfrm>
            <a:off x="14249400" y="1640861"/>
            <a:ext cx="3352800" cy="1754326"/>
          </a:xfrm>
          <a:prstGeom prst="rect">
            <a:avLst/>
          </a:prstGeom>
          <a:noFill/>
        </p:spPr>
        <p:txBody>
          <a:bodyPr wrap="square" rtlCol="0">
            <a:spAutoFit/>
          </a:bodyPr>
          <a:lstStyle/>
          <a:p>
            <a:pPr algn="ctr"/>
            <a:r>
              <a:rPr lang="en-US" sz="3600" b="1" dirty="0">
                <a:solidFill>
                  <a:srgbClr val="FF0000"/>
                </a:solidFill>
                <a:latin typeface="Centaur" pitchFamily="18" charset="0"/>
              </a:rPr>
              <a:t>Andrew Fleming</a:t>
            </a:r>
          </a:p>
          <a:p>
            <a:pPr algn="ctr"/>
            <a:r>
              <a:rPr lang="en-US" sz="3600" b="1" dirty="0">
                <a:latin typeface="Centaur" pitchFamily="18" charset="0"/>
              </a:rPr>
              <a:t>(Chief Technical Architect)</a:t>
            </a:r>
          </a:p>
        </p:txBody>
      </p:sp>
      <p:sp>
        <p:nvSpPr>
          <p:cNvPr id="39" name="TextBox 38"/>
          <p:cNvSpPr txBox="1"/>
          <p:nvPr/>
        </p:nvSpPr>
        <p:spPr>
          <a:xfrm>
            <a:off x="14325600" y="4543334"/>
            <a:ext cx="3200400" cy="1200329"/>
          </a:xfrm>
          <a:prstGeom prst="rect">
            <a:avLst/>
          </a:prstGeom>
          <a:noFill/>
        </p:spPr>
        <p:txBody>
          <a:bodyPr wrap="square" rtlCol="0">
            <a:spAutoFit/>
          </a:bodyPr>
          <a:lstStyle/>
          <a:p>
            <a:pPr algn="ctr"/>
            <a:r>
              <a:rPr lang="en-US" sz="3600" b="1" dirty="0">
                <a:solidFill>
                  <a:srgbClr val="FF0000"/>
                </a:solidFill>
                <a:latin typeface="Centaur" pitchFamily="18" charset="0"/>
              </a:rPr>
              <a:t>Marcus </a:t>
            </a:r>
            <a:r>
              <a:rPr lang="en-US" sz="3600" b="1" dirty="0" err="1">
                <a:solidFill>
                  <a:srgbClr val="FF0000"/>
                </a:solidFill>
                <a:latin typeface="Centaur" pitchFamily="18" charset="0"/>
              </a:rPr>
              <a:t>Rompton</a:t>
            </a:r>
            <a:endParaRPr lang="en-US" sz="3600" b="1" dirty="0">
              <a:solidFill>
                <a:srgbClr val="FF0000"/>
              </a:solidFill>
              <a:latin typeface="Centaur" pitchFamily="18" charset="0"/>
            </a:endParaRPr>
          </a:p>
          <a:p>
            <a:pPr algn="ctr"/>
            <a:r>
              <a:rPr lang="en-US" sz="3600" b="1" dirty="0">
                <a:latin typeface="Centaur" pitchFamily="18" charset="0"/>
              </a:rPr>
              <a:t>(Senior Principle)</a:t>
            </a:r>
          </a:p>
        </p:txBody>
      </p:sp>
      <p:sp>
        <p:nvSpPr>
          <p:cNvPr id="40" name="TextBox 39"/>
          <p:cNvSpPr txBox="1"/>
          <p:nvPr/>
        </p:nvSpPr>
        <p:spPr>
          <a:xfrm>
            <a:off x="14097000" y="7615565"/>
            <a:ext cx="3962400" cy="1200329"/>
          </a:xfrm>
          <a:prstGeom prst="rect">
            <a:avLst/>
          </a:prstGeom>
          <a:noFill/>
        </p:spPr>
        <p:txBody>
          <a:bodyPr wrap="square" rtlCol="0">
            <a:spAutoFit/>
          </a:bodyPr>
          <a:lstStyle/>
          <a:p>
            <a:pPr algn="ctr"/>
            <a:r>
              <a:rPr lang="en-US" sz="3600" b="1" dirty="0">
                <a:solidFill>
                  <a:srgbClr val="FF0000"/>
                </a:solidFill>
                <a:latin typeface="Centaur" pitchFamily="18" charset="0"/>
              </a:rPr>
              <a:t>Myself</a:t>
            </a:r>
          </a:p>
          <a:p>
            <a:pPr algn="ctr"/>
            <a:r>
              <a:rPr lang="en-US" sz="3600" b="1" dirty="0">
                <a:latin typeface="Centaur" pitchFamily="18" charset="0"/>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p:cNvSpPr txBox="1"/>
          <p:nvPr/>
        </p:nvSpPr>
        <p:spPr>
          <a:xfrm>
            <a:off x="4219232" y="1372359"/>
            <a:ext cx="5834705" cy="707886"/>
          </a:xfrm>
          <a:prstGeom prst="rect">
            <a:avLst/>
          </a:prstGeom>
          <a:noFill/>
        </p:spPr>
        <p:txBody>
          <a:bodyPr wrap="square" rtlCol="0">
            <a:spAutoFit/>
          </a:bodyPr>
          <a:lstStyle/>
          <a:p>
            <a:r>
              <a:rPr lang="en-US" sz="4000" dirty="0">
                <a:solidFill>
                  <a:schemeClr val="bg1"/>
                </a:solidFill>
                <a:latin typeface="Carlito" pitchFamily="34" charset="0"/>
                <a:cs typeface="Carlito" pitchFamily="34" charset="0"/>
              </a:rPr>
              <a:t>Data Preprocessing</a:t>
            </a:r>
          </a:p>
        </p:txBody>
      </p:sp>
      <p:sp>
        <p:nvSpPr>
          <p:cNvPr id="41" name="TextBox 40"/>
          <p:cNvSpPr txBox="1"/>
          <p:nvPr/>
        </p:nvSpPr>
        <p:spPr>
          <a:xfrm>
            <a:off x="5891270" y="2984043"/>
            <a:ext cx="5834705" cy="707886"/>
          </a:xfrm>
          <a:prstGeom prst="rect">
            <a:avLst/>
          </a:prstGeom>
          <a:noFill/>
        </p:spPr>
        <p:txBody>
          <a:bodyPr wrap="square" rtlCol="0">
            <a:spAutoFit/>
          </a:bodyPr>
          <a:lstStyle/>
          <a:p>
            <a:r>
              <a:rPr lang="en-US" sz="4000" dirty="0">
                <a:solidFill>
                  <a:schemeClr val="bg1"/>
                </a:solidFill>
                <a:latin typeface="Carlito" pitchFamily="34" charset="0"/>
                <a:cs typeface="Carlito" pitchFamily="34" charset="0"/>
              </a:rPr>
              <a:t>Data Cleaning</a:t>
            </a:r>
          </a:p>
        </p:txBody>
      </p:sp>
      <p:sp>
        <p:nvSpPr>
          <p:cNvPr id="42" name="TextBox 41"/>
          <p:cNvSpPr txBox="1"/>
          <p:nvPr/>
        </p:nvSpPr>
        <p:spPr>
          <a:xfrm>
            <a:off x="7750465" y="4563268"/>
            <a:ext cx="5834705" cy="707886"/>
          </a:xfrm>
          <a:prstGeom prst="rect">
            <a:avLst/>
          </a:prstGeom>
          <a:noFill/>
        </p:spPr>
        <p:txBody>
          <a:bodyPr wrap="square" rtlCol="0">
            <a:spAutoFit/>
          </a:bodyPr>
          <a:lstStyle/>
          <a:p>
            <a:r>
              <a:rPr lang="en-US" sz="4000" dirty="0">
                <a:solidFill>
                  <a:schemeClr val="bg1"/>
                </a:solidFill>
                <a:latin typeface="Carlito" pitchFamily="34" charset="0"/>
                <a:cs typeface="Carlito" pitchFamily="34" charset="0"/>
              </a:rPr>
              <a:t>Data Analysis</a:t>
            </a:r>
          </a:p>
        </p:txBody>
      </p:sp>
      <p:sp>
        <p:nvSpPr>
          <p:cNvPr id="43" name="TextBox 42"/>
          <p:cNvSpPr txBox="1"/>
          <p:nvPr/>
        </p:nvSpPr>
        <p:spPr>
          <a:xfrm>
            <a:off x="9531436" y="6179868"/>
            <a:ext cx="5834705" cy="707886"/>
          </a:xfrm>
          <a:prstGeom prst="rect">
            <a:avLst/>
          </a:prstGeom>
          <a:noFill/>
        </p:spPr>
        <p:txBody>
          <a:bodyPr wrap="square" rtlCol="0">
            <a:spAutoFit/>
          </a:bodyPr>
          <a:lstStyle/>
          <a:p>
            <a:r>
              <a:rPr lang="en-US" sz="4000" dirty="0">
                <a:solidFill>
                  <a:schemeClr val="bg1"/>
                </a:solidFill>
                <a:latin typeface="Carlito" pitchFamily="34" charset="0"/>
                <a:cs typeface="Carlito" pitchFamily="34" charset="0"/>
              </a:rPr>
              <a:t>Data Visualization</a:t>
            </a:r>
          </a:p>
        </p:txBody>
      </p:sp>
      <p:sp>
        <p:nvSpPr>
          <p:cNvPr id="44" name="TextBox 43"/>
          <p:cNvSpPr txBox="1"/>
          <p:nvPr/>
        </p:nvSpPr>
        <p:spPr>
          <a:xfrm>
            <a:off x="11337710" y="7945000"/>
            <a:ext cx="5834705" cy="707886"/>
          </a:xfrm>
          <a:prstGeom prst="rect">
            <a:avLst/>
          </a:prstGeom>
          <a:noFill/>
        </p:spPr>
        <p:txBody>
          <a:bodyPr wrap="square" rtlCol="0">
            <a:spAutoFit/>
          </a:bodyPr>
          <a:lstStyle/>
          <a:p>
            <a:r>
              <a:rPr lang="en-US" sz="4000" dirty="0">
                <a:solidFill>
                  <a:schemeClr val="bg1"/>
                </a:solidFill>
                <a:latin typeface="Carlito" pitchFamily="34" charset="0"/>
                <a:cs typeface="Carlito" pitchFamily="34" charset="0"/>
              </a:rPr>
              <a:t>Story Telling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p:cNvSpPr txBox="1"/>
          <p:nvPr/>
        </p:nvSpPr>
        <p:spPr>
          <a:xfrm>
            <a:off x="1752600" y="3086100"/>
            <a:ext cx="3346778" cy="2492990"/>
          </a:xfrm>
          <a:prstGeom prst="rect">
            <a:avLst/>
          </a:prstGeom>
          <a:noFill/>
        </p:spPr>
        <p:txBody>
          <a:bodyPr wrap="square" rtlCol="0">
            <a:spAutoFit/>
          </a:bodyPr>
          <a:lstStyle/>
          <a:p>
            <a:pPr algn="ctr"/>
            <a:r>
              <a:rPr lang="en-US" sz="5200" b="1" dirty="0">
                <a:solidFill>
                  <a:schemeClr val="accent6">
                    <a:lumMod val="75000"/>
                  </a:schemeClr>
                </a:solidFill>
                <a:latin typeface="Bell MT" pitchFamily="18" charset="0"/>
              </a:rPr>
              <a:t>16</a:t>
            </a:r>
            <a:r>
              <a:rPr lang="en-US" sz="5200" b="1" dirty="0">
                <a:solidFill>
                  <a:schemeClr val="accent6"/>
                </a:solidFill>
                <a:latin typeface="Bell MT" pitchFamily="18" charset="0"/>
              </a:rPr>
              <a:t> </a:t>
            </a:r>
          </a:p>
          <a:p>
            <a:pPr algn="ctr"/>
            <a:r>
              <a:rPr lang="en-US" sz="5200" b="1" dirty="0">
                <a:solidFill>
                  <a:schemeClr val="accent4">
                    <a:lumMod val="75000"/>
                  </a:schemeClr>
                </a:solidFill>
                <a:latin typeface="Bell MT" pitchFamily="18" charset="0"/>
              </a:rPr>
              <a:t>Unique</a:t>
            </a:r>
          </a:p>
          <a:p>
            <a:pPr algn="ctr"/>
            <a:r>
              <a:rPr lang="en-US" sz="5200" b="1" dirty="0">
                <a:solidFill>
                  <a:schemeClr val="accent4">
                    <a:lumMod val="75000"/>
                  </a:schemeClr>
                </a:solidFill>
                <a:latin typeface="Bell MT" pitchFamily="18" charset="0"/>
              </a:rPr>
              <a:t>Categories</a:t>
            </a:r>
            <a:r>
              <a:rPr lang="en-US" sz="5200" b="1" dirty="0">
                <a:latin typeface="Bell MT" pitchFamily="18" charset="0"/>
              </a:rPr>
              <a:t> </a:t>
            </a:r>
          </a:p>
        </p:txBody>
      </p:sp>
      <p:sp>
        <p:nvSpPr>
          <p:cNvPr id="16" name="TextBox 15"/>
          <p:cNvSpPr txBox="1"/>
          <p:nvPr/>
        </p:nvSpPr>
        <p:spPr>
          <a:xfrm>
            <a:off x="6077894" y="2658661"/>
            <a:ext cx="4495800" cy="3293209"/>
          </a:xfrm>
          <a:prstGeom prst="rect">
            <a:avLst/>
          </a:prstGeom>
          <a:noFill/>
        </p:spPr>
        <p:txBody>
          <a:bodyPr wrap="square" rtlCol="0">
            <a:spAutoFit/>
          </a:bodyPr>
          <a:lstStyle/>
          <a:p>
            <a:pPr algn="ctr"/>
            <a:r>
              <a:rPr lang="en-US" sz="5200" b="1" dirty="0">
                <a:solidFill>
                  <a:schemeClr val="accent6">
                    <a:lumMod val="75000"/>
                  </a:schemeClr>
                </a:solidFill>
                <a:latin typeface="Bell MT" pitchFamily="18" charset="0"/>
              </a:rPr>
              <a:t>53935</a:t>
            </a:r>
            <a:r>
              <a:rPr lang="en-US" sz="5200" b="1" dirty="0">
                <a:solidFill>
                  <a:srgbClr val="FF0000"/>
                </a:solidFill>
                <a:latin typeface="Bell MT" pitchFamily="18" charset="0"/>
              </a:rPr>
              <a:t> </a:t>
            </a:r>
          </a:p>
          <a:p>
            <a:pPr algn="ctr"/>
            <a:r>
              <a:rPr lang="en-US" sz="5200" b="1" dirty="0">
                <a:solidFill>
                  <a:schemeClr val="accent4">
                    <a:lumMod val="75000"/>
                  </a:schemeClr>
                </a:solidFill>
                <a:latin typeface="Bell MT" pitchFamily="18" charset="0"/>
              </a:rPr>
              <a:t>Most Popular</a:t>
            </a:r>
          </a:p>
          <a:p>
            <a:pPr algn="ctr"/>
            <a:r>
              <a:rPr lang="en-US" sz="5200" b="1" dirty="0">
                <a:solidFill>
                  <a:schemeClr val="accent4">
                    <a:lumMod val="75000"/>
                  </a:schemeClr>
                </a:solidFill>
                <a:latin typeface="Bell MT" pitchFamily="18" charset="0"/>
              </a:rPr>
              <a:t>Category</a:t>
            </a:r>
          </a:p>
          <a:p>
            <a:pPr algn="ctr"/>
            <a:r>
              <a:rPr lang="en-US" sz="5200" b="1" dirty="0">
                <a:solidFill>
                  <a:schemeClr val="accent4">
                    <a:lumMod val="75000"/>
                  </a:schemeClr>
                </a:solidFill>
                <a:latin typeface="Bell MT" pitchFamily="18" charset="0"/>
              </a:rPr>
              <a:t>Reactions </a:t>
            </a:r>
          </a:p>
        </p:txBody>
      </p:sp>
      <p:sp>
        <p:nvSpPr>
          <p:cNvPr id="17" name="TextBox 16"/>
          <p:cNvSpPr txBox="1"/>
          <p:nvPr/>
        </p:nvSpPr>
        <p:spPr>
          <a:xfrm>
            <a:off x="12070603" y="3086100"/>
            <a:ext cx="4203373" cy="2492990"/>
          </a:xfrm>
          <a:prstGeom prst="rect">
            <a:avLst/>
          </a:prstGeom>
          <a:noFill/>
        </p:spPr>
        <p:txBody>
          <a:bodyPr wrap="square" rtlCol="0">
            <a:spAutoFit/>
          </a:bodyPr>
          <a:lstStyle/>
          <a:p>
            <a:pPr algn="ctr"/>
            <a:r>
              <a:rPr lang="en-US" sz="5200" b="1" dirty="0">
                <a:solidFill>
                  <a:schemeClr val="accent6">
                    <a:lumMod val="75000"/>
                  </a:schemeClr>
                </a:solidFill>
                <a:latin typeface="Bell MT" pitchFamily="18" charset="0"/>
              </a:rPr>
              <a:t>November</a:t>
            </a:r>
          </a:p>
          <a:p>
            <a:pPr algn="ctr"/>
            <a:r>
              <a:rPr lang="en-US" sz="5200" b="1" dirty="0">
                <a:solidFill>
                  <a:schemeClr val="accent4">
                    <a:lumMod val="75000"/>
                  </a:schemeClr>
                </a:solidFill>
                <a:latin typeface="Bell MT" pitchFamily="18" charset="0"/>
              </a:rPr>
              <a:t>Month with</a:t>
            </a:r>
          </a:p>
          <a:p>
            <a:pPr algn="ctr"/>
            <a:r>
              <a:rPr lang="en-US" sz="5200" b="1" dirty="0">
                <a:solidFill>
                  <a:schemeClr val="accent4">
                    <a:lumMod val="75000"/>
                  </a:schemeClr>
                </a:solidFill>
                <a:latin typeface="Bell MT" pitchFamily="18" charset="0"/>
              </a:rPr>
              <a:t>Most posts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p:cNvGraphicFramePr>
            <a:graphicFrameLocks/>
          </p:cNvGraphicFramePr>
          <p:nvPr>
            <p:extLst>
              <p:ext uri="{D42A27DB-BD31-4B8C-83A1-F6EECF244321}">
                <p14:modId xmlns:p14="http://schemas.microsoft.com/office/powerpoint/2010/main" val="1489133738"/>
              </p:ext>
            </p:extLst>
          </p:nvPr>
        </p:nvGraphicFramePr>
        <p:xfrm>
          <a:off x="4524919" y="2152650"/>
          <a:ext cx="12130392" cy="59817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2323518418"/>
              </p:ext>
            </p:extLst>
          </p:nvPr>
        </p:nvGraphicFramePr>
        <p:xfrm>
          <a:off x="4139139" y="1685151"/>
          <a:ext cx="11500945" cy="681114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246</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High Tower Text</vt:lpstr>
      <vt:lpstr>Arial</vt:lpstr>
      <vt:lpstr>Clear Sans Regular Bold</vt:lpstr>
      <vt:lpstr>Graphik Regular</vt:lpstr>
      <vt:lpstr>Calibri</vt:lpstr>
      <vt:lpstr>Centaur</vt:lpstr>
      <vt:lpstr>Carlito</vt:lpstr>
      <vt:lpstr>Wingdings</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Om G</cp:lastModifiedBy>
  <cp:revision>20</cp:revision>
  <dcterms:created xsi:type="dcterms:W3CDTF">2006-08-16T00:00:00Z</dcterms:created>
  <dcterms:modified xsi:type="dcterms:W3CDTF">2024-03-08T15:27:56Z</dcterms:modified>
  <dc:identifier>DAEhDyfaYKE</dc:identifier>
</cp:coreProperties>
</file>