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58" r:id="rId5"/>
    <p:sldId id="271" r:id="rId6"/>
    <p:sldId id="269" r:id="rId7"/>
    <p:sldId id="270" r:id="rId8"/>
    <p:sldId id="274" r:id="rId9"/>
    <p:sldId id="272" r:id="rId10"/>
    <p:sldId id="264" r:id="rId11"/>
    <p:sldId id="273" r:id="rId12"/>
    <p:sldId id="275" r:id="rId13"/>
    <p:sldId id="26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5033" autoAdjust="0"/>
  </p:normalViewPr>
  <p:slideViewPr>
    <p:cSldViewPr>
      <p:cViewPr varScale="1">
        <p:scale>
          <a:sx n="45" d="100"/>
          <a:sy n="45" d="100"/>
        </p:scale>
        <p:origin x="24" y="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0f4f9da_0_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50f0f4f9da_0_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50f0f4f9da_0_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50f0f4f9da_0_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250f0f4f9da_0_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50f0f4f9da_0_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0f0f4f9da_0_3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50f0f4f9da_0_3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50f0f4f9da_0_3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250f0f4f9da_0_3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50f0f4f9da_0_3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50f0f4f9da_0_3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cs-CZ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8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314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6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291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596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300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678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85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6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35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08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1282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3461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22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83" name="Google Shape;383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91" name="Google Shape;391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92" name="Google Shape;392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" name="Google Shape;393;p22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94" name="Google Shape;394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22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22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2" name="Google Shape;402;p22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403" name="Google Shape;403;p22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04" name="Google Shape;404;p22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CA64AB-3E2C-7ACF-8B5C-EBA6AB6C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3"/>
          <p:cNvPicPr preferRelativeResize="0"/>
          <p:nvPr/>
        </p:nvPicPr>
        <p:blipFill rotWithShape="1">
          <a:blip r:embed="rId4">
            <a:alphaModFix/>
          </a:blip>
          <a:srcRect l="4068" t="1616" r="4069" b="1617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3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4" name="Google Shape;424;p23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25" name="Google Shape;425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" name="Google Shape;429;p23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433" name="Google Shape;433;p23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3"/>
          <p:cNvSpPr txBox="1"/>
          <p:nvPr/>
        </p:nvSpPr>
        <p:spPr>
          <a:xfrm>
            <a:off x="11458100" y="1907350"/>
            <a:ext cx="6537900" cy="826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Animals and science are two most popular categories of content, showing that people enjoy ‘real-life’ and ‘factual’ content the most.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Food is the common theme with the top 5 categories with ‘Healthy Eating’ ranking the highest. 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This may give an indication to the audience within your user base. You could use this insight to create a campaign	and work with healthy eating brands to boost user engagement.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This ad-hoc </a:t>
            </a:r>
            <a:r>
              <a:rPr kumimoji="0" lang="en-I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analysi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 is </a:t>
            </a:r>
            <a:r>
              <a:rPr lang="en-IN" sz="25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insightful,but</a:t>
            </a:r>
            <a:r>
              <a:rPr lang="en-IN" sz="25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it’s time to take this analysis into large scale production for real-time understanding your business.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4953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6267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				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CA4CF-7DBA-6366-F730-A0D2AA63053B}"/>
              </a:ext>
            </a:extLst>
          </p:cNvPr>
          <p:cNvSpPr txBox="1"/>
          <p:nvPr/>
        </p:nvSpPr>
        <p:spPr>
          <a:xfrm>
            <a:off x="8915400" y="2400300"/>
            <a:ext cx="71628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Social Buzz is a fast growing social media unicorn that needs to scale rapidly. Accenture has begun a three – month initial engagement to:</a:t>
            </a:r>
          </a:p>
          <a:p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Audit their big data practice.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Provide Recommendations for a Successful 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 err="1"/>
              <a:t>Analyze</a:t>
            </a:r>
            <a:r>
              <a:rPr lang="en-IN" sz="3200" dirty="0"/>
              <a:t> of their content categories that highlights the top 5 categories with the largest aggregate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w="9525" cap="flat" cmpd="sng">
            <a:solidFill>
              <a:srgbClr val="A1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l="24693" r="24692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3043875" y="4999075"/>
            <a:ext cx="65322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Users post over 100,000 pieces of content every day</a:t>
            </a:r>
            <a:b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●"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With tens of millions of posts and hundreds of millions of users, how do you capitalize?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12030185" y="7321206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6" y="4002070"/>
            <a:ext cx="2187043" cy="2122801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76747" y="1204388"/>
            <a:ext cx="2079625" cy="2079625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62466" y="984511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109800" y="1813263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Chief Technology Architect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4109800" y="4712538"/>
            <a:ext cx="348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kumimoji="0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Senior Principal</a:t>
            </a:r>
            <a:endParaRPr kumimoji="0" sz="2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248116" y="7930050"/>
            <a:ext cx="3488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200" b="1" kern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 Gori</a:t>
            </a:r>
            <a:endParaRPr lang="en-IN" sz="2200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230;p17"/>
          <p:cNvGrpSpPr/>
          <p:nvPr/>
        </p:nvGrpSpPr>
        <p:grpSpPr>
          <a:xfrm>
            <a:off x="11769329" y="6992451"/>
            <a:ext cx="2187043" cy="2122801"/>
            <a:chOff x="-23042" y="66269"/>
            <a:chExt cx="6542158" cy="6349987"/>
          </a:xfrm>
        </p:grpSpPr>
        <p:sp>
          <p:nvSpPr>
            <p:cNvPr id="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r="10231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Process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7192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042550" y="1477950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Understanding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92050" y="3063075"/>
            <a:ext cx="630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Cleaning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860600" y="4774050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Modelling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609850" y="6301338"/>
            <a:ext cx="875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Analysis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490100" y="8027200"/>
            <a:ext cx="4326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Uncover Insights</a:t>
            </a: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009" y="6480306"/>
            <a:ext cx="2972220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cs-CZ" sz="8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931299" y="3315600"/>
            <a:ext cx="48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Unique Category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329487" y="3315600"/>
            <a:ext cx="48576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1897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Reactions to ‘Animal’ Posts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1727662" y="3315600"/>
            <a:ext cx="4857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MAY</a:t>
            </a:r>
            <a:endParaRPr lang="en-US" sz="3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Month with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085FCBC-9658-AC84-AFF7-EF8ED1FB7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44" y="1685151"/>
            <a:ext cx="13098356" cy="763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F8844B-20FC-315F-AF30-D30AF233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229</Words>
  <Application>Microsoft Office PowerPoint</Application>
  <PresentationFormat>Custom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Graphik Regular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OM</cp:lastModifiedBy>
  <cp:revision>17</cp:revision>
  <dcterms:created xsi:type="dcterms:W3CDTF">2006-08-16T00:00:00Z</dcterms:created>
  <dcterms:modified xsi:type="dcterms:W3CDTF">2024-07-08T17:32:39Z</dcterms:modified>
  <dc:identifier>DAEhDyfaYKE</dc:identifier>
</cp:coreProperties>
</file>