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9" r:id="rId9"/>
    <p:sldId id="262" r:id="rId10"/>
    <p:sldId id="266" r:id="rId11"/>
    <p:sldId id="267" r:id="rId12"/>
    <p:sldId id="263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5E8F6-9013-491E-BED5-D94F8110F5A8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3AA5B-51FC-424A-B64F-40D8711E0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25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3AA5B-51FC-424A-B64F-40D8711E019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71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0968-99E3-44FA-ADA1-30E464C7D1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E918CFC-6B6C-43CE-86AA-0935624BE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7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0968-99E3-44FA-ADA1-30E464C7D1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918CFC-6B6C-43CE-86AA-0935624BE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8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0968-99E3-44FA-ADA1-30E464C7D1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918CFC-6B6C-43CE-86AA-0935624BEBC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7663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0968-99E3-44FA-ADA1-30E464C7D1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918CFC-6B6C-43CE-86AA-0935624BE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58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0968-99E3-44FA-ADA1-30E464C7D1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918CFC-6B6C-43CE-86AA-0935624BEBC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1061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0968-99E3-44FA-ADA1-30E464C7D1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918CFC-6B6C-43CE-86AA-0935624BE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94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0968-99E3-44FA-ADA1-30E464C7D1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8CFC-6B6C-43CE-86AA-0935624BE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83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0968-99E3-44FA-ADA1-30E464C7D1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8CFC-6B6C-43CE-86AA-0935624BE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4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0968-99E3-44FA-ADA1-30E464C7D1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8CFC-6B6C-43CE-86AA-0935624BE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0968-99E3-44FA-ADA1-30E464C7D1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918CFC-6B6C-43CE-86AA-0935624BE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5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0968-99E3-44FA-ADA1-30E464C7D1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918CFC-6B6C-43CE-86AA-0935624BE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0968-99E3-44FA-ADA1-30E464C7D1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918CFC-6B6C-43CE-86AA-0935624BE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25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0968-99E3-44FA-ADA1-30E464C7D1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8CFC-6B6C-43CE-86AA-0935624BE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5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0968-99E3-44FA-ADA1-30E464C7D1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8CFC-6B6C-43CE-86AA-0935624BE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1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0968-99E3-44FA-ADA1-30E464C7D1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18CFC-6B6C-43CE-86AA-0935624BE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4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0968-99E3-44FA-ADA1-30E464C7D1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918CFC-6B6C-43CE-86AA-0935624BE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5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80968-99E3-44FA-ADA1-30E464C7D1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E918CFC-6B6C-43CE-86AA-0935624BE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8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674B-A985-4DE4-9716-ECB169A96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103" y="1229032"/>
            <a:ext cx="10924509" cy="26547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    Wainganga College of Engineering and Management</a:t>
            </a:r>
            <a:br>
              <a:rPr lang="en-US" sz="3600" b="1" dirty="0"/>
            </a:br>
            <a:r>
              <a:rPr lang="en-US" sz="3600" b="1" dirty="0"/>
              <a:t>   </a:t>
            </a:r>
            <a:br>
              <a:rPr lang="en-US" sz="3600" b="1" dirty="0"/>
            </a:br>
            <a:r>
              <a:rPr lang="en-US" sz="3600" b="1" dirty="0"/>
              <a:t>Customer Churn </a:t>
            </a:r>
            <a:r>
              <a:rPr lang="en-US" sz="3600" b="1" dirty="0">
                <a:latin typeface="Aptos" panose="020B0004020202020204" pitchFamily="34" charset="0"/>
              </a:rPr>
              <a:t>Prediction</a:t>
            </a:r>
            <a:r>
              <a:rPr lang="en-US" sz="3600" b="1" dirty="0"/>
              <a:t> and Analysis Using Machine Learning.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5BF4B-5B29-4CD9-959D-53AC14724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4060724"/>
            <a:ext cx="10924509" cy="1209366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sz="1000" dirty="0"/>
          </a:p>
          <a:p>
            <a:pPr algn="l"/>
            <a:endParaRPr lang="en-US" sz="1000" dirty="0"/>
          </a:p>
          <a:p>
            <a:pPr algn="l"/>
            <a:endParaRPr lang="en-US" sz="1000" dirty="0"/>
          </a:p>
          <a:p>
            <a:pPr algn="ctr"/>
            <a:r>
              <a:rPr lang="en-US" sz="16000" b="1" dirty="0">
                <a:latin typeface="Aptos" panose="020B0004020202020204" pitchFamily="34" charset="0"/>
              </a:rPr>
              <a:t>Presented by : Om Kale </a:t>
            </a:r>
          </a:p>
        </p:txBody>
      </p:sp>
    </p:spTree>
    <p:extLst>
      <p:ext uri="{BB962C8B-B14F-4D97-AF65-F5344CB8AC3E}">
        <p14:creationId xmlns:p14="http://schemas.microsoft.com/office/powerpoint/2010/main" val="1190683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869E1-340F-3062-6A62-EBE28BB3C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6301-F01B-C653-31B6-E62E29BF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29" y="624110"/>
            <a:ext cx="9636483" cy="84089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" panose="020B0004020202020204" pitchFamily="34" charset="0"/>
              </a:rPr>
              <a:t>Data Analysis and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85EC-5BF5-B927-A5CF-77D1479BB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29" y="1347019"/>
            <a:ext cx="9636483" cy="45642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Customer Behavior Insights</a:t>
            </a:r>
          </a:p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Key Findings:</a:t>
            </a: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</a:rPr>
              <a:t>📱 Device Usage: Desktop users showed slightly lower engagement than tablet or mobile users.</a:t>
            </a: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</a:rPr>
              <a:t>🛒 Return Rate Impact: Higher product return requests (esp. Books &amp; Clothing) correlate with increased churn.</a:t>
            </a: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</a:rPr>
              <a:t>👗 Category &amp; Gender: Clothing and Beauty categories have higher churn among female customers.</a:t>
            </a:r>
          </a:p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Visuals to Insert:</a:t>
            </a:r>
          </a:p>
          <a:p>
            <a:r>
              <a:rPr lang="en-US" sz="2000" dirty="0">
                <a:latin typeface="Aptos" panose="020B0004020202020204" pitchFamily="34" charset="0"/>
              </a:rPr>
              <a:t>Pie chart of Return Product Impact</a:t>
            </a:r>
          </a:p>
          <a:p>
            <a:r>
              <a:rPr lang="en-US" sz="2000" dirty="0">
                <a:latin typeface="Aptos" panose="020B0004020202020204" pitchFamily="34" charset="0"/>
              </a:rPr>
              <a:t>Bar chart of Customer Engagement</a:t>
            </a:r>
          </a:p>
          <a:p>
            <a:r>
              <a:rPr lang="en-US" sz="2000" dirty="0">
                <a:latin typeface="Aptos" panose="020B0004020202020204" pitchFamily="34" charset="0"/>
              </a:rPr>
              <a:t>Table: Gender Based Categories</a:t>
            </a:r>
          </a:p>
        </p:txBody>
      </p:sp>
    </p:spTree>
    <p:extLst>
      <p:ext uri="{BB962C8B-B14F-4D97-AF65-F5344CB8AC3E}">
        <p14:creationId xmlns:p14="http://schemas.microsoft.com/office/powerpoint/2010/main" val="372540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38E0B-AF0D-8F6B-CD2A-C2D82777D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78F0-531A-B3FF-12EC-2670C028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633" y="624110"/>
            <a:ext cx="9665980" cy="8114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Aptos" panose="020B0004020202020204" pitchFamily="34" charset="0"/>
              </a:rPr>
              <a:t>Data Analysis and Interpretation.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BE5C3-C29F-E95C-E616-DFFCB2B5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632" y="1514168"/>
            <a:ext cx="9665980" cy="43970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Model Results &amp; Interpretation</a:t>
            </a:r>
          </a:p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Model Used: </a:t>
            </a:r>
          </a:p>
          <a:p>
            <a:r>
              <a:rPr lang="en-US" sz="2000" dirty="0">
                <a:latin typeface="Aptos" panose="020B0004020202020204" pitchFamily="34" charset="0"/>
              </a:rPr>
              <a:t>Random Forest Classifier</a:t>
            </a:r>
          </a:p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Evaluation Metrics:</a:t>
            </a: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</a:rPr>
              <a:t>📈 Accuracy: High (based on confusion matrix)</a:t>
            </a: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</a:rPr>
              <a:t>✅ True Positives (222): Accurately identified non-churners</a:t>
            </a: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</a:rPr>
              <a:t>🚨 True Negatives (78): Correctly predicted churners</a:t>
            </a: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</a:rPr>
              <a:t>🧠 Interpretation: The model has strong prediction capability with minimal misclassifications.</a:t>
            </a:r>
          </a:p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Visuals to Insert:</a:t>
            </a:r>
          </a:p>
          <a:p>
            <a:r>
              <a:rPr lang="en-US" sz="2000" dirty="0">
                <a:latin typeface="Aptos" panose="020B0004020202020204" pitchFamily="34" charset="0"/>
              </a:rPr>
              <a:t>Confusion Matrix image</a:t>
            </a:r>
          </a:p>
          <a:p>
            <a:r>
              <a:rPr lang="en-US" sz="2000" dirty="0">
                <a:latin typeface="Aptos" panose="020B0004020202020204" pitchFamily="34" charset="0"/>
              </a:rPr>
              <a:t>Classification report (if available)</a:t>
            </a:r>
          </a:p>
        </p:txBody>
      </p:sp>
    </p:spTree>
    <p:extLst>
      <p:ext uri="{BB962C8B-B14F-4D97-AF65-F5344CB8AC3E}">
        <p14:creationId xmlns:p14="http://schemas.microsoft.com/office/powerpoint/2010/main" val="72430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529E-2238-4270-A66F-74B165C4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981" y="624110"/>
            <a:ext cx="9803631" cy="85072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" panose="020B0004020202020204" pitchFamily="34" charset="0"/>
              </a:rPr>
              <a:t>Findings &amp;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820A2-69A1-4EDE-8C97-B354DE4CA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981" y="1553498"/>
            <a:ext cx="9803631" cy="46803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🔍 Key Findings</a:t>
            </a:r>
          </a:p>
          <a:p>
            <a:r>
              <a:rPr lang="en-US" sz="2000" dirty="0">
                <a:latin typeface="Aptos" panose="020B0004020202020204" pitchFamily="34" charset="0"/>
              </a:rPr>
              <a:t>Most churned customers were middle-aged, and visited Books and Clothing categories.</a:t>
            </a:r>
          </a:p>
          <a:p>
            <a:r>
              <a:rPr lang="en-US" sz="2000" dirty="0">
                <a:latin typeface="Aptos" panose="020B0004020202020204" pitchFamily="34" charset="0"/>
              </a:rPr>
              <a:t>Low loyalty levels and frequent product returns are strong churn indicators.</a:t>
            </a:r>
          </a:p>
          <a:p>
            <a:r>
              <a:rPr lang="en-US" sz="2000" dirty="0">
                <a:latin typeface="Aptos" panose="020B0004020202020204" pitchFamily="34" charset="0"/>
              </a:rPr>
              <a:t>Desktop users showed slightly lower engagement than mobile and tablet users.</a:t>
            </a:r>
          </a:p>
          <a:p>
            <a:r>
              <a:rPr lang="en-US" sz="2000" dirty="0">
                <a:latin typeface="Aptos" panose="020B0004020202020204" pitchFamily="34" charset="0"/>
              </a:rPr>
              <a:t>Churners had fewer transactions and lower purchase frequency.</a:t>
            </a:r>
          </a:p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💡 Suggestions</a:t>
            </a:r>
          </a:p>
          <a:p>
            <a:r>
              <a:rPr lang="en-US" sz="2000" dirty="0">
                <a:latin typeface="Aptos" panose="020B0004020202020204" pitchFamily="34" charset="0"/>
              </a:rPr>
              <a:t>Launch targeted retention campaigns for middle-aged and low-loyalty users.</a:t>
            </a: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</a:rPr>
              <a:t>Improve customer experience and reduce churn by:</a:t>
            </a:r>
          </a:p>
          <a:p>
            <a:r>
              <a:rPr lang="en-US" sz="2000" dirty="0">
                <a:latin typeface="Aptos" panose="020B0004020202020204" pitchFamily="34" charset="0"/>
              </a:rPr>
              <a:t>Enhancing product quality in high-return categories.</a:t>
            </a:r>
          </a:p>
          <a:p>
            <a:r>
              <a:rPr lang="en-US" sz="2000" dirty="0">
                <a:latin typeface="Aptos" panose="020B0004020202020204" pitchFamily="34" charset="0"/>
              </a:rPr>
              <a:t>Offering personalized discounts and loyalty rewards.</a:t>
            </a:r>
          </a:p>
          <a:p>
            <a:r>
              <a:rPr lang="en-US" sz="2000" dirty="0">
                <a:latin typeface="Aptos" panose="020B0004020202020204" pitchFamily="34" charset="0"/>
              </a:rPr>
              <a:t>Increase mobile engagement via app-based incentives and push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31050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1F800-7854-B8F2-0A66-FF0A76B21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979C-E999-AC5B-D454-2EE869E3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06" y="624110"/>
            <a:ext cx="9734807" cy="83106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" panose="020B00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985A-2B5D-46D6-27BA-44779C6C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06" y="1533832"/>
            <a:ext cx="9734806" cy="4377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ptos" panose="020B0004020202020204" pitchFamily="34" charset="0"/>
              </a:rPr>
              <a:t>✅ Conclusion</a:t>
            </a:r>
          </a:p>
          <a:p>
            <a:r>
              <a:rPr lang="en-US" sz="2000" dirty="0">
                <a:latin typeface="Aptos" panose="020B0004020202020204" pitchFamily="34" charset="0"/>
              </a:rPr>
              <a:t>Machine Learning (Random Forest) achieved high prediction accuracy, validating that customer behavior patterns can predict churn effectively.</a:t>
            </a:r>
          </a:p>
          <a:p>
            <a:r>
              <a:rPr lang="en-US" sz="2000" dirty="0">
                <a:latin typeface="Aptos" panose="020B0004020202020204" pitchFamily="34" charset="0"/>
              </a:rPr>
              <a:t>With actionable insights from the churn model, businesses can proactively engage at-risk customers and reduce churn.</a:t>
            </a:r>
          </a:p>
          <a:p>
            <a:r>
              <a:rPr lang="en-US" sz="2000" dirty="0">
                <a:latin typeface="Aptos" panose="020B0004020202020204" pitchFamily="34" charset="0"/>
              </a:rPr>
              <a:t>This project demonstrates the impact of data-driven strategies in improving customer retention and long-term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250016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BDA010-604E-593B-D8B9-69FD8F03F6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438400"/>
            <a:ext cx="12192000" cy="1425575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Aptos" panose="020B0004020202020204" pitchFamily="34" charset="0"/>
              </a:rPr>
              <a:t>Thank You</a:t>
            </a:r>
            <a:endParaRPr lang="en-IN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6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2EC1-0A8C-49C0-85A9-675A2F2D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135" y="624110"/>
            <a:ext cx="9695477" cy="78190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" panose="020B00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C7F15-DF08-4EA0-8D74-E6020F2AA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135" y="1543664"/>
            <a:ext cx="9695477" cy="338229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ptos" panose="020B0004020202020204" pitchFamily="34" charset="0"/>
              </a:rPr>
              <a:t>Predict customer churn in e-commerce using machine learning</a:t>
            </a:r>
          </a:p>
          <a:p>
            <a:r>
              <a:rPr lang="en-US" sz="2000" dirty="0">
                <a:latin typeface="Aptos" panose="020B0004020202020204" pitchFamily="34" charset="0"/>
              </a:rPr>
              <a:t>Analyze customer behavior, transaction history, and engagement data</a:t>
            </a:r>
          </a:p>
          <a:p>
            <a:r>
              <a:rPr lang="en-US" sz="2000" dirty="0">
                <a:latin typeface="Aptos" panose="020B0004020202020204" pitchFamily="34" charset="0"/>
              </a:rPr>
              <a:t>Use models: Decision Trees, Random Forest, Logistic Regression</a:t>
            </a:r>
          </a:p>
          <a:p>
            <a:r>
              <a:rPr lang="en-US" sz="2000" dirty="0">
                <a:latin typeface="Aptos" panose="020B0004020202020204" pitchFamily="34" charset="0"/>
              </a:rPr>
              <a:t>Visualize insights with </a:t>
            </a:r>
            <a:r>
              <a:rPr lang="en-US" sz="2000" dirty="0" err="1">
                <a:latin typeface="Aptos" panose="020B0004020202020204" pitchFamily="34" charset="0"/>
              </a:rPr>
              <a:t>PowerBI</a:t>
            </a:r>
            <a:r>
              <a:rPr lang="en-US" sz="2000" dirty="0">
                <a:latin typeface="Aptos" panose="020B0004020202020204" pitchFamily="34" charset="0"/>
              </a:rPr>
              <a:t> and Python libraries</a:t>
            </a:r>
          </a:p>
          <a:p>
            <a:r>
              <a:rPr lang="en-US" sz="2000" dirty="0">
                <a:latin typeface="Aptos" panose="020B0004020202020204" pitchFamily="34" charset="0"/>
              </a:rPr>
              <a:t>Identify at-risk customers for proactive retention</a:t>
            </a:r>
          </a:p>
          <a:p>
            <a:r>
              <a:rPr lang="en-US" sz="2000" dirty="0">
                <a:latin typeface="Aptos" panose="020B0004020202020204" pitchFamily="34" charset="0"/>
              </a:rPr>
              <a:t>Support strategies to improve customer satisfaction and drive growth</a:t>
            </a:r>
          </a:p>
        </p:txBody>
      </p:sp>
    </p:spTree>
    <p:extLst>
      <p:ext uri="{BB962C8B-B14F-4D97-AF65-F5344CB8AC3E}">
        <p14:creationId xmlns:p14="http://schemas.microsoft.com/office/powerpoint/2010/main" val="286713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E805-C120-4E84-8B81-C8C09E97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607" y="624109"/>
            <a:ext cx="9430006" cy="8605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" panose="020B0004020202020204" pitchFamily="34" charset="0"/>
              </a:rPr>
              <a:t>Area of your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1DB95-7838-4903-8234-9AF2B2C3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606" y="1602658"/>
            <a:ext cx="9430006" cy="4308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ptos" panose="020F0502020204030204" pitchFamily="34" charset="0"/>
              </a:rPr>
              <a:t>Overview:</a:t>
            </a:r>
          </a:p>
          <a:p>
            <a:r>
              <a:rPr lang="en-US" dirty="0">
                <a:latin typeface="Aptos" panose="020F0502020204030204" pitchFamily="34" charset="0"/>
              </a:rPr>
              <a:t>This research focuses on identifying patterns and factors that contribute to customer churn in the e-commerce sector. Churn prediction helps businesses minimize revenue loss by retaining valuable customers through data-driven strategies.</a:t>
            </a:r>
          </a:p>
          <a:p>
            <a:pPr marL="0" indent="0">
              <a:buNone/>
            </a:pPr>
            <a:r>
              <a:rPr lang="en-US" sz="2000" b="1" dirty="0">
                <a:latin typeface="Aptos" panose="020F0502020204030204" pitchFamily="34" charset="0"/>
              </a:rPr>
              <a:t>Key Focus Areas:</a:t>
            </a:r>
          </a:p>
          <a:p>
            <a:r>
              <a:rPr lang="en-US" dirty="0">
                <a:latin typeface="Aptos" panose="020F0502020204030204" pitchFamily="34" charset="0"/>
              </a:rPr>
              <a:t>Understanding customer behavior based on demographics, purchase trends, and engagement.</a:t>
            </a:r>
          </a:p>
          <a:p>
            <a:r>
              <a:rPr lang="en-US" dirty="0">
                <a:latin typeface="Aptos" panose="020F0502020204030204" pitchFamily="34" charset="0"/>
              </a:rPr>
              <a:t>Building a predictive model using machine learning techniques such as Random Forest.</a:t>
            </a:r>
          </a:p>
          <a:p>
            <a:r>
              <a:rPr lang="en-US" dirty="0">
                <a:latin typeface="Aptos" panose="020F0502020204030204" pitchFamily="34" charset="0"/>
              </a:rPr>
              <a:t>Interpreting churn patterns through visualizations and dashboards.</a:t>
            </a:r>
          </a:p>
          <a:p>
            <a:r>
              <a:rPr lang="en-US" dirty="0">
                <a:latin typeface="Aptos" panose="020F0502020204030204" pitchFamily="34" charset="0"/>
              </a:rPr>
              <a:t>Providing actionable insights to improve customer retention and business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69165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7BC1-BAC1-48FB-AB2C-D3C5CE26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303" y="624110"/>
            <a:ext cx="9705309" cy="82123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Objective of your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2F3CB-9575-4B32-B38A-EBA721FDA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303" y="1445342"/>
            <a:ext cx="9705309" cy="391323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ptos" panose="020B0004020202020204" pitchFamily="34" charset="0"/>
              </a:rPr>
              <a:t>To identify patterns in customer behavior that lead to churn in an e-commerce environment.</a:t>
            </a:r>
          </a:p>
          <a:p>
            <a:r>
              <a:rPr lang="en-US" sz="2000" dirty="0">
                <a:latin typeface="Aptos" panose="020B0004020202020204" pitchFamily="34" charset="0"/>
              </a:rPr>
              <a:t>To develop predictive models using machine learning algorithms (Decision Trees, Random Forest, Logistic Regression) for churn prediction.</a:t>
            </a:r>
          </a:p>
          <a:p>
            <a:r>
              <a:rPr lang="en-US" sz="2000" dirty="0">
                <a:latin typeface="Aptos" panose="020B0004020202020204" pitchFamily="34" charset="0"/>
              </a:rPr>
              <a:t>To analyze transactional, demographic, and behavioral data to understand key drivers of customer attrition.</a:t>
            </a:r>
          </a:p>
          <a:p>
            <a:r>
              <a:rPr lang="en-US" sz="2000" dirty="0">
                <a:latin typeface="Aptos" panose="020B0004020202020204" pitchFamily="34" charset="0"/>
              </a:rPr>
              <a:t>To visualize insights using Python libraries and </a:t>
            </a:r>
            <a:r>
              <a:rPr lang="en-US" sz="2000" dirty="0" err="1">
                <a:latin typeface="Aptos" panose="020B0004020202020204" pitchFamily="34" charset="0"/>
              </a:rPr>
              <a:t>PowerBI</a:t>
            </a:r>
            <a:r>
              <a:rPr lang="en-US" sz="2000" dirty="0">
                <a:latin typeface="Aptos" panose="020B0004020202020204" pitchFamily="34" charset="0"/>
              </a:rPr>
              <a:t> for strategic decision-making.</a:t>
            </a:r>
          </a:p>
          <a:p>
            <a:r>
              <a:rPr lang="en-US" sz="2000" dirty="0">
                <a:latin typeface="Aptos" panose="020B0004020202020204" pitchFamily="34" charset="0"/>
              </a:rPr>
              <a:t>To support businesses in designing targeted retention strategies and reducing customer churn rates.</a:t>
            </a:r>
          </a:p>
        </p:txBody>
      </p:sp>
    </p:spTree>
    <p:extLst>
      <p:ext uri="{BB962C8B-B14F-4D97-AF65-F5344CB8AC3E}">
        <p14:creationId xmlns:p14="http://schemas.microsoft.com/office/powerpoint/2010/main" val="126349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CD27-B4B0-4BF7-8F14-0A1E0659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68" y="624110"/>
            <a:ext cx="9685645" cy="824573"/>
          </a:xfrm>
        </p:spPr>
        <p:txBody>
          <a:bodyPr/>
          <a:lstStyle/>
          <a:p>
            <a:pPr algn="ctr"/>
            <a:r>
              <a:rPr lang="en-US" sz="4000" b="1" dirty="0">
                <a:latin typeface="Aptos" panose="020B0004020202020204" pitchFamily="34" charset="0"/>
              </a:rPr>
              <a:t>Hypothesis</a:t>
            </a:r>
            <a:r>
              <a:rPr lang="en-US" b="1" dirty="0">
                <a:latin typeface="Aptos" panose="020B0004020202020204" pitchFamily="34" charset="0"/>
              </a:rPr>
              <a:t> if any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853CAA-E056-F12C-D958-592D634539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18968" y="1931442"/>
            <a:ext cx="966510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Main Hypothesis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Customer behavior and attributes significantly impact churn in e-commerce.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Supporting Hypotheses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Low engagement and fewer purchases increase churn risk.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Shorter subscription duration leads to higher churn.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Product category and return behavior affect churn likelihood.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Low loyalty customers are more prone to churn.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Demographics (age, gender, location) influence churn patterns.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Machine learning models like Random Forest improve churn prediction accuracy.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79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AB07-7695-41D5-AA95-54E7F852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67" y="624110"/>
            <a:ext cx="9685645" cy="742574"/>
          </a:xfrm>
        </p:spPr>
        <p:txBody>
          <a:bodyPr/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E2073-8F78-42FF-B7CC-15195A6C1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8968" y="1622323"/>
            <a:ext cx="9685644" cy="42888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dirty="0">
                <a:latin typeface="Aptos" panose="020B0004020202020204" pitchFamily="34" charset="0"/>
              </a:rPr>
              <a:t>Sampling Design</a:t>
            </a:r>
          </a:p>
          <a:p>
            <a:r>
              <a:rPr lang="en-US" sz="2900" dirty="0">
                <a:latin typeface="Aptos" panose="020B0004020202020204" pitchFamily="34" charset="0"/>
              </a:rPr>
              <a:t>Sample Size: 1,500 customer records</a:t>
            </a:r>
          </a:p>
          <a:p>
            <a:r>
              <a:rPr lang="en-US" sz="2900" dirty="0">
                <a:latin typeface="Aptos" panose="020B0004020202020204" pitchFamily="34" charset="0"/>
              </a:rPr>
              <a:t>Sampling Technique: Stratified random sampling on secondary data</a:t>
            </a:r>
          </a:p>
          <a:p>
            <a:r>
              <a:rPr lang="en-US" sz="2900" dirty="0">
                <a:latin typeface="Aptos" panose="020B0004020202020204" pitchFamily="34" charset="0"/>
              </a:rPr>
              <a:t>Data Source: Publicly available dataset from Kaggle (e-commerce transactions)</a:t>
            </a:r>
          </a:p>
          <a:p>
            <a:pPr marL="0" indent="0">
              <a:buNone/>
            </a:pPr>
            <a:endParaRPr lang="en-US" sz="29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900" b="1" dirty="0">
                <a:latin typeface="Aptos" panose="020B0004020202020204" pitchFamily="34" charset="0"/>
              </a:rPr>
              <a:t>Data Collection Method</a:t>
            </a:r>
          </a:p>
          <a:p>
            <a:r>
              <a:rPr lang="en-US" sz="2900" dirty="0">
                <a:latin typeface="Aptos" panose="020B0004020202020204" pitchFamily="34" charset="0"/>
              </a:rPr>
              <a:t>Data imported using Python (Pandas) from a CSV file</a:t>
            </a:r>
          </a:p>
          <a:p>
            <a:r>
              <a:rPr lang="en-US" sz="2900" dirty="0">
                <a:latin typeface="Aptos" panose="020B0004020202020204" pitchFamily="34" charset="0"/>
              </a:rPr>
              <a:t>Preprocessing steps:</a:t>
            </a:r>
          </a:p>
          <a:p>
            <a:r>
              <a:rPr lang="en-US" sz="2900" dirty="0">
                <a:latin typeface="Aptos" panose="020B0004020202020204" pitchFamily="34" charset="0"/>
              </a:rPr>
              <a:t>Handling missing values</a:t>
            </a:r>
          </a:p>
          <a:p>
            <a:r>
              <a:rPr lang="en-US" sz="2900" dirty="0">
                <a:latin typeface="Aptos" panose="020B0004020202020204" pitchFamily="34" charset="0"/>
              </a:rPr>
              <a:t>Encoding categorical variables</a:t>
            </a:r>
          </a:p>
          <a:p>
            <a:r>
              <a:rPr lang="en-US" sz="2900" dirty="0">
                <a:latin typeface="Aptos" panose="020B0004020202020204" pitchFamily="34" charset="0"/>
              </a:rPr>
              <a:t>Normalizing numeric data</a:t>
            </a:r>
          </a:p>
          <a:p>
            <a:pPr marL="0" indent="0">
              <a:buNone/>
            </a:pPr>
            <a:endParaRPr lang="en-US" sz="6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6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37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1D515-F6C2-ED97-22F9-29354A490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0403-3366-8936-0E8D-6C2DB367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11" y="624110"/>
            <a:ext cx="9764302" cy="840896"/>
          </a:xfrm>
        </p:spPr>
        <p:txBody>
          <a:bodyPr/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C91A-908F-A829-C422-3B11C6681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310" y="1465006"/>
            <a:ext cx="9764302" cy="4768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Data Analysis Tools &amp; Technologies.</a:t>
            </a:r>
          </a:p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Power BI: </a:t>
            </a:r>
          </a:p>
          <a:p>
            <a:r>
              <a:rPr lang="en-US" sz="2000" dirty="0">
                <a:latin typeface="Aptos" panose="020B0004020202020204" pitchFamily="34" charset="0"/>
              </a:rPr>
              <a:t>Used for building interactive dashboards and visualizing customer churn trends.</a:t>
            </a:r>
          </a:p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Python Libraries:</a:t>
            </a:r>
          </a:p>
          <a:p>
            <a:r>
              <a:rPr lang="en-US" sz="2000" i="1" dirty="0">
                <a:latin typeface="Aptos" panose="020B0004020202020204" pitchFamily="34" charset="0"/>
              </a:rPr>
              <a:t>pandas, </a:t>
            </a:r>
            <a:r>
              <a:rPr lang="en-US" sz="2000" i="1" dirty="0" err="1">
                <a:latin typeface="Aptos" panose="020B0004020202020204" pitchFamily="34" charset="0"/>
              </a:rPr>
              <a:t>numpy</a:t>
            </a:r>
            <a:r>
              <a:rPr lang="en-US" sz="2000" i="1" dirty="0">
                <a:latin typeface="Aptos" panose="020B0004020202020204" pitchFamily="34" charset="0"/>
              </a:rPr>
              <a:t>:</a:t>
            </a:r>
            <a:r>
              <a:rPr lang="en-US" sz="2000" dirty="0">
                <a:latin typeface="Aptos" panose="020B0004020202020204" pitchFamily="34" charset="0"/>
              </a:rPr>
              <a:t> Data wrangling and numeric analysis</a:t>
            </a:r>
          </a:p>
          <a:p>
            <a:r>
              <a:rPr lang="en-US" sz="2000" i="1" dirty="0">
                <a:latin typeface="Aptos" panose="020B0004020202020204" pitchFamily="34" charset="0"/>
              </a:rPr>
              <a:t>seaborn, matplotlib: </a:t>
            </a:r>
            <a:r>
              <a:rPr lang="en-US" sz="2000" dirty="0">
                <a:latin typeface="Aptos" panose="020B0004020202020204" pitchFamily="34" charset="0"/>
              </a:rPr>
              <a:t>Data visualization and correlation insights</a:t>
            </a:r>
          </a:p>
          <a:p>
            <a:r>
              <a:rPr lang="en-US" sz="2000" i="1" dirty="0">
                <a:latin typeface="Aptos" panose="020B0004020202020204" pitchFamily="34" charset="0"/>
              </a:rPr>
              <a:t>scikit-learn:</a:t>
            </a:r>
            <a:r>
              <a:rPr lang="en-US" sz="2000" dirty="0">
                <a:latin typeface="Aptos" panose="020B0004020202020204" pitchFamily="34" charset="0"/>
              </a:rPr>
              <a:t> Model building, training, and churn prediction using Random Forest</a:t>
            </a:r>
          </a:p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Modeling Approach</a:t>
            </a:r>
          </a:p>
          <a:p>
            <a:r>
              <a:rPr lang="en-US" sz="2000" dirty="0">
                <a:latin typeface="Aptos" panose="020B0004020202020204" pitchFamily="34" charset="0"/>
              </a:rPr>
              <a:t>Applied Random Forest Classifier for churn prediction</a:t>
            </a:r>
          </a:p>
          <a:p>
            <a:r>
              <a:rPr lang="en-US" sz="2000" dirty="0">
                <a:latin typeface="Aptos" panose="020B0004020202020204" pitchFamily="34" charset="0"/>
              </a:rPr>
              <a:t>Evaluated using confusion matrix, accuracy score, and classification report</a:t>
            </a:r>
          </a:p>
          <a:p>
            <a:r>
              <a:rPr lang="en-US" sz="2000" dirty="0">
                <a:latin typeface="Aptos" panose="020B0004020202020204" pitchFamily="34" charset="0"/>
              </a:rPr>
              <a:t>Results visualized and interpreted for actionable business insights</a:t>
            </a:r>
          </a:p>
        </p:txBody>
      </p:sp>
    </p:spTree>
    <p:extLst>
      <p:ext uri="{BB962C8B-B14F-4D97-AF65-F5344CB8AC3E}">
        <p14:creationId xmlns:p14="http://schemas.microsoft.com/office/powerpoint/2010/main" val="403320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378B-031A-83C9-5A62-F93453E110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79775" y="623888"/>
            <a:ext cx="8912225" cy="128111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8DFC12-37CF-2A4F-3525-1DD95214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378"/>
            <a:ext cx="12191999" cy="68683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068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AA8A-460F-4FF9-9FE3-5D740908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619" y="624110"/>
            <a:ext cx="9547993" cy="1116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" panose="020B0004020202020204" pitchFamily="34" charset="0"/>
              </a:rPr>
              <a:t>Data Analysis and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1A32-F990-4AC3-97F5-2FB7B9B4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618" y="1592826"/>
            <a:ext cx="9547994" cy="4318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Exploratory Data Analysis (EDA)</a:t>
            </a:r>
          </a:p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Key Observations:</a:t>
            </a: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</a:rPr>
              <a:t>📌 Category Visited: Majority churned customers visited Books, followed by Clothing.</a:t>
            </a: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</a:rPr>
              <a:t>👥 Churn by Age Group: Middle-aged users are more prone to churn compared to seniors or youth.</a:t>
            </a: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</a:rPr>
              <a:t>💸 Loyalty Impact: Customers with low loyalty showed significantly higher churn.</a:t>
            </a:r>
          </a:p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Visuals to Insert:</a:t>
            </a:r>
          </a:p>
          <a:p>
            <a:r>
              <a:rPr lang="en-US" sz="2000" dirty="0">
                <a:latin typeface="Aptos" panose="020B0004020202020204" pitchFamily="34" charset="0"/>
              </a:rPr>
              <a:t>Insert bar chart from your dashboard: Count by </a:t>
            </a:r>
            <a:r>
              <a:rPr lang="en-US" sz="2000" dirty="0" err="1">
                <a:latin typeface="Aptos" panose="020B0004020202020204" pitchFamily="34" charset="0"/>
              </a:rPr>
              <a:t>Category_visited</a:t>
            </a:r>
            <a:r>
              <a:rPr lang="en-US" sz="2000" dirty="0">
                <a:latin typeface="Aptos" panose="020B0004020202020204" pitchFamily="34" charset="0"/>
              </a:rPr>
              <a:t> and Count by Loyalty</a:t>
            </a:r>
          </a:p>
          <a:p>
            <a:r>
              <a:rPr lang="en-US" sz="2000" dirty="0">
                <a:latin typeface="Aptos" panose="020B0004020202020204" pitchFamily="34" charset="0"/>
              </a:rPr>
              <a:t>Map for Lost Customer by Location</a:t>
            </a:r>
          </a:p>
        </p:txBody>
      </p:sp>
    </p:spTree>
    <p:extLst>
      <p:ext uri="{BB962C8B-B14F-4D97-AF65-F5344CB8AC3E}">
        <p14:creationId xmlns:p14="http://schemas.microsoft.com/office/powerpoint/2010/main" val="783520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1218</TotalTime>
  <Words>863</Words>
  <Application>Microsoft Office PowerPoint</Application>
  <PresentationFormat>Widescreen</PresentationFormat>
  <Paragraphs>111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Century Gothic</vt:lpstr>
      <vt:lpstr>Wingdings</vt:lpstr>
      <vt:lpstr>Wingdings 3</vt:lpstr>
      <vt:lpstr>Wisp</vt:lpstr>
      <vt:lpstr>    Wainganga College of Engineering and Management     Customer Churn Prediction and Analysis Using Machine Learning.</vt:lpstr>
      <vt:lpstr>Introduction</vt:lpstr>
      <vt:lpstr>Area of your research</vt:lpstr>
      <vt:lpstr>Objective of your study</vt:lpstr>
      <vt:lpstr>Hypothesis if any :</vt:lpstr>
      <vt:lpstr>Research Methodology</vt:lpstr>
      <vt:lpstr>Research Methodology</vt:lpstr>
      <vt:lpstr>PowerPoint Presentation</vt:lpstr>
      <vt:lpstr>Data Analysis and Interpretation</vt:lpstr>
      <vt:lpstr>Data Analysis and Interpretation</vt:lpstr>
      <vt:lpstr>Data Analysis and Interpretation.</vt:lpstr>
      <vt:lpstr>Findings &amp; Suggestions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Topic for Your project</dc:title>
  <dc:creator>RIMR-4</dc:creator>
  <cp:lastModifiedBy>Om Kale</cp:lastModifiedBy>
  <cp:revision>32</cp:revision>
  <dcterms:created xsi:type="dcterms:W3CDTF">2022-05-22T22:18:24Z</dcterms:created>
  <dcterms:modified xsi:type="dcterms:W3CDTF">2025-05-27T03:43:28Z</dcterms:modified>
</cp:coreProperties>
</file>