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96" d="100"/>
          <a:sy n="96" d="100"/>
        </p:scale>
        <p:origin x="-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~wayne/kleinberg-tardos/pdf/12LocalSearch.pdf" TargetMode="External"/><Relationship Id="rId2" Type="http://schemas.openxmlformats.org/officeDocument/2006/relationships/hyperlink" Target="https://en.wikipedia.org/wiki/Local_search_(optimization)#:~:text=A%20local%20search%20algorithm%20starts,defined%20on%20the%20search%20space.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artificial-intelligence-tutorial/local-search-algorithm-in-artificial-intelligence/" TargetMode="External"/><Relationship Id="rId5" Type="http://schemas.openxmlformats.org/officeDocument/2006/relationships/hyperlink" Target="https://www.simplilearn.com/local-search-algorithms-in-ai-article" TargetMode="External"/><Relationship Id="rId4" Type="http://schemas.openxmlformats.org/officeDocument/2006/relationships/hyperlink" Target="https://www.geeksforgeeks.org/local-search-algorithm-in-artificial-intelligenc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629B-AB10-B609-D0AC-37CD71C8A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Neighbor 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20EEC-C77E-557F-54D5-41B35EB96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1881596"/>
          </a:xfrm>
        </p:spPr>
        <p:txBody>
          <a:bodyPr>
            <a:normAutofit/>
          </a:bodyPr>
          <a:lstStyle/>
          <a:p>
            <a:r>
              <a:rPr lang="en-US" dirty="0"/>
              <a:t>					Presentation By</a:t>
            </a:r>
          </a:p>
          <a:p>
            <a:pPr marL="285750" indent="-285750" algn="r">
              <a:buFontTx/>
              <a:buChar char="-"/>
            </a:pPr>
            <a:r>
              <a:rPr lang="en-US" dirty="0"/>
              <a:t>Aryan </a:t>
            </a:r>
            <a:r>
              <a:rPr lang="en-US" dirty="0" err="1"/>
              <a:t>patodiya</a:t>
            </a:r>
            <a:endParaRPr lang="en-US" dirty="0"/>
          </a:p>
          <a:p>
            <a:pPr marL="285750" indent="-285750" algn="r">
              <a:buFontTx/>
              <a:buChar char="-"/>
            </a:pPr>
            <a:r>
              <a:rPr lang="en-US" dirty="0" err="1"/>
              <a:t>Laksh</a:t>
            </a:r>
            <a:r>
              <a:rPr lang="en-US" dirty="0"/>
              <a:t> Agarwal</a:t>
            </a:r>
          </a:p>
          <a:p>
            <a:pPr marL="285750" indent="-285750" algn="r">
              <a:buFontTx/>
              <a:buChar char="-"/>
            </a:pPr>
            <a:r>
              <a:rPr lang="en-US" dirty="0"/>
              <a:t>Om Nai</a:t>
            </a:r>
          </a:p>
        </p:txBody>
      </p:sp>
    </p:spTree>
    <p:extLst>
      <p:ext uri="{BB962C8B-B14F-4D97-AF65-F5344CB8AC3E}">
        <p14:creationId xmlns:p14="http://schemas.microsoft.com/office/powerpoint/2010/main" val="134068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1AAE-FDF2-A051-F321-A9A1C722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02E50-392D-8ABC-3679-E82718F6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379" y="1783265"/>
            <a:ext cx="8661242" cy="4037356"/>
          </a:xfrm>
        </p:spPr>
      </p:pic>
    </p:spTree>
    <p:extLst>
      <p:ext uri="{BB962C8B-B14F-4D97-AF65-F5344CB8AC3E}">
        <p14:creationId xmlns:p14="http://schemas.microsoft.com/office/powerpoint/2010/main" val="296569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9100-D6A5-7692-0016-15502EA1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K-Flip </a:t>
            </a:r>
            <a:r>
              <a:rPr lang="en-US" dirty="0" err="1"/>
              <a:t>Neighbourhood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76BF-58FF-C3A1-6F0E-C4D11302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Cuts (A, B) and (Aʹ , Bʹ) differ in at most k nodes.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99F33-82D9-DD1A-3C1D-16CEDFDC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245" y="2471144"/>
            <a:ext cx="7451510" cy="36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0E91-86A7-9365-35FD-69E7BF9D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4658-DB3F-01DF-427A-C441FDBAAF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Now, we need to flip the </a:t>
                </a:r>
                <a:r>
                  <a:rPr lang="en-US" i="1" dirty="0"/>
                  <a:t>k</a:t>
                </a:r>
                <a:r>
                  <a:rPr lang="en-US" dirty="0"/>
                  <a:t> vertices. At some state we are having vertex set of the V.</a:t>
                </a:r>
              </a:p>
              <a:p>
                <a:r>
                  <a:rPr lang="en-US" dirty="0"/>
                  <a:t>So, among that </a:t>
                </a:r>
                <a:r>
                  <a:rPr lang="en-US" i="1" dirty="0"/>
                  <a:t>V</a:t>
                </a:r>
                <a:r>
                  <a:rPr lang="en-US" dirty="0"/>
                  <a:t> need to flip the </a:t>
                </a:r>
                <a:r>
                  <a:rPr lang="en-US" i="1" dirty="0"/>
                  <a:t>k</a:t>
                </a:r>
                <a:r>
                  <a:rPr lang="en-US" dirty="0"/>
                  <a:t> vertices. And the graph also depends upon the </a:t>
                </a:r>
                <a:r>
                  <a:rPr lang="en-US" i="1" dirty="0"/>
                  <a:t>E</a:t>
                </a:r>
                <a:r>
                  <a:rPr lang="en-US" dirty="0"/>
                  <a:t> edges so.</a:t>
                </a:r>
              </a:p>
              <a:p>
                <a:pPr marL="0" indent="0" algn="ctr">
                  <a:buNone/>
                </a:pPr>
                <a:r>
                  <a:rPr lang="en-US" dirty="0"/>
                  <a:t>O ((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) * (  |E| 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4658-DB3F-01DF-427A-C441FDBAAF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1" t="-177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4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1747-ECD3-7F36-A995-F1B10A3C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 </a:t>
            </a:r>
            <a:r>
              <a:rPr lang="en-US" dirty="0" err="1"/>
              <a:t>Neighbourhood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3FF9-0FE8-0819-4707-8496D6CC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298997"/>
            <a:ext cx="9291215" cy="345061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Kernighan-Lin (KL) neighborhood</a:t>
            </a:r>
            <a:r>
              <a:rPr lang="en-US" dirty="0"/>
              <a:t> is commonly used in solving the </a:t>
            </a:r>
            <a:r>
              <a:rPr lang="en-US" b="1" dirty="0"/>
              <a:t>Max-Cut problem</a:t>
            </a:r>
            <a:r>
              <a:rPr lang="en-US" dirty="0"/>
              <a:t> and other graph partitioning problems. It explores neighborhoods systematically by performing </a:t>
            </a:r>
            <a:r>
              <a:rPr lang="en-US" b="1" dirty="0"/>
              <a:t>pairwise swaps</a:t>
            </a:r>
            <a:r>
              <a:rPr lang="en-US" dirty="0"/>
              <a:t> of vertices between two partitions to improve the cut value. The method was first introduced in the </a:t>
            </a:r>
            <a:r>
              <a:rPr lang="en-US" b="1" dirty="0"/>
              <a:t>Kernighan-Lin algorithm</a:t>
            </a:r>
            <a:r>
              <a:rPr lang="en-US" dirty="0"/>
              <a:t> for graph partitioning.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8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96F7-E2EF-5A3C-0B84-7C7BB6A5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Psudo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6E4F5-5FD3-4515-5247-7B0C68CBC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583" y="2016125"/>
            <a:ext cx="8268421" cy="3449638"/>
          </a:xfrm>
        </p:spPr>
      </p:pic>
    </p:spTree>
    <p:extLst>
      <p:ext uri="{BB962C8B-B14F-4D97-AF65-F5344CB8AC3E}">
        <p14:creationId xmlns:p14="http://schemas.microsoft.com/office/powerpoint/2010/main" val="49588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9C9D-9469-EC00-0CCA-1E077AC6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8F545-EC44-D55A-984A-865963B9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6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C4F9-772C-3B01-C8BA-36F12E2D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C964E1-09D4-BF02-4C40-98D27C167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0277"/>
              </p:ext>
            </p:extLst>
          </p:nvPr>
        </p:nvGraphicFramePr>
        <p:xfrm>
          <a:off x="1450975" y="2016125"/>
          <a:ext cx="9291636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909">
                  <a:extLst>
                    <a:ext uri="{9D8B030D-6E8A-4147-A177-3AD203B41FA5}">
                      <a16:colId xmlns:a16="http://schemas.microsoft.com/office/drawing/2014/main" val="83253997"/>
                    </a:ext>
                  </a:extLst>
                </a:gridCol>
                <a:gridCol w="2322909">
                  <a:extLst>
                    <a:ext uri="{9D8B030D-6E8A-4147-A177-3AD203B41FA5}">
                      <a16:colId xmlns:a16="http://schemas.microsoft.com/office/drawing/2014/main" val="418919851"/>
                    </a:ext>
                  </a:extLst>
                </a:gridCol>
                <a:gridCol w="2322909">
                  <a:extLst>
                    <a:ext uri="{9D8B030D-6E8A-4147-A177-3AD203B41FA5}">
                      <a16:colId xmlns:a16="http://schemas.microsoft.com/office/drawing/2014/main" val="3212529153"/>
                    </a:ext>
                  </a:extLst>
                </a:gridCol>
                <a:gridCol w="2322909">
                  <a:extLst>
                    <a:ext uri="{9D8B030D-6E8A-4147-A177-3AD203B41FA5}">
                      <a16:colId xmlns:a16="http://schemas.microsoft.com/office/drawing/2014/main" val="1179642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K-flip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KL-flip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5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0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High(Small)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(large k)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(Large)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35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Best 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Escaping local optima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Constrained problems or subset exploration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8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99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853B-4230-A28E-31CA-5AD0A931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3B30-982E-4321-E46C-A90B3D07F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Wikipedia</a:t>
            </a:r>
            <a:endParaRPr lang="en-US" dirty="0"/>
          </a:p>
          <a:p>
            <a:r>
              <a:rPr lang="en-US" dirty="0">
                <a:hlinkClick r:id="rId3"/>
              </a:rPr>
              <a:t>Princeton.</a:t>
            </a:r>
            <a:endParaRPr lang="en-US" dirty="0"/>
          </a:p>
          <a:p>
            <a:r>
              <a:rPr lang="en-US" dirty="0">
                <a:hlinkClick r:id="rId4"/>
              </a:rPr>
              <a:t>GFG</a:t>
            </a:r>
            <a:endParaRPr lang="en-US" dirty="0"/>
          </a:p>
          <a:p>
            <a:r>
              <a:rPr lang="en-US" dirty="0">
                <a:hlinkClick r:id="rId5"/>
              </a:rPr>
              <a:t>Simplilearn</a:t>
            </a:r>
            <a:endParaRPr lang="en-US" dirty="0"/>
          </a:p>
          <a:p>
            <a:r>
              <a:rPr lang="en-US" dirty="0">
                <a:hlinkClick r:id="rId6"/>
              </a:rPr>
              <a:t>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88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ABB1-5E3A-AA0E-8DCF-6DFBDA3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547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26A7-8EC0-2C89-87C6-2888D0CC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neighbor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31E6-190B-A547-221E-D7DAAD8B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neighbor of a solution is another solution that can be reached by making a small modification (or move) to the current solution. </a:t>
            </a:r>
          </a:p>
          <a:p>
            <a:r>
              <a:rPr lang="en-US" dirty="0"/>
              <a:t>For example:-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the </a:t>
            </a:r>
            <a:r>
              <a:rPr lang="en-US" b="1" dirty="0"/>
              <a:t>traveling salesman problem (TSP)</a:t>
            </a:r>
            <a:r>
              <a:rPr lang="en-US" dirty="0"/>
              <a:t>: A neighbor could be a route obtained by swapping two cities in the current route.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binary optimization</a:t>
            </a:r>
            <a:r>
              <a:rPr lang="en-US" dirty="0"/>
              <a:t>: A neighbor could be a solution obtained by flipping one bit of the binary 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035D-8A61-C170-F7F5-598121DB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different ways of neighbor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2991-7226-F78C-B94E-9CA2216A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IS NOT A SPECIFIC ALGORITHM BUT MORE LIKE A FRAMEWORK OR TOOL IN THE APPLICATION OF THE LOCAL SEARCH TO GENRATE NEIGHBOURING SOLUTION.</a:t>
            </a:r>
          </a:p>
          <a:p>
            <a:r>
              <a:rPr lang="en-US" b="1" dirty="0"/>
              <a:t>DETERMINES THE STRUCTURE OF THE NEIGHBORHOOD, WHICH IS SET OF ALL POSSIBLE SOLUTION THAT ARE “CLOSE” TO THE CURRENT SOLUTION.</a:t>
            </a:r>
          </a:p>
          <a:p>
            <a:r>
              <a:rPr lang="en-US" dirty="0"/>
              <a:t>There are the various forms of neighbor  relation defined based on the problem, optimality, requirement, and obviously time complexity matters !!! </a:t>
            </a:r>
          </a:p>
        </p:txBody>
      </p:sp>
    </p:spTree>
    <p:extLst>
      <p:ext uri="{BB962C8B-B14F-4D97-AF65-F5344CB8AC3E}">
        <p14:creationId xmlns:p14="http://schemas.microsoft.com/office/powerpoint/2010/main" val="204080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A4F3-D613-DB85-01F9-8473BBF6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SOFT PRODUCER FOR THE NEIGHBOR RELATION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6FC0BF-E88D-9DB7-03DC-C3415AE66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74025"/>
            <a:ext cx="9291215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Generating neighbors: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uses the neighbor relation to generate new candidate solutions.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Evaluating neighbors: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evaluates these neighbors using the objective function to decide whether to move to a new solution.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Iterative improvement: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iteratively moves through the neighborhood, seeking better solutions. </a:t>
            </a:r>
          </a:p>
        </p:txBody>
      </p:sp>
    </p:spTree>
    <p:extLst>
      <p:ext uri="{BB962C8B-B14F-4D97-AF65-F5344CB8AC3E}">
        <p14:creationId xmlns:p14="http://schemas.microsoft.com/office/powerpoint/2010/main" val="206567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B816-ED5D-B6B3-C242-4F831860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Varied forms of neighbor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DE08-1BF0-5E75-2A6E-C9D7ADD1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Swap Neighborhood</a:t>
            </a:r>
          </a:p>
          <a:p>
            <a:r>
              <a:rPr lang="en-US" dirty="0"/>
              <a:t>Insert/Shift Neighborhood</a:t>
            </a:r>
          </a:p>
          <a:p>
            <a:r>
              <a:rPr lang="en-US" dirty="0"/>
              <a:t>2-opt or k-opt Neighborhood</a:t>
            </a:r>
          </a:p>
          <a:p>
            <a:r>
              <a:rPr lang="en-US" dirty="0"/>
              <a:t>Flip Neighborhood</a:t>
            </a:r>
          </a:p>
          <a:p>
            <a:r>
              <a:rPr lang="en-US" dirty="0"/>
              <a:t>Add/Remove Neighborhood</a:t>
            </a:r>
          </a:p>
          <a:p>
            <a:r>
              <a:rPr lang="en-US" dirty="0"/>
              <a:t>Permutation Neighborhood</a:t>
            </a:r>
          </a:p>
          <a:p>
            <a:r>
              <a:rPr lang="en-US" dirty="0"/>
              <a:t>Distance-Based Neighborhood</a:t>
            </a:r>
          </a:p>
          <a:p>
            <a:r>
              <a:rPr lang="en-US" dirty="0"/>
              <a:t>Hybrid Neighborhoods and many more</a:t>
            </a:r>
          </a:p>
        </p:txBody>
      </p:sp>
    </p:spTree>
    <p:extLst>
      <p:ext uri="{BB962C8B-B14F-4D97-AF65-F5344CB8AC3E}">
        <p14:creationId xmlns:p14="http://schemas.microsoft.com/office/powerpoint/2010/main" val="36878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C3BE-A6AD-2CDE-B110-A21A8659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904382"/>
            <a:ext cx="9291215" cy="1049235"/>
          </a:xfrm>
        </p:spPr>
        <p:txBody>
          <a:bodyPr/>
          <a:lstStyle/>
          <a:p>
            <a:r>
              <a:rPr lang="en-US" dirty="0"/>
              <a:t>Let’s look to few of them</a:t>
            </a:r>
          </a:p>
        </p:txBody>
      </p:sp>
    </p:spTree>
    <p:extLst>
      <p:ext uri="{BB962C8B-B14F-4D97-AF65-F5344CB8AC3E}">
        <p14:creationId xmlns:p14="http://schemas.microsoft.com/office/powerpoint/2010/main" val="2041862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DF0C-446B-21DC-955C-A789E22A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CUT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30182-01BC-EA94-5C2F-1872845A1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629862"/>
            <a:ext cx="9291638" cy="2222163"/>
          </a:xfrm>
        </p:spPr>
      </p:pic>
    </p:spTree>
    <p:extLst>
      <p:ext uri="{BB962C8B-B14F-4D97-AF65-F5344CB8AC3E}">
        <p14:creationId xmlns:p14="http://schemas.microsoft.com/office/powerpoint/2010/main" val="177246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E5FE-13E1-D8AB-DD2A-6FDDEA3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Single flip neighborhood or 1 flip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2C76-DDF2-E0BA-7412-2C059ED8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Given a cut (A, B), move one node from A to B, or one from B to A if it improves the solution.</a:t>
            </a:r>
          </a:p>
          <a:p>
            <a:pPr marL="0" indent="0" algn="ctr">
              <a:buNone/>
            </a:pPr>
            <a:r>
              <a:rPr lang="en-US" b="1" dirty="0"/>
              <a:t>OR (IN OTHE WORDS)</a:t>
            </a:r>
          </a:p>
          <a:p>
            <a:r>
              <a:rPr lang="en-US" dirty="0"/>
              <a:t>Cuts (A, B) and (Aʹ , Bʹ) differ in exactly one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4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95C0-684F-5A60-9AC6-9397904C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3002F-9795-D88C-BBA0-35B1E823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788" y="2016125"/>
            <a:ext cx="5602012" cy="3449638"/>
          </a:xfrm>
        </p:spPr>
      </p:pic>
    </p:spTree>
    <p:extLst>
      <p:ext uri="{BB962C8B-B14F-4D97-AF65-F5344CB8AC3E}">
        <p14:creationId xmlns:p14="http://schemas.microsoft.com/office/powerpoint/2010/main" val="7581388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173</TotalTime>
  <Words>522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Rockwell</vt:lpstr>
      <vt:lpstr>Wingdings</vt:lpstr>
      <vt:lpstr>Gallery</vt:lpstr>
      <vt:lpstr>Neighbor Relation</vt:lpstr>
      <vt:lpstr>What is neighbor Relation</vt:lpstr>
      <vt:lpstr>What are different ways of neighbor relation</vt:lpstr>
      <vt:lpstr>A SOFT PRODUCER FOR THE NEIGHBOR RELATION</vt:lpstr>
      <vt:lpstr>Varied forms of neighbor relation</vt:lpstr>
      <vt:lpstr>Let’s look to few of them</vt:lpstr>
      <vt:lpstr>Max CUT Problem</vt:lpstr>
      <vt:lpstr>1) Single flip neighborhood or 1 flip neighborhood</vt:lpstr>
      <vt:lpstr>Pseudo code</vt:lpstr>
      <vt:lpstr>Proof</vt:lpstr>
      <vt:lpstr>K-Flip Neighbourhood</vt:lpstr>
      <vt:lpstr>Let’s do analysis</vt:lpstr>
      <vt:lpstr>Kl Neighbourhood</vt:lpstr>
      <vt:lpstr>Psudo Code</vt:lpstr>
      <vt:lpstr>Let’s See the code</vt:lpstr>
      <vt:lpstr>Comparision</vt:lpstr>
      <vt:lpstr>Refrences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NAI</dc:creator>
  <cp:lastModifiedBy>OM NAI</cp:lastModifiedBy>
  <cp:revision>1</cp:revision>
  <dcterms:created xsi:type="dcterms:W3CDTF">2024-12-05T01:08:29Z</dcterms:created>
  <dcterms:modified xsi:type="dcterms:W3CDTF">2024-12-05T04:02:15Z</dcterms:modified>
</cp:coreProperties>
</file>