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dirty="0"/>
              <a:t>Click icon to add picture</a:t>
            </a:r>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4/30/2023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4/30/2023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docs.opencv.org/3.4/db/df6/tutorial_erosion_dilatation.html" TargetMode="External"/><Relationship Id="rId2" Type="http://schemas.openxmlformats.org/officeDocument/2006/relationships/hyperlink" Target="https://towardsdatascience.com/text-to-speech-explained-from-basic-498119aa38b5" TargetMode="External"/><Relationship Id="rId1" Type="http://schemas.openxmlformats.org/officeDocument/2006/relationships/slideLayout" Target="../slideLayouts/slideLayout2.xml"/><Relationship Id="rId5" Type="http://schemas.openxmlformats.org/officeDocument/2006/relationships/hyperlink" Target="https://github.com/OmNai12/SDP---Project" TargetMode="External"/><Relationship Id="rId4" Type="http://schemas.openxmlformats.org/officeDocument/2006/relationships/hyperlink" Target="https://pypi.org/project/pytessera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C287-1C3A-3041-5359-B699C3F96FD5}"/>
              </a:ext>
            </a:extLst>
          </p:cNvPr>
          <p:cNvSpPr>
            <a:spLocks noGrp="1"/>
          </p:cNvSpPr>
          <p:nvPr>
            <p:ph type="ctrTitle"/>
          </p:nvPr>
        </p:nvSpPr>
        <p:spPr/>
        <p:txBody>
          <a:bodyPr>
            <a:normAutofit/>
          </a:bodyPr>
          <a:lstStyle/>
          <a:p>
            <a:r>
              <a:rPr lang="en-IN" sz="4800" dirty="0"/>
              <a:t>Speech Translator with OCR reader</a:t>
            </a:r>
          </a:p>
        </p:txBody>
      </p:sp>
      <p:sp>
        <p:nvSpPr>
          <p:cNvPr id="3" name="Subtitle 2">
            <a:extLst>
              <a:ext uri="{FF2B5EF4-FFF2-40B4-BE49-F238E27FC236}">
                <a16:creationId xmlns:a16="http://schemas.microsoft.com/office/drawing/2014/main" id="{1D672C21-6409-F407-DC3E-225E62F6247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7903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5990-CDEA-A4DA-A12F-39DFE946FF9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1 :- How speech to text works :-</a:t>
            </a:r>
            <a:endParaRPr lang="en-IN" dirty="0"/>
          </a:p>
        </p:txBody>
      </p:sp>
      <p:sp>
        <p:nvSpPr>
          <p:cNvPr id="3" name="Content Placeholder 2">
            <a:extLst>
              <a:ext uri="{FF2B5EF4-FFF2-40B4-BE49-F238E27FC236}">
                <a16:creationId xmlns:a16="http://schemas.microsoft.com/office/drawing/2014/main" id="{319A9273-E3C1-6F72-4581-8B04B45D5797}"/>
              </a:ext>
            </a:extLst>
          </p:cNvPr>
          <p:cNvSpPr>
            <a:spLocks noGrp="1"/>
          </p:cNvSpPr>
          <p:nvPr>
            <p:ph idx="1"/>
          </p:nvPr>
        </p:nvSpPr>
        <p:spPr/>
        <p:txBody>
          <a:bodyPr/>
          <a:lstStyle/>
          <a:p>
            <a:r>
              <a:rPr lang="en-IN" dirty="0"/>
              <a:t>Commonly used algorithms :-</a:t>
            </a:r>
          </a:p>
          <a:p>
            <a:r>
              <a:rPr lang="en-IN" dirty="0"/>
              <a:t>Convolutional Neural Networks (Gen. for images still can be used for audio input for extracting features)</a:t>
            </a:r>
          </a:p>
          <a:p>
            <a:r>
              <a:rPr lang="en-IN" dirty="0"/>
              <a:t>Recurrent Neural Networks (temporal dependencies between frames)</a:t>
            </a:r>
          </a:p>
          <a:p>
            <a:r>
              <a:rPr lang="en-IN" dirty="0"/>
              <a:t>Long Short-Term Memory (RNN only but handle longer range of data)</a:t>
            </a:r>
          </a:p>
          <a:p>
            <a:r>
              <a:rPr lang="en-IN" dirty="0"/>
              <a:t>Transformer Networks (Early stage)</a:t>
            </a:r>
          </a:p>
          <a:p>
            <a:r>
              <a:rPr lang="en-IN" dirty="0"/>
              <a:t>Impl :- LAS (Listen Attend Spell -&gt; CNN + LSATM)</a:t>
            </a:r>
          </a:p>
        </p:txBody>
      </p:sp>
    </p:spTree>
    <p:extLst>
      <p:ext uri="{BB962C8B-B14F-4D97-AF65-F5344CB8AC3E}">
        <p14:creationId xmlns:p14="http://schemas.microsoft.com/office/powerpoint/2010/main" val="382470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948F-D598-CBB8-C450-4E7B745520E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2 :- Translation Phase </a:t>
            </a:r>
          </a:p>
        </p:txBody>
      </p:sp>
      <p:sp>
        <p:nvSpPr>
          <p:cNvPr id="3" name="Content Placeholder 2">
            <a:extLst>
              <a:ext uri="{FF2B5EF4-FFF2-40B4-BE49-F238E27FC236}">
                <a16:creationId xmlns:a16="http://schemas.microsoft.com/office/drawing/2014/main" id="{9C28B271-51AF-84B1-0F49-FA623AA0CC87}"/>
              </a:ext>
            </a:extLst>
          </p:cNvPr>
          <p:cNvSpPr>
            <a:spLocks noGrp="1"/>
          </p:cNvSpPr>
          <p:nvPr>
            <p:ph idx="1"/>
          </p:nvPr>
        </p:nvSpPr>
        <p:spPr/>
        <p:txBody>
          <a:bodyPr/>
          <a:lstStyle/>
          <a:p>
            <a:r>
              <a:rPr lang="en-IN" dirty="0"/>
              <a:t>Generally the procced data is feed to the RNN layer also comprise of the ENCODERS AND DECODERS layer which do work for the machine translation phase </a:t>
            </a:r>
          </a:p>
          <a:p>
            <a:r>
              <a:rPr lang="en-IN" dirty="0"/>
              <a:t>Commonly used algorithms :-</a:t>
            </a:r>
          </a:p>
          <a:p>
            <a:r>
              <a:rPr lang="en-IN" dirty="0"/>
              <a:t>RNNs</a:t>
            </a:r>
          </a:p>
          <a:p>
            <a:r>
              <a:rPr lang="en-IN" dirty="0"/>
              <a:t>Encoders and Decoders</a:t>
            </a:r>
          </a:p>
          <a:p>
            <a:endParaRPr lang="en-IN" dirty="0"/>
          </a:p>
        </p:txBody>
      </p:sp>
    </p:spTree>
    <p:extLst>
      <p:ext uri="{BB962C8B-B14F-4D97-AF65-F5344CB8AC3E}">
        <p14:creationId xmlns:p14="http://schemas.microsoft.com/office/powerpoint/2010/main" val="318443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1C55-5833-778D-33C7-C54AC6BEC10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2 :- Translation Phase </a:t>
            </a:r>
            <a:endParaRPr lang="en-IN" dirty="0"/>
          </a:p>
        </p:txBody>
      </p:sp>
      <p:pic>
        <p:nvPicPr>
          <p:cNvPr id="5" name="Content Placeholder 4">
            <a:extLst>
              <a:ext uri="{FF2B5EF4-FFF2-40B4-BE49-F238E27FC236}">
                <a16:creationId xmlns:a16="http://schemas.microsoft.com/office/drawing/2014/main" id="{09CAEA2C-045C-3FBE-2CEC-A449FE0AA6CE}"/>
              </a:ext>
            </a:extLst>
          </p:cNvPr>
          <p:cNvPicPr>
            <a:picLocks noGrp="1" noChangeAspect="1"/>
          </p:cNvPicPr>
          <p:nvPr>
            <p:ph idx="1"/>
          </p:nvPr>
        </p:nvPicPr>
        <p:blipFill>
          <a:blip r:embed="rId2"/>
          <a:stretch>
            <a:fillRect/>
          </a:stretch>
        </p:blipFill>
        <p:spPr>
          <a:xfrm>
            <a:off x="1450392" y="1853754"/>
            <a:ext cx="9291215" cy="3937635"/>
          </a:xfrm>
        </p:spPr>
      </p:pic>
    </p:spTree>
    <p:extLst>
      <p:ext uri="{BB962C8B-B14F-4D97-AF65-F5344CB8AC3E}">
        <p14:creationId xmlns:p14="http://schemas.microsoft.com/office/powerpoint/2010/main" val="225995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EE1B-B37F-2B26-81F7-D7BDB3A661E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2 :- Translation Phase</a:t>
            </a:r>
          </a:p>
        </p:txBody>
      </p:sp>
      <p:sp>
        <p:nvSpPr>
          <p:cNvPr id="3" name="Content Placeholder 2">
            <a:extLst>
              <a:ext uri="{FF2B5EF4-FFF2-40B4-BE49-F238E27FC236}">
                <a16:creationId xmlns:a16="http://schemas.microsoft.com/office/drawing/2014/main" id="{648FF68B-25BE-2D68-CED3-7541B2F1F061}"/>
              </a:ext>
            </a:extLst>
          </p:cNvPr>
          <p:cNvSpPr>
            <a:spLocks noGrp="1"/>
          </p:cNvSpPr>
          <p:nvPr>
            <p:ph idx="1"/>
          </p:nvPr>
        </p:nvSpPr>
        <p:spPr/>
        <p:txBody>
          <a:bodyPr>
            <a:normAutofit fontScale="85000" lnSpcReduction="10000"/>
          </a:bodyPr>
          <a:lstStyle/>
          <a:p>
            <a:r>
              <a:rPr lang="en-US" dirty="0"/>
              <a:t>An encoder and decoder. The encoder summarizes the input into a context variable, also called the state. This context is then decoded and the output sequence is generated.</a:t>
            </a:r>
          </a:p>
          <a:p>
            <a:r>
              <a:rPr lang="en-US" dirty="0"/>
              <a:t>Since both the encoder and decoder are recurrent, they have loops which process each part of the sequence at different time steps. </a:t>
            </a:r>
          </a:p>
          <a:p>
            <a:r>
              <a:rPr lang="en-US" dirty="0"/>
              <a:t>At each time step, the encoder “reads” the input word and performs a transformation on its hidden state. Then it passes that hidden state to the next time step. Keep in mind that the hidden state represents the relevant context flowing through the network. The bigger the hidden state, the greater the learning capacity of the model, but also the greater the computation requirements.</a:t>
            </a:r>
            <a:endParaRPr lang="en-IN" dirty="0"/>
          </a:p>
        </p:txBody>
      </p:sp>
    </p:spTree>
    <p:extLst>
      <p:ext uri="{BB962C8B-B14F-4D97-AF65-F5344CB8AC3E}">
        <p14:creationId xmlns:p14="http://schemas.microsoft.com/office/powerpoint/2010/main" val="21229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01A2-0006-E411-EFCC-E26A69DFF79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2 :- Translation </a:t>
            </a:r>
            <a:r>
              <a:rPr lang="en-IN" dirty="0" err="1">
                <a:latin typeface="Times New Roman" panose="02020603050405020304" pitchFamily="18" charset="0"/>
                <a:cs typeface="Times New Roman" panose="02020603050405020304" pitchFamily="18" charset="0"/>
              </a:rPr>
              <a:t>PHase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77A3BC-1C7B-E80C-0794-E4ED03314BA5}"/>
              </a:ext>
            </a:extLst>
          </p:cNvPr>
          <p:cNvSpPr>
            <a:spLocks noGrp="1"/>
          </p:cNvSpPr>
          <p:nvPr>
            <p:ph idx="1"/>
          </p:nvPr>
        </p:nvSpPr>
        <p:spPr/>
        <p:txBody>
          <a:bodyPr>
            <a:normAutofit fontScale="85000" lnSpcReduction="10000"/>
          </a:bodyPr>
          <a:lstStyle/>
          <a:p>
            <a:r>
              <a:rPr lang="en-US" dirty="0"/>
              <a:t>For now, notice that for each time step after the first word in the sequence there are two inputs: the hidden state and a word from the sequence. For the encoder, it’s the next word in the input sequence. For the decoder, it’s the previous word from the output sequence.</a:t>
            </a:r>
          </a:p>
          <a:p>
            <a:endParaRPr lang="en-US" dirty="0"/>
          </a:p>
          <a:p>
            <a:r>
              <a:rPr lang="en-US" dirty="0"/>
              <a:t>Also, remember that when we refer to a “word,” we really mean the vector representation of the word which comes from the embedding layer.</a:t>
            </a:r>
          </a:p>
          <a:p>
            <a:endParaRPr lang="en-US" dirty="0"/>
          </a:p>
          <a:p>
            <a:r>
              <a:rPr lang="en-US" dirty="0"/>
              <a:t>Here’s another way to visualize the encoder and decoder, except with a Mandarin input sequence.</a:t>
            </a:r>
          </a:p>
        </p:txBody>
      </p:sp>
    </p:spTree>
    <p:extLst>
      <p:ext uri="{BB962C8B-B14F-4D97-AF65-F5344CB8AC3E}">
        <p14:creationId xmlns:p14="http://schemas.microsoft.com/office/powerpoint/2010/main" val="158697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D3F6-04AD-D579-ED56-0EABF5DDE3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2 :- Translation </a:t>
            </a:r>
            <a:r>
              <a:rPr lang="en-IN" dirty="0" err="1">
                <a:latin typeface="Times New Roman" panose="02020603050405020304" pitchFamily="18" charset="0"/>
                <a:cs typeface="Times New Roman" panose="02020603050405020304" pitchFamily="18" charset="0"/>
              </a:rPr>
              <a:t>PHase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C66E32F-E56A-AB6F-CCC1-D95F9BFBF646}"/>
              </a:ext>
            </a:extLst>
          </p:cNvPr>
          <p:cNvPicPr>
            <a:picLocks noGrp="1" noChangeAspect="1"/>
          </p:cNvPicPr>
          <p:nvPr>
            <p:ph idx="1"/>
          </p:nvPr>
        </p:nvPicPr>
        <p:blipFill>
          <a:blip r:embed="rId2"/>
          <a:stretch>
            <a:fillRect/>
          </a:stretch>
        </p:blipFill>
        <p:spPr>
          <a:xfrm>
            <a:off x="1046480" y="2016125"/>
            <a:ext cx="9408160" cy="3419476"/>
          </a:xfrm>
        </p:spPr>
      </p:pic>
    </p:spTree>
    <p:extLst>
      <p:ext uri="{BB962C8B-B14F-4D97-AF65-F5344CB8AC3E}">
        <p14:creationId xmlns:p14="http://schemas.microsoft.com/office/powerpoint/2010/main" val="212081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BA41-CEA9-0229-03D9-AB065F64CD8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2 :- Translation phase</a:t>
            </a:r>
          </a:p>
        </p:txBody>
      </p:sp>
      <p:sp>
        <p:nvSpPr>
          <p:cNvPr id="3" name="Content Placeholder 2">
            <a:extLst>
              <a:ext uri="{FF2B5EF4-FFF2-40B4-BE49-F238E27FC236}">
                <a16:creationId xmlns:a16="http://schemas.microsoft.com/office/drawing/2014/main" id="{297112B3-DA63-396A-9CD4-44AECACA65AA}"/>
              </a:ext>
            </a:extLst>
          </p:cNvPr>
          <p:cNvSpPr>
            <a:spLocks noGrp="1"/>
          </p:cNvSpPr>
          <p:nvPr>
            <p:ph idx="1"/>
          </p:nvPr>
        </p:nvSpPr>
        <p:spPr/>
        <p:txBody>
          <a:bodyPr/>
          <a:lstStyle/>
          <a:p>
            <a:r>
              <a:rPr lang="en-US" dirty="0"/>
              <a:t>The encoder only has historical context. But, providing future context can result in better model performance. This may seem counterintuitive to the way humans process language since we only read in one direction.</a:t>
            </a:r>
          </a:p>
          <a:p>
            <a:r>
              <a:rPr lang="en-US" dirty="0"/>
              <a:t> However, humans often require future context to interpret what is being said. In other words, sometimes we don’t understand a sentence until an important word or phrase is provided at the end.</a:t>
            </a:r>
          </a:p>
          <a:p>
            <a:r>
              <a:rPr lang="en-US" dirty="0"/>
              <a:t>To implement this, we train two RNN layers simultaneously. The first layer is fed the input sequence as-is and the second is fed a reversed copy.</a:t>
            </a:r>
            <a:endParaRPr lang="en-IN" dirty="0"/>
          </a:p>
        </p:txBody>
      </p:sp>
    </p:spTree>
    <p:extLst>
      <p:ext uri="{BB962C8B-B14F-4D97-AF65-F5344CB8AC3E}">
        <p14:creationId xmlns:p14="http://schemas.microsoft.com/office/powerpoint/2010/main" val="170501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D586-8DCB-53B1-97A7-5E502805F7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2 :- Translation phase</a:t>
            </a:r>
          </a:p>
        </p:txBody>
      </p:sp>
      <p:pic>
        <p:nvPicPr>
          <p:cNvPr id="5" name="Content Placeholder 4">
            <a:extLst>
              <a:ext uri="{FF2B5EF4-FFF2-40B4-BE49-F238E27FC236}">
                <a16:creationId xmlns:a16="http://schemas.microsoft.com/office/drawing/2014/main" id="{1F568322-69C2-CCBF-2A76-D491CA4F5351}"/>
              </a:ext>
            </a:extLst>
          </p:cNvPr>
          <p:cNvPicPr>
            <a:picLocks noGrp="1" noChangeAspect="1"/>
          </p:cNvPicPr>
          <p:nvPr>
            <p:ph idx="1"/>
          </p:nvPr>
        </p:nvPicPr>
        <p:blipFill>
          <a:blip r:embed="rId2"/>
          <a:stretch>
            <a:fillRect/>
          </a:stretch>
        </p:blipFill>
        <p:spPr>
          <a:xfrm>
            <a:off x="1960880" y="2199005"/>
            <a:ext cx="8270239" cy="3449638"/>
          </a:xfrm>
        </p:spPr>
      </p:pic>
    </p:spTree>
    <p:extLst>
      <p:ext uri="{BB962C8B-B14F-4D97-AF65-F5344CB8AC3E}">
        <p14:creationId xmlns:p14="http://schemas.microsoft.com/office/powerpoint/2010/main" val="1439408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F432-95B6-FC15-A734-0292EB24904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3: Conversion of Text image to text (OCR Reader part)</a:t>
            </a:r>
          </a:p>
        </p:txBody>
      </p:sp>
      <p:sp>
        <p:nvSpPr>
          <p:cNvPr id="3" name="Content Placeholder 2">
            <a:extLst>
              <a:ext uri="{FF2B5EF4-FFF2-40B4-BE49-F238E27FC236}">
                <a16:creationId xmlns:a16="http://schemas.microsoft.com/office/drawing/2014/main" id="{23A474D1-D48B-3EC5-6450-98EC826CBF84}"/>
              </a:ext>
            </a:extLst>
          </p:cNvPr>
          <p:cNvSpPr>
            <a:spLocks noGrp="1"/>
          </p:cNvSpPr>
          <p:nvPr>
            <p:ph idx="1"/>
          </p:nvPr>
        </p:nvSpPr>
        <p:spPr/>
        <p:txBody>
          <a:bodyPr/>
          <a:lstStyle/>
          <a:p>
            <a:r>
              <a:rPr lang="en-IN" dirty="0"/>
              <a:t>This is 4 stage process :- </a:t>
            </a:r>
          </a:p>
          <a:p>
            <a:pPr marL="457200" indent="-457200">
              <a:buFont typeface="+mj-lt"/>
              <a:buAutoNum type="arabicPeriod"/>
            </a:pPr>
            <a:r>
              <a:rPr lang="en-IN" dirty="0"/>
              <a:t>Binarizing the image.</a:t>
            </a:r>
          </a:p>
          <a:p>
            <a:pPr marL="457200" indent="-457200">
              <a:buFont typeface="+mj-lt"/>
              <a:buAutoNum type="arabicPeriod"/>
            </a:pPr>
            <a:r>
              <a:rPr lang="en-IN" dirty="0"/>
              <a:t>Noise removal from image.</a:t>
            </a:r>
          </a:p>
          <a:p>
            <a:pPr marL="457200" indent="-457200">
              <a:buFont typeface="+mj-lt"/>
              <a:buAutoNum type="arabicPeriod"/>
            </a:pPr>
            <a:r>
              <a:rPr lang="en-IN" dirty="0"/>
              <a:t>Removing the border.</a:t>
            </a:r>
          </a:p>
          <a:p>
            <a:pPr marL="457200" indent="-457200">
              <a:buFont typeface="+mj-lt"/>
              <a:buAutoNum type="arabicPeriod"/>
            </a:pPr>
            <a:r>
              <a:rPr lang="en-IN"/>
              <a:t>Extracting the text.</a:t>
            </a:r>
            <a:endParaRPr lang="en-IN" dirty="0"/>
          </a:p>
        </p:txBody>
      </p:sp>
    </p:spTree>
    <p:extLst>
      <p:ext uri="{BB962C8B-B14F-4D97-AF65-F5344CB8AC3E}">
        <p14:creationId xmlns:p14="http://schemas.microsoft.com/office/powerpoint/2010/main" val="220572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743C4B-C5D5-4848-9864-E465B74FB486}"/>
              </a:ext>
            </a:extLst>
          </p:cNvPr>
          <p:cNvPicPr>
            <a:picLocks noChangeAspect="1"/>
          </p:cNvPicPr>
          <p:nvPr/>
        </p:nvPicPr>
        <p:blipFill>
          <a:blip r:embed="rId2"/>
          <a:stretch>
            <a:fillRect/>
          </a:stretch>
        </p:blipFill>
        <p:spPr>
          <a:xfrm>
            <a:off x="319539" y="717038"/>
            <a:ext cx="11552921" cy="3200677"/>
          </a:xfrm>
          <a:prstGeom prst="rect">
            <a:avLst/>
          </a:prstGeom>
        </p:spPr>
      </p:pic>
      <p:sp>
        <p:nvSpPr>
          <p:cNvPr id="4" name="TextBox 3">
            <a:extLst>
              <a:ext uri="{FF2B5EF4-FFF2-40B4-BE49-F238E27FC236}">
                <a16:creationId xmlns:a16="http://schemas.microsoft.com/office/drawing/2014/main" id="{4D22D0E6-8D83-4821-0C48-1DDA6B51B990}"/>
              </a:ext>
            </a:extLst>
          </p:cNvPr>
          <p:cNvSpPr txBox="1"/>
          <p:nvPr/>
        </p:nvSpPr>
        <p:spPr>
          <a:xfrm>
            <a:off x="3106045" y="4410637"/>
            <a:ext cx="5979907" cy="461665"/>
          </a:xfrm>
          <a:prstGeom prst="rect">
            <a:avLst/>
          </a:prstGeom>
          <a:noFill/>
        </p:spPr>
        <p:txBody>
          <a:bodyPr wrap="none" rtlCol="0">
            <a:spAutoFit/>
          </a:bodyPr>
          <a:lstStyle/>
          <a:p>
            <a:r>
              <a:rPr lang="en-IN" sz="2400" dirty="0">
                <a:solidFill>
                  <a:srgbClr val="FF0000"/>
                </a:solidFill>
              </a:rPr>
              <a:t>The above image is provided as an input.</a:t>
            </a:r>
          </a:p>
        </p:txBody>
      </p:sp>
    </p:spTree>
    <p:extLst>
      <p:ext uri="{BB962C8B-B14F-4D97-AF65-F5344CB8AC3E}">
        <p14:creationId xmlns:p14="http://schemas.microsoft.com/office/powerpoint/2010/main" val="405713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F22A-A07D-8ED4-ECBC-8A8783F55038}"/>
              </a:ext>
            </a:extLst>
          </p:cNvPr>
          <p:cNvSpPr>
            <a:spLocks noGrp="1"/>
          </p:cNvSpPr>
          <p:nvPr>
            <p:ph type="title"/>
          </p:nvPr>
        </p:nvSpPr>
        <p:spPr/>
        <p:txBody>
          <a:bodyPr/>
          <a:lstStyle/>
          <a:p>
            <a:r>
              <a:rPr lang="en-IN" dirty="0"/>
              <a:t>Made By :-</a:t>
            </a:r>
          </a:p>
        </p:txBody>
      </p:sp>
      <p:sp>
        <p:nvSpPr>
          <p:cNvPr id="3" name="Content Placeholder 2">
            <a:extLst>
              <a:ext uri="{FF2B5EF4-FFF2-40B4-BE49-F238E27FC236}">
                <a16:creationId xmlns:a16="http://schemas.microsoft.com/office/drawing/2014/main" id="{726CA233-151E-3A1B-2E7E-AF7185F68184}"/>
              </a:ext>
            </a:extLst>
          </p:cNvPr>
          <p:cNvSpPr>
            <a:spLocks noGrp="1"/>
          </p:cNvSpPr>
          <p:nvPr>
            <p:ph idx="1"/>
          </p:nvPr>
        </p:nvSpPr>
        <p:spPr/>
        <p:txBody>
          <a:bodyPr>
            <a:normAutofit/>
          </a:bodyPr>
          <a:lstStyle/>
          <a:p>
            <a:pPr marL="0" indent="0" algn="ctr">
              <a:buNone/>
            </a:pPr>
            <a:r>
              <a:rPr lang="en-IN" sz="2800" dirty="0"/>
              <a:t>Nai Om </a:t>
            </a:r>
            <a:r>
              <a:rPr lang="en-IN" sz="2800" dirty="0" err="1"/>
              <a:t>Rajeshkumar</a:t>
            </a:r>
            <a:r>
              <a:rPr lang="en-IN" sz="2800" dirty="0"/>
              <a:t> (CE 072)</a:t>
            </a:r>
          </a:p>
          <a:p>
            <a:pPr marL="0" indent="0" algn="ctr">
              <a:buNone/>
            </a:pPr>
            <a:r>
              <a:rPr lang="en-IN" sz="2800" dirty="0"/>
              <a:t>Parikh Vedant </a:t>
            </a:r>
            <a:r>
              <a:rPr lang="en-IN" sz="2800" dirty="0" err="1"/>
              <a:t>Jasminkumar</a:t>
            </a:r>
            <a:r>
              <a:rPr lang="en-IN" sz="2800" dirty="0"/>
              <a:t> (CE 080)</a:t>
            </a:r>
          </a:p>
        </p:txBody>
      </p:sp>
    </p:spTree>
    <p:extLst>
      <p:ext uri="{BB962C8B-B14F-4D97-AF65-F5344CB8AC3E}">
        <p14:creationId xmlns:p14="http://schemas.microsoft.com/office/powerpoint/2010/main" val="378317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1831-5CCD-200B-EB81-9CC18716CCD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3: Conversion of Text image to text (OCR Reader part)</a:t>
            </a:r>
          </a:p>
        </p:txBody>
      </p:sp>
      <p:sp>
        <p:nvSpPr>
          <p:cNvPr id="3" name="Content Placeholder 2">
            <a:extLst>
              <a:ext uri="{FF2B5EF4-FFF2-40B4-BE49-F238E27FC236}">
                <a16:creationId xmlns:a16="http://schemas.microsoft.com/office/drawing/2014/main" id="{7F5241B8-957B-0A2E-06EA-DE1AE2FC9795}"/>
              </a:ext>
            </a:extLst>
          </p:cNvPr>
          <p:cNvSpPr>
            <a:spLocks noGrp="1"/>
          </p:cNvSpPr>
          <p:nvPr>
            <p:ph idx="1"/>
          </p:nvPr>
        </p:nvSpPr>
        <p:spPr/>
        <p:txBody>
          <a:bodyPr/>
          <a:lstStyle/>
          <a:p>
            <a:pPr marL="0" indent="0">
              <a:buNone/>
            </a:pPr>
            <a:r>
              <a:rPr lang="en-IN" dirty="0">
                <a:solidFill>
                  <a:schemeClr val="accent1"/>
                </a:solidFill>
              </a:rPr>
              <a:t>1)</a:t>
            </a:r>
            <a:r>
              <a:rPr lang="en-IN" dirty="0"/>
              <a:t> Binarizing the image</a:t>
            </a:r>
          </a:p>
          <a:p>
            <a:pPr marL="0" indent="0">
              <a:buNone/>
            </a:pPr>
            <a:r>
              <a:rPr lang="en-IN" dirty="0"/>
              <a:t>	It is the two step process.</a:t>
            </a:r>
          </a:p>
          <a:p>
            <a:pPr marL="457200" indent="-457200">
              <a:buFont typeface="+mj-lt"/>
              <a:buAutoNum type="alphaLcParenR"/>
            </a:pPr>
            <a:r>
              <a:rPr lang="en-IN" dirty="0"/>
              <a:t>Converting to grey scale</a:t>
            </a:r>
          </a:p>
          <a:p>
            <a:pPr marL="457200" indent="-457200">
              <a:buFont typeface="+mj-lt"/>
              <a:buAutoNum type="alphaLcParenR"/>
            </a:pPr>
            <a:r>
              <a:rPr lang="en-IN" dirty="0"/>
              <a:t>Converting to black and white.</a:t>
            </a:r>
          </a:p>
          <a:p>
            <a:pPr marL="0" indent="0">
              <a:buNone/>
            </a:pPr>
            <a:endParaRPr lang="en-IN" dirty="0"/>
          </a:p>
        </p:txBody>
      </p:sp>
    </p:spTree>
    <p:extLst>
      <p:ext uri="{BB962C8B-B14F-4D97-AF65-F5344CB8AC3E}">
        <p14:creationId xmlns:p14="http://schemas.microsoft.com/office/powerpoint/2010/main" val="3411864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B764-7EE9-D34E-101E-360687496B7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3: Conversion of Text image to text (OCR Reader part)</a:t>
            </a:r>
          </a:p>
        </p:txBody>
      </p:sp>
      <p:sp>
        <p:nvSpPr>
          <p:cNvPr id="3" name="Content Placeholder 2">
            <a:extLst>
              <a:ext uri="{FF2B5EF4-FFF2-40B4-BE49-F238E27FC236}">
                <a16:creationId xmlns:a16="http://schemas.microsoft.com/office/drawing/2014/main" id="{B97129A2-DCB9-1F5E-CF1C-0CDC0BDEDB0C}"/>
              </a:ext>
            </a:extLst>
          </p:cNvPr>
          <p:cNvSpPr>
            <a:spLocks noGrp="1"/>
          </p:cNvSpPr>
          <p:nvPr>
            <p:ph sz="half" idx="1"/>
          </p:nvPr>
        </p:nvSpPr>
        <p:spPr>
          <a:xfrm>
            <a:off x="0" y="2014264"/>
            <a:ext cx="4488654" cy="3448595"/>
          </a:xfrm>
        </p:spPr>
        <p:txBody>
          <a:bodyPr/>
          <a:lstStyle/>
          <a:p>
            <a:pPr>
              <a:buFont typeface="Wingdings" panose="05000000000000000000" pitchFamily="2" charset="2"/>
              <a:buChar char="v"/>
            </a:pPr>
            <a:r>
              <a:rPr lang="en-IN" u="sng" dirty="0"/>
              <a:t>Converting to grey scale</a:t>
            </a:r>
          </a:p>
          <a:p>
            <a:r>
              <a:rPr lang="en-US" dirty="0"/>
              <a:t>Grayscale is a pre-processing layer that transforms RGB images to Grayscale images.</a:t>
            </a:r>
          </a:p>
          <a:p>
            <a:r>
              <a:rPr lang="en-US" dirty="0"/>
              <a:t>This is done because the grey scaled images are compressed to minimal pixels.</a:t>
            </a:r>
            <a:endParaRPr lang="en-IN" dirty="0"/>
          </a:p>
          <a:p>
            <a:endParaRPr lang="en-IN" dirty="0"/>
          </a:p>
        </p:txBody>
      </p:sp>
      <p:pic>
        <p:nvPicPr>
          <p:cNvPr id="6" name="Content Placeholder 5">
            <a:extLst>
              <a:ext uri="{FF2B5EF4-FFF2-40B4-BE49-F238E27FC236}">
                <a16:creationId xmlns:a16="http://schemas.microsoft.com/office/drawing/2014/main" id="{6A7A8AC8-B3AF-72CC-DE9C-4F6D3E60489F}"/>
              </a:ext>
            </a:extLst>
          </p:cNvPr>
          <p:cNvPicPr>
            <a:picLocks noGrp="1" noChangeAspect="1"/>
          </p:cNvPicPr>
          <p:nvPr>
            <p:ph sz="half" idx="2"/>
          </p:nvPr>
        </p:nvPicPr>
        <p:blipFill>
          <a:blip r:embed="rId2"/>
          <a:stretch>
            <a:fillRect/>
          </a:stretch>
        </p:blipFill>
        <p:spPr>
          <a:xfrm>
            <a:off x="4885766" y="2088777"/>
            <a:ext cx="7225552" cy="3374082"/>
          </a:xfrm>
        </p:spPr>
      </p:pic>
      <p:sp>
        <p:nvSpPr>
          <p:cNvPr id="8" name="TextBox 7">
            <a:extLst>
              <a:ext uri="{FF2B5EF4-FFF2-40B4-BE49-F238E27FC236}">
                <a16:creationId xmlns:a16="http://schemas.microsoft.com/office/drawing/2014/main" id="{A0CBD793-90F1-4375-4FAC-5708CA866C35}"/>
              </a:ext>
            </a:extLst>
          </p:cNvPr>
          <p:cNvSpPr txBox="1"/>
          <p:nvPr/>
        </p:nvSpPr>
        <p:spPr>
          <a:xfrm>
            <a:off x="4060025" y="5605899"/>
            <a:ext cx="4071949" cy="584775"/>
          </a:xfrm>
          <a:prstGeom prst="rect">
            <a:avLst/>
          </a:prstGeom>
          <a:noFill/>
        </p:spPr>
        <p:txBody>
          <a:bodyPr wrap="none" rtlCol="0">
            <a:spAutoFit/>
          </a:bodyPr>
          <a:lstStyle/>
          <a:p>
            <a:r>
              <a:rPr lang="en-IN" sz="3200" u="sng" dirty="0">
                <a:solidFill>
                  <a:srgbClr val="FF0000"/>
                </a:solidFill>
              </a:rPr>
              <a:t>Binarizing the image</a:t>
            </a:r>
          </a:p>
        </p:txBody>
      </p:sp>
    </p:spTree>
    <p:extLst>
      <p:ext uri="{BB962C8B-B14F-4D97-AF65-F5344CB8AC3E}">
        <p14:creationId xmlns:p14="http://schemas.microsoft.com/office/powerpoint/2010/main" val="1127415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392F-729C-125C-2B79-3B3EFDEA590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3: Conversion of Text image to text (OCR Reader part)</a:t>
            </a:r>
          </a:p>
        </p:txBody>
      </p:sp>
      <p:sp>
        <p:nvSpPr>
          <p:cNvPr id="3" name="Content Placeholder 2">
            <a:extLst>
              <a:ext uri="{FF2B5EF4-FFF2-40B4-BE49-F238E27FC236}">
                <a16:creationId xmlns:a16="http://schemas.microsoft.com/office/drawing/2014/main" id="{6F98F2E3-1C94-7FA6-0370-B5A0297D0C14}"/>
              </a:ext>
            </a:extLst>
          </p:cNvPr>
          <p:cNvSpPr>
            <a:spLocks noGrp="1"/>
          </p:cNvSpPr>
          <p:nvPr>
            <p:ph sz="half" idx="1"/>
          </p:nvPr>
        </p:nvSpPr>
        <p:spPr>
          <a:xfrm>
            <a:off x="0" y="2005846"/>
            <a:ext cx="4488654" cy="3448595"/>
          </a:xfrm>
        </p:spPr>
        <p:txBody>
          <a:bodyPr>
            <a:normAutofit fontScale="92500" lnSpcReduction="10000"/>
          </a:bodyPr>
          <a:lstStyle/>
          <a:p>
            <a:pPr>
              <a:buFont typeface="Wingdings" panose="05000000000000000000" pitchFamily="2" charset="2"/>
              <a:buChar char="v"/>
            </a:pPr>
            <a:r>
              <a:rPr lang="en-IN" u="sng" dirty="0"/>
              <a:t>Converting to Black and White</a:t>
            </a:r>
          </a:p>
          <a:p>
            <a:r>
              <a:rPr lang="en-US" dirty="0"/>
              <a:t>This transformation is useful in detecting blobs and further reduces the computational complexity.</a:t>
            </a:r>
          </a:p>
          <a:p>
            <a:r>
              <a:rPr lang="en-US" dirty="0"/>
              <a:t>Threshold for every pixel is applied.</a:t>
            </a:r>
          </a:p>
          <a:p>
            <a:r>
              <a:rPr lang="en-US" dirty="0"/>
              <a:t>The function thresholds works on the following mathematical imputation,  </a:t>
            </a:r>
            <a:r>
              <a:rPr lang="en-US" b="1" dirty="0" err="1">
                <a:solidFill>
                  <a:schemeClr val="accent1"/>
                </a:solidFill>
              </a:rPr>
              <a:t>dst</a:t>
            </a:r>
            <a:r>
              <a:rPr lang="en-US" b="1" dirty="0">
                <a:solidFill>
                  <a:schemeClr val="accent1"/>
                </a:solidFill>
              </a:rPr>
              <a:t>(</a:t>
            </a:r>
            <a:r>
              <a:rPr lang="en-US" b="1" dirty="0" err="1">
                <a:solidFill>
                  <a:schemeClr val="accent1"/>
                </a:solidFill>
              </a:rPr>
              <a:t>x,y</a:t>
            </a:r>
            <a:r>
              <a:rPr lang="en-US" b="1" dirty="0">
                <a:solidFill>
                  <a:schemeClr val="accent1"/>
                </a:solidFill>
              </a:rPr>
              <a:t>) = { (</a:t>
            </a:r>
            <a:r>
              <a:rPr lang="en-US" b="1" dirty="0" err="1">
                <a:solidFill>
                  <a:schemeClr val="accent1"/>
                </a:solidFill>
              </a:rPr>
              <a:t>maxValue</a:t>
            </a:r>
            <a:r>
              <a:rPr lang="en-US" b="1" dirty="0">
                <a:solidFill>
                  <a:schemeClr val="accent1"/>
                </a:solidFill>
              </a:rPr>
              <a:t>, if </a:t>
            </a:r>
            <a:r>
              <a:rPr lang="en-US" b="1" dirty="0" err="1">
                <a:solidFill>
                  <a:schemeClr val="accent1"/>
                </a:solidFill>
              </a:rPr>
              <a:t>src</a:t>
            </a:r>
            <a:r>
              <a:rPr lang="en-US" b="1" dirty="0">
                <a:solidFill>
                  <a:schemeClr val="accent1"/>
                </a:solidFill>
              </a:rPr>
              <a:t>(</a:t>
            </a:r>
            <a:r>
              <a:rPr lang="en-US" b="1" dirty="0" err="1">
                <a:solidFill>
                  <a:schemeClr val="accent1"/>
                </a:solidFill>
              </a:rPr>
              <a:t>x,y</a:t>
            </a:r>
            <a:r>
              <a:rPr lang="en-US" b="1" dirty="0">
                <a:solidFill>
                  <a:schemeClr val="accent1"/>
                </a:solidFill>
              </a:rPr>
              <a:t>)&gt;thresh), (0, otherwise)}.</a:t>
            </a:r>
            <a:endParaRPr lang="en-IN" b="1" dirty="0">
              <a:solidFill>
                <a:schemeClr val="accent1"/>
              </a:solidFill>
            </a:endParaRPr>
          </a:p>
          <a:p>
            <a:endParaRPr lang="en-IN" dirty="0"/>
          </a:p>
        </p:txBody>
      </p:sp>
      <p:pic>
        <p:nvPicPr>
          <p:cNvPr id="6" name="Content Placeholder 5">
            <a:extLst>
              <a:ext uri="{FF2B5EF4-FFF2-40B4-BE49-F238E27FC236}">
                <a16:creationId xmlns:a16="http://schemas.microsoft.com/office/drawing/2014/main" id="{59441253-ED03-5D86-3350-B0A6197C8A8B}"/>
              </a:ext>
            </a:extLst>
          </p:cNvPr>
          <p:cNvPicPr>
            <a:picLocks noGrp="1" noChangeAspect="1"/>
          </p:cNvPicPr>
          <p:nvPr>
            <p:ph sz="half" idx="2"/>
          </p:nvPr>
        </p:nvPicPr>
        <p:blipFill>
          <a:blip r:embed="rId2"/>
          <a:stretch>
            <a:fillRect/>
          </a:stretch>
        </p:blipFill>
        <p:spPr>
          <a:xfrm>
            <a:off x="4600244" y="2017343"/>
            <a:ext cx="7277991" cy="3448595"/>
          </a:xfrm>
        </p:spPr>
      </p:pic>
      <p:sp>
        <p:nvSpPr>
          <p:cNvPr id="7" name="TextBox 6">
            <a:extLst>
              <a:ext uri="{FF2B5EF4-FFF2-40B4-BE49-F238E27FC236}">
                <a16:creationId xmlns:a16="http://schemas.microsoft.com/office/drawing/2014/main" id="{1D7D40A2-FC0D-F4C6-769F-392B3ACE34B7}"/>
              </a:ext>
            </a:extLst>
          </p:cNvPr>
          <p:cNvSpPr txBox="1"/>
          <p:nvPr/>
        </p:nvSpPr>
        <p:spPr>
          <a:xfrm>
            <a:off x="4060025" y="5619087"/>
            <a:ext cx="4071949" cy="584775"/>
          </a:xfrm>
          <a:prstGeom prst="rect">
            <a:avLst/>
          </a:prstGeom>
          <a:noFill/>
        </p:spPr>
        <p:txBody>
          <a:bodyPr wrap="none" rtlCol="0">
            <a:spAutoFit/>
          </a:bodyPr>
          <a:lstStyle/>
          <a:p>
            <a:r>
              <a:rPr lang="en-IN" sz="3200" u="sng" dirty="0">
                <a:solidFill>
                  <a:srgbClr val="FF0000"/>
                </a:solidFill>
              </a:rPr>
              <a:t>Binarizing the image</a:t>
            </a:r>
          </a:p>
        </p:txBody>
      </p:sp>
    </p:spTree>
    <p:extLst>
      <p:ext uri="{BB962C8B-B14F-4D97-AF65-F5344CB8AC3E}">
        <p14:creationId xmlns:p14="http://schemas.microsoft.com/office/powerpoint/2010/main" val="1320319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1066-337E-80D3-F016-8EFCA25A91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3: Conversion of Text image to text (OCR Reader part)</a:t>
            </a:r>
          </a:p>
        </p:txBody>
      </p:sp>
      <p:sp>
        <p:nvSpPr>
          <p:cNvPr id="3" name="Content Placeholder 2">
            <a:extLst>
              <a:ext uri="{FF2B5EF4-FFF2-40B4-BE49-F238E27FC236}">
                <a16:creationId xmlns:a16="http://schemas.microsoft.com/office/drawing/2014/main" id="{15A1B39E-C35E-6F6D-B388-106C549F1481}"/>
              </a:ext>
            </a:extLst>
          </p:cNvPr>
          <p:cNvSpPr>
            <a:spLocks noGrp="1"/>
          </p:cNvSpPr>
          <p:nvPr>
            <p:ph idx="1"/>
          </p:nvPr>
        </p:nvSpPr>
        <p:spPr/>
        <p:txBody>
          <a:bodyPr>
            <a:normAutofit fontScale="85000" lnSpcReduction="20000"/>
          </a:bodyPr>
          <a:lstStyle/>
          <a:p>
            <a:pPr marL="0" indent="0">
              <a:buNone/>
            </a:pPr>
            <a:r>
              <a:rPr lang="en-IN" dirty="0">
                <a:solidFill>
                  <a:schemeClr val="accent1"/>
                </a:solidFill>
              </a:rPr>
              <a:t>2)</a:t>
            </a:r>
            <a:r>
              <a:rPr lang="en-IN" dirty="0"/>
              <a:t> Noise removal from the image</a:t>
            </a:r>
          </a:p>
          <a:p>
            <a:r>
              <a:rPr lang="en-US" dirty="0"/>
              <a:t>This the important part of the image processing.</a:t>
            </a:r>
            <a:endParaRPr lang="en-IN" dirty="0"/>
          </a:p>
          <a:p>
            <a:r>
              <a:rPr lang="en-US" dirty="0"/>
              <a:t>As if image contains some useless data because of some external factors and some generated due to internal pre-processing stage.</a:t>
            </a:r>
          </a:p>
          <a:p>
            <a:r>
              <a:rPr lang="en-US" dirty="0"/>
              <a:t> </a:t>
            </a:r>
            <a:r>
              <a:rPr lang="en-US" b="1" dirty="0">
                <a:solidFill>
                  <a:schemeClr val="accent1"/>
                </a:solidFill>
              </a:rPr>
              <a:t>Kernal</a:t>
            </a:r>
            <a:r>
              <a:rPr lang="en-US" dirty="0"/>
              <a:t> is set here for the certain pixel range to work upon.</a:t>
            </a:r>
          </a:p>
          <a:p>
            <a:r>
              <a:rPr lang="en-US" dirty="0"/>
              <a:t>It is 3 step process :-</a:t>
            </a:r>
          </a:p>
          <a:p>
            <a:pPr marL="457200" indent="-457200">
              <a:buFont typeface="+mj-lt"/>
              <a:buAutoNum type="alphaLcParenR"/>
            </a:pPr>
            <a:r>
              <a:rPr lang="en-US" dirty="0"/>
              <a:t>Dilution Stage</a:t>
            </a:r>
          </a:p>
          <a:p>
            <a:pPr marL="457200" indent="-457200">
              <a:buFont typeface="+mj-lt"/>
              <a:buAutoNum type="alphaLcParenR"/>
            </a:pPr>
            <a:r>
              <a:rPr lang="en-US" dirty="0"/>
              <a:t>Erosion Stage</a:t>
            </a:r>
          </a:p>
          <a:p>
            <a:pPr marL="457200" indent="-457200">
              <a:buFont typeface="+mj-lt"/>
              <a:buAutoNum type="alphaLcParenR"/>
            </a:pPr>
            <a:r>
              <a:rPr lang="en-US" dirty="0"/>
              <a:t>Median Blur</a:t>
            </a:r>
            <a:endParaRPr lang="en-IN" dirty="0"/>
          </a:p>
        </p:txBody>
      </p:sp>
    </p:spTree>
    <p:extLst>
      <p:ext uri="{BB962C8B-B14F-4D97-AF65-F5344CB8AC3E}">
        <p14:creationId xmlns:p14="http://schemas.microsoft.com/office/powerpoint/2010/main" val="3918525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194C-056E-2993-0D1F-347E8DB2EF6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3: Conversion of Text image to text (OCR Reader part)</a:t>
            </a:r>
          </a:p>
        </p:txBody>
      </p:sp>
      <p:sp>
        <p:nvSpPr>
          <p:cNvPr id="3" name="Content Placeholder 2">
            <a:extLst>
              <a:ext uri="{FF2B5EF4-FFF2-40B4-BE49-F238E27FC236}">
                <a16:creationId xmlns:a16="http://schemas.microsoft.com/office/drawing/2014/main" id="{E85873C1-A70B-6C1A-221D-B590BF4E586D}"/>
              </a:ext>
            </a:extLst>
          </p:cNvPr>
          <p:cNvSpPr>
            <a:spLocks noGrp="1"/>
          </p:cNvSpPr>
          <p:nvPr>
            <p:ph sz="half" idx="1"/>
          </p:nvPr>
        </p:nvSpPr>
        <p:spPr>
          <a:xfrm>
            <a:off x="0" y="2010877"/>
            <a:ext cx="4488654" cy="3448595"/>
          </a:xfrm>
        </p:spPr>
        <p:txBody>
          <a:bodyPr/>
          <a:lstStyle/>
          <a:p>
            <a:pPr>
              <a:buFont typeface="Wingdings" panose="05000000000000000000" pitchFamily="2" charset="2"/>
              <a:buChar char="v"/>
            </a:pPr>
            <a:r>
              <a:rPr lang="en-IN" u="sng" dirty="0"/>
              <a:t>Dilution Stage</a:t>
            </a:r>
          </a:p>
          <a:p>
            <a:r>
              <a:rPr lang="en-US" dirty="0"/>
              <a:t>It increases the thickness of the characters based on the morphological criteria provided the given kernel.</a:t>
            </a:r>
          </a:p>
          <a:p>
            <a:r>
              <a:rPr lang="es-ES" dirty="0" err="1"/>
              <a:t>The</a:t>
            </a:r>
            <a:r>
              <a:rPr lang="es-ES" dirty="0"/>
              <a:t> </a:t>
            </a:r>
            <a:r>
              <a:rPr lang="es-ES" dirty="0" err="1"/>
              <a:t>erosion</a:t>
            </a:r>
            <a:r>
              <a:rPr lang="es-ES" dirty="0"/>
              <a:t> </a:t>
            </a:r>
            <a:r>
              <a:rPr lang="es-ES" dirty="0" err="1"/>
              <a:t>operation</a:t>
            </a:r>
            <a:r>
              <a:rPr lang="es-ES" dirty="0"/>
              <a:t> </a:t>
            </a:r>
            <a:r>
              <a:rPr lang="es-ES" dirty="0" err="1"/>
              <a:t>is</a:t>
            </a:r>
            <a:r>
              <a:rPr lang="es-ES" dirty="0"/>
              <a:t>: </a:t>
            </a:r>
            <a:r>
              <a:rPr lang="es-ES" sz="1800" b="1" dirty="0" err="1">
                <a:solidFill>
                  <a:schemeClr val="accent1"/>
                </a:solidFill>
              </a:rPr>
              <a:t>dst</a:t>
            </a:r>
            <a:r>
              <a:rPr lang="es-ES" sz="1800" b="1" dirty="0">
                <a:solidFill>
                  <a:schemeClr val="accent1"/>
                </a:solidFill>
              </a:rPr>
              <a:t>(</a:t>
            </a:r>
            <a:r>
              <a:rPr lang="es-ES" sz="1800" b="1" dirty="0" err="1">
                <a:solidFill>
                  <a:schemeClr val="accent1"/>
                </a:solidFill>
              </a:rPr>
              <a:t>x,y</a:t>
            </a:r>
            <a:r>
              <a:rPr lang="es-ES" sz="1800" b="1" dirty="0">
                <a:solidFill>
                  <a:schemeClr val="accent1"/>
                </a:solidFill>
              </a:rPr>
              <a:t>)=</a:t>
            </a:r>
            <a:r>
              <a:rPr lang="es-ES" sz="1800" b="1" dirty="0" err="1">
                <a:solidFill>
                  <a:schemeClr val="accent1"/>
                </a:solidFill>
              </a:rPr>
              <a:t>max</a:t>
            </a:r>
            <a:r>
              <a:rPr lang="es-ES" sz="1800" b="1" dirty="0">
                <a:solidFill>
                  <a:schemeClr val="accent1"/>
                </a:solidFill>
              </a:rPr>
              <a:t>(</a:t>
            </a:r>
            <a:r>
              <a:rPr lang="es-ES" sz="1800" b="1" dirty="0" err="1">
                <a:solidFill>
                  <a:schemeClr val="accent1"/>
                </a:solidFill>
              </a:rPr>
              <a:t>x′,y</a:t>
            </a:r>
            <a:r>
              <a:rPr lang="es-ES" sz="1800" b="1" dirty="0">
                <a:solidFill>
                  <a:schemeClr val="accent1"/>
                </a:solidFill>
              </a:rPr>
              <a:t>′):</a:t>
            </a:r>
            <a:r>
              <a:rPr lang="es-ES" sz="1800" b="1" dirty="0" err="1">
                <a:solidFill>
                  <a:schemeClr val="accent1"/>
                </a:solidFill>
              </a:rPr>
              <a:t>element</a:t>
            </a:r>
            <a:r>
              <a:rPr lang="es-ES" sz="1800" b="1" dirty="0">
                <a:solidFill>
                  <a:schemeClr val="accent1"/>
                </a:solidFill>
              </a:rPr>
              <a:t>(</a:t>
            </a:r>
            <a:r>
              <a:rPr lang="es-ES" sz="1800" b="1" dirty="0" err="1">
                <a:solidFill>
                  <a:schemeClr val="accent1"/>
                </a:solidFill>
              </a:rPr>
              <a:t>x′,y</a:t>
            </a:r>
            <a:r>
              <a:rPr lang="es-ES" sz="1800" b="1" dirty="0">
                <a:solidFill>
                  <a:schemeClr val="accent1"/>
                </a:solidFill>
              </a:rPr>
              <a:t>′)≠0src(</a:t>
            </a:r>
            <a:r>
              <a:rPr lang="es-ES" sz="1800" b="1" dirty="0" err="1">
                <a:solidFill>
                  <a:schemeClr val="accent1"/>
                </a:solidFill>
              </a:rPr>
              <a:t>x+x</a:t>
            </a:r>
            <a:r>
              <a:rPr lang="es-ES" sz="1800" b="1" dirty="0">
                <a:solidFill>
                  <a:schemeClr val="accent1"/>
                </a:solidFill>
              </a:rPr>
              <a:t>′,</a:t>
            </a:r>
            <a:r>
              <a:rPr lang="es-ES" sz="1800" b="1" dirty="0" err="1">
                <a:solidFill>
                  <a:schemeClr val="accent1"/>
                </a:solidFill>
              </a:rPr>
              <a:t>y+y</a:t>
            </a:r>
            <a:r>
              <a:rPr lang="es-ES" sz="1800" b="1" dirty="0">
                <a:solidFill>
                  <a:schemeClr val="accent1"/>
                </a:solidFill>
              </a:rPr>
              <a:t>′)</a:t>
            </a:r>
            <a:endParaRPr lang="en-IN" b="1" dirty="0">
              <a:solidFill>
                <a:schemeClr val="accent1"/>
              </a:solidFill>
            </a:endParaRPr>
          </a:p>
        </p:txBody>
      </p:sp>
      <p:pic>
        <p:nvPicPr>
          <p:cNvPr id="6" name="Content Placeholder 5">
            <a:extLst>
              <a:ext uri="{FF2B5EF4-FFF2-40B4-BE49-F238E27FC236}">
                <a16:creationId xmlns:a16="http://schemas.microsoft.com/office/drawing/2014/main" id="{058B1A5C-7C21-C465-1A8E-6E7C834DC14D}"/>
              </a:ext>
            </a:extLst>
          </p:cNvPr>
          <p:cNvPicPr>
            <a:picLocks noGrp="1" noChangeAspect="1"/>
          </p:cNvPicPr>
          <p:nvPr>
            <p:ph sz="half" idx="2"/>
          </p:nvPr>
        </p:nvPicPr>
        <p:blipFill>
          <a:blip r:embed="rId2"/>
          <a:stretch>
            <a:fillRect/>
          </a:stretch>
        </p:blipFill>
        <p:spPr>
          <a:xfrm>
            <a:off x="5056094" y="2010878"/>
            <a:ext cx="6831107" cy="3448595"/>
          </a:xfrm>
        </p:spPr>
      </p:pic>
      <p:sp>
        <p:nvSpPr>
          <p:cNvPr id="7" name="TextBox 6">
            <a:extLst>
              <a:ext uri="{FF2B5EF4-FFF2-40B4-BE49-F238E27FC236}">
                <a16:creationId xmlns:a16="http://schemas.microsoft.com/office/drawing/2014/main" id="{5DD825C8-B1D4-36BE-13A7-9FAE267883A2}"/>
              </a:ext>
            </a:extLst>
          </p:cNvPr>
          <p:cNvSpPr txBox="1"/>
          <p:nvPr/>
        </p:nvSpPr>
        <p:spPr>
          <a:xfrm>
            <a:off x="3183375" y="5629369"/>
            <a:ext cx="5825249" cy="584775"/>
          </a:xfrm>
          <a:prstGeom prst="rect">
            <a:avLst/>
          </a:prstGeom>
          <a:noFill/>
        </p:spPr>
        <p:txBody>
          <a:bodyPr wrap="none" rtlCol="0">
            <a:spAutoFit/>
          </a:bodyPr>
          <a:lstStyle/>
          <a:p>
            <a:r>
              <a:rPr lang="en-IN" sz="3200" u="sng" dirty="0">
                <a:solidFill>
                  <a:srgbClr val="FF0000"/>
                </a:solidFill>
              </a:rPr>
              <a:t>Noise removal from the image</a:t>
            </a:r>
          </a:p>
        </p:txBody>
      </p:sp>
    </p:spTree>
    <p:extLst>
      <p:ext uri="{BB962C8B-B14F-4D97-AF65-F5344CB8AC3E}">
        <p14:creationId xmlns:p14="http://schemas.microsoft.com/office/powerpoint/2010/main" val="2859787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03E0-4134-C661-FB3C-3BB28C0F61B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3: Conversion of Text image to text (OCR Reader part)</a:t>
            </a:r>
          </a:p>
        </p:txBody>
      </p:sp>
      <p:sp>
        <p:nvSpPr>
          <p:cNvPr id="3" name="Content Placeholder 2">
            <a:extLst>
              <a:ext uri="{FF2B5EF4-FFF2-40B4-BE49-F238E27FC236}">
                <a16:creationId xmlns:a16="http://schemas.microsoft.com/office/drawing/2014/main" id="{29BBDE6B-5152-130B-6D50-9685D4ACFBA2}"/>
              </a:ext>
            </a:extLst>
          </p:cNvPr>
          <p:cNvSpPr>
            <a:spLocks noGrp="1"/>
          </p:cNvSpPr>
          <p:nvPr>
            <p:ph sz="half" idx="1"/>
          </p:nvPr>
        </p:nvSpPr>
        <p:spPr>
          <a:xfrm>
            <a:off x="0" y="2017343"/>
            <a:ext cx="4488654" cy="3448595"/>
          </a:xfrm>
        </p:spPr>
        <p:txBody>
          <a:bodyPr/>
          <a:lstStyle/>
          <a:p>
            <a:pPr>
              <a:buFont typeface="Wingdings" panose="05000000000000000000" pitchFamily="2" charset="2"/>
              <a:buChar char="v"/>
            </a:pPr>
            <a:r>
              <a:rPr lang="en-IN" u="sng" dirty="0"/>
              <a:t>Erosion Stage</a:t>
            </a:r>
          </a:p>
          <a:p>
            <a:r>
              <a:rPr lang="en-US" dirty="0"/>
              <a:t> It decreases the thickness of the characters based on the morphological criteria provided the given kernel</a:t>
            </a:r>
          </a:p>
          <a:p>
            <a:r>
              <a:rPr lang="es-ES" dirty="0" err="1"/>
              <a:t>The</a:t>
            </a:r>
            <a:r>
              <a:rPr lang="es-ES" dirty="0"/>
              <a:t> </a:t>
            </a:r>
            <a:r>
              <a:rPr lang="es-ES" dirty="0" err="1"/>
              <a:t>erosion</a:t>
            </a:r>
            <a:r>
              <a:rPr lang="es-ES" dirty="0"/>
              <a:t> </a:t>
            </a:r>
            <a:r>
              <a:rPr lang="es-ES" dirty="0" err="1"/>
              <a:t>operation</a:t>
            </a:r>
            <a:r>
              <a:rPr lang="es-ES" dirty="0"/>
              <a:t> </a:t>
            </a:r>
            <a:r>
              <a:rPr lang="es-ES" dirty="0" err="1"/>
              <a:t>is</a:t>
            </a:r>
            <a:r>
              <a:rPr lang="es-ES" dirty="0"/>
              <a:t>: </a:t>
            </a:r>
            <a:r>
              <a:rPr lang="es-ES" b="1" dirty="0" err="1">
                <a:solidFill>
                  <a:schemeClr val="accent1"/>
                </a:solidFill>
              </a:rPr>
              <a:t>dst</a:t>
            </a:r>
            <a:r>
              <a:rPr lang="es-ES" b="1" dirty="0">
                <a:solidFill>
                  <a:schemeClr val="accent1"/>
                </a:solidFill>
              </a:rPr>
              <a:t>(</a:t>
            </a:r>
            <a:r>
              <a:rPr lang="es-ES" b="1" dirty="0" err="1">
                <a:solidFill>
                  <a:schemeClr val="accent1"/>
                </a:solidFill>
              </a:rPr>
              <a:t>x,y</a:t>
            </a:r>
            <a:r>
              <a:rPr lang="es-ES" b="1" dirty="0">
                <a:solidFill>
                  <a:schemeClr val="accent1"/>
                </a:solidFill>
              </a:rPr>
              <a:t>)=min(</a:t>
            </a:r>
            <a:r>
              <a:rPr lang="es-ES" b="1" dirty="0" err="1">
                <a:solidFill>
                  <a:schemeClr val="accent1"/>
                </a:solidFill>
              </a:rPr>
              <a:t>x′,y</a:t>
            </a:r>
            <a:r>
              <a:rPr lang="es-ES" b="1" dirty="0">
                <a:solidFill>
                  <a:schemeClr val="accent1"/>
                </a:solidFill>
              </a:rPr>
              <a:t>′):</a:t>
            </a:r>
            <a:r>
              <a:rPr lang="es-ES" b="1" dirty="0" err="1">
                <a:solidFill>
                  <a:schemeClr val="accent1"/>
                </a:solidFill>
              </a:rPr>
              <a:t>element</a:t>
            </a:r>
            <a:r>
              <a:rPr lang="es-ES" b="1" dirty="0">
                <a:solidFill>
                  <a:schemeClr val="accent1"/>
                </a:solidFill>
              </a:rPr>
              <a:t>(</a:t>
            </a:r>
            <a:r>
              <a:rPr lang="es-ES" b="1" dirty="0" err="1">
                <a:solidFill>
                  <a:schemeClr val="accent1"/>
                </a:solidFill>
              </a:rPr>
              <a:t>x′,y</a:t>
            </a:r>
            <a:r>
              <a:rPr lang="es-ES" b="1" dirty="0">
                <a:solidFill>
                  <a:schemeClr val="accent1"/>
                </a:solidFill>
              </a:rPr>
              <a:t>′)≠0src(</a:t>
            </a:r>
            <a:r>
              <a:rPr lang="es-ES" b="1" dirty="0" err="1">
                <a:solidFill>
                  <a:schemeClr val="accent1"/>
                </a:solidFill>
              </a:rPr>
              <a:t>x+x</a:t>
            </a:r>
            <a:r>
              <a:rPr lang="es-ES" b="1" dirty="0">
                <a:solidFill>
                  <a:schemeClr val="accent1"/>
                </a:solidFill>
              </a:rPr>
              <a:t>′,</a:t>
            </a:r>
            <a:r>
              <a:rPr lang="es-ES" b="1" dirty="0" err="1">
                <a:solidFill>
                  <a:schemeClr val="accent1"/>
                </a:solidFill>
              </a:rPr>
              <a:t>y+y</a:t>
            </a:r>
            <a:r>
              <a:rPr lang="es-ES" b="1" dirty="0">
                <a:solidFill>
                  <a:schemeClr val="accent1"/>
                </a:solidFill>
              </a:rPr>
              <a:t>′)</a:t>
            </a:r>
            <a:endParaRPr lang="en-IN" b="1" dirty="0">
              <a:solidFill>
                <a:schemeClr val="accent1"/>
              </a:solidFill>
            </a:endParaRPr>
          </a:p>
        </p:txBody>
      </p:sp>
      <p:pic>
        <p:nvPicPr>
          <p:cNvPr id="6" name="Content Placeholder 5">
            <a:extLst>
              <a:ext uri="{FF2B5EF4-FFF2-40B4-BE49-F238E27FC236}">
                <a16:creationId xmlns:a16="http://schemas.microsoft.com/office/drawing/2014/main" id="{517FDDDF-D40C-9944-9BC1-B88F0C225B3F}"/>
              </a:ext>
            </a:extLst>
          </p:cNvPr>
          <p:cNvPicPr>
            <a:picLocks noGrp="1" noChangeAspect="1"/>
          </p:cNvPicPr>
          <p:nvPr>
            <p:ph sz="half" idx="2"/>
          </p:nvPr>
        </p:nvPicPr>
        <p:blipFill>
          <a:blip r:embed="rId2"/>
          <a:stretch>
            <a:fillRect/>
          </a:stretch>
        </p:blipFill>
        <p:spPr>
          <a:xfrm>
            <a:off x="4488654" y="2017343"/>
            <a:ext cx="7389581" cy="3448595"/>
          </a:xfrm>
        </p:spPr>
      </p:pic>
      <p:sp>
        <p:nvSpPr>
          <p:cNvPr id="7" name="TextBox 6">
            <a:extLst>
              <a:ext uri="{FF2B5EF4-FFF2-40B4-BE49-F238E27FC236}">
                <a16:creationId xmlns:a16="http://schemas.microsoft.com/office/drawing/2014/main" id="{F0ABBC79-F33C-BD5C-61F2-86C8503B3AC0}"/>
              </a:ext>
            </a:extLst>
          </p:cNvPr>
          <p:cNvSpPr txBox="1"/>
          <p:nvPr/>
        </p:nvSpPr>
        <p:spPr>
          <a:xfrm>
            <a:off x="3183375" y="5619087"/>
            <a:ext cx="5825249" cy="584775"/>
          </a:xfrm>
          <a:prstGeom prst="rect">
            <a:avLst/>
          </a:prstGeom>
          <a:noFill/>
        </p:spPr>
        <p:txBody>
          <a:bodyPr wrap="none" rtlCol="0">
            <a:spAutoFit/>
          </a:bodyPr>
          <a:lstStyle/>
          <a:p>
            <a:r>
              <a:rPr lang="en-IN" sz="3200" u="sng" dirty="0">
                <a:solidFill>
                  <a:srgbClr val="FF0000"/>
                </a:solidFill>
              </a:rPr>
              <a:t>Noise removal from the image</a:t>
            </a:r>
          </a:p>
        </p:txBody>
      </p:sp>
    </p:spTree>
    <p:extLst>
      <p:ext uri="{BB962C8B-B14F-4D97-AF65-F5344CB8AC3E}">
        <p14:creationId xmlns:p14="http://schemas.microsoft.com/office/powerpoint/2010/main" val="3998783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4190-C6CE-FACD-441C-B5E7C4AE4FFE}"/>
              </a:ext>
            </a:extLst>
          </p:cNvPr>
          <p:cNvSpPr>
            <a:spLocks noGrp="1"/>
          </p:cNvSpPr>
          <p:nvPr>
            <p:ph type="title"/>
          </p:nvPr>
        </p:nvSpPr>
        <p:spPr/>
        <p:txBody>
          <a:bodyPr/>
          <a:lstStyle/>
          <a:p>
            <a:r>
              <a:rPr lang="en-IN" dirty="0"/>
              <a:t>Stage 3: Conversion of Text image to text (OCR Reader part)</a:t>
            </a:r>
          </a:p>
        </p:txBody>
      </p:sp>
      <p:sp>
        <p:nvSpPr>
          <p:cNvPr id="3" name="Content Placeholder 2">
            <a:extLst>
              <a:ext uri="{FF2B5EF4-FFF2-40B4-BE49-F238E27FC236}">
                <a16:creationId xmlns:a16="http://schemas.microsoft.com/office/drawing/2014/main" id="{D08EF65C-EC02-F66A-B16B-A7D60B18BD84}"/>
              </a:ext>
            </a:extLst>
          </p:cNvPr>
          <p:cNvSpPr>
            <a:spLocks noGrp="1"/>
          </p:cNvSpPr>
          <p:nvPr>
            <p:ph sz="half" idx="1"/>
          </p:nvPr>
        </p:nvSpPr>
        <p:spPr>
          <a:xfrm>
            <a:off x="0" y="2010268"/>
            <a:ext cx="4488654" cy="3448595"/>
          </a:xfrm>
        </p:spPr>
        <p:txBody>
          <a:bodyPr>
            <a:normAutofit fontScale="70000" lnSpcReduction="20000"/>
          </a:bodyPr>
          <a:lstStyle/>
          <a:p>
            <a:pPr>
              <a:buFont typeface="Wingdings" panose="05000000000000000000" pitchFamily="2" charset="2"/>
              <a:buChar char="v"/>
            </a:pPr>
            <a:r>
              <a:rPr lang="en-IN" sz="2900" u="sng" dirty="0"/>
              <a:t>Median Blur</a:t>
            </a:r>
          </a:p>
          <a:p>
            <a:r>
              <a:rPr lang="en-US" dirty="0"/>
              <a:t>Blurring the image to the given scale.</a:t>
            </a:r>
            <a:endParaRPr lang="en-IN" dirty="0"/>
          </a:p>
          <a:p>
            <a:r>
              <a:rPr lang="en-US" dirty="0"/>
              <a:t>Here, the input is passed and them the median of all the pixels under the kernel area and the central element is replaced with this median value. This is highly effective against salt-and-pepper noise in an image. Interestingly, in the above filters, the central element is a newly calculated value which may be a pixel value in the image or a new value. But in median blurring, the central element is always replaced by some pixel value in the image. It reduces the noise effectively. </a:t>
            </a:r>
            <a:endParaRPr lang="en-IN" dirty="0"/>
          </a:p>
        </p:txBody>
      </p:sp>
      <p:pic>
        <p:nvPicPr>
          <p:cNvPr id="10" name="Content Placeholder 9">
            <a:extLst>
              <a:ext uri="{FF2B5EF4-FFF2-40B4-BE49-F238E27FC236}">
                <a16:creationId xmlns:a16="http://schemas.microsoft.com/office/drawing/2014/main" id="{CCB69BEF-EEBA-233E-806E-26984CE0D601}"/>
              </a:ext>
            </a:extLst>
          </p:cNvPr>
          <p:cNvPicPr>
            <a:picLocks noGrp="1" noChangeAspect="1"/>
          </p:cNvPicPr>
          <p:nvPr>
            <p:ph sz="half" idx="2"/>
          </p:nvPr>
        </p:nvPicPr>
        <p:blipFill>
          <a:blip r:embed="rId2"/>
          <a:stretch>
            <a:fillRect/>
          </a:stretch>
        </p:blipFill>
        <p:spPr>
          <a:xfrm>
            <a:off x="5244353" y="2010269"/>
            <a:ext cx="6696635" cy="3448594"/>
          </a:xfrm>
        </p:spPr>
      </p:pic>
      <p:sp>
        <p:nvSpPr>
          <p:cNvPr id="11" name="TextBox 10">
            <a:extLst>
              <a:ext uri="{FF2B5EF4-FFF2-40B4-BE49-F238E27FC236}">
                <a16:creationId xmlns:a16="http://schemas.microsoft.com/office/drawing/2014/main" id="{FA27ED4D-46C6-D563-36C7-979B9C4C8A5E}"/>
              </a:ext>
            </a:extLst>
          </p:cNvPr>
          <p:cNvSpPr txBox="1"/>
          <p:nvPr/>
        </p:nvSpPr>
        <p:spPr>
          <a:xfrm>
            <a:off x="3183375" y="5642865"/>
            <a:ext cx="5825249" cy="584775"/>
          </a:xfrm>
          <a:prstGeom prst="rect">
            <a:avLst/>
          </a:prstGeom>
          <a:noFill/>
        </p:spPr>
        <p:txBody>
          <a:bodyPr wrap="none" rtlCol="0">
            <a:spAutoFit/>
          </a:bodyPr>
          <a:lstStyle/>
          <a:p>
            <a:r>
              <a:rPr lang="en-IN" sz="3200" u="sng" dirty="0">
                <a:solidFill>
                  <a:srgbClr val="FF0000"/>
                </a:solidFill>
              </a:rPr>
              <a:t>Noise removal from the image</a:t>
            </a:r>
          </a:p>
        </p:txBody>
      </p:sp>
    </p:spTree>
    <p:extLst>
      <p:ext uri="{BB962C8B-B14F-4D97-AF65-F5344CB8AC3E}">
        <p14:creationId xmlns:p14="http://schemas.microsoft.com/office/powerpoint/2010/main" val="1367243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2AEC-32D5-07B8-B761-7CFB5A9E9D0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3: Conversion of Text image to text (OCR Reader part)</a:t>
            </a:r>
          </a:p>
        </p:txBody>
      </p:sp>
      <p:sp>
        <p:nvSpPr>
          <p:cNvPr id="3" name="Content Placeholder 2">
            <a:extLst>
              <a:ext uri="{FF2B5EF4-FFF2-40B4-BE49-F238E27FC236}">
                <a16:creationId xmlns:a16="http://schemas.microsoft.com/office/drawing/2014/main" id="{912C8ECC-B34C-BB4C-BEA3-F27A88596A99}"/>
              </a:ext>
            </a:extLst>
          </p:cNvPr>
          <p:cNvSpPr>
            <a:spLocks noGrp="1"/>
          </p:cNvSpPr>
          <p:nvPr>
            <p:ph idx="1"/>
          </p:nvPr>
        </p:nvSpPr>
        <p:spPr/>
        <p:txBody>
          <a:bodyPr/>
          <a:lstStyle/>
          <a:p>
            <a:r>
              <a:rPr lang="en-IN" dirty="0"/>
              <a:t>Final Output</a:t>
            </a:r>
          </a:p>
          <a:p>
            <a:pPr marL="0" indent="0">
              <a:buNone/>
            </a:pPr>
            <a:endParaRPr lang="en-IN" dirty="0"/>
          </a:p>
        </p:txBody>
      </p:sp>
      <p:pic>
        <p:nvPicPr>
          <p:cNvPr id="5" name="Picture 4">
            <a:extLst>
              <a:ext uri="{FF2B5EF4-FFF2-40B4-BE49-F238E27FC236}">
                <a16:creationId xmlns:a16="http://schemas.microsoft.com/office/drawing/2014/main" id="{40DEB18A-251A-4CA6-5EA8-2FF6048C2CA1}"/>
              </a:ext>
            </a:extLst>
          </p:cNvPr>
          <p:cNvPicPr>
            <a:picLocks noChangeAspect="1"/>
          </p:cNvPicPr>
          <p:nvPr/>
        </p:nvPicPr>
        <p:blipFill>
          <a:blip r:embed="rId2"/>
          <a:stretch>
            <a:fillRect/>
          </a:stretch>
        </p:blipFill>
        <p:spPr>
          <a:xfrm>
            <a:off x="0" y="2466275"/>
            <a:ext cx="12191999" cy="2760149"/>
          </a:xfrm>
          <a:prstGeom prst="rect">
            <a:avLst/>
          </a:prstGeom>
        </p:spPr>
      </p:pic>
      <p:sp>
        <p:nvSpPr>
          <p:cNvPr id="6" name="TextBox 5">
            <a:extLst>
              <a:ext uri="{FF2B5EF4-FFF2-40B4-BE49-F238E27FC236}">
                <a16:creationId xmlns:a16="http://schemas.microsoft.com/office/drawing/2014/main" id="{60DB3363-2087-3400-91E5-B9D6E473FDA9}"/>
              </a:ext>
            </a:extLst>
          </p:cNvPr>
          <p:cNvSpPr txBox="1"/>
          <p:nvPr/>
        </p:nvSpPr>
        <p:spPr>
          <a:xfrm>
            <a:off x="3183374" y="5676967"/>
            <a:ext cx="5825249" cy="584775"/>
          </a:xfrm>
          <a:prstGeom prst="rect">
            <a:avLst/>
          </a:prstGeom>
          <a:noFill/>
        </p:spPr>
        <p:txBody>
          <a:bodyPr wrap="none" rtlCol="0">
            <a:spAutoFit/>
          </a:bodyPr>
          <a:lstStyle/>
          <a:p>
            <a:r>
              <a:rPr lang="en-IN" sz="3200" u="sng" dirty="0">
                <a:solidFill>
                  <a:srgbClr val="FF0000"/>
                </a:solidFill>
              </a:rPr>
              <a:t>Noise removal from the image</a:t>
            </a:r>
          </a:p>
        </p:txBody>
      </p:sp>
    </p:spTree>
    <p:extLst>
      <p:ext uri="{BB962C8B-B14F-4D97-AF65-F5344CB8AC3E}">
        <p14:creationId xmlns:p14="http://schemas.microsoft.com/office/powerpoint/2010/main" val="869658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681E-B138-FCA7-94C1-DDA6562126C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3: Conversion of Text image to text (OCR Reader part)</a:t>
            </a:r>
          </a:p>
        </p:txBody>
      </p:sp>
      <p:sp>
        <p:nvSpPr>
          <p:cNvPr id="3" name="Content Placeholder 2">
            <a:extLst>
              <a:ext uri="{FF2B5EF4-FFF2-40B4-BE49-F238E27FC236}">
                <a16:creationId xmlns:a16="http://schemas.microsoft.com/office/drawing/2014/main" id="{2E3B09F2-D88F-1A61-E8E3-1B6D1DDDC99E}"/>
              </a:ext>
            </a:extLst>
          </p:cNvPr>
          <p:cNvSpPr>
            <a:spLocks noGrp="1"/>
          </p:cNvSpPr>
          <p:nvPr>
            <p:ph sz="half" idx="1"/>
          </p:nvPr>
        </p:nvSpPr>
        <p:spPr>
          <a:xfrm>
            <a:off x="0" y="2009625"/>
            <a:ext cx="4488654" cy="3448595"/>
          </a:xfrm>
        </p:spPr>
        <p:txBody>
          <a:bodyPr/>
          <a:lstStyle/>
          <a:p>
            <a:pPr marL="0" indent="0">
              <a:buNone/>
            </a:pPr>
            <a:r>
              <a:rPr lang="en-IN" dirty="0">
                <a:solidFill>
                  <a:schemeClr val="accent1"/>
                </a:solidFill>
              </a:rPr>
              <a:t>3)</a:t>
            </a:r>
            <a:r>
              <a:rPr lang="en-IN" dirty="0"/>
              <a:t> Remove borders from the image</a:t>
            </a:r>
          </a:p>
          <a:p>
            <a:r>
              <a:rPr lang="en-US" dirty="0"/>
              <a:t>Remove the image borders in order to allow more accurate OCR detection.</a:t>
            </a:r>
            <a:endParaRPr lang="en-IN" dirty="0"/>
          </a:p>
        </p:txBody>
      </p:sp>
      <p:pic>
        <p:nvPicPr>
          <p:cNvPr id="6" name="Content Placeholder 5">
            <a:extLst>
              <a:ext uri="{FF2B5EF4-FFF2-40B4-BE49-F238E27FC236}">
                <a16:creationId xmlns:a16="http://schemas.microsoft.com/office/drawing/2014/main" id="{83389429-A0EB-BE47-A434-E93A263C563E}"/>
              </a:ext>
            </a:extLst>
          </p:cNvPr>
          <p:cNvPicPr>
            <a:picLocks noGrp="1" noChangeAspect="1"/>
          </p:cNvPicPr>
          <p:nvPr>
            <p:ph sz="half" idx="2"/>
          </p:nvPr>
        </p:nvPicPr>
        <p:blipFill>
          <a:blip r:embed="rId2"/>
          <a:stretch>
            <a:fillRect/>
          </a:stretch>
        </p:blipFill>
        <p:spPr>
          <a:xfrm>
            <a:off x="4488654" y="2009625"/>
            <a:ext cx="7568875" cy="3448595"/>
          </a:xfrm>
        </p:spPr>
      </p:pic>
      <p:sp>
        <p:nvSpPr>
          <p:cNvPr id="7" name="TextBox 6">
            <a:extLst>
              <a:ext uri="{FF2B5EF4-FFF2-40B4-BE49-F238E27FC236}">
                <a16:creationId xmlns:a16="http://schemas.microsoft.com/office/drawing/2014/main" id="{6BAA712C-BDF9-E62F-3CAA-B6EAE6222D1C}"/>
              </a:ext>
            </a:extLst>
          </p:cNvPr>
          <p:cNvSpPr txBox="1"/>
          <p:nvPr/>
        </p:nvSpPr>
        <p:spPr>
          <a:xfrm>
            <a:off x="3183375" y="5693298"/>
            <a:ext cx="5825249" cy="584775"/>
          </a:xfrm>
          <a:prstGeom prst="rect">
            <a:avLst/>
          </a:prstGeom>
          <a:noFill/>
        </p:spPr>
        <p:txBody>
          <a:bodyPr wrap="none" rtlCol="0">
            <a:spAutoFit/>
          </a:bodyPr>
          <a:lstStyle/>
          <a:p>
            <a:r>
              <a:rPr lang="en-IN" sz="3200" u="sng" dirty="0">
                <a:solidFill>
                  <a:srgbClr val="FF0000"/>
                </a:solidFill>
              </a:rPr>
              <a:t>Noise removal from the image</a:t>
            </a:r>
          </a:p>
        </p:txBody>
      </p:sp>
    </p:spTree>
    <p:extLst>
      <p:ext uri="{BB962C8B-B14F-4D97-AF65-F5344CB8AC3E}">
        <p14:creationId xmlns:p14="http://schemas.microsoft.com/office/powerpoint/2010/main" val="2281713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0281-9C1B-E2BB-EA0E-C7419468FE7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4 : Extracting the Text (</a:t>
            </a:r>
            <a:r>
              <a:rPr lang="en-IN" dirty="0" err="1">
                <a:latin typeface="Times New Roman" panose="02020603050405020304" pitchFamily="18" charset="0"/>
                <a:cs typeface="Times New Roman" panose="02020603050405020304" pitchFamily="18" charset="0"/>
              </a:rPr>
              <a:t>P</a:t>
            </a:r>
            <a:r>
              <a:rPr lang="en-IN" sz="2400" dirty="0" err="1">
                <a:latin typeface="Times New Roman" panose="02020603050405020304" pitchFamily="18" charset="0"/>
                <a:cs typeface="Times New Roman" panose="02020603050405020304" pitchFamily="18" charset="0"/>
              </a:rPr>
              <a:t>y</a:t>
            </a:r>
            <a:r>
              <a:rPr lang="en-IN" dirty="0" err="1">
                <a:latin typeface="Times New Roman" panose="02020603050405020304" pitchFamily="18" charset="0"/>
                <a:cs typeface="Times New Roman" panose="02020603050405020304" pitchFamily="18" charset="0"/>
              </a:rPr>
              <a:t>Tesserect</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A6ACA12-94C5-FAD6-3543-44C1F7BE403C}"/>
              </a:ext>
            </a:extLst>
          </p:cNvPr>
          <p:cNvSpPr>
            <a:spLocks noGrp="1"/>
          </p:cNvSpPr>
          <p:nvPr>
            <p:ph idx="1"/>
          </p:nvPr>
        </p:nvSpPr>
        <p:spPr/>
        <p:txBody>
          <a:bodyPr>
            <a:normAutofit/>
          </a:bodyPr>
          <a:lstStyle/>
          <a:p>
            <a:r>
              <a:rPr lang="en-US" dirty="0"/>
              <a:t>Now it is passed to </a:t>
            </a:r>
            <a:r>
              <a:rPr lang="en-US" dirty="0" err="1"/>
              <a:t>PyTesseract</a:t>
            </a:r>
            <a:r>
              <a:rPr lang="en-US" dirty="0"/>
              <a:t> module which does the job of text extraction.</a:t>
            </a:r>
          </a:p>
          <a:p>
            <a:r>
              <a:rPr lang="en-US" dirty="0"/>
              <a:t> In a nutshell, attention is a feed-forward layer with trainable weights that help us capture the relationships between different elements of sequences. It works by using query, key and value matrices, passing the input embeddings through a series of operations and getting an encoded representation of our original input sequence.</a:t>
            </a:r>
            <a:endParaRPr lang="en-IN" dirty="0"/>
          </a:p>
        </p:txBody>
      </p:sp>
    </p:spTree>
    <p:extLst>
      <p:ext uri="{BB962C8B-B14F-4D97-AF65-F5344CB8AC3E}">
        <p14:creationId xmlns:p14="http://schemas.microsoft.com/office/powerpoint/2010/main" val="356244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2560-1926-975B-DDA9-2211BF38C9B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B2EE1FB-165F-DA75-58B3-D8D5856260B4}"/>
              </a:ext>
            </a:extLst>
          </p:cNvPr>
          <p:cNvSpPr>
            <a:spLocks noGrp="1"/>
          </p:cNvSpPr>
          <p:nvPr>
            <p:ph idx="1"/>
          </p:nvPr>
        </p:nvSpPr>
        <p:spPr/>
        <p:txBody>
          <a:bodyPr/>
          <a:lstStyle/>
          <a:p>
            <a:r>
              <a:rPr lang="en-US" dirty="0"/>
              <a:t>Speech translator provides the flexibility to translate English language text to Gujarati language and vice versa.</a:t>
            </a:r>
          </a:p>
          <a:p>
            <a:r>
              <a:rPr lang="en-US" dirty="0"/>
              <a:t>Also, it provides the set of functionalities to give voice as an input and translate to the targeted language.</a:t>
            </a:r>
          </a:p>
          <a:p>
            <a:r>
              <a:rPr lang="en-US" dirty="0"/>
              <a:t>Thus, it provides a bridge among the people of two different dialects.</a:t>
            </a:r>
          </a:p>
          <a:p>
            <a:r>
              <a:rPr lang="en-US" dirty="0"/>
              <a:t>On addition to that this also have a feature of OCR – Reader which translate the English text to Gujrati just by providing the image as an input.</a:t>
            </a:r>
            <a:endParaRPr lang="en-IN" dirty="0"/>
          </a:p>
        </p:txBody>
      </p:sp>
    </p:spTree>
    <p:extLst>
      <p:ext uri="{BB962C8B-B14F-4D97-AF65-F5344CB8AC3E}">
        <p14:creationId xmlns:p14="http://schemas.microsoft.com/office/powerpoint/2010/main" val="2621638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C3DD-5B2D-F745-D99A-E92112E1365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4 : Extracting the Text (</a:t>
            </a:r>
            <a:r>
              <a:rPr lang="en-IN" dirty="0" err="1">
                <a:latin typeface="Times New Roman" panose="02020603050405020304" pitchFamily="18" charset="0"/>
                <a:cs typeface="Times New Roman" panose="02020603050405020304" pitchFamily="18" charset="0"/>
              </a:rPr>
              <a:t>P</a:t>
            </a:r>
            <a:r>
              <a:rPr lang="en-IN" sz="2400" dirty="0" err="1">
                <a:latin typeface="Times New Roman" panose="02020603050405020304" pitchFamily="18" charset="0"/>
                <a:cs typeface="Times New Roman" panose="02020603050405020304" pitchFamily="18" charset="0"/>
              </a:rPr>
              <a:t>y</a:t>
            </a:r>
            <a:r>
              <a:rPr lang="en-IN" dirty="0" err="1">
                <a:latin typeface="Times New Roman" panose="02020603050405020304" pitchFamily="18" charset="0"/>
                <a:cs typeface="Times New Roman" panose="02020603050405020304" pitchFamily="18" charset="0"/>
              </a:rPr>
              <a:t>Tesserect</a:t>
            </a:r>
            <a:r>
              <a:rPr lang="en-IN"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1A8E635A-48EF-1A15-3403-A7215947A3E9}"/>
              </a:ext>
            </a:extLst>
          </p:cNvPr>
          <p:cNvSpPr>
            <a:spLocks noGrp="1"/>
          </p:cNvSpPr>
          <p:nvPr>
            <p:ph sz="half" idx="1"/>
          </p:nvPr>
        </p:nvSpPr>
        <p:spPr>
          <a:xfrm>
            <a:off x="0" y="2017343"/>
            <a:ext cx="4488654" cy="3448595"/>
          </a:xfrm>
        </p:spPr>
        <p:txBody>
          <a:bodyPr>
            <a:normAutofit fontScale="77500" lnSpcReduction="20000"/>
          </a:bodyPr>
          <a:lstStyle/>
          <a:p>
            <a:r>
              <a:rPr lang="en-US" dirty="0"/>
              <a:t>A location RNN to predict the next glimpse location and another Classification RNN dedicated to predicting the class labels or guess which character is it we are looking at in the text. A context network is used to down sample image inputs for more generalizable RNN states. It also chooses to refer to the location network in RAM as Emission Network. The training is done using an accumulated reward and optimizing the sequence log-likelihood loss function using the REINFORCE policy gradient.</a:t>
            </a:r>
            <a:endParaRPr lang="en-IN" dirty="0"/>
          </a:p>
        </p:txBody>
      </p:sp>
      <p:pic>
        <p:nvPicPr>
          <p:cNvPr id="6" name="Content Placeholder 5">
            <a:extLst>
              <a:ext uri="{FF2B5EF4-FFF2-40B4-BE49-F238E27FC236}">
                <a16:creationId xmlns:a16="http://schemas.microsoft.com/office/drawing/2014/main" id="{86B62663-3F5F-03AD-DB2C-F3ACD1A8CD7C}"/>
              </a:ext>
            </a:extLst>
          </p:cNvPr>
          <p:cNvPicPr>
            <a:picLocks noGrp="1" noChangeAspect="1"/>
          </p:cNvPicPr>
          <p:nvPr>
            <p:ph sz="half" idx="2"/>
          </p:nvPr>
        </p:nvPicPr>
        <p:blipFill>
          <a:blip r:embed="rId2"/>
          <a:stretch>
            <a:fillRect/>
          </a:stretch>
        </p:blipFill>
        <p:spPr>
          <a:xfrm>
            <a:off x="4984375" y="2017713"/>
            <a:ext cx="6741459" cy="4114146"/>
          </a:xfrm>
        </p:spPr>
      </p:pic>
    </p:spTree>
    <p:extLst>
      <p:ext uri="{BB962C8B-B14F-4D97-AF65-F5344CB8AC3E}">
        <p14:creationId xmlns:p14="http://schemas.microsoft.com/office/powerpoint/2010/main" val="2663017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416B-3C0F-2EB0-F1EA-EE346539BBE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4 : Extracting the Text (</a:t>
            </a:r>
            <a:r>
              <a:rPr lang="en-IN" dirty="0" err="1">
                <a:latin typeface="Times New Roman" panose="02020603050405020304" pitchFamily="18" charset="0"/>
                <a:cs typeface="Times New Roman" panose="02020603050405020304" pitchFamily="18" charset="0"/>
              </a:rPr>
              <a:t>P</a:t>
            </a:r>
            <a:r>
              <a:rPr lang="en-IN" sz="2400" dirty="0" err="1">
                <a:latin typeface="Times New Roman" panose="02020603050405020304" pitchFamily="18" charset="0"/>
                <a:cs typeface="Times New Roman" panose="02020603050405020304" pitchFamily="18" charset="0"/>
              </a:rPr>
              <a:t>y</a:t>
            </a:r>
            <a:r>
              <a:rPr lang="en-IN" dirty="0" err="1">
                <a:latin typeface="Times New Roman" panose="02020603050405020304" pitchFamily="18" charset="0"/>
                <a:cs typeface="Times New Roman" panose="02020603050405020304" pitchFamily="18" charset="0"/>
              </a:rPr>
              <a:t>Tesserect</a:t>
            </a:r>
            <a:r>
              <a:rPr lang="en-IN"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6172B915-40AA-98CD-CCEF-B6DFA683D8A6}"/>
              </a:ext>
            </a:extLst>
          </p:cNvPr>
          <p:cNvSpPr>
            <a:spLocks noGrp="1"/>
          </p:cNvSpPr>
          <p:nvPr>
            <p:ph sz="half" idx="1"/>
          </p:nvPr>
        </p:nvSpPr>
        <p:spPr/>
        <p:txBody>
          <a:bodyPr>
            <a:normAutofit fontScale="70000" lnSpcReduction="20000"/>
          </a:bodyPr>
          <a:lstStyle/>
          <a:p>
            <a:r>
              <a:rPr lang="en-US" dirty="0"/>
              <a:t>CRNNs don't treat our OCR task as a reinforcement learning problem but as a machine learning problem with a custom loss. The loss used is called CTC loss – Connectionist Temporal Classification. The convolutional layers are used as feature extractors that pass these features to the recurrent layers - bi-directional LSTMs . These are followed by a transcription layer that uses a probabilistic approach to decode our LSTM outputs. Each frame generated by the LSTM is decoded into a character and these characters are fed into a final decoder/transcription layer which will output the final predicted sequence.</a:t>
            </a:r>
            <a:endParaRPr lang="en-IN" dirty="0"/>
          </a:p>
        </p:txBody>
      </p:sp>
      <p:pic>
        <p:nvPicPr>
          <p:cNvPr id="6" name="Content Placeholder 5">
            <a:extLst>
              <a:ext uri="{FF2B5EF4-FFF2-40B4-BE49-F238E27FC236}">
                <a16:creationId xmlns:a16="http://schemas.microsoft.com/office/drawing/2014/main" id="{6FCB7F1E-ED9F-2EAD-0755-9537C174B39B}"/>
              </a:ext>
            </a:extLst>
          </p:cNvPr>
          <p:cNvPicPr>
            <a:picLocks noGrp="1" noChangeAspect="1"/>
          </p:cNvPicPr>
          <p:nvPr>
            <p:ph sz="half" idx="2"/>
          </p:nvPr>
        </p:nvPicPr>
        <p:blipFill>
          <a:blip r:embed="rId2"/>
          <a:stretch>
            <a:fillRect/>
          </a:stretch>
        </p:blipFill>
        <p:spPr>
          <a:xfrm>
            <a:off x="6254750" y="2010878"/>
            <a:ext cx="5623485" cy="3448595"/>
          </a:xfrm>
        </p:spPr>
      </p:pic>
    </p:spTree>
    <p:extLst>
      <p:ext uri="{BB962C8B-B14F-4D97-AF65-F5344CB8AC3E}">
        <p14:creationId xmlns:p14="http://schemas.microsoft.com/office/powerpoint/2010/main" val="2755567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C991-125A-BB12-6189-AC5BB540BE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4 : Extracting the Text (</a:t>
            </a:r>
            <a:r>
              <a:rPr lang="en-IN" dirty="0" err="1">
                <a:latin typeface="Times New Roman" panose="02020603050405020304" pitchFamily="18" charset="0"/>
                <a:cs typeface="Times New Roman" panose="02020603050405020304" pitchFamily="18" charset="0"/>
              </a:rPr>
              <a:t>P</a:t>
            </a:r>
            <a:r>
              <a:rPr lang="en-IN" sz="2400" dirty="0" err="1">
                <a:latin typeface="Times New Roman" panose="02020603050405020304" pitchFamily="18" charset="0"/>
                <a:cs typeface="Times New Roman" panose="02020603050405020304" pitchFamily="18" charset="0"/>
              </a:rPr>
              <a:t>y</a:t>
            </a:r>
            <a:r>
              <a:rPr lang="en-IN" dirty="0" err="1">
                <a:latin typeface="Times New Roman" panose="02020603050405020304" pitchFamily="18" charset="0"/>
                <a:cs typeface="Times New Roman" panose="02020603050405020304" pitchFamily="18" charset="0"/>
              </a:rPr>
              <a:t>Tesserect</a:t>
            </a:r>
            <a:r>
              <a:rPr lang="en-IN"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13DB254F-84F3-82F4-54FA-362AC01FA574}"/>
              </a:ext>
            </a:extLst>
          </p:cNvPr>
          <p:cNvSpPr>
            <a:spLocks noGrp="1"/>
          </p:cNvSpPr>
          <p:nvPr>
            <p:ph sz="half" idx="1"/>
          </p:nvPr>
        </p:nvSpPr>
        <p:spPr/>
        <p:txBody>
          <a:bodyPr/>
          <a:lstStyle/>
          <a:p>
            <a:r>
              <a:rPr lang="en-US" dirty="0"/>
              <a:t>The Linguistic feature only contains phonemes. Energy, pitch, and duration are actually used to train the energy predictor, the pitch predictor, and the duration predictor respectively which are used by the model to get a more natural output.</a:t>
            </a:r>
            <a:endParaRPr lang="en-IN" dirty="0"/>
          </a:p>
        </p:txBody>
      </p:sp>
      <p:pic>
        <p:nvPicPr>
          <p:cNvPr id="6" name="Content Placeholder 5">
            <a:extLst>
              <a:ext uri="{FF2B5EF4-FFF2-40B4-BE49-F238E27FC236}">
                <a16:creationId xmlns:a16="http://schemas.microsoft.com/office/drawing/2014/main" id="{D6C0319E-258E-B8C1-9373-29E1DF57688A}"/>
              </a:ext>
            </a:extLst>
          </p:cNvPr>
          <p:cNvPicPr>
            <a:picLocks noGrp="1" noChangeAspect="1"/>
          </p:cNvPicPr>
          <p:nvPr>
            <p:ph sz="half" idx="2"/>
          </p:nvPr>
        </p:nvPicPr>
        <p:blipFill>
          <a:blip r:embed="rId2"/>
          <a:stretch>
            <a:fillRect/>
          </a:stretch>
        </p:blipFill>
        <p:spPr>
          <a:xfrm>
            <a:off x="6254750" y="2359659"/>
            <a:ext cx="4487863" cy="2757808"/>
          </a:xfrm>
        </p:spPr>
      </p:pic>
    </p:spTree>
    <p:extLst>
      <p:ext uri="{BB962C8B-B14F-4D97-AF65-F5344CB8AC3E}">
        <p14:creationId xmlns:p14="http://schemas.microsoft.com/office/powerpoint/2010/main" val="3782375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00B4-9C1F-AEF8-319A-7202001698D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4 : Extracting the Text (</a:t>
            </a:r>
            <a:r>
              <a:rPr lang="en-IN" dirty="0" err="1">
                <a:latin typeface="Times New Roman" panose="02020603050405020304" pitchFamily="18" charset="0"/>
                <a:cs typeface="Times New Roman" panose="02020603050405020304" pitchFamily="18" charset="0"/>
              </a:rPr>
              <a:t>P</a:t>
            </a:r>
            <a:r>
              <a:rPr lang="en-IN" sz="2400" dirty="0" err="1">
                <a:latin typeface="Times New Roman" panose="02020603050405020304" pitchFamily="18" charset="0"/>
                <a:cs typeface="Times New Roman" panose="02020603050405020304" pitchFamily="18" charset="0"/>
              </a:rPr>
              <a:t>y</a:t>
            </a:r>
            <a:r>
              <a:rPr lang="en-IN" dirty="0" err="1">
                <a:latin typeface="Times New Roman" panose="02020603050405020304" pitchFamily="18" charset="0"/>
                <a:cs typeface="Times New Roman" panose="02020603050405020304" pitchFamily="18" charset="0"/>
              </a:rPr>
              <a:t>Tesserect</a:t>
            </a:r>
            <a:r>
              <a:rPr lang="en-IN"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39E5D9CC-EF7D-3265-614E-6121B1DE633F}"/>
              </a:ext>
            </a:extLst>
          </p:cNvPr>
          <p:cNvSpPr>
            <a:spLocks noGrp="1"/>
          </p:cNvSpPr>
          <p:nvPr>
            <p:ph sz="half" idx="1"/>
          </p:nvPr>
        </p:nvSpPr>
        <p:spPr/>
        <p:txBody>
          <a:bodyPr>
            <a:normAutofit lnSpcReduction="10000"/>
          </a:bodyPr>
          <a:lstStyle/>
          <a:p>
            <a:r>
              <a:rPr lang="en-US" dirty="0"/>
              <a:t>It converts the Acoustic feature (Mel-spectrogram) to waveform output (audio). It can be done using a mathematical model like Griffin Lim or we can also train a neural network to learn the mapping from </a:t>
            </a:r>
            <a:r>
              <a:rPr lang="en-US" dirty="0" err="1"/>
              <a:t>mel</a:t>
            </a:r>
            <a:r>
              <a:rPr lang="en-US" dirty="0"/>
              <a:t>-spectrogram to waveforms. In reality, learning-based methods usually outperform the Griffin Lim method.</a:t>
            </a:r>
            <a:endParaRPr lang="en-IN" dirty="0"/>
          </a:p>
        </p:txBody>
      </p:sp>
      <p:pic>
        <p:nvPicPr>
          <p:cNvPr id="6" name="Content Placeholder 5">
            <a:extLst>
              <a:ext uri="{FF2B5EF4-FFF2-40B4-BE49-F238E27FC236}">
                <a16:creationId xmlns:a16="http://schemas.microsoft.com/office/drawing/2014/main" id="{F9292477-549F-0F45-8AAC-E7F1D2FC11D3}"/>
              </a:ext>
            </a:extLst>
          </p:cNvPr>
          <p:cNvPicPr>
            <a:picLocks noGrp="1" noChangeAspect="1"/>
          </p:cNvPicPr>
          <p:nvPr>
            <p:ph sz="half" idx="2"/>
          </p:nvPr>
        </p:nvPicPr>
        <p:blipFill>
          <a:blip r:embed="rId2"/>
          <a:stretch>
            <a:fillRect/>
          </a:stretch>
        </p:blipFill>
        <p:spPr>
          <a:xfrm>
            <a:off x="6254750" y="2519841"/>
            <a:ext cx="4487863" cy="2437444"/>
          </a:xfrm>
        </p:spPr>
      </p:pic>
    </p:spTree>
    <p:extLst>
      <p:ext uri="{BB962C8B-B14F-4D97-AF65-F5344CB8AC3E}">
        <p14:creationId xmlns:p14="http://schemas.microsoft.com/office/powerpoint/2010/main" val="2477547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F082-3AC2-F7FB-5CDC-BE3342BCABFC}"/>
              </a:ext>
            </a:extLst>
          </p:cNvPr>
          <p:cNvSpPr>
            <a:spLocks noGrp="1"/>
          </p:cNvSpPr>
          <p:nvPr>
            <p:ph type="title"/>
          </p:nvPr>
        </p:nvSpPr>
        <p:spPr/>
        <p:txBody>
          <a:bodyPr/>
          <a:lstStyle/>
          <a:p>
            <a:r>
              <a:rPr lang="en-IN" dirty="0" err="1"/>
              <a:t>Refrences</a:t>
            </a:r>
            <a:endParaRPr lang="en-IN" dirty="0"/>
          </a:p>
        </p:txBody>
      </p:sp>
      <p:sp>
        <p:nvSpPr>
          <p:cNvPr id="3" name="Content Placeholder 2">
            <a:extLst>
              <a:ext uri="{FF2B5EF4-FFF2-40B4-BE49-F238E27FC236}">
                <a16:creationId xmlns:a16="http://schemas.microsoft.com/office/drawing/2014/main" id="{661D6ECC-9FB5-0848-19B0-DDF9652B95AF}"/>
              </a:ext>
            </a:extLst>
          </p:cNvPr>
          <p:cNvSpPr>
            <a:spLocks noGrp="1"/>
          </p:cNvSpPr>
          <p:nvPr>
            <p:ph idx="1"/>
          </p:nvPr>
        </p:nvSpPr>
        <p:spPr/>
        <p:txBody>
          <a:bodyPr/>
          <a:lstStyle/>
          <a:p>
            <a:r>
              <a:rPr lang="en-IN" dirty="0">
                <a:hlinkClick r:id="rId2"/>
              </a:rPr>
              <a:t>Towards Data Science</a:t>
            </a:r>
            <a:endParaRPr lang="en-IN" dirty="0"/>
          </a:p>
          <a:p>
            <a:r>
              <a:rPr lang="en-IN" dirty="0">
                <a:hlinkClick r:id="rId3"/>
              </a:rPr>
              <a:t>Erosion and Dilution</a:t>
            </a:r>
            <a:endParaRPr lang="en-IN" dirty="0"/>
          </a:p>
          <a:p>
            <a:r>
              <a:rPr lang="en-IN" dirty="0" err="1">
                <a:hlinkClick r:id="rId4"/>
              </a:rPr>
              <a:t>PyTsseract</a:t>
            </a:r>
            <a:endParaRPr lang="en-IN" dirty="0"/>
          </a:p>
          <a:p>
            <a:pPr marL="0" indent="0" algn="ctr">
              <a:buNone/>
            </a:pPr>
            <a:r>
              <a:rPr lang="en-IN" dirty="0"/>
              <a:t>Project Link</a:t>
            </a:r>
          </a:p>
          <a:p>
            <a:pPr marL="0" indent="0" algn="ctr">
              <a:buNone/>
            </a:pPr>
            <a:r>
              <a:rPr lang="en-IN" dirty="0">
                <a:hlinkClick r:id="rId5"/>
              </a:rPr>
              <a:t>Git Link For Project</a:t>
            </a:r>
            <a:endParaRPr lang="en-IN" dirty="0"/>
          </a:p>
        </p:txBody>
      </p:sp>
    </p:spTree>
    <p:extLst>
      <p:ext uri="{BB962C8B-B14F-4D97-AF65-F5344CB8AC3E}">
        <p14:creationId xmlns:p14="http://schemas.microsoft.com/office/powerpoint/2010/main" val="104744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51B6-7200-530F-FB00-AAE08007FB8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848662E-C3A1-AFB6-0DFB-7BC6D1038F33}"/>
              </a:ext>
            </a:extLst>
          </p:cNvPr>
          <p:cNvSpPr>
            <a:spLocks noGrp="1"/>
          </p:cNvSpPr>
          <p:nvPr>
            <p:ph idx="1"/>
          </p:nvPr>
        </p:nvSpPr>
        <p:spPr>
          <a:xfrm>
            <a:off x="251013" y="2015732"/>
            <a:ext cx="11663082" cy="3954762"/>
          </a:xfrm>
        </p:spPr>
        <p:txBody>
          <a:bodyPr>
            <a:normAutofit/>
          </a:bodyPr>
          <a:lstStyle/>
          <a:p>
            <a:pPr marL="0" indent="0">
              <a:buNone/>
            </a:pPr>
            <a:r>
              <a:rPr lang="en-US" dirty="0"/>
              <a:t>Our main goal behind this project is to provide just a service which can serve day-to-day need of any person who is willing to communicate but cannot only because of the language problem. Also, tourist from the various country need to communicate with people with local dialect. So, for that purpose we provide “Speech Translator” helps people to communicate and get connect to them and it will help them to get translation of ENGLISH language into GUJARATI language and vice versa.</a:t>
            </a:r>
          </a:p>
          <a:p>
            <a:pPr marL="0" indent="0">
              <a:buNone/>
            </a:pPr>
            <a:r>
              <a:rPr lang="en-US" dirty="0"/>
              <a:t>Also, in addition to that we have feature of OCR-Reader which just takes an image and translate the text into ENGLISH text to GUJARATI text which can also provide the flexibility of text reading.</a:t>
            </a:r>
            <a:endParaRPr lang="en-IN" dirty="0"/>
          </a:p>
        </p:txBody>
      </p:sp>
    </p:spTree>
    <p:extLst>
      <p:ext uri="{BB962C8B-B14F-4D97-AF65-F5344CB8AC3E}">
        <p14:creationId xmlns:p14="http://schemas.microsoft.com/office/powerpoint/2010/main" val="74572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850D-6025-53C0-C2E4-354C527AEE5A}"/>
              </a:ext>
            </a:extLst>
          </p:cNvPr>
          <p:cNvSpPr>
            <a:spLocks noGrp="1"/>
          </p:cNvSpPr>
          <p:nvPr>
            <p:ph type="title"/>
          </p:nvPr>
        </p:nvSpPr>
        <p:spPr/>
        <p:txBody>
          <a:bodyPr/>
          <a:lstStyle/>
          <a:p>
            <a:r>
              <a:rPr lang="en-IN" dirty="0"/>
              <a:t>Use Case Diagram</a:t>
            </a:r>
          </a:p>
        </p:txBody>
      </p:sp>
      <p:pic>
        <p:nvPicPr>
          <p:cNvPr id="5" name="Content Placeholder 4">
            <a:extLst>
              <a:ext uri="{FF2B5EF4-FFF2-40B4-BE49-F238E27FC236}">
                <a16:creationId xmlns:a16="http://schemas.microsoft.com/office/drawing/2014/main" id="{625BACA0-0F5A-87EE-EC45-419DA03A8351}"/>
              </a:ext>
            </a:extLst>
          </p:cNvPr>
          <p:cNvPicPr>
            <a:picLocks noGrp="1" noChangeAspect="1"/>
          </p:cNvPicPr>
          <p:nvPr>
            <p:ph idx="1"/>
          </p:nvPr>
        </p:nvPicPr>
        <p:blipFill>
          <a:blip r:embed="rId2"/>
          <a:stretch>
            <a:fillRect/>
          </a:stretch>
        </p:blipFill>
        <p:spPr>
          <a:xfrm>
            <a:off x="2348753" y="1712259"/>
            <a:ext cx="7494494" cy="4341222"/>
          </a:xfrm>
        </p:spPr>
      </p:pic>
    </p:spTree>
    <p:extLst>
      <p:ext uri="{BB962C8B-B14F-4D97-AF65-F5344CB8AC3E}">
        <p14:creationId xmlns:p14="http://schemas.microsoft.com/office/powerpoint/2010/main" val="43584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772-D641-0997-8D9C-18276F2EAFBA}"/>
              </a:ext>
            </a:extLst>
          </p:cNvPr>
          <p:cNvSpPr>
            <a:spLocks noGrp="1"/>
          </p:cNvSpPr>
          <p:nvPr>
            <p:ph type="title"/>
          </p:nvPr>
        </p:nvSpPr>
        <p:spPr/>
        <p:txBody>
          <a:bodyPr/>
          <a:lstStyle/>
          <a:p>
            <a:r>
              <a:rPr lang="en-IN" dirty="0"/>
              <a:t>Activity diagram</a:t>
            </a:r>
          </a:p>
        </p:txBody>
      </p:sp>
      <p:pic>
        <p:nvPicPr>
          <p:cNvPr id="5" name="Content Placeholder 4">
            <a:extLst>
              <a:ext uri="{FF2B5EF4-FFF2-40B4-BE49-F238E27FC236}">
                <a16:creationId xmlns:a16="http://schemas.microsoft.com/office/drawing/2014/main" id="{2C797BB0-17D8-C4E5-ED5E-A4D01857F0AA}"/>
              </a:ext>
            </a:extLst>
          </p:cNvPr>
          <p:cNvPicPr>
            <a:picLocks noGrp="1" noChangeAspect="1"/>
          </p:cNvPicPr>
          <p:nvPr>
            <p:ph idx="1"/>
          </p:nvPr>
        </p:nvPicPr>
        <p:blipFill>
          <a:blip r:embed="rId2"/>
          <a:stretch>
            <a:fillRect/>
          </a:stretch>
        </p:blipFill>
        <p:spPr>
          <a:xfrm>
            <a:off x="1451579" y="1712260"/>
            <a:ext cx="9291215" cy="4258234"/>
          </a:xfrm>
        </p:spPr>
      </p:pic>
    </p:spTree>
    <p:extLst>
      <p:ext uri="{BB962C8B-B14F-4D97-AF65-F5344CB8AC3E}">
        <p14:creationId xmlns:p14="http://schemas.microsoft.com/office/powerpoint/2010/main" val="403381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443D-CE42-5E08-89E7-E7A7979EFC6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1 :- How speech to text works :-</a:t>
            </a:r>
          </a:p>
        </p:txBody>
      </p:sp>
      <p:pic>
        <p:nvPicPr>
          <p:cNvPr id="5" name="Content Placeholder 4">
            <a:extLst>
              <a:ext uri="{FF2B5EF4-FFF2-40B4-BE49-F238E27FC236}">
                <a16:creationId xmlns:a16="http://schemas.microsoft.com/office/drawing/2014/main" id="{CBD261B4-DEEC-0D72-CC5D-F93588F4D089}"/>
              </a:ext>
            </a:extLst>
          </p:cNvPr>
          <p:cNvPicPr>
            <a:picLocks noGrp="1" noChangeAspect="1"/>
          </p:cNvPicPr>
          <p:nvPr>
            <p:ph idx="1"/>
          </p:nvPr>
        </p:nvPicPr>
        <p:blipFill>
          <a:blip r:embed="rId2"/>
          <a:stretch>
            <a:fillRect/>
          </a:stretch>
        </p:blipFill>
        <p:spPr>
          <a:xfrm>
            <a:off x="1451578" y="1853754"/>
            <a:ext cx="9291215" cy="4199727"/>
          </a:xfrm>
        </p:spPr>
      </p:pic>
    </p:spTree>
    <p:extLst>
      <p:ext uri="{BB962C8B-B14F-4D97-AF65-F5344CB8AC3E}">
        <p14:creationId xmlns:p14="http://schemas.microsoft.com/office/powerpoint/2010/main" val="332670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AF3F-6E87-256E-5680-9E92C93084F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 1 :- How speech to text works :-</a:t>
            </a:r>
            <a:endParaRPr lang="en-IN" dirty="0"/>
          </a:p>
        </p:txBody>
      </p:sp>
      <p:sp>
        <p:nvSpPr>
          <p:cNvPr id="3" name="Content Placeholder 2">
            <a:extLst>
              <a:ext uri="{FF2B5EF4-FFF2-40B4-BE49-F238E27FC236}">
                <a16:creationId xmlns:a16="http://schemas.microsoft.com/office/drawing/2014/main" id="{44EE4500-7DDA-2351-9CDA-4496914DBF68}"/>
              </a:ext>
            </a:extLst>
          </p:cNvPr>
          <p:cNvSpPr>
            <a:spLocks noGrp="1"/>
          </p:cNvSpPr>
          <p:nvPr>
            <p:ph idx="1"/>
          </p:nvPr>
        </p:nvSpPr>
        <p:spPr/>
        <p:txBody>
          <a:bodyPr>
            <a:normAutofit fontScale="92500" lnSpcReduction="10000"/>
          </a:bodyPr>
          <a:lstStyle/>
          <a:p>
            <a:pPr marL="457200" indent="-457200">
              <a:buAutoNum type="arabicParenR"/>
            </a:pPr>
            <a:r>
              <a:rPr lang="en-US" dirty="0">
                <a:solidFill>
                  <a:schemeClr val="accent1"/>
                </a:solidFill>
              </a:rPr>
              <a:t>Analog To Digital Conversion </a:t>
            </a:r>
            <a:r>
              <a:rPr lang="en-US" dirty="0"/>
              <a:t>:  When human beings utter words and make sounds, it creates different sequences of vibrations. A speech-to-text model would specifically pick up these vibrations which are technically analog signals. An analog to digital converter then takes these vibrations as input to convert to a digital language.</a:t>
            </a:r>
          </a:p>
          <a:p>
            <a:pPr marL="457200" indent="-457200">
              <a:buAutoNum type="arabicParenR"/>
            </a:pPr>
            <a:r>
              <a:rPr lang="en-US" dirty="0">
                <a:solidFill>
                  <a:schemeClr val="accent1"/>
                </a:solidFill>
              </a:rPr>
              <a:t>Filtering </a:t>
            </a:r>
            <a:r>
              <a:rPr lang="en-US" dirty="0"/>
              <a:t>:  The sounds picked up and digitized by the analog to digital converter are in a form that is machine-consumable as an audio file. The converter analyses the audio file comprehensively and measures the waves in great detail. An underlying algorithm then classifies the relevant sounds and filters them to pick up those sounds that can eventually be transcribed.</a:t>
            </a:r>
            <a:endParaRPr lang="en-IN" dirty="0"/>
          </a:p>
        </p:txBody>
      </p:sp>
    </p:spTree>
    <p:extLst>
      <p:ext uri="{BB962C8B-B14F-4D97-AF65-F5344CB8AC3E}">
        <p14:creationId xmlns:p14="http://schemas.microsoft.com/office/powerpoint/2010/main" val="268743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CFC4-0768-CB95-5CF7-0B0343C9C503}"/>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Stage 1 :- How speech to text works :-</a:t>
            </a:r>
            <a:endParaRPr lang="en-IN" sz="4800" dirty="0"/>
          </a:p>
        </p:txBody>
      </p:sp>
      <p:sp>
        <p:nvSpPr>
          <p:cNvPr id="3" name="Content Placeholder 2">
            <a:extLst>
              <a:ext uri="{FF2B5EF4-FFF2-40B4-BE49-F238E27FC236}">
                <a16:creationId xmlns:a16="http://schemas.microsoft.com/office/drawing/2014/main" id="{58BEF455-FDB5-B90F-3847-6AE1CB6CAEA3}"/>
              </a:ext>
            </a:extLst>
          </p:cNvPr>
          <p:cNvSpPr>
            <a:spLocks noGrp="1"/>
          </p:cNvSpPr>
          <p:nvPr>
            <p:ph idx="1"/>
          </p:nvPr>
        </p:nvSpPr>
        <p:spPr>
          <a:xfrm>
            <a:off x="1451579" y="2015732"/>
            <a:ext cx="9291215" cy="4037749"/>
          </a:xfrm>
        </p:spPr>
        <p:txBody>
          <a:bodyPr>
            <a:normAutofit fontScale="85000" lnSpcReduction="20000"/>
          </a:bodyPr>
          <a:lstStyle/>
          <a:p>
            <a:pPr marL="0" indent="0">
              <a:buNone/>
            </a:pPr>
            <a:r>
              <a:rPr lang="en-IN" dirty="0"/>
              <a:t>3) </a:t>
            </a:r>
            <a:r>
              <a:rPr lang="en-US" dirty="0">
                <a:solidFill>
                  <a:schemeClr val="accent1"/>
                </a:solidFill>
              </a:rPr>
              <a:t>Segmentation </a:t>
            </a:r>
            <a:r>
              <a:rPr lang="en-US" dirty="0"/>
              <a:t>:  Segmentation is done on the basis of phonemes, which are linguistic devices that differentiate one word from another. This unit of sound is then compared against segmented words in the input audio for matching and predicting the possible transcriptions.</a:t>
            </a:r>
          </a:p>
          <a:p>
            <a:pPr marL="0" indent="0">
              <a:buNone/>
            </a:pPr>
            <a:r>
              <a:rPr lang="en-US" dirty="0"/>
              <a:t>4) </a:t>
            </a:r>
            <a:r>
              <a:rPr lang="en-US" dirty="0">
                <a:solidFill>
                  <a:schemeClr val="accent1"/>
                </a:solidFill>
              </a:rPr>
              <a:t>Character Integration </a:t>
            </a:r>
            <a:r>
              <a:rPr lang="en-US" dirty="0"/>
              <a:t>:  The speech-to-text software consists of a mathematical model consisting of various permutations and combinations of words, phrases, and sentences. The phonemes pass through a network consisting of elements of the mathematical model so that the most commonly occurring elements are compared to these phonemes. The likelihood of the probable textual output is calculated at this stage for integrating the segments into coherent phrases or segments.</a:t>
            </a:r>
          </a:p>
          <a:p>
            <a:pPr marL="0" indent="0">
              <a:buNone/>
            </a:pPr>
            <a:r>
              <a:rPr lang="en-US" dirty="0"/>
              <a:t>5) </a:t>
            </a:r>
            <a:r>
              <a:rPr lang="en-US" dirty="0">
                <a:solidFill>
                  <a:schemeClr val="accent1"/>
                </a:solidFill>
              </a:rPr>
              <a:t>Final Transcript</a:t>
            </a:r>
            <a:r>
              <a:rPr lang="en-US" dirty="0"/>
              <a:t> :  The audio's most likely transcript is presented as text at the end of this process based on deep learning predictive modeling. A computer-based demand generated from the above probabilities is then produced from the built-in dictation capabilities of the device that is being used for transcription.</a:t>
            </a:r>
            <a:endParaRPr lang="en-IN" dirty="0"/>
          </a:p>
        </p:txBody>
      </p:sp>
    </p:spTree>
    <p:extLst>
      <p:ext uri="{BB962C8B-B14F-4D97-AF65-F5344CB8AC3E}">
        <p14:creationId xmlns:p14="http://schemas.microsoft.com/office/powerpoint/2010/main" val="31778390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155</TotalTime>
  <Words>2056</Words>
  <Application>Microsoft Office PowerPoint</Application>
  <PresentationFormat>Widescreen</PresentationFormat>
  <Paragraphs>122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Rockwell</vt:lpstr>
      <vt:lpstr>Times New Roman</vt:lpstr>
      <vt:lpstr>Wingdings</vt:lpstr>
      <vt:lpstr>Gallery</vt:lpstr>
      <vt:lpstr>Speech Translator with OCR reader</vt:lpstr>
      <vt:lpstr>Made By :-</vt:lpstr>
      <vt:lpstr>Abstract</vt:lpstr>
      <vt:lpstr>Introduction</vt:lpstr>
      <vt:lpstr>Use Case Diagram</vt:lpstr>
      <vt:lpstr>Activity diagram</vt:lpstr>
      <vt:lpstr>Stage 1 :- How speech to text works :-</vt:lpstr>
      <vt:lpstr>Stage 1 :- How speech to text works :-</vt:lpstr>
      <vt:lpstr>Stage 1 :- How speech to text works :-</vt:lpstr>
      <vt:lpstr>Stage 1 :- How speech to text works :-</vt:lpstr>
      <vt:lpstr>Stage 2 :- Translation Phase </vt:lpstr>
      <vt:lpstr>Stage 2 :- Translation Phase </vt:lpstr>
      <vt:lpstr>Stage 2 :- Translation Phase</vt:lpstr>
      <vt:lpstr>Stage 2 :- Translation PHase</vt:lpstr>
      <vt:lpstr>Stage 2 :- Translation PHase</vt:lpstr>
      <vt:lpstr>Stage 2 :- Translation phase</vt:lpstr>
      <vt:lpstr>Stage 2 :- Translation phase</vt:lpstr>
      <vt:lpstr>Stage 3: Conversion of Text image to text (OCR Reader part)</vt:lpstr>
      <vt:lpstr>PowerPoint Presentation</vt:lpstr>
      <vt:lpstr>Stage 3: Conversion of Text image to text (OCR Reader part)</vt:lpstr>
      <vt:lpstr>Stage 3: Conversion of Text image to text (OCR Reader part)</vt:lpstr>
      <vt:lpstr>Stage 3: Conversion of Text image to text (OCR Reader part)</vt:lpstr>
      <vt:lpstr>Stage 3: Conversion of Text image to text (OCR Reader part)</vt:lpstr>
      <vt:lpstr>Stage 3: Conversion of Text image to text (OCR Reader part)</vt:lpstr>
      <vt:lpstr>Stage 3: Conversion of Text image to text (OCR Reader part)</vt:lpstr>
      <vt:lpstr>Stage 3: Conversion of Text image to text (OCR Reader part)</vt:lpstr>
      <vt:lpstr>Stage 3: Conversion of Text image to text (OCR Reader part)</vt:lpstr>
      <vt:lpstr>Stage 3: Conversion of Text image to text (OCR Reader part)</vt:lpstr>
      <vt:lpstr>Stage 4 : Extracting the Text (PyTesserect)</vt:lpstr>
      <vt:lpstr>Stage 4 : Extracting the Text (PyTesserect)</vt:lpstr>
      <vt:lpstr>Stage 4 : Extracting the Text (PyTesserect)</vt:lpstr>
      <vt:lpstr>Stage 4 : Extracting the Text (PyTesserect)</vt:lpstr>
      <vt:lpstr>Stage 4 : Extracting the Text (PyTesserect)</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Translator with OCR reader</dc:title>
  <dc:creator>OM NAI</dc:creator>
  <cp:lastModifiedBy>OM NAI</cp:lastModifiedBy>
  <cp:revision>4</cp:revision>
  <dcterms:created xsi:type="dcterms:W3CDTF">2023-04-29T17:49:13Z</dcterms:created>
  <dcterms:modified xsi:type="dcterms:W3CDTF">2023-04-30T04:32:47Z</dcterms:modified>
</cp:coreProperties>
</file>