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15"/>
  </p:notesMasterIdLst>
  <p:sldIdLst>
    <p:sldId id="256" r:id="rId3"/>
    <p:sldId id="322" r:id="rId4"/>
    <p:sldId id="257" r:id="rId5"/>
    <p:sldId id="323" r:id="rId6"/>
    <p:sldId id="258" r:id="rId7"/>
    <p:sldId id="373" r:id="rId8"/>
    <p:sldId id="259" r:id="rId9"/>
    <p:sldId id="260" r:id="rId10"/>
    <p:sldId id="261" r:id="rId11"/>
    <p:sldId id="374" r:id="rId12"/>
    <p:sldId id="375" r:id="rId13"/>
    <p:sldId id="262" r:id="rId14"/>
    <p:sldId id="263" r:id="rId15"/>
    <p:sldId id="264" r:id="rId16"/>
    <p:sldId id="265" r:id="rId17"/>
    <p:sldId id="266" r:id="rId18"/>
    <p:sldId id="376" r:id="rId19"/>
    <p:sldId id="268" r:id="rId20"/>
    <p:sldId id="270" r:id="rId21"/>
    <p:sldId id="377" r:id="rId22"/>
    <p:sldId id="378" r:id="rId23"/>
    <p:sldId id="269" r:id="rId24"/>
    <p:sldId id="272" r:id="rId25"/>
    <p:sldId id="325" r:id="rId26"/>
    <p:sldId id="379" r:id="rId27"/>
    <p:sldId id="380" r:id="rId28"/>
    <p:sldId id="271" r:id="rId29"/>
    <p:sldId id="273" r:id="rId30"/>
    <p:sldId id="274" r:id="rId31"/>
    <p:sldId id="275" r:id="rId32"/>
    <p:sldId id="277" r:id="rId33"/>
    <p:sldId id="278" r:id="rId34"/>
    <p:sldId id="279" r:id="rId35"/>
    <p:sldId id="280" r:id="rId36"/>
    <p:sldId id="326" r:id="rId37"/>
    <p:sldId id="281" r:id="rId38"/>
    <p:sldId id="381" r:id="rId39"/>
    <p:sldId id="282" r:id="rId40"/>
    <p:sldId id="382" r:id="rId41"/>
    <p:sldId id="283" r:id="rId42"/>
    <p:sldId id="285" r:id="rId43"/>
    <p:sldId id="383" r:id="rId44"/>
    <p:sldId id="286" r:id="rId45"/>
    <p:sldId id="287" r:id="rId46"/>
    <p:sldId id="384" r:id="rId47"/>
    <p:sldId id="385" r:id="rId48"/>
    <p:sldId id="288" r:id="rId49"/>
    <p:sldId id="289" r:id="rId50"/>
    <p:sldId id="290" r:id="rId51"/>
    <p:sldId id="291" r:id="rId52"/>
    <p:sldId id="292" r:id="rId53"/>
    <p:sldId id="293" r:id="rId54"/>
    <p:sldId id="294" r:id="rId55"/>
    <p:sldId id="327" r:id="rId56"/>
    <p:sldId id="328" r:id="rId57"/>
    <p:sldId id="329" r:id="rId58"/>
    <p:sldId id="330" r:id="rId59"/>
    <p:sldId id="296" r:id="rId60"/>
    <p:sldId id="331" r:id="rId61"/>
    <p:sldId id="297" r:id="rId62"/>
    <p:sldId id="298" r:id="rId63"/>
    <p:sldId id="332" r:id="rId64"/>
    <p:sldId id="386" r:id="rId65"/>
    <p:sldId id="299" r:id="rId66"/>
    <p:sldId id="333" r:id="rId67"/>
    <p:sldId id="334" r:id="rId68"/>
    <p:sldId id="300" r:id="rId69"/>
    <p:sldId id="335" r:id="rId70"/>
    <p:sldId id="301" r:id="rId71"/>
    <p:sldId id="336" r:id="rId72"/>
    <p:sldId id="302" r:id="rId73"/>
    <p:sldId id="337" r:id="rId74"/>
    <p:sldId id="387" r:id="rId75"/>
    <p:sldId id="303" r:id="rId76"/>
    <p:sldId id="338" r:id="rId77"/>
    <p:sldId id="388" r:id="rId78"/>
    <p:sldId id="306" r:id="rId79"/>
    <p:sldId id="307" r:id="rId80"/>
    <p:sldId id="339" r:id="rId81"/>
    <p:sldId id="309" r:id="rId82"/>
    <p:sldId id="389" r:id="rId83"/>
    <p:sldId id="390" r:id="rId84"/>
    <p:sldId id="391" r:id="rId85"/>
    <p:sldId id="304" r:id="rId86"/>
    <p:sldId id="392" r:id="rId87"/>
    <p:sldId id="393" r:id="rId88"/>
    <p:sldId id="341" r:id="rId89"/>
    <p:sldId id="310" r:id="rId90"/>
    <p:sldId id="342" r:id="rId91"/>
    <p:sldId id="394" r:id="rId92"/>
    <p:sldId id="311" r:id="rId93"/>
    <p:sldId id="312" r:id="rId94"/>
    <p:sldId id="313" r:id="rId95"/>
    <p:sldId id="343" r:id="rId96"/>
    <p:sldId id="395" r:id="rId97"/>
    <p:sldId id="396" r:id="rId98"/>
    <p:sldId id="397" r:id="rId99"/>
    <p:sldId id="398" r:id="rId100"/>
    <p:sldId id="399" r:id="rId101"/>
    <p:sldId id="400" r:id="rId102"/>
    <p:sldId id="401" r:id="rId103"/>
    <p:sldId id="402" r:id="rId104"/>
    <p:sldId id="403" r:id="rId105"/>
    <p:sldId id="404" r:id="rId106"/>
    <p:sldId id="314" r:id="rId107"/>
    <p:sldId id="405" r:id="rId108"/>
    <p:sldId id="315" r:id="rId109"/>
    <p:sldId id="316" r:id="rId110"/>
    <p:sldId id="317" r:id="rId111"/>
    <p:sldId id="318" r:id="rId112"/>
    <p:sldId id="344" r:id="rId113"/>
    <p:sldId id="319"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276" autoAdjust="0"/>
  </p:normalViewPr>
  <p:slideViewPr>
    <p:cSldViewPr>
      <p:cViewPr varScale="1">
        <p:scale>
          <a:sx n="63" d="100"/>
          <a:sy n="63" d="100"/>
        </p:scale>
        <p:origin x="-159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15-Sep-21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principle of locality states that program and data references within a process tend to cluster.</a:t>
            </a:r>
          </a:p>
          <a:p>
            <a:pPr lvl="1"/>
            <a:r>
              <a:rPr lang="en-NZ" dirty="0" smtClean="0"/>
              <a:t>Hence, the assumption that only a few pieces of a process will be needed over a short period of time is valid.</a:t>
            </a:r>
          </a:p>
          <a:p>
            <a:pPr lvl="0"/>
            <a:endParaRPr lang="en-NZ" dirty="0" smtClean="0"/>
          </a:p>
          <a:p>
            <a:pPr lvl="0"/>
            <a:r>
              <a:rPr lang="en-NZ" dirty="0" smtClean="0"/>
              <a:t>Also, it should be possible to make intelligent guesses about which pieces of a process will be needed in the near future, which avoids</a:t>
            </a:r>
          </a:p>
          <a:p>
            <a:r>
              <a:rPr lang="en-NZ" dirty="0" smtClean="0"/>
              <a:t>thrashing.</a:t>
            </a:r>
          </a:p>
          <a:p>
            <a:endParaRPr lang="en-NZ" dirty="0" smtClean="0"/>
          </a:p>
          <a:p>
            <a:r>
              <a:rPr lang="en-NZ" dirty="0" smtClean="0"/>
              <a:t>One way to confirm the principle of locality is to look at the performance of processes in a virtual memory environment.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virtual memory to be practical and effective, two ingredients are needed. </a:t>
            </a:r>
          </a:p>
          <a:p>
            <a:endParaRPr lang="en-NZ" dirty="0" smtClean="0"/>
          </a:p>
          <a:p>
            <a:pPr marL="228600" indent="-228600">
              <a:buAutoNum type="arabicParenR"/>
            </a:pPr>
            <a:r>
              <a:rPr lang="en-NZ" dirty="0" smtClean="0"/>
              <a:t>there must be hardware support for the paging and/or segmentation scheme to be employed. </a:t>
            </a:r>
          </a:p>
          <a:p>
            <a:pPr marL="228600" indent="-228600">
              <a:buAutoNum type="arabicParenR"/>
            </a:pPr>
            <a:endParaRPr lang="en-NZ" dirty="0" smtClean="0"/>
          </a:p>
          <a:p>
            <a:pPr marL="228600" indent="-228600">
              <a:buAutoNum type="arabicParenR"/>
            </a:pPr>
            <a:r>
              <a:rPr lang="en-NZ" dirty="0" smtClean="0"/>
              <a:t>the operating system must include software for managing the movement of pages and/or segments between secondary memory</a:t>
            </a:r>
          </a:p>
          <a:p>
            <a:r>
              <a:rPr lang="en-NZ" dirty="0" smtClean="0"/>
              <a:t>and main memory.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In the discussion of simple paging, we indicated that each process has its own page table.</a:t>
            </a:r>
            <a:r>
              <a:rPr lang="en-NZ" baseline="0" dirty="0" smtClean="0"/>
              <a:t> </a:t>
            </a:r>
            <a:endParaRPr lang="en-NZ" dirty="0" smtClean="0"/>
          </a:p>
          <a:p>
            <a:pPr lvl="1">
              <a:buFont typeface="Arial" pitchFamily="34" charset="0"/>
              <a:buChar char="•"/>
            </a:pPr>
            <a:r>
              <a:rPr lang="en-NZ" dirty="0" smtClean="0"/>
              <a:t> When all of its pages are loaded into main memory, the page table for a process is created and loaded into main memory.</a:t>
            </a:r>
          </a:p>
          <a:p>
            <a:pPr lvl="0">
              <a:buFont typeface="Arial" pitchFamily="34" charset="0"/>
              <a:buNone/>
            </a:pPr>
            <a:endParaRPr lang="en-NZ" baseline="0" dirty="0" smtClean="0"/>
          </a:p>
          <a:p>
            <a:pPr lvl="0">
              <a:buFont typeface="Arial" pitchFamily="34" charset="0"/>
              <a:buNone/>
            </a:pPr>
            <a:r>
              <a:rPr lang="en-NZ" dirty="0" smtClean="0"/>
              <a:t>Each page table entry contains the frame number of the corresponding page in main memory.</a:t>
            </a:r>
          </a:p>
          <a:p>
            <a:pPr lvl="0">
              <a:buFont typeface="Arial" pitchFamily="34" charset="0"/>
              <a:buNone/>
            </a:pPr>
            <a:endParaRPr lang="en-NZ" dirty="0" smtClean="0"/>
          </a:p>
          <a:p>
            <a:pPr lvl="0">
              <a:buFont typeface="Arial" pitchFamily="34" charset="0"/>
              <a:buNone/>
            </a:pPr>
            <a:r>
              <a:rPr lang="en-NZ" dirty="0" smtClean="0"/>
              <a:t>A page table is also needed for a virtual memory scheme based on paging.</a:t>
            </a:r>
          </a:p>
          <a:p>
            <a:pPr lvl="0">
              <a:buFont typeface="Arial" pitchFamily="34" charset="0"/>
              <a:buNone/>
            </a:pPr>
            <a:endParaRPr lang="en-NZ" dirty="0" smtClean="0"/>
          </a:p>
          <a:p>
            <a:pPr lvl="0">
              <a:buFont typeface="Arial" pitchFamily="34" charset="0"/>
              <a:buNone/>
            </a:pPr>
            <a:r>
              <a:rPr lang="en-NZ" dirty="0" smtClean="0"/>
              <a:t>Again, it is typical to associate a unique page table with each process. </a:t>
            </a:r>
            <a:r>
              <a:rPr lang="en-NZ" b="1" dirty="0" smtClean="0"/>
              <a:t>(Figure 8.2a – next slide). </a:t>
            </a:r>
          </a:p>
          <a:p>
            <a:pPr lvl="1">
              <a:buFont typeface="Arial" pitchFamily="34" charset="0"/>
              <a:buChar char="•"/>
            </a:pPr>
            <a:r>
              <a:rPr lang="en-NZ" baseline="0" dirty="0" smtClean="0"/>
              <a:t> </a:t>
            </a:r>
            <a:r>
              <a:rPr lang="en-NZ" dirty="0" smtClean="0"/>
              <a:t>The page table entries become more complex because only some of the pages of a process may be in main memory.</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This is a repeat of the notes on the previous slide</a:t>
            </a:r>
          </a:p>
          <a:p>
            <a:pPr lvl="0">
              <a:buFont typeface="Arial" pitchFamily="34" charset="0"/>
              <a:buNone/>
            </a:pPr>
            <a:endParaRPr lang="en-NZ" dirty="0" smtClean="0"/>
          </a:p>
          <a:p>
            <a:pPr lvl="0">
              <a:buFont typeface="Arial" pitchFamily="34" charset="0"/>
              <a:buNone/>
            </a:pPr>
            <a:r>
              <a:rPr lang="en-NZ" dirty="0" smtClean="0"/>
              <a:t>It is typical to associate a unique page table with each process. </a:t>
            </a:r>
            <a:r>
              <a:rPr lang="en-NZ" b="1" dirty="0" smtClean="0"/>
              <a:t>(Figure 8.2a – this slide). </a:t>
            </a:r>
          </a:p>
          <a:p>
            <a:pPr lvl="1">
              <a:buFont typeface="Arial" pitchFamily="34" charset="0"/>
              <a:buChar char="•"/>
            </a:pPr>
            <a:r>
              <a:rPr lang="en-NZ" dirty="0" smtClean="0"/>
              <a:t> A bit is needed in each page table entry to indicate whether the corresponding page is present (P) in main memory or not.</a:t>
            </a:r>
          </a:p>
          <a:p>
            <a:pPr lvl="1">
              <a:buFont typeface="Arial" pitchFamily="34" charset="0"/>
              <a:buChar char="•"/>
            </a:pPr>
            <a:r>
              <a:rPr lang="en-NZ" baseline="0" dirty="0" smtClean="0"/>
              <a:t> </a:t>
            </a:r>
            <a:r>
              <a:rPr lang="en-NZ" dirty="0" smtClean="0"/>
              <a:t>If the bit indicates that the page is in memory, then the entry also includes the frame number of that page.</a:t>
            </a:r>
          </a:p>
          <a:p>
            <a:pPr lvl="1">
              <a:buFont typeface="Arial" pitchFamily="34" charset="0"/>
              <a:buChar char="•"/>
            </a:pPr>
            <a:r>
              <a:rPr lang="en-NZ" dirty="0" smtClean="0"/>
              <a:t> The page table entry includes a modify (M) bit, indicating whether</a:t>
            </a:r>
            <a:r>
              <a:rPr lang="en-NZ" baseline="0" dirty="0" smtClean="0"/>
              <a:t> </a:t>
            </a:r>
            <a:r>
              <a:rPr lang="en-NZ" dirty="0" smtClean="0"/>
              <a:t>the contents of the corresponding page have been altered since</a:t>
            </a:r>
            <a:r>
              <a:rPr lang="en-NZ" baseline="0" dirty="0" smtClean="0"/>
              <a:t> </a:t>
            </a:r>
            <a:r>
              <a:rPr lang="en-NZ" dirty="0" smtClean="0"/>
              <a:t>the page was last loaded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NZ" dirty="0" smtClean="0"/>
              <a:t>The basic mechanism for reading a word from memory involves using a page table</a:t>
            </a:r>
            <a:r>
              <a:rPr lang="en-NZ" baseline="0" dirty="0" smtClean="0"/>
              <a:t> </a:t>
            </a:r>
            <a:r>
              <a:rPr lang="en-NZ" dirty="0" smtClean="0"/>
              <a:t>to translate a virtual/logical address, </a:t>
            </a:r>
          </a:p>
          <a:p>
            <a:pPr lvl="1"/>
            <a:r>
              <a:rPr lang="en-NZ" dirty="0" smtClean="0"/>
              <a:t>consisting of page number and offset, </a:t>
            </a:r>
          </a:p>
          <a:p>
            <a:pPr lvl="1"/>
            <a:endParaRPr lang="en-NZ" dirty="0" smtClean="0"/>
          </a:p>
          <a:p>
            <a:pPr lvl="0"/>
            <a:r>
              <a:rPr lang="en-NZ" dirty="0" smtClean="0"/>
              <a:t>Into a physical address, </a:t>
            </a:r>
          </a:p>
          <a:p>
            <a:pPr lvl="1"/>
            <a:r>
              <a:rPr lang="en-NZ" dirty="0" smtClean="0"/>
              <a:t>consisting of frame number and offset, </a:t>
            </a:r>
          </a:p>
          <a:p>
            <a:pPr lvl="1"/>
            <a:endParaRPr lang="en-NZ" dirty="0" smtClean="0"/>
          </a:p>
          <a:p>
            <a:pPr lvl="0"/>
            <a:r>
              <a:rPr lang="en-NZ" dirty="0" smtClean="0"/>
              <a:t>Because the page table is of variable length, depending on the size of the process, we cannot expect to hold it in registers.</a:t>
            </a:r>
          </a:p>
          <a:p>
            <a:pPr lvl="1"/>
            <a:r>
              <a:rPr lang="en-NZ" dirty="0" smtClean="0"/>
              <a:t>Instead, it must be in main memory to be accessed.</a:t>
            </a:r>
          </a:p>
          <a:p>
            <a:pPr lvl="1"/>
            <a:endParaRPr lang="en-NZ" dirty="0" smtClean="0"/>
          </a:p>
          <a:p>
            <a:pPr lvl="0"/>
            <a:r>
              <a:rPr lang="en-NZ" dirty="0" smtClean="0"/>
              <a:t>Figure 8.3 suggests a hardware implementation.</a:t>
            </a:r>
          </a:p>
          <a:p>
            <a:pPr lvl="0"/>
            <a:endParaRPr lang="en-NZ" dirty="0" smtClean="0"/>
          </a:p>
          <a:p>
            <a:pPr lvl="0"/>
            <a:r>
              <a:rPr lang="en-NZ" dirty="0" smtClean="0"/>
              <a:t>When a particular process is running, a register holds the starting address of the page table for that process.</a:t>
            </a:r>
          </a:p>
          <a:p>
            <a:pPr lvl="1">
              <a:buFont typeface="Arial" pitchFamily="34" charset="0"/>
              <a:buChar char="•"/>
            </a:pPr>
            <a:r>
              <a:rPr lang="en-NZ" dirty="0" smtClean="0"/>
              <a:t> The page number of a virtual address is used to index that table and look up the corresponding frame number.</a:t>
            </a:r>
          </a:p>
          <a:p>
            <a:pPr lvl="1">
              <a:buFont typeface="Arial" pitchFamily="34" charset="0"/>
              <a:buChar char="•"/>
            </a:pPr>
            <a:r>
              <a:rPr lang="en-NZ" dirty="0" smtClean="0"/>
              <a:t> This is combined with the offset portion of the virtual address to produce the desired real address. </a:t>
            </a:r>
          </a:p>
          <a:p>
            <a:pPr lvl="0">
              <a:buFont typeface="Arial" pitchFamily="34" charset="0"/>
              <a:buNone/>
            </a:pPr>
            <a:endParaRPr lang="en-NZ" dirty="0" smtClean="0"/>
          </a:p>
          <a:p>
            <a:pPr lvl="0">
              <a:buFont typeface="Arial" pitchFamily="34" charset="0"/>
              <a:buNone/>
            </a:pPr>
            <a:r>
              <a:rPr lang="en-NZ" dirty="0" smtClean="0"/>
              <a:t>Typically, the page number field is longer than the frame number field (n &gt; 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X=4 (Page directory contains four entries)</a:t>
            </a:r>
          </a:p>
          <a:p>
            <a:r>
              <a:rPr lang="en-US" dirty="0" smtClean="0"/>
              <a:t>Y=4</a:t>
            </a:r>
            <a:r>
              <a:rPr lang="en-US" baseline="0" dirty="0" smtClean="0"/>
              <a:t> (Each page of page table contains four entries)</a:t>
            </a:r>
          </a:p>
          <a:p>
            <a:r>
              <a:rPr lang="en-US" baseline="0" dirty="0" smtClean="0"/>
              <a:t>Total pages = 4*4 =16</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8.4 shows an example of a two-level scheme typical for use with a 32-bit address. </a:t>
            </a:r>
          </a:p>
          <a:p>
            <a:endParaRPr lang="en-NZ" dirty="0" smtClean="0"/>
          </a:p>
          <a:p>
            <a:r>
              <a:rPr lang="en-NZ" dirty="0" smtClean="0"/>
              <a:t>If we assume byte-level addressing and 4-kbyte (2</a:t>
            </a:r>
            <a:r>
              <a:rPr lang="en-NZ" baseline="30000" dirty="0" smtClean="0"/>
              <a:t>12</a:t>
            </a:r>
            <a:r>
              <a:rPr lang="en-NZ" dirty="0" smtClean="0"/>
              <a:t>) pages, </a:t>
            </a:r>
          </a:p>
          <a:p>
            <a:pPr lvl="1">
              <a:buFont typeface="Arial" pitchFamily="34" charset="0"/>
              <a:buChar char="•"/>
            </a:pPr>
            <a:r>
              <a:rPr lang="en-NZ" dirty="0" smtClean="0"/>
              <a:t> then the 4-Gbyte (2</a:t>
            </a:r>
            <a:r>
              <a:rPr lang="en-NZ" sz="1200" kern="1200" baseline="30000" dirty="0" smtClean="0">
                <a:solidFill>
                  <a:schemeClr val="tx1"/>
                </a:solidFill>
                <a:latin typeface="+mn-lt"/>
                <a:ea typeface="+mn-ea"/>
                <a:cs typeface="+mn-cs"/>
              </a:rPr>
              <a:t>32</a:t>
            </a:r>
            <a:r>
              <a:rPr lang="en-NZ" dirty="0" smtClean="0"/>
              <a:t>) virtual address space is composed of 220pages. </a:t>
            </a:r>
          </a:p>
          <a:p>
            <a:pPr lvl="0">
              <a:buFont typeface="Arial" pitchFamily="34" charset="0"/>
              <a:buNone/>
            </a:pPr>
            <a:endParaRPr lang="en-NZ" dirty="0" smtClean="0"/>
          </a:p>
          <a:p>
            <a:pPr lvl="0">
              <a:buFont typeface="Arial" pitchFamily="34" charset="0"/>
              <a:buNone/>
            </a:pPr>
            <a:r>
              <a:rPr lang="en-NZ" dirty="0" smtClean="0"/>
              <a:t>If each of these pages is mapped by a 4-byte page table entry (PTE), we can create a user page table composed of 2</a:t>
            </a:r>
            <a:r>
              <a:rPr lang="en-NZ" sz="1200" kern="1200" baseline="30000" dirty="0" smtClean="0">
                <a:solidFill>
                  <a:schemeClr val="tx1"/>
                </a:solidFill>
                <a:latin typeface="+mn-lt"/>
                <a:ea typeface="+mn-ea"/>
                <a:cs typeface="+mn-cs"/>
              </a:rPr>
              <a:t>20 </a:t>
            </a:r>
            <a:r>
              <a:rPr lang="en-NZ" dirty="0" smtClean="0"/>
              <a:t>PTEs requiring 4 Mbyte (2</a:t>
            </a:r>
            <a:r>
              <a:rPr lang="en-NZ" sz="1200" kern="1200" baseline="30000" dirty="0" smtClean="0">
                <a:solidFill>
                  <a:schemeClr val="tx1"/>
                </a:solidFill>
                <a:latin typeface="+mn-lt"/>
                <a:ea typeface="+mn-ea"/>
                <a:cs typeface="+mn-cs"/>
              </a:rPr>
              <a:t>22 </a:t>
            </a:r>
            <a:r>
              <a:rPr lang="en-NZ" dirty="0" smtClean="0"/>
              <a:t>) bytes.</a:t>
            </a:r>
          </a:p>
          <a:p>
            <a:pPr lvl="0">
              <a:buFont typeface="Arial" pitchFamily="34" charset="0"/>
              <a:buNone/>
            </a:pPr>
            <a:endParaRPr lang="en-NZ" dirty="0" smtClean="0"/>
          </a:p>
          <a:p>
            <a:pPr lvl="0">
              <a:buFont typeface="Arial" pitchFamily="34" charset="0"/>
              <a:buNone/>
            </a:pPr>
            <a:r>
              <a:rPr lang="en-NZ" dirty="0" smtClean="0"/>
              <a:t>This huge user page table, occupying 2</a:t>
            </a:r>
            <a:r>
              <a:rPr lang="en-NZ" sz="1200" kern="1200" baseline="30000" dirty="0" smtClean="0">
                <a:solidFill>
                  <a:schemeClr val="tx1"/>
                </a:solidFill>
                <a:latin typeface="+mn-lt"/>
                <a:ea typeface="+mn-ea"/>
                <a:cs typeface="+mn-cs"/>
              </a:rPr>
              <a:t>10 </a:t>
            </a:r>
            <a:r>
              <a:rPr lang="en-NZ" dirty="0" smtClean="0"/>
              <a:t>pages, can be kept in virtual memory and mapped by a root page table with 2</a:t>
            </a:r>
            <a:r>
              <a:rPr lang="en-NZ" sz="1200" kern="1200" baseline="30000" dirty="0" smtClean="0">
                <a:solidFill>
                  <a:schemeClr val="tx1"/>
                </a:solidFill>
                <a:latin typeface="+mn-lt"/>
                <a:ea typeface="+mn-ea"/>
                <a:cs typeface="+mn-cs"/>
              </a:rPr>
              <a:t>10 </a:t>
            </a:r>
            <a:r>
              <a:rPr lang="en-NZ" dirty="0" smtClean="0"/>
              <a:t>PTEs occupying</a:t>
            </a:r>
          </a:p>
          <a:p>
            <a:r>
              <a:rPr lang="en-NZ" dirty="0" smtClean="0"/>
              <a:t>4 Kbyte (2</a:t>
            </a:r>
            <a:r>
              <a:rPr lang="en-NZ" sz="1200" kern="1200" baseline="30000" dirty="0" smtClean="0">
                <a:solidFill>
                  <a:schemeClr val="tx1"/>
                </a:solidFill>
                <a:latin typeface="+mn-lt"/>
                <a:ea typeface="+mn-ea"/>
                <a:cs typeface="+mn-cs"/>
              </a:rPr>
              <a:t>12 </a:t>
            </a:r>
            <a:r>
              <a:rPr lang="en-NZ" dirty="0" smtClean="0"/>
              <a:t>) of main memory.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8.5 shows the steps involved in address translation for this scheme.</a:t>
            </a:r>
          </a:p>
          <a:p>
            <a:endParaRPr lang="en-NZ" dirty="0" smtClean="0"/>
          </a:p>
          <a:p>
            <a:r>
              <a:rPr lang="en-NZ" dirty="0" smtClean="0"/>
              <a:t>The root page always remains in main memory.</a:t>
            </a:r>
          </a:p>
          <a:p>
            <a:endParaRPr lang="en-NZ" dirty="0" smtClean="0"/>
          </a:p>
          <a:p>
            <a:r>
              <a:rPr lang="en-NZ" dirty="0" smtClean="0"/>
              <a:t>The first 10 bits of a virtual address are used to index into the root page to find a PTE for a page of the user page table. </a:t>
            </a:r>
          </a:p>
          <a:p>
            <a:pPr lvl="1">
              <a:buFont typeface="Arial" pitchFamily="34" charset="0"/>
              <a:buChar char="•"/>
            </a:pPr>
            <a:r>
              <a:rPr lang="en-NZ" dirty="0" smtClean="0"/>
              <a:t> If that page is </a:t>
            </a:r>
            <a:r>
              <a:rPr lang="en-NZ" b="1" dirty="0" smtClean="0"/>
              <a:t>not </a:t>
            </a:r>
            <a:r>
              <a:rPr lang="en-NZ" dirty="0" smtClean="0"/>
              <a:t>in main memory, a page fault occurs.</a:t>
            </a:r>
          </a:p>
          <a:p>
            <a:pPr lvl="1">
              <a:buFont typeface="Arial" pitchFamily="34" charset="0"/>
              <a:buChar char="•"/>
            </a:pPr>
            <a:r>
              <a:rPr lang="en-NZ" baseline="0" dirty="0" smtClean="0"/>
              <a:t> </a:t>
            </a:r>
            <a:r>
              <a:rPr lang="en-NZ" dirty="0" smtClean="0"/>
              <a:t>If that page </a:t>
            </a:r>
            <a:r>
              <a:rPr lang="en-NZ" b="1" dirty="0" smtClean="0"/>
              <a:t>is </a:t>
            </a:r>
            <a:r>
              <a:rPr lang="en-NZ" dirty="0" smtClean="0"/>
              <a:t>in main memory, then the next 10 bits of the virtual address index into the user PTE page to find the PTE for the page that is referenced by the virtual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a:t>
            </a:r>
            <a:r>
              <a:rPr lang="en-NZ" baseline="0" dirty="0" smtClean="0"/>
              <a:t>ome key terms related to virtual memory.</a:t>
            </a:r>
          </a:p>
          <a:p>
            <a:endParaRPr lang="en-NZ" baseline="0"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page number portion of a virtual address is mapped into a hash value using a simple hashing function.</a:t>
            </a:r>
          </a:p>
          <a:p>
            <a:endParaRPr lang="en-NZ" dirty="0" smtClean="0"/>
          </a:p>
          <a:p>
            <a:r>
              <a:rPr lang="en-NZ" dirty="0" smtClean="0"/>
              <a:t>The hash value is a pointer to the inverted page table, which contains the page table entries.</a:t>
            </a:r>
          </a:p>
          <a:p>
            <a:endParaRPr lang="en-NZ" dirty="0" smtClean="0"/>
          </a:p>
          <a:p>
            <a:r>
              <a:rPr lang="en-NZ" dirty="0" smtClean="0"/>
              <a:t>There is one entry in the inverted page table for each real memory page frame rather than one per virtual page.</a:t>
            </a:r>
          </a:p>
          <a:p>
            <a:pPr lvl="1">
              <a:buFont typeface="Arial" pitchFamily="34" charset="0"/>
              <a:buChar char="•"/>
            </a:pPr>
            <a:r>
              <a:rPr lang="en-NZ" dirty="0" smtClean="0"/>
              <a:t> Thus a fixed proportion of real memory is required for the tables regardless of the number of processes or virtual pages supported. </a:t>
            </a:r>
          </a:p>
          <a:p>
            <a:pPr lvl="0">
              <a:buFont typeface="Arial" pitchFamily="34" charset="0"/>
              <a:buNone/>
            </a:pPr>
            <a:endParaRPr lang="en-NZ" dirty="0" smtClean="0"/>
          </a:p>
          <a:p>
            <a:pPr lvl="0">
              <a:buFont typeface="Arial" pitchFamily="34" charset="0"/>
              <a:buNone/>
            </a:pPr>
            <a:r>
              <a:rPr lang="en-NZ" dirty="0" smtClean="0"/>
              <a:t>Because more than one virtual address may map into the same hash table entry, a chaining technique is used for managing the overflow.</a:t>
            </a:r>
          </a:p>
          <a:p>
            <a:pPr lvl="1">
              <a:buFont typeface="Arial" pitchFamily="34" charset="0"/>
              <a:buNone/>
            </a:pPr>
            <a:r>
              <a:rPr lang="en-NZ" dirty="0" smtClean="0"/>
              <a:t>The hashing technique results in chains that are typically short—between one and two entries.</a:t>
            </a:r>
          </a:p>
          <a:p>
            <a:pPr lvl="1">
              <a:buFont typeface="Arial" pitchFamily="34" charset="0"/>
              <a:buNone/>
            </a:pPr>
            <a:endParaRPr lang="en-NZ" dirty="0" smtClean="0"/>
          </a:p>
          <a:p>
            <a:pPr lvl="0">
              <a:buFont typeface="Arial" pitchFamily="34" charset="0"/>
              <a:buNone/>
            </a:pPr>
            <a:r>
              <a:rPr lang="en-NZ" dirty="0" smtClean="0"/>
              <a:t>The page table’s structure is called inverted because it indexes page table entries by frame number rather than by virtual page</a:t>
            </a:r>
          </a:p>
          <a:p>
            <a:r>
              <a:rPr lang="en-NZ" dirty="0" smtClean="0"/>
              <a:t>number</a:t>
            </a:r>
            <a:endParaRPr lang="en-US" dirty="0" smtClean="0"/>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Page number: </a:t>
            </a:r>
          </a:p>
          <a:p>
            <a:pPr lvl="1">
              <a:buFont typeface="Arial" pitchFamily="34" charset="0"/>
              <a:buChar char="•"/>
            </a:pPr>
            <a:r>
              <a:rPr lang="en-NZ" dirty="0" smtClean="0"/>
              <a:t> This is the page number portion of the virtual address.</a:t>
            </a:r>
          </a:p>
          <a:p>
            <a:endParaRPr lang="en-NZ" b="1" dirty="0" smtClean="0"/>
          </a:p>
          <a:p>
            <a:r>
              <a:rPr lang="en-NZ" b="1" dirty="0" smtClean="0"/>
              <a:t>Process identifier: </a:t>
            </a:r>
          </a:p>
          <a:p>
            <a:pPr lvl="1">
              <a:buFont typeface="Arial" pitchFamily="34" charset="0"/>
              <a:buChar char="•"/>
            </a:pPr>
            <a:r>
              <a:rPr lang="en-NZ" dirty="0" smtClean="0"/>
              <a:t> The process that owns this page. </a:t>
            </a:r>
          </a:p>
          <a:p>
            <a:pPr lvl="1">
              <a:buFont typeface="Arial" pitchFamily="34" charset="0"/>
              <a:buChar char="•"/>
            </a:pPr>
            <a:r>
              <a:rPr lang="en-NZ" dirty="0" smtClean="0"/>
              <a:t> The combination of page number and process identifier identify a page within the virtual address space of a particular process.</a:t>
            </a:r>
          </a:p>
          <a:p>
            <a:pPr lvl="1">
              <a:buFont typeface="Arial" pitchFamily="34" charset="0"/>
              <a:buNone/>
            </a:pPr>
            <a:endParaRPr lang="en-NZ" dirty="0" smtClean="0"/>
          </a:p>
          <a:p>
            <a:r>
              <a:rPr lang="en-NZ" b="1" dirty="0" smtClean="0"/>
              <a:t>Control bits: </a:t>
            </a:r>
          </a:p>
          <a:p>
            <a:pPr lvl="1">
              <a:buFont typeface="Arial" pitchFamily="34" charset="0"/>
              <a:buChar char="•"/>
            </a:pPr>
            <a:r>
              <a:rPr lang="en-NZ" dirty="0" smtClean="0"/>
              <a:t> This field includes flags, such as valid, referenced, and modified; and protection and locking information.</a:t>
            </a:r>
          </a:p>
          <a:p>
            <a:pPr lvl="0"/>
            <a:endParaRPr lang="en-NZ" dirty="0" smtClean="0"/>
          </a:p>
          <a:p>
            <a:pPr lvl="0"/>
            <a:r>
              <a:rPr lang="en-NZ" b="1" dirty="0" smtClean="0"/>
              <a:t>Chain pointer: </a:t>
            </a:r>
          </a:p>
          <a:p>
            <a:pPr lvl="1">
              <a:buFont typeface="Arial" pitchFamily="34" charset="0"/>
              <a:buChar char="•"/>
            </a:pPr>
            <a:r>
              <a:rPr lang="en-NZ" b="0" dirty="0" smtClean="0"/>
              <a:t>Contains the index value (number between 0 and 2</a:t>
            </a:r>
            <a:r>
              <a:rPr lang="en-NZ" sz="1200" kern="1200" baseline="30000" dirty="0" smtClean="0">
                <a:solidFill>
                  <a:schemeClr val="tx1"/>
                </a:solidFill>
                <a:latin typeface="+mn-lt"/>
                <a:ea typeface="+mn-ea"/>
                <a:cs typeface="+mn-cs"/>
              </a:rPr>
              <a:t>m</a:t>
            </a:r>
            <a:r>
              <a:rPr lang="en-NZ" b="0" dirty="0" smtClean="0"/>
              <a:t> - 1) of the next entry in the chain.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0" dirty="0" smtClean="0"/>
              <a:t>Otherwise, Null if there are no chained entries for this entry.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to previous</a:t>
            </a:r>
            <a:r>
              <a:rPr lang="en-US" baseline="0" dirty="0" smtClean="0"/>
              <a:t> description of the fields</a:t>
            </a:r>
          </a:p>
          <a:p>
            <a:endParaRPr lang="en-US" baseline="0" dirty="0" smtClean="0"/>
          </a:p>
          <a:p>
            <a:r>
              <a:rPr lang="en-NZ" dirty="0" smtClean="0"/>
              <a:t>In this example, the virtual address includes an </a:t>
            </a:r>
            <a:r>
              <a:rPr lang="en-NZ" i="1" dirty="0" smtClean="0"/>
              <a:t>n</a:t>
            </a:r>
            <a:r>
              <a:rPr lang="en-NZ" dirty="0" smtClean="0"/>
              <a:t>-bit page number, with </a:t>
            </a:r>
            <a:r>
              <a:rPr lang="en-NZ" i="1" dirty="0" smtClean="0"/>
              <a:t>n</a:t>
            </a:r>
            <a:r>
              <a:rPr lang="en-NZ" dirty="0" smtClean="0"/>
              <a:t> &gt; </a:t>
            </a:r>
            <a:r>
              <a:rPr lang="en-NZ" i="1" dirty="0" smtClean="0"/>
              <a:t>m</a:t>
            </a:r>
            <a:r>
              <a:rPr lang="en-NZ" dirty="0" smtClean="0"/>
              <a:t>.</a:t>
            </a:r>
          </a:p>
          <a:p>
            <a:endParaRPr lang="en-NZ" dirty="0" smtClean="0"/>
          </a:p>
          <a:p>
            <a:r>
              <a:rPr lang="en-NZ" dirty="0" smtClean="0"/>
              <a:t>The hash function maps the </a:t>
            </a:r>
            <a:r>
              <a:rPr lang="en-NZ" i="1" dirty="0" smtClean="0"/>
              <a:t>n</a:t>
            </a:r>
            <a:r>
              <a:rPr lang="en-NZ" dirty="0" smtClean="0"/>
              <a:t>-bit page number into an m-bit quantity, which is used 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cache functions in the same way as a memory cache and contains 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flowchart shows that if the desired page is not in main memory, a page fault interrupt causes the page fault handling routine to be invoked. </a:t>
            </a:r>
          </a:p>
          <a:p>
            <a:endParaRPr lang="en-NZ" dirty="0" smtClean="0"/>
          </a:p>
          <a:p>
            <a:r>
              <a:rPr lang="en-NZ" dirty="0" smtClean="0"/>
              <a:t>To keep the flowchart simple, the fact that the operating system may dispatch another process while disk I/O is underway is not shown. </a:t>
            </a:r>
          </a:p>
          <a:p>
            <a:endParaRPr lang="en-NZ" dirty="0" smtClean="0"/>
          </a:p>
          <a:p>
            <a:r>
              <a:rPr lang="en-NZ" dirty="0" smtClean="0"/>
              <a:t>By the principle of locality, most virtual memory references will be to locations in recently used pages. Therefore, most references will involve page table entries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Because the TLB only contains some of the entries in a full page table, we cannot simply index into the TLB based on page number. </a:t>
            </a:r>
          </a:p>
          <a:p>
            <a:pPr lvl="1">
              <a:buFont typeface="Arial" pitchFamily="34" charset="0"/>
              <a:buChar char="•"/>
            </a:pPr>
            <a:r>
              <a:rPr lang="en-NZ" dirty="0" smtClean="0"/>
              <a:t> Instead, each entry in the TLB must include the page number as well as the complete page table entry.</a:t>
            </a:r>
          </a:p>
          <a:p>
            <a:pPr lvl="0">
              <a:buFont typeface="Arial" pitchFamily="34" charset="0"/>
              <a:buNone/>
            </a:pPr>
            <a:endParaRPr lang="en-NZ" dirty="0" smtClean="0"/>
          </a:p>
          <a:p>
            <a:pPr lvl="0">
              <a:buFont typeface="Arial" pitchFamily="34" charset="0"/>
              <a:buNone/>
            </a:pPr>
            <a:r>
              <a:rPr lang="en-NZ" dirty="0" smtClean="0"/>
              <a:t>The processor is equipped with hardware that allows it to interrogate simultaneously a number of TLB entries to determine if there is a match on page number.</a:t>
            </a:r>
          </a:p>
          <a:p>
            <a:pPr lvl="0">
              <a:buFont typeface="Arial" pitchFamily="34" charset="0"/>
              <a:buNone/>
            </a:pPr>
            <a:endParaRPr lang="en-NZ" dirty="0" smtClean="0"/>
          </a:p>
          <a:p>
            <a:r>
              <a:rPr lang="en-NZ" dirty="0" smtClean="0"/>
              <a:t>This technique is referred to as associative mapping.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contrasts associative mapping with direct mapping</a:t>
            </a:r>
            <a:r>
              <a:rPr lang="en-US" baseline="0" dirty="0" smtClean="0"/>
              <a:t> </a:t>
            </a:r>
            <a:r>
              <a:rPr lang="en-NZ" dirty="0" smtClean="0"/>
              <a:t>or indexing, used for lookup in the page table.</a:t>
            </a:r>
          </a:p>
          <a:p>
            <a:endParaRPr lang="en-NZ" dirty="0" smtClean="0"/>
          </a:p>
          <a:p>
            <a:r>
              <a:rPr lang="en-NZ" dirty="0" smtClean="0"/>
              <a:t>The design of the TLB also must consider the way in which entries are organized in the TLB and which entry to replace when a new entry is brought in.</a:t>
            </a:r>
          </a:p>
          <a:p>
            <a:pPr lvl="1"/>
            <a:r>
              <a:rPr lang="en-NZ" dirty="0" smtClean="0"/>
              <a:t>These issues must be considered 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characteristics of paging and segmentation are the keys to this breakthrough in memory management:</a:t>
            </a:r>
          </a:p>
          <a:p>
            <a:endParaRPr lang="en-NZ" dirty="0" smtClean="0"/>
          </a:p>
          <a:p>
            <a:pPr marL="228600" indent="-228600">
              <a:buAutoNum type="arabicPeriod"/>
            </a:pPr>
            <a:r>
              <a:rPr lang="en-NZ" dirty="0" smtClean="0"/>
              <a:t>All memory references within a process are logical addresses that are dynamically translated into physical addresses at run time.</a:t>
            </a:r>
          </a:p>
          <a:p>
            <a:pPr marL="685800" lvl="1" indent="-228600">
              <a:buFont typeface="Arial" pitchFamily="34" charset="0"/>
              <a:buChar char="•"/>
            </a:pPr>
            <a:r>
              <a:rPr lang="en-NZ" dirty="0" smtClean="0"/>
              <a:t>A process may be swapped in and out of main memory occupying different regions of main memory at different times during the course of execution.</a:t>
            </a:r>
          </a:p>
          <a:p>
            <a:r>
              <a:rPr lang="en-NZ" dirty="0" smtClean="0"/>
              <a:t>2. A process may be broken up into a number of pieces (pages or segments) and these pieces need not be contiguously located in main memory during execution.</a:t>
            </a:r>
          </a:p>
          <a:p>
            <a:pPr lvl="1">
              <a:buFont typeface="Arial" pitchFamily="34" charset="0"/>
              <a:buChar char="•"/>
            </a:pPr>
            <a:r>
              <a:rPr lang="en-NZ" dirty="0" smtClean="0"/>
              <a:t>The combination of dynamic run-time address translation and the use of a page or segment table permits this.</a:t>
            </a:r>
            <a:endParaRPr lang="en-US" dirty="0" smtClean="0"/>
          </a:p>
          <a:p>
            <a:endParaRPr lang="en-US" dirty="0" smtClean="0"/>
          </a:p>
          <a:p>
            <a:pPr marL="228600" lvl="0" indent="-22860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virtual memory mechanism must interact with the cache system (not the TLB cache, but the main memory cache)</a:t>
            </a:r>
          </a:p>
          <a:p>
            <a:endParaRPr lang="en-NZ" dirty="0" smtClean="0"/>
          </a:p>
          <a:p>
            <a:r>
              <a:rPr lang="en-NZ" dirty="0" smtClean="0"/>
              <a:t>A virtual address will generally be in the form of a page number, offset.</a:t>
            </a:r>
          </a:p>
          <a:p>
            <a:endParaRPr lang="en-NZ" dirty="0" smtClean="0"/>
          </a:p>
          <a:p>
            <a:r>
              <a:rPr lang="en-NZ" dirty="0" smtClean="0"/>
              <a:t>First, the memory system consults the TLB to see if the matching page table entry is present. </a:t>
            </a:r>
          </a:p>
          <a:p>
            <a:pPr lvl="0">
              <a:buFont typeface="Arial" pitchFamily="34" charset="0"/>
              <a:buChar char="•"/>
            </a:pPr>
            <a:r>
              <a:rPr lang="en-NZ" dirty="0" smtClean="0"/>
              <a:t> If </a:t>
            </a:r>
            <a:r>
              <a:rPr lang="en-NZ" b="1" dirty="0" smtClean="0"/>
              <a:t>it is</a:t>
            </a:r>
            <a:r>
              <a:rPr lang="en-NZ" dirty="0" smtClean="0"/>
              <a:t>, the real (physical) address is generated by combining the frame number with the offset. </a:t>
            </a:r>
          </a:p>
          <a:p>
            <a:pPr lvl="0">
              <a:buFont typeface="Arial" pitchFamily="34" charset="0"/>
              <a:buChar char="•"/>
            </a:pPr>
            <a:endParaRPr lang="en-NZ" dirty="0" smtClean="0"/>
          </a:p>
          <a:p>
            <a:pPr lvl="0">
              <a:buFont typeface="Arial" pitchFamily="34" charset="0"/>
              <a:buChar char="•"/>
            </a:pPr>
            <a:r>
              <a:rPr lang="en-NZ" dirty="0" smtClean="0"/>
              <a:t> If </a:t>
            </a:r>
            <a:r>
              <a:rPr lang="en-NZ" b="1" dirty="0" smtClean="0"/>
              <a:t>not</a:t>
            </a:r>
            <a:r>
              <a:rPr lang="en-NZ" dirty="0" smtClean="0"/>
              <a:t>, the entry is accessed from a page table. </a:t>
            </a:r>
          </a:p>
          <a:p>
            <a:pPr lvl="1">
              <a:buFont typeface="Arial" pitchFamily="34" charset="0"/>
              <a:buChar char="•"/>
            </a:pPr>
            <a:r>
              <a:rPr lang="en-NZ" dirty="0" smtClean="0"/>
              <a:t> Once the real address is generated, which is in the form of a tag and a remainder, the cache is consulted to see if the block containing that word is present. </a:t>
            </a:r>
          </a:p>
          <a:p>
            <a:pPr lvl="2">
              <a:buFont typeface="Arial" pitchFamily="34" charset="0"/>
              <a:buChar char="•"/>
            </a:pPr>
            <a:r>
              <a:rPr lang="en-NZ" dirty="0" smtClean="0"/>
              <a:t>If so, it is returned to the CPU. </a:t>
            </a:r>
          </a:p>
          <a:p>
            <a:pPr lvl="2">
              <a:buFont typeface="Arial" pitchFamily="34" charset="0"/>
              <a:buChar char="•"/>
            </a:pPr>
            <a:r>
              <a:rPr lang="en-NZ" dirty="0" smtClean="0"/>
              <a:t>If 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important hardware design decision is the size of page to be used.</a:t>
            </a:r>
          </a:p>
          <a:p>
            <a:endParaRPr lang="en-NZ" dirty="0" smtClean="0"/>
          </a:p>
          <a:p>
            <a:r>
              <a:rPr lang="en-NZ" dirty="0" smtClean="0"/>
              <a:t>There are several factors to consider. </a:t>
            </a:r>
          </a:p>
          <a:p>
            <a:pPr lvl="1">
              <a:buFont typeface="Arial" pitchFamily="34" charset="0"/>
              <a:buChar char="•"/>
            </a:pPr>
            <a:r>
              <a:rPr lang="en-NZ" dirty="0" smtClean="0"/>
              <a:t> </a:t>
            </a:r>
            <a:r>
              <a:rPr lang="en-NZ" b="1" dirty="0" smtClean="0"/>
              <a:t>internal fragmentation. </a:t>
            </a:r>
            <a:r>
              <a:rPr lang="en-NZ" dirty="0" smtClean="0"/>
              <a:t>Clearly, the smaller the page size, the less the amount of internal fragmentation. To optimize the use of main memory, we would like to reduce internal fragmentation. </a:t>
            </a:r>
          </a:p>
          <a:p>
            <a:pPr lvl="1">
              <a:buFont typeface="Arial" pitchFamily="34" charset="0"/>
              <a:buChar char="•"/>
            </a:pPr>
            <a:r>
              <a:rPr lang="en-NZ" dirty="0" smtClean="0"/>
              <a:t> BUT </a:t>
            </a:r>
            <a:r>
              <a:rPr lang="en-NZ" b="1" dirty="0" smtClean="0"/>
              <a:t>the smaller the page, the greater the number of pages required per process. </a:t>
            </a:r>
            <a:r>
              <a:rPr lang="en-NZ" dirty="0" smtClean="0"/>
              <a:t>More pages per process means larger page tables. For large programs in a heavily multiprogrammed environment, this may mean that some portion of the page tables of active processes must be in virtual memory, not in main memory. </a:t>
            </a:r>
          </a:p>
          <a:p>
            <a:pPr lvl="1">
              <a:buFont typeface="Arial" pitchFamily="34" charset="0"/>
              <a:buChar char="•"/>
            </a:pPr>
            <a:r>
              <a:rPr lang="en-NZ" dirty="0" smtClean="0"/>
              <a:t>The physical characteristics of most secondary-memory devices, which are rotational, favour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Complicating these matters is the effect of page size on the rate at which page faults occur.</a:t>
            </a:r>
          </a:p>
          <a:p>
            <a:endParaRPr lang="en-NZ" dirty="0" smtClean="0"/>
          </a:p>
          <a:p>
            <a:r>
              <a:rPr lang="en-NZ" dirty="0" smtClean="0"/>
              <a:t>This behavior, is based on the principle of locality. </a:t>
            </a:r>
          </a:p>
          <a:p>
            <a:endParaRPr lang="en-NZ" dirty="0" smtClean="0"/>
          </a:p>
          <a:p>
            <a:r>
              <a:rPr lang="en-NZ" dirty="0" smtClean="0"/>
              <a:t>If the page size is very small, then ordinarily a relatively large number of pages will be available in main memory for a process.</a:t>
            </a:r>
          </a:p>
          <a:p>
            <a:pPr lvl="1">
              <a:buFont typeface="Arial" pitchFamily="34" charset="0"/>
              <a:buChar char="•"/>
            </a:pPr>
            <a:r>
              <a:rPr lang="en-NZ" dirty="0" smtClean="0"/>
              <a:t> After a time, the pages in memory will all contain portions of the process near recent references.</a:t>
            </a:r>
          </a:p>
          <a:p>
            <a:pPr lvl="1">
              <a:buFont typeface="Arial" pitchFamily="34" charset="0"/>
              <a:buChar char="•"/>
            </a:pPr>
            <a:r>
              <a:rPr lang="en-NZ" dirty="0" smtClean="0"/>
              <a:t> Thus, the page fault rate should be low.</a:t>
            </a:r>
          </a:p>
          <a:p>
            <a:pPr lvl="0">
              <a:buFont typeface="Arial" pitchFamily="34" charset="0"/>
              <a:buNone/>
            </a:pPr>
            <a:endParaRPr lang="en-NZ" dirty="0" smtClean="0"/>
          </a:p>
          <a:p>
            <a:pPr lvl="0">
              <a:buFont typeface="Arial" pitchFamily="34" charset="0"/>
              <a:buNone/>
            </a:pPr>
            <a:r>
              <a:rPr lang="en-NZ" dirty="0" smtClean="0"/>
              <a:t>As the size of the page is increased, each individual page will contain locations further and further from any particular recent reference.</a:t>
            </a:r>
          </a:p>
          <a:p>
            <a:pPr lvl="1">
              <a:buFont typeface="Arial" pitchFamily="34" charset="0"/>
              <a:buChar char="•"/>
            </a:pPr>
            <a:r>
              <a:rPr lang="en-NZ" dirty="0" smtClean="0"/>
              <a:t> Thus the effect of the principle of locality is weakened and the page fault rate begins to rise. </a:t>
            </a:r>
          </a:p>
          <a:p>
            <a:pPr lvl="1">
              <a:buFont typeface="Arial" pitchFamily="34" charset="0"/>
              <a:buChar char="•"/>
            </a:pPr>
            <a:endParaRPr lang="en-NZ" dirty="0" smtClean="0"/>
          </a:p>
          <a:p>
            <a:pPr lvl="0">
              <a:buFont typeface="Arial" pitchFamily="34" charset="0"/>
              <a:buNone/>
            </a:pPr>
            <a:r>
              <a:rPr lang="en-NZ" dirty="0" smtClean="0"/>
              <a:t>Eventually, however, the page fault rate will begin to fall as the size of a page approaches the size of the entire process (point </a:t>
            </a:r>
            <a:r>
              <a:rPr lang="en-NZ" i="1" dirty="0" smtClean="0"/>
              <a:t>P</a:t>
            </a:r>
            <a:r>
              <a:rPr lang="en-NZ" dirty="0" smtClean="0"/>
              <a:t> in the diagram).</a:t>
            </a:r>
          </a:p>
          <a:p>
            <a:pPr lvl="1">
              <a:buFont typeface="Arial" pitchFamily="34" charset="0"/>
              <a:buChar char="•"/>
            </a:pPr>
            <a:r>
              <a:rPr lang="en-NZ" dirty="0" smtClean="0"/>
              <a:t> When a single page encompasses the entire process, there will be no page faults.</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Much of this is explained on the previous slide</a:t>
            </a:r>
          </a:p>
          <a:p>
            <a:endParaRPr lang="en-NZ" dirty="0" smtClean="0"/>
          </a:p>
          <a:p>
            <a:r>
              <a:rPr lang="en-NZ" dirty="0" smtClean="0"/>
              <a:t>A further complication is that the page fault rate is also determined by the number of frames allocated to a process. </a:t>
            </a:r>
          </a:p>
          <a:p>
            <a:endParaRPr lang="en-NZ" dirty="0" smtClean="0"/>
          </a:p>
          <a:p>
            <a:r>
              <a:rPr lang="en-NZ" dirty="0" smtClean="0"/>
              <a:t>Figure 8.11b shows that, for a fixed page size, the fault rate drops as the number of pages maintained in main memory grows.</a:t>
            </a:r>
          </a:p>
          <a:p>
            <a:pPr lvl="1">
              <a:buFont typeface="Arial" pitchFamily="34" charset="0"/>
              <a:buChar char="•"/>
            </a:pPr>
            <a:r>
              <a:rPr lang="en-NZ" dirty="0" smtClean="0"/>
              <a:t> Thus, a software policy (the amount of memory to allocate to each process) interacts with a hardware design decision (page size).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smtClean="0"/>
              <a:t>Segmentation allows the programmer to view memory as consisting of multiple address spaces or segments. </a:t>
            </a:r>
          </a:p>
          <a:p>
            <a:endParaRPr lang="en-NZ" dirty="0" smtClean="0"/>
          </a:p>
          <a:p>
            <a:r>
              <a:rPr lang="en-NZ" dirty="0" smtClean="0"/>
              <a:t>Segments may be of unequal, indeed dynamic, size. </a:t>
            </a:r>
          </a:p>
          <a:p>
            <a:endParaRPr lang="en-NZ" dirty="0" smtClean="0"/>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smtClean="0"/>
              <a:t>Each segment table entry contains the starting address of the corresponding segment in main memory, as well as the length of the segment.</a:t>
            </a:r>
          </a:p>
          <a:p>
            <a:endParaRPr lang="en-NZ" dirty="0" smtClean="0"/>
          </a:p>
          <a:p>
            <a:r>
              <a:rPr lang="en-NZ" dirty="0" smtClean="0"/>
              <a:t>The same device, a segment table, is needed when we consider a virtual memory scheme based on segmentation. </a:t>
            </a:r>
          </a:p>
          <a:p>
            <a:pPr lvl="1">
              <a:buFont typeface="Arial" pitchFamily="34" charset="0"/>
              <a:buChar char="•"/>
            </a:pPr>
            <a:r>
              <a:rPr lang="en-NZ" dirty="0" smtClean="0"/>
              <a:t> Again, it is typical to associate a unique segment table with each process. </a:t>
            </a:r>
          </a:p>
          <a:p>
            <a:pPr lvl="0">
              <a:buFont typeface="Arial" pitchFamily="34" charset="0"/>
              <a:buChar char="•"/>
            </a:pPr>
            <a:endParaRPr lang="en-NZ" dirty="0" smtClean="0"/>
          </a:p>
          <a:p>
            <a:pPr lvl="0">
              <a:buFont typeface="Arial" pitchFamily="34" charset="0"/>
              <a:buNone/>
            </a:pPr>
            <a:r>
              <a:rPr lang="en-NZ" b="1" dirty="0" smtClean="0"/>
              <a:t>But </a:t>
            </a:r>
            <a:r>
              <a:rPr lang="en-NZ" b="0" dirty="0" smtClean="0"/>
              <a:t>b</a:t>
            </a:r>
            <a:r>
              <a:rPr lang="en-NZ" dirty="0" smtClean="0"/>
              <a:t>ecause only some of the segments of a process may be in main memory, a bit is needed in each segment table entry to indicate whether the corresponding segment is present in main memory or not.</a:t>
            </a:r>
          </a:p>
          <a:p>
            <a:pPr lvl="1">
              <a:buFont typeface="Arial" pitchFamily="34" charset="0"/>
              <a:buChar char="•"/>
            </a:pPr>
            <a:r>
              <a:rPr lang="en-NZ" baseline="0" dirty="0" smtClean="0"/>
              <a:t> </a:t>
            </a:r>
            <a:r>
              <a:rPr lang="en-NZ" dirty="0" smtClean="0"/>
              <a:t>If the bit indicates that the segment is in memory, then the entry also includes the starting address and length of that segment.</a:t>
            </a:r>
          </a:p>
          <a:p>
            <a:pPr lvl="1">
              <a:buFont typeface="Arial" pitchFamily="34" charset="0"/>
              <a:buNone/>
            </a:pPr>
            <a:endParaRPr lang="en-NZ" dirty="0" smtClean="0"/>
          </a:p>
          <a:p>
            <a:r>
              <a:rPr lang="en-NZ" dirty="0" smtClean="0"/>
              <a:t>Another control bit in the segmentation table entry is a </a:t>
            </a:r>
            <a:r>
              <a:rPr lang="en-NZ" b="1" dirty="0" smtClean="0"/>
              <a:t>modify bit</a:t>
            </a:r>
            <a:r>
              <a:rPr lang="en-NZ" dirty="0" smtClean="0"/>
              <a:t>, indicating whether the contents of the corresponding segment have been altered since the segment was last loaded into main memory. </a:t>
            </a:r>
          </a:p>
          <a:p>
            <a:pPr lvl="1">
              <a:buFont typeface="Arial" pitchFamily="34" charset="0"/>
              <a:buChar char="•"/>
            </a:pPr>
            <a:r>
              <a:rPr lang="en-NZ" dirty="0" smtClean="0"/>
              <a:t> If there has been no change, then it is not necessary to write the segment out when it comes time to replace the segment in the frame that it currently occupies. </a:t>
            </a:r>
          </a:p>
          <a:p>
            <a:pPr lvl="0">
              <a:buFont typeface="Arial" pitchFamily="34" charset="0"/>
              <a:buNone/>
            </a:pPr>
            <a:endParaRPr lang="en-NZ" dirty="0" smtClean="0"/>
          </a:p>
          <a:p>
            <a:pPr lvl="0">
              <a:buFont typeface="Arial" pitchFamily="34" charset="0"/>
              <a:buNone/>
            </a:pPr>
            <a:r>
              <a:rPr lang="en-NZ" dirty="0" smtClean="0"/>
              <a:t>Other control bits may also be present.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Reading a word from memory involves the translation of a virtual, or logical, address, consisting of segment number and offset, into a physical address, using a segment table. </a:t>
            </a:r>
          </a:p>
          <a:p>
            <a:endParaRPr lang="en-NZ" dirty="0" smtClean="0"/>
          </a:p>
          <a:p>
            <a:pPr lvl="0">
              <a:buFont typeface="Arial" pitchFamily="34" charset="0"/>
              <a:buNone/>
            </a:pPr>
            <a:r>
              <a:rPr lang="en-NZ" dirty="0" smtClean="0"/>
              <a:t>We cannot expect to hold the segment table in registers because it is of variable length, depending on the size of the process</a:t>
            </a:r>
          </a:p>
          <a:p>
            <a:pPr lvl="1">
              <a:buFont typeface="Arial" pitchFamily="34" charset="0"/>
              <a:buChar char="•"/>
            </a:pPr>
            <a:r>
              <a:rPr lang="en-NZ" dirty="0" smtClean="0"/>
              <a:t> Instead, it must be in main memory to be accessed. </a:t>
            </a:r>
          </a:p>
          <a:p>
            <a:pPr lvl="1">
              <a:buFont typeface="Arial" pitchFamily="34" charset="0"/>
              <a:buChar char="•"/>
            </a:pPr>
            <a:endParaRPr lang="en-NZ" dirty="0" smtClean="0"/>
          </a:p>
          <a:p>
            <a:pPr lvl="0">
              <a:buFont typeface="Arial" pitchFamily="34" charset="0"/>
              <a:buNone/>
            </a:pPr>
            <a:r>
              <a:rPr lang="en-NZ" dirty="0" smtClean="0"/>
              <a:t>This figure suggests a hardware implementation of this scheme (note similarity to Figure 8.3).</a:t>
            </a:r>
          </a:p>
          <a:p>
            <a:pPr lvl="0">
              <a:buFont typeface="Arial" pitchFamily="34" charset="0"/>
              <a:buNone/>
            </a:pPr>
            <a:endParaRPr lang="en-NZ" dirty="0" smtClean="0"/>
          </a:p>
          <a:p>
            <a:pPr lvl="0">
              <a:buFont typeface="Arial" pitchFamily="34" charset="0"/>
              <a:buNone/>
            </a:pPr>
            <a:r>
              <a:rPr lang="en-NZ" dirty="0" smtClean="0"/>
              <a:t>When a particular process is running, a register holds the starting address of the segment table for that process.</a:t>
            </a:r>
          </a:p>
          <a:p>
            <a:pPr lvl="1">
              <a:buFont typeface="Arial" pitchFamily="34" charset="0"/>
              <a:buChar char="•"/>
            </a:pPr>
            <a:r>
              <a:rPr lang="en-NZ" dirty="0" smtClean="0"/>
              <a:t>The segment number of a virtual address is used to index that table and look up the corresponding main memory address for the start of the segment.</a:t>
            </a:r>
          </a:p>
          <a:p>
            <a:pPr lvl="1">
              <a:buFont typeface="Arial" pitchFamily="34" charset="0"/>
              <a:buChar char="•"/>
            </a:pPr>
            <a:r>
              <a:rPr lang="en-NZ" dirty="0" smtClean="0"/>
              <a:t> This is added to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combined paging/segmentation system, a user’s address space is broken up into a number of segments, </a:t>
            </a:r>
          </a:p>
          <a:p>
            <a:pPr lvl="1">
              <a:buFont typeface="Arial" pitchFamily="34" charset="0"/>
              <a:buChar char="•"/>
            </a:pPr>
            <a:r>
              <a:rPr lang="en-NZ" dirty="0" smtClean="0"/>
              <a:t> at the discretion of the programmer.</a:t>
            </a:r>
          </a:p>
          <a:p>
            <a:pPr lvl="0">
              <a:buFont typeface="Arial" pitchFamily="34" charset="0"/>
              <a:buNone/>
            </a:pPr>
            <a:endParaRPr lang="en-NZ" dirty="0" smtClean="0"/>
          </a:p>
          <a:p>
            <a:pPr lvl="0">
              <a:buFont typeface="Arial" pitchFamily="34" charset="0"/>
              <a:buNone/>
            </a:pPr>
            <a:r>
              <a:rPr lang="en-NZ" dirty="0" smtClean="0"/>
              <a:t>Each segment is, in turn, broken up into a number of fixed-size pages, </a:t>
            </a:r>
          </a:p>
          <a:p>
            <a:pPr lvl="1">
              <a:buFont typeface="Arial" pitchFamily="34" charset="0"/>
              <a:buChar char="•"/>
            </a:pPr>
            <a:r>
              <a:rPr lang="en-NZ" dirty="0" smtClean="0"/>
              <a:t> which are equal in length to a main memory frame.</a:t>
            </a:r>
          </a:p>
          <a:p>
            <a:pPr lvl="0">
              <a:buFont typeface="Arial" pitchFamily="34" charset="0"/>
              <a:buNone/>
            </a:pPr>
            <a:endParaRPr lang="en-NZ" dirty="0" smtClean="0"/>
          </a:p>
          <a:p>
            <a:pPr lvl="0">
              <a:buFont typeface="Arial" pitchFamily="34" charset="0"/>
              <a:buNone/>
            </a:pPr>
            <a:r>
              <a:rPr lang="en-NZ" dirty="0" smtClean="0"/>
              <a:t> If a segment has length less than that of a page, the segment occupies just one page. </a:t>
            </a:r>
          </a:p>
          <a:p>
            <a:pPr lvl="0">
              <a:buFont typeface="Arial" pitchFamily="34" charset="0"/>
              <a:buNone/>
            </a:pPr>
            <a:endParaRPr lang="en-NZ" dirty="0" smtClean="0"/>
          </a:p>
          <a:p>
            <a:pPr lvl="0">
              <a:buFont typeface="Arial" pitchFamily="34" charset="0"/>
              <a:buNone/>
            </a:pPr>
            <a:r>
              <a:rPr lang="en-NZ" dirty="0" smtClean="0"/>
              <a:t>From the programmer’s point of view, a logical address still consists of a segment number and a segment offset. </a:t>
            </a:r>
          </a:p>
          <a:p>
            <a:pPr lvl="0">
              <a:buFont typeface="Arial" pitchFamily="34" charset="0"/>
              <a:buNone/>
            </a:pPr>
            <a:endParaRPr lang="en-NZ" dirty="0" smtClean="0"/>
          </a:p>
          <a:p>
            <a:pPr lvl="0">
              <a:buFont typeface="Arial" pitchFamily="34" charset="0"/>
              <a:buNone/>
            </a:pPr>
            <a:r>
              <a:rPr lang="en-NZ" dirty="0" smtClean="0"/>
              <a:t>From the system’s point of view, the segment offset is viewed as a page number and page offset for a page within the 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If</a:t>
            </a:r>
            <a:r>
              <a:rPr lang="en-NZ" dirty="0" smtClean="0"/>
              <a:t> the piece (segment or page) that holds the next instruction to be fetched and the piece that holds the next data location to be accessed are in main memory, </a:t>
            </a:r>
          </a:p>
          <a:p>
            <a:pPr lvl="1">
              <a:buFont typeface="Arial" pitchFamily="34" charset="0"/>
              <a:buChar char="•"/>
            </a:pPr>
            <a:r>
              <a:rPr lang="en-NZ" dirty="0" smtClean="0"/>
              <a:t>then execution may proceed</a:t>
            </a:r>
            <a:r>
              <a:rPr lang="en-NZ" baseline="0" dirty="0" smtClean="0"/>
              <a:t> (at least for a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(8.2c) suggests the segment table entry and page table entry formats.</a:t>
            </a:r>
          </a:p>
          <a:p>
            <a:endParaRPr lang="en-NZ" dirty="0" smtClean="0"/>
          </a:p>
          <a:p>
            <a:r>
              <a:rPr lang="en-NZ" dirty="0" smtClean="0"/>
              <a:t>As before, the segment table entry contains the length of the segment.</a:t>
            </a:r>
          </a:p>
          <a:p>
            <a:endParaRPr lang="en-NZ" dirty="0" smtClean="0"/>
          </a:p>
          <a:p>
            <a:r>
              <a:rPr lang="en-NZ" dirty="0" smtClean="0"/>
              <a:t>It also contains a base field, which now refers to a page table.</a:t>
            </a:r>
          </a:p>
          <a:p>
            <a:pPr lvl="1">
              <a:buFont typeface="Arial" pitchFamily="34" charset="0"/>
              <a:buChar char="•"/>
            </a:pPr>
            <a:r>
              <a:rPr lang="en-NZ" dirty="0" smtClean="0"/>
              <a:t> The present and modified bits are not needed because these matters are handled at the page level.</a:t>
            </a:r>
          </a:p>
          <a:p>
            <a:pPr lvl="1">
              <a:buFont typeface="Arial" pitchFamily="34" charset="0"/>
              <a:buChar char="•"/>
            </a:pPr>
            <a:r>
              <a:rPr lang="en-NZ" dirty="0" smtClean="0"/>
              <a:t> Other control bits may be used, for purposes of sharing and protection.</a:t>
            </a:r>
          </a:p>
          <a:p>
            <a:pPr lvl="1">
              <a:buFont typeface="Arial" pitchFamily="34" charset="0"/>
              <a:buChar char="•"/>
            </a:pPr>
            <a:endParaRPr lang="en-NZ" dirty="0" smtClean="0"/>
          </a:p>
          <a:p>
            <a:pPr lvl="0">
              <a:buFont typeface="Arial" pitchFamily="34" charset="0"/>
              <a:buNone/>
            </a:pPr>
            <a:r>
              <a:rPr lang="en-NZ" dirty="0" smtClean="0"/>
              <a:t>The page table entry is essentially the same as is used in a pure paging system. </a:t>
            </a:r>
          </a:p>
          <a:p>
            <a:pPr lvl="1">
              <a:buFont typeface="Arial" pitchFamily="34" charset="0"/>
              <a:buChar char="•"/>
            </a:pPr>
            <a:r>
              <a:rPr lang="en-NZ" dirty="0" smtClean="0"/>
              <a:t> Each page number is mapped into a corresponding frame number if the page is present in main memory.</a:t>
            </a:r>
          </a:p>
          <a:p>
            <a:pPr lvl="1">
              <a:buFont typeface="Arial" pitchFamily="34" charset="0"/>
              <a:buChar char="•"/>
            </a:pPr>
            <a:r>
              <a:rPr lang="en-NZ" baseline="0" dirty="0" smtClean="0"/>
              <a:t> </a:t>
            </a:r>
            <a:r>
              <a:rPr lang="en-NZ" dirty="0" smtClean="0"/>
              <a:t>The modified bit indicates whether this page needs to be written back out when the frame is allocated to another page.</a:t>
            </a:r>
          </a:p>
          <a:p>
            <a:pPr lvl="1">
              <a:buFont typeface="Arial" pitchFamily="34" charset="0"/>
              <a:buChar char="•"/>
            </a:pPr>
            <a:r>
              <a:rPr lang="en-NZ" baseline="0" dirty="0" smtClean="0"/>
              <a:t> </a:t>
            </a:r>
            <a:r>
              <a:rPr lang="en-NZ" dirty="0" smtClean="0"/>
              <a:t>There may be other control bits dealing with protection or other 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suggests a structure to support combined paging/segmentation (note similarity to Figure 8.5).</a:t>
            </a:r>
          </a:p>
          <a:p>
            <a:endParaRPr lang="en-NZ" dirty="0" smtClean="0"/>
          </a:p>
          <a:p>
            <a:r>
              <a:rPr lang="en-NZ" dirty="0" smtClean="0"/>
              <a:t>Associated with each process is a segment table and a number of page tables, one per process segment.</a:t>
            </a:r>
          </a:p>
          <a:p>
            <a:endParaRPr lang="en-NZ" dirty="0" smtClean="0"/>
          </a:p>
          <a:p>
            <a:r>
              <a:rPr lang="en-NZ" dirty="0" smtClean="0"/>
              <a:t>When a particular process is running, a register holds the starting address of the segment table for that process. </a:t>
            </a:r>
          </a:p>
          <a:p>
            <a:endParaRPr lang="en-NZ" dirty="0" smtClean="0"/>
          </a:p>
          <a:p>
            <a:r>
              <a:rPr lang="en-NZ" dirty="0" smtClean="0"/>
              <a:t>Presented with a virtual address, the processor uses the segment number portion to index into the process segment table to find the page table for that segment.</a:t>
            </a:r>
          </a:p>
          <a:p>
            <a:pPr lvl="1">
              <a:buFont typeface="Arial" pitchFamily="34" charset="0"/>
              <a:buChar char="•"/>
            </a:pPr>
            <a:r>
              <a:rPr lang="en-NZ" dirty="0" smtClean="0"/>
              <a:t> Then the page number portion of the virtual address is used to index the page table and look up the corresponding frame number.</a:t>
            </a:r>
          </a:p>
          <a:p>
            <a:pPr lvl="1">
              <a:buFont typeface="Arial" pitchFamily="34" charset="0"/>
              <a:buChar char="•"/>
            </a:pPr>
            <a:r>
              <a:rPr lang="en-NZ" baseline="0" dirty="0" smtClean="0"/>
              <a:t> </a:t>
            </a:r>
            <a:r>
              <a:rPr lang="en-NZ" dirty="0" smtClean="0"/>
              <a:t>This is combined with 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Segmentation lends itself to the implementation of protection and sharing policies.</a:t>
            </a:r>
          </a:p>
          <a:p>
            <a:endParaRPr lang="en-NZ" dirty="0" smtClean="0"/>
          </a:p>
          <a:p>
            <a:r>
              <a:rPr lang="en-NZ" dirty="0" smtClean="0"/>
              <a:t>As each segment table entry includes a length as well as a base address, a program cannot inadvertently access a main memory location beyond the limits of a segment.</a:t>
            </a:r>
          </a:p>
          <a:p>
            <a:endParaRPr lang="en-NZ" dirty="0" smtClean="0"/>
          </a:p>
          <a:p>
            <a:r>
              <a:rPr lang="en-NZ" dirty="0" smtClean="0"/>
              <a:t>To achieve sharing, it is possible for a segment to be referenced in the segment tables of more than one process.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design of the memory management portion of an operating system depends on three fundamental areas of choice:</a:t>
            </a:r>
          </a:p>
          <a:p>
            <a:pPr lvl="1"/>
            <a:r>
              <a:rPr lang="en-NZ" dirty="0" smtClean="0"/>
              <a:t>• Whether or not to use virtual memory techniques</a:t>
            </a:r>
          </a:p>
          <a:p>
            <a:pPr lvl="1"/>
            <a:r>
              <a:rPr lang="en-NZ" dirty="0" smtClean="0"/>
              <a:t>• The use of paging or segmentation or both</a:t>
            </a:r>
          </a:p>
          <a:p>
            <a:pPr lvl="1"/>
            <a:r>
              <a:rPr lang="en-NZ" dirty="0" smtClean="0"/>
              <a:t>• The algorithms employed for various aspects of memory management</a:t>
            </a:r>
          </a:p>
          <a:p>
            <a:pPr lvl="0"/>
            <a:endParaRPr lang="en-NZ" dirty="0" smtClean="0"/>
          </a:p>
          <a:p>
            <a:pPr lvl="0"/>
            <a:r>
              <a:rPr lang="en-NZ" dirty="0" smtClean="0"/>
              <a:t>The</a:t>
            </a:r>
            <a:r>
              <a:rPr lang="en-NZ" baseline="0" dirty="0" smtClean="0"/>
              <a:t> first two are determined largely by hardware support. But, with few exceptions (DOS for old PC’s) all major OS’s support Virtual Memory.</a:t>
            </a:r>
          </a:p>
          <a:p>
            <a:pPr lvl="0"/>
            <a:endParaRPr lang="en-NZ" baseline="0" dirty="0" smtClean="0"/>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would like to minimize the rate at which page faults occur, because page faults cause considerable software overhead.</a:t>
            </a:r>
          </a:p>
          <a:p>
            <a:pPr lvl="1">
              <a:buFont typeface="Arial" pitchFamily="34" charset="0"/>
              <a:buChar char="•"/>
            </a:pPr>
            <a:r>
              <a:rPr lang="en-NZ" dirty="0" smtClean="0"/>
              <a:t>At a minimum, the overhead includes deciding which resident page or pages to replace, </a:t>
            </a:r>
          </a:p>
          <a:p>
            <a:pPr lvl="1">
              <a:buFont typeface="Arial" pitchFamily="34" charset="0"/>
              <a:buChar char="•"/>
            </a:pPr>
            <a:r>
              <a:rPr lang="en-NZ" dirty="0" smtClean="0"/>
              <a:t> and the I/O of exchanging pages.</a:t>
            </a:r>
          </a:p>
          <a:p>
            <a:pPr lvl="1">
              <a:buFont typeface="Arial" pitchFamily="34" charset="0"/>
              <a:buChar char="•"/>
            </a:pPr>
            <a:r>
              <a:rPr lang="en-NZ" dirty="0" smtClean="0"/>
              <a:t>Also, the operating system must schedule another process to run during the page I/O, causing a process switch.</a:t>
            </a:r>
          </a:p>
          <a:p>
            <a:pPr lvl="0">
              <a:buFont typeface="Arial" pitchFamily="34" charset="0"/>
              <a:buNone/>
            </a:pPr>
            <a:endParaRPr lang="en-NZ" dirty="0" smtClean="0"/>
          </a:p>
          <a:p>
            <a:pPr lvl="0">
              <a:buFont typeface="Arial" pitchFamily="34" charset="0"/>
              <a:buNone/>
            </a:pPr>
            <a:r>
              <a:rPr lang="en-NZ" dirty="0" smtClean="0"/>
              <a:t>In all of the areas referred to in Table 8.4, there is no definitive policy that works best.</a:t>
            </a:r>
          </a:p>
          <a:p>
            <a:pPr lvl="0">
              <a:buFont typeface="Arial" pitchFamily="34" charset="0"/>
              <a:buNone/>
            </a:pPr>
            <a:endParaRPr lang="en-NZ" dirty="0" smtClean="0"/>
          </a:p>
          <a:p>
            <a:pPr lvl="0">
              <a:buFont typeface="Arial" pitchFamily="34" charset="0"/>
              <a:buNone/>
            </a:pPr>
            <a:r>
              <a:rPr lang="en-NZ" dirty="0" smtClean="0"/>
              <a:t>The performance of any particular set of policies depends on </a:t>
            </a:r>
          </a:p>
          <a:p>
            <a:pPr lvl="1">
              <a:buFont typeface="Arial" pitchFamily="34" charset="0"/>
              <a:buChar char="•"/>
            </a:pPr>
            <a:r>
              <a:rPr lang="en-NZ" dirty="0" smtClean="0"/>
              <a:t> main memory size, </a:t>
            </a:r>
          </a:p>
          <a:p>
            <a:pPr lvl="1">
              <a:buFont typeface="Arial" pitchFamily="34" charset="0"/>
              <a:buChar char="•"/>
            </a:pPr>
            <a:r>
              <a:rPr lang="en-NZ" dirty="0" smtClean="0"/>
              <a:t> the relative speed of main and secondary memory, </a:t>
            </a:r>
          </a:p>
          <a:p>
            <a:pPr lvl="1">
              <a:buFont typeface="Arial" pitchFamily="34" charset="0"/>
              <a:buChar char="•"/>
            </a:pPr>
            <a:r>
              <a:rPr lang="en-NZ" dirty="0" smtClean="0"/>
              <a:t> the size and number of processes competing for resources, </a:t>
            </a:r>
          </a:p>
          <a:p>
            <a:pPr lvl="1">
              <a:buFont typeface="Arial" pitchFamily="34" charset="0"/>
              <a:buChar char="•"/>
            </a:pPr>
            <a:r>
              <a:rPr lang="en-NZ" dirty="0" smtClean="0"/>
              <a:t> and the execution behaviour of individual programs.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fetch policy determines when a page should be brought into main memory. </a:t>
            </a:r>
          </a:p>
          <a:p>
            <a:endParaRPr lang="en-NZ" dirty="0" smtClean="0"/>
          </a:p>
          <a:p>
            <a:r>
              <a:rPr lang="en-NZ" dirty="0" smtClean="0"/>
              <a:t>The two common alternatives are demand paging and prepaging</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With </a:t>
            </a:r>
            <a:r>
              <a:rPr lang="en-NZ" b="1" dirty="0" smtClean="0"/>
              <a:t>demand paging, </a:t>
            </a:r>
          </a:p>
          <a:p>
            <a:pPr lvl="1">
              <a:buFont typeface="Arial" pitchFamily="34" charset="0"/>
              <a:buChar char="•"/>
            </a:pPr>
            <a:r>
              <a:rPr lang="en-NZ" b="0" dirty="0" smtClean="0"/>
              <a:t> A </a:t>
            </a:r>
            <a:r>
              <a:rPr lang="en-NZ" dirty="0" smtClean="0"/>
              <a:t>page is brought into main memory only when a reference is made to a location on that page. </a:t>
            </a:r>
          </a:p>
          <a:p>
            <a:pPr lvl="1">
              <a:buFont typeface="Arial" pitchFamily="34" charset="0"/>
              <a:buChar char="•"/>
            </a:pPr>
            <a:r>
              <a:rPr lang="en-NZ" dirty="0" smtClean="0"/>
              <a:t> When a process is first started, there will be a flurry of page faults.</a:t>
            </a:r>
          </a:p>
          <a:p>
            <a:pPr lvl="1">
              <a:buFont typeface="Arial" pitchFamily="34" charset="0"/>
              <a:buChar char="•"/>
            </a:pPr>
            <a:r>
              <a:rPr lang="en-NZ" dirty="0" smtClean="0"/>
              <a:t> As more and more pages are brought in, the principle of locality suggests that most future references will be to pages that have recently been brought in.</a:t>
            </a:r>
          </a:p>
          <a:p>
            <a:pPr lvl="1">
              <a:buFont typeface="Arial" pitchFamily="34" charset="0"/>
              <a:buChar char="•"/>
            </a:pPr>
            <a:r>
              <a:rPr lang="en-NZ" dirty="0" smtClean="0"/>
              <a:t> Thus, after a time, matters should settle down and the number of page faults should drop to a very low level.</a:t>
            </a:r>
          </a:p>
          <a:p>
            <a:pPr lvl="1">
              <a:buFont typeface="Arial" pitchFamily="34" charset="0"/>
              <a:buNone/>
            </a:pPr>
            <a:endParaRPr lang="en-NZ" dirty="0" smtClean="0"/>
          </a:p>
          <a:p>
            <a:r>
              <a:rPr lang="en-NZ" dirty="0" smtClean="0"/>
              <a:t>With </a:t>
            </a:r>
            <a:r>
              <a:rPr lang="en-NZ" b="1" dirty="0" smtClean="0"/>
              <a:t>prepaging</a:t>
            </a:r>
            <a:r>
              <a:rPr lang="en-NZ" dirty="0" smtClean="0"/>
              <a:t>, </a:t>
            </a:r>
          </a:p>
          <a:p>
            <a:pPr lvl="1">
              <a:buFont typeface="Arial" pitchFamily="34" charset="0"/>
              <a:buChar char="•"/>
            </a:pPr>
            <a:r>
              <a:rPr lang="en-NZ" dirty="0" smtClean="0"/>
              <a:t> Pages other than the one demanded by a page fault are brought in. </a:t>
            </a:r>
          </a:p>
          <a:p>
            <a:pPr lvl="1">
              <a:buFont typeface="Arial" pitchFamily="34" charset="0"/>
              <a:buChar char="•"/>
            </a:pPr>
            <a:r>
              <a:rPr lang="en-NZ" dirty="0" smtClean="0"/>
              <a:t> If the pages of a process are stored contiguously in secondary memory, then it is more efficient to bring in a number of contiguous pages at one time rather than bringing them in one at a time over an extended period.</a:t>
            </a:r>
          </a:p>
          <a:p>
            <a:pPr lvl="1">
              <a:buFont typeface="Arial" pitchFamily="34" charset="0"/>
              <a:buChar char="•"/>
            </a:pPr>
            <a:r>
              <a:rPr lang="en-NZ" dirty="0" smtClean="0"/>
              <a:t> Of course, this policy is ineffective if most of the extra pages that are brought in are not referenced.</a:t>
            </a:r>
          </a:p>
          <a:p>
            <a:pPr lvl="1">
              <a:buFont typeface="Arial" pitchFamily="34" charset="0"/>
              <a:buChar char="•"/>
            </a:pPr>
            <a:endParaRPr lang="en-NZ" dirty="0" smtClean="0"/>
          </a:p>
          <a:p>
            <a:r>
              <a:rPr lang="en-NZ" dirty="0" smtClean="0"/>
              <a:t>The prepaging policy could be employed either when a process first starts up, in which case the programmer would somehow have to designate desired pages, or every time a page fault occurs. </a:t>
            </a:r>
          </a:p>
          <a:p>
            <a:pPr lvl="1"/>
            <a:r>
              <a:rPr lang="en-NZ" dirty="0" smtClean="0"/>
              <a:t>The latter would seem preferable because it is invisible to the programmer. </a:t>
            </a:r>
          </a:p>
          <a:p>
            <a:pPr lvl="0"/>
            <a:endParaRPr lang="en-NZ" dirty="0" smtClean="0"/>
          </a:p>
          <a:p>
            <a:pPr lvl="0"/>
            <a:r>
              <a:rPr lang="en-NZ" dirty="0" smtClean="0"/>
              <a:t>However, the utility of prepaging has not been established.</a:t>
            </a:r>
          </a:p>
          <a:p>
            <a:pPr lvl="0"/>
            <a:endParaRPr lang="en-NZ" dirty="0" smtClean="0"/>
          </a:p>
          <a:p>
            <a:r>
              <a:rPr lang="en-NZ" dirty="0" smtClean="0"/>
              <a:t>Prepaging should not be confused with swapping.</a:t>
            </a:r>
          </a:p>
          <a:p>
            <a:pPr lvl="1">
              <a:buFont typeface="Arial" pitchFamily="34" charset="0"/>
              <a:buChar char="•"/>
            </a:pPr>
            <a:r>
              <a:rPr lang="en-NZ" dirty="0" smtClean="0"/>
              <a:t> When a process is swapped out of memory and put in a suspended state, all of its resident pages are moved out.</a:t>
            </a:r>
          </a:p>
          <a:p>
            <a:pPr lvl="1">
              <a:buFont typeface="Arial" pitchFamily="34" charset="0"/>
              <a:buChar char="•"/>
            </a:pPr>
            <a:r>
              <a:rPr lang="en-NZ" baseline="0" dirty="0" smtClean="0"/>
              <a:t> </a:t>
            </a:r>
            <a:r>
              <a:rPr lang="en-NZ" dirty="0" smtClean="0"/>
              <a:t>When the process is resumed, all of the pages that were previously in main memory are returned to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a:t>
            </a:r>
            <a:r>
              <a:rPr lang="en-NZ" b="1" dirty="0" smtClean="0"/>
              <a:t>placement policy </a:t>
            </a:r>
            <a:r>
              <a:rPr lang="en-NZ" dirty="0" smtClean="0"/>
              <a:t>determines where in real memory a process piece is to reside.</a:t>
            </a:r>
          </a:p>
          <a:p>
            <a:endParaRPr lang="en-NZ" dirty="0" smtClean="0"/>
          </a:p>
          <a:p>
            <a:r>
              <a:rPr lang="en-NZ" dirty="0" smtClean="0"/>
              <a:t>In a pure segmentation system, the placement policy is an important design issue;</a:t>
            </a:r>
          </a:p>
          <a:p>
            <a:pPr lvl="1"/>
            <a:r>
              <a:rPr lang="en-NZ" dirty="0" smtClean="0"/>
              <a:t>policies such as best-fit, first-fit, and etc are possible alternatives. </a:t>
            </a:r>
          </a:p>
          <a:p>
            <a:pPr lvl="1"/>
            <a:endParaRPr lang="en-NZ" dirty="0" smtClean="0"/>
          </a:p>
          <a:p>
            <a:pPr lvl="0"/>
            <a:r>
              <a:rPr lang="en-NZ" dirty="0" smtClean="0"/>
              <a:t>However, for a system that uses either pure paging or paging combined with segmentation, </a:t>
            </a:r>
          </a:p>
          <a:p>
            <a:pPr lvl="1"/>
            <a:r>
              <a:rPr lang="en-NZ" dirty="0" smtClean="0"/>
              <a:t>placement is usually irrelevant because the address translation hardware and the main memory access hardware can perform their functions for any page-frame combination with equal efficiency.</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This topic is sometimes difficult to explain because several interrelated concepts are involved:</a:t>
            </a:r>
          </a:p>
          <a:p>
            <a:pPr lvl="1"/>
            <a:r>
              <a:rPr lang="en-NZ" dirty="0" smtClean="0"/>
              <a:t>• How many page frames are to be allocated to each active process</a:t>
            </a:r>
          </a:p>
          <a:p>
            <a:pPr lvl="1"/>
            <a:r>
              <a:rPr lang="en-NZ" dirty="0" smtClean="0"/>
              <a:t>• Whether the set of pages to be considered for replacement should be limited to those of the process that caused the page fault or encompass all the page frames in main memory</a:t>
            </a:r>
          </a:p>
          <a:p>
            <a:pPr lvl="1"/>
            <a:r>
              <a:rPr lang="en-NZ" dirty="0" smtClean="0"/>
              <a:t>• Among the set of pages considered, which particular page should be selected for replacement</a:t>
            </a:r>
          </a:p>
          <a:p>
            <a:pPr lvl="1"/>
            <a:endParaRPr lang="en-NZ" dirty="0" smtClean="0"/>
          </a:p>
          <a:p>
            <a:r>
              <a:rPr lang="en-NZ" dirty="0" smtClean="0"/>
              <a:t>When all of the frames in main memory are occupied and it is necessary to bring in a new page to satisfy a page fault, </a:t>
            </a:r>
          </a:p>
          <a:p>
            <a:pPr lvl="1"/>
            <a:r>
              <a:rPr lang="en-NZ" dirty="0" smtClean="0"/>
              <a:t>the replacement policy determines which page currently in memory is to be replaced.</a:t>
            </a:r>
          </a:p>
          <a:p>
            <a:pPr lvl="1"/>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that it is time to bring a new process into memory. </a:t>
            </a:r>
          </a:p>
          <a:p>
            <a:endParaRPr lang="en-NZ" dirty="0" smtClean="0"/>
          </a:p>
          <a:p>
            <a:r>
              <a:rPr lang="en-NZ" dirty="0" smtClean="0"/>
              <a:t>The operating system begins by bringing in only one or a few pieces, to include the initial program piece and the initial data piece to which those instructions refer. </a:t>
            </a:r>
          </a:p>
          <a:p>
            <a:endParaRPr lang="en-NZ" dirty="0" smtClean="0"/>
          </a:p>
          <a:p>
            <a:r>
              <a:rPr lang="en-NZ" dirty="0" smtClean="0"/>
              <a:t>The portion of a process that is actually in main memory at any time is defined to be the </a:t>
            </a:r>
            <a:r>
              <a:rPr lang="en-NZ" b="1" dirty="0" smtClean="0"/>
              <a:t>resident set of the process</a:t>
            </a:r>
            <a:r>
              <a:rPr lang="en-NZ" dirty="0" smtClean="0"/>
              <a:t>.</a:t>
            </a:r>
          </a:p>
          <a:p>
            <a:pPr lvl="1">
              <a:buFont typeface="Arial" pitchFamily="34" charset="0"/>
              <a:buChar char="•"/>
            </a:pPr>
            <a:r>
              <a:rPr lang="en-NZ" dirty="0" smtClean="0"/>
              <a:t> As the process executes, things proceed smoothly as long as all memory references are to locations that are in the resident set.</a:t>
            </a:r>
          </a:p>
          <a:p>
            <a:pPr lvl="1">
              <a:buFont typeface="Arial" pitchFamily="34" charset="0"/>
              <a:buChar char="•"/>
            </a:pPr>
            <a:r>
              <a:rPr lang="en-NZ" baseline="0" dirty="0" smtClean="0"/>
              <a:t> </a:t>
            </a:r>
            <a:r>
              <a:rPr lang="en-NZ" dirty="0" smtClean="0"/>
              <a:t>Using the segment or page table, the processor always is able to deter mine whether this is so. </a:t>
            </a:r>
          </a:p>
          <a:p>
            <a:pPr lvl="0">
              <a:buFont typeface="Arial" pitchFamily="34" charset="0"/>
              <a:buNone/>
            </a:pPr>
            <a:endParaRPr lang="en-NZ" dirty="0" smtClean="0"/>
          </a:p>
          <a:p>
            <a:pPr lvl="0">
              <a:buFont typeface="Arial" pitchFamily="34" charset="0"/>
              <a:buNone/>
            </a:pPr>
            <a:r>
              <a:rPr lang="en-NZ" dirty="0" smtClean="0"/>
              <a:t>If the processor encounters a logical address that </a:t>
            </a:r>
            <a:r>
              <a:rPr lang="en-NZ" b="1" dirty="0" smtClean="0"/>
              <a:t>is not </a:t>
            </a:r>
            <a:r>
              <a:rPr lang="en-NZ" dirty="0" smtClean="0"/>
              <a:t>in main memory, </a:t>
            </a:r>
          </a:p>
          <a:p>
            <a:pPr lvl="1">
              <a:buFont typeface="Arial" pitchFamily="34" charset="0"/>
              <a:buChar char="•"/>
            </a:pPr>
            <a:r>
              <a:rPr lang="en-NZ" dirty="0" smtClean="0"/>
              <a:t> it generates an interrupt indicating a memory access fault.</a:t>
            </a:r>
          </a:p>
          <a:p>
            <a:pPr lvl="0">
              <a:buFont typeface="Arial" pitchFamily="34" charset="0"/>
              <a:buNone/>
            </a:pPr>
            <a:endParaRPr lang="en-NZ" dirty="0" smtClean="0"/>
          </a:p>
          <a:p>
            <a:pPr lvl="0">
              <a:buFont typeface="Arial" pitchFamily="34" charset="0"/>
              <a:buNone/>
            </a:pPr>
            <a:r>
              <a:rPr lang="en-NZ" dirty="0" smtClean="0"/>
              <a:t>The operating system puts the interrupted process in a blocking state and takes control.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tradeoff that must be considered is that the more elaborate and sophisticated the replacement policy, the greater the hardware and software overhead to implement it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restriction on replacement policy needs to be mentioned before looking at various algorithms: </a:t>
            </a:r>
          </a:p>
          <a:p>
            <a:pPr lvl="1">
              <a:buFont typeface="Arial" pitchFamily="34" charset="0"/>
              <a:buChar char="•"/>
            </a:pPr>
            <a:r>
              <a:rPr lang="en-NZ" dirty="0" smtClean="0"/>
              <a:t> Some of the frames in main memory may be locked.</a:t>
            </a:r>
          </a:p>
          <a:p>
            <a:pPr lvl="1">
              <a:buFont typeface="Arial" pitchFamily="34" charset="0"/>
              <a:buChar char="•"/>
            </a:pPr>
            <a:r>
              <a:rPr lang="en-NZ" dirty="0" smtClean="0"/>
              <a:t> When a frame is locked, the page currently stored in that frame may not be replaced. </a:t>
            </a:r>
          </a:p>
          <a:p>
            <a:pPr lvl="1">
              <a:buFont typeface="Arial" pitchFamily="34" charset="0"/>
              <a:buChar char="•"/>
            </a:pPr>
            <a:r>
              <a:rPr lang="en-NZ" dirty="0" smtClean="0"/>
              <a:t> Much of the kernel of the operating system is held on locked frames, as well as key control structures. </a:t>
            </a:r>
          </a:p>
          <a:p>
            <a:pPr lvl="1">
              <a:buFont typeface="Arial" pitchFamily="34" charset="0"/>
              <a:buChar char="•"/>
            </a:pPr>
            <a:r>
              <a:rPr lang="en-NZ" dirty="0" smtClean="0"/>
              <a:t> In addition, I/O buffers and other time-critical areas may be locked into main memory frames.</a:t>
            </a:r>
          </a:p>
          <a:p>
            <a:pPr lvl="1">
              <a:buFont typeface="Arial" pitchFamily="34" charset="0"/>
              <a:buChar char="•"/>
            </a:pPr>
            <a:endParaRPr lang="en-NZ" dirty="0" smtClean="0"/>
          </a:p>
          <a:p>
            <a:pPr lvl="0">
              <a:buFont typeface="Arial" pitchFamily="34" charset="0"/>
              <a:buNone/>
            </a:pPr>
            <a:r>
              <a:rPr lang="en-NZ" dirty="0" smtClean="0"/>
              <a:t>Locking is achieved by associating a lock bit with each frame. </a:t>
            </a:r>
          </a:p>
          <a:p>
            <a:pPr lvl="0">
              <a:buFont typeface="Arial" pitchFamily="34" charset="0"/>
              <a:buNone/>
            </a:pPr>
            <a:endParaRPr lang="en-NZ" dirty="0" smtClean="0"/>
          </a:p>
          <a:p>
            <a:pPr lvl="0">
              <a:buFont typeface="Arial" pitchFamily="34" charset="0"/>
              <a:buNone/>
            </a:pPr>
            <a:r>
              <a:rPr lang="en-NZ" dirty="0" smtClean="0"/>
              <a:t>This bit may be kept in a frame table as well as being included in the current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8.15 gives an example of the optimal policy. The example assumes a</a:t>
            </a:r>
          </a:p>
          <a:p>
            <a:r>
              <a:rPr lang="en-NZ" dirty="0" smtClean="0"/>
              <a:t>fixed frame allocation (fixed resident set size) for this process of three frames. The</a:t>
            </a:r>
          </a:p>
          <a:p>
            <a:r>
              <a:rPr lang="en-NZ" dirty="0" smtClean="0"/>
              <a:t>execution of the process requires reference to five distinct pages. The page address</a:t>
            </a:r>
          </a:p>
          <a:p>
            <a:r>
              <a:rPr lang="en-NZ" dirty="0" smtClean="0"/>
              <a:t>stream formed by executing the program is</a:t>
            </a:r>
          </a:p>
          <a:p>
            <a:r>
              <a:rPr lang="en-NZ" dirty="0" smtClean="0"/>
              <a:t>232152453252</a:t>
            </a:r>
          </a:p>
          <a:p>
            <a:r>
              <a:rPr lang="en-NZ" dirty="0" smtClean="0"/>
              <a:t>which means that the first page referenced is 2, the second page referenced is 3, and</a:t>
            </a:r>
          </a:p>
          <a:p>
            <a:r>
              <a:rPr lang="en-NZ" dirty="0" smtClean="0"/>
              <a:t>so on. The optimal policy produces three page faults after the frame allocation has</a:t>
            </a:r>
          </a:p>
          <a:p>
            <a:r>
              <a:rPr lang="en-NZ" dirty="0" smtClean="0"/>
              <a:t>been filled.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optimal policy selects for replacement that page for which the time to the next reference is the longest. </a:t>
            </a:r>
          </a:p>
          <a:p>
            <a:pPr lvl="1">
              <a:buFont typeface="Arial" pitchFamily="34" charset="0"/>
              <a:buChar char="•"/>
            </a:pPr>
            <a:r>
              <a:rPr lang="en-NZ" dirty="0" smtClean="0"/>
              <a:t> This policy results in the fewest number of page faults. </a:t>
            </a:r>
          </a:p>
          <a:p>
            <a:pPr lvl="1">
              <a:buFont typeface="Arial" pitchFamily="34" charset="0"/>
              <a:buChar char="•"/>
            </a:pPr>
            <a:r>
              <a:rPr lang="en-NZ" dirty="0" smtClean="0"/>
              <a:t> </a:t>
            </a:r>
            <a:r>
              <a:rPr lang="en-NZ" b="1" dirty="0" smtClean="0"/>
              <a:t>BUT </a:t>
            </a:r>
            <a:r>
              <a:rPr lang="en-NZ" dirty="0" smtClean="0"/>
              <a:t>Clearly, this policy is impossible to implement, because it would require the operating system to have perfect knowledge of future events. </a:t>
            </a:r>
          </a:p>
          <a:p>
            <a:pPr lvl="1">
              <a:buFont typeface="Arial" pitchFamily="34" charset="0"/>
              <a:buChar char="•"/>
            </a:pPr>
            <a:r>
              <a:rPr lang="en-NZ" dirty="0" smtClean="0"/>
              <a:t>However, it does serve as a standard against which to judge real world algorithms.</a:t>
            </a:r>
            <a:br>
              <a:rPr lang="en-NZ" dirty="0" smtClean="0"/>
            </a:b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 recently used (LRU) policy replaces the page in memory that has not been referenced for the longest time. </a:t>
            </a:r>
          </a:p>
          <a:p>
            <a:endParaRPr lang="en-NZ" dirty="0" smtClean="0"/>
          </a:p>
          <a:p>
            <a:r>
              <a:rPr lang="en-NZ" dirty="0" smtClean="0"/>
              <a:t>By the principle of locality, this should be the page least likely to be referenced in the near future.</a:t>
            </a:r>
          </a:p>
          <a:p>
            <a:pPr lvl="1"/>
            <a:r>
              <a:rPr lang="en-NZ" dirty="0" smtClean="0"/>
              <a:t>And, in fact, the LRU policy does nearly as well as the optimal policy.</a:t>
            </a:r>
          </a:p>
          <a:p>
            <a:pPr lvl="1"/>
            <a:endParaRPr lang="en-NZ" dirty="0" smtClean="0"/>
          </a:p>
          <a:p>
            <a:pPr lvl="0"/>
            <a:r>
              <a:rPr lang="en-NZ" dirty="0" smtClean="0"/>
              <a:t>The problem with this approach is the difficulty in implementation.</a:t>
            </a:r>
          </a:p>
          <a:p>
            <a:pPr lvl="0"/>
            <a:endParaRPr lang="en-NZ" dirty="0" smtClean="0"/>
          </a:p>
          <a:p>
            <a:pPr lvl="0"/>
            <a:r>
              <a:rPr lang="en-NZ" dirty="0" smtClean="0"/>
              <a:t>One approach would be to tag each page with the time of its last reference; </a:t>
            </a:r>
          </a:p>
          <a:p>
            <a:pPr lvl="1">
              <a:buFont typeface="Arial" pitchFamily="34" charset="0"/>
              <a:buChar char="•"/>
            </a:pPr>
            <a:r>
              <a:rPr lang="en-NZ" dirty="0" smtClean="0"/>
              <a:t> this would have to be done at each memory reference, both instruction and data.</a:t>
            </a:r>
          </a:p>
          <a:p>
            <a:pPr lvl="1">
              <a:buFont typeface="Arial" pitchFamily="34" charset="0"/>
              <a:buChar char="•"/>
            </a:pPr>
            <a:r>
              <a:rPr lang="en-NZ" dirty="0" smtClean="0"/>
              <a:t> Even if the hardware would support such a scheme, the overhead would be tremendous.</a:t>
            </a:r>
          </a:p>
          <a:p>
            <a:pPr lvl="1">
              <a:buFont typeface="Arial" pitchFamily="34" charset="0"/>
              <a:buChar char="•"/>
            </a:pPr>
            <a:r>
              <a:rPr lang="en-NZ" dirty="0" smtClean="0"/>
              <a:t> Alternatively, one could maintain a stack of page 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first-in-first-out (FIFO) policy treats the page frames allocated to a process as a circular buffer, and pages are removed in round-robin style.</a:t>
            </a:r>
          </a:p>
          <a:p>
            <a:endParaRPr lang="en-NZ" dirty="0" smtClean="0"/>
          </a:p>
          <a:p>
            <a:r>
              <a:rPr lang="en-NZ" dirty="0" smtClean="0"/>
              <a:t>All that is required is a pointer that circles through the page frames of the process. </a:t>
            </a:r>
          </a:p>
          <a:p>
            <a:pPr lvl="1"/>
            <a:r>
              <a:rPr lang="en-NZ" dirty="0" smtClean="0"/>
              <a:t>This is one of the simplest page replacement policies to implement.</a:t>
            </a:r>
          </a:p>
          <a:p>
            <a:pPr lvl="1"/>
            <a:endParaRPr lang="en-NZ" dirty="0" smtClean="0"/>
          </a:p>
          <a:p>
            <a:pPr lvl="0"/>
            <a:r>
              <a:rPr lang="en-NZ" dirty="0" smtClean="0"/>
              <a:t>The logic behind this choice is that one is replacing the page that has been in memory the longest:</a:t>
            </a:r>
          </a:p>
          <a:p>
            <a:pPr lvl="1">
              <a:buFont typeface="Arial" pitchFamily="34" charset="0"/>
              <a:buChar char="•"/>
            </a:pPr>
            <a:r>
              <a:rPr lang="en-NZ" dirty="0" smtClean="0"/>
              <a:t>A page fetched into memory a long time ago may have now fallen out of use.</a:t>
            </a:r>
          </a:p>
          <a:p>
            <a:pPr lvl="1">
              <a:buFont typeface="Arial" pitchFamily="34" charset="0"/>
              <a:buChar char="•"/>
            </a:pPr>
            <a:r>
              <a:rPr lang="en-NZ" dirty="0" smtClean="0"/>
              <a:t> This reasoning will often be wrong, because there will often be regions of program or data that are heavily used throughout the life of a program.</a:t>
            </a:r>
          </a:p>
          <a:p>
            <a:pPr lvl="1">
              <a:buFont typeface="Arial" pitchFamily="34" charset="0"/>
              <a:buChar char="•"/>
            </a:pPr>
            <a:r>
              <a:rPr lang="en-NZ" baseline="0" dirty="0" smtClean="0"/>
              <a:t> </a:t>
            </a:r>
            <a:r>
              <a:rPr lang="en-NZ" dirty="0" smtClean="0"/>
              <a:t>Those pages will be repeatedly paged in and out by the FIFO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Continuing our example in Figure 8.15, the FIFO policy results in six page faults.</a:t>
            </a:r>
          </a:p>
          <a:p>
            <a:endParaRPr lang="en-NZ" dirty="0" smtClean="0"/>
          </a:p>
          <a:p>
            <a:r>
              <a:rPr lang="en-NZ" dirty="0" smtClean="0"/>
              <a:t>Note that LRU recognizes that pages 2 and 5 are referenced more frequently than other pages, whereas FIFO does not.</a:t>
            </a:r>
          </a:p>
          <a:p>
            <a:endParaRPr lang="en-NZ" dirty="0" smtClean="0"/>
          </a:p>
          <a:p>
            <a:r>
              <a:rPr lang="en-NZ" dirty="0" smtClean="0"/>
              <a:t>Although the LRU policy does nearly as well as an optimal policy, it is difficult to implement and imposes significant overhead.</a:t>
            </a:r>
          </a:p>
          <a:p>
            <a:pPr lvl="1">
              <a:buFont typeface="Arial" pitchFamily="34" charset="0"/>
              <a:buChar char="•"/>
            </a:pPr>
            <a:r>
              <a:rPr lang="en-NZ" dirty="0" smtClean="0"/>
              <a:t> On the other hand, the FIFO policy is very simple to implement but performs relatively poorly. </a:t>
            </a:r>
          </a:p>
          <a:p>
            <a:pPr lvl="0">
              <a:buFont typeface="Arial" pitchFamily="34" charset="0"/>
              <a:buNone/>
            </a:pPr>
            <a:endParaRPr lang="en-NZ" dirty="0" smtClean="0"/>
          </a:p>
          <a:p>
            <a:pPr lvl="0">
              <a:buFont typeface="Arial" pitchFamily="34" charset="0"/>
              <a:buNone/>
            </a:pPr>
            <a:r>
              <a:rPr lang="en-NZ" dirty="0" smtClean="0"/>
              <a:t>Over the years, operating system designers have tried a number of other algorithms to approximate the performance of LRU while imposing little overhead.</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NZ" dirty="0" smtClean="0"/>
          </a:p>
          <a:p>
            <a:endParaRPr lang="en-NZ" dirty="0" smtClean="0"/>
          </a:p>
          <a:p>
            <a:r>
              <a:rPr lang="en-NZ" dirty="0" smtClean="0"/>
              <a:t>The simplest form of clock policy requires the association of an additional bit with each frame, referred to as the use bit.</a:t>
            </a:r>
          </a:p>
          <a:p>
            <a:endParaRPr lang="en-NZ" dirty="0" smtClean="0"/>
          </a:p>
          <a:p>
            <a:r>
              <a:rPr lang="en-NZ" dirty="0" smtClean="0"/>
              <a:t>When a page is first loaded into a frame in memory, the use bit for that frame is set to 1.</a:t>
            </a:r>
          </a:p>
          <a:p>
            <a:pPr lvl="1">
              <a:buFont typeface="Arial" pitchFamily="34" charset="0"/>
              <a:buChar char="•"/>
            </a:pPr>
            <a:r>
              <a:rPr lang="en-NZ" dirty="0" smtClean="0"/>
              <a:t> Whenever the page is subsequently referenced (after the reference that generated the page fault), its use bit is set to 1.</a:t>
            </a:r>
          </a:p>
          <a:p>
            <a:pPr lvl="1">
              <a:buFont typeface="Arial" pitchFamily="34" charset="0"/>
              <a:buChar char="•"/>
            </a:pPr>
            <a:endParaRPr lang="en-NZ" dirty="0" smtClean="0"/>
          </a:p>
          <a:p>
            <a:pPr lvl="0">
              <a:buFont typeface="Arial" pitchFamily="34" charset="0"/>
              <a:buNone/>
            </a:pPr>
            <a:r>
              <a:rPr lang="en-NZ" dirty="0" smtClean="0"/>
              <a:t>The set of frames that are candidates for replacement is considered to be a circular buffer, with which a pointer is associated.</a:t>
            </a:r>
          </a:p>
          <a:p>
            <a:pPr lvl="1">
              <a:buFont typeface="Arial" pitchFamily="34" charset="0"/>
              <a:buChar char="•"/>
            </a:pPr>
            <a:r>
              <a:rPr lang="en-NZ" dirty="0" smtClean="0"/>
              <a:t> When a page is replaced, the pointer is set to indicate the next frame in the buffer after the one just updated.</a:t>
            </a:r>
          </a:p>
          <a:p>
            <a:pPr lvl="1">
              <a:buFont typeface="Arial" pitchFamily="34" charset="0"/>
              <a:buChar char="•"/>
            </a:pPr>
            <a:r>
              <a:rPr lang="en-NZ" dirty="0" smtClean="0"/>
              <a:t> When it comes time to replace a page, the operating system scans the buffer to find a frame with a use bit set to zero.</a:t>
            </a:r>
          </a:p>
          <a:p>
            <a:pPr lvl="1">
              <a:buFont typeface="Arial" pitchFamily="34" charset="0"/>
              <a:buChar char="•"/>
            </a:pPr>
            <a:r>
              <a:rPr lang="en-NZ" baseline="0" dirty="0" smtClean="0"/>
              <a:t> </a:t>
            </a:r>
            <a:r>
              <a:rPr lang="en-NZ" dirty="0" smtClean="0"/>
              <a:t>Each time it encounters a frame with a use bit of 1, it resets that bit to zero and continues on. </a:t>
            </a:r>
          </a:p>
          <a:p>
            <a:pPr lvl="1">
              <a:buFont typeface="Arial" pitchFamily="34" charset="0"/>
              <a:buChar char="•"/>
            </a:pPr>
            <a:r>
              <a:rPr lang="en-NZ" dirty="0" smtClean="0"/>
              <a:t> If any of the frames in the buffer have a use bit of zero at the beginning of this process, the first such frame encountered is chosen for replacement.</a:t>
            </a:r>
          </a:p>
          <a:p>
            <a:pPr lvl="1">
              <a:buFont typeface="Arial" pitchFamily="34" charset="0"/>
              <a:buChar char="•"/>
            </a:pPr>
            <a:r>
              <a:rPr lang="en-NZ" dirty="0" smtClean="0"/>
              <a:t>If all of the frames have a use bit of 1, then the pointer will make one complete cycle through the buffer, setting all the use bits to zero, and stop at its original position, replacing the page in that frame.</a:t>
            </a:r>
          </a:p>
          <a:p>
            <a:pPr lvl="0">
              <a:buFont typeface="Arial" pitchFamily="34" charset="0"/>
              <a:buNone/>
            </a:pPr>
            <a:endParaRPr lang="en-NZ" dirty="0" smtClean="0"/>
          </a:p>
          <a:p>
            <a:pPr lvl="0">
              <a:buFont typeface="Arial" pitchFamily="34" charset="0"/>
              <a:buNone/>
            </a:pPr>
            <a:r>
              <a:rPr lang="en-NZ" dirty="0" smtClean="0"/>
              <a:t>This policy is similar to FIFO, except that, in the clock policy, any frame with a use bit of 1 is passed over by the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presence of an asterisk indicates that the corresponding use bit is equal to 1,</a:t>
            </a:r>
          </a:p>
          <a:p>
            <a:pPr lvl="1"/>
            <a:r>
              <a:rPr lang="en-NZ" dirty="0" smtClean="0"/>
              <a:t>and the arrow indicates the current position of the pointer. </a:t>
            </a:r>
          </a:p>
          <a:p>
            <a:pPr lvl="1"/>
            <a:endParaRPr lang="en-NZ" dirty="0" smtClean="0"/>
          </a:p>
          <a:p>
            <a:pPr lvl="0"/>
            <a:r>
              <a:rPr lang="en-NZ" dirty="0" smtClean="0"/>
              <a:t>Note that the clock policy is adept at protecting frames 2 and 5 from replacement.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Continued on next slide</a:t>
            </a:r>
          </a:p>
          <a:p>
            <a:endParaRPr lang="en-NZ" dirty="0" smtClean="0"/>
          </a:p>
          <a:p>
            <a:r>
              <a:rPr lang="en-NZ" dirty="0" smtClean="0"/>
              <a:t>This figure (8.16) provides an example of the simple clock policy mechanism.</a:t>
            </a:r>
          </a:p>
          <a:p>
            <a:endParaRPr lang="en-NZ" dirty="0" smtClean="0"/>
          </a:p>
          <a:p>
            <a:r>
              <a:rPr lang="en-NZ" dirty="0" smtClean="0"/>
              <a:t>A circular buffer of </a:t>
            </a:r>
            <a:r>
              <a:rPr lang="en-NZ" i="1" dirty="0" smtClean="0"/>
              <a:t>n</a:t>
            </a:r>
            <a:r>
              <a:rPr lang="en-NZ" dirty="0" smtClean="0"/>
              <a:t> main memory frames is available for page replacement. </a:t>
            </a:r>
          </a:p>
          <a:p>
            <a:endParaRPr lang="en-NZ" dirty="0" smtClean="0"/>
          </a:p>
          <a:p>
            <a:r>
              <a:rPr lang="en-NZ" dirty="0" smtClean="0"/>
              <a:t>Just prior to the replacement of a page from the buffer with incoming page 727, </a:t>
            </a:r>
          </a:p>
          <a:p>
            <a:pPr lvl="1">
              <a:buFont typeface="Arial" pitchFamily="34" charset="0"/>
              <a:buChar char="•"/>
            </a:pPr>
            <a:r>
              <a:rPr lang="en-NZ" dirty="0" smtClean="0"/>
              <a:t> the next frame pointer points at frame 2, which contains page 45.</a:t>
            </a:r>
          </a:p>
          <a:p>
            <a:pPr lvl="0">
              <a:buFont typeface="Arial" pitchFamily="34" charset="0"/>
              <a:buNone/>
            </a:pPr>
            <a:endParaRPr lang="en-NZ" dirty="0" smtClean="0"/>
          </a:p>
          <a:p>
            <a:pPr lvl="0">
              <a:buFont typeface="Arial" pitchFamily="34" charset="0"/>
              <a:buNone/>
            </a:pPr>
            <a:r>
              <a:rPr lang="en-NZ" dirty="0" smtClean="0"/>
              <a:t>The clock policy is now executed.</a:t>
            </a:r>
          </a:p>
          <a:p>
            <a:pPr lvl="1">
              <a:buFont typeface="Arial" pitchFamily="34" charset="0"/>
              <a:buChar char="•"/>
            </a:pPr>
            <a:r>
              <a:rPr lang="en-NZ" dirty="0" smtClean="0"/>
              <a:t> Because the use bit for page 45 in frame 2 is equal to 1, this page is not replaced.</a:t>
            </a:r>
          </a:p>
          <a:p>
            <a:pPr lvl="1">
              <a:buFont typeface="Arial" pitchFamily="34" charset="0"/>
              <a:buChar char="•"/>
            </a:pPr>
            <a:r>
              <a:rPr lang="en-NZ" dirty="0" smtClean="0"/>
              <a:t> Instead, the use bit is set to zero and the pointer advances. </a:t>
            </a:r>
          </a:p>
          <a:p>
            <a:pPr lvl="1">
              <a:buFont typeface="Arial" pitchFamily="34" charset="0"/>
              <a:buChar char="•"/>
            </a:pPr>
            <a:r>
              <a:rPr lang="en-NZ" dirty="0" smtClean="0"/>
              <a:t> Similarly, page 191 in frame 3 is not replaced; its use bit is set to zero and the pointer advances. </a:t>
            </a:r>
          </a:p>
          <a:p>
            <a:pPr lvl="1">
              <a:buFont typeface="Arial" pitchFamily="34" charset="0"/>
              <a:buChar char="•"/>
            </a:pPr>
            <a:r>
              <a:rPr lang="en-NZ" dirty="0" smtClean="0"/>
              <a:t> In the next frame, frame 4, the use bit is set to 0.Therefore, page 556 is replaced with page 727.</a:t>
            </a:r>
          </a:p>
          <a:p>
            <a:pPr lvl="1">
              <a:buFont typeface="Arial" pitchFamily="34" charset="0"/>
              <a:buChar char="•"/>
            </a:pPr>
            <a:r>
              <a:rPr lang="en-NZ" dirty="0" smtClean="0"/>
              <a:t>The use bit is set to 1 for this frame and the pointer advances to frame 5, completing the page replacement procedure.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For the execution of this process to proceed later, the operating system will need to bring into main memory the piece of the process that contains the logical address that caused the access fault. </a:t>
            </a:r>
          </a:p>
          <a:p>
            <a:pPr lvl="0">
              <a:buFont typeface="Arial" pitchFamily="34" charset="0"/>
              <a:buNone/>
            </a:pPr>
            <a:endParaRPr lang="en-NZ" dirty="0" smtClean="0"/>
          </a:p>
          <a:p>
            <a:pPr lvl="0">
              <a:buFont typeface="Arial" pitchFamily="34" charset="0"/>
              <a:buNone/>
            </a:pPr>
            <a:r>
              <a:rPr lang="en-NZ" dirty="0" smtClean="0"/>
              <a:t>For this purpose, the operating system issues a disk I/O read request.</a:t>
            </a:r>
          </a:p>
          <a:p>
            <a:pPr lvl="0">
              <a:buFont typeface="Arial" pitchFamily="34" charset="0"/>
              <a:buNone/>
            </a:pPr>
            <a:endParaRPr lang="en-NZ" dirty="0" smtClean="0"/>
          </a:p>
          <a:p>
            <a:pPr lvl="0">
              <a:buFont typeface="Arial" pitchFamily="34" charset="0"/>
              <a:buNone/>
            </a:pPr>
            <a:r>
              <a:rPr lang="en-NZ" dirty="0" smtClean="0"/>
              <a:t>After the I/O request has been issued, the operating system can dispatch an other process to run while the disk I/O is performed.</a:t>
            </a:r>
          </a:p>
          <a:p>
            <a:pPr lvl="0">
              <a:buFont typeface="Arial" pitchFamily="34" charset="0"/>
              <a:buNone/>
            </a:pPr>
            <a:endParaRPr lang="en-NZ" dirty="0" smtClean="0"/>
          </a:p>
          <a:p>
            <a:pPr lvl="0">
              <a:buFont typeface="Arial" pitchFamily="34" charset="0"/>
              <a:buNone/>
            </a:pPr>
            <a:r>
              <a:rPr lang="en-NZ" dirty="0" smtClean="0"/>
              <a:t>Once the desired piece has been brought into main memory, an I/O interrupt is issued, giving control back to the operating system, which places the affected process back into a Ready state.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Explanation on previous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Figure 8.17 shows the results of an experiment reported in, which compares the four algorithms that we have been discussing; </a:t>
            </a:r>
          </a:p>
          <a:p>
            <a:endParaRPr lang="en-NZ" dirty="0" smtClean="0"/>
          </a:p>
          <a:p>
            <a:r>
              <a:rPr lang="en-NZ" dirty="0" smtClean="0"/>
              <a:t>It is assumed that the number of page frames assigned to a process is fixed.</a:t>
            </a:r>
          </a:p>
          <a:p>
            <a:endParaRPr lang="en-NZ" dirty="0" smtClean="0"/>
          </a:p>
          <a:p>
            <a:r>
              <a:rPr lang="en-NZ" dirty="0" smtClean="0"/>
              <a:t>The results are based on the execution of 0.25 x 10</a:t>
            </a:r>
            <a:r>
              <a:rPr lang="en-NZ" baseline="30000" dirty="0" smtClean="0"/>
              <a:t>6 </a:t>
            </a:r>
            <a:r>
              <a:rPr lang="en-NZ" dirty="0" smtClean="0"/>
              <a:t>references in a FORTRAN program, using a page size of 256 words.</a:t>
            </a:r>
          </a:p>
          <a:p>
            <a:endParaRPr lang="en-NZ" dirty="0" smtClean="0"/>
          </a:p>
          <a:p>
            <a:r>
              <a:rPr lang="en-NZ" dirty="0" smtClean="0"/>
              <a:t>Baer ran the experiment with frame allocations of 6, 8, 10, 12, and 14 frames.</a:t>
            </a:r>
          </a:p>
          <a:p>
            <a:endParaRPr lang="en-NZ" dirty="0" smtClean="0"/>
          </a:p>
          <a:p>
            <a:r>
              <a:rPr lang="en-NZ" dirty="0" smtClean="0"/>
              <a:t>The differences among the four policies are most striking at small allocations, with FIFO being over a factor of 2 worse than optimal.</a:t>
            </a:r>
          </a:p>
          <a:p>
            <a:endParaRPr lang="en-NZ" dirty="0" smtClean="0"/>
          </a:p>
          <a:p>
            <a:r>
              <a:rPr lang="en-NZ" dirty="0" smtClean="0"/>
              <a:t>All four curves have the same shape as the idealized behavior shown in Figure 8.11b. </a:t>
            </a:r>
          </a:p>
          <a:p>
            <a:endParaRPr lang="en-NZ" dirty="0" smtClean="0"/>
          </a:p>
          <a:p>
            <a:r>
              <a:rPr lang="en-NZ" dirty="0" smtClean="0"/>
              <a:t>In order to run efficiently, we would like to be to the right of the knee of the curve (with a small page fault rate) while at the same time keeping a</a:t>
            </a:r>
          </a:p>
          <a:p>
            <a:r>
              <a:rPr lang="en-NZ" dirty="0" smtClean="0"/>
              <a:t>small frame allocation (to the left of the knee of the curve).</a:t>
            </a:r>
          </a:p>
          <a:p>
            <a:endParaRPr lang="en-NZ" dirty="0" smtClean="0"/>
          </a:p>
          <a:p>
            <a:r>
              <a:rPr lang="en-NZ" dirty="0" smtClean="0"/>
              <a:t>These two constraints indicate that a desirable mode of operation would be at the knee of the curve.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Although LRU and the clock policies are superior to FIFO, </a:t>
            </a:r>
          </a:p>
          <a:p>
            <a:pPr lvl="1"/>
            <a:r>
              <a:rPr lang="en-NZ" dirty="0" smtClean="0"/>
              <a:t>they both involve complexity and overhead not suffered with FIFO.</a:t>
            </a:r>
          </a:p>
          <a:p>
            <a:pPr lvl="1"/>
            <a:endParaRPr lang="en-NZ" dirty="0" smtClean="0"/>
          </a:p>
          <a:p>
            <a:pPr lvl="0"/>
            <a:r>
              <a:rPr lang="en-NZ" dirty="0" smtClean="0"/>
              <a:t>There is also the related issue that the cost of replacing a page that has been modified is greater than for one that has not, </a:t>
            </a:r>
          </a:p>
          <a:p>
            <a:pPr lvl="1"/>
            <a:r>
              <a:rPr lang="en-NZ" dirty="0" smtClean="0"/>
              <a:t>because the former must be written back out to secondary memory.</a:t>
            </a:r>
          </a:p>
          <a:p>
            <a:pPr lvl="1"/>
            <a:endParaRPr lang="en-NZ" dirty="0" smtClean="0"/>
          </a:p>
          <a:p>
            <a:r>
              <a:rPr lang="en-NZ" dirty="0" smtClean="0"/>
              <a:t>An interesting strategy that can improve paging performance and allow the use of a simpler page replacement policy is page buffering.</a:t>
            </a:r>
          </a:p>
          <a:p>
            <a:endParaRPr lang="en-NZ" dirty="0" smtClean="0"/>
          </a:p>
          <a:p>
            <a:r>
              <a:rPr lang="en-NZ" dirty="0" smtClean="0"/>
              <a:t>E.G.</a:t>
            </a:r>
            <a:r>
              <a:rPr lang="en-NZ" baseline="0" dirty="0" smtClean="0"/>
              <a:t> </a:t>
            </a:r>
            <a:r>
              <a:rPr lang="en-NZ" dirty="0" smtClean="0"/>
              <a:t>VAX VMS approach.</a:t>
            </a:r>
          </a:p>
          <a:p>
            <a:endParaRPr lang="en-NZ" dirty="0" smtClean="0"/>
          </a:p>
          <a:p>
            <a:r>
              <a:rPr lang="en-NZ" dirty="0" smtClean="0"/>
              <a:t> The page replacement algorithm is simple FIFO. </a:t>
            </a:r>
          </a:p>
          <a:p>
            <a:pPr lvl="0"/>
            <a:r>
              <a:rPr lang="en-NZ" dirty="0" smtClean="0"/>
              <a:t>To improve performance, a replaced page is not lost but rather is assigned to one of two lists: </a:t>
            </a:r>
          </a:p>
          <a:p>
            <a:pPr lvl="1">
              <a:buFont typeface="Arial" pitchFamily="34" charset="0"/>
              <a:buChar char="•"/>
            </a:pPr>
            <a:r>
              <a:rPr lang="en-NZ" dirty="0" smtClean="0"/>
              <a:t> the </a:t>
            </a:r>
            <a:r>
              <a:rPr lang="en-NZ" b="1" dirty="0" smtClean="0"/>
              <a:t>free page </a:t>
            </a:r>
            <a:r>
              <a:rPr lang="en-NZ" dirty="0" smtClean="0"/>
              <a:t>list if the page has not been modified, or </a:t>
            </a:r>
          </a:p>
          <a:p>
            <a:pPr lvl="1">
              <a:buFont typeface="Arial" pitchFamily="34" charset="0"/>
              <a:buChar char="•"/>
            </a:pPr>
            <a:r>
              <a:rPr lang="en-NZ" dirty="0" smtClean="0"/>
              <a:t> the </a:t>
            </a:r>
            <a:r>
              <a:rPr lang="en-NZ" b="1" dirty="0" smtClean="0"/>
              <a:t>modified page </a:t>
            </a:r>
            <a:r>
              <a:rPr lang="en-NZ" dirty="0" smtClean="0"/>
              <a:t>list if it has.</a:t>
            </a:r>
          </a:p>
          <a:p>
            <a:pPr lvl="1">
              <a:buFont typeface="Arial" pitchFamily="34" charset="0"/>
              <a:buChar char="•"/>
            </a:pPr>
            <a:endParaRPr lang="en-NZ" dirty="0" smtClean="0"/>
          </a:p>
          <a:p>
            <a:pPr lvl="0">
              <a:buFont typeface="Arial" pitchFamily="34" charset="0"/>
              <a:buNone/>
            </a:pPr>
            <a:r>
              <a:rPr lang="en-NZ" b="1" dirty="0" smtClean="0"/>
              <a:t>Note that the page is not physically moved about in main memory; </a:t>
            </a:r>
          </a:p>
          <a:p>
            <a:pPr lvl="1">
              <a:buFont typeface="Arial" pitchFamily="34" charset="0"/>
              <a:buNone/>
            </a:pPr>
            <a:r>
              <a:rPr lang="en-NZ" dirty="0" smtClean="0"/>
              <a:t>instead, the entry in the page table for this page is removed and placed in either the free or modified page list.</a:t>
            </a:r>
          </a:p>
          <a:p>
            <a:endParaRPr lang="en-NZ" dirty="0" smtClean="0"/>
          </a:p>
          <a:p>
            <a:r>
              <a:rPr lang="en-NZ" dirty="0" smtClean="0"/>
              <a:t>The free page list is a list of page frames available for reading in pages. </a:t>
            </a:r>
          </a:p>
          <a:p>
            <a:pPr lvl="1">
              <a:buFont typeface="Arial" pitchFamily="34" charset="0"/>
              <a:buChar char="•"/>
            </a:pPr>
            <a:r>
              <a:rPr lang="en-NZ" dirty="0" smtClean="0"/>
              <a:t> When a page is to be read in, the page frame at the head of the list is used, destroying the page that was there.</a:t>
            </a:r>
          </a:p>
          <a:p>
            <a:pPr lvl="1">
              <a:buFont typeface="Arial" pitchFamily="34" charset="0"/>
              <a:buChar char="•"/>
            </a:pPr>
            <a:r>
              <a:rPr lang="en-NZ" dirty="0" smtClean="0"/>
              <a:t> When an unmodified page is to be replaced, it remains in memory and its page frame is added to the tail of the free page list.</a:t>
            </a:r>
          </a:p>
          <a:p>
            <a:pPr lvl="1">
              <a:buFont typeface="Arial" pitchFamily="34" charset="0"/>
              <a:buChar char="•"/>
            </a:pPr>
            <a:r>
              <a:rPr lang="en-NZ" baseline="0" dirty="0" smtClean="0"/>
              <a:t> </a:t>
            </a:r>
            <a:r>
              <a:rPr lang="en-NZ" dirty="0" smtClean="0"/>
              <a:t>Similarly, when a modified page is to be written out and replaced, its page frame is added to the tail of the modified page list.</a:t>
            </a:r>
          </a:p>
          <a:p>
            <a:endParaRPr lang="en-NZ" dirty="0" smtClean="0"/>
          </a:p>
          <a:p>
            <a:r>
              <a:rPr lang="en-NZ" dirty="0" smtClean="0"/>
              <a:t>The important aspect of these manoeuvres is that the page to be replaced remains in memory.</a:t>
            </a:r>
          </a:p>
          <a:p>
            <a:pPr lvl="1">
              <a:buFont typeface="Arial" pitchFamily="34" charset="0"/>
              <a:buChar char="•"/>
            </a:pPr>
            <a:r>
              <a:rPr lang="en-NZ" dirty="0" smtClean="0"/>
              <a:t> If the process references that page, it is returned to the resident set of that process at little cost. </a:t>
            </a:r>
          </a:p>
          <a:p>
            <a:pPr lvl="1">
              <a:buFont typeface="Arial" pitchFamily="34" charset="0"/>
              <a:buChar char="•"/>
            </a:pPr>
            <a:r>
              <a:rPr lang="en-NZ" dirty="0" smtClean="0"/>
              <a:t> In effect, the free and modified page lists act as a cache of pages. </a:t>
            </a:r>
          </a:p>
          <a:p>
            <a:pPr lvl="0">
              <a:buFont typeface="Arial" pitchFamily="34" charset="0"/>
              <a:buNone/>
            </a:pPr>
            <a:endParaRPr lang="en-NZ" dirty="0" smtClean="0"/>
          </a:p>
          <a:p>
            <a:pPr lvl="0">
              <a:buFont typeface="Arial" pitchFamily="34" charset="0"/>
              <a:buNone/>
            </a:pPr>
            <a:r>
              <a:rPr lang="en-NZ" dirty="0" smtClean="0"/>
              <a:t>The modified page list serves another useful function: </a:t>
            </a:r>
          </a:p>
          <a:p>
            <a:pPr lvl="1">
              <a:buFont typeface="Arial" pitchFamily="34" charset="0"/>
              <a:buNone/>
            </a:pPr>
            <a:r>
              <a:rPr lang="en-NZ" dirty="0" smtClean="0"/>
              <a:t>Modified pages are written out in clusters rather than one at a time - significantly reducing the number of I/O operations and therefore the amount of disk access time.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paged virtual memory, it is not necessary and indeed may not be possible to bring all of the pages of a process into main memory to prepare it for execution. </a:t>
            </a:r>
          </a:p>
          <a:p>
            <a:endParaRPr lang="en-NZ" dirty="0" smtClean="0"/>
          </a:p>
          <a:p>
            <a:r>
              <a:rPr lang="en-NZ" dirty="0" smtClean="0"/>
              <a:t>Thus, the operating system must decide how many pages to bring in</a:t>
            </a:r>
          </a:p>
          <a:p>
            <a:pPr lvl="1"/>
            <a:r>
              <a:rPr lang="en-NZ" dirty="0" smtClean="0"/>
              <a:t>IE , how much main memory to allocate to a particular process. </a:t>
            </a:r>
          </a:p>
          <a:p>
            <a:pPr lvl="1"/>
            <a:endParaRPr lang="en-NZ" dirty="0" smtClean="0"/>
          </a:p>
          <a:p>
            <a:pPr lvl="0"/>
            <a:r>
              <a:rPr lang="en-NZ" dirty="0" smtClean="0"/>
              <a:t>Several factors come into play:</a:t>
            </a:r>
          </a:p>
          <a:p>
            <a:pPr lvl="1"/>
            <a:r>
              <a:rPr lang="en-NZ" dirty="0" smtClean="0"/>
              <a:t>• The smaller the amount of memory allocated to a process, the more processes that can reside in main memory at any one time. This increases the probability that the operating system will find at least one ready process at any given time and hence reduces the time lost due to swapping.</a:t>
            </a:r>
          </a:p>
          <a:p>
            <a:pPr lvl="1"/>
            <a:r>
              <a:rPr lang="en-NZ" dirty="0" smtClean="0"/>
              <a:t>• If a relatively small number of pages of a process are in main memory, then, despite the principle of locality, the rate of page faults will be rather high </a:t>
            </a:r>
          </a:p>
          <a:p>
            <a:pPr lvl="1"/>
            <a:r>
              <a:rPr lang="en-NZ" dirty="0" smtClean="0"/>
              <a:t>• Beyond a certain size, additional allocation of main memory to a particular process will have no noticeable effect on the page fault rate for that process because of the principle of locality.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 </a:t>
            </a:r>
            <a:r>
              <a:rPr lang="en-NZ" b="1" dirty="0" smtClean="0"/>
              <a:t>fixed-allocation policy </a:t>
            </a:r>
            <a:r>
              <a:rPr lang="en-NZ" dirty="0" smtClean="0"/>
              <a:t>gives a process a fixed number of frames in main memory within which to execute.</a:t>
            </a:r>
          </a:p>
          <a:p>
            <a:pPr lvl="1">
              <a:buFont typeface="Arial" pitchFamily="34" charset="0"/>
              <a:buChar char="•"/>
            </a:pPr>
            <a:r>
              <a:rPr lang="en-NZ" baseline="0" dirty="0" smtClean="0"/>
              <a:t> </a:t>
            </a:r>
            <a:r>
              <a:rPr lang="en-NZ" dirty="0" smtClean="0"/>
              <a:t>That number is decided at initial load time (process creation time) and may be determined based on the type of process (interactive, batch, type of application) or may be based on guidance from the programmer or system manager.</a:t>
            </a:r>
          </a:p>
          <a:p>
            <a:pPr lvl="1">
              <a:buFont typeface="Arial" pitchFamily="34" charset="0"/>
              <a:buChar char="•"/>
            </a:pPr>
            <a:r>
              <a:rPr lang="en-NZ" dirty="0" smtClean="0"/>
              <a:t> Whenever a page fault occurs in the execution of a process, one of the pages of that process must be replaced by the needed page.</a:t>
            </a:r>
          </a:p>
          <a:p>
            <a:endParaRPr lang="en-NZ" dirty="0" smtClean="0"/>
          </a:p>
          <a:p>
            <a:r>
              <a:rPr lang="en-NZ" b="1" dirty="0" smtClean="0"/>
              <a:t>A variable-allocation policy </a:t>
            </a:r>
            <a:r>
              <a:rPr lang="en-NZ" dirty="0" smtClean="0"/>
              <a:t>allows the number of page frames allocated to a process to be varied over the lifetime of the process.</a:t>
            </a:r>
          </a:p>
          <a:p>
            <a:pPr lvl="1">
              <a:buFont typeface="Arial" pitchFamily="34" charset="0"/>
              <a:buChar char="•"/>
            </a:pPr>
            <a:r>
              <a:rPr lang="en-NZ" baseline="0" dirty="0" smtClean="0"/>
              <a:t> </a:t>
            </a:r>
            <a:r>
              <a:rPr lang="en-NZ" dirty="0" smtClean="0"/>
              <a:t>Ideally, a process that is suffering persistently high levels of page faults, indicating that the principle of locality only holds in a weak form for that process, will be given additional page frames to reduce the page fault rate; </a:t>
            </a:r>
          </a:p>
          <a:p>
            <a:pPr lvl="1">
              <a:buFont typeface="Arial" pitchFamily="34" charset="0"/>
              <a:buChar char="•"/>
            </a:pPr>
            <a:r>
              <a:rPr lang="en-NZ" dirty="0" smtClean="0"/>
              <a:t> whereas a process with an exceptionally low page fault rate will be given a reduced allocation, with the hope that this will not noticeably increase the page fault rate.</a:t>
            </a:r>
          </a:p>
          <a:p>
            <a:pPr lvl="1">
              <a:buFont typeface="Arial" pitchFamily="34" charset="0"/>
              <a:buChar char="•"/>
            </a:pPr>
            <a:r>
              <a:rPr lang="en-NZ" baseline="0" dirty="0" smtClean="0"/>
              <a:t> </a:t>
            </a:r>
            <a:r>
              <a:rPr lang="en-NZ" dirty="0" smtClean="0"/>
              <a:t>The use of a variable-allocation policy relates to the concept of replacement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scope of a replacement strategy can be categorized as global or local.</a:t>
            </a:r>
          </a:p>
          <a:p>
            <a:endParaRPr lang="en-NZ" dirty="0" smtClean="0"/>
          </a:p>
          <a:p>
            <a:r>
              <a:rPr lang="en-NZ" dirty="0" smtClean="0"/>
              <a:t>Both types of policies are activated by a page fault when there are no free page frames.</a:t>
            </a:r>
          </a:p>
          <a:p>
            <a:endParaRPr lang="en-NZ" dirty="0" smtClean="0"/>
          </a:p>
          <a:p>
            <a:r>
              <a:rPr lang="en-NZ" dirty="0" smtClean="0"/>
              <a:t>A local replacement policy chooses only among the resident pages of the process that generated the page fault in selecting a page to replace.</a:t>
            </a:r>
          </a:p>
          <a:p>
            <a:endParaRPr lang="en-NZ" dirty="0" smtClean="0"/>
          </a:p>
          <a:p>
            <a:r>
              <a:rPr lang="en-NZ" dirty="0" smtClean="0"/>
              <a:t>A global replacement policy considers all unlocked pages in main memory as candidates for replacement, regardless of which process owns a particular page.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that is running in main memory with a fixed number of frames.</a:t>
            </a:r>
          </a:p>
          <a:p>
            <a:endParaRPr lang="en-NZ" dirty="0" smtClean="0"/>
          </a:p>
          <a:p>
            <a:r>
              <a:rPr lang="en-NZ" dirty="0" smtClean="0"/>
              <a:t>When a page fault occurs, the operating system must choose which page from among the currently resident pages for this process is to be replaced.</a:t>
            </a:r>
          </a:p>
          <a:p>
            <a:endParaRPr lang="en-NZ" dirty="0" smtClean="0"/>
          </a:p>
          <a:p>
            <a:r>
              <a:rPr lang="en-NZ" dirty="0" smtClean="0"/>
              <a:t>With a fixed-allocation policy, it is necessary to decide ahead of time the amount of allocation to give to a process.</a:t>
            </a:r>
          </a:p>
          <a:p>
            <a:pPr lvl="1">
              <a:buFont typeface="Arial" pitchFamily="34" charset="0"/>
              <a:buChar char="•"/>
            </a:pPr>
            <a:r>
              <a:rPr lang="en-NZ" baseline="0" dirty="0" smtClean="0"/>
              <a:t> </a:t>
            </a:r>
            <a:r>
              <a:rPr lang="en-NZ" dirty="0" smtClean="0"/>
              <a:t>This could be based on the type of application and the amount requested by the program.</a:t>
            </a:r>
          </a:p>
          <a:p>
            <a:pPr lvl="0">
              <a:buFont typeface="Arial" pitchFamily="34" charset="0"/>
              <a:buNone/>
            </a:pPr>
            <a:endParaRPr lang="en-NZ" dirty="0" smtClean="0"/>
          </a:p>
          <a:p>
            <a:pPr lvl="0">
              <a:buFont typeface="Arial" pitchFamily="34" charset="0"/>
              <a:buNone/>
            </a:pPr>
            <a:r>
              <a:rPr lang="en-NZ" dirty="0" smtClean="0"/>
              <a:t>Two drawbacks: </a:t>
            </a:r>
          </a:p>
          <a:p>
            <a:pPr lvl="1">
              <a:buFont typeface="Arial" pitchFamily="34" charset="0"/>
              <a:buChar char="•"/>
            </a:pPr>
            <a:r>
              <a:rPr lang="en-NZ" dirty="0" smtClean="0"/>
              <a:t> If allocations tend to be too small, then there will be a high page fault rate, causing the entire multiprogramming system to run slowly. </a:t>
            </a:r>
          </a:p>
          <a:p>
            <a:pPr lvl="1">
              <a:buFont typeface="Arial" pitchFamily="34" charset="0"/>
              <a:buChar char="•"/>
            </a:pPr>
            <a:r>
              <a:rPr lang="en-NZ" dirty="0" smtClean="0"/>
              <a:t> If allocations tend to be unnecessarily large, then there will be too few programs in main memory and there will either be considerable processor idle time or considerable time spent 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combination is perhaps the easiest to implement and has been adopted in a number of operating systems.</a:t>
            </a:r>
          </a:p>
          <a:p>
            <a:endParaRPr lang="en-NZ" dirty="0" smtClean="0"/>
          </a:p>
          <a:p>
            <a:r>
              <a:rPr lang="en-NZ" dirty="0" smtClean="0"/>
              <a:t>At any given time, there are a number of processes in main memory, each with a certain number of frames allocated to it.</a:t>
            </a:r>
          </a:p>
          <a:p>
            <a:pPr lvl="1">
              <a:buFont typeface="Arial" pitchFamily="34" charset="0"/>
              <a:buNone/>
            </a:pPr>
            <a:r>
              <a:rPr lang="en-NZ" dirty="0" smtClean="0"/>
              <a:t>Typically, the operating system also maintains a list of free frames. </a:t>
            </a:r>
          </a:p>
          <a:p>
            <a:pPr lvl="0">
              <a:buFont typeface="Arial" pitchFamily="34" charset="0"/>
              <a:buNone/>
            </a:pPr>
            <a:endParaRPr lang="en-NZ" dirty="0" smtClean="0"/>
          </a:p>
          <a:p>
            <a:pPr lvl="0">
              <a:buFont typeface="Arial" pitchFamily="34" charset="0"/>
              <a:buNone/>
            </a:pPr>
            <a:r>
              <a:rPr lang="en-NZ" dirty="0" smtClean="0"/>
              <a:t>When a page fault occurs, a free frame is added to the resident set of a process and the page is brought in. </a:t>
            </a:r>
          </a:p>
          <a:p>
            <a:pPr lvl="1">
              <a:buFont typeface="Arial" pitchFamily="34" charset="0"/>
              <a:buNone/>
            </a:pPr>
            <a:r>
              <a:rPr lang="en-NZ" dirty="0" smtClean="0"/>
              <a:t>Thus, a process experiencing page faults will gradually grow in size, which should help reduce overall page faults in the system.</a:t>
            </a:r>
          </a:p>
          <a:p>
            <a:pPr lvl="1">
              <a:buFont typeface="Arial" pitchFamily="34" charset="0"/>
              <a:buNone/>
            </a:pPr>
            <a:endParaRPr lang="en-NZ" dirty="0" smtClean="0"/>
          </a:p>
          <a:p>
            <a:pPr lvl="0">
              <a:buFont typeface="Arial" pitchFamily="34" charset="0"/>
              <a:buNone/>
            </a:pPr>
            <a:r>
              <a:rPr lang="en-NZ" dirty="0" smtClean="0"/>
              <a:t>The difficulty with this approach is in the replacement choice. </a:t>
            </a:r>
          </a:p>
          <a:p>
            <a:pPr lvl="1">
              <a:buFont typeface="Arial" pitchFamily="34" charset="0"/>
              <a:buChar char="•"/>
            </a:pPr>
            <a:r>
              <a:rPr lang="en-NZ" dirty="0" smtClean="0"/>
              <a:t>When there are no free frames available, the operating system must choose a page currently in memory to replace.</a:t>
            </a:r>
          </a:p>
          <a:p>
            <a:pPr lvl="1">
              <a:buFont typeface="Arial" pitchFamily="34" charset="0"/>
              <a:buChar char="•"/>
            </a:pPr>
            <a:r>
              <a:rPr lang="en-NZ" dirty="0" smtClean="0"/>
              <a:t> The selection is made from among all of the frames in memory, except for locked frames such as those of the kernel.</a:t>
            </a:r>
          </a:p>
          <a:p>
            <a:pPr lvl="1">
              <a:buFont typeface="Arial" pitchFamily="34" charset="0"/>
              <a:buChar char="•"/>
            </a:pPr>
            <a:r>
              <a:rPr lang="en-NZ" dirty="0" smtClean="0"/>
              <a:t> The process that suffers the reduction in resident set size may not be optimum.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process is loaded into main memory, allocate to it a certain number of page frames as its resident set, based on application type, program request, or other criteria.</a:t>
            </a:r>
          </a:p>
          <a:p>
            <a:pPr marL="685800" lvl="1" indent="-228600">
              <a:buFont typeface="Arial" pitchFamily="34" charset="0"/>
              <a:buChar char="•"/>
            </a:pPr>
            <a:r>
              <a:rPr lang="en-NZ" dirty="0" smtClean="0"/>
              <a:t>Use either prepaging or demand paging to fill up the allocation.</a:t>
            </a:r>
          </a:p>
          <a:p>
            <a:pPr marL="685800" lvl="1" indent="-228600">
              <a:buFont typeface="Arial" pitchFamily="34" charset="0"/>
              <a:buNone/>
            </a:pPr>
            <a:endParaRPr lang="en-NZ" dirty="0" smtClean="0"/>
          </a:p>
          <a:p>
            <a:r>
              <a:rPr lang="en-NZ" dirty="0" smtClean="0"/>
              <a:t>2. When a page fault occurs, select the page to replace from among the resident set of the process that suffers the fault.</a:t>
            </a:r>
          </a:p>
          <a:p>
            <a:endParaRPr lang="en-NZ" dirty="0" smtClean="0"/>
          </a:p>
          <a:p>
            <a:r>
              <a:rPr lang="en-NZ" dirty="0" smtClean="0"/>
              <a:t>3. From time to time, re-evaluate the allocation provided to the process, and increase or decrease it to improve overall performance.</a:t>
            </a:r>
          </a:p>
          <a:p>
            <a:endParaRPr lang="en-NZ" dirty="0" smtClean="0"/>
          </a:p>
          <a:p>
            <a:r>
              <a:rPr lang="en-NZ" dirty="0" smtClean="0"/>
              <a:t>With this strategy, the decision to increase or decrease a resident set size is a deliberate one and is based on an assessment of the likely future demands of active processes.</a:t>
            </a:r>
          </a:p>
          <a:p>
            <a:pPr lvl="1">
              <a:buFont typeface="Arial" pitchFamily="34" charset="0"/>
              <a:buChar char="•"/>
            </a:pPr>
            <a:r>
              <a:rPr lang="en-NZ" dirty="0" smtClean="0"/>
              <a:t> Because of this evaluation, such a strategy is more complex than a simple global replacement policy.</a:t>
            </a:r>
          </a:p>
          <a:p>
            <a:pPr lvl="1">
              <a:buFont typeface="Arial" pitchFamily="34" charset="0"/>
              <a:buChar char="•"/>
            </a:pPr>
            <a:r>
              <a:rPr lang="en-NZ" dirty="0" smtClean="0"/>
              <a:t> However, it may yield better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b="1" dirty="0" smtClean="0"/>
              <a:t>More processes may be maintained in main memory. </a:t>
            </a:r>
          </a:p>
          <a:p>
            <a:pPr marL="685800" lvl="1" indent="-228600">
              <a:buFont typeface="Arial" pitchFamily="34" charset="0"/>
              <a:buChar char="•"/>
            </a:pPr>
            <a:r>
              <a:rPr lang="en-NZ" dirty="0" smtClean="0"/>
              <a:t>Because we are only going to load some of the pieces of any particular process, there is room for more processes. </a:t>
            </a:r>
          </a:p>
          <a:p>
            <a:pPr marL="685800" lvl="1" indent="-228600">
              <a:buFont typeface="Arial" pitchFamily="34" charset="0"/>
              <a:buChar char="•"/>
            </a:pPr>
            <a:r>
              <a:rPr lang="en-NZ" dirty="0" smtClean="0"/>
              <a:t>This leads to more efficient utilization of the processor because it is more likely that at least one of the more numerous processes will be in a Ready state at any particular time.</a:t>
            </a:r>
          </a:p>
          <a:p>
            <a:endParaRPr lang="en-NZ" dirty="0" smtClean="0"/>
          </a:p>
          <a:p>
            <a:r>
              <a:rPr lang="en-NZ" dirty="0" smtClean="0"/>
              <a:t>2. </a:t>
            </a:r>
            <a:r>
              <a:rPr lang="en-NZ" b="1" dirty="0" smtClean="0"/>
              <a:t>A process may be larger than all of main memory</a:t>
            </a:r>
            <a:r>
              <a:rPr lang="en-NZ" dirty="0" smtClean="0"/>
              <a:t>.</a:t>
            </a:r>
          </a:p>
          <a:p>
            <a:pPr lvl="1">
              <a:buFont typeface="Arial" pitchFamily="34" charset="0"/>
              <a:buChar char="•"/>
            </a:pPr>
            <a:r>
              <a:rPr lang="en-NZ" dirty="0" smtClean="0"/>
              <a:t> Without the scheme a programmer must be acutely aware of how much memory is available. </a:t>
            </a:r>
          </a:p>
          <a:p>
            <a:pPr lvl="1">
              <a:buFont typeface="Arial" pitchFamily="34" charset="0"/>
              <a:buChar char="•"/>
            </a:pPr>
            <a:r>
              <a:rPr lang="en-NZ" dirty="0" smtClean="0"/>
              <a:t> If the program being written is too large, the programmer must devise ways to structure the program into pieces that can be loaded separately in some sort of overlay strategy. </a:t>
            </a:r>
          </a:p>
          <a:p>
            <a:pPr lvl="1">
              <a:buFont typeface="Arial" pitchFamily="34" charset="0"/>
              <a:buChar char="•"/>
            </a:pPr>
            <a:r>
              <a:rPr lang="en-NZ" baseline="0" dirty="0" smtClean="0"/>
              <a:t> </a:t>
            </a:r>
            <a:r>
              <a:rPr lang="en-NZ" dirty="0" smtClean="0"/>
              <a:t>With virtual memory based on paging or segmentation, that job is left to the operating system and the hardware. As far as the programmer is concerned, he or she is dealing with a huge memory, the size associated with disk storage.</a:t>
            </a:r>
          </a:p>
          <a:p>
            <a:pPr lvl="1">
              <a:buFont typeface="Arial" pitchFamily="34" charset="0"/>
              <a:buChar char="•"/>
            </a:pPr>
            <a:r>
              <a:rPr lang="en-NZ" baseline="0" dirty="0" smtClean="0"/>
              <a:t> </a:t>
            </a:r>
            <a:r>
              <a:rPr lang="en-NZ" dirty="0" smtClean="0"/>
              <a:t>The operating system automatically loads pieces of a process into 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cleaning policy is the opposite of a fetch policy; it is concerned with determining when a modified page should be written out to secondary memory. </a:t>
            </a:r>
          </a:p>
          <a:p>
            <a:endParaRPr lang="en-NZ" dirty="0" smtClean="0"/>
          </a:p>
          <a:p>
            <a:r>
              <a:rPr lang="en-NZ" dirty="0" smtClean="0"/>
              <a:t>With </a:t>
            </a:r>
            <a:r>
              <a:rPr lang="en-NZ" b="1" dirty="0" smtClean="0"/>
              <a:t>demand cleaning</a:t>
            </a:r>
            <a:r>
              <a:rPr lang="en-NZ" dirty="0" smtClean="0"/>
              <a:t>, a page is written out to secondary memory only when it has been selected for replacement.</a:t>
            </a:r>
          </a:p>
          <a:p>
            <a:endParaRPr lang="en-NZ" dirty="0" smtClean="0"/>
          </a:p>
          <a:p>
            <a:r>
              <a:rPr lang="en-NZ" dirty="0" smtClean="0"/>
              <a:t>A </a:t>
            </a:r>
            <a:r>
              <a:rPr lang="en-NZ" b="1" dirty="0" smtClean="0"/>
              <a:t>precleaning </a:t>
            </a:r>
            <a:r>
              <a:rPr lang="en-NZ" dirty="0" smtClean="0"/>
              <a:t>policy writes modified pages before their page frames are needed so that pages can be written out in batches.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Clean only pages that are replaceable, but decouple the cleaning and replacement operations.</a:t>
            </a:r>
          </a:p>
          <a:p>
            <a:endParaRPr lang="en-NZ" dirty="0" smtClean="0"/>
          </a:p>
          <a:p>
            <a:r>
              <a:rPr lang="en-NZ" dirty="0" smtClean="0"/>
              <a:t>With page buffering, replaced pages can be placed on two lists: </a:t>
            </a:r>
          </a:p>
          <a:p>
            <a:pPr lvl="1">
              <a:buFont typeface="Arial" pitchFamily="34" charset="0"/>
              <a:buChar char="•"/>
            </a:pPr>
            <a:r>
              <a:rPr lang="en-NZ" dirty="0" smtClean="0"/>
              <a:t> modified and unmodified. </a:t>
            </a:r>
          </a:p>
          <a:p>
            <a:pPr lvl="1">
              <a:buFont typeface="Arial" pitchFamily="34" charset="0"/>
              <a:buChar char="•"/>
            </a:pPr>
            <a:endParaRPr lang="en-NZ" dirty="0" smtClean="0"/>
          </a:p>
          <a:p>
            <a:pPr lvl="0">
              <a:buFont typeface="Arial" pitchFamily="34" charset="0"/>
              <a:buNone/>
            </a:pPr>
            <a:r>
              <a:rPr lang="en-NZ" dirty="0" smtClean="0"/>
              <a:t>The pages on the modified list can periodically be written out in batches and moved to the unmodified list.</a:t>
            </a:r>
          </a:p>
          <a:p>
            <a:pPr lvl="0">
              <a:buFont typeface="Arial" pitchFamily="34" charset="0"/>
              <a:buNone/>
            </a:pPr>
            <a:endParaRPr lang="en-NZ" dirty="0" smtClean="0"/>
          </a:p>
          <a:p>
            <a:pPr lvl="0">
              <a:buFont typeface="Arial" pitchFamily="34" charset="0"/>
              <a:buNone/>
            </a:pPr>
            <a:r>
              <a:rPr lang="en-NZ" dirty="0" smtClean="0"/>
              <a:t>A page on the unmodified list is either reclaimed if it is referenced, or lost when its frame is assigned to another page.</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Load control is concerned with determining the number of processes that will be resident in main memory - the multiprogramming level.</a:t>
            </a:r>
          </a:p>
          <a:p>
            <a:endParaRPr lang="en-NZ" dirty="0" smtClean="0"/>
          </a:p>
          <a:p>
            <a:r>
              <a:rPr lang="en-NZ" dirty="0" smtClean="0"/>
              <a:t>The load control policy is critical in effective memory management. </a:t>
            </a:r>
          </a:p>
          <a:p>
            <a:pPr lvl="1">
              <a:buFont typeface="Arial" pitchFamily="34" charset="0"/>
              <a:buChar char="•"/>
            </a:pPr>
            <a:r>
              <a:rPr lang="en-NZ" dirty="0" smtClean="0"/>
              <a:t> If too few processes are resident at any one time, then there will be many occasions when all processes are blocked, and much time will be spent in swapping.</a:t>
            </a:r>
          </a:p>
          <a:p>
            <a:pPr lvl="1">
              <a:buFont typeface="Arial" pitchFamily="34" charset="0"/>
              <a:buChar char="•"/>
            </a:pPr>
            <a:r>
              <a:rPr lang="en-NZ" dirty="0" smtClean="0"/>
              <a:t> On the other hand, if too many processes are resident, then, on average, the size of the resident set of each process will be inadequate and frequent faulting will occur resulting in thrashing.</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 the multiprogramming level increases from a small value, one would expect to see processor utilization rise, because there is less chance that all resident processes are blocked.</a:t>
            </a:r>
          </a:p>
          <a:p>
            <a:endParaRPr lang="en-NZ" dirty="0" smtClean="0"/>
          </a:p>
          <a:p>
            <a:r>
              <a:rPr lang="en-NZ" dirty="0" smtClean="0"/>
              <a:t>However, a point is reached at which the average resident set is inadequate.</a:t>
            </a:r>
          </a:p>
          <a:p>
            <a:pPr lvl="1">
              <a:buFont typeface="Arial" pitchFamily="34" charset="0"/>
              <a:buChar char="•"/>
            </a:pPr>
            <a:r>
              <a:rPr lang="en-NZ" dirty="0" smtClean="0"/>
              <a:t> At this point, the number of page faults rises dramatically, and processor utilization collapses.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degree of multiprogramming is to be reduced, one</a:t>
            </a:r>
          </a:p>
          <a:p>
            <a:r>
              <a:rPr lang="en-NZ" dirty="0" smtClean="0"/>
              <a:t>or more of the currently resident processes must be suspended (swapped out).</a:t>
            </a:r>
          </a:p>
          <a:p>
            <a:r>
              <a:rPr lang="en-NZ" dirty="0" smtClean="0"/>
              <a:t>[CARR84] lists six possibilities: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Lowest-priority process: </a:t>
            </a:r>
          </a:p>
          <a:p>
            <a:pPr lvl="1">
              <a:buFont typeface="Arial" pitchFamily="34" charset="0"/>
              <a:buChar char="•"/>
            </a:pPr>
            <a:r>
              <a:rPr lang="en-NZ" dirty="0" smtClean="0"/>
              <a:t> This implements a scheduling policy decision and is unrelated to performance issues.</a:t>
            </a:r>
          </a:p>
          <a:p>
            <a:pPr lvl="1"/>
            <a:endParaRPr lang="en-NZ" dirty="0" smtClean="0"/>
          </a:p>
          <a:p>
            <a:r>
              <a:rPr lang="en-NZ" b="1" dirty="0" smtClean="0"/>
              <a:t>Faulting process: </a:t>
            </a:r>
          </a:p>
          <a:p>
            <a:pPr lvl="1">
              <a:buFont typeface="Arial" pitchFamily="34" charset="0"/>
              <a:buChar char="•"/>
            </a:pPr>
            <a:r>
              <a:rPr lang="en-NZ" dirty="0" smtClean="0"/>
              <a:t> There is a greater probability that the faulting task does not have its working set resident, and performance would suffer least by suspending it. </a:t>
            </a:r>
          </a:p>
          <a:p>
            <a:pPr lvl="1">
              <a:buFont typeface="Arial" pitchFamily="34" charset="0"/>
              <a:buChar char="•"/>
            </a:pPr>
            <a:r>
              <a:rPr lang="en-NZ" dirty="0" smtClean="0"/>
              <a:t> Immediate payoff because it blocks a process that is about to be blocked anyway and it eliminates the overhead of a page replacement and I/O operation.</a:t>
            </a:r>
          </a:p>
          <a:p>
            <a:endParaRPr lang="en-NZ" dirty="0" smtClean="0"/>
          </a:p>
          <a:p>
            <a:r>
              <a:rPr lang="en-NZ" b="1" dirty="0" smtClean="0"/>
              <a:t>Last process activated: </a:t>
            </a:r>
          </a:p>
          <a:p>
            <a:pPr lvl="1">
              <a:buFont typeface="Arial" pitchFamily="34" charset="0"/>
              <a:buChar char="•"/>
            </a:pPr>
            <a:r>
              <a:rPr lang="en-NZ" b="1" dirty="0" smtClean="0"/>
              <a:t> </a:t>
            </a:r>
            <a:r>
              <a:rPr lang="en-NZ" dirty="0" smtClean="0"/>
              <a:t>This is the process least likely to have its working set resident.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111</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Process with the smallest resident set: </a:t>
            </a:r>
          </a:p>
          <a:p>
            <a:pPr lvl="1">
              <a:buFont typeface="Arial" pitchFamily="34" charset="0"/>
              <a:buChar char="•"/>
            </a:pPr>
            <a:r>
              <a:rPr lang="en-NZ" b="1" dirty="0" smtClean="0"/>
              <a:t> </a:t>
            </a:r>
            <a:r>
              <a:rPr lang="en-NZ" dirty="0" smtClean="0"/>
              <a:t>This will require the least future effort to reload.</a:t>
            </a:r>
          </a:p>
          <a:p>
            <a:pPr lvl="1">
              <a:buFont typeface="Arial" pitchFamily="34" charset="0"/>
              <a:buChar char="•"/>
            </a:pPr>
            <a:r>
              <a:rPr lang="en-NZ" dirty="0" smtClean="0"/>
              <a:t> However, it penalizes programs with strong locality.</a:t>
            </a:r>
          </a:p>
          <a:p>
            <a:pPr lvl="1">
              <a:buFont typeface="Arial" pitchFamily="34" charset="0"/>
              <a:buChar char="•"/>
            </a:pPr>
            <a:endParaRPr lang="en-NZ" dirty="0" smtClean="0"/>
          </a:p>
          <a:p>
            <a:r>
              <a:rPr lang="en-NZ" b="1" dirty="0" smtClean="0"/>
              <a:t>Largest process:</a:t>
            </a:r>
          </a:p>
          <a:p>
            <a:pPr lvl="1">
              <a:buFont typeface="Arial" pitchFamily="34" charset="0"/>
              <a:buChar char="•"/>
            </a:pPr>
            <a:r>
              <a:rPr lang="en-NZ" dirty="0" smtClean="0"/>
              <a:t> This obtains the most free frames in an overcommitted memory, making additional deactivations unlikely soon.</a:t>
            </a:r>
          </a:p>
          <a:p>
            <a:pPr lvl="0">
              <a:buFont typeface="Arial" pitchFamily="34" charset="0"/>
              <a:buNone/>
            </a:pPr>
            <a:endParaRPr lang="en-NZ" dirty="0" smtClean="0"/>
          </a:p>
          <a:p>
            <a:pPr lvl="0">
              <a:buFont typeface="Arial" pitchFamily="34" charset="0"/>
              <a:buNone/>
            </a:pPr>
            <a:r>
              <a:rPr lang="en-NZ" b="1" dirty="0" smtClean="0"/>
              <a:t>Process with the largest remaining execution window: </a:t>
            </a:r>
          </a:p>
          <a:p>
            <a:pPr lvl="1">
              <a:buFont typeface="Arial" pitchFamily="34" charset="0"/>
              <a:buChar char="•"/>
            </a:pPr>
            <a:r>
              <a:rPr lang="en-NZ" b="1" dirty="0" smtClean="0"/>
              <a:t> </a:t>
            </a:r>
            <a:r>
              <a:rPr lang="en-NZ" dirty="0" smtClean="0"/>
              <a:t>In most process scheduling schemes, a process may only run for a certain quantum of time before being interrupted and placed at the end of the Ready queue. </a:t>
            </a:r>
          </a:p>
          <a:p>
            <a:pPr lvl="1">
              <a:buFont typeface="Arial" pitchFamily="34" charset="0"/>
              <a:buChar char="•"/>
            </a:pPr>
            <a:r>
              <a:rPr lang="en-NZ" dirty="0" smtClean="0"/>
              <a:t> This approximates a shortest-processing-time-first scheduling discipline.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In the steady state, practically all of main memory will be occupied with process pieces, so that the processor and operating system have direct access to as many processes as possible.</a:t>
            </a:r>
          </a:p>
          <a:p>
            <a:endParaRPr lang="en-NZ" dirty="0" smtClean="0"/>
          </a:p>
          <a:p>
            <a:r>
              <a:rPr lang="en-NZ" dirty="0" smtClean="0"/>
              <a:t>Thus, when the operating system brings one piece in, it must throw another out.</a:t>
            </a:r>
          </a:p>
          <a:p>
            <a:endParaRPr lang="en-NZ" dirty="0" smtClean="0"/>
          </a:p>
          <a:p>
            <a:r>
              <a:rPr lang="en-NZ" dirty="0" smtClean="0"/>
              <a:t>If it throws out a piece just before it is used, then it will just have to go get that piece again almost immediately.</a:t>
            </a:r>
          </a:p>
          <a:p>
            <a:pPr lvl="1">
              <a:buFont typeface="Arial" pitchFamily="34" charset="0"/>
              <a:buChar char="•"/>
            </a:pPr>
            <a:r>
              <a:rPr lang="en-NZ" baseline="0" dirty="0" smtClean="0"/>
              <a:t> </a:t>
            </a:r>
            <a:r>
              <a:rPr lang="en-NZ" dirty="0" smtClean="0"/>
              <a:t>Too much of this leads to a condition known as thrashing</a:t>
            </a:r>
          </a:p>
          <a:p>
            <a:pPr lvl="1">
              <a:buFont typeface="Arial" pitchFamily="34" charset="0"/>
              <a:buChar char="•"/>
            </a:pPr>
            <a:r>
              <a:rPr lang="en-NZ" dirty="0" smtClean="0"/>
              <a:t> The system spends most of its time swapping pieces rather than executing instructions.</a:t>
            </a:r>
          </a:p>
          <a:p>
            <a:pPr lvl="0">
              <a:buFont typeface="Arial" pitchFamily="34" charset="0"/>
              <a:buNone/>
            </a:pPr>
            <a:endParaRPr lang="en-NZ" dirty="0" smtClean="0"/>
          </a:p>
          <a:p>
            <a:pPr lvl="0">
              <a:buFont typeface="Arial" pitchFamily="34" charset="0"/>
              <a:buNone/>
            </a:pPr>
            <a:r>
              <a:rPr lang="en-NZ" dirty="0" smtClean="0"/>
              <a:t>The avoidance of thrashing was a major research area in the 1970s and led to a variety of complex but effective algorithms. </a:t>
            </a:r>
          </a:p>
          <a:p>
            <a:pPr lvl="1">
              <a:buFont typeface="Arial" pitchFamily="34" charset="0"/>
              <a:buNone/>
            </a:pPr>
            <a:r>
              <a:rPr lang="en-NZ" dirty="0" smtClean="0"/>
              <a:t>In essence, the operating system tries to guess, 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15-Sep-21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15-Sep-21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15-Sep-21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15-Sep-21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15-Sep-21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15-Sep-21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15-Sep-21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15-Sep-21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15-Sep-21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15-Sep-21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15-Sep-21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15-Sep-21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15-Sep-21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15-Sep-21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15-Sep-21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8</a:t>
            </a:r>
            <a:br>
              <a:rPr lang="en-US" dirty="0" smtClean="0"/>
            </a:br>
            <a:r>
              <a:rPr lang="en-US" dirty="0" smtClean="0"/>
              <a:t>Virtual Memory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and Virtual Memory</a:t>
            </a:r>
            <a:endParaRPr lang="en-US" dirty="0"/>
          </a:p>
        </p:txBody>
      </p:sp>
      <p:sp>
        <p:nvSpPr>
          <p:cNvPr id="3" name="Content Placeholder 2"/>
          <p:cNvSpPr>
            <a:spLocks noGrp="1"/>
          </p:cNvSpPr>
          <p:nvPr>
            <p:ph idx="1"/>
          </p:nvPr>
        </p:nvSpPr>
        <p:spPr/>
        <p:txBody>
          <a:bodyPr/>
          <a:lstStyle/>
          <a:p>
            <a:pPr algn="just"/>
            <a:r>
              <a:rPr lang="en-US" sz="2400" dirty="0" smtClean="0"/>
              <a:t>Consider a </a:t>
            </a:r>
            <a:r>
              <a:rPr lang="en-US" sz="2400" dirty="0" smtClean="0">
                <a:solidFill>
                  <a:schemeClr val="accent1"/>
                </a:solidFill>
              </a:rPr>
              <a:t>very large process</a:t>
            </a:r>
            <a:r>
              <a:rPr lang="en-US" sz="2400" dirty="0" smtClean="0"/>
              <a:t>, with long program and large amount of data</a:t>
            </a:r>
          </a:p>
          <a:p>
            <a:pPr algn="just"/>
            <a:endParaRPr lang="en-US" sz="2400" dirty="0" smtClean="0"/>
          </a:p>
          <a:p>
            <a:pPr algn="just"/>
            <a:r>
              <a:rPr lang="en-US" sz="2400" dirty="0" smtClean="0"/>
              <a:t>During a </a:t>
            </a:r>
            <a:r>
              <a:rPr lang="en-US" sz="2400" dirty="0" smtClean="0">
                <a:solidFill>
                  <a:schemeClr val="accent1"/>
                </a:solidFill>
              </a:rPr>
              <a:t>small period </a:t>
            </a:r>
            <a:r>
              <a:rPr lang="en-US" sz="2400" dirty="0" smtClean="0"/>
              <a:t>of time, a </a:t>
            </a:r>
            <a:r>
              <a:rPr lang="en-US" sz="2400" dirty="0" smtClean="0">
                <a:solidFill>
                  <a:schemeClr val="accent1"/>
                </a:solidFill>
              </a:rPr>
              <a:t>small section </a:t>
            </a:r>
            <a:r>
              <a:rPr lang="en-US" sz="2400" dirty="0" smtClean="0"/>
              <a:t>of </a:t>
            </a:r>
            <a:r>
              <a:rPr lang="en-US" sz="2400" dirty="0" smtClean="0">
                <a:solidFill>
                  <a:schemeClr val="accent1"/>
                </a:solidFill>
              </a:rPr>
              <a:t>program</a:t>
            </a:r>
            <a:r>
              <a:rPr lang="en-US" sz="2400" dirty="0" smtClean="0"/>
              <a:t> and some </a:t>
            </a:r>
            <a:r>
              <a:rPr lang="en-US" sz="2400" dirty="0" smtClean="0">
                <a:solidFill>
                  <a:schemeClr val="accent1"/>
                </a:solidFill>
              </a:rPr>
              <a:t>set of data </a:t>
            </a:r>
            <a:r>
              <a:rPr lang="en-US" sz="2400" dirty="0" smtClean="0"/>
              <a:t>are accessed</a:t>
            </a:r>
          </a:p>
          <a:p>
            <a:pPr algn="just"/>
            <a:r>
              <a:rPr lang="en-US" sz="2400" dirty="0" smtClean="0"/>
              <a:t>Hence it is </a:t>
            </a:r>
            <a:r>
              <a:rPr lang="en-US" sz="2400" dirty="0" smtClean="0">
                <a:solidFill>
                  <a:schemeClr val="accent1"/>
                </a:solidFill>
              </a:rPr>
              <a:t>wasteful</a:t>
            </a:r>
            <a:r>
              <a:rPr lang="en-US" sz="2400" dirty="0" smtClean="0"/>
              <a:t> to load </a:t>
            </a:r>
            <a:r>
              <a:rPr lang="en-US" sz="2400" dirty="0" smtClean="0">
                <a:solidFill>
                  <a:schemeClr val="accent1"/>
                </a:solidFill>
              </a:rPr>
              <a:t>entire process </a:t>
            </a:r>
            <a:r>
              <a:rPr lang="en-US" sz="2400" dirty="0" smtClean="0"/>
              <a:t>when only some part is going to be used before the process is </a:t>
            </a:r>
            <a:r>
              <a:rPr lang="en-US" sz="2400" dirty="0" smtClean="0">
                <a:solidFill>
                  <a:schemeClr val="accent1"/>
                </a:solidFill>
              </a:rPr>
              <a:t>swapped out</a:t>
            </a:r>
          </a:p>
          <a:p>
            <a:pPr algn="just"/>
            <a:r>
              <a:rPr lang="en-US" sz="2400" dirty="0" smtClean="0"/>
              <a:t>When </a:t>
            </a:r>
            <a:r>
              <a:rPr lang="en-US" sz="2400" dirty="0" smtClean="0">
                <a:solidFill>
                  <a:schemeClr val="accent1"/>
                </a:solidFill>
              </a:rPr>
              <a:t>branching</a:t>
            </a:r>
            <a:r>
              <a:rPr lang="en-US" sz="2400" dirty="0" smtClean="0"/>
              <a:t> occurs, </a:t>
            </a:r>
            <a:r>
              <a:rPr lang="en-US" sz="2400" dirty="0" smtClean="0">
                <a:solidFill>
                  <a:schemeClr val="accent1"/>
                </a:solidFill>
              </a:rPr>
              <a:t>fault</a:t>
            </a:r>
            <a:r>
              <a:rPr lang="en-US" sz="2400" dirty="0" smtClean="0"/>
              <a:t> is triggered</a:t>
            </a:r>
            <a:endParaRPr lang="en-US" sz="24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Applying Working Set Method</a:t>
            </a:r>
            <a:endParaRPr lang="en-US" sz="3600" dirty="0"/>
          </a:p>
        </p:txBody>
      </p:sp>
      <p:sp>
        <p:nvSpPr>
          <p:cNvPr id="3" name="Content Placeholder 2"/>
          <p:cNvSpPr>
            <a:spLocks noGrp="1"/>
          </p:cNvSpPr>
          <p:nvPr>
            <p:ph idx="1"/>
          </p:nvPr>
        </p:nvSpPr>
        <p:spPr/>
        <p:txBody>
          <a:bodyPr/>
          <a:lstStyle/>
          <a:p>
            <a:pPr algn="just"/>
            <a:r>
              <a:rPr lang="en-US" sz="2400" dirty="0" smtClean="0"/>
              <a:t>Following scheme can be used to apply working set method:</a:t>
            </a:r>
          </a:p>
          <a:p>
            <a:pPr lvl="1" algn="just"/>
            <a:r>
              <a:rPr lang="en-US" sz="2400" dirty="0" smtClean="0">
                <a:solidFill>
                  <a:schemeClr val="accent1"/>
                </a:solidFill>
              </a:rPr>
              <a:t>Monitor working set </a:t>
            </a:r>
            <a:r>
              <a:rPr lang="en-US" sz="2400" dirty="0" smtClean="0"/>
              <a:t>of each process</a:t>
            </a:r>
          </a:p>
          <a:p>
            <a:pPr lvl="1" algn="just"/>
            <a:r>
              <a:rPr lang="en-US" sz="2400" dirty="0" smtClean="0">
                <a:solidFill>
                  <a:schemeClr val="accent1"/>
                </a:solidFill>
              </a:rPr>
              <a:t>Periodically remove </a:t>
            </a:r>
            <a:r>
              <a:rPr lang="en-US" sz="2400" dirty="0" smtClean="0"/>
              <a:t>the pages which are not in working set</a:t>
            </a:r>
          </a:p>
          <a:p>
            <a:pPr lvl="1" algn="just"/>
            <a:endParaRPr lang="en-US" sz="2400" dirty="0" smtClean="0"/>
          </a:p>
          <a:p>
            <a:pPr algn="just"/>
            <a:r>
              <a:rPr lang="en-US" sz="2400" dirty="0" smtClean="0"/>
              <a:t>A </a:t>
            </a:r>
            <a:r>
              <a:rPr lang="en-US" sz="2400" dirty="0" smtClean="0"/>
              <a:t>process can only be executed if its working set is present in main memory</a:t>
            </a:r>
            <a:endParaRPr lang="en-US" sz="2400"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Working Set Method: Issues</a:t>
            </a:r>
            <a:endParaRPr lang="en-US" sz="4000" dirty="0"/>
          </a:p>
        </p:txBody>
      </p:sp>
      <p:sp>
        <p:nvSpPr>
          <p:cNvPr id="3" name="Content Placeholder 2"/>
          <p:cNvSpPr>
            <a:spLocks noGrp="1"/>
          </p:cNvSpPr>
          <p:nvPr>
            <p:ph idx="1"/>
          </p:nvPr>
        </p:nvSpPr>
        <p:spPr/>
        <p:txBody>
          <a:bodyPr/>
          <a:lstStyle/>
          <a:p>
            <a:pPr algn="just"/>
            <a:r>
              <a:rPr lang="en-US" sz="2400" dirty="0" smtClean="0"/>
              <a:t>Past does not always predict future</a:t>
            </a:r>
          </a:p>
          <a:p>
            <a:pPr algn="just"/>
            <a:r>
              <a:rPr lang="en-US" sz="2400" dirty="0" smtClean="0"/>
              <a:t>Overhead involved in measurement of working set</a:t>
            </a:r>
          </a:p>
          <a:p>
            <a:pPr algn="just"/>
            <a:r>
              <a:rPr lang="en-US" sz="2400" dirty="0" smtClean="0"/>
              <a:t>Finding optimal value of delta is difficult</a:t>
            </a:r>
            <a:endParaRPr lang="en-US" sz="2400"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Page Fault Frequency Approach</a:t>
            </a:r>
            <a:endParaRPr lang="en-US" sz="3600" dirty="0"/>
          </a:p>
        </p:txBody>
      </p:sp>
      <p:sp>
        <p:nvSpPr>
          <p:cNvPr id="3" name="Content Placeholder 2"/>
          <p:cNvSpPr>
            <a:spLocks noGrp="1"/>
          </p:cNvSpPr>
          <p:nvPr>
            <p:ph idx="1"/>
          </p:nvPr>
        </p:nvSpPr>
        <p:spPr/>
        <p:txBody>
          <a:bodyPr/>
          <a:lstStyle/>
          <a:p>
            <a:pPr algn="just"/>
            <a:r>
              <a:rPr lang="en-US" sz="2400" dirty="0" smtClean="0"/>
              <a:t>Instead of focusing on the </a:t>
            </a:r>
            <a:r>
              <a:rPr lang="en-US" sz="2400" dirty="0" smtClean="0">
                <a:solidFill>
                  <a:schemeClr val="accent1"/>
                </a:solidFill>
              </a:rPr>
              <a:t>pages referenced</a:t>
            </a:r>
          </a:p>
          <a:p>
            <a:pPr lvl="1" algn="just"/>
            <a:r>
              <a:rPr lang="en-US" sz="2400" dirty="0" smtClean="0"/>
              <a:t>Focus on the </a:t>
            </a:r>
            <a:r>
              <a:rPr lang="en-US" sz="2400" dirty="0" smtClean="0">
                <a:solidFill>
                  <a:schemeClr val="accent1"/>
                </a:solidFill>
              </a:rPr>
              <a:t>page fault rate </a:t>
            </a:r>
            <a:r>
              <a:rPr lang="en-US" sz="2400" dirty="0" smtClean="0"/>
              <a:t>of the process</a:t>
            </a:r>
          </a:p>
          <a:p>
            <a:pPr lvl="1" algn="just"/>
            <a:endParaRPr lang="en-US" sz="2400" dirty="0" smtClean="0"/>
          </a:p>
          <a:p>
            <a:pPr algn="just"/>
            <a:r>
              <a:rPr lang="en-US" sz="2400" dirty="0" smtClean="0"/>
              <a:t>If page fault rate is above the threshold</a:t>
            </a:r>
          </a:p>
          <a:p>
            <a:pPr lvl="1" algn="just"/>
            <a:r>
              <a:rPr lang="en-US" sz="2400" dirty="0" smtClean="0"/>
              <a:t>Resident set size should be increased</a:t>
            </a:r>
          </a:p>
          <a:p>
            <a:pPr algn="just"/>
            <a:endParaRPr lang="en-US" sz="2400" dirty="0" smtClean="0"/>
          </a:p>
          <a:p>
            <a:pPr algn="just"/>
            <a:r>
              <a:rPr lang="en-US" sz="2400" dirty="0" smtClean="0"/>
              <a:t>If </a:t>
            </a:r>
            <a:r>
              <a:rPr lang="en-US" sz="2400" dirty="0" smtClean="0"/>
              <a:t>page fault rate is below the threshold</a:t>
            </a:r>
          </a:p>
          <a:p>
            <a:pPr lvl="1" algn="just"/>
            <a:r>
              <a:rPr lang="en-US" sz="2400" dirty="0" smtClean="0"/>
              <a:t>Resident set size should be decreased</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Page Fault Frequency Approach</a:t>
            </a:r>
            <a:endParaRPr lang="en-US" sz="3600" dirty="0"/>
          </a:p>
        </p:txBody>
      </p:sp>
      <p:sp>
        <p:nvSpPr>
          <p:cNvPr id="3" name="Content Placeholder 2"/>
          <p:cNvSpPr>
            <a:spLocks noGrp="1"/>
          </p:cNvSpPr>
          <p:nvPr>
            <p:ph idx="1"/>
          </p:nvPr>
        </p:nvSpPr>
        <p:spPr/>
        <p:txBody>
          <a:bodyPr/>
          <a:lstStyle/>
          <a:p>
            <a:pPr algn="just"/>
            <a:r>
              <a:rPr lang="en-US" sz="2400" b="1" u="sng" dirty="0" smtClean="0">
                <a:solidFill>
                  <a:schemeClr val="accent1"/>
                </a:solidFill>
              </a:rPr>
              <a:t>PFF Algorithm:</a:t>
            </a:r>
          </a:p>
          <a:p>
            <a:pPr lvl="1" algn="just"/>
            <a:r>
              <a:rPr lang="en-US" sz="2400" dirty="0" smtClean="0"/>
              <a:t>Assign a </a:t>
            </a:r>
            <a:r>
              <a:rPr lang="en-US" sz="2400" dirty="0" smtClean="0">
                <a:solidFill>
                  <a:schemeClr val="accent1"/>
                </a:solidFill>
              </a:rPr>
              <a:t>use bit </a:t>
            </a:r>
            <a:r>
              <a:rPr lang="en-US" sz="2400" dirty="0" smtClean="0"/>
              <a:t>for each page in MM</a:t>
            </a:r>
          </a:p>
          <a:p>
            <a:pPr lvl="1" algn="just"/>
            <a:r>
              <a:rPr lang="en-US" sz="2400" dirty="0" smtClean="0"/>
              <a:t>Use bit is </a:t>
            </a:r>
            <a:r>
              <a:rPr lang="en-US" sz="2400" dirty="0" smtClean="0">
                <a:solidFill>
                  <a:schemeClr val="accent1"/>
                </a:solidFill>
              </a:rPr>
              <a:t>set to 1 </a:t>
            </a:r>
            <a:r>
              <a:rPr lang="en-US" sz="2400" dirty="0" smtClean="0"/>
              <a:t>when page is </a:t>
            </a:r>
            <a:r>
              <a:rPr lang="en-US" sz="2400" dirty="0" smtClean="0">
                <a:solidFill>
                  <a:schemeClr val="accent1"/>
                </a:solidFill>
              </a:rPr>
              <a:t>accessed</a:t>
            </a:r>
          </a:p>
          <a:p>
            <a:pPr lvl="1" algn="just"/>
            <a:r>
              <a:rPr lang="en-US" sz="2400" dirty="0" smtClean="0"/>
              <a:t>At the time of </a:t>
            </a:r>
            <a:r>
              <a:rPr lang="en-US" sz="2400" dirty="0" smtClean="0">
                <a:solidFill>
                  <a:schemeClr val="accent1"/>
                </a:solidFill>
              </a:rPr>
              <a:t>page fault</a:t>
            </a:r>
            <a:r>
              <a:rPr lang="en-US" sz="2400" dirty="0" smtClean="0"/>
              <a:t>, the </a:t>
            </a:r>
            <a:r>
              <a:rPr lang="en-US" sz="2400" dirty="0" smtClean="0">
                <a:solidFill>
                  <a:schemeClr val="accent1"/>
                </a:solidFill>
              </a:rPr>
              <a:t>time</a:t>
            </a:r>
            <a:r>
              <a:rPr lang="en-US" sz="2400" dirty="0" smtClean="0"/>
              <a:t> since last page is calculated (T)</a:t>
            </a:r>
          </a:p>
          <a:p>
            <a:pPr lvl="2" algn="just"/>
            <a:r>
              <a:rPr lang="en-US" dirty="0" smtClean="0">
                <a:solidFill>
                  <a:schemeClr val="accent1"/>
                </a:solidFill>
              </a:rPr>
              <a:t>If T &lt; Threshold</a:t>
            </a:r>
            <a:r>
              <a:rPr lang="en-US" dirty="0" smtClean="0"/>
              <a:t> (PF occurred quickly)</a:t>
            </a:r>
          </a:p>
          <a:p>
            <a:pPr lvl="3" algn="just"/>
            <a:r>
              <a:rPr lang="en-US" dirty="0" smtClean="0"/>
              <a:t>Add a page to resident set of process</a:t>
            </a:r>
          </a:p>
          <a:p>
            <a:pPr lvl="2" algn="just"/>
            <a:r>
              <a:rPr lang="en-US" dirty="0" smtClean="0">
                <a:solidFill>
                  <a:schemeClr val="accent1"/>
                </a:solidFill>
              </a:rPr>
              <a:t>Else</a:t>
            </a:r>
          </a:p>
          <a:p>
            <a:pPr lvl="3" algn="just"/>
            <a:r>
              <a:rPr lang="en-US" dirty="0" smtClean="0"/>
              <a:t>Shrink the resident set of process</a:t>
            </a:r>
          </a:p>
          <a:p>
            <a:pPr lvl="4" algn="just"/>
            <a:r>
              <a:rPr lang="en-US" dirty="0" smtClean="0"/>
              <a:t>Discard pages with use bit=0</a:t>
            </a:r>
          </a:p>
          <a:p>
            <a:pPr lvl="4" algn="just"/>
            <a:r>
              <a:rPr lang="en-US" dirty="0" smtClean="0"/>
              <a:t>Reset use bits</a:t>
            </a:r>
            <a:endParaRPr lang="en-US"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Page Fault Frequency Approach</a:t>
            </a:r>
            <a:endParaRPr lang="en-US" sz="3600" dirty="0"/>
          </a:p>
        </p:txBody>
      </p:sp>
      <p:sp>
        <p:nvSpPr>
          <p:cNvPr id="3" name="Content Placeholder 2"/>
          <p:cNvSpPr>
            <a:spLocks noGrp="1"/>
          </p:cNvSpPr>
          <p:nvPr>
            <p:ph idx="1"/>
          </p:nvPr>
        </p:nvSpPr>
        <p:spPr/>
        <p:txBody>
          <a:bodyPr/>
          <a:lstStyle/>
          <a:p>
            <a:pPr algn="just"/>
            <a:r>
              <a:rPr lang="en-US" sz="2400" b="1" dirty="0" smtClean="0">
                <a:solidFill>
                  <a:schemeClr val="accent1"/>
                </a:solidFill>
              </a:rPr>
              <a:t>Problem:</a:t>
            </a:r>
          </a:p>
          <a:p>
            <a:pPr lvl="1" algn="just"/>
            <a:r>
              <a:rPr lang="en-US" sz="2400" dirty="0" smtClean="0"/>
              <a:t>This approach does not work well during shift of locality</a:t>
            </a:r>
          </a:p>
          <a:p>
            <a:pPr lvl="1" algn="just"/>
            <a:endParaRPr lang="en-US" sz="2400" dirty="0" smtClean="0"/>
          </a:p>
          <a:p>
            <a:pPr lvl="1" algn="just"/>
            <a:r>
              <a:rPr lang="en-US" sz="2400" dirty="0" smtClean="0"/>
              <a:t>Solution</a:t>
            </a:r>
            <a:r>
              <a:rPr lang="en-US" sz="2400" dirty="0" smtClean="0"/>
              <a:t>?</a:t>
            </a:r>
          </a:p>
          <a:p>
            <a:pPr lvl="2" algn="just"/>
            <a:r>
              <a:rPr lang="en-US" dirty="0" smtClean="0"/>
              <a:t>VSWS (Variable interval Sampled Working Set)</a:t>
            </a:r>
            <a:endParaRPr 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pPr algn="just"/>
            <a:r>
              <a:rPr lang="en-US" sz="2400" dirty="0" smtClean="0"/>
              <a:t>A cleaning policy </a:t>
            </a:r>
            <a:r>
              <a:rPr lang="en-NZ" sz="2400" dirty="0" smtClean="0"/>
              <a:t>is concerned with determining when a </a:t>
            </a:r>
            <a:r>
              <a:rPr lang="en-NZ" sz="2400" dirty="0" smtClean="0">
                <a:solidFill>
                  <a:schemeClr val="accent1"/>
                </a:solidFill>
              </a:rPr>
              <a:t>modified page </a:t>
            </a:r>
            <a:r>
              <a:rPr lang="en-NZ" sz="2400" dirty="0" smtClean="0"/>
              <a:t>should be </a:t>
            </a:r>
            <a:r>
              <a:rPr lang="en-NZ" sz="2400" dirty="0" smtClean="0">
                <a:solidFill>
                  <a:schemeClr val="accent1"/>
                </a:solidFill>
              </a:rPr>
              <a:t>written out </a:t>
            </a:r>
            <a:r>
              <a:rPr lang="en-NZ" sz="2400" dirty="0" smtClean="0"/>
              <a:t>to secondary memory.</a:t>
            </a:r>
            <a:endParaRPr lang="en-US" sz="2400" dirty="0" smtClean="0"/>
          </a:p>
          <a:p>
            <a:pPr algn="just"/>
            <a:endParaRPr lang="en-US" sz="2400" b="1" u="sng" dirty="0" smtClean="0">
              <a:solidFill>
                <a:schemeClr val="accent1"/>
              </a:solidFill>
            </a:endParaRPr>
          </a:p>
          <a:p>
            <a:pPr algn="just"/>
            <a:r>
              <a:rPr lang="en-US" sz="2400" b="1" u="sng" dirty="0" smtClean="0">
                <a:solidFill>
                  <a:schemeClr val="accent1"/>
                </a:solidFill>
              </a:rPr>
              <a:t>Demand </a:t>
            </a:r>
            <a:r>
              <a:rPr lang="en-US" sz="2400" b="1" u="sng" dirty="0" smtClean="0">
                <a:solidFill>
                  <a:schemeClr val="accent1"/>
                </a:solidFill>
              </a:rPr>
              <a:t>cleaning</a:t>
            </a:r>
          </a:p>
          <a:p>
            <a:pPr lvl="1" algn="just"/>
            <a:r>
              <a:rPr lang="en-US" sz="2400" dirty="0" smtClean="0"/>
              <a:t>A page is </a:t>
            </a:r>
            <a:r>
              <a:rPr lang="en-US" sz="2400" dirty="0" smtClean="0">
                <a:solidFill>
                  <a:schemeClr val="accent1"/>
                </a:solidFill>
              </a:rPr>
              <a:t>written out </a:t>
            </a:r>
            <a:r>
              <a:rPr lang="en-US" sz="2400" dirty="0" smtClean="0"/>
              <a:t>only when it has been </a:t>
            </a:r>
            <a:r>
              <a:rPr lang="en-US" sz="2400" dirty="0" smtClean="0">
                <a:solidFill>
                  <a:schemeClr val="accent1"/>
                </a:solidFill>
              </a:rPr>
              <a:t>selected for replacement</a:t>
            </a:r>
          </a:p>
          <a:p>
            <a:pPr lvl="1" algn="just"/>
            <a:r>
              <a:rPr lang="en-US" sz="2400" dirty="0" smtClean="0"/>
              <a:t>Two page transfers needed</a:t>
            </a:r>
          </a:p>
          <a:p>
            <a:pPr lvl="2" algn="just"/>
            <a:r>
              <a:rPr lang="en-US" dirty="0" smtClean="0"/>
              <a:t>Writing dirty page</a:t>
            </a:r>
          </a:p>
          <a:p>
            <a:pPr lvl="2" algn="just"/>
            <a:r>
              <a:rPr lang="en-US" dirty="0" smtClean="0"/>
              <a:t>Reading new page</a:t>
            </a:r>
          </a:p>
          <a:p>
            <a:pPr algn="just"/>
            <a:endParaRPr lang="en-US" sz="2400" dirty="0" smtClean="0"/>
          </a:p>
          <a:p>
            <a:pPr algn="just"/>
            <a:endParaRPr lang="en-US" sz="2400"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pPr algn="just"/>
            <a:r>
              <a:rPr lang="en-US" sz="2400" b="1" u="sng" dirty="0" smtClean="0">
                <a:solidFill>
                  <a:schemeClr val="accent1"/>
                </a:solidFill>
              </a:rPr>
              <a:t>Pre-cleaning</a:t>
            </a:r>
          </a:p>
          <a:p>
            <a:pPr lvl="1" algn="just"/>
            <a:r>
              <a:rPr lang="en-US" sz="2400" dirty="0" smtClean="0"/>
              <a:t>Pages are written out in batches before their frames are needed</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Policy</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Best approach </a:t>
            </a:r>
            <a:r>
              <a:rPr lang="en-US" sz="2400" dirty="0" smtClean="0"/>
              <a:t>uses </a:t>
            </a:r>
            <a:r>
              <a:rPr lang="en-US" sz="2400" dirty="0" smtClean="0">
                <a:solidFill>
                  <a:schemeClr val="accent1"/>
                </a:solidFill>
              </a:rPr>
              <a:t>page buffering</a:t>
            </a:r>
          </a:p>
          <a:p>
            <a:pPr lvl="1" algn="just"/>
            <a:r>
              <a:rPr lang="en-US" sz="2400" dirty="0" smtClean="0"/>
              <a:t>Decouples cleaning and replacement</a:t>
            </a:r>
          </a:p>
          <a:p>
            <a:pPr algn="just"/>
            <a:endParaRPr lang="en-US" sz="2400" dirty="0" smtClean="0"/>
          </a:p>
          <a:p>
            <a:pPr algn="just"/>
            <a:r>
              <a:rPr lang="en-US" sz="2400" dirty="0" smtClean="0"/>
              <a:t>Replaced </a:t>
            </a:r>
            <a:r>
              <a:rPr lang="en-US" sz="2400" dirty="0" smtClean="0"/>
              <a:t>pages are placed in two lists</a:t>
            </a:r>
          </a:p>
          <a:p>
            <a:pPr lvl="1" algn="just"/>
            <a:r>
              <a:rPr lang="en-US" sz="2400" dirty="0" smtClean="0"/>
              <a:t>Modified and unmodified</a:t>
            </a:r>
          </a:p>
          <a:p>
            <a:pPr algn="just"/>
            <a:endParaRPr lang="en-US" sz="2400" dirty="0" smtClean="0"/>
          </a:p>
          <a:p>
            <a:pPr algn="just"/>
            <a:r>
              <a:rPr lang="en-US" sz="2400" dirty="0" smtClean="0"/>
              <a:t>Pages </a:t>
            </a:r>
            <a:r>
              <a:rPr lang="en-US" sz="2400" dirty="0" smtClean="0"/>
              <a:t>in the modified list are periodically written out in batches</a:t>
            </a:r>
          </a:p>
          <a:p>
            <a:pPr algn="just"/>
            <a:r>
              <a:rPr lang="en-US" sz="2400" dirty="0" smtClean="0"/>
              <a:t>Pages in the unmodified list are either reclaimed if referenced again or lost when its frame is assigned to another page</a:t>
            </a:r>
          </a:p>
          <a:p>
            <a:pPr algn="just"/>
            <a:endParaRPr lang="en-US" sz="2400"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Control</a:t>
            </a:r>
            <a:endParaRPr lang="en-US" dirty="0"/>
          </a:p>
        </p:txBody>
      </p:sp>
      <p:sp>
        <p:nvSpPr>
          <p:cNvPr id="3" name="Content Placeholder 2"/>
          <p:cNvSpPr>
            <a:spLocks noGrp="1"/>
          </p:cNvSpPr>
          <p:nvPr>
            <p:ph idx="1"/>
          </p:nvPr>
        </p:nvSpPr>
        <p:spPr/>
        <p:txBody>
          <a:bodyPr/>
          <a:lstStyle/>
          <a:p>
            <a:pPr algn="just"/>
            <a:r>
              <a:rPr lang="en-US" sz="2400" dirty="0" smtClean="0"/>
              <a:t>Determines the number of processes that will be resident in main memory</a:t>
            </a:r>
          </a:p>
          <a:p>
            <a:pPr lvl="1" algn="just"/>
            <a:r>
              <a:rPr lang="en-US" sz="2400" dirty="0" smtClean="0"/>
              <a:t>The </a:t>
            </a:r>
            <a:r>
              <a:rPr lang="en-US" sz="2400" i="1" dirty="0" smtClean="0"/>
              <a:t>multiprogramming </a:t>
            </a:r>
            <a:r>
              <a:rPr lang="en-US" sz="2400" dirty="0" smtClean="0"/>
              <a:t>level</a:t>
            </a:r>
          </a:p>
          <a:p>
            <a:pPr algn="just"/>
            <a:endParaRPr lang="en-US" sz="2400" dirty="0" smtClean="0"/>
          </a:p>
          <a:p>
            <a:pPr algn="just"/>
            <a:r>
              <a:rPr lang="en-US" sz="2400" dirty="0" smtClean="0"/>
              <a:t>Too </a:t>
            </a:r>
            <a:r>
              <a:rPr lang="en-US" sz="2400" dirty="0" smtClean="0"/>
              <a:t>few processes, many occasions when all processes will be blocked and much time will be spent in swapping</a:t>
            </a:r>
          </a:p>
          <a:p>
            <a:pPr algn="just"/>
            <a:endParaRPr lang="en-US" sz="2400" dirty="0" smtClean="0"/>
          </a:p>
          <a:p>
            <a:pPr algn="just"/>
            <a:r>
              <a:rPr lang="en-US" sz="2400" dirty="0" smtClean="0"/>
              <a:t>Too </a:t>
            </a:r>
            <a:r>
              <a:rPr lang="en-US" sz="2400" dirty="0" smtClean="0"/>
              <a:t>many processes will lead to thrashing</a:t>
            </a:r>
          </a:p>
          <a:p>
            <a:pPr algn="just"/>
            <a:endParaRPr lang="en-US" sz="2400"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a:t>
            </a:r>
            <a:endParaRPr lang="en-US" dirty="0"/>
          </a:p>
        </p:txBody>
      </p:sp>
      <p:pic>
        <p:nvPicPr>
          <p:cNvPr id="4" name="Content Placeholder 3" descr="Fig08_21.gif"/>
          <p:cNvPicPr>
            <a:picLocks noGrp="1" noChangeAspect="1"/>
          </p:cNvPicPr>
          <p:nvPr>
            <p:ph idx="1"/>
          </p:nvPr>
        </p:nvPicPr>
        <p:blipFill>
          <a:blip r:embed="rId3"/>
          <a:stretch>
            <a:fillRect/>
          </a:stretch>
        </p:blipFill>
        <p:spPr>
          <a:xfrm>
            <a:off x="1905000" y="1210029"/>
            <a:ext cx="5185953" cy="5419371"/>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and Virtual Memory</a:t>
            </a:r>
            <a:endParaRPr lang="en-US" dirty="0"/>
          </a:p>
        </p:txBody>
      </p:sp>
      <p:sp>
        <p:nvSpPr>
          <p:cNvPr id="3" name="Content Placeholder 2"/>
          <p:cNvSpPr>
            <a:spLocks noGrp="1"/>
          </p:cNvSpPr>
          <p:nvPr>
            <p:ph idx="1"/>
          </p:nvPr>
        </p:nvSpPr>
        <p:spPr/>
        <p:txBody>
          <a:bodyPr/>
          <a:lstStyle/>
          <a:p>
            <a:pPr algn="just"/>
            <a:r>
              <a:rPr lang="en-US" sz="2400" b="1" dirty="0" smtClean="0">
                <a:solidFill>
                  <a:schemeClr val="accent1"/>
                </a:solidFill>
              </a:rPr>
              <a:t>Advantages of given approach:</a:t>
            </a:r>
          </a:p>
          <a:p>
            <a:pPr lvl="1" algn="just"/>
            <a:r>
              <a:rPr lang="en-US" sz="2400" dirty="0" smtClean="0"/>
              <a:t>More processes maintained in main memory</a:t>
            </a:r>
          </a:p>
          <a:p>
            <a:pPr lvl="1" algn="just"/>
            <a:r>
              <a:rPr lang="en-US" sz="2400" dirty="0" smtClean="0"/>
              <a:t>Loading a few pieces will save time</a:t>
            </a:r>
          </a:p>
          <a:p>
            <a:pPr lvl="1" algn="just"/>
            <a:endParaRPr lang="en-US" sz="2400" dirty="0" smtClean="0"/>
          </a:p>
          <a:p>
            <a:pPr algn="just"/>
            <a:r>
              <a:rPr lang="en-US" sz="2400" b="1" dirty="0" smtClean="0">
                <a:solidFill>
                  <a:schemeClr val="accent1"/>
                </a:solidFill>
              </a:rPr>
              <a:t>Problem??</a:t>
            </a:r>
          </a:p>
          <a:p>
            <a:pPr lvl="1" algn="just"/>
            <a:r>
              <a:rPr lang="en-US" sz="2400" dirty="0" smtClean="0">
                <a:solidFill>
                  <a:schemeClr val="accent1"/>
                </a:solidFill>
              </a:rPr>
              <a:t>Thrashing</a:t>
            </a:r>
          </a:p>
          <a:p>
            <a:pPr lvl="2" algn="just"/>
            <a:r>
              <a:rPr lang="en-US" dirty="0" smtClean="0"/>
              <a:t>Throw out the piece just before it is required</a:t>
            </a:r>
          </a:p>
          <a:p>
            <a:pPr lvl="2" algn="just"/>
            <a:r>
              <a:rPr lang="en-US" dirty="0" smtClean="0"/>
              <a:t>Hence, </a:t>
            </a:r>
            <a:r>
              <a:rPr lang="en-US" dirty="0" smtClean="0">
                <a:solidFill>
                  <a:schemeClr val="accent1"/>
                </a:solidFill>
              </a:rPr>
              <a:t>which pages </a:t>
            </a:r>
            <a:r>
              <a:rPr lang="en-US" dirty="0" smtClean="0"/>
              <a:t>should be </a:t>
            </a:r>
            <a:r>
              <a:rPr lang="en-US" dirty="0" smtClean="0">
                <a:solidFill>
                  <a:schemeClr val="accent1"/>
                </a:solidFill>
              </a:rPr>
              <a:t>replaced</a:t>
            </a:r>
            <a:r>
              <a:rPr lang="en-US" dirty="0" smtClean="0"/>
              <a:t> is a concern</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Suspension</a:t>
            </a:r>
            <a:endParaRPr lang="en-US" dirty="0"/>
          </a:p>
        </p:txBody>
      </p:sp>
      <p:sp>
        <p:nvSpPr>
          <p:cNvPr id="3" name="Content Placeholder 2"/>
          <p:cNvSpPr>
            <a:spLocks noGrp="1"/>
          </p:cNvSpPr>
          <p:nvPr>
            <p:ph idx="1"/>
          </p:nvPr>
        </p:nvSpPr>
        <p:spPr/>
        <p:txBody>
          <a:bodyPr/>
          <a:lstStyle/>
          <a:p>
            <a:pPr algn="just"/>
            <a:r>
              <a:rPr lang="en-NZ" sz="2400" dirty="0" smtClean="0"/>
              <a:t>If the degree of multiprogramming is to be reduced, one or more of the currently resident processes must be suspended (swapped out).</a:t>
            </a:r>
          </a:p>
          <a:p>
            <a:pPr algn="just"/>
            <a:endParaRPr lang="en-NZ" sz="2400" dirty="0" smtClean="0"/>
          </a:p>
          <a:p>
            <a:pPr algn="just"/>
            <a:r>
              <a:rPr lang="en-NZ" sz="2400" dirty="0" smtClean="0"/>
              <a:t>Six </a:t>
            </a:r>
            <a:r>
              <a:rPr lang="en-NZ" sz="2400" dirty="0" smtClean="0"/>
              <a:t>possibilities exist…</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Suspension policies</a:t>
            </a:r>
            <a:endParaRPr lang="en-NZ" dirty="0"/>
          </a:p>
        </p:txBody>
      </p:sp>
      <p:sp>
        <p:nvSpPr>
          <p:cNvPr id="3" name="Content Placeholder 2"/>
          <p:cNvSpPr>
            <a:spLocks noGrp="1"/>
          </p:cNvSpPr>
          <p:nvPr>
            <p:ph idx="1"/>
          </p:nvPr>
        </p:nvSpPr>
        <p:spPr/>
        <p:txBody>
          <a:bodyPr/>
          <a:lstStyle/>
          <a:p>
            <a:pPr algn="just"/>
            <a:r>
              <a:rPr lang="en-US" sz="2400" dirty="0" smtClean="0"/>
              <a:t>Lowest priority process</a:t>
            </a:r>
          </a:p>
          <a:p>
            <a:pPr algn="just"/>
            <a:endParaRPr lang="en-US" sz="2400" dirty="0" smtClean="0"/>
          </a:p>
          <a:p>
            <a:pPr algn="just"/>
            <a:r>
              <a:rPr lang="en-US" sz="2400" dirty="0" smtClean="0"/>
              <a:t>Faulting </a:t>
            </a:r>
            <a:r>
              <a:rPr lang="en-US" sz="2400" dirty="0" smtClean="0"/>
              <a:t>process</a:t>
            </a:r>
          </a:p>
          <a:p>
            <a:pPr lvl="1" algn="just"/>
            <a:r>
              <a:rPr lang="en-US" sz="2400" dirty="0" smtClean="0"/>
              <a:t>This process does not have its working set in main memory so it will be blocked anyway</a:t>
            </a:r>
          </a:p>
          <a:p>
            <a:pPr algn="just"/>
            <a:endParaRPr lang="en-US" sz="2400" dirty="0" smtClean="0"/>
          </a:p>
          <a:p>
            <a:pPr algn="just"/>
            <a:r>
              <a:rPr lang="en-US" sz="2400" dirty="0" smtClean="0"/>
              <a:t>Process </a:t>
            </a:r>
            <a:r>
              <a:rPr lang="en-US" sz="2400" dirty="0" smtClean="0"/>
              <a:t>activated long time ago</a:t>
            </a:r>
          </a:p>
          <a:p>
            <a:pPr lvl="1" algn="just"/>
            <a:r>
              <a:rPr lang="en-US" sz="2400" dirty="0" smtClean="0"/>
              <a:t>This process is least likely to have its working set resident</a:t>
            </a:r>
          </a:p>
          <a:p>
            <a:pPr algn="just"/>
            <a:endParaRPr lang="en-US" sz="2400" dirty="0" smtClean="0"/>
          </a:p>
          <a:p>
            <a:pPr algn="just"/>
            <a:endParaRPr lang="en-NZ" sz="2400"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Suspension policies cont.</a:t>
            </a:r>
            <a:endParaRPr lang="en-US" dirty="0"/>
          </a:p>
        </p:txBody>
      </p:sp>
      <p:sp>
        <p:nvSpPr>
          <p:cNvPr id="3" name="Content Placeholder 2"/>
          <p:cNvSpPr>
            <a:spLocks noGrp="1"/>
          </p:cNvSpPr>
          <p:nvPr>
            <p:ph idx="1"/>
          </p:nvPr>
        </p:nvSpPr>
        <p:spPr/>
        <p:txBody>
          <a:bodyPr/>
          <a:lstStyle/>
          <a:p>
            <a:pPr algn="just"/>
            <a:r>
              <a:rPr lang="en-US" sz="2400" dirty="0" smtClean="0"/>
              <a:t>Process with smallest resident set</a:t>
            </a:r>
          </a:p>
          <a:p>
            <a:pPr lvl="1" algn="just"/>
            <a:r>
              <a:rPr lang="en-US" sz="2400" dirty="0" smtClean="0"/>
              <a:t>This process requires the least future effort to reload</a:t>
            </a:r>
          </a:p>
          <a:p>
            <a:pPr algn="just"/>
            <a:endParaRPr lang="en-US" sz="2400" dirty="0" smtClean="0"/>
          </a:p>
          <a:p>
            <a:pPr algn="just"/>
            <a:r>
              <a:rPr lang="en-US" sz="2400" dirty="0" smtClean="0"/>
              <a:t>Largest </a:t>
            </a:r>
            <a:r>
              <a:rPr lang="en-US" sz="2400" dirty="0" smtClean="0"/>
              <a:t>process</a:t>
            </a:r>
          </a:p>
          <a:p>
            <a:pPr lvl="1" algn="just"/>
            <a:r>
              <a:rPr lang="en-US" sz="2400" dirty="0" smtClean="0"/>
              <a:t>Obtains the most free frames </a:t>
            </a:r>
          </a:p>
          <a:p>
            <a:pPr algn="just"/>
            <a:endParaRPr lang="en-US" sz="2400" dirty="0" smtClean="0"/>
          </a:p>
          <a:p>
            <a:pPr algn="just"/>
            <a:r>
              <a:rPr lang="en-US" sz="2400" dirty="0" smtClean="0"/>
              <a:t>Process </a:t>
            </a:r>
            <a:r>
              <a:rPr lang="en-US" sz="2400" dirty="0" smtClean="0"/>
              <a:t>with the largest remaining execution window</a:t>
            </a:r>
          </a:p>
          <a:p>
            <a:pPr algn="just"/>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sz="2400" dirty="0" smtClean="0"/>
              <a:t>A </a:t>
            </a:r>
            <a:r>
              <a:rPr lang="en-US" sz="2400" dirty="0" smtClean="0">
                <a:solidFill>
                  <a:schemeClr val="accent1"/>
                </a:solidFill>
              </a:rPr>
              <a:t>state</a:t>
            </a:r>
            <a:r>
              <a:rPr lang="en-US" sz="2400" dirty="0" smtClean="0"/>
              <a:t> in which t</a:t>
            </a:r>
            <a:r>
              <a:rPr lang="en-NZ" sz="2400" dirty="0" smtClean="0"/>
              <a:t>he system spends </a:t>
            </a:r>
            <a:r>
              <a:rPr lang="en-NZ" sz="2400" dirty="0" smtClean="0">
                <a:solidFill>
                  <a:schemeClr val="accent1"/>
                </a:solidFill>
              </a:rPr>
              <a:t>most of its time</a:t>
            </a:r>
            <a:r>
              <a:rPr lang="en-NZ" sz="2400" dirty="0" smtClean="0"/>
              <a:t> </a:t>
            </a:r>
            <a:r>
              <a:rPr lang="en-NZ" sz="2400" dirty="0" smtClean="0">
                <a:solidFill>
                  <a:schemeClr val="accent1"/>
                </a:solidFill>
              </a:rPr>
              <a:t>swapping pieces </a:t>
            </a:r>
            <a:r>
              <a:rPr lang="en-NZ" sz="2400" dirty="0" smtClean="0"/>
              <a:t>rather than </a:t>
            </a:r>
            <a:r>
              <a:rPr lang="en-NZ" sz="2400" dirty="0" smtClean="0">
                <a:solidFill>
                  <a:schemeClr val="accent1"/>
                </a:solidFill>
              </a:rPr>
              <a:t>executing instructions.</a:t>
            </a:r>
          </a:p>
          <a:p>
            <a:pPr algn="just">
              <a:buFont typeface="Arial" pitchFamily="34" charset="0"/>
              <a:buChar char="•"/>
            </a:pPr>
            <a:endParaRPr lang="en-NZ" sz="2400" dirty="0" smtClean="0">
              <a:solidFill>
                <a:schemeClr val="accent1"/>
              </a:solidFill>
            </a:endParaRPr>
          </a:p>
          <a:p>
            <a:pPr marL="342900" lvl="1" indent="-342900" algn="just">
              <a:buFont typeface="Arial" pitchFamily="34" charset="0"/>
              <a:buChar char="•"/>
            </a:pPr>
            <a:r>
              <a:rPr lang="en-NZ" sz="2400" dirty="0" smtClean="0"/>
              <a:t>To </a:t>
            </a:r>
            <a:r>
              <a:rPr lang="en-NZ" sz="2400" dirty="0" smtClean="0">
                <a:solidFill>
                  <a:schemeClr val="accent1"/>
                </a:solidFill>
              </a:rPr>
              <a:t>avoid</a:t>
            </a:r>
            <a:r>
              <a:rPr lang="en-NZ" sz="2400" dirty="0" smtClean="0"/>
              <a:t> this, the operating system tries to </a:t>
            </a:r>
            <a:r>
              <a:rPr lang="en-NZ" sz="2400" dirty="0" smtClean="0">
                <a:solidFill>
                  <a:schemeClr val="accent1"/>
                </a:solidFill>
              </a:rPr>
              <a:t>guess </a:t>
            </a:r>
            <a:r>
              <a:rPr lang="en-NZ" sz="2400" dirty="0" smtClean="0"/>
              <a:t>which pieces are </a:t>
            </a:r>
            <a:r>
              <a:rPr lang="en-NZ" sz="2400" dirty="0" smtClean="0">
                <a:solidFill>
                  <a:schemeClr val="accent1"/>
                </a:solidFill>
              </a:rPr>
              <a:t>least likely to be used </a:t>
            </a:r>
            <a:r>
              <a:rPr lang="en-NZ" sz="2400" dirty="0" smtClean="0"/>
              <a:t>in the near future.</a:t>
            </a:r>
          </a:p>
          <a:p>
            <a:pPr marL="742950" lvl="2" indent="-342900" algn="just">
              <a:buFont typeface="Arial" pitchFamily="34" charset="0"/>
              <a:buChar char="•"/>
            </a:pPr>
            <a:r>
              <a:rPr lang="en-NZ" dirty="0" smtClean="0"/>
              <a:t>The guess is based on recent history</a:t>
            </a:r>
          </a:p>
          <a:p>
            <a:pPr marL="342900" lvl="1" indent="-342900" algn="just">
              <a:buFont typeface="Arial" pitchFamily="34" charset="0"/>
              <a:buChar char="•"/>
            </a:pPr>
            <a:endParaRPr lang="en-NZ" sz="2400" dirty="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lstStyle/>
          <a:p>
            <a:pPr algn="just"/>
            <a:r>
              <a:rPr lang="en-US" sz="2400" i="1" dirty="0" smtClean="0">
                <a:solidFill>
                  <a:schemeClr val="accent1"/>
                </a:solidFill>
              </a:rPr>
              <a:t>“Program and data references within a process tend to cluster”</a:t>
            </a:r>
          </a:p>
          <a:p>
            <a:pPr algn="just"/>
            <a:r>
              <a:rPr lang="en-US" sz="2400" dirty="0" smtClean="0"/>
              <a:t>Only a few pieces of a process will be needed over a short period of time</a:t>
            </a:r>
          </a:p>
          <a:p>
            <a:pPr algn="just"/>
            <a:r>
              <a:rPr lang="en-US" sz="2400" dirty="0" smtClean="0"/>
              <a:t>Therefore it is possible to make intelligent guesses about which pieces will be needed in the future</a:t>
            </a:r>
          </a:p>
          <a:p>
            <a:pPr algn="just"/>
            <a:r>
              <a:rPr lang="en-US" sz="2400" dirty="0" smtClean="0"/>
              <a:t>This suggests that virtual memory may work efficiently</a:t>
            </a:r>
          </a:p>
          <a:p>
            <a:pPr algn="just"/>
            <a:endParaRPr lang="en-US" sz="24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Needed for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Hardware</a:t>
            </a:r>
            <a:r>
              <a:rPr lang="en-US" sz="2400" dirty="0" smtClean="0"/>
              <a:t> must support paging and segmentation </a:t>
            </a:r>
          </a:p>
          <a:p>
            <a:pPr algn="just"/>
            <a:endParaRPr lang="en-US" sz="2400" dirty="0" smtClean="0"/>
          </a:p>
          <a:p>
            <a:pPr algn="just"/>
            <a:r>
              <a:rPr lang="en-US" sz="2400" dirty="0" smtClean="0">
                <a:solidFill>
                  <a:schemeClr val="accent1"/>
                </a:solidFill>
              </a:rPr>
              <a:t>Operating system </a:t>
            </a:r>
            <a:r>
              <a:rPr lang="en-US" sz="2400" dirty="0" smtClean="0"/>
              <a:t>must be able to manage the movement of pages and/or segments between secondary memory and main memory</a:t>
            </a:r>
          </a:p>
          <a:p>
            <a:pPr algn="just"/>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for VM</a:t>
            </a:r>
            <a:endParaRPr lang="en-US" dirty="0"/>
          </a:p>
        </p:txBody>
      </p:sp>
      <p:sp>
        <p:nvSpPr>
          <p:cNvPr id="3" name="Content Placeholder 2"/>
          <p:cNvSpPr>
            <a:spLocks noGrp="1"/>
          </p:cNvSpPr>
          <p:nvPr>
            <p:ph idx="1"/>
          </p:nvPr>
        </p:nvSpPr>
        <p:spPr/>
        <p:txBody>
          <a:bodyPr/>
          <a:lstStyle/>
          <a:p>
            <a:pPr algn="just"/>
            <a:r>
              <a:rPr lang="en-US" sz="2400" dirty="0" smtClean="0"/>
              <a:t>Each </a:t>
            </a:r>
            <a:r>
              <a:rPr lang="en-US" sz="2400" dirty="0" smtClean="0">
                <a:solidFill>
                  <a:schemeClr val="accent1"/>
                </a:solidFill>
              </a:rPr>
              <a:t>process</a:t>
            </a:r>
            <a:r>
              <a:rPr lang="en-US" sz="2400" dirty="0" smtClean="0"/>
              <a:t> has its </a:t>
            </a:r>
            <a:r>
              <a:rPr lang="en-US" sz="2400" dirty="0" smtClean="0">
                <a:solidFill>
                  <a:schemeClr val="accent1"/>
                </a:solidFill>
              </a:rPr>
              <a:t>own page table</a:t>
            </a:r>
          </a:p>
          <a:p>
            <a:pPr algn="just"/>
            <a:endParaRPr lang="en-US" sz="2400" dirty="0" smtClean="0"/>
          </a:p>
          <a:p>
            <a:pPr algn="just"/>
            <a:r>
              <a:rPr lang="en-US" sz="2400" dirty="0" smtClean="0"/>
              <a:t>Each </a:t>
            </a:r>
            <a:r>
              <a:rPr lang="en-US" sz="2400" dirty="0" smtClean="0">
                <a:solidFill>
                  <a:schemeClr val="accent1"/>
                </a:solidFill>
              </a:rPr>
              <a:t>page table entry </a:t>
            </a:r>
            <a:r>
              <a:rPr lang="en-US" sz="2400" dirty="0" smtClean="0"/>
              <a:t>contains the frame number of the corresponding page in main memory</a:t>
            </a:r>
          </a:p>
          <a:p>
            <a:pPr algn="just"/>
            <a:endParaRPr lang="en-US" sz="2400" dirty="0" smtClean="0">
              <a:solidFill>
                <a:schemeClr val="accent1"/>
              </a:solidFill>
            </a:endParaRPr>
          </a:p>
          <a:p>
            <a:pPr algn="just"/>
            <a:r>
              <a:rPr lang="en-US" sz="2400" dirty="0" smtClean="0">
                <a:solidFill>
                  <a:schemeClr val="accent1"/>
                </a:solidFill>
              </a:rPr>
              <a:t>Two extra bits </a:t>
            </a:r>
            <a:r>
              <a:rPr lang="en-US" sz="2400" dirty="0" smtClean="0"/>
              <a:t>are needed to indicate:</a:t>
            </a:r>
          </a:p>
          <a:p>
            <a:pPr lvl="1" algn="just"/>
            <a:r>
              <a:rPr lang="en-US" sz="2400" dirty="0" smtClean="0"/>
              <a:t>Whether the </a:t>
            </a:r>
            <a:r>
              <a:rPr lang="en-US" sz="2400" dirty="0" smtClean="0">
                <a:solidFill>
                  <a:schemeClr val="accent1"/>
                </a:solidFill>
              </a:rPr>
              <a:t>page</a:t>
            </a:r>
            <a:r>
              <a:rPr lang="en-US" sz="2400" dirty="0" smtClean="0"/>
              <a:t> is </a:t>
            </a:r>
            <a:r>
              <a:rPr lang="en-US" sz="2400" dirty="0" smtClean="0">
                <a:solidFill>
                  <a:schemeClr val="accent1"/>
                </a:solidFill>
              </a:rPr>
              <a:t>in main memory or not</a:t>
            </a:r>
          </a:p>
          <a:p>
            <a:pPr lvl="1" algn="just"/>
            <a:r>
              <a:rPr lang="en-US" sz="2400" dirty="0" smtClean="0"/>
              <a:t>Whether the </a:t>
            </a:r>
            <a:r>
              <a:rPr lang="en-US" sz="2400" dirty="0" smtClean="0">
                <a:solidFill>
                  <a:schemeClr val="accent1"/>
                </a:solidFill>
              </a:rPr>
              <a:t>contents</a:t>
            </a:r>
            <a:r>
              <a:rPr lang="en-US" sz="2400" dirty="0" smtClean="0"/>
              <a:t> of the page has been </a:t>
            </a:r>
            <a:r>
              <a:rPr lang="en-US" sz="2400" dirty="0" smtClean="0">
                <a:solidFill>
                  <a:schemeClr val="accent1"/>
                </a:solidFill>
              </a:rPr>
              <a:t>altered</a:t>
            </a:r>
            <a:r>
              <a:rPr lang="en-US" sz="2400" dirty="0" smtClean="0"/>
              <a:t> since it was last loaded</a:t>
            </a:r>
          </a:p>
          <a:p>
            <a:pPr algn="just"/>
            <a:endParaRPr lang="en-US"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Table</a:t>
            </a:r>
            <a:endParaRPr lang="en-US" dirty="0"/>
          </a:p>
        </p:txBody>
      </p:sp>
      <p:pic>
        <p:nvPicPr>
          <p:cNvPr id="4" name="Content Placeholder 3" descr="Fig08_02a.gif"/>
          <p:cNvPicPr>
            <a:picLocks noGrp="1" noChangeAspect="1"/>
          </p:cNvPicPr>
          <p:nvPr>
            <p:ph idx="1"/>
          </p:nvPr>
        </p:nvPicPr>
        <p:blipFill>
          <a:blip r:embed="rId3"/>
          <a:stretch>
            <a:fillRect/>
          </a:stretch>
        </p:blipFill>
        <p:spPr>
          <a:xfrm>
            <a:off x="914400" y="1524000"/>
            <a:ext cx="7239000" cy="4001458"/>
          </a:xfrm>
        </p:spPr>
      </p:pic>
      <p:sp>
        <p:nvSpPr>
          <p:cNvPr id="5" name="TextBox 4"/>
          <p:cNvSpPr txBox="1"/>
          <p:nvPr/>
        </p:nvSpPr>
        <p:spPr>
          <a:xfrm>
            <a:off x="1066800" y="5410200"/>
            <a:ext cx="7239000" cy="461665"/>
          </a:xfrm>
          <a:prstGeom prst="rect">
            <a:avLst/>
          </a:prstGeom>
          <a:noFill/>
        </p:spPr>
        <p:txBody>
          <a:bodyPr wrap="square" rtlCol="0">
            <a:spAutoFit/>
          </a:bodyPr>
          <a:lstStyle/>
          <a:p>
            <a:r>
              <a:rPr lang="en-US" sz="2400" dirty="0" smtClean="0"/>
              <a:t>Control Bits include bits for protection and sharing</a:t>
            </a:r>
            <a:endParaRPr lang="en-US" sz="2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Page table </a:t>
            </a:r>
            <a:r>
              <a:rPr lang="en-US" sz="2400" dirty="0" smtClean="0"/>
              <a:t>is usually </a:t>
            </a:r>
            <a:r>
              <a:rPr lang="en-US" sz="2400" dirty="0" smtClean="0">
                <a:solidFill>
                  <a:schemeClr val="accent1"/>
                </a:solidFill>
              </a:rPr>
              <a:t>large in size</a:t>
            </a:r>
            <a:r>
              <a:rPr lang="en-US" sz="2400" dirty="0" smtClean="0"/>
              <a:t>, hence it can’t be kept in registers, so it is kept </a:t>
            </a:r>
            <a:r>
              <a:rPr lang="en-US" sz="2400" dirty="0" smtClean="0">
                <a:solidFill>
                  <a:schemeClr val="accent1"/>
                </a:solidFill>
              </a:rPr>
              <a:t>in main memory</a:t>
            </a:r>
          </a:p>
          <a:p>
            <a:pPr algn="just"/>
            <a:endParaRPr lang="en-US" sz="2400" b="1" u="sng" dirty="0" smtClean="0">
              <a:solidFill>
                <a:schemeClr val="accent1"/>
              </a:solidFill>
            </a:endParaRPr>
          </a:p>
          <a:p>
            <a:pPr algn="just"/>
            <a:r>
              <a:rPr lang="en-US" sz="2400" b="1" u="sng" dirty="0" smtClean="0">
                <a:solidFill>
                  <a:schemeClr val="accent1"/>
                </a:solidFill>
              </a:rPr>
              <a:t>Steps:</a:t>
            </a:r>
          </a:p>
          <a:p>
            <a:pPr lvl="1" algn="just"/>
            <a:r>
              <a:rPr lang="en-US" sz="2400" dirty="0" smtClean="0"/>
              <a:t>A </a:t>
            </a:r>
            <a:r>
              <a:rPr lang="en-US" sz="2400" dirty="0" smtClean="0">
                <a:solidFill>
                  <a:schemeClr val="accent1"/>
                </a:solidFill>
              </a:rPr>
              <a:t>register</a:t>
            </a:r>
            <a:r>
              <a:rPr lang="en-US" sz="2400" dirty="0" smtClean="0"/>
              <a:t> holds </a:t>
            </a:r>
            <a:r>
              <a:rPr lang="en-US" sz="2400" dirty="0" smtClean="0">
                <a:solidFill>
                  <a:schemeClr val="accent1"/>
                </a:solidFill>
              </a:rPr>
              <a:t>starting address </a:t>
            </a:r>
            <a:r>
              <a:rPr lang="en-US" sz="2400" dirty="0" smtClean="0"/>
              <a:t>of page table for running process</a:t>
            </a:r>
          </a:p>
          <a:p>
            <a:pPr lvl="1" algn="just"/>
            <a:r>
              <a:rPr lang="en-US" sz="2400" dirty="0" smtClean="0">
                <a:solidFill>
                  <a:schemeClr val="accent1"/>
                </a:solidFill>
              </a:rPr>
              <a:t>Page number </a:t>
            </a:r>
            <a:r>
              <a:rPr lang="en-US" sz="2400" dirty="0" smtClean="0"/>
              <a:t>field of virtual address is used as an </a:t>
            </a:r>
            <a:r>
              <a:rPr lang="en-US" sz="2400" dirty="0" smtClean="0">
                <a:solidFill>
                  <a:schemeClr val="accent1"/>
                </a:solidFill>
              </a:rPr>
              <a:t>index</a:t>
            </a:r>
            <a:r>
              <a:rPr lang="en-US" sz="2400" dirty="0" smtClean="0"/>
              <a:t> to find </a:t>
            </a:r>
            <a:r>
              <a:rPr lang="en-US" sz="2400" dirty="0" smtClean="0">
                <a:solidFill>
                  <a:schemeClr val="accent1"/>
                </a:solidFill>
              </a:rPr>
              <a:t>frame number </a:t>
            </a:r>
            <a:r>
              <a:rPr lang="en-US" sz="2400" dirty="0" smtClean="0"/>
              <a:t>from process page table</a:t>
            </a:r>
          </a:p>
          <a:p>
            <a:pPr lvl="1" algn="just"/>
            <a:r>
              <a:rPr lang="en-US" sz="2400" dirty="0" smtClean="0">
                <a:solidFill>
                  <a:schemeClr val="accent1"/>
                </a:solidFill>
              </a:rPr>
              <a:t>Frame number </a:t>
            </a:r>
            <a:r>
              <a:rPr lang="en-US" sz="2400" dirty="0" smtClean="0"/>
              <a:t>is combined with </a:t>
            </a:r>
            <a:r>
              <a:rPr lang="en-US" sz="2400" dirty="0" smtClean="0">
                <a:solidFill>
                  <a:schemeClr val="accent1"/>
                </a:solidFill>
              </a:rPr>
              <a:t>offset</a:t>
            </a:r>
            <a:r>
              <a:rPr lang="en-US" sz="2400" dirty="0" smtClean="0"/>
              <a:t> to get the real address</a:t>
            </a:r>
            <a:endParaRPr lang="en-US" sz="24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03.gif"/>
          <p:cNvPicPr>
            <a:picLocks noGrp="1" noChangeAspect="1"/>
          </p:cNvPicPr>
          <p:nvPr>
            <p:ph idx="1"/>
          </p:nvPr>
        </p:nvPicPr>
        <p:blipFill>
          <a:blip r:embed="rId3"/>
          <a:stretch>
            <a:fillRect/>
          </a:stretch>
        </p:blipFill>
        <p:spPr>
          <a:xfrm>
            <a:off x="1066800" y="1066799"/>
            <a:ext cx="7541202" cy="5623947"/>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Page Tables</a:t>
            </a:r>
            <a:endParaRPr lang="en-US" dirty="0"/>
          </a:p>
        </p:txBody>
      </p:sp>
      <p:sp>
        <p:nvSpPr>
          <p:cNvPr id="3" name="Content Placeholder 2"/>
          <p:cNvSpPr>
            <a:spLocks noGrp="1"/>
          </p:cNvSpPr>
          <p:nvPr>
            <p:ph idx="1"/>
          </p:nvPr>
        </p:nvSpPr>
        <p:spPr/>
        <p:txBody>
          <a:bodyPr/>
          <a:lstStyle/>
          <a:p>
            <a:pPr algn="just"/>
            <a:r>
              <a:rPr lang="en-US" sz="2400" dirty="0" smtClean="0"/>
              <a:t>A </a:t>
            </a:r>
            <a:r>
              <a:rPr lang="en-US" sz="2400" dirty="0" smtClean="0">
                <a:solidFill>
                  <a:schemeClr val="accent1"/>
                </a:solidFill>
              </a:rPr>
              <a:t>process</a:t>
            </a:r>
            <a:r>
              <a:rPr lang="en-US" sz="2400" dirty="0" smtClean="0"/>
              <a:t> can occupy </a:t>
            </a:r>
            <a:r>
              <a:rPr lang="en-US" sz="2400" dirty="0" smtClean="0">
                <a:solidFill>
                  <a:schemeClr val="accent1"/>
                </a:solidFill>
              </a:rPr>
              <a:t>huge amount </a:t>
            </a:r>
            <a:r>
              <a:rPr lang="en-US" sz="2400" dirty="0" smtClean="0"/>
              <a:t>of virtual memory</a:t>
            </a:r>
          </a:p>
          <a:p>
            <a:pPr algn="just"/>
            <a:endParaRPr lang="en-US" sz="2400" dirty="0" smtClean="0"/>
          </a:p>
          <a:p>
            <a:pPr algn="just"/>
            <a:r>
              <a:rPr lang="en-US" sz="2400" dirty="0" smtClean="0"/>
              <a:t>E.g</a:t>
            </a:r>
            <a:r>
              <a:rPr lang="en-US" sz="2400" dirty="0" smtClean="0"/>
              <a:t>. Consider an architecture with </a:t>
            </a:r>
            <a:r>
              <a:rPr lang="en-US" sz="2400" dirty="0" smtClean="0">
                <a:solidFill>
                  <a:schemeClr val="accent1"/>
                </a:solidFill>
              </a:rPr>
              <a:t>2 GB </a:t>
            </a:r>
            <a:r>
              <a:rPr lang="en-US" sz="2400" dirty="0" smtClean="0"/>
              <a:t>virtual memory per process, with page size of </a:t>
            </a:r>
            <a:r>
              <a:rPr lang="en-US" sz="2400" dirty="0" smtClean="0">
                <a:solidFill>
                  <a:schemeClr val="accent1"/>
                </a:solidFill>
              </a:rPr>
              <a:t>512 bytes</a:t>
            </a:r>
          </a:p>
          <a:p>
            <a:pPr lvl="1" algn="just"/>
            <a:r>
              <a:rPr lang="en-US" sz="2400" dirty="0" smtClean="0"/>
              <a:t>Page table entries: </a:t>
            </a:r>
            <a:r>
              <a:rPr lang="en-US" sz="2400" dirty="0" smtClean="0">
                <a:solidFill>
                  <a:schemeClr val="accent1"/>
                </a:solidFill>
              </a:rPr>
              <a:t>2^22 (per process!!) </a:t>
            </a:r>
          </a:p>
          <a:p>
            <a:pPr algn="just"/>
            <a:endParaRPr lang="en-US" sz="2400" dirty="0" smtClean="0"/>
          </a:p>
          <a:p>
            <a:pPr algn="just"/>
            <a:r>
              <a:rPr lang="en-US" sz="2400" dirty="0" smtClean="0"/>
              <a:t>Hence </a:t>
            </a:r>
            <a:r>
              <a:rPr lang="en-US" sz="2400" dirty="0" smtClean="0"/>
              <a:t>page tables are also stored in virtual memory</a:t>
            </a:r>
          </a:p>
          <a:p>
            <a:pPr algn="just"/>
            <a:endParaRPr lang="en-US" sz="2400" dirty="0" smtClean="0"/>
          </a:p>
          <a:p>
            <a:pPr algn="just"/>
            <a:r>
              <a:rPr lang="en-US" sz="2400" dirty="0" smtClean="0"/>
              <a:t>When </a:t>
            </a:r>
            <a:r>
              <a:rPr lang="en-US" sz="2400" dirty="0" smtClean="0"/>
              <a:t>a process is running, part of its page table is in main memory</a:t>
            </a:r>
          </a:p>
          <a:p>
            <a:pPr algn="just"/>
            <a:endParaRPr lang="en-US"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level Scheme</a:t>
            </a:r>
            <a:endParaRPr lang="en-US" dirty="0"/>
          </a:p>
        </p:txBody>
      </p:sp>
      <p:sp>
        <p:nvSpPr>
          <p:cNvPr id="3" name="Content Placeholder 2"/>
          <p:cNvSpPr>
            <a:spLocks noGrp="1"/>
          </p:cNvSpPr>
          <p:nvPr>
            <p:ph idx="1"/>
          </p:nvPr>
        </p:nvSpPr>
        <p:spPr/>
        <p:txBody>
          <a:bodyPr/>
          <a:lstStyle/>
          <a:p>
            <a:pPr algn="just"/>
            <a:r>
              <a:rPr lang="en-US" sz="2400" dirty="0" smtClean="0"/>
              <a:t>To maintain page tables properly, a </a:t>
            </a:r>
            <a:r>
              <a:rPr lang="en-US" sz="2400" dirty="0" smtClean="0">
                <a:solidFill>
                  <a:schemeClr val="accent1"/>
                </a:solidFill>
              </a:rPr>
              <a:t>page directory</a:t>
            </a:r>
            <a:r>
              <a:rPr lang="en-US" sz="2400" dirty="0" smtClean="0"/>
              <a:t> kind of structure can be used</a:t>
            </a:r>
          </a:p>
          <a:p>
            <a:pPr algn="just"/>
            <a:endParaRPr lang="en-US" sz="2400" dirty="0" smtClean="0"/>
          </a:p>
          <a:p>
            <a:pPr algn="just"/>
            <a:r>
              <a:rPr lang="en-US" sz="2400" dirty="0" smtClean="0"/>
              <a:t>Page directory can contain </a:t>
            </a:r>
            <a:r>
              <a:rPr lang="en-US" sz="2400" dirty="0" smtClean="0">
                <a:solidFill>
                  <a:schemeClr val="accent1"/>
                </a:solidFill>
              </a:rPr>
              <a:t>X records</a:t>
            </a:r>
          </a:p>
          <a:p>
            <a:pPr lvl="1" algn="just"/>
            <a:r>
              <a:rPr lang="en-US" sz="2400" dirty="0" smtClean="0"/>
              <a:t>Each record points to a page table</a:t>
            </a:r>
          </a:p>
          <a:p>
            <a:pPr algn="just"/>
            <a:endParaRPr lang="en-US" sz="2400" dirty="0" smtClean="0"/>
          </a:p>
          <a:p>
            <a:pPr algn="just"/>
            <a:r>
              <a:rPr lang="en-US" sz="2400" dirty="0" smtClean="0"/>
              <a:t>Length </a:t>
            </a:r>
            <a:r>
              <a:rPr lang="en-US" sz="2400" dirty="0" smtClean="0"/>
              <a:t>of page directory : </a:t>
            </a:r>
            <a:r>
              <a:rPr lang="en-US" sz="2400" dirty="0" smtClean="0">
                <a:solidFill>
                  <a:schemeClr val="accent1"/>
                </a:solidFill>
              </a:rPr>
              <a:t>X</a:t>
            </a:r>
          </a:p>
          <a:p>
            <a:pPr algn="just"/>
            <a:r>
              <a:rPr lang="en-US" sz="2400" dirty="0" smtClean="0"/>
              <a:t>Length of page table:</a:t>
            </a:r>
            <a:r>
              <a:rPr lang="en-US" sz="2400" dirty="0" smtClean="0">
                <a:solidFill>
                  <a:schemeClr val="accent1"/>
                </a:solidFill>
              </a:rPr>
              <a:t> Y</a:t>
            </a:r>
          </a:p>
          <a:p>
            <a:pPr algn="just"/>
            <a:endParaRPr lang="en-US" sz="2400" dirty="0" smtClean="0"/>
          </a:p>
          <a:p>
            <a:pPr algn="just"/>
            <a:r>
              <a:rPr lang="en-US" sz="2400" dirty="0" smtClean="0"/>
              <a:t>A </a:t>
            </a:r>
            <a:r>
              <a:rPr lang="en-US" sz="2400" dirty="0" smtClean="0"/>
              <a:t>process can contain </a:t>
            </a:r>
            <a:r>
              <a:rPr lang="en-US" sz="2400" dirty="0" smtClean="0">
                <a:solidFill>
                  <a:schemeClr val="accent1"/>
                </a:solidFill>
              </a:rPr>
              <a:t>X * Y </a:t>
            </a:r>
            <a:r>
              <a:rPr lang="en-US" sz="2400" dirty="0" smtClean="0"/>
              <a:t>pages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a:t>
            </a:r>
            <a:br>
              <a:rPr lang="en-US" dirty="0" smtClean="0"/>
            </a:br>
            <a:r>
              <a:rPr lang="en-US" dirty="0" smtClean="0"/>
              <a:t>Hierarchical Page Table</a:t>
            </a:r>
            <a:endParaRPr lang="en-US" dirty="0"/>
          </a:p>
        </p:txBody>
      </p:sp>
      <p:sp>
        <p:nvSpPr>
          <p:cNvPr id="3" name="Content Placeholder 2"/>
          <p:cNvSpPr>
            <a:spLocks noGrp="1"/>
          </p:cNvSpPr>
          <p:nvPr>
            <p:ph idx="1"/>
          </p:nvPr>
        </p:nvSpPr>
        <p:spPr/>
        <p:txBody>
          <a:bodyPr/>
          <a:lstStyle/>
          <a:p>
            <a:pPr algn="just"/>
            <a:r>
              <a:rPr lang="en-US" sz="2400" dirty="0" smtClean="0"/>
              <a:t>Consider </a:t>
            </a:r>
            <a:r>
              <a:rPr lang="en-US" sz="2400" dirty="0" smtClean="0">
                <a:solidFill>
                  <a:schemeClr val="accent1"/>
                </a:solidFill>
              </a:rPr>
              <a:t>two level </a:t>
            </a:r>
            <a:r>
              <a:rPr lang="en-US" sz="2400" dirty="0" smtClean="0"/>
              <a:t>example with a </a:t>
            </a:r>
            <a:r>
              <a:rPr lang="en-US" sz="2400" dirty="0" smtClean="0">
                <a:solidFill>
                  <a:schemeClr val="accent1"/>
                </a:solidFill>
              </a:rPr>
              <a:t>32 bit address</a:t>
            </a:r>
            <a:r>
              <a:rPr lang="en-US" sz="2400" dirty="0" smtClean="0"/>
              <a:t>: 4 GB address space</a:t>
            </a:r>
          </a:p>
          <a:p>
            <a:pPr algn="just"/>
            <a:r>
              <a:rPr lang="en-US" sz="2400" dirty="0" smtClean="0">
                <a:solidFill>
                  <a:schemeClr val="accent1"/>
                </a:solidFill>
              </a:rPr>
              <a:t>Page size </a:t>
            </a:r>
            <a:r>
              <a:rPr lang="en-US" sz="2400" dirty="0" smtClean="0"/>
              <a:t>: 4 KB</a:t>
            </a:r>
          </a:p>
          <a:p>
            <a:pPr algn="just"/>
            <a:endParaRPr lang="en-US" sz="2400" dirty="0" smtClean="0">
              <a:solidFill>
                <a:schemeClr val="accent1"/>
              </a:solidFill>
            </a:endParaRPr>
          </a:p>
          <a:p>
            <a:pPr algn="just"/>
            <a:r>
              <a:rPr lang="en-US" sz="2400" dirty="0" smtClean="0">
                <a:solidFill>
                  <a:schemeClr val="accent1"/>
                </a:solidFill>
              </a:rPr>
              <a:t>Number </a:t>
            </a:r>
            <a:r>
              <a:rPr lang="en-US" sz="2400" dirty="0" smtClean="0">
                <a:solidFill>
                  <a:schemeClr val="accent1"/>
                </a:solidFill>
              </a:rPr>
              <a:t>of PTE</a:t>
            </a:r>
            <a:r>
              <a:rPr lang="en-US" sz="2400" dirty="0" smtClean="0"/>
              <a:t>: 2^20</a:t>
            </a:r>
          </a:p>
          <a:p>
            <a:pPr algn="just"/>
            <a:endParaRPr lang="en-US" sz="2400" dirty="0" smtClean="0">
              <a:solidFill>
                <a:schemeClr val="accent1"/>
              </a:solidFill>
            </a:endParaRPr>
          </a:p>
          <a:p>
            <a:pPr algn="just"/>
            <a:r>
              <a:rPr lang="en-US" sz="2400" dirty="0" smtClean="0">
                <a:solidFill>
                  <a:schemeClr val="accent1"/>
                </a:solidFill>
              </a:rPr>
              <a:t>Each </a:t>
            </a:r>
            <a:r>
              <a:rPr lang="en-US" sz="2400" dirty="0" smtClean="0">
                <a:solidFill>
                  <a:schemeClr val="accent1"/>
                </a:solidFill>
              </a:rPr>
              <a:t>entry </a:t>
            </a:r>
            <a:r>
              <a:rPr lang="en-US" sz="2400" dirty="0" smtClean="0"/>
              <a:t>requires </a:t>
            </a:r>
            <a:r>
              <a:rPr lang="en-US" sz="2400" dirty="0" smtClean="0">
                <a:solidFill>
                  <a:schemeClr val="accent1"/>
                </a:solidFill>
              </a:rPr>
              <a:t>4 bytes </a:t>
            </a:r>
            <a:r>
              <a:rPr lang="en-US" sz="2400" dirty="0" smtClean="0"/>
              <a:t>for storage</a:t>
            </a:r>
          </a:p>
          <a:p>
            <a:pPr lvl="1" algn="just"/>
            <a:r>
              <a:rPr lang="en-US" sz="2400" dirty="0" smtClean="0"/>
              <a:t>Total space needed: 4 MB (for Page Table!)</a:t>
            </a:r>
          </a:p>
          <a:p>
            <a:pPr algn="just"/>
            <a:r>
              <a:rPr lang="en-US" sz="2400" dirty="0" smtClean="0"/>
              <a:t>The address can be divided as per following:</a:t>
            </a:r>
          </a:p>
          <a:p>
            <a:pPr lvl="1" algn="just"/>
            <a:r>
              <a:rPr lang="en-US" sz="2400" dirty="0" smtClean="0"/>
              <a:t>10+10+12</a:t>
            </a:r>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a:t>
            </a:r>
            <a:br>
              <a:rPr lang="en-US" dirty="0" smtClean="0"/>
            </a:br>
            <a:r>
              <a:rPr lang="en-US" dirty="0" smtClean="0"/>
              <a:t>Hierarchical Page Table</a:t>
            </a:r>
            <a:endParaRPr lang="en-US" dirty="0"/>
          </a:p>
        </p:txBody>
      </p:sp>
      <p:pic>
        <p:nvPicPr>
          <p:cNvPr id="4" name="Content Placeholder 3" descr="Fig08_04.gif"/>
          <p:cNvPicPr>
            <a:picLocks noGrp="1" noChangeAspect="1"/>
          </p:cNvPicPr>
          <p:nvPr>
            <p:ph idx="1"/>
          </p:nvPr>
        </p:nvPicPr>
        <p:blipFill>
          <a:blip r:embed="rId3"/>
          <a:stretch>
            <a:fillRect/>
          </a:stretch>
        </p:blipFill>
        <p:spPr>
          <a:xfrm>
            <a:off x="681439" y="1447800"/>
            <a:ext cx="7897257" cy="5181600"/>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for Hierarchical page table</a:t>
            </a:r>
            <a:endParaRPr lang="en-US" dirty="0"/>
          </a:p>
        </p:txBody>
      </p:sp>
      <p:pic>
        <p:nvPicPr>
          <p:cNvPr id="4" name="Content Placeholder 3" descr="Fig08_05.gif"/>
          <p:cNvPicPr>
            <a:picLocks noGrp="1" noChangeAspect="1"/>
          </p:cNvPicPr>
          <p:nvPr>
            <p:ph idx="1"/>
          </p:nvPr>
        </p:nvPicPr>
        <p:blipFill>
          <a:blip r:embed="rId3"/>
          <a:stretch>
            <a:fillRect/>
          </a:stretch>
        </p:blipFill>
        <p:spPr>
          <a:xfrm>
            <a:off x="0" y="1524001"/>
            <a:ext cx="9089105" cy="5334000"/>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Page tables </a:t>
            </a:r>
            <a:br>
              <a:rPr lang="en-NZ" dirty="0" smtClean="0"/>
            </a:br>
            <a:r>
              <a:rPr lang="en-NZ" dirty="0" smtClean="0"/>
              <a:t>grow proportionally</a:t>
            </a:r>
            <a:endParaRPr lang="en-NZ" dirty="0"/>
          </a:p>
        </p:txBody>
      </p:sp>
      <p:sp>
        <p:nvSpPr>
          <p:cNvPr id="3" name="Content Placeholder 2"/>
          <p:cNvSpPr>
            <a:spLocks noGrp="1"/>
          </p:cNvSpPr>
          <p:nvPr>
            <p:ph idx="1"/>
          </p:nvPr>
        </p:nvSpPr>
        <p:spPr/>
        <p:txBody>
          <a:bodyPr/>
          <a:lstStyle/>
          <a:p>
            <a:pPr algn="just"/>
            <a:r>
              <a:rPr lang="en-NZ" sz="2400" dirty="0" smtClean="0"/>
              <a:t>A </a:t>
            </a:r>
            <a:r>
              <a:rPr lang="en-NZ" sz="2400" dirty="0" smtClean="0">
                <a:solidFill>
                  <a:srgbClr val="0070C0"/>
                </a:solidFill>
              </a:rPr>
              <a:t>drawback</a:t>
            </a:r>
            <a:r>
              <a:rPr lang="en-NZ" sz="2400" dirty="0" smtClean="0"/>
              <a:t> of the type of page tables just discussed is that </a:t>
            </a:r>
          </a:p>
          <a:p>
            <a:pPr lvl="1" algn="just"/>
            <a:r>
              <a:rPr lang="en-NZ" sz="2400" dirty="0" smtClean="0"/>
              <a:t>Their size is proportional to that of the virtual address space</a:t>
            </a:r>
          </a:p>
          <a:p>
            <a:pPr algn="just"/>
            <a:endParaRPr lang="en-NZ" sz="2400" dirty="0" smtClean="0"/>
          </a:p>
          <a:p>
            <a:pPr algn="just"/>
            <a:r>
              <a:rPr lang="en-NZ" sz="2400" dirty="0" smtClean="0"/>
              <a:t>An alternative is </a:t>
            </a:r>
            <a:r>
              <a:rPr lang="en-NZ" sz="2400" dirty="0" smtClean="0">
                <a:solidFill>
                  <a:srgbClr val="0070C0"/>
                </a:solidFill>
              </a:rPr>
              <a:t>Inverted Page Tables</a:t>
            </a:r>
          </a:p>
          <a:p>
            <a:pPr algn="just"/>
            <a:endParaRPr lang="en-NZ" sz="2400" dirty="0" smtClean="0"/>
          </a:p>
          <a:p>
            <a:pPr algn="just"/>
            <a:endParaRPr lang="en-NZ" sz="24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One page table entry </a:t>
            </a:r>
            <a:r>
              <a:rPr lang="en-US" sz="2400" dirty="0" smtClean="0"/>
              <a:t>for </a:t>
            </a:r>
            <a:r>
              <a:rPr lang="en-US" sz="2400" dirty="0" smtClean="0">
                <a:solidFill>
                  <a:schemeClr val="accent1"/>
                </a:solidFill>
              </a:rPr>
              <a:t>every frame </a:t>
            </a:r>
            <a:r>
              <a:rPr lang="en-US" sz="2400" dirty="0" smtClean="0"/>
              <a:t>in main memory</a:t>
            </a:r>
          </a:p>
          <a:p>
            <a:pPr algn="just"/>
            <a:endParaRPr lang="en-US" sz="2400" dirty="0" smtClean="0"/>
          </a:p>
          <a:p>
            <a:pPr algn="just"/>
            <a:r>
              <a:rPr lang="en-US" sz="2400" dirty="0" smtClean="0"/>
              <a:t>Hence </a:t>
            </a:r>
            <a:r>
              <a:rPr lang="en-US" sz="2400" dirty="0" smtClean="0"/>
              <a:t>number of </a:t>
            </a:r>
            <a:r>
              <a:rPr lang="en-US" sz="2400" dirty="0" smtClean="0">
                <a:solidFill>
                  <a:schemeClr val="accent1"/>
                </a:solidFill>
              </a:rPr>
              <a:t>page table entries </a:t>
            </a:r>
            <a:r>
              <a:rPr lang="en-US" sz="2400" dirty="0" smtClean="0"/>
              <a:t>in inverted page table are </a:t>
            </a:r>
            <a:r>
              <a:rPr lang="en-US" sz="2400" dirty="0" smtClean="0">
                <a:solidFill>
                  <a:schemeClr val="accent1"/>
                </a:solidFill>
              </a:rPr>
              <a:t>fixed</a:t>
            </a:r>
          </a:p>
          <a:p>
            <a:pPr lvl="1" algn="just"/>
            <a:r>
              <a:rPr lang="en-US" sz="2400" dirty="0" smtClean="0"/>
              <a:t>Equal to number of frames</a:t>
            </a:r>
          </a:p>
          <a:p>
            <a:pPr algn="just"/>
            <a:endParaRPr lang="en-US" sz="2400" dirty="0" smtClean="0">
              <a:solidFill>
                <a:schemeClr val="accent1"/>
              </a:solidFill>
            </a:endParaRPr>
          </a:p>
          <a:p>
            <a:pPr algn="just"/>
            <a:r>
              <a:rPr lang="en-US" sz="2400" dirty="0" smtClean="0">
                <a:solidFill>
                  <a:schemeClr val="accent1"/>
                </a:solidFill>
              </a:rPr>
              <a:t>Single </a:t>
            </a:r>
            <a:r>
              <a:rPr lang="en-US" sz="2400" dirty="0" smtClean="0">
                <a:solidFill>
                  <a:schemeClr val="accent1"/>
                </a:solidFill>
              </a:rPr>
              <a:t>table </a:t>
            </a:r>
            <a:r>
              <a:rPr lang="en-US" sz="2400" dirty="0" smtClean="0"/>
              <a:t>is used to store information for</a:t>
            </a:r>
            <a:r>
              <a:rPr lang="en-US" sz="2400" dirty="0" smtClean="0">
                <a:solidFill>
                  <a:schemeClr val="accent1"/>
                </a:solidFill>
              </a:rPr>
              <a:t> all processes</a:t>
            </a:r>
          </a:p>
          <a:p>
            <a:pPr algn="just"/>
            <a:endParaRPr lang="en-US" sz="2400" b="1" dirty="0" smtClean="0">
              <a:solidFill>
                <a:schemeClr val="accent1"/>
              </a:solidFill>
            </a:endParaRPr>
          </a:p>
          <a:p>
            <a:pPr algn="just"/>
            <a:r>
              <a:rPr lang="en-US" sz="2400" b="1" dirty="0" smtClean="0">
                <a:solidFill>
                  <a:schemeClr val="accent1"/>
                </a:solidFill>
              </a:rPr>
              <a:t>Why </a:t>
            </a:r>
            <a:r>
              <a:rPr lang="en-US" sz="2400" b="1" dirty="0" smtClean="0">
                <a:solidFill>
                  <a:schemeClr val="accent1"/>
                </a:solidFill>
              </a:rPr>
              <a:t>called as Inverted?</a:t>
            </a:r>
          </a:p>
          <a:p>
            <a:pPr lvl="1" algn="just"/>
            <a:r>
              <a:rPr lang="en-US" sz="2400" dirty="0" smtClean="0"/>
              <a:t>As the indexing is done based on frame number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pic>
        <p:nvPicPr>
          <p:cNvPr id="1026" name="Picture 2" descr="https://media.geeksforgeeks.org/wp-content/uploads/33-6.png"/>
          <p:cNvPicPr>
            <a:picLocks noChangeAspect="1" noChangeArrowheads="1"/>
          </p:cNvPicPr>
          <p:nvPr/>
        </p:nvPicPr>
        <p:blipFill>
          <a:blip r:embed="rId2"/>
          <a:srcRect/>
          <a:stretch>
            <a:fillRect/>
          </a:stretch>
        </p:blipFill>
        <p:spPr bwMode="auto">
          <a:xfrm>
            <a:off x="76200" y="1295400"/>
            <a:ext cx="8988425" cy="5486400"/>
          </a:xfrm>
          <a:prstGeom prst="rect">
            <a:avLst/>
          </a:prstGeom>
          <a:no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 - Hashing</a:t>
            </a:r>
            <a:endParaRPr lang="en-US" dirty="0"/>
          </a:p>
        </p:txBody>
      </p:sp>
      <p:sp>
        <p:nvSpPr>
          <p:cNvPr id="3" name="Content Placeholder 2"/>
          <p:cNvSpPr>
            <a:spLocks noGrp="1"/>
          </p:cNvSpPr>
          <p:nvPr>
            <p:ph idx="1"/>
          </p:nvPr>
        </p:nvSpPr>
        <p:spPr/>
        <p:txBody>
          <a:bodyPr/>
          <a:lstStyle/>
          <a:p>
            <a:pPr algn="just"/>
            <a:r>
              <a:rPr lang="en-US" sz="2400" dirty="0" smtClean="0"/>
              <a:t>Used on PowerPC, UltraSPARC, and IA-64 architecture</a:t>
            </a:r>
          </a:p>
          <a:p>
            <a:pPr algn="just"/>
            <a:endParaRPr lang="en-US" sz="2400" dirty="0" smtClean="0">
              <a:solidFill>
                <a:schemeClr val="accent1"/>
              </a:solidFill>
            </a:endParaRPr>
          </a:p>
          <a:p>
            <a:pPr algn="just"/>
            <a:r>
              <a:rPr lang="en-US" sz="2400" dirty="0" smtClean="0">
                <a:solidFill>
                  <a:schemeClr val="accent1"/>
                </a:solidFill>
              </a:rPr>
              <a:t>Page </a:t>
            </a:r>
            <a:r>
              <a:rPr lang="en-US" sz="2400" dirty="0" smtClean="0">
                <a:solidFill>
                  <a:schemeClr val="accent1"/>
                </a:solidFill>
              </a:rPr>
              <a:t>number </a:t>
            </a:r>
            <a:r>
              <a:rPr lang="en-US" sz="2400" dirty="0" smtClean="0"/>
              <a:t>portion of a virtual address is </a:t>
            </a:r>
            <a:r>
              <a:rPr lang="en-US" sz="2400" dirty="0" smtClean="0">
                <a:solidFill>
                  <a:schemeClr val="accent1"/>
                </a:solidFill>
              </a:rPr>
              <a:t>mapped</a:t>
            </a:r>
            <a:r>
              <a:rPr lang="en-US" sz="2400" dirty="0" smtClean="0"/>
              <a:t> into a </a:t>
            </a:r>
            <a:r>
              <a:rPr lang="en-US" sz="2400" dirty="0" smtClean="0">
                <a:solidFill>
                  <a:schemeClr val="accent1"/>
                </a:solidFill>
              </a:rPr>
              <a:t>hash value</a:t>
            </a:r>
          </a:p>
          <a:p>
            <a:pPr algn="just"/>
            <a:endParaRPr lang="en-US" sz="2400" dirty="0" smtClean="0"/>
          </a:p>
          <a:p>
            <a:pPr algn="just"/>
            <a:r>
              <a:rPr lang="en-US" sz="2400" dirty="0" smtClean="0"/>
              <a:t>Hash </a:t>
            </a:r>
            <a:r>
              <a:rPr lang="en-US" sz="2400" dirty="0" smtClean="0"/>
              <a:t>value </a:t>
            </a:r>
            <a:r>
              <a:rPr lang="en-US" sz="2400" dirty="0" smtClean="0">
                <a:solidFill>
                  <a:schemeClr val="accent1"/>
                </a:solidFill>
              </a:rPr>
              <a:t>points to </a:t>
            </a:r>
            <a:r>
              <a:rPr lang="en-US" sz="2400" dirty="0" smtClean="0"/>
              <a:t>inverted page table</a:t>
            </a:r>
          </a:p>
          <a:p>
            <a:pPr algn="just"/>
            <a:endParaRPr lang="en-US" sz="2400" dirty="0" smtClean="0"/>
          </a:p>
          <a:p>
            <a:pPr algn="just"/>
            <a:r>
              <a:rPr lang="en-US" sz="2400" dirty="0" smtClean="0"/>
              <a:t>Fixed proportion of real memory is required for the tables regardless of the number of processes</a:t>
            </a:r>
          </a:p>
          <a:p>
            <a:pPr algn="just"/>
            <a:endParaRPr lang="en-US" sz="24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sp>
        <p:nvSpPr>
          <p:cNvPr id="3" name="Content Placeholder 2"/>
          <p:cNvSpPr>
            <a:spLocks noGrp="1"/>
          </p:cNvSpPr>
          <p:nvPr>
            <p:ph idx="1"/>
          </p:nvPr>
        </p:nvSpPr>
        <p:spPr/>
        <p:txBody>
          <a:bodyPr/>
          <a:lstStyle/>
          <a:p>
            <a:pPr algn="just">
              <a:buNone/>
            </a:pPr>
            <a:r>
              <a:rPr lang="en-NZ" sz="2400" dirty="0" smtClean="0"/>
              <a:t>Each entry in the page table includes:</a:t>
            </a:r>
            <a:endParaRPr lang="en-US" sz="2400" dirty="0" smtClean="0"/>
          </a:p>
          <a:p>
            <a:pPr algn="just"/>
            <a:endParaRPr lang="en-US" sz="2400" dirty="0" smtClean="0">
              <a:solidFill>
                <a:schemeClr val="accent1"/>
              </a:solidFill>
            </a:endParaRPr>
          </a:p>
          <a:p>
            <a:pPr algn="just"/>
            <a:r>
              <a:rPr lang="en-US" sz="2400" dirty="0" smtClean="0">
                <a:solidFill>
                  <a:schemeClr val="accent1"/>
                </a:solidFill>
              </a:rPr>
              <a:t>Page </a:t>
            </a:r>
            <a:r>
              <a:rPr lang="en-US" sz="2400" dirty="0" smtClean="0">
                <a:solidFill>
                  <a:schemeClr val="accent1"/>
                </a:solidFill>
              </a:rPr>
              <a:t>number</a:t>
            </a:r>
          </a:p>
          <a:p>
            <a:pPr algn="just"/>
            <a:r>
              <a:rPr lang="en-US" sz="2400" dirty="0" smtClean="0">
                <a:solidFill>
                  <a:schemeClr val="accent1"/>
                </a:solidFill>
              </a:rPr>
              <a:t>Process identifier</a:t>
            </a:r>
          </a:p>
          <a:p>
            <a:pPr lvl="1" algn="just"/>
            <a:r>
              <a:rPr lang="en-NZ" sz="2400" dirty="0" smtClean="0"/>
              <a:t>The process that owns this page.</a:t>
            </a:r>
          </a:p>
          <a:p>
            <a:pPr algn="just"/>
            <a:r>
              <a:rPr lang="en-NZ" sz="2400" dirty="0" smtClean="0"/>
              <a:t> </a:t>
            </a:r>
            <a:r>
              <a:rPr lang="en-US" sz="2400" dirty="0" smtClean="0">
                <a:solidFill>
                  <a:schemeClr val="accent1"/>
                </a:solidFill>
              </a:rPr>
              <a:t>Control bits</a:t>
            </a:r>
          </a:p>
          <a:p>
            <a:pPr lvl="1" algn="just"/>
            <a:r>
              <a:rPr lang="en-NZ" sz="2400" dirty="0" smtClean="0"/>
              <a:t> includes flags</a:t>
            </a:r>
            <a:endParaRPr lang="en-US" sz="2400" dirty="0" smtClean="0"/>
          </a:p>
          <a:p>
            <a:pPr algn="just"/>
            <a:r>
              <a:rPr lang="en-US" sz="2400" dirty="0" smtClean="0">
                <a:solidFill>
                  <a:schemeClr val="accent1"/>
                </a:solidFill>
              </a:rPr>
              <a:t>Chain pointer</a:t>
            </a:r>
          </a:p>
          <a:p>
            <a:pPr lvl="1" algn="just"/>
            <a:r>
              <a:rPr lang="en-NZ" sz="2400" dirty="0" smtClean="0"/>
              <a:t> the index value of the next entry in the chain</a:t>
            </a:r>
            <a:endParaRPr lang="en-US" sz="24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pic>
        <p:nvPicPr>
          <p:cNvPr id="4" name="Content Placeholder 3" descr="Fig08_06.gif"/>
          <p:cNvPicPr>
            <a:picLocks noGrp="1" noChangeAspect="1"/>
          </p:cNvPicPr>
          <p:nvPr>
            <p:ph idx="1"/>
          </p:nvPr>
        </p:nvPicPr>
        <p:blipFill>
          <a:blip r:embed="rId3"/>
          <a:stretch>
            <a:fillRect/>
          </a:stretch>
        </p:blipFill>
        <p:spPr>
          <a:xfrm>
            <a:off x="533400" y="1276579"/>
            <a:ext cx="8382000" cy="5352821"/>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Key points in</a:t>
            </a:r>
            <a:br>
              <a:rPr lang="en-US" dirty="0" smtClean="0"/>
            </a:br>
            <a:r>
              <a:rPr lang="en-US" dirty="0" smtClean="0"/>
              <a:t>Memory Management</a:t>
            </a:r>
          </a:p>
        </p:txBody>
      </p:sp>
      <p:sp>
        <p:nvSpPr>
          <p:cNvPr id="4" name="Content Placeholder 3"/>
          <p:cNvSpPr>
            <a:spLocks noGrp="1"/>
          </p:cNvSpPr>
          <p:nvPr>
            <p:ph idx="1"/>
          </p:nvPr>
        </p:nvSpPr>
        <p:spPr/>
        <p:txBody>
          <a:bodyPr/>
          <a:lstStyle/>
          <a:p>
            <a:pPr marL="514350" indent="-514350" algn="just">
              <a:buFont typeface="+mj-lt"/>
              <a:buAutoNum type="arabicPeriod"/>
            </a:pPr>
            <a:r>
              <a:rPr lang="en-US" sz="2400" dirty="0" smtClean="0"/>
              <a:t>Memory references in a process are </a:t>
            </a:r>
            <a:r>
              <a:rPr lang="en-US" sz="2400" dirty="0" smtClean="0">
                <a:solidFill>
                  <a:schemeClr val="accent1"/>
                </a:solidFill>
              </a:rPr>
              <a:t>logical addresses</a:t>
            </a:r>
            <a:r>
              <a:rPr lang="en-US" sz="2400" dirty="0" smtClean="0"/>
              <a:t>, dynamically translated into </a:t>
            </a:r>
            <a:r>
              <a:rPr lang="en-US" sz="2400" dirty="0" smtClean="0">
                <a:solidFill>
                  <a:schemeClr val="accent1"/>
                </a:solidFill>
              </a:rPr>
              <a:t>physical addresses </a:t>
            </a:r>
            <a:r>
              <a:rPr lang="en-US" sz="2400" dirty="0" smtClean="0"/>
              <a:t>at run time</a:t>
            </a:r>
          </a:p>
          <a:p>
            <a:pPr marL="971550" lvl="1" indent="-514350" algn="just"/>
            <a:r>
              <a:rPr lang="en-US" sz="2400" dirty="0" smtClean="0"/>
              <a:t>A process may be swapped in and out of main memory occupying different regions at different times during execution</a:t>
            </a:r>
          </a:p>
          <a:p>
            <a:pPr marL="971550" lvl="1" indent="-514350" algn="just"/>
            <a:endParaRPr lang="en-US" sz="2400" dirty="0" smtClean="0"/>
          </a:p>
          <a:p>
            <a:pPr marL="514350" indent="-514350" algn="just">
              <a:buFont typeface="+mj-lt"/>
              <a:buAutoNum type="arabicPeriod"/>
            </a:pPr>
            <a:r>
              <a:rPr lang="en-US" sz="2400" dirty="0" smtClean="0"/>
              <a:t>A process may be broken up into pieces that do not need to located contiguously in main memory</a:t>
            </a:r>
          </a:p>
          <a:p>
            <a:pPr algn="just"/>
            <a:endParaRPr lang="en-US" sz="24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Translation Look aside Buffer (TLB)</a:t>
            </a:r>
            <a:endParaRPr lang="en-US" sz="3600" dirty="0"/>
          </a:p>
        </p:txBody>
      </p:sp>
      <p:sp>
        <p:nvSpPr>
          <p:cNvPr id="3" name="Content Placeholder 2"/>
          <p:cNvSpPr>
            <a:spLocks noGrp="1"/>
          </p:cNvSpPr>
          <p:nvPr>
            <p:ph idx="1"/>
          </p:nvPr>
        </p:nvSpPr>
        <p:spPr/>
        <p:txBody>
          <a:bodyPr/>
          <a:lstStyle/>
          <a:p>
            <a:pPr algn="just"/>
            <a:r>
              <a:rPr lang="en-US" sz="2400" dirty="0" smtClean="0"/>
              <a:t>Each virtual memory reference can cause two physical memory accesses</a:t>
            </a:r>
          </a:p>
          <a:p>
            <a:pPr lvl="1" algn="just"/>
            <a:r>
              <a:rPr lang="en-US" sz="2400" dirty="0" smtClean="0"/>
              <a:t>One to fetch the </a:t>
            </a:r>
            <a:r>
              <a:rPr lang="en-US" sz="2400" dirty="0" smtClean="0">
                <a:solidFill>
                  <a:schemeClr val="accent1"/>
                </a:solidFill>
              </a:rPr>
              <a:t>page table entry</a:t>
            </a:r>
          </a:p>
          <a:p>
            <a:pPr lvl="1" algn="just"/>
            <a:r>
              <a:rPr lang="en-US" sz="2400" dirty="0" smtClean="0"/>
              <a:t>One to fetch the </a:t>
            </a:r>
            <a:r>
              <a:rPr lang="en-US" sz="2400" dirty="0" smtClean="0">
                <a:solidFill>
                  <a:schemeClr val="accent1"/>
                </a:solidFill>
              </a:rPr>
              <a:t>desired data</a:t>
            </a:r>
          </a:p>
          <a:p>
            <a:pPr algn="just"/>
            <a:endParaRPr lang="en-US" sz="2400" dirty="0" smtClean="0"/>
          </a:p>
          <a:p>
            <a:pPr algn="just"/>
            <a:r>
              <a:rPr lang="en-US" sz="2400" dirty="0" smtClean="0"/>
              <a:t>To </a:t>
            </a:r>
            <a:r>
              <a:rPr lang="en-US" sz="2400" dirty="0" smtClean="0"/>
              <a:t>overcome this problem a </a:t>
            </a:r>
            <a:r>
              <a:rPr lang="en-US" sz="2400" dirty="0" smtClean="0">
                <a:solidFill>
                  <a:schemeClr val="accent1"/>
                </a:solidFill>
              </a:rPr>
              <a:t>high-speed cache</a:t>
            </a:r>
            <a:r>
              <a:rPr lang="en-US" sz="2400" dirty="0" smtClean="0"/>
              <a:t> is set up for page table entries</a:t>
            </a:r>
          </a:p>
          <a:p>
            <a:pPr lvl="1" algn="just"/>
            <a:r>
              <a:rPr lang="en-US" sz="2400" dirty="0" smtClean="0"/>
              <a:t>Called a </a:t>
            </a:r>
            <a:r>
              <a:rPr lang="en-US" sz="2400" dirty="0" smtClean="0">
                <a:solidFill>
                  <a:schemeClr val="accent1"/>
                </a:solidFill>
              </a:rPr>
              <a:t>Translation Lookaside Buffer </a:t>
            </a:r>
            <a:r>
              <a:rPr lang="en-US" sz="2400" dirty="0" smtClean="0"/>
              <a:t>(TLB)</a:t>
            </a:r>
          </a:p>
          <a:p>
            <a:pPr lvl="1" algn="just"/>
            <a:r>
              <a:rPr lang="en-US" sz="2400" dirty="0" smtClean="0"/>
              <a:t>Contains </a:t>
            </a:r>
            <a:r>
              <a:rPr lang="en-US" sz="2400" dirty="0" smtClean="0">
                <a:solidFill>
                  <a:schemeClr val="accent1"/>
                </a:solidFill>
              </a:rPr>
              <a:t>page table entries </a:t>
            </a:r>
            <a:r>
              <a:rPr lang="en-US" sz="2400" dirty="0" smtClean="0"/>
              <a:t>that have been </a:t>
            </a:r>
            <a:r>
              <a:rPr lang="en-US" sz="2400" dirty="0" smtClean="0">
                <a:solidFill>
                  <a:schemeClr val="accent1"/>
                </a:solidFill>
              </a:rPr>
              <a:t>most recently </a:t>
            </a:r>
            <a:r>
              <a:rPr lang="en-US" sz="2400" dirty="0" smtClean="0"/>
              <a:t>used</a:t>
            </a:r>
          </a:p>
          <a:p>
            <a:pPr lvl="1" algn="just"/>
            <a:endParaRPr lang="en-US" sz="2400" dirty="0" smtClean="0"/>
          </a:p>
          <a:p>
            <a:pPr algn="just"/>
            <a:endParaRPr lang="en-US" sz="24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Operation</a:t>
            </a:r>
            <a:endParaRPr lang="en-US" dirty="0"/>
          </a:p>
        </p:txBody>
      </p:sp>
      <p:sp>
        <p:nvSpPr>
          <p:cNvPr id="3" name="Content Placeholder 2"/>
          <p:cNvSpPr>
            <a:spLocks noGrp="1"/>
          </p:cNvSpPr>
          <p:nvPr>
            <p:ph idx="1"/>
          </p:nvPr>
        </p:nvSpPr>
        <p:spPr/>
        <p:txBody>
          <a:bodyPr/>
          <a:lstStyle/>
          <a:p>
            <a:pPr algn="just"/>
            <a:r>
              <a:rPr lang="en-US" sz="2400" dirty="0" smtClean="0"/>
              <a:t>Given a virtual address, </a:t>
            </a:r>
          </a:p>
          <a:p>
            <a:pPr lvl="1" algn="just"/>
            <a:r>
              <a:rPr lang="en-US" sz="2400" dirty="0" smtClean="0"/>
              <a:t>processor </a:t>
            </a:r>
            <a:r>
              <a:rPr lang="en-US" sz="2400" dirty="0" smtClean="0">
                <a:solidFill>
                  <a:schemeClr val="accent1"/>
                </a:solidFill>
              </a:rPr>
              <a:t>examines the TLB</a:t>
            </a:r>
          </a:p>
          <a:p>
            <a:pPr algn="just"/>
            <a:endParaRPr lang="en-US" sz="2400" dirty="0" smtClean="0"/>
          </a:p>
          <a:p>
            <a:pPr algn="just"/>
            <a:r>
              <a:rPr lang="en-US" sz="2400" dirty="0" smtClean="0"/>
              <a:t>If </a:t>
            </a:r>
            <a:r>
              <a:rPr lang="en-US" sz="2400" dirty="0" smtClean="0"/>
              <a:t>page table entry is </a:t>
            </a:r>
            <a:r>
              <a:rPr lang="en-US" sz="2400" dirty="0" smtClean="0">
                <a:solidFill>
                  <a:schemeClr val="accent1"/>
                </a:solidFill>
              </a:rPr>
              <a:t>present</a:t>
            </a:r>
            <a:r>
              <a:rPr lang="en-US" sz="2400" dirty="0" smtClean="0"/>
              <a:t> (</a:t>
            </a:r>
            <a:r>
              <a:rPr lang="en-US" sz="2400" dirty="0" smtClean="0">
                <a:solidFill>
                  <a:schemeClr val="accent1"/>
                </a:solidFill>
              </a:rPr>
              <a:t>TLB hit</a:t>
            </a:r>
            <a:r>
              <a:rPr lang="en-US" sz="2400" dirty="0" smtClean="0"/>
              <a:t>), </a:t>
            </a:r>
          </a:p>
          <a:p>
            <a:pPr lvl="1" algn="just"/>
            <a:r>
              <a:rPr lang="en-US" sz="2400" dirty="0" smtClean="0"/>
              <a:t>the frame number is retrieved and the real address is formed</a:t>
            </a:r>
          </a:p>
          <a:p>
            <a:pPr algn="just"/>
            <a:endParaRPr lang="en-US" sz="2400" dirty="0" smtClean="0"/>
          </a:p>
          <a:p>
            <a:pPr algn="just"/>
            <a:r>
              <a:rPr lang="en-US" sz="2400" dirty="0" smtClean="0"/>
              <a:t>If </a:t>
            </a:r>
            <a:r>
              <a:rPr lang="en-US" sz="2400" dirty="0" smtClean="0"/>
              <a:t>page table entry is </a:t>
            </a:r>
            <a:r>
              <a:rPr lang="en-US" sz="2400" dirty="0" smtClean="0">
                <a:solidFill>
                  <a:schemeClr val="accent1"/>
                </a:solidFill>
              </a:rPr>
              <a:t>not found </a:t>
            </a:r>
            <a:r>
              <a:rPr lang="en-US" sz="2400" dirty="0" smtClean="0"/>
              <a:t>in the TLB (</a:t>
            </a:r>
            <a:r>
              <a:rPr lang="en-US" sz="2400" dirty="0" smtClean="0">
                <a:solidFill>
                  <a:schemeClr val="accent1"/>
                </a:solidFill>
              </a:rPr>
              <a:t>TLB miss</a:t>
            </a:r>
            <a:r>
              <a:rPr lang="en-US" sz="2400" dirty="0" smtClean="0"/>
              <a:t>), </a:t>
            </a:r>
          </a:p>
          <a:p>
            <a:pPr lvl="1" algn="just"/>
            <a:r>
              <a:rPr lang="en-US" sz="2400" dirty="0" smtClean="0"/>
              <a:t>the page number is used to index the process page table</a:t>
            </a:r>
          </a:p>
          <a:p>
            <a:endParaRPr lang="en-US"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Operation</a:t>
            </a:r>
            <a:endParaRPr lang="en-US" dirty="0"/>
          </a:p>
        </p:txBody>
      </p:sp>
      <p:sp>
        <p:nvSpPr>
          <p:cNvPr id="3" name="Content Placeholder 2"/>
          <p:cNvSpPr>
            <a:spLocks noGrp="1"/>
          </p:cNvSpPr>
          <p:nvPr>
            <p:ph idx="1"/>
          </p:nvPr>
        </p:nvSpPr>
        <p:spPr/>
        <p:txBody>
          <a:bodyPr/>
          <a:lstStyle/>
          <a:p>
            <a:pPr lvl="1" algn="just"/>
            <a:r>
              <a:rPr lang="en-US" sz="2400" dirty="0" smtClean="0"/>
              <a:t>First the check is made to see if page is already in main memory (</a:t>
            </a:r>
            <a:r>
              <a:rPr lang="en-US" sz="2400" dirty="0" smtClean="0">
                <a:solidFill>
                  <a:schemeClr val="accent1"/>
                </a:solidFill>
              </a:rPr>
              <a:t>present bit set</a:t>
            </a:r>
            <a:r>
              <a:rPr lang="en-US" sz="2400" dirty="0" smtClean="0"/>
              <a:t>)</a:t>
            </a:r>
          </a:p>
          <a:p>
            <a:pPr lvl="2" algn="just"/>
            <a:r>
              <a:rPr lang="en-US" dirty="0" smtClean="0"/>
              <a:t>If not in main memory a page fault is issued</a:t>
            </a:r>
          </a:p>
          <a:p>
            <a:pPr lvl="2" algn="just"/>
            <a:r>
              <a:rPr lang="en-US" dirty="0" smtClean="0"/>
              <a:t>The TLB is updated to include the new page entry</a:t>
            </a:r>
          </a:p>
          <a:p>
            <a:pPr algn="just"/>
            <a:endParaRPr lang="en-US" sz="2400" dirty="0" smtClean="0"/>
          </a:p>
          <a:p>
            <a:pPr algn="just"/>
            <a:r>
              <a:rPr lang="en-US" sz="2400" dirty="0" smtClean="0"/>
              <a:t>TLB uses </a:t>
            </a:r>
            <a:r>
              <a:rPr lang="en-US" sz="2400" dirty="0" smtClean="0">
                <a:solidFill>
                  <a:srgbClr val="0070C0"/>
                </a:solidFill>
              </a:rPr>
              <a:t>principle of locality</a:t>
            </a:r>
          </a:p>
          <a:p>
            <a:pPr algn="just"/>
            <a:endParaRPr lang="en-US" sz="24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Translation Look aside Buffer</a:t>
            </a:r>
            <a:endParaRPr lang="en-US" dirty="0"/>
          </a:p>
        </p:txBody>
      </p:sp>
      <p:pic>
        <p:nvPicPr>
          <p:cNvPr id="4" name="Content Placeholder 3" descr="Fig08_07.gif"/>
          <p:cNvPicPr>
            <a:picLocks noGrp="1" noChangeAspect="1"/>
          </p:cNvPicPr>
          <p:nvPr>
            <p:ph idx="1"/>
          </p:nvPr>
        </p:nvPicPr>
        <p:blipFill>
          <a:blip r:embed="rId3"/>
          <a:stretch>
            <a:fillRect/>
          </a:stretch>
        </p:blipFill>
        <p:spPr>
          <a:xfrm>
            <a:off x="152400" y="1143001"/>
            <a:ext cx="8915400" cy="5562599"/>
          </a:xfr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8_08.gif"/>
          <p:cNvPicPr>
            <a:picLocks noGrp="1" noChangeAspect="1"/>
          </p:cNvPicPr>
          <p:nvPr>
            <p:ph idx="1"/>
          </p:nvPr>
        </p:nvPicPr>
        <p:blipFill>
          <a:blip r:embed="rId3"/>
          <a:stretch>
            <a:fillRect/>
          </a:stretch>
        </p:blipFill>
        <p:spPr>
          <a:xfrm>
            <a:off x="76200" y="120331"/>
            <a:ext cx="8991600" cy="6661469"/>
          </a:xfr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Associative Mapping</a:t>
            </a:r>
            <a:endParaRPr lang="en-NZ" dirty="0"/>
          </a:p>
        </p:txBody>
      </p:sp>
      <p:sp>
        <p:nvSpPr>
          <p:cNvPr id="3" name="Content Placeholder 2"/>
          <p:cNvSpPr>
            <a:spLocks noGrp="1"/>
          </p:cNvSpPr>
          <p:nvPr>
            <p:ph idx="1"/>
          </p:nvPr>
        </p:nvSpPr>
        <p:spPr/>
        <p:txBody>
          <a:bodyPr/>
          <a:lstStyle/>
          <a:p>
            <a:pPr algn="just"/>
            <a:r>
              <a:rPr lang="en-NZ" sz="2400" dirty="0" smtClean="0"/>
              <a:t>As the TLB only contains </a:t>
            </a:r>
            <a:r>
              <a:rPr lang="en-NZ" sz="2400" dirty="0" smtClean="0">
                <a:solidFill>
                  <a:schemeClr val="accent1"/>
                </a:solidFill>
              </a:rPr>
              <a:t>some of the page table entries</a:t>
            </a:r>
            <a:r>
              <a:rPr lang="en-NZ" sz="2400" dirty="0" smtClean="0"/>
              <a:t> we cannot simply </a:t>
            </a:r>
            <a:r>
              <a:rPr lang="en-NZ" sz="2400" dirty="0" smtClean="0">
                <a:solidFill>
                  <a:schemeClr val="accent1"/>
                </a:solidFill>
              </a:rPr>
              <a:t>index</a:t>
            </a:r>
            <a:r>
              <a:rPr lang="en-NZ" sz="2400" dirty="0" smtClean="0"/>
              <a:t> into the TLB </a:t>
            </a:r>
            <a:r>
              <a:rPr lang="en-NZ" sz="2400" dirty="0" smtClean="0">
                <a:solidFill>
                  <a:schemeClr val="accent1"/>
                </a:solidFill>
              </a:rPr>
              <a:t>based on the page number</a:t>
            </a:r>
          </a:p>
          <a:p>
            <a:pPr lvl="1" algn="just"/>
            <a:r>
              <a:rPr lang="en-NZ" sz="2400" dirty="0" smtClean="0"/>
              <a:t>Each TLB entry must include the </a:t>
            </a:r>
            <a:r>
              <a:rPr lang="en-NZ" sz="2400" dirty="0" smtClean="0">
                <a:solidFill>
                  <a:schemeClr val="accent1"/>
                </a:solidFill>
              </a:rPr>
              <a:t>page number</a:t>
            </a:r>
            <a:r>
              <a:rPr lang="en-NZ" sz="2400" dirty="0" smtClean="0"/>
              <a:t> as well as the </a:t>
            </a:r>
            <a:r>
              <a:rPr lang="en-NZ" sz="2400" dirty="0" smtClean="0">
                <a:solidFill>
                  <a:schemeClr val="accent1"/>
                </a:solidFill>
              </a:rPr>
              <a:t>complete page table entry</a:t>
            </a:r>
          </a:p>
          <a:p>
            <a:pPr algn="just"/>
            <a:endParaRPr lang="en-NZ" sz="2400" dirty="0" smtClean="0"/>
          </a:p>
          <a:p>
            <a:pPr algn="just"/>
            <a:r>
              <a:rPr lang="en-NZ" sz="2400" dirty="0" smtClean="0"/>
              <a:t>The </a:t>
            </a:r>
            <a:r>
              <a:rPr lang="en-NZ" sz="2400" dirty="0" smtClean="0"/>
              <a:t>process is able to </a:t>
            </a:r>
            <a:r>
              <a:rPr lang="en-NZ" sz="2400" dirty="0" smtClean="0">
                <a:solidFill>
                  <a:schemeClr val="accent1"/>
                </a:solidFill>
              </a:rPr>
              <a:t>simultaneously query </a:t>
            </a:r>
            <a:r>
              <a:rPr lang="en-NZ" sz="2400" dirty="0" smtClean="0"/>
              <a:t>numerous TLB entries to determine if there is a page number match</a:t>
            </a:r>
            <a:endParaRPr lang="en-NZ" sz="24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 aside Buffer</a:t>
            </a:r>
            <a:endParaRPr lang="en-US" dirty="0"/>
          </a:p>
        </p:txBody>
      </p:sp>
      <p:pic>
        <p:nvPicPr>
          <p:cNvPr id="4" name="Content Placeholder 3" descr="Fig08_09.gif"/>
          <p:cNvPicPr>
            <a:picLocks noGrp="1" noChangeAspect="1"/>
          </p:cNvPicPr>
          <p:nvPr>
            <p:ph idx="1"/>
          </p:nvPr>
        </p:nvPicPr>
        <p:blipFill>
          <a:blip r:embed="rId3"/>
          <a:stretch>
            <a:fillRect/>
          </a:stretch>
        </p:blipFill>
        <p:spPr>
          <a:xfrm>
            <a:off x="76200" y="1401213"/>
            <a:ext cx="8915400" cy="5456787"/>
          </a:xfr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and Cache Operation</a:t>
            </a:r>
            <a:endParaRPr lang="en-US" dirty="0"/>
          </a:p>
        </p:txBody>
      </p:sp>
      <p:sp>
        <p:nvSpPr>
          <p:cNvPr id="3" name="Content Placeholder 2"/>
          <p:cNvSpPr>
            <a:spLocks noGrp="1"/>
          </p:cNvSpPr>
          <p:nvPr>
            <p:ph idx="1"/>
          </p:nvPr>
        </p:nvSpPr>
        <p:spPr/>
        <p:txBody>
          <a:bodyPr/>
          <a:lstStyle/>
          <a:p>
            <a:pPr algn="just"/>
            <a:r>
              <a:rPr lang="en-US" sz="2400" i="1" dirty="0" smtClean="0"/>
              <a:t>If the </a:t>
            </a:r>
            <a:r>
              <a:rPr lang="en-US" sz="2400" i="1" dirty="0" smtClean="0">
                <a:solidFill>
                  <a:schemeClr val="accent1"/>
                </a:solidFill>
              </a:rPr>
              <a:t>requested block</a:t>
            </a:r>
            <a:r>
              <a:rPr lang="en-US" sz="2400" i="1" dirty="0" smtClean="0"/>
              <a:t> is present in </a:t>
            </a:r>
            <a:r>
              <a:rPr lang="en-US" sz="2400" i="1" dirty="0" smtClean="0">
                <a:solidFill>
                  <a:schemeClr val="accent1"/>
                </a:solidFill>
              </a:rPr>
              <a:t>main memory cache</a:t>
            </a:r>
          </a:p>
          <a:p>
            <a:pPr lvl="1" algn="just"/>
            <a:r>
              <a:rPr lang="en-US" sz="2400" i="1" dirty="0" smtClean="0"/>
              <a:t>It can be fetched quickly</a:t>
            </a:r>
          </a:p>
          <a:p>
            <a:pPr algn="just"/>
            <a:endParaRPr lang="en-US" sz="2400" dirty="0" smtClean="0"/>
          </a:p>
          <a:p>
            <a:pPr algn="just"/>
            <a:r>
              <a:rPr lang="en-US" sz="2400" dirty="0" smtClean="0"/>
              <a:t>If </a:t>
            </a:r>
            <a:r>
              <a:rPr lang="en-US" sz="2400" dirty="0" smtClean="0"/>
              <a:t>TLB gives a </a:t>
            </a:r>
            <a:r>
              <a:rPr lang="en-US" sz="2400" dirty="0" smtClean="0">
                <a:solidFill>
                  <a:schemeClr val="accent1"/>
                </a:solidFill>
              </a:rPr>
              <a:t>hit</a:t>
            </a:r>
            <a:r>
              <a:rPr lang="en-US" sz="2400" dirty="0" smtClean="0"/>
              <a:t>, real address is generated directly</a:t>
            </a:r>
          </a:p>
          <a:p>
            <a:pPr algn="just"/>
            <a:endParaRPr lang="en-US" sz="2400" dirty="0" smtClean="0"/>
          </a:p>
          <a:p>
            <a:pPr algn="just"/>
            <a:r>
              <a:rPr lang="en-US" sz="2400" dirty="0" smtClean="0"/>
              <a:t>If </a:t>
            </a:r>
            <a:r>
              <a:rPr lang="en-US" sz="2400" dirty="0" smtClean="0">
                <a:solidFill>
                  <a:schemeClr val="accent1"/>
                </a:solidFill>
              </a:rPr>
              <a:t>TLB</a:t>
            </a:r>
            <a:r>
              <a:rPr lang="en-US" sz="2400" dirty="0" smtClean="0"/>
              <a:t> gives a </a:t>
            </a:r>
            <a:r>
              <a:rPr lang="en-US" sz="2400" dirty="0" smtClean="0">
                <a:solidFill>
                  <a:schemeClr val="accent1"/>
                </a:solidFill>
              </a:rPr>
              <a:t>miss</a:t>
            </a:r>
            <a:r>
              <a:rPr lang="en-US" sz="2400" dirty="0" smtClean="0"/>
              <a:t> and </a:t>
            </a:r>
            <a:r>
              <a:rPr lang="en-US" sz="2400" dirty="0" smtClean="0">
                <a:solidFill>
                  <a:schemeClr val="accent1"/>
                </a:solidFill>
              </a:rPr>
              <a:t>present bit is set</a:t>
            </a:r>
            <a:r>
              <a:rPr lang="en-US" sz="2400" dirty="0" smtClean="0"/>
              <a:t>, address is generated using </a:t>
            </a:r>
            <a:r>
              <a:rPr lang="en-US" sz="2400" dirty="0" smtClean="0">
                <a:solidFill>
                  <a:schemeClr val="accent1"/>
                </a:solidFill>
              </a:rPr>
              <a:t>page table</a:t>
            </a:r>
          </a:p>
          <a:p>
            <a:pPr algn="just"/>
            <a:endParaRPr lang="en-US" sz="2400" dirty="0" smtClean="0"/>
          </a:p>
          <a:p>
            <a:pPr algn="just"/>
            <a:r>
              <a:rPr lang="en-US" sz="2400" dirty="0" smtClean="0"/>
              <a:t>Then </a:t>
            </a:r>
            <a:r>
              <a:rPr lang="en-US" sz="2400" dirty="0" smtClean="0"/>
              <a:t>a </a:t>
            </a:r>
            <a:r>
              <a:rPr lang="en-US" sz="2400" dirty="0" smtClean="0">
                <a:solidFill>
                  <a:schemeClr val="accent1"/>
                </a:solidFill>
              </a:rPr>
              <a:t>check is done </a:t>
            </a:r>
            <a:r>
              <a:rPr lang="en-US" sz="2400" dirty="0" smtClean="0"/>
              <a:t>with the </a:t>
            </a:r>
            <a:r>
              <a:rPr lang="en-US" sz="2400" dirty="0" smtClean="0">
                <a:solidFill>
                  <a:schemeClr val="accent1"/>
                </a:solidFill>
              </a:rPr>
              <a:t>MM cache</a:t>
            </a:r>
          </a:p>
          <a:p>
            <a:pPr lvl="1" algn="just"/>
            <a:r>
              <a:rPr lang="en-US" sz="2400" dirty="0" smtClean="0"/>
              <a:t>If match found then record is fetched directly</a:t>
            </a:r>
            <a:endParaRPr lang="en-US" sz="24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TLB and Cache Operation</a:t>
            </a:r>
            <a:endParaRPr lang="en-US" dirty="0"/>
          </a:p>
        </p:txBody>
      </p:sp>
      <p:pic>
        <p:nvPicPr>
          <p:cNvPr id="4" name="Content Placeholder 3" descr="Fig08_10.gif"/>
          <p:cNvPicPr>
            <a:picLocks noGrp="1" noChangeAspect="1"/>
          </p:cNvPicPr>
          <p:nvPr>
            <p:ph idx="1"/>
          </p:nvPr>
        </p:nvPicPr>
        <p:blipFill>
          <a:blip r:embed="rId3"/>
          <a:stretch>
            <a:fillRect/>
          </a:stretch>
        </p:blipFill>
        <p:spPr>
          <a:xfrm>
            <a:off x="76200" y="1530402"/>
            <a:ext cx="8915400" cy="5327597"/>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Spare A Thought!</a:t>
            </a:r>
            <a:endParaRPr lang="en-US" dirty="0"/>
          </a:p>
        </p:txBody>
      </p:sp>
      <p:sp>
        <p:nvSpPr>
          <p:cNvPr id="3" name="Content Placeholder 2"/>
          <p:cNvSpPr>
            <a:spLocks noGrp="1"/>
          </p:cNvSpPr>
          <p:nvPr>
            <p:ph idx="1"/>
          </p:nvPr>
        </p:nvSpPr>
        <p:spPr/>
        <p:txBody>
          <a:bodyPr/>
          <a:lstStyle/>
          <a:p>
            <a:pPr algn="just"/>
            <a:r>
              <a:rPr lang="en-US" sz="2800" dirty="0" smtClean="0"/>
              <a:t>Think about the complexity of CPU hardware</a:t>
            </a:r>
          </a:p>
          <a:p>
            <a:pPr algn="just"/>
            <a:endParaRPr lang="en-US" sz="2800" dirty="0" smtClean="0"/>
          </a:p>
          <a:p>
            <a:pPr algn="just"/>
            <a:r>
              <a:rPr lang="en-US" sz="2800" dirty="0" smtClean="0"/>
              <a:t>A PTE can be in TLB / MM / SM</a:t>
            </a:r>
          </a:p>
          <a:p>
            <a:pPr algn="just"/>
            <a:endParaRPr lang="en-US" sz="2800" dirty="0" smtClean="0"/>
          </a:p>
          <a:p>
            <a:pPr algn="just"/>
            <a:r>
              <a:rPr lang="en-US" sz="2800" dirty="0" smtClean="0"/>
              <a:t>A Record can be in Cache / MM / SM</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Breakthrough in </a:t>
            </a:r>
            <a:br>
              <a:rPr lang="en-NZ" dirty="0" smtClean="0"/>
            </a:br>
            <a:r>
              <a:rPr lang="en-NZ" dirty="0" smtClean="0"/>
              <a:t>Memory Management</a:t>
            </a:r>
            <a:endParaRPr lang="en-NZ" dirty="0"/>
          </a:p>
        </p:txBody>
      </p:sp>
      <p:sp>
        <p:nvSpPr>
          <p:cNvPr id="3" name="Content Placeholder 2"/>
          <p:cNvSpPr>
            <a:spLocks noGrp="1"/>
          </p:cNvSpPr>
          <p:nvPr>
            <p:ph idx="1"/>
          </p:nvPr>
        </p:nvSpPr>
        <p:spPr/>
        <p:txBody>
          <a:bodyPr/>
          <a:lstStyle/>
          <a:p>
            <a:pPr algn="just"/>
            <a:r>
              <a:rPr lang="en-NZ" sz="2400" b="1" dirty="0" smtClean="0">
                <a:solidFill>
                  <a:schemeClr val="accent1"/>
                </a:solidFill>
              </a:rPr>
              <a:t>If both </a:t>
            </a:r>
            <a:r>
              <a:rPr lang="en-NZ" sz="2400" dirty="0" smtClean="0"/>
              <a:t>of those two characteristics are </a:t>
            </a:r>
            <a:r>
              <a:rPr lang="en-NZ" sz="2400" dirty="0" smtClean="0">
                <a:solidFill>
                  <a:schemeClr val="accent1"/>
                </a:solidFill>
              </a:rPr>
              <a:t>present</a:t>
            </a:r>
            <a:r>
              <a:rPr lang="en-NZ" sz="2400" dirty="0" smtClean="0"/>
              <a:t>, </a:t>
            </a:r>
          </a:p>
          <a:p>
            <a:pPr lvl="1" algn="just"/>
            <a:r>
              <a:rPr lang="en-NZ" sz="2400" dirty="0" smtClean="0"/>
              <a:t>Then it is not necessary that all of the pages or all of the segments of a process be in main memory during execution</a:t>
            </a:r>
          </a:p>
          <a:p>
            <a:pPr lvl="1" algn="just"/>
            <a:endParaRPr lang="en-NZ" sz="2400" dirty="0" smtClean="0"/>
          </a:p>
          <a:p>
            <a:pPr algn="just"/>
            <a:r>
              <a:rPr lang="en-NZ" sz="2400" dirty="0" smtClean="0"/>
              <a:t>If the </a:t>
            </a:r>
            <a:r>
              <a:rPr lang="en-NZ" sz="2400" dirty="0" smtClean="0">
                <a:solidFill>
                  <a:schemeClr val="accent1"/>
                </a:solidFill>
              </a:rPr>
              <a:t>next instruction</a:t>
            </a:r>
            <a:r>
              <a:rPr lang="en-NZ" sz="2400" dirty="0" smtClean="0"/>
              <a:t>, and the </a:t>
            </a:r>
            <a:r>
              <a:rPr lang="en-NZ" sz="2400" dirty="0" smtClean="0">
                <a:solidFill>
                  <a:schemeClr val="accent1"/>
                </a:solidFill>
              </a:rPr>
              <a:t>next data location </a:t>
            </a:r>
            <a:r>
              <a:rPr lang="en-NZ" sz="2400" dirty="0" smtClean="0"/>
              <a:t>are in memory then execution can proceed </a:t>
            </a:r>
          </a:p>
          <a:p>
            <a:pPr lvl="1" algn="just"/>
            <a:r>
              <a:rPr lang="en-NZ" sz="2400" dirty="0" smtClean="0"/>
              <a:t>at least for some time</a:t>
            </a:r>
            <a:endParaRPr lang="en-NZ" sz="2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sp>
        <p:nvSpPr>
          <p:cNvPr id="3" name="Content Placeholder 2"/>
          <p:cNvSpPr>
            <a:spLocks noGrp="1"/>
          </p:cNvSpPr>
          <p:nvPr>
            <p:ph idx="1"/>
          </p:nvPr>
        </p:nvSpPr>
        <p:spPr/>
        <p:txBody>
          <a:bodyPr/>
          <a:lstStyle/>
          <a:p>
            <a:pPr algn="just"/>
            <a:r>
              <a:rPr lang="en-US" sz="2400" dirty="0" smtClean="0"/>
              <a:t>Decision on page size is very crucial</a:t>
            </a:r>
          </a:p>
          <a:p>
            <a:pPr algn="just"/>
            <a:r>
              <a:rPr lang="en-US" sz="2400" b="1" u="sng" dirty="0" smtClean="0">
                <a:solidFill>
                  <a:schemeClr val="accent1"/>
                </a:solidFill>
              </a:rPr>
              <a:t>Smaller page size:</a:t>
            </a:r>
          </a:p>
          <a:p>
            <a:pPr lvl="1" algn="just"/>
            <a:r>
              <a:rPr lang="en-US" sz="2400" dirty="0" smtClean="0">
                <a:solidFill>
                  <a:schemeClr val="accent1"/>
                </a:solidFill>
              </a:rPr>
              <a:t>Less</a:t>
            </a:r>
            <a:r>
              <a:rPr lang="en-US" sz="2400" dirty="0" smtClean="0"/>
              <a:t> amount of </a:t>
            </a:r>
            <a:r>
              <a:rPr lang="en-US" sz="2400" dirty="0" smtClean="0">
                <a:solidFill>
                  <a:schemeClr val="accent1"/>
                </a:solidFill>
              </a:rPr>
              <a:t>internal fragmentation</a:t>
            </a:r>
          </a:p>
          <a:p>
            <a:pPr lvl="1" algn="just"/>
            <a:r>
              <a:rPr lang="en-US" sz="2400" dirty="0" smtClean="0"/>
              <a:t>But </a:t>
            </a:r>
            <a:r>
              <a:rPr lang="en-US" sz="2400" dirty="0" smtClean="0">
                <a:solidFill>
                  <a:schemeClr val="accent1"/>
                </a:solidFill>
              </a:rPr>
              <a:t>more pages </a:t>
            </a:r>
            <a:r>
              <a:rPr lang="en-US" sz="2400" dirty="0" smtClean="0"/>
              <a:t>required </a:t>
            </a:r>
            <a:r>
              <a:rPr lang="en-US" sz="2400" dirty="0" smtClean="0">
                <a:solidFill>
                  <a:schemeClr val="accent1"/>
                </a:solidFill>
              </a:rPr>
              <a:t>per process</a:t>
            </a:r>
          </a:p>
          <a:p>
            <a:pPr lvl="2" algn="just"/>
            <a:r>
              <a:rPr lang="en-US" dirty="0" smtClean="0"/>
              <a:t>More pages per process means larger page tables</a:t>
            </a:r>
          </a:p>
          <a:p>
            <a:pPr lvl="2" algn="just"/>
            <a:r>
              <a:rPr lang="en-US" dirty="0" smtClean="0"/>
              <a:t>Larger page tables means large portion of page tables in virtual memory</a:t>
            </a:r>
          </a:p>
          <a:p>
            <a:pPr algn="just"/>
            <a:r>
              <a:rPr lang="en-US" sz="2400" b="1" u="sng" dirty="0" smtClean="0">
                <a:solidFill>
                  <a:schemeClr val="accent1"/>
                </a:solidFill>
              </a:rPr>
              <a:t>Larger page size:</a:t>
            </a:r>
          </a:p>
          <a:p>
            <a:pPr lvl="1" algn="just"/>
            <a:r>
              <a:rPr lang="en-US" sz="2400" dirty="0" smtClean="0"/>
              <a:t>Preferable for secondary memory (block data transfer can be used)</a:t>
            </a:r>
          </a:p>
          <a:p>
            <a:pPr algn="just"/>
            <a:endParaRPr lang="en-US"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Further complications to Page Size</a:t>
            </a:r>
            <a:endParaRPr lang="en-US" sz="3200" dirty="0"/>
          </a:p>
        </p:txBody>
      </p:sp>
      <p:sp>
        <p:nvSpPr>
          <p:cNvPr id="3" name="Content Placeholder 2"/>
          <p:cNvSpPr>
            <a:spLocks noGrp="1"/>
          </p:cNvSpPr>
          <p:nvPr>
            <p:ph idx="1"/>
          </p:nvPr>
        </p:nvSpPr>
        <p:spPr/>
        <p:txBody>
          <a:bodyPr/>
          <a:lstStyle/>
          <a:p>
            <a:pPr algn="just"/>
            <a:r>
              <a:rPr lang="en-US" sz="2400" dirty="0" smtClean="0"/>
              <a:t>Initially </a:t>
            </a:r>
            <a:r>
              <a:rPr lang="en-US" sz="2400" dirty="0" smtClean="0">
                <a:solidFill>
                  <a:schemeClr val="accent1"/>
                </a:solidFill>
              </a:rPr>
              <a:t>large number of pages </a:t>
            </a:r>
            <a:r>
              <a:rPr lang="en-US" sz="2400" dirty="0" smtClean="0"/>
              <a:t>are available for a process if page size is </a:t>
            </a:r>
            <a:r>
              <a:rPr lang="en-US" sz="2400" dirty="0" smtClean="0">
                <a:solidFill>
                  <a:schemeClr val="accent1"/>
                </a:solidFill>
              </a:rPr>
              <a:t>small</a:t>
            </a:r>
          </a:p>
          <a:p>
            <a:pPr lvl="1" algn="just"/>
            <a:r>
              <a:rPr lang="en-US" sz="2400" dirty="0" smtClean="0">
                <a:solidFill>
                  <a:schemeClr val="accent1"/>
                </a:solidFill>
              </a:rPr>
              <a:t>Page fault rate </a:t>
            </a:r>
            <a:r>
              <a:rPr lang="en-US" sz="2400" dirty="0" smtClean="0"/>
              <a:t>will be </a:t>
            </a:r>
            <a:r>
              <a:rPr lang="en-US" sz="2400" dirty="0" smtClean="0">
                <a:solidFill>
                  <a:schemeClr val="accent1"/>
                </a:solidFill>
              </a:rPr>
              <a:t>low</a:t>
            </a:r>
          </a:p>
          <a:p>
            <a:pPr algn="just"/>
            <a:endParaRPr lang="en-US" sz="2400" dirty="0" smtClean="0"/>
          </a:p>
          <a:p>
            <a:pPr algn="just"/>
            <a:r>
              <a:rPr lang="en-US" sz="2400" dirty="0" smtClean="0"/>
              <a:t>As </a:t>
            </a:r>
            <a:r>
              <a:rPr lang="en-US" sz="2400" dirty="0" smtClean="0"/>
              <a:t>the </a:t>
            </a:r>
            <a:r>
              <a:rPr lang="en-US" sz="2400" dirty="0" smtClean="0">
                <a:solidFill>
                  <a:schemeClr val="accent1"/>
                </a:solidFill>
              </a:rPr>
              <a:t>page size </a:t>
            </a:r>
            <a:r>
              <a:rPr lang="en-US" sz="2400" dirty="0" smtClean="0"/>
              <a:t>is </a:t>
            </a:r>
            <a:r>
              <a:rPr lang="en-US" sz="2400" dirty="0" smtClean="0">
                <a:solidFill>
                  <a:schemeClr val="accent1"/>
                </a:solidFill>
              </a:rPr>
              <a:t>increased</a:t>
            </a:r>
          </a:p>
          <a:p>
            <a:pPr lvl="1" algn="just"/>
            <a:r>
              <a:rPr lang="en-US" sz="2400" dirty="0" smtClean="0">
                <a:solidFill>
                  <a:schemeClr val="accent1"/>
                </a:solidFill>
              </a:rPr>
              <a:t>Page fault rate </a:t>
            </a:r>
            <a:r>
              <a:rPr lang="en-US" sz="2400" dirty="0" smtClean="0"/>
              <a:t>will also </a:t>
            </a:r>
            <a:r>
              <a:rPr lang="en-US" sz="2400" dirty="0" smtClean="0">
                <a:solidFill>
                  <a:schemeClr val="accent1"/>
                </a:solidFill>
              </a:rPr>
              <a:t>increase</a:t>
            </a:r>
          </a:p>
          <a:p>
            <a:pPr algn="just"/>
            <a:endParaRPr lang="en-US" sz="2400" dirty="0" smtClean="0"/>
          </a:p>
          <a:p>
            <a:pPr algn="just"/>
            <a:r>
              <a:rPr lang="en-US" sz="2400" dirty="0" smtClean="0"/>
              <a:t>When </a:t>
            </a:r>
            <a:r>
              <a:rPr lang="en-US" sz="2400" dirty="0" smtClean="0">
                <a:solidFill>
                  <a:schemeClr val="accent1"/>
                </a:solidFill>
              </a:rPr>
              <a:t>page size </a:t>
            </a:r>
            <a:r>
              <a:rPr lang="en-US" sz="2400" dirty="0" smtClean="0"/>
              <a:t>becomes equal to </a:t>
            </a:r>
            <a:r>
              <a:rPr lang="en-US" sz="2400" dirty="0" smtClean="0">
                <a:solidFill>
                  <a:schemeClr val="accent1"/>
                </a:solidFill>
              </a:rPr>
              <a:t>size of process</a:t>
            </a:r>
          </a:p>
          <a:p>
            <a:pPr lvl="1" algn="just"/>
            <a:r>
              <a:rPr lang="en-US" sz="2400" dirty="0" smtClean="0">
                <a:solidFill>
                  <a:schemeClr val="accent1"/>
                </a:solidFill>
              </a:rPr>
              <a:t>Page fault rate </a:t>
            </a:r>
            <a:r>
              <a:rPr lang="en-US" sz="2400" dirty="0" smtClean="0"/>
              <a:t>will be </a:t>
            </a:r>
            <a:r>
              <a:rPr lang="en-US" sz="2400" dirty="0" smtClean="0">
                <a:solidFill>
                  <a:schemeClr val="accent1"/>
                </a:solidFill>
              </a:rPr>
              <a:t>zero</a:t>
            </a:r>
            <a:endParaRPr lang="en-US" sz="2400" dirty="0">
              <a:solidFill>
                <a:schemeClr val="accent1"/>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 </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Page fault rate </a:t>
            </a:r>
            <a:r>
              <a:rPr lang="en-US" sz="2400" dirty="0" smtClean="0"/>
              <a:t>is also determined by the </a:t>
            </a:r>
            <a:r>
              <a:rPr lang="en-US" sz="2400" dirty="0" smtClean="0">
                <a:solidFill>
                  <a:schemeClr val="accent1"/>
                </a:solidFill>
              </a:rPr>
              <a:t>number of frames allocated </a:t>
            </a:r>
            <a:r>
              <a:rPr lang="en-US" sz="2400" dirty="0" smtClean="0"/>
              <a:t>to a process</a:t>
            </a:r>
          </a:p>
          <a:p>
            <a:pPr algn="just"/>
            <a:endParaRPr lang="en-US" sz="2400" dirty="0" smtClean="0"/>
          </a:p>
          <a:p>
            <a:pPr lvl="1" algn="just"/>
            <a:r>
              <a:rPr lang="en-US" sz="2400" dirty="0" smtClean="0"/>
              <a:t>For a </a:t>
            </a:r>
            <a:r>
              <a:rPr lang="en-US" sz="2400" dirty="0" smtClean="0">
                <a:solidFill>
                  <a:schemeClr val="accent1"/>
                </a:solidFill>
              </a:rPr>
              <a:t>fixed page size</a:t>
            </a:r>
            <a:r>
              <a:rPr lang="en-US" sz="2400" dirty="0" smtClean="0"/>
              <a:t>, the </a:t>
            </a:r>
            <a:r>
              <a:rPr lang="en-US" sz="2400" dirty="0" smtClean="0">
                <a:solidFill>
                  <a:schemeClr val="accent1"/>
                </a:solidFill>
              </a:rPr>
              <a:t>fault rate drops </a:t>
            </a:r>
            <a:r>
              <a:rPr lang="en-US" sz="2400" dirty="0" smtClean="0"/>
              <a:t>as the </a:t>
            </a:r>
            <a:r>
              <a:rPr lang="en-US" sz="2400" dirty="0" smtClean="0">
                <a:solidFill>
                  <a:schemeClr val="accent1"/>
                </a:solidFill>
              </a:rPr>
              <a:t>number of pages </a:t>
            </a:r>
            <a:r>
              <a:rPr lang="en-US" sz="2400" dirty="0" smtClean="0"/>
              <a:t>maintained in main memory </a:t>
            </a:r>
            <a:r>
              <a:rPr lang="en-US" sz="2400" dirty="0" smtClean="0">
                <a:solidFill>
                  <a:schemeClr val="accent1"/>
                </a:solidFill>
              </a:rPr>
              <a:t>grows</a:t>
            </a:r>
            <a:endParaRPr lang="en-US" sz="2400" dirty="0">
              <a:solidFill>
                <a:schemeClr val="accent1"/>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Size</a:t>
            </a:r>
            <a:endParaRPr lang="en-US" dirty="0"/>
          </a:p>
        </p:txBody>
      </p:sp>
      <p:pic>
        <p:nvPicPr>
          <p:cNvPr id="4" name="Content Placeholder 3" descr="Fig08_11.gif"/>
          <p:cNvPicPr>
            <a:picLocks noGrp="1" noChangeAspect="1"/>
          </p:cNvPicPr>
          <p:nvPr>
            <p:ph idx="1"/>
          </p:nvPr>
        </p:nvPicPr>
        <p:blipFill>
          <a:blip r:embed="rId3"/>
          <a:stretch>
            <a:fillRect/>
          </a:stretch>
        </p:blipFill>
        <p:spPr>
          <a:xfrm>
            <a:off x="437174" y="1295400"/>
            <a:ext cx="8509351" cy="5410200"/>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 Size</a:t>
            </a:r>
            <a:endParaRPr lang="en-US" dirty="0"/>
          </a:p>
        </p:txBody>
      </p:sp>
      <p:pic>
        <p:nvPicPr>
          <p:cNvPr id="4" name="Content Placeholder 3" descr="Table08_03.gif"/>
          <p:cNvPicPr>
            <a:picLocks noGrp="1" noChangeAspect="1"/>
          </p:cNvPicPr>
          <p:nvPr>
            <p:ph idx="1"/>
          </p:nvPr>
        </p:nvPicPr>
        <p:blipFill>
          <a:blip r:embed="rId3"/>
          <a:stretch>
            <a:fillRect/>
          </a:stretch>
        </p:blipFill>
        <p:spPr>
          <a:xfrm>
            <a:off x="1143000" y="1219200"/>
            <a:ext cx="6934199" cy="5492451"/>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on Page Size</a:t>
            </a:r>
            <a:endParaRPr lang="en-US" dirty="0"/>
          </a:p>
        </p:txBody>
      </p:sp>
      <p:sp>
        <p:nvSpPr>
          <p:cNvPr id="3" name="Content Placeholder 2"/>
          <p:cNvSpPr>
            <a:spLocks noGrp="1"/>
          </p:cNvSpPr>
          <p:nvPr>
            <p:ph idx="1"/>
          </p:nvPr>
        </p:nvSpPr>
        <p:spPr/>
        <p:txBody>
          <a:bodyPr/>
          <a:lstStyle/>
          <a:p>
            <a:pPr algn="just"/>
            <a:r>
              <a:rPr lang="en-US" sz="2400" dirty="0" smtClean="0"/>
              <a:t>Page size design relates to</a:t>
            </a:r>
          </a:p>
          <a:p>
            <a:pPr lvl="1" algn="just"/>
            <a:r>
              <a:rPr lang="en-US" sz="2400" dirty="0" smtClean="0">
                <a:solidFill>
                  <a:schemeClr val="accent1"/>
                </a:solidFill>
              </a:rPr>
              <a:t>Physical memory size</a:t>
            </a:r>
          </a:p>
          <a:p>
            <a:pPr lvl="1" algn="just"/>
            <a:r>
              <a:rPr lang="en-US" sz="2400" dirty="0" smtClean="0">
                <a:solidFill>
                  <a:schemeClr val="accent1"/>
                </a:solidFill>
              </a:rPr>
              <a:t>Program size</a:t>
            </a:r>
          </a:p>
          <a:p>
            <a:pPr algn="just"/>
            <a:endParaRPr lang="en-US" sz="2400" dirty="0" smtClean="0">
              <a:solidFill>
                <a:schemeClr val="accent1"/>
              </a:solidFill>
            </a:endParaRPr>
          </a:p>
          <a:p>
            <a:pPr algn="just"/>
            <a:r>
              <a:rPr lang="en-US" sz="2400" dirty="0" smtClean="0">
                <a:solidFill>
                  <a:schemeClr val="accent1"/>
                </a:solidFill>
              </a:rPr>
              <a:t>Main </a:t>
            </a:r>
            <a:r>
              <a:rPr lang="en-US" sz="2400" dirty="0" smtClean="0">
                <a:solidFill>
                  <a:schemeClr val="accent1"/>
                </a:solidFill>
              </a:rPr>
              <a:t>memory </a:t>
            </a:r>
            <a:r>
              <a:rPr lang="en-US" sz="2400" dirty="0" smtClean="0"/>
              <a:t>is getting </a:t>
            </a:r>
            <a:r>
              <a:rPr lang="en-US" sz="2400" dirty="0" smtClean="0">
                <a:solidFill>
                  <a:schemeClr val="accent1"/>
                </a:solidFill>
              </a:rPr>
              <a:t>larger</a:t>
            </a:r>
            <a:r>
              <a:rPr lang="en-US" sz="2400" dirty="0" smtClean="0"/>
              <a:t>, </a:t>
            </a:r>
            <a:r>
              <a:rPr lang="en-US" sz="2400" dirty="0" smtClean="0">
                <a:solidFill>
                  <a:schemeClr val="accent1"/>
                </a:solidFill>
              </a:rPr>
              <a:t>application size </a:t>
            </a:r>
            <a:r>
              <a:rPr lang="en-US" sz="2400" dirty="0" smtClean="0"/>
              <a:t>is also </a:t>
            </a:r>
            <a:r>
              <a:rPr lang="en-US" sz="2400" dirty="0" smtClean="0">
                <a:solidFill>
                  <a:schemeClr val="accent1"/>
                </a:solidFill>
              </a:rPr>
              <a:t>increasing</a:t>
            </a:r>
          </a:p>
          <a:p>
            <a:pPr lvl="1" algn="just"/>
            <a:r>
              <a:rPr lang="en-US" sz="2400" dirty="0" smtClean="0">
                <a:solidFill>
                  <a:schemeClr val="accent1"/>
                </a:solidFill>
              </a:rPr>
              <a:t>OOP</a:t>
            </a:r>
            <a:r>
              <a:rPr lang="en-US" sz="2400" dirty="0" smtClean="0"/>
              <a:t> encourages the use of many </a:t>
            </a:r>
            <a:r>
              <a:rPr lang="en-US" sz="2400" dirty="0" smtClean="0">
                <a:solidFill>
                  <a:schemeClr val="accent1"/>
                </a:solidFill>
              </a:rPr>
              <a:t>small modules </a:t>
            </a:r>
            <a:r>
              <a:rPr lang="en-US" sz="2400" dirty="0" smtClean="0"/>
              <a:t>and their </a:t>
            </a:r>
            <a:r>
              <a:rPr lang="en-US" sz="2400" dirty="0" smtClean="0">
                <a:solidFill>
                  <a:schemeClr val="accent1"/>
                </a:solidFill>
              </a:rPr>
              <a:t>references are scattered </a:t>
            </a:r>
            <a:r>
              <a:rPr lang="en-US" sz="2400" dirty="0" smtClean="0"/>
              <a:t>over large number of </a:t>
            </a:r>
            <a:r>
              <a:rPr lang="en-US" sz="2400" dirty="0" smtClean="0">
                <a:solidFill>
                  <a:schemeClr val="accent1"/>
                </a:solidFill>
              </a:rPr>
              <a:t>objects</a:t>
            </a:r>
            <a:r>
              <a:rPr lang="en-US" sz="2400" dirty="0" smtClean="0"/>
              <a:t> for a </a:t>
            </a:r>
            <a:r>
              <a:rPr lang="en-US" sz="2400" dirty="0" smtClean="0">
                <a:solidFill>
                  <a:schemeClr val="accent1"/>
                </a:solidFill>
              </a:rPr>
              <a:t>short period of time</a:t>
            </a:r>
          </a:p>
          <a:p>
            <a:pPr lvl="1" algn="just"/>
            <a:r>
              <a:rPr lang="en-US" sz="2400" dirty="0" smtClean="0">
                <a:solidFill>
                  <a:schemeClr val="accent1"/>
                </a:solidFill>
              </a:rPr>
              <a:t>Multithreaded applications </a:t>
            </a:r>
            <a:r>
              <a:rPr lang="en-US" sz="2400" dirty="0" smtClean="0"/>
              <a:t>may result in </a:t>
            </a:r>
            <a:r>
              <a:rPr lang="en-US" sz="2400" dirty="0" smtClean="0">
                <a:solidFill>
                  <a:schemeClr val="accent1"/>
                </a:solidFill>
              </a:rPr>
              <a:t>abrupt changes</a:t>
            </a:r>
            <a:r>
              <a:rPr lang="en-US" sz="2400" dirty="0" smtClean="0"/>
              <a:t> in instructions executions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on Page Size</a:t>
            </a:r>
            <a:endParaRPr lang="en-US" dirty="0"/>
          </a:p>
        </p:txBody>
      </p:sp>
      <p:sp>
        <p:nvSpPr>
          <p:cNvPr id="3" name="Content Placeholder 2"/>
          <p:cNvSpPr>
            <a:spLocks noGrp="1"/>
          </p:cNvSpPr>
          <p:nvPr>
            <p:ph idx="1"/>
          </p:nvPr>
        </p:nvSpPr>
        <p:spPr/>
        <p:txBody>
          <a:bodyPr/>
          <a:lstStyle/>
          <a:p>
            <a:pPr algn="just"/>
            <a:r>
              <a:rPr lang="en-US" sz="2400" dirty="0" smtClean="0"/>
              <a:t>In both the cases mentioned in previous slide, </a:t>
            </a:r>
            <a:r>
              <a:rPr lang="en-US" sz="2400" dirty="0" smtClean="0">
                <a:solidFill>
                  <a:schemeClr val="accent1"/>
                </a:solidFill>
              </a:rPr>
              <a:t>POL gets weaker</a:t>
            </a:r>
          </a:p>
          <a:p>
            <a:pPr lvl="1" algn="just"/>
            <a:r>
              <a:rPr lang="en-US" sz="2400" dirty="0" smtClean="0">
                <a:solidFill>
                  <a:schemeClr val="accent1"/>
                </a:solidFill>
              </a:rPr>
              <a:t>Smaller TLB </a:t>
            </a:r>
            <a:r>
              <a:rPr lang="en-US" sz="2400" dirty="0" smtClean="0"/>
              <a:t>won’t be suitable</a:t>
            </a:r>
          </a:p>
          <a:p>
            <a:pPr lvl="1" algn="just"/>
            <a:endParaRPr lang="en-US" sz="2400" dirty="0" smtClean="0"/>
          </a:p>
          <a:p>
            <a:pPr lvl="1" algn="just"/>
            <a:r>
              <a:rPr lang="en-US" sz="2400" dirty="0" smtClean="0"/>
              <a:t>If </a:t>
            </a:r>
            <a:r>
              <a:rPr lang="en-US" sz="2400" dirty="0" smtClean="0"/>
              <a:t>we opt for </a:t>
            </a:r>
            <a:r>
              <a:rPr lang="en-US" sz="2400" dirty="0" smtClean="0">
                <a:solidFill>
                  <a:schemeClr val="accent1"/>
                </a:solidFill>
              </a:rPr>
              <a:t>larger TLB</a:t>
            </a:r>
          </a:p>
          <a:p>
            <a:pPr lvl="2" algn="just"/>
            <a:r>
              <a:rPr lang="en-US" dirty="0" smtClean="0"/>
              <a:t>It will complicate the hardware</a:t>
            </a:r>
          </a:p>
          <a:p>
            <a:pPr lvl="1" algn="just"/>
            <a:endParaRPr lang="en-US" sz="2400" dirty="0" smtClean="0"/>
          </a:p>
          <a:p>
            <a:pPr lvl="1" algn="just"/>
            <a:r>
              <a:rPr lang="en-US" sz="2400" dirty="0" smtClean="0"/>
              <a:t>If </a:t>
            </a:r>
            <a:r>
              <a:rPr lang="en-US" sz="2400" dirty="0" smtClean="0"/>
              <a:t>we opt for </a:t>
            </a:r>
            <a:r>
              <a:rPr lang="en-US" sz="2400" dirty="0" smtClean="0">
                <a:solidFill>
                  <a:schemeClr val="accent1"/>
                </a:solidFill>
              </a:rPr>
              <a:t>large page size</a:t>
            </a:r>
          </a:p>
          <a:p>
            <a:pPr lvl="2" algn="just"/>
            <a:r>
              <a:rPr lang="en-US" dirty="0" smtClean="0"/>
              <a:t>Performance will not be good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and VM</a:t>
            </a:r>
            <a:endParaRPr lang="en-US" dirty="0"/>
          </a:p>
        </p:txBody>
      </p:sp>
      <p:sp>
        <p:nvSpPr>
          <p:cNvPr id="3" name="Content Placeholder 2"/>
          <p:cNvSpPr>
            <a:spLocks noGrp="1"/>
          </p:cNvSpPr>
          <p:nvPr>
            <p:ph idx="1"/>
          </p:nvPr>
        </p:nvSpPr>
        <p:spPr/>
        <p:txBody>
          <a:bodyPr/>
          <a:lstStyle/>
          <a:p>
            <a:pPr algn="just"/>
            <a:r>
              <a:rPr lang="en-NZ" sz="2400" dirty="0" smtClean="0"/>
              <a:t>Segmentation allows the </a:t>
            </a:r>
            <a:r>
              <a:rPr lang="en-NZ" sz="2400" dirty="0" smtClean="0">
                <a:solidFill>
                  <a:schemeClr val="accent1"/>
                </a:solidFill>
              </a:rPr>
              <a:t>programmer</a:t>
            </a:r>
            <a:r>
              <a:rPr lang="en-NZ" sz="2400" dirty="0" smtClean="0"/>
              <a:t> to </a:t>
            </a:r>
            <a:r>
              <a:rPr lang="en-NZ" sz="2400" dirty="0" smtClean="0">
                <a:solidFill>
                  <a:schemeClr val="accent1"/>
                </a:solidFill>
              </a:rPr>
              <a:t>view memory</a:t>
            </a:r>
            <a:r>
              <a:rPr lang="en-NZ" sz="2400" dirty="0" smtClean="0"/>
              <a:t> as consisting of multiple address spaces or </a:t>
            </a:r>
            <a:r>
              <a:rPr lang="en-NZ" sz="2400" dirty="0" smtClean="0">
                <a:solidFill>
                  <a:schemeClr val="accent1"/>
                </a:solidFill>
              </a:rPr>
              <a:t>segments</a:t>
            </a:r>
            <a:r>
              <a:rPr lang="en-NZ" sz="2400" dirty="0" smtClean="0"/>
              <a:t>.</a:t>
            </a:r>
          </a:p>
          <a:p>
            <a:pPr lvl="1" algn="just"/>
            <a:endParaRPr lang="en-US" sz="2400" dirty="0" smtClean="0"/>
          </a:p>
          <a:p>
            <a:pPr lvl="1" algn="just"/>
            <a:r>
              <a:rPr lang="en-US" sz="2400" dirty="0" smtClean="0"/>
              <a:t>May </a:t>
            </a:r>
            <a:r>
              <a:rPr lang="en-US" sz="2400" dirty="0" smtClean="0"/>
              <a:t>be </a:t>
            </a:r>
            <a:r>
              <a:rPr lang="en-US" sz="2400" dirty="0" smtClean="0">
                <a:solidFill>
                  <a:schemeClr val="accent1"/>
                </a:solidFill>
              </a:rPr>
              <a:t>unequal</a:t>
            </a:r>
            <a:r>
              <a:rPr lang="en-US" sz="2400" dirty="0" smtClean="0"/>
              <a:t>, dynamic size</a:t>
            </a:r>
          </a:p>
          <a:p>
            <a:pPr lvl="1" algn="just"/>
            <a:r>
              <a:rPr lang="en-US" sz="2400" dirty="0" smtClean="0">
                <a:solidFill>
                  <a:schemeClr val="accent1"/>
                </a:solidFill>
              </a:rPr>
              <a:t>Simplifies</a:t>
            </a:r>
            <a:r>
              <a:rPr lang="en-US" sz="2400" dirty="0" smtClean="0"/>
              <a:t> handling of </a:t>
            </a:r>
            <a:r>
              <a:rPr lang="en-US" sz="2400" dirty="0" smtClean="0">
                <a:solidFill>
                  <a:schemeClr val="accent1"/>
                </a:solidFill>
              </a:rPr>
              <a:t>growing data structures</a:t>
            </a:r>
          </a:p>
          <a:p>
            <a:pPr lvl="1" algn="just"/>
            <a:r>
              <a:rPr lang="en-US" sz="2400" dirty="0" smtClean="0"/>
              <a:t>Allows </a:t>
            </a:r>
            <a:r>
              <a:rPr lang="en-US" sz="2400" dirty="0" smtClean="0">
                <a:solidFill>
                  <a:schemeClr val="accent1"/>
                </a:solidFill>
              </a:rPr>
              <a:t>programs</a:t>
            </a:r>
            <a:r>
              <a:rPr lang="en-US" sz="2400" dirty="0" smtClean="0"/>
              <a:t> to be </a:t>
            </a:r>
            <a:r>
              <a:rPr lang="en-US" sz="2400" dirty="0" smtClean="0">
                <a:solidFill>
                  <a:schemeClr val="accent1"/>
                </a:solidFill>
              </a:rPr>
              <a:t>altered </a:t>
            </a:r>
            <a:r>
              <a:rPr lang="en-US" sz="2400" dirty="0" smtClean="0"/>
              <a:t>and </a:t>
            </a:r>
            <a:r>
              <a:rPr lang="en-US" sz="2400" dirty="0" smtClean="0">
                <a:solidFill>
                  <a:schemeClr val="accent1"/>
                </a:solidFill>
              </a:rPr>
              <a:t>recompiled independently</a:t>
            </a:r>
          </a:p>
          <a:p>
            <a:pPr lvl="1" algn="just"/>
            <a:r>
              <a:rPr lang="en-US" sz="2400" dirty="0" smtClean="0">
                <a:solidFill>
                  <a:schemeClr val="accent1"/>
                </a:solidFill>
              </a:rPr>
              <a:t>Lends itself </a:t>
            </a:r>
            <a:r>
              <a:rPr lang="en-US" sz="2400" dirty="0" smtClean="0"/>
              <a:t>to </a:t>
            </a:r>
            <a:r>
              <a:rPr lang="en-US" sz="2400" dirty="0" smtClean="0">
                <a:solidFill>
                  <a:schemeClr val="accent1"/>
                </a:solidFill>
              </a:rPr>
              <a:t>sharing data </a:t>
            </a:r>
            <a:r>
              <a:rPr lang="en-US" sz="2400" dirty="0" smtClean="0"/>
              <a:t>among processes</a:t>
            </a:r>
          </a:p>
          <a:p>
            <a:pPr lvl="1" algn="just"/>
            <a:r>
              <a:rPr lang="en-US" sz="2400" dirty="0" smtClean="0">
                <a:solidFill>
                  <a:schemeClr val="accent1"/>
                </a:solidFill>
              </a:rPr>
              <a:t>Lends itself </a:t>
            </a:r>
            <a:r>
              <a:rPr lang="en-US" sz="2400" dirty="0" smtClean="0"/>
              <a:t>to protection</a:t>
            </a:r>
            <a:endParaRPr lang="en-US" sz="24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Organization</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Segment table entry </a:t>
            </a:r>
            <a:r>
              <a:rPr lang="en-US" sz="2400" dirty="0" smtClean="0"/>
              <a:t>contains</a:t>
            </a:r>
          </a:p>
          <a:p>
            <a:pPr lvl="1" algn="just"/>
            <a:r>
              <a:rPr lang="en-US" sz="2400" dirty="0" smtClean="0">
                <a:solidFill>
                  <a:schemeClr val="accent1"/>
                </a:solidFill>
              </a:rPr>
              <a:t>Starting address </a:t>
            </a:r>
            <a:r>
              <a:rPr lang="en-US" sz="2400" dirty="0" smtClean="0"/>
              <a:t>corresponding segment in main memory</a:t>
            </a:r>
          </a:p>
          <a:p>
            <a:pPr lvl="1" algn="just"/>
            <a:r>
              <a:rPr lang="en-US" sz="2400" dirty="0" smtClean="0">
                <a:solidFill>
                  <a:schemeClr val="accent1"/>
                </a:solidFill>
              </a:rPr>
              <a:t>Length</a:t>
            </a:r>
            <a:r>
              <a:rPr lang="en-US" sz="2400" dirty="0" smtClean="0"/>
              <a:t> of the segment</a:t>
            </a:r>
          </a:p>
          <a:p>
            <a:pPr algn="just"/>
            <a:endParaRPr lang="en-US" sz="2400" dirty="0" smtClean="0"/>
          </a:p>
          <a:p>
            <a:pPr algn="just"/>
            <a:r>
              <a:rPr lang="en-US" sz="2400" dirty="0" smtClean="0"/>
              <a:t>A </a:t>
            </a:r>
            <a:r>
              <a:rPr lang="en-US" sz="2400" dirty="0" smtClean="0">
                <a:solidFill>
                  <a:schemeClr val="accent1"/>
                </a:solidFill>
              </a:rPr>
              <a:t>bit</a:t>
            </a:r>
            <a:r>
              <a:rPr lang="en-US" sz="2400" dirty="0" smtClean="0"/>
              <a:t> is needed to determine if </a:t>
            </a:r>
            <a:r>
              <a:rPr lang="en-US" sz="2400" dirty="0" smtClean="0">
                <a:solidFill>
                  <a:schemeClr val="accent1"/>
                </a:solidFill>
              </a:rPr>
              <a:t>segment is already </a:t>
            </a:r>
            <a:r>
              <a:rPr lang="en-US" sz="2400" dirty="0" smtClean="0"/>
              <a:t>in main memory</a:t>
            </a:r>
          </a:p>
          <a:p>
            <a:pPr algn="just"/>
            <a:endParaRPr lang="en-US" sz="2400" dirty="0" smtClean="0">
              <a:solidFill>
                <a:schemeClr val="accent1"/>
              </a:solidFill>
            </a:endParaRPr>
          </a:p>
          <a:p>
            <a:pPr algn="just"/>
            <a:r>
              <a:rPr lang="en-US" sz="2400" dirty="0" smtClean="0">
                <a:solidFill>
                  <a:schemeClr val="accent1"/>
                </a:solidFill>
              </a:rPr>
              <a:t>Another </a:t>
            </a:r>
            <a:r>
              <a:rPr lang="en-US" sz="2400" dirty="0" smtClean="0">
                <a:solidFill>
                  <a:schemeClr val="accent1"/>
                </a:solidFill>
              </a:rPr>
              <a:t>bit </a:t>
            </a:r>
            <a:r>
              <a:rPr lang="en-US" sz="2400" dirty="0" smtClean="0"/>
              <a:t>is needed to determine if the segment has been </a:t>
            </a:r>
            <a:r>
              <a:rPr lang="en-US" sz="2400" dirty="0" smtClean="0">
                <a:solidFill>
                  <a:schemeClr val="accent1"/>
                </a:solidFill>
              </a:rPr>
              <a:t>modified</a:t>
            </a:r>
            <a:r>
              <a:rPr lang="en-US" sz="2400" dirty="0" smtClean="0"/>
              <a:t> since it was loaded in main memory</a:t>
            </a:r>
          </a:p>
          <a:p>
            <a:pPr algn="just"/>
            <a:endParaRPr lang="en-US" sz="24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Table Entries</a:t>
            </a:r>
            <a:endParaRPr lang="en-US" dirty="0"/>
          </a:p>
        </p:txBody>
      </p:sp>
      <p:pic>
        <p:nvPicPr>
          <p:cNvPr id="4" name="Content Placeholder 3" descr="Fig08_02b.gif"/>
          <p:cNvPicPr>
            <a:picLocks noGrp="1" noChangeAspect="1"/>
          </p:cNvPicPr>
          <p:nvPr>
            <p:ph idx="1"/>
          </p:nvPr>
        </p:nvPicPr>
        <p:blipFill>
          <a:blip r:embed="rId3"/>
          <a:stretch>
            <a:fillRect/>
          </a:stretch>
        </p:blipFill>
        <p:spPr>
          <a:xfrm>
            <a:off x="457200" y="1981200"/>
            <a:ext cx="8229600" cy="3200400"/>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pPr algn="just"/>
            <a:r>
              <a:rPr lang="en-US" sz="2400" dirty="0" smtClean="0"/>
              <a:t>Operating system brings into main memory only </a:t>
            </a:r>
            <a:r>
              <a:rPr lang="en-US" sz="2400" dirty="0" smtClean="0">
                <a:solidFill>
                  <a:schemeClr val="accent1"/>
                </a:solidFill>
              </a:rPr>
              <a:t>one or a few pieces</a:t>
            </a:r>
            <a:r>
              <a:rPr lang="en-US" sz="2400" dirty="0" smtClean="0"/>
              <a:t> of the process</a:t>
            </a:r>
          </a:p>
          <a:p>
            <a:pPr lvl="1" algn="just"/>
            <a:r>
              <a:rPr lang="en-US" sz="2400" dirty="0" smtClean="0"/>
              <a:t>Including initial program and data pieces</a:t>
            </a:r>
          </a:p>
          <a:p>
            <a:pPr lvl="1" algn="just"/>
            <a:endParaRPr lang="en-US" sz="2400" dirty="0" smtClean="0"/>
          </a:p>
          <a:p>
            <a:pPr algn="just"/>
            <a:r>
              <a:rPr lang="en-US" sz="2400" b="1" dirty="0" smtClean="0">
                <a:solidFill>
                  <a:schemeClr val="accent1"/>
                </a:solidFill>
              </a:rPr>
              <a:t>Resident set</a:t>
            </a:r>
          </a:p>
          <a:p>
            <a:pPr lvl="1" algn="just"/>
            <a:r>
              <a:rPr lang="en-US" sz="2400" dirty="0" smtClean="0"/>
              <a:t>Portion of process that is actually in main memory at a given time</a:t>
            </a:r>
          </a:p>
          <a:p>
            <a:pPr algn="just"/>
            <a:endParaRPr lang="en-US" sz="24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in Segmentation</a:t>
            </a:r>
            <a:endParaRPr lang="en-US" dirty="0"/>
          </a:p>
        </p:txBody>
      </p:sp>
      <p:pic>
        <p:nvPicPr>
          <p:cNvPr id="4" name="Content Placeholder 3" descr="Fig08_12.gif"/>
          <p:cNvPicPr>
            <a:picLocks noGrp="1" noChangeAspect="1"/>
          </p:cNvPicPr>
          <p:nvPr>
            <p:ph idx="1"/>
          </p:nvPr>
        </p:nvPicPr>
        <p:blipFill>
          <a:blip r:embed="rId3"/>
          <a:stretch>
            <a:fillRect/>
          </a:stretch>
        </p:blipFill>
        <p:spPr>
          <a:xfrm>
            <a:off x="1118910" y="1600200"/>
            <a:ext cx="7339290" cy="5263619"/>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Paging and Segmentation</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Paging</a:t>
            </a:r>
            <a:r>
              <a:rPr lang="en-US" sz="2400" dirty="0" smtClean="0"/>
              <a:t> is </a:t>
            </a:r>
            <a:r>
              <a:rPr lang="en-US" sz="2400" dirty="0" smtClean="0">
                <a:solidFill>
                  <a:schemeClr val="accent1"/>
                </a:solidFill>
              </a:rPr>
              <a:t>transparent</a:t>
            </a:r>
            <a:r>
              <a:rPr lang="en-US" sz="2400" dirty="0" smtClean="0"/>
              <a:t> to the </a:t>
            </a:r>
            <a:r>
              <a:rPr lang="en-US" sz="2400" dirty="0" smtClean="0">
                <a:solidFill>
                  <a:schemeClr val="accent1"/>
                </a:solidFill>
              </a:rPr>
              <a:t>programmer</a:t>
            </a:r>
          </a:p>
          <a:p>
            <a:pPr algn="just"/>
            <a:r>
              <a:rPr lang="en-US" sz="2400" dirty="0" smtClean="0">
                <a:solidFill>
                  <a:schemeClr val="accent1"/>
                </a:solidFill>
              </a:rPr>
              <a:t>Segmentation</a:t>
            </a:r>
            <a:r>
              <a:rPr lang="en-US" sz="2400" dirty="0" smtClean="0"/>
              <a:t> is </a:t>
            </a:r>
            <a:r>
              <a:rPr lang="en-US" sz="2400" dirty="0" smtClean="0">
                <a:solidFill>
                  <a:schemeClr val="accent1"/>
                </a:solidFill>
              </a:rPr>
              <a:t>visible</a:t>
            </a:r>
            <a:r>
              <a:rPr lang="en-US" sz="2400" dirty="0" smtClean="0"/>
              <a:t> to the </a:t>
            </a:r>
            <a:r>
              <a:rPr lang="en-US" sz="2400" dirty="0" smtClean="0">
                <a:solidFill>
                  <a:schemeClr val="accent1"/>
                </a:solidFill>
              </a:rPr>
              <a:t>programmer</a:t>
            </a:r>
          </a:p>
          <a:p>
            <a:pPr algn="just"/>
            <a:endParaRPr lang="en-US" sz="2400" dirty="0" smtClean="0">
              <a:solidFill>
                <a:schemeClr val="accent1"/>
              </a:solidFill>
            </a:endParaRPr>
          </a:p>
          <a:p>
            <a:pPr algn="just"/>
            <a:r>
              <a:rPr lang="en-US" sz="2400" dirty="0" smtClean="0">
                <a:solidFill>
                  <a:schemeClr val="accent1"/>
                </a:solidFill>
              </a:rPr>
              <a:t>Address space </a:t>
            </a:r>
            <a:r>
              <a:rPr lang="en-US" sz="2400" dirty="0" smtClean="0"/>
              <a:t>is </a:t>
            </a:r>
            <a:r>
              <a:rPr lang="en-US" sz="2400" dirty="0" smtClean="0">
                <a:solidFill>
                  <a:schemeClr val="accent1"/>
                </a:solidFill>
              </a:rPr>
              <a:t>broken</a:t>
            </a:r>
            <a:r>
              <a:rPr lang="en-US" sz="2400" dirty="0" smtClean="0"/>
              <a:t> into </a:t>
            </a:r>
            <a:r>
              <a:rPr lang="en-US" sz="2400" dirty="0" smtClean="0">
                <a:solidFill>
                  <a:schemeClr val="accent1"/>
                </a:solidFill>
              </a:rPr>
              <a:t>number of segments</a:t>
            </a:r>
          </a:p>
          <a:p>
            <a:pPr algn="just"/>
            <a:r>
              <a:rPr lang="en-US" sz="2400" dirty="0" smtClean="0"/>
              <a:t>Each </a:t>
            </a:r>
            <a:r>
              <a:rPr lang="en-US" sz="2400" dirty="0" smtClean="0">
                <a:solidFill>
                  <a:schemeClr val="accent1"/>
                </a:solidFill>
              </a:rPr>
              <a:t>segment</a:t>
            </a:r>
            <a:r>
              <a:rPr lang="en-US" sz="2400" dirty="0" smtClean="0"/>
              <a:t> is </a:t>
            </a:r>
            <a:r>
              <a:rPr lang="en-US" sz="2400" dirty="0" smtClean="0">
                <a:solidFill>
                  <a:srgbClr val="0070C0"/>
                </a:solidFill>
              </a:rPr>
              <a:t>broken</a:t>
            </a:r>
            <a:r>
              <a:rPr lang="en-US" sz="2400" dirty="0" smtClean="0"/>
              <a:t> into </a:t>
            </a:r>
            <a:r>
              <a:rPr lang="en-US" sz="2400" dirty="0" smtClean="0">
                <a:solidFill>
                  <a:schemeClr val="accent1"/>
                </a:solidFill>
              </a:rPr>
              <a:t>fixed-size pages</a:t>
            </a:r>
          </a:p>
          <a:p>
            <a:pPr algn="just"/>
            <a:r>
              <a:rPr lang="en-US" sz="2400" dirty="0" smtClean="0"/>
              <a:t>Each </a:t>
            </a:r>
            <a:r>
              <a:rPr lang="en-US" sz="2400" dirty="0" smtClean="0">
                <a:solidFill>
                  <a:schemeClr val="accent1"/>
                </a:solidFill>
              </a:rPr>
              <a:t>process</a:t>
            </a:r>
            <a:r>
              <a:rPr lang="en-US" sz="2400" dirty="0" smtClean="0"/>
              <a:t> has </a:t>
            </a:r>
            <a:r>
              <a:rPr lang="en-US" sz="2400" dirty="0" smtClean="0">
                <a:solidFill>
                  <a:schemeClr val="accent1"/>
                </a:solidFill>
              </a:rPr>
              <a:t>one segment table</a:t>
            </a:r>
          </a:p>
          <a:p>
            <a:pPr algn="just"/>
            <a:r>
              <a:rPr lang="en-US" sz="2400" dirty="0" smtClean="0"/>
              <a:t>Each </a:t>
            </a:r>
            <a:r>
              <a:rPr lang="en-US" sz="2400" dirty="0" smtClean="0">
                <a:solidFill>
                  <a:schemeClr val="accent1"/>
                </a:solidFill>
              </a:rPr>
              <a:t>segment</a:t>
            </a:r>
            <a:r>
              <a:rPr lang="en-US" sz="2400" dirty="0" smtClean="0"/>
              <a:t> has a </a:t>
            </a:r>
            <a:r>
              <a:rPr lang="en-US" sz="2400" dirty="0" smtClean="0">
                <a:solidFill>
                  <a:schemeClr val="accent1"/>
                </a:solidFill>
              </a:rPr>
              <a:t>page table</a:t>
            </a:r>
          </a:p>
          <a:p>
            <a:pPr algn="just"/>
            <a:endParaRPr lang="en-US" sz="24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Paging and Segmentation</a:t>
            </a:r>
            <a:endParaRPr lang="en-US" dirty="0"/>
          </a:p>
        </p:txBody>
      </p:sp>
      <p:pic>
        <p:nvPicPr>
          <p:cNvPr id="4" name="Content Placeholder 3" descr="Fig08_02c.gif"/>
          <p:cNvPicPr>
            <a:picLocks noGrp="1" noChangeAspect="1"/>
          </p:cNvPicPr>
          <p:nvPr>
            <p:ph idx="1"/>
          </p:nvPr>
        </p:nvPicPr>
        <p:blipFill>
          <a:blip r:embed="rId3"/>
          <a:stretch>
            <a:fillRect/>
          </a:stretch>
        </p:blipFill>
        <p:spPr>
          <a:xfrm>
            <a:off x="76200" y="1752600"/>
            <a:ext cx="8991600" cy="4648200"/>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pic>
        <p:nvPicPr>
          <p:cNvPr id="4" name="Content Placeholder 3" descr="Fig08_13.gif"/>
          <p:cNvPicPr>
            <a:picLocks noGrp="1" noChangeAspect="1"/>
          </p:cNvPicPr>
          <p:nvPr>
            <p:ph idx="1"/>
          </p:nvPr>
        </p:nvPicPr>
        <p:blipFill>
          <a:blip r:embed="rId3"/>
          <a:stretch>
            <a:fillRect/>
          </a:stretch>
        </p:blipFill>
        <p:spPr>
          <a:xfrm>
            <a:off x="76200" y="1219200"/>
            <a:ext cx="8839200" cy="5410200"/>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Protection and sharing</a:t>
            </a:r>
            <a:endParaRPr lang="en-NZ" dirty="0"/>
          </a:p>
        </p:txBody>
      </p:sp>
      <p:sp>
        <p:nvSpPr>
          <p:cNvPr id="3" name="Content Placeholder 2"/>
          <p:cNvSpPr>
            <a:spLocks noGrp="1"/>
          </p:cNvSpPr>
          <p:nvPr>
            <p:ph idx="1"/>
          </p:nvPr>
        </p:nvSpPr>
        <p:spPr/>
        <p:txBody>
          <a:bodyPr/>
          <a:lstStyle/>
          <a:p>
            <a:pPr algn="just"/>
            <a:r>
              <a:rPr lang="en-NZ" sz="2400" dirty="0" smtClean="0"/>
              <a:t>Segmentation lends itself to the implementation of protection and sharing policies.</a:t>
            </a:r>
          </a:p>
          <a:p>
            <a:pPr algn="just"/>
            <a:endParaRPr lang="en-NZ" sz="2400" dirty="0" smtClean="0"/>
          </a:p>
          <a:p>
            <a:pPr algn="just"/>
            <a:r>
              <a:rPr lang="en-NZ" sz="2400" dirty="0" smtClean="0"/>
              <a:t>As each entry has a base address and length, inadvertent memory access can be controlled</a:t>
            </a:r>
          </a:p>
          <a:p>
            <a:pPr algn="just"/>
            <a:endParaRPr lang="en-NZ" sz="2400" dirty="0" smtClean="0"/>
          </a:p>
          <a:p>
            <a:pPr algn="just"/>
            <a:r>
              <a:rPr lang="en-NZ" sz="2400" dirty="0" smtClean="0"/>
              <a:t>For sharing, segments can be referenced by segment tables of multiple processes</a:t>
            </a:r>
            <a:endParaRPr lang="en-NZ" sz="24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Hardware and Control Structures</a:t>
            </a:r>
          </a:p>
          <a:p>
            <a:r>
              <a:rPr lang="en-NZ" sz="2400" dirty="0" smtClean="0">
                <a:solidFill>
                  <a:srgbClr val="0070C0"/>
                </a:solidFill>
              </a:rPr>
              <a:t>Operating System Software</a:t>
            </a:r>
          </a:p>
        </p:txBody>
      </p:sp>
      <p:cxnSp>
        <p:nvCxnSpPr>
          <p:cNvPr id="4" name="Straight Arrow Connector 3"/>
          <p:cNvCxnSpPr/>
          <p:nvPr/>
        </p:nvCxnSpPr>
        <p:spPr>
          <a:xfrm>
            <a:off x="76200" y="2284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804988" algn="l"/>
              </a:tabLst>
            </a:pPr>
            <a:r>
              <a:rPr lang="en-NZ" dirty="0" smtClean="0"/>
              <a:t>Memory Management</a:t>
            </a:r>
            <a:br>
              <a:rPr lang="en-NZ" dirty="0" smtClean="0"/>
            </a:br>
            <a:r>
              <a:rPr lang="en-NZ" dirty="0" smtClean="0"/>
              <a:t> Decisions</a:t>
            </a:r>
            <a:endParaRPr lang="en-NZ" dirty="0"/>
          </a:p>
        </p:txBody>
      </p:sp>
      <p:sp>
        <p:nvSpPr>
          <p:cNvPr id="3" name="Content Placeholder 2"/>
          <p:cNvSpPr>
            <a:spLocks noGrp="1"/>
          </p:cNvSpPr>
          <p:nvPr>
            <p:ph idx="1"/>
          </p:nvPr>
        </p:nvSpPr>
        <p:spPr/>
        <p:txBody>
          <a:bodyPr/>
          <a:lstStyle/>
          <a:p>
            <a:pPr algn="just"/>
            <a:r>
              <a:rPr lang="en-NZ" sz="2400" dirty="0" smtClean="0">
                <a:solidFill>
                  <a:schemeClr val="accent1"/>
                </a:solidFill>
              </a:rPr>
              <a:t>Whether or not </a:t>
            </a:r>
            <a:r>
              <a:rPr lang="en-NZ" sz="2400" dirty="0" smtClean="0"/>
              <a:t>to use </a:t>
            </a:r>
            <a:r>
              <a:rPr lang="en-NZ" sz="2400" dirty="0" smtClean="0">
                <a:solidFill>
                  <a:schemeClr val="accent1"/>
                </a:solidFill>
              </a:rPr>
              <a:t>virtual memory</a:t>
            </a:r>
            <a:r>
              <a:rPr lang="en-NZ" sz="2400" dirty="0" smtClean="0"/>
              <a:t> techniques</a:t>
            </a:r>
          </a:p>
          <a:p>
            <a:pPr algn="just"/>
            <a:endParaRPr lang="en-NZ" sz="2400" dirty="0" smtClean="0"/>
          </a:p>
          <a:p>
            <a:pPr algn="just"/>
            <a:r>
              <a:rPr lang="en-NZ" sz="2400" dirty="0" smtClean="0"/>
              <a:t>The </a:t>
            </a:r>
            <a:r>
              <a:rPr lang="en-NZ" sz="2400" dirty="0" smtClean="0">
                <a:solidFill>
                  <a:schemeClr val="accent1"/>
                </a:solidFill>
              </a:rPr>
              <a:t>use</a:t>
            </a:r>
            <a:r>
              <a:rPr lang="en-NZ" sz="2400" dirty="0" smtClean="0"/>
              <a:t> of </a:t>
            </a:r>
            <a:r>
              <a:rPr lang="en-NZ" sz="2400" dirty="0" smtClean="0">
                <a:solidFill>
                  <a:schemeClr val="accent1"/>
                </a:solidFill>
              </a:rPr>
              <a:t>paging</a:t>
            </a:r>
            <a:r>
              <a:rPr lang="en-NZ" sz="2400" dirty="0" smtClean="0"/>
              <a:t> or </a:t>
            </a:r>
            <a:r>
              <a:rPr lang="en-NZ" sz="2400" dirty="0" smtClean="0">
                <a:solidFill>
                  <a:schemeClr val="accent1"/>
                </a:solidFill>
              </a:rPr>
              <a:t>segmentation</a:t>
            </a:r>
            <a:r>
              <a:rPr lang="en-NZ" sz="2400" dirty="0" smtClean="0"/>
              <a:t> or </a:t>
            </a:r>
            <a:r>
              <a:rPr lang="en-NZ" sz="2400" dirty="0" smtClean="0">
                <a:solidFill>
                  <a:schemeClr val="accent1"/>
                </a:solidFill>
              </a:rPr>
              <a:t>both</a:t>
            </a:r>
          </a:p>
          <a:p>
            <a:pPr algn="just"/>
            <a:endParaRPr lang="en-NZ" sz="2400" dirty="0" smtClean="0"/>
          </a:p>
          <a:p>
            <a:pPr algn="just"/>
            <a:r>
              <a:rPr lang="en-NZ" sz="2400" dirty="0" smtClean="0"/>
              <a:t>The </a:t>
            </a:r>
            <a:r>
              <a:rPr lang="en-NZ" sz="2400" dirty="0" smtClean="0">
                <a:solidFill>
                  <a:schemeClr val="accent1"/>
                </a:solidFill>
              </a:rPr>
              <a:t>algorithms</a:t>
            </a:r>
            <a:r>
              <a:rPr lang="en-NZ" sz="2400" dirty="0" smtClean="0"/>
              <a:t> employed </a:t>
            </a:r>
            <a:r>
              <a:rPr lang="en-NZ" sz="2400" dirty="0" smtClean="0">
                <a:solidFill>
                  <a:schemeClr val="accent1"/>
                </a:solidFill>
              </a:rPr>
              <a:t>for</a:t>
            </a:r>
            <a:r>
              <a:rPr lang="en-NZ" sz="2400" dirty="0" smtClean="0"/>
              <a:t> various aspects of </a:t>
            </a:r>
            <a:r>
              <a:rPr lang="en-NZ" sz="2400" dirty="0" smtClean="0">
                <a:solidFill>
                  <a:schemeClr val="accent1"/>
                </a:solidFill>
              </a:rPr>
              <a:t>memory management</a:t>
            </a:r>
            <a:endParaRPr lang="en-NZ" sz="2400" dirty="0">
              <a:solidFill>
                <a:schemeClr val="accent1"/>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NZ" dirty="0" smtClean="0"/>
              <a:t>Key Design Elements</a:t>
            </a:r>
            <a:endParaRPr lang="en-NZ" dirty="0"/>
          </a:p>
        </p:txBody>
      </p:sp>
      <p:sp>
        <p:nvSpPr>
          <p:cNvPr id="3" name="Content Placeholder 2"/>
          <p:cNvSpPr>
            <a:spLocks noGrp="1"/>
          </p:cNvSpPr>
          <p:nvPr>
            <p:ph idx="1"/>
          </p:nvPr>
        </p:nvSpPr>
        <p:spPr>
          <a:xfrm>
            <a:off x="457200" y="5029200"/>
            <a:ext cx="7391400" cy="1524000"/>
          </a:xfrm>
        </p:spPr>
        <p:txBody>
          <a:bodyPr/>
          <a:lstStyle/>
          <a:p>
            <a:r>
              <a:rPr lang="en-NZ" sz="2400" dirty="0" smtClean="0"/>
              <a:t>Key aim: Minimise page faults</a:t>
            </a:r>
          </a:p>
          <a:p>
            <a:pPr lvl="1"/>
            <a:r>
              <a:rPr lang="en-NZ" sz="2400" dirty="0" smtClean="0"/>
              <a:t>No definitive best policy</a:t>
            </a:r>
            <a:endParaRPr lang="en-NZ" sz="2400" dirty="0"/>
          </a:p>
        </p:txBody>
      </p:sp>
      <p:pic>
        <p:nvPicPr>
          <p:cNvPr id="4" name="Picture 2"/>
          <p:cNvPicPr>
            <a:picLocks noChangeAspect="1" noChangeArrowheads="1"/>
          </p:cNvPicPr>
          <p:nvPr/>
        </p:nvPicPr>
        <p:blipFill>
          <a:blip r:embed="rId3"/>
          <a:srcRect/>
          <a:stretch>
            <a:fillRect/>
          </a:stretch>
        </p:blipFill>
        <p:spPr bwMode="auto">
          <a:xfrm>
            <a:off x="381000" y="1143000"/>
            <a:ext cx="8610600" cy="392067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Policy</a:t>
            </a:r>
            <a:endParaRPr lang="en-US" dirty="0"/>
          </a:p>
        </p:txBody>
      </p:sp>
      <p:sp>
        <p:nvSpPr>
          <p:cNvPr id="3" name="Content Placeholder 2"/>
          <p:cNvSpPr>
            <a:spLocks noGrp="1"/>
          </p:cNvSpPr>
          <p:nvPr>
            <p:ph idx="1"/>
          </p:nvPr>
        </p:nvSpPr>
        <p:spPr/>
        <p:txBody>
          <a:bodyPr/>
          <a:lstStyle/>
          <a:p>
            <a:pPr algn="just"/>
            <a:r>
              <a:rPr lang="en-US" sz="2400" dirty="0" smtClean="0"/>
              <a:t>Determines </a:t>
            </a:r>
            <a:r>
              <a:rPr lang="en-US" sz="2400" dirty="0" smtClean="0">
                <a:solidFill>
                  <a:schemeClr val="accent1"/>
                </a:solidFill>
              </a:rPr>
              <a:t>when</a:t>
            </a:r>
            <a:r>
              <a:rPr lang="en-US" sz="2400" dirty="0" smtClean="0"/>
              <a:t> a page should be </a:t>
            </a:r>
            <a:r>
              <a:rPr lang="en-US" sz="2400" dirty="0" smtClean="0">
                <a:solidFill>
                  <a:schemeClr val="accent1"/>
                </a:solidFill>
              </a:rPr>
              <a:t>brought into </a:t>
            </a:r>
            <a:r>
              <a:rPr lang="en-US" sz="2400" dirty="0" smtClean="0"/>
              <a:t>memory</a:t>
            </a:r>
          </a:p>
          <a:p>
            <a:pPr algn="just"/>
            <a:endParaRPr lang="en-US" sz="2400" dirty="0" smtClean="0"/>
          </a:p>
          <a:p>
            <a:pPr algn="just"/>
            <a:r>
              <a:rPr lang="en-US" sz="2400" b="1" dirty="0" smtClean="0">
                <a:solidFill>
                  <a:schemeClr val="accent1"/>
                </a:solidFill>
              </a:rPr>
              <a:t>Two main types:</a:t>
            </a:r>
          </a:p>
          <a:p>
            <a:pPr algn="just"/>
            <a:endParaRPr lang="en-US" sz="2400" dirty="0" smtClean="0"/>
          </a:p>
          <a:p>
            <a:pPr lvl="1" algn="just"/>
            <a:r>
              <a:rPr lang="en-US" sz="2400" dirty="0" smtClean="0"/>
              <a:t>Demand Paging </a:t>
            </a:r>
          </a:p>
          <a:p>
            <a:pPr lvl="1" algn="just"/>
            <a:r>
              <a:rPr lang="en-US" sz="2400" dirty="0" smtClean="0"/>
              <a:t>Prepaging</a:t>
            </a:r>
            <a:endParaRPr lang="en-US" sz="24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Demand Paging</a:t>
            </a:r>
            <a:br>
              <a:rPr lang="en-NZ" dirty="0" smtClean="0"/>
            </a:br>
            <a:r>
              <a:rPr lang="en-NZ" dirty="0" smtClean="0"/>
              <a:t>and Prepaging</a:t>
            </a:r>
            <a:endParaRPr lang="en-NZ" dirty="0"/>
          </a:p>
        </p:txBody>
      </p:sp>
      <p:sp>
        <p:nvSpPr>
          <p:cNvPr id="3" name="Content Placeholder 2"/>
          <p:cNvSpPr>
            <a:spLocks noGrp="1"/>
          </p:cNvSpPr>
          <p:nvPr>
            <p:ph idx="1"/>
          </p:nvPr>
        </p:nvSpPr>
        <p:spPr/>
        <p:txBody>
          <a:bodyPr/>
          <a:lstStyle/>
          <a:p>
            <a:pPr algn="just"/>
            <a:r>
              <a:rPr lang="en-US" sz="2400" b="1" u="sng" dirty="0" smtClean="0">
                <a:solidFill>
                  <a:schemeClr val="accent1"/>
                </a:solidFill>
              </a:rPr>
              <a:t>Demand paging</a:t>
            </a:r>
            <a:endParaRPr lang="en-US" sz="2400" u="sng" dirty="0" smtClean="0">
              <a:solidFill>
                <a:schemeClr val="accent1"/>
              </a:solidFill>
            </a:endParaRPr>
          </a:p>
          <a:p>
            <a:pPr lvl="1" algn="just"/>
            <a:r>
              <a:rPr lang="en-US" sz="2400" dirty="0" smtClean="0"/>
              <a:t>Only </a:t>
            </a:r>
            <a:r>
              <a:rPr lang="en-US" sz="2400" dirty="0" smtClean="0">
                <a:solidFill>
                  <a:schemeClr val="accent1"/>
                </a:solidFill>
              </a:rPr>
              <a:t>brings</a:t>
            </a:r>
            <a:r>
              <a:rPr lang="en-US" sz="2400" dirty="0" smtClean="0"/>
              <a:t> pages into main memory when a </a:t>
            </a:r>
            <a:r>
              <a:rPr lang="en-US" sz="2400" dirty="0" smtClean="0">
                <a:solidFill>
                  <a:schemeClr val="accent1"/>
                </a:solidFill>
              </a:rPr>
              <a:t>reference is made </a:t>
            </a:r>
            <a:r>
              <a:rPr lang="en-US" sz="2400" dirty="0" smtClean="0"/>
              <a:t>to a location on the page</a:t>
            </a:r>
          </a:p>
          <a:p>
            <a:pPr lvl="1" algn="just"/>
            <a:r>
              <a:rPr lang="en-US" sz="2400" dirty="0" smtClean="0">
                <a:solidFill>
                  <a:schemeClr val="accent1"/>
                </a:solidFill>
              </a:rPr>
              <a:t>Many page faults </a:t>
            </a:r>
            <a:r>
              <a:rPr lang="en-US" sz="2400" dirty="0" smtClean="0"/>
              <a:t>when process </a:t>
            </a:r>
            <a:r>
              <a:rPr lang="en-US" sz="2400" dirty="0" smtClean="0">
                <a:solidFill>
                  <a:schemeClr val="accent1"/>
                </a:solidFill>
              </a:rPr>
              <a:t>first started</a:t>
            </a:r>
          </a:p>
          <a:p>
            <a:pPr algn="just"/>
            <a:endParaRPr lang="en-US" sz="2400" b="1" u="sng" dirty="0" smtClean="0">
              <a:solidFill>
                <a:schemeClr val="accent1"/>
              </a:solidFill>
            </a:endParaRPr>
          </a:p>
          <a:p>
            <a:pPr algn="just"/>
            <a:r>
              <a:rPr lang="en-US" sz="2400" b="1" u="sng" dirty="0" err="1" smtClean="0">
                <a:solidFill>
                  <a:schemeClr val="accent1"/>
                </a:solidFill>
              </a:rPr>
              <a:t>Prepaging</a:t>
            </a:r>
            <a:r>
              <a:rPr lang="en-US" sz="2400" b="1" u="sng" dirty="0" smtClean="0"/>
              <a:t> </a:t>
            </a:r>
            <a:endParaRPr lang="en-US" sz="2400" b="1" u="sng" dirty="0" smtClean="0"/>
          </a:p>
          <a:p>
            <a:pPr lvl="1" algn="just"/>
            <a:r>
              <a:rPr lang="en-US" sz="2400" dirty="0" smtClean="0">
                <a:solidFill>
                  <a:schemeClr val="accent1"/>
                </a:solidFill>
              </a:rPr>
              <a:t>Brings</a:t>
            </a:r>
            <a:r>
              <a:rPr lang="en-US" sz="2400" dirty="0" smtClean="0"/>
              <a:t> in </a:t>
            </a:r>
            <a:r>
              <a:rPr lang="en-US" sz="2400" dirty="0" smtClean="0">
                <a:solidFill>
                  <a:schemeClr val="accent1"/>
                </a:solidFill>
              </a:rPr>
              <a:t>more pages </a:t>
            </a:r>
            <a:r>
              <a:rPr lang="en-US" sz="2400" dirty="0" smtClean="0"/>
              <a:t>than needed</a:t>
            </a:r>
          </a:p>
          <a:p>
            <a:pPr lvl="1" algn="just"/>
            <a:r>
              <a:rPr lang="en-US" sz="2400" dirty="0" smtClean="0"/>
              <a:t>More efficient to bring in pages that </a:t>
            </a:r>
            <a:r>
              <a:rPr lang="en-US" sz="2400" dirty="0" smtClean="0">
                <a:solidFill>
                  <a:schemeClr val="accent1"/>
                </a:solidFill>
              </a:rPr>
              <a:t>reside contiguously</a:t>
            </a:r>
            <a:r>
              <a:rPr lang="en-US" sz="2400" dirty="0" smtClean="0"/>
              <a:t> on the disk</a:t>
            </a:r>
          </a:p>
          <a:p>
            <a:pPr lvl="1" algn="just"/>
            <a:r>
              <a:rPr lang="en-US" sz="2400" dirty="0" smtClean="0"/>
              <a:t>Don’t confuse with “swapping”</a:t>
            </a:r>
          </a:p>
          <a:p>
            <a:pPr algn="just"/>
            <a:endParaRPr lang="en-NZ"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pPr algn="just"/>
            <a:r>
              <a:rPr lang="en-US" sz="2400" dirty="0" smtClean="0"/>
              <a:t>As the process executes, it </a:t>
            </a:r>
            <a:r>
              <a:rPr lang="en-US" sz="2400" dirty="0" smtClean="0">
                <a:solidFill>
                  <a:schemeClr val="accent1"/>
                </a:solidFill>
              </a:rPr>
              <a:t>runs smoothly </a:t>
            </a:r>
            <a:r>
              <a:rPr lang="en-US" sz="2400" dirty="0" smtClean="0"/>
              <a:t>as long as all memory references are </a:t>
            </a:r>
            <a:r>
              <a:rPr lang="en-US" sz="2400" dirty="0" smtClean="0">
                <a:solidFill>
                  <a:schemeClr val="accent1"/>
                </a:solidFill>
              </a:rPr>
              <a:t>within resident set</a:t>
            </a:r>
          </a:p>
          <a:p>
            <a:pPr lvl="1" algn="just"/>
            <a:r>
              <a:rPr lang="en-US" sz="2400" dirty="0" smtClean="0"/>
              <a:t>Segment / Page Table is used to translate logical address to physical address</a:t>
            </a:r>
          </a:p>
          <a:p>
            <a:pPr lvl="1" algn="just"/>
            <a:endParaRPr lang="en-US" sz="2400" dirty="0" smtClean="0"/>
          </a:p>
          <a:p>
            <a:pPr algn="just"/>
            <a:r>
              <a:rPr lang="en-US" sz="2400" dirty="0" smtClean="0"/>
              <a:t>If CPU encounters a </a:t>
            </a:r>
            <a:r>
              <a:rPr lang="en-US" sz="2400" dirty="0" smtClean="0">
                <a:solidFill>
                  <a:schemeClr val="accent1"/>
                </a:solidFill>
              </a:rPr>
              <a:t>logical address </a:t>
            </a:r>
            <a:r>
              <a:rPr lang="en-US" sz="2400" dirty="0" smtClean="0"/>
              <a:t>that is </a:t>
            </a:r>
            <a:r>
              <a:rPr lang="en-US" sz="2400" dirty="0" smtClean="0">
                <a:solidFill>
                  <a:schemeClr val="accent1"/>
                </a:solidFill>
              </a:rPr>
              <a:t>not present</a:t>
            </a:r>
            <a:r>
              <a:rPr lang="en-US" sz="2400" dirty="0" smtClean="0"/>
              <a:t> in main memory,</a:t>
            </a:r>
          </a:p>
          <a:p>
            <a:pPr lvl="1" algn="just"/>
            <a:r>
              <a:rPr lang="en-US" sz="2400" dirty="0" smtClean="0"/>
              <a:t>An </a:t>
            </a:r>
            <a:r>
              <a:rPr lang="en-US" sz="2400" dirty="0" smtClean="0">
                <a:solidFill>
                  <a:schemeClr val="accent1"/>
                </a:solidFill>
              </a:rPr>
              <a:t>interrupt</a:t>
            </a:r>
            <a:r>
              <a:rPr lang="en-US" sz="2400" dirty="0" smtClean="0"/>
              <a:t> is generated</a:t>
            </a:r>
          </a:p>
          <a:p>
            <a:pPr algn="just"/>
            <a:r>
              <a:rPr lang="en-US" sz="2400" dirty="0" smtClean="0"/>
              <a:t>Current process is put into </a:t>
            </a:r>
            <a:r>
              <a:rPr lang="en-US" sz="2400" dirty="0" smtClean="0">
                <a:solidFill>
                  <a:schemeClr val="accent1"/>
                </a:solidFill>
              </a:rPr>
              <a:t>blocking state </a:t>
            </a:r>
            <a:r>
              <a:rPr lang="en-US" sz="2400" dirty="0" smtClean="0"/>
              <a:t>and </a:t>
            </a:r>
            <a:r>
              <a:rPr lang="en-US" sz="2400" dirty="0" smtClean="0">
                <a:solidFill>
                  <a:schemeClr val="accent1"/>
                </a:solidFill>
              </a:rPr>
              <a:t>OS gains control</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Policy</a:t>
            </a:r>
            <a:endParaRPr lang="en-US" dirty="0"/>
          </a:p>
        </p:txBody>
      </p:sp>
      <p:sp>
        <p:nvSpPr>
          <p:cNvPr id="3" name="Content Placeholder 2"/>
          <p:cNvSpPr>
            <a:spLocks noGrp="1"/>
          </p:cNvSpPr>
          <p:nvPr>
            <p:ph idx="1"/>
          </p:nvPr>
        </p:nvSpPr>
        <p:spPr/>
        <p:txBody>
          <a:bodyPr/>
          <a:lstStyle/>
          <a:p>
            <a:pPr algn="just"/>
            <a:r>
              <a:rPr lang="en-US" sz="2400" dirty="0" smtClean="0"/>
              <a:t>Determines </a:t>
            </a:r>
            <a:r>
              <a:rPr lang="en-US" sz="2400" dirty="0" smtClean="0">
                <a:solidFill>
                  <a:schemeClr val="accent1"/>
                </a:solidFill>
              </a:rPr>
              <a:t>where</a:t>
            </a:r>
            <a:r>
              <a:rPr lang="en-US" sz="2400" dirty="0" smtClean="0"/>
              <a:t> in real memory a process piece is to reside</a:t>
            </a:r>
          </a:p>
          <a:p>
            <a:pPr algn="just"/>
            <a:endParaRPr lang="en-US" sz="2400" dirty="0" smtClean="0"/>
          </a:p>
          <a:p>
            <a:pPr algn="just"/>
            <a:r>
              <a:rPr lang="en-US" sz="2400" dirty="0" smtClean="0"/>
              <a:t>In </a:t>
            </a:r>
            <a:r>
              <a:rPr lang="en-US" sz="2400" b="1" dirty="0" smtClean="0">
                <a:solidFill>
                  <a:schemeClr val="accent1"/>
                </a:solidFill>
              </a:rPr>
              <a:t>pure segmentation</a:t>
            </a:r>
          </a:p>
          <a:p>
            <a:pPr lvl="1" algn="just"/>
            <a:r>
              <a:rPr lang="en-US" sz="2400" dirty="0" smtClean="0">
                <a:solidFill>
                  <a:schemeClr val="accent1"/>
                </a:solidFill>
              </a:rPr>
              <a:t>Best, first or next</a:t>
            </a:r>
            <a:r>
              <a:rPr lang="en-US" sz="2400" dirty="0" smtClean="0"/>
              <a:t> fit can be used</a:t>
            </a:r>
          </a:p>
          <a:p>
            <a:pPr lvl="1" algn="just"/>
            <a:endParaRPr lang="en-US" sz="2400" dirty="0" smtClean="0"/>
          </a:p>
          <a:p>
            <a:pPr algn="just"/>
            <a:r>
              <a:rPr lang="en-US" sz="2400" b="1" dirty="0" smtClean="0">
                <a:solidFill>
                  <a:schemeClr val="accent1"/>
                </a:solidFill>
              </a:rPr>
              <a:t>Paging</a:t>
            </a:r>
            <a:r>
              <a:rPr lang="en-US" sz="2400" dirty="0" smtClean="0"/>
              <a:t> or </a:t>
            </a:r>
            <a:r>
              <a:rPr lang="en-US" sz="2400" b="1" dirty="0" smtClean="0">
                <a:solidFill>
                  <a:schemeClr val="accent1"/>
                </a:solidFill>
              </a:rPr>
              <a:t>combined paging with segmentation</a:t>
            </a:r>
          </a:p>
          <a:p>
            <a:pPr lvl="1" algn="just"/>
            <a:r>
              <a:rPr lang="en-US" sz="2400" dirty="0" smtClean="0"/>
              <a:t>Managed by hardware as </a:t>
            </a:r>
            <a:r>
              <a:rPr lang="en-US" sz="2400" dirty="0" smtClean="0">
                <a:solidFill>
                  <a:schemeClr val="accent1"/>
                </a:solidFill>
              </a:rPr>
              <a:t>placement is irrelevant</a:t>
            </a:r>
          </a:p>
          <a:p>
            <a:pPr algn="just"/>
            <a:endParaRPr lang="en-US" sz="24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a:t>
            </a:r>
            <a:endParaRPr lang="en-US" dirty="0"/>
          </a:p>
        </p:txBody>
      </p:sp>
      <p:sp>
        <p:nvSpPr>
          <p:cNvPr id="3" name="Content Placeholder 2"/>
          <p:cNvSpPr>
            <a:spLocks noGrp="1"/>
          </p:cNvSpPr>
          <p:nvPr>
            <p:ph idx="1"/>
          </p:nvPr>
        </p:nvSpPr>
        <p:spPr/>
        <p:txBody>
          <a:bodyPr/>
          <a:lstStyle/>
          <a:p>
            <a:pPr algn="just"/>
            <a:r>
              <a:rPr lang="en-NZ" sz="2400" dirty="0" smtClean="0"/>
              <a:t>When </a:t>
            </a:r>
            <a:r>
              <a:rPr lang="en-NZ" sz="2400" dirty="0" smtClean="0">
                <a:solidFill>
                  <a:schemeClr val="accent1"/>
                </a:solidFill>
              </a:rPr>
              <a:t>all of the frames </a:t>
            </a:r>
            <a:r>
              <a:rPr lang="en-NZ" sz="2400" dirty="0" smtClean="0"/>
              <a:t>in main memory are </a:t>
            </a:r>
            <a:r>
              <a:rPr lang="en-NZ" sz="2400" dirty="0" smtClean="0">
                <a:solidFill>
                  <a:schemeClr val="accent1"/>
                </a:solidFill>
              </a:rPr>
              <a:t>occupied</a:t>
            </a:r>
            <a:r>
              <a:rPr lang="en-NZ" sz="2400" dirty="0" smtClean="0"/>
              <a:t>,</a:t>
            </a:r>
          </a:p>
          <a:p>
            <a:pPr lvl="1" algn="just"/>
            <a:r>
              <a:rPr lang="en-NZ" sz="2400" dirty="0" smtClean="0"/>
              <a:t>and it is necessary to bring in a </a:t>
            </a:r>
            <a:r>
              <a:rPr lang="en-NZ" sz="2400" dirty="0" smtClean="0">
                <a:solidFill>
                  <a:schemeClr val="accent1"/>
                </a:solidFill>
              </a:rPr>
              <a:t>new page</a:t>
            </a:r>
            <a:r>
              <a:rPr lang="en-NZ" sz="2400" dirty="0" smtClean="0"/>
              <a:t>, </a:t>
            </a:r>
          </a:p>
          <a:p>
            <a:pPr lvl="2" algn="just"/>
            <a:r>
              <a:rPr lang="en-NZ" dirty="0" smtClean="0"/>
              <a:t>the </a:t>
            </a:r>
            <a:r>
              <a:rPr lang="en-NZ" dirty="0" smtClean="0">
                <a:solidFill>
                  <a:schemeClr val="accent1"/>
                </a:solidFill>
              </a:rPr>
              <a:t>replacement policy </a:t>
            </a:r>
            <a:r>
              <a:rPr lang="en-NZ" dirty="0" smtClean="0"/>
              <a:t>determines </a:t>
            </a:r>
            <a:r>
              <a:rPr lang="en-NZ" b="1" dirty="0" smtClean="0">
                <a:solidFill>
                  <a:schemeClr val="accent1"/>
                </a:solidFill>
              </a:rPr>
              <a:t>which</a:t>
            </a:r>
            <a:r>
              <a:rPr lang="en-NZ" dirty="0" smtClean="0"/>
              <a:t> page currently in memory is to be replaced.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But…</a:t>
            </a:r>
            <a:endParaRPr lang="en-NZ" dirty="0"/>
          </a:p>
        </p:txBody>
      </p:sp>
      <p:sp>
        <p:nvSpPr>
          <p:cNvPr id="3" name="Content Placeholder 2"/>
          <p:cNvSpPr>
            <a:spLocks noGrp="1"/>
          </p:cNvSpPr>
          <p:nvPr>
            <p:ph idx="1"/>
          </p:nvPr>
        </p:nvSpPr>
        <p:spPr/>
        <p:txBody>
          <a:bodyPr/>
          <a:lstStyle/>
          <a:p>
            <a:pPr algn="just"/>
            <a:r>
              <a:rPr lang="en-US" sz="2400" b="1" dirty="0" smtClean="0">
                <a:solidFill>
                  <a:schemeClr val="accent1"/>
                </a:solidFill>
              </a:rPr>
              <a:t>Which page is replaced?</a:t>
            </a:r>
          </a:p>
          <a:p>
            <a:pPr algn="just"/>
            <a:endParaRPr lang="en-US" sz="2400" dirty="0" smtClean="0"/>
          </a:p>
          <a:p>
            <a:pPr algn="just"/>
            <a:r>
              <a:rPr lang="en-US" sz="2400" dirty="0" smtClean="0"/>
              <a:t>Page removed should be the </a:t>
            </a:r>
            <a:r>
              <a:rPr lang="en-US" sz="2400" dirty="0" smtClean="0">
                <a:solidFill>
                  <a:schemeClr val="accent1"/>
                </a:solidFill>
              </a:rPr>
              <a:t>page least likely to be referenced</a:t>
            </a:r>
            <a:r>
              <a:rPr lang="en-US" sz="2400" dirty="0" smtClean="0"/>
              <a:t> in the near future </a:t>
            </a:r>
          </a:p>
          <a:p>
            <a:pPr lvl="1" algn="just"/>
            <a:r>
              <a:rPr lang="en-US" sz="2400" dirty="0" smtClean="0"/>
              <a:t>How is that determined?</a:t>
            </a:r>
          </a:p>
          <a:p>
            <a:pPr lvl="2" algn="just"/>
            <a:r>
              <a:rPr lang="en-US" dirty="0" smtClean="0">
                <a:solidFill>
                  <a:schemeClr val="accent1"/>
                </a:solidFill>
              </a:rPr>
              <a:t>Principal of locality </a:t>
            </a:r>
            <a:r>
              <a:rPr lang="en-US" dirty="0" smtClean="0"/>
              <a:t>again</a:t>
            </a:r>
          </a:p>
          <a:p>
            <a:pPr algn="just"/>
            <a:endParaRPr lang="en-US" sz="2400" dirty="0" smtClean="0"/>
          </a:p>
          <a:p>
            <a:pPr algn="just"/>
            <a:r>
              <a:rPr lang="en-US" sz="2400" dirty="0" smtClean="0"/>
              <a:t>Most policies predict the future behavior on the basis of past behavior</a:t>
            </a:r>
          </a:p>
          <a:p>
            <a:pPr algn="just"/>
            <a:endParaRPr lang="en-US" sz="2400" dirty="0" smtClean="0"/>
          </a:p>
          <a:p>
            <a:pPr algn="just"/>
            <a:endParaRPr lang="en-NZ" sz="24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a:t>
            </a:r>
            <a:endParaRPr lang="en-US" dirty="0"/>
          </a:p>
        </p:txBody>
      </p:sp>
      <p:sp>
        <p:nvSpPr>
          <p:cNvPr id="3" name="Content Placeholder 2"/>
          <p:cNvSpPr>
            <a:spLocks noGrp="1"/>
          </p:cNvSpPr>
          <p:nvPr>
            <p:ph idx="1"/>
          </p:nvPr>
        </p:nvSpPr>
        <p:spPr/>
        <p:txBody>
          <a:bodyPr/>
          <a:lstStyle/>
          <a:p>
            <a:pPr algn="just"/>
            <a:r>
              <a:rPr lang="en-US" sz="2400" b="1" dirty="0" smtClean="0">
                <a:solidFill>
                  <a:schemeClr val="accent1"/>
                </a:solidFill>
              </a:rPr>
              <a:t>Three aspects </a:t>
            </a:r>
            <a:r>
              <a:rPr lang="en-US" sz="2400" dirty="0" smtClean="0"/>
              <a:t>to be considered:</a:t>
            </a:r>
          </a:p>
          <a:p>
            <a:pPr lvl="1" algn="just"/>
            <a:r>
              <a:rPr lang="en-US" sz="2400" dirty="0" smtClean="0">
                <a:solidFill>
                  <a:schemeClr val="accent1"/>
                </a:solidFill>
              </a:rPr>
              <a:t>Number of frames </a:t>
            </a:r>
            <a:r>
              <a:rPr lang="en-US" sz="2400" dirty="0" smtClean="0"/>
              <a:t>to be </a:t>
            </a:r>
            <a:r>
              <a:rPr lang="en-US" sz="2400" dirty="0" smtClean="0">
                <a:solidFill>
                  <a:schemeClr val="accent1"/>
                </a:solidFill>
              </a:rPr>
              <a:t>allocated</a:t>
            </a:r>
            <a:r>
              <a:rPr lang="en-US" sz="2400" dirty="0" smtClean="0"/>
              <a:t> to each process</a:t>
            </a:r>
          </a:p>
          <a:p>
            <a:pPr lvl="1" algn="just"/>
            <a:r>
              <a:rPr lang="en-US" sz="2400" dirty="0" smtClean="0">
                <a:solidFill>
                  <a:schemeClr val="accent1"/>
                </a:solidFill>
              </a:rPr>
              <a:t>Candidate set </a:t>
            </a:r>
            <a:r>
              <a:rPr lang="en-US" sz="2400" dirty="0" smtClean="0"/>
              <a:t>of pages can be either from the </a:t>
            </a:r>
            <a:r>
              <a:rPr lang="en-US" sz="2400" dirty="0" smtClean="0">
                <a:solidFill>
                  <a:schemeClr val="accent1"/>
                </a:solidFill>
              </a:rPr>
              <a:t>process causing page fault </a:t>
            </a:r>
            <a:r>
              <a:rPr lang="en-US" sz="2400" b="1" dirty="0" smtClean="0">
                <a:solidFill>
                  <a:schemeClr val="accent1"/>
                </a:solidFill>
              </a:rPr>
              <a:t>or</a:t>
            </a:r>
            <a:r>
              <a:rPr lang="en-US" sz="2400" dirty="0" smtClean="0"/>
              <a:t> from </a:t>
            </a:r>
            <a:r>
              <a:rPr lang="en-US" sz="2400" dirty="0" smtClean="0">
                <a:solidFill>
                  <a:schemeClr val="accent1"/>
                </a:solidFill>
              </a:rPr>
              <a:t>all processes </a:t>
            </a:r>
            <a:r>
              <a:rPr lang="en-US" sz="2400" dirty="0" smtClean="0"/>
              <a:t>in main memory</a:t>
            </a:r>
          </a:p>
          <a:p>
            <a:pPr lvl="1" algn="just"/>
            <a:r>
              <a:rPr lang="en-US" sz="2400" dirty="0" smtClean="0">
                <a:solidFill>
                  <a:schemeClr val="accent1"/>
                </a:solidFill>
              </a:rPr>
              <a:t>Out of the selected </a:t>
            </a:r>
            <a:r>
              <a:rPr lang="en-US" sz="2400" dirty="0" smtClean="0"/>
              <a:t>set of pages, </a:t>
            </a:r>
            <a:r>
              <a:rPr lang="en-US" sz="2400" dirty="0" smtClean="0">
                <a:solidFill>
                  <a:schemeClr val="accent1"/>
                </a:solidFill>
              </a:rPr>
              <a:t>which page </a:t>
            </a:r>
            <a:r>
              <a:rPr lang="en-US" sz="2400" dirty="0" smtClean="0"/>
              <a:t>should be replaced</a:t>
            </a:r>
          </a:p>
          <a:p>
            <a:pPr algn="just"/>
            <a:endParaRPr lang="en-US" sz="2400" dirty="0" smtClean="0">
              <a:solidFill>
                <a:schemeClr val="accent1"/>
              </a:solidFill>
            </a:endParaRPr>
          </a:p>
          <a:p>
            <a:pPr algn="just"/>
            <a:r>
              <a:rPr lang="en-US" sz="2400" dirty="0" smtClean="0">
                <a:solidFill>
                  <a:schemeClr val="accent1"/>
                </a:solidFill>
              </a:rPr>
              <a:t>First </a:t>
            </a:r>
            <a:r>
              <a:rPr lang="en-US" sz="2400" dirty="0" smtClean="0">
                <a:solidFill>
                  <a:schemeClr val="accent1"/>
                </a:solidFill>
              </a:rPr>
              <a:t>and second </a:t>
            </a:r>
            <a:r>
              <a:rPr lang="en-US" sz="2400" dirty="0" smtClean="0"/>
              <a:t>are part of </a:t>
            </a:r>
            <a:r>
              <a:rPr lang="en-US" sz="2400" dirty="0" smtClean="0">
                <a:solidFill>
                  <a:schemeClr val="accent1"/>
                </a:solidFill>
              </a:rPr>
              <a:t>resident set management</a:t>
            </a:r>
            <a:r>
              <a:rPr lang="en-US" sz="2400" dirty="0" smtClean="0"/>
              <a:t> and </a:t>
            </a:r>
            <a:r>
              <a:rPr lang="en-US" sz="2400" dirty="0" smtClean="0">
                <a:solidFill>
                  <a:schemeClr val="accent1"/>
                </a:solidFill>
              </a:rPr>
              <a:t>third </a:t>
            </a:r>
            <a:r>
              <a:rPr lang="en-US" sz="2400" dirty="0" smtClean="0"/>
              <a:t>one is in the scope of </a:t>
            </a:r>
            <a:r>
              <a:rPr lang="en-US" sz="2400" dirty="0" smtClean="0">
                <a:solidFill>
                  <a:schemeClr val="accent1"/>
                </a:solidFill>
              </a:rPr>
              <a:t>replacement policy</a:t>
            </a:r>
            <a:endParaRPr lang="en-US" sz="2400" dirty="0">
              <a:solidFill>
                <a:schemeClr val="accent1"/>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Policy: </a:t>
            </a:r>
            <a:br>
              <a:rPr lang="en-US" dirty="0" smtClean="0"/>
            </a:br>
            <a:r>
              <a:rPr lang="en-US" dirty="0" smtClean="0"/>
              <a:t>Frame Locking</a:t>
            </a:r>
            <a:endParaRPr lang="en-US" dirty="0"/>
          </a:p>
        </p:txBody>
      </p:sp>
      <p:sp>
        <p:nvSpPr>
          <p:cNvPr id="3" name="Content Placeholder 2"/>
          <p:cNvSpPr>
            <a:spLocks noGrp="1"/>
          </p:cNvSpPr>
          <p:nvPr>
            <p:ph idx="1"/>
          </p:nvPr>
        </p:nvSpPr>
        <p:spPr/>
        <p:txBody>
          <a:bodyPr/>
          <a:lstStyle/>
          <a:p>
            <a:pPr algn="just"/>
            <a:r>
              <a:rPr lang="en-US" sz="2400" b="1" dirty="0" smtClean="0">
                <a:solidFill>
                  <a:schemeClr val="accent1"/>
                </a:solidFill>
              </a:rPr>
              <a:t>Frame Locking</a:t>
            </a:r>
          </a:p>
          <a:p>
            <a:pPr lvl="1" algn="just"/>
            <a:endParaRPr lang="en-US" sz="2400" dirty="0" smtClean="0"/>
          </a:p>
          <a:p>
            <a:pPr lvl="1" algn="just"/>
            <a:r>
              <a:rPr lang="en-US" sz="2400" dirty="0" smtClean="0"/>
              <a:t>If frame is </a:t>
            </a:r>
            <a:r>
              <a:rPr lang="en-US" sz="2400" dirty="0" smtClean="0">
                <a:solidFill>
                  <a:schemeClr val="accent1"/>
                </a:solidFill>
              </a:rPr>
              <a:t>locked</a:t>
            </a:r>
            <a:r>
              <a:rPr lang="en-US" sz="2400" dirty="0" smtClean="0"/>
              <a:t>, it </a:t>
            </a:r>
            <a:r>
              <a:rPr lang="en-US" sz="2400" dirty="0" smtClean="0">
                <a:solidFill>
                  <a:schemeClr val="accent1"/>
                </a:solidFill>
              </a:rPr>
              <a:t>may not be replaced</a:t>
            </a:r>
          </a:p>
          <a:p>
            <a:pPr lvl="2" algn="just"/>
            <a:r>
              <a:rPr lang="en-US" dirty="0" smtClean="0"/>
              <a:t>Kernel of the operating system</a:t>
            </a:r>
          </a:p>
          <a:p>
            <a:pPr lvl="2" algn="just"/>
            <a:r>
              <a:rPr lang="en-US" dirty="0" smtClean="0"/>
              <a:t>Key control structures</a:t>
            </a:r>
          </a:p>
          <a:p>
            <a:pPr lvl="2" algn="just"/>
            <a:r>
              <a:rPr lang="en-US" dirty="0" smtClean="0"/>
              <a:t>I/O buffers and other critical areas</a:t>
            </a:r>
          </a:p>
          <a:p>
            <a:pPr lvl="2" algn="just"/>
            <a:endParaRPr lang="en-US" dirty="0" smtClean="0"/>
          </a:p>
          <a:p>
            <a:pPr lvl="1" algn="just"/>
            <a:r>
              <a:rPr lang="en-US" sz="2400" dirty="0" smtClean="0"/>
              <a:t>Associate a lock bit with each frame</a:t>
            </a:r>
          </a:p>
          <a:p>
            <a:pPr algn="just"/>
            <a:endParaRPr lang="en-US" sz="24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Replacement</a:t>
            </a:r>
            <a:br>
              <a:rPr lang="en-NZ" dirty="0" smtClean="0"/>
            </a:br>
            <a:r>
              <a:rPr lang="en-NZ" dirty="0" smtClean="0"/>
              <a:t> Algorithms</a:t>
            </a:r>
            <a:endParaRPr lang="en-NZ" dirty="0"/>
          </a:p>
        </p:txBody>
      </p:sp>
      <p:sp>
        <p:nvSpPr>
          <p:cNvPr id="3" name="Content Placeholder 2"/>
          <p:cNvSpPr>
            <a:spLocks noGrp="1"/>
          </p:cNvSpPr>
          <p:nvPr>
            <p:ph idx="1"/>
          </p:nvPr>
        </p:nvSpPr>
        <p:spPr/>
        <p:txBody>
          <a:bodyPr/>
          <a:lstStyle/>
          <a:p>
            <a:pPr algn="just"/>
            <a:r>
              <a:rPr lang="en-NZ" sz="2400" dirty="0" smtClean="0"/>
              <a:t>There are certain basic algorithms that are used for the selection of a page to replace, they include</a:t>
            </a:r>
          </a:p>
          <a:p>
            <a:pPr algn="just"/>
            <a:endParaRPr lang="en-NZ" sz="2400" dirty="0" smtClean="0"/>
          </a:p>
          <a:p>
            <a:pPr lvl="1" algn="just"/>
            <a:r>
              <a:rPr lang="en-NZ" sz="2400" dirty="0" smtClean="0">
                <a:solidFill>
                  <a:schemeClr val="accent1"/>
                </a:solidFill>
              </a:rPr>
              <a:t>Optimal</a:t>
            </a:r>
          </a:p>
          <a:p>
            <a:pPr lvl="1" algn="just"/>
            <a:r>
              <a:rPr lang="en-NZ" sz="2400" dirty="0" smtClean="0"/>
              <a:t>Least recently used (</a:t>
            </a:r>
            <a:r>
              <a:rPr lang="en-NZ" sz="2400" dirty="0" smtClean="0">
                <a:solidFill>
                  <a:schemeClr val="accent1"/>
                </a:solidFill>
              </a:rPr>
              <a:t>LRU</a:t>
            </a:r>
            <a:r>
              <a:rPr lang="en-NZ" sz="2400" dirty="0" smtClean="0"/>
              <a:t>)</a:t>
            </a:r>
          </a:p>
          <a:p>
            <a:pPr lvl="1" algn="just"/>
            <a:r>
              <a:rPr lang="en-NZ" sz="2400" dirty="0" smtClean="0"/>
              <a:t>First-in-first-out (</a:t>
            </a:r>
            <a:r>
              <a:rPr lang="en-NZ" sz="2400" dirty="0" smtClean="0">
                <a:solidFill>
                  <a:schemeClr val="accent1"/>
                </a:solidFill>
              </a:rPr>
              <a:t>FIFO</a:t>
            </a:r>
            <a:r>
              <a:rPr lang="en-NZ" sz="2400" dirty="0" smtClean="0"/>
              <a:t>)</a:t>
            </a:r>
          </a:p>
          <a:p>
            <a:pPr lvl="1" algn="just"/>
            <a:r>
              <a:rPr lang="en-NZ" sz="2400" dirty="0" smtClean="0">
                <a:solidFill>
                  <a:schemeClr val="accent1"/>
                </a:solidFill>
              </a:rPr>
              <a:t>Clock</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pPr algn="just"/>
            <a:r>
              <a:rPr lang="en-NZ" sz="2400" dirty="0" smtClean="0"/>
              <a:t>For example, Consider a page reference stream formed by executing the program is</a:t>
            </a:r>
          </a:p>
          <a:p>
            <a:pPr lvl="1" algn="just"/>
            <a:r>
              <a:rPr lang="en-NZ" sz="2400" dirty="0" smtClean="0"/>
              <a:t>2 3 2 1 5 2 4 5 3 2 5 2</a:t>
            </a:r>
          </a:p>
          <a:p>
            <a:pPr lvl="1" algn="just"/>
            <a:endParaRPr lang="en-NZ" sz="2400" dirty="0" smtClean="0"/>
          </a:p>
          <a:p>
            <a:pPr algn="just"/>
            <a:r>
              <a:rPr lang="en-NZ" sz="2400" dirty="0" smtClean="0"/>
              <a:t>Which means that the first page referenced is 2, </a:t>
            </a:r>
          </a:p>
          <a:p>
            <a:pPr lvl="1" algn="just"/>
            <a:r>
              <a:rPr lang="en-NZ" sz="2400" dirty="0" smtClean="0"/>
              <a:t>the second page referenced is 3, </a:t>
            </a:r>
          </a:p>
          <a:p>
            <a:pPr lvl="1" algn="just"/>
            <a:r>
              <a:rPr lang="en-NZ" sz="2400" dirty="0" smtClean="0"/>
              <a:t>And so on... </a:t>
            </a:r>
            <a:endParaRPr lang="en-NZ" sz="24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policy</a:t>
            </a:r>
          </a:p>
        </p:txBody>
      </p:sp>
      <p:sp>
        <p:nvSpPr>
          <p:cNvPr id="3" name="Content Placeholder 2"/>
          <p:cNvSpPr>
            <a:spLocks noGrp="1"/>
          </p:cNvSpPr>
          <p:nvPr>
            <p:ph idx="1"/>
          </p:nvPr>
        </p:nvSpPr>
        <p:spPr/>
        <p:txBody>
          <a:bodyPr/>
          <a:lstStyle/>
          <a:p>
            <a:pPr algn="just"/>
            <a:r>
              <a:rPr lang="en-US" sz="2400" dirty="0" smtClean="0">
                <a:solidFill>
                  <a:schemeClr val="accent1"/>
                </a:solidFill>
              </a:rPr>
              <a:t>Selects</a:t>
            </a:r>
            <a:r>
              <a:rPr lang="en-US" sz="2400" dirty="0" smtClean="0"/>
              <a:t> for replacement that </a:t>
            </a:r>
            <a:r>
              <a:rPr lang="en-US" sz="2400" dirty="0" smtClean="0">
                <a:solidFill>
                  <a:schemeClr val="accent1"/>
                </a:solidFill>
              </a:rPr>
              <a:t>page</a:t>
            </a:r>
            <a:r>
              <a:rPr lang="en-US" sz="2400" dirty="0" smtClean="0"/>
              <a:t> for which the </a:t>
            </a:r>
            <a:r>
              <a:rPr lang="en-US" sz="2400" dirty="0" smtClean="0">
                <a:solidFill>
                  <a:schemeClr val="accent1"/>
                </a:solidFill>
              </a:rPr>
              <a:t>time to the next reference </a:t>
            </a:r>
            <a:r>
              <a:rPr lang="en-US" sz="2400" dirty="0" smtClean="0"/>
              <a:t>is the </a:t>
            </a:r>
            <a:r>
              <a:rPr lang="en-US" sz="2400" dirty="0" smtClean="0">
                <a:solidFill>
                  <a:schemeClr val="accent1"/>
                </a:solidFill>
              </a:rPr>
              <a:t>longest</a:t>
            </a:r>
          </a:p>
          <a:p>
            <a:pPr algn="just"/>
            <a:endParaRPr lang="en-US" sz="2400" dirty="0" smtClean="0"/>
          </a:p>
          <a:p>
            <a:pPr algn="just"/>
            <a:r>
              <a:rPr lang="en-US" sz="2400" dirty="0" smtClean="0"/>
              <a:t>But </a:t>
            </a:r>
            <a:r>
              <a:rPr lang="en-US" sz="2400" dirty="0" smtClean="0">
                <a:solidFill>
                  <a:schemeClr val="accent1"/>
                </a:solidFill>
              </a:rPr>
              <a:t>Impossible</a:t>
            </a:r>
            <a:r>
              <a:rPr lang="en-US" sz="2400" dirty="0" smtClean="0"/>
              <a:t> to have perfect knowledge of </a:t>
            </a:r>
            <a:r>
              <a:rPr lang="en-US" sz="2400" dirty="0" smtClean="0">
                <a:solidFill>
                  <a:schemeClr val="accent1"/>
                </a:solidFill>
              </a:rPr>
              <a:t>future events</a:t>
            </a:r>
          </a:p>
          <a:p>
            <a:pPr algn="just"/>
            <a:endParaRPr lang="en-US" sz="2400" dirty="0" smtClean="0"/>
          </a:p>
          <a:p>
            <a:pPr algn="just"/>
            <a:r>
              <a:rPr lang="en-US" sz="2400" dirty="0" smtClean="0">
                <a:solidFill>
                  <a:schemeClr val="accent1"/>
                </a:solidFill>
              </a:rPr>
              <a:t>Impossible to implement</a:t>
            </a:r>
            <a:r>
              <a:rPr lang="en-US" sz="2400" dirty="0" smtClean="0"/>
              <a:t>, used as a reference for comparison</a:t>
            </a:r>
            <a:endParaRPr lang="en-US" sz="2400"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Optimal Policy </a:t>
            </a:r>
            <a:br>
              <a:rPr lang="en-NZ" dirty="0" smtClean="0"/>
            </a:br>
            <a:r>
              <a:rPr lang="en-NZ" dirty="0" smtClean="0"/>
              <a:t>Example</a:t>
            </a:r>
            <a:endParaRPr lang="en-NZ" dirty="0"/>
          </a:p>
        </p:txBody>
      </p:sp>
      <p:pic>
        <p:nvPicPr>
          <p:cNvPr id="2050" name="Picture 2"/>
          <p:cNvPicPr>
            <a:picLocks noChangeAspect="1" noChangeArrowheads="1"/>
          </p:cNvPicPr>
          <p:nvPr/>
        </p:nvPicPr>
        <p:blipFill>
          <a:blip r:embed="rId2"/>
          <a:srcRect/>
          <a:stretch>
            <a:fillRect/>
          </a:stretch>
        </p:blipFill>
        <p:spPr bwMode="auto">
          <a:xfrm>
            <a:off x="228600" y="1905000"/>
            <a:ext cx="8534400" cy="12287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14400" y="3200400"/>
            <a:ext cx="7772400" cy="22098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Least Recently Used (LRU)</a:t>
            </a:r>
            <a:endParaRPr lang="en-US" sz="4000" dirty="0"/>
          </a:p>
        </p:txBody>
      </p:sp>
      <p:sp>
        <p:nvSpPr>
          <p:cNvPr id="3" name="Content Placeholder 2"/>
          <p:cNvSpPr>
            <a:spLocks noGrp="1"/>
          </p:cNvSpPr>
          <p:nvPr>
            <p:ph idx="1"/>
          </p:nvPr>
        </p:nvSpPr>
        <p:spPr/>
        <p:txBody>
          <a:bodyPr/>
          <a:lstStyle/>
          <a:p>
            <a:pPr algn="just"/>
            <a:r>
              <a:rPr lang="en-US" sz="2400" dirty="0" smtClean="0">
                <a:solidFill>
                  <a:schemeClr val="accent1"/>
                </a:solidFill>
              </a:rPr>
              <a:t>Replaces</a:t>
            </a:r>
            <a:r>
              <a:rPr lang="en-US" sz="2400" dirty="0" smtClean="0"/>
              <a:t> the </a:t>
            </a:r>
            <a:r>
              <a:rPr lang="en-US" sz="2400" dirty="0" smtClean="0">
                <a:solidFill>
                  <a:schemeClr val="accent1"/>
                </a:solidFill>
              </a:rPr>
              <a:t>page</a:t>
            </a:r>
            <a:r>
              <a:rPr lang="en-US" sz="2400" dirty="0" smtClean="0"/>
              <a:t> that has </a:t>
            </a:r>
            <a:r>
              <a:rPr lang="en-US" sz="2400" dirty="0" smtClean="0">
                <a:solidFill>
                  <a:schemeClr val="accent1"/>
                </a:solidFill>
              </a:rPr>
              <a:t>not been referenced for the longest time</a:t>
            </a:r>
          </a:p>
          <a:p>
            <a:pPr algn="just"/>
            <a:endParaRPr lang="en-US" sz="2400" dirty="0" smtClean="0"/>
          </a:p>
          <a:p>
            <a:pPr algn="just"/>
            <a:r>
              <a:rPr lang="en-US" sz="2400" dirty="0" smtClean="0"/>
              <a:t>By </a:t>
            </a:r>
            <a:r>
              <a:rPr lang="en-US" sz="2400" dirty="0" smtClean="0"/>
              <a:t>the principle of locality, this should be the page least likely to be referenced in the near future</a:t>
            </a:r>
          </a:p>
          <a:p>
            <a:pPr algn="just"/>
            <a:endParaRPr lang="en-US" sz="2400" dirty="0" smtClean="0">
              <a:solidFill>
                <a:schemeClr val="accent1"/>
              </a:solidFill>
            </a:endParaRPr>
          </a:p>
          <a:p>
            <a:pPr algn="just"/>
            <a:r>
              <a:rPr lang="en-US" sz="2400" dirty="0" smtClean="0">
                <a:solidFill>
                  <a:schemeClr val="accent1"/>
                </a:solidFill>
              </a:rPr>
              <a:t>Difficult </a:t>
            </a:r>
            <a:r>
              <a:rPr lang="en-US" sz="2400" dirty="0" smtClean="0">
                <a:solidFill>
                  <a:schemeClr val="accent1"/>
                </a:solidFill>
              </a:rPr>
              <a:t>to implement</a:t>
            </a:r>
          </a:p>
          <a:p>
            <a:pPr lvl="1" algn="just"/>
            <a:r>
              <a:rPr lang="en-US" sz="2400" dirty="0" smtClean="0"/>
              <a:t>One approach is to tag each page with the time of last reference. </a:t>
            </a:r>
          </a:p>
          <a:p>
            <a:pPr lvl="1" algn="just"/>
            <a:r>
              <a:rPr lang="en-US" sz="2400" dirty="0" smtClean="0"/>
              <a:t>This requires a great deal of overhead.</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heckerboard(across)">
                                      <p:cBhvr>
                                        <p:cTn id="1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a Process</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Piece</a:t>
            </a:r>
            <a:r>
              <a:rPr lang="en-US" sz="2400" dirty="0" smtClean="0"/>
              <a:t> of process that contains the logical address </a:t>
            </a:r>
            <a:r>
              <a:rPr lang="en-US" sz="2400" dirty="0" smtClean="0">
                <a:solidFill>
                  <a:schemeClr val="accent1"/>
                </a:solidFill>
              </a:rPr>
              <a:t>is brought</a:t>
            </a:r>
            <a:r>
              <a:rPr lang="en-US" sz="2400" dirty="0" smtClean="0"/>
              <a:t> into main memory</a:t>
            </a:r>
          </a:p>
          <a:p>
            <a:pPr lvl="1" algn="just"/>
            <a:r>
              <a:rPr lang="en-US" sz="2400" dirty="0" smtClean="0"/>
              <a:t>Operating system issues a </a:t>
            </a:r>
            <a:r>
              <a:rPr lang="en-US" sz="2400" dirty="0" smtClean="0">
                <a:solidFill>
                  <a:schemeClr val="accent1"/>
                </a:solidFill>
              </a:rPr>
              <a:t>disk I/O </a:t>
            </a:r>
            <a:r>
              <a:rPr lang="en-US" sz="2400" dirty="0" smtClean="0"/>
              <a:t>Read request</a:t>
            </a:r>
          </a:p>
          <a:p>
            <a:pPr lvl="1" algn="just"/>
            <a:r>
              <a:rPr lang="en-US" sz="2400" dirty="0" smtClean="0">
                <a:solidFill>
                  <a:schemeClr val="accent1"/>
                </a:solidFill>
              </a:rPr>
              <a:t>Another process </a:t>
            </a:r>
            <a:r>
              <a:rPr lang="en-US" sz="2400" dirty="0" smtClean="0"/>
              <a:t>is </a:t>
            </a:r>
            <a:r>
              <a:rPr lang="en-US" sz="2400" dirty="0" smtClean="0">
                <a:solidFill>
                  <a:schemeClr val="accent1"/>
                </a:solidFill>
              </a:rPr>
              <a:t>dispatched</a:t>
            </a:r>
            <a:r>
              <a:rPr lang="en-US" sz="2400" dirty="0" smtClean="0"/>
              <a:t> to run while the disk I/O takes place</a:t>
            </a:r>
          </a:p>
          <a:p>
            <a:pPr lvl="1" algn="just"/>
            <a:r>
              <a:rPr lang="en-US" sz="2400" dirty="0" smtClean="0"/>
              <a:t>An </a:t>
            </a:r>
            <a:r>
              <a:rPr lang="en-US" sz="2400" dirty="0" smtClean="0">
                <a:solidFill>
                  <a:schemeClr val="accent1"/>
                </a:solidFill>
              </a:rPr>
              <a:t>interrupt</a:t>
            </a:r>
            <a:r>
              <a:rPr lang="en-US" sz="2400" dirty="0" smtClean="0"/>
              <a:t> is issued when disk </a:t>
            </a:r>
            <a:r>
              <a:rPr lang="en-US" sz="2400" dirty="0" smtClean="0">
                <a:solidFill>
                  <a:schemeClr val="accent1"/>
                </a:solidFill>
              </a:rPr>
              <a:t>I/O complete </a:t>
            </a:r>
            <a:r>
              <a:rPr lang="en-US" sz="2400" dirty="0" smtClean="0"/>
              <a:t>which causes the operating system to place the </a:t>
            </a:r>
            <a:r>
              <a:rPr lang="en-US" sz="2400" dirty="0" smtClean="0">
                <a:solidFill>
                  <a:schemeClr val="accent1"/>
                </a:solidFill>
              </a:rPr>
              <a:t>affected process</a:t>
            </a:r>
            <a:r>
              <a:rPr lang="en-US" sz="2400" dirty="0" smtClean="0"/>
              <a:t> in the </a:t>
            </a:r>
            <a:r>
              <a:rPr lang="en-US" sz="2400" dirty="0" smtClean="0">
                <a:solidFill>
                  <a:schemeClr val="accent1"/>
                </a:solidFill>
              </a:rPr>
              <a:t>Ready state</a:t>
            </a:r>
          </a:p>
          <a:p>
            <a:pPr algn="just"/>
            <a:endParaRPr lang="en-US" sz="24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LRU Example</a:t>
            </a:r>
            <a:endParaRPr lang="en-NZ" dirty="0"/>
          </a:p>
        </p:txBody>
      </p:sp>
      <p:pic>
        <p:nvPicPr>
          <p:cNvPr id="4" name="Picture 2"/>
          <p:cNvPicPr>
            <a:picLocks noChangeAspect="1" noChangeArrowheads="1"/>
          </p:cNvPicPr>
          <p:nvPr/>
        </p:nvPicPr>
        <p:blipFill>
          <a:blip r:embed="rId2"/>
          <a:srcRect/>
          <a:stretch>
            <a:fillRect/>
          </a:stretch>
        </p:blipFill>
        <p:spPr bwMode="auto">
          <a:xfrm>
            <a:off x="228600" y="1895475"/>
            <a:ext cx="8534400" cy="122872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914400" y="3200400"/>
            <a:ext cx="7772400" cy="18288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Treats page frames </a:t>
            </a:r>
            <a:r>
              <a:rPr lang="en-US" sz="2400" dirty="0" smtClean="0"/>
              <a:t>allocated to a process as a </a:t>
            </a:r>
            <a:r>
              <a:rPr lang="en-US" sz="2400" dirty="0" smtClean="0">
                <a:solidFill>
                  <a:schemeClr val="accent1"/>
                </a:solidFill>
              </a:rPr>
              <a:t>circular buffer</a:t>
            </a:r>
          </a:p>
          <a:p>
            <a:pPr lvl="1" algn="just"/>
            <a:r>
              <a:rPr lang="en-US" sz="2400" dirty="0" smtClean="0">
                <a:solidFill>
                  <a:schemeClr val="accent1"/>
                </a:solidFill>
              </a:rPr>
              <a:t>Simplest </a:t>
            </a:r>
            <a:r>
              <a:rPr lang="en-US" sz="2400" dirty="0" smtClean="0"/>
              <a:t>replacement policy </a:t>
            </a:r>
            <a:r>
              <a:rPr lang="en-US" sz="2400" dirty="0" smtClean="0">
                <a:solidFill>
                  <a:schemeClr val="accent1"/>
                </a:solidFill>
              </a:rPr>
              <a:t>to implement</a:t>
            </a:r>
          </a:p>
          <a:p>
            <a:pPr lvl="1" algn="just"/>
            <a:endParaRPr lang="en-US" sz="2400" dirty="0" smtClean="0">
              <a:solidFill>
                <a:schemeClr val="accent1"/>
              </a:solidFill>
            </a:endParaRPr>
          </a:p>
          <a:p>
            <a:pPr algn="just"/>
            <a:r>
              <a:rPr lang="en-US" sz="2400" dirty="0" smtClean="0">
                <a:solidFill>
                  <a:schemeClr val="accent1"/>
                </a:solidFill>
              </a:rPr>
              <a:t>Page</a:t>
            </a:r>
            <a:r>
              <a:rPr lang="en-US" sz="2400" dirty="0" smtClean="0"/>
              <a:t> that has been in memory the </a:t>
            </a:r>
            <a:r>
              <a:rPr lang="en-US" sz="2400" dirty="0" smtClean="0">
                <a:solidFill>
                  <a:schemeClr val="accent1"/>
                </a:solidFill>
              </a:rPr>
              <a:t>longest is replaced</a:t>
            </a:r>
          </a:p>
          <a:p>
            <a:pPr lvl="1" algn="just"/>
            <a:r>
              <a:rPr lang="en-US" sz="2400" dirty="0" smtClean="0"/>
              <a:t>But, this page may be needed again very soon if it hasn’t truly fallen out of use</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FIFO Example</a:t>
            </a:r>
            <a:endParaRPr lang="en-NZ" dirty="0"/>
          </a:p>
        </p:txBody>
      </p:sp>
      <p:pic>
        <p:nvPicPr>
          <p:cNvPr id="4" name="Picture 2"/>
          <p:cNvPicPr>
            <a:picLocks noChangeAspect="1" noChangeArrowheads="1"/>
          </p:cNvPicPr>
          <p:nvPr/>
        </p:nvPicPr>
        <p:blipFill>
          <a:blip r:embed="rId3"/>
          <a:srcRect/>
          <a:stretch>
            <a:fillRect/>
          </a:stretch>
        </p:blipFill>
        <p:spPr bwMode="auto">
          <a:xfrm>
            <a:off x="228600" y="1971675"/>
            <a:ext cx="8534400" cy="1228725"/>
          </a:xfrm>
          <a:prstGeom prst="rect">
            <a:avLst/>
          </a:prstGeom>
          <a:noFill/>
          <a:ln w="9525">
            <a:noFill/>
            <a:miter lim="800000"/>
            <a:headEnd/>
            <a:tailEnd/>
          </a:ln>
          <a:effectLst/>
        </p:spPr>
      </p:pic>
      <p:pic>
        <p:nvPicPr>
          <p:cNvPr id="3" name="Picture 2"/>
          <p:cNvPicPr>
            <a:picLocks noChangeAspect="1" noChangeArrowheads="1"/>
          </p:cNvPicPr>
          <p:nvPr/>
        </p:nvPicPr>
        <p:blipFill>
          <a:blip r:embed="rId4"/>
          <a:srcRect/>
          <a:stretch>
            <a:fillRect/>
          </a:stretch>
        </p:blipFill>
        <p:spPr bwMode="auto">
          <a:xfrm>
            <a:off x="762000" y="3209925"/>
            <a:ext cx="7924800" cy="2047875"/>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endParaRPr lang="en-US" dirty="0"/>
          </a:p>
        </p:txBody>
      </p:sp>
      <p:sp>
        <p:nvSpPr>
          <p:cNvPr id="4" name="Content Placeholder 2"/>
          <p:cNvSpPr>
            <a:spLocks noGrp="1"/>
          </p:cNvSpPr>
          <p:nvPr>
            <p:ph idx="1"/>
          </p:nvPr>
        </p:nvSpPr>
        <p:spPr/>
        <p:txBody>
          <a:bodyPr/>
          <a:lstStyle/>
          <a:p>
            <a:pPr algn="just"/>
            <a:r>
              <a:rPr lang="en-NZ" sz="2400" dirty="0" smtClean="0"/>
              <a:t>The </a:t>
            </a:r>
            <a:r>
              <a:rPr lang="en-NZ" sz="2400" dirty="0" smtClean="0">
                <a:solidFill>
                  <a:schemeClr val="accent1"/>
                </a:solidFill>
              </a:rPr>
              <a:t>FIFO policy </a:t>
            </a:r>
            <a:r>
              <a:rPr lang="en-NZ" sz="2400" dirty="0" smtClean="0"/>
              <a:t>results in </a:t>
            </a:r>
            <a:r>
              <a:rPr lang="en-NZ" sz="2400" dirty="0" smtClean="0">
                <a:solidFill>
                  <a:schemeClr val="accent1"/>
                </a:solidFill>
              </a:rPr>
              <a:t>six page faults</a:t>
            </a:r>
            <a:r>
              <a:rPr lang="en-NZ" sz="2400" dirty="0" smtClean="0"/>
              <a:t>.</a:t>
            </a:r>
          </a:p>
          <a:p>
            <a:pPr lvl="1" algn="just"/>
            <a:r>
              <a:rPr lang="en-NZ" sz="2400" dirty="0" smtClean="0"/>
              <a:t>Note that </a:t>
            </a:r>
            <a:r>
              <a:rPr lang="en-NZ" sz="2400" dirty="0" smtClean="0">
                <a:solidFill>
                  <a:schemeClr val="accent1"/>
                </a:solidFill>
              </a:rPr>
              <a:t>LRU recognizes </a:t>
            </a:r>
            <a:r>
              <a:rPr lang="en-NZ" sz="2400" dirty="0" smtClean="0"/>
              <a:t>that </a:t>
            </a:r>
            <a:r>
              <a:rPr lang="en-NZ" sz="2400" dirty="0" smtClean="0">
                <a:solidFill>
                  <a:schemeClr val="accent1"/>
                </a:solidFill>
              </a:rPr>
              <a:t>pages 2 and 5 </a:t>
            </a:r>
            <a:r>
              <a:rPr lang="en-NZ" sz="2400" dirty="0" smtClean="0"/>
              <a:t>are </a:t>
            </a:r>
            <a:r>
              <a:rPr lang="en-NZ" sz="2400" dirty="0" smtClean="0">
                <a:solidFill>
                  <a:schemeClr val="accent1"/>
                </a:solidFill>
              </a:rPr>
              <a:t>referenced more frequently </a:t>
            </a:r>
            <a:r>
              <a:rPr lang="en-NZ" sz="2400" dirty="0" smtClean="0"/>
              <a:t>than other pages, whereas FIFO does not.</a:t>
            </a:r>
            <a:endParaRPr lang="en-US" sz="2400" dirty="0" smtClean="0"/>
          </a:p>
          <a:p>
            <a:pPr algn="just"/>
            <a:endParaRPr lang="en-NZ" sz="24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sp>
        <p:nvSpPr>
          <p:cNvPr id="3" name="Content Placeholder 2"/>
          <p:cNvSpPr>
            <a:spLocks noGrp="1"/>
          </p:cNvSpPr>
          <p:nvPr>
            <p:ph idx="1"/>
          </p:nvPr>
        </p:nvSpPr>
        <p:spPr/>
        <p:txBody>
          <a:bodyPr/>
          <a:lstStyle/>
          <a:p>
            <a:pPr algn="just"/>
            <a:r>
              <a:rPr lang="en-US" sz="2400" dirty="0" smtClean="0"/>
              <a:t>Uses an </a:t>
            </a:r>
            <a:r>
              <a:rPr lang="en-US" sz="2400" dirty="0" smtClean="0">
                <a:solidFill>
                  <a:schemeClr val="accent1"/>
                </a:solidFill>
              </a:rPr>
              <a:t>additional bit </a:t>
            </a:r>
            <a:r>
              <a:rPr lang="en-US" sz="2400" dirty="0" smtClean="0"/>
              <a:t>called a </a:t>
            </a:r>
            <a:r>
              <a:rPr lang="en-US" sz="2400" dirty="0" smtClean="0">
                <a:solidFill>
                  <a:schemeClr val="accent1"/>
                </a:solidFill>
              </a:rPr>
              <a:t>“use bit”</a:t>
            </a:r>
          </a:p>
          <a:p>
            <a:pPr algn="just"/>
            <a:endParaRPr lang="en-US" sz="2400" dirty="0" smtClean="0">
              <a:solidFill>
                <a:schemeClr val="accent1"/>
              </a:solidFill>
            </a:endParaRPr>
          </a:p>
          <a:p>
            <a:pPr algn="just"/>
            <a:r>
              <a:rPr lang="en-US" sz="2400" dirty="0" smtClean="0"/>
              <a:t>When a </a:t>
            </a:r>
            <a:r>
              <a:rPr lang="en-US" sz="2400" dirty="0" smtClean="0">
                <a:solidFill>
                  <a:schemeClr val="accent1"/>
                </a:solidFill>
              </a:rPr>
              <a:t>page</a:t>
            </a:r>
            <a:r>
              <a:rPr lang="en-US" sz="2400" dirty="0" smtClean="0"/>
              <a:t> is </a:t>
            </a:r>
            <a:r>
              <a:rPr lang="en-US" sz="2400" dirty="0" smtClean="0">
                <a:solidFill>
                  <a:schemeClr val="accent1"/>
                </a:solidFill>
              </a:rPr>
              <a:t>first loaded </a:t>
            </a:r>
            <a:r>
              <a:rPr lang="en-US" sz="2400" dirty="0" smtClean="0"/>
              <a:t>in memory </a:t>
            </a:r>
            <a:r>
              <a:rPr lang="en-US" sz="2400" dirty="0" smtClean="0">
                <a:solidFill>
                  <a:schemeClr val="accent1"/>
                </a:solidFill>
              </a:rPr>
              <a:t>or referenced</a:t>
            </a:r>
            <a:r>
              <a:rPr lang="en-US" sz="2400" dirty="0" smtClean="0"/>
              <a:t>, the </a:t>
            </a:r>
            <a:r>
              <a:rPr lang="en-US" sz="2400" dirty="0" smtClean="0">
                <a:solidFill>
                  <a:schemeClr val="accent1"/>
                </a:solidFill>
              </a:rPr>
              <a:t>use bit </a:t>
            </a:r>
            <a:r>
              <a:rPr lang="en-US" sz="2400" dirty="0" smtClean="0"/>
              <a:t>is set to </a:t>
            </a:r>
            <a:r>
              <a:rPr lang="en-US" sz="2400" dirty="0" smtClean="0">
                <a:solidFill>
                  <a:schemeClr val="accent1"/>
                </a:solidFill>
              </a:rPr>
              <a:t>1</a:t>
            </a:r>
          </a:p>
          <a:p>
            <a:pPr algn="just"/>
            <a:endParaRPr lang="en-US" sz="2400" dirty="0" smtClean="0"/>
          </a:p>
          <a:p>
            <a:pPr algn="just"/>
            <a:r>
              <a:rPr lang="en-US" sz="2400" dirty="0" smtClean="0"/>
              <a:t>When </a:t>
            </a:r>
            <a:r>
              <a:rPr lang="en-US" sz="2400" dirty="0" smtClean="0"/>
              <a:t>it is </a:t>
            </a:r>
            <a:r>
              <a:rPr lang="en-US" sz="2400" dirty="0" smtClean="0">
                <a:solidFill>
                  <a:schemeClr val="accent1"/>
                </a:solidFill>
              </a:rPr>
              <a:t>time to replace </a:t>
            </a:r>
            <a:r>
              <a:rPr lang="en-US" sz="2400" dirty="0" smtClean="0"/>
              <a:t>a page, the OS </a:t>
            </a:r>
            <a:r>
              <a:rPr lang="en-US" sz="2400" dirty="0" smtClean="0">
                <a:solidFill>
                  <a:schemeClr val="accent1"/>
                </a:solidFill>
              </a:rPr>
              <a:t>scans </a:t>
            </a:r>
            <a:r>
              <a:rPr lang="en-US" sz="2400" dirty="0" smtClean="0"/>
              <a:t>the set </a:t>
            </a:r>
            <a:r>
              <a:rPr lang="en-US" sz="2400" dirty="0" smtClean="0">
                <a:solidFill>
                  <a:schemeClr val="accent1"/>
                </a:solidFill>
              </a:rPr>
              <a:t>flipping all 1’s to 0</a:t>
            </a:r>
          </a:p>
          <a:p>
            <a:pPr algn="just"/>
            <a:endParaRPr lang="en-US" sz="2400" dirty="0" smtClean="0"/>
          </a:p>
          <a:p>
            <a:pPr algn="just"/>
            <a:r>
              <a:rPr lang="en-US" sz="2400" dirty="0" smtClean="0"/>
              <a:t>The </a:t>
            </a:r>
            <a:r>
              <a:rPr lang="en-US" sz="2400" dirty="0" smtClean="0">
                <a:solidFill>
                  <a:schemeClr val="accent1"/>
                </a:solidFill>
              </a:rPr>
              <a:t>first frame </a:t>
            </a:r>
            <a:r>
              <a:rPr lang="en-US" sz="2400" dirty="0" smtClean="0"/>
              <a:t>encountered with the </a:t>
            </a:r>
            <a:r>
              <a:rPr lang="en-US" sz="2400" dirty="0" smtClean="0">
                <a:solidFill>
                  <a:schemeClr val="accent1"/>
                </a:solidFill>
              </a:rPr>
              <a:t>use bit already set to 0</a:t>
            </a:r>
            <a:r>
              <a:rPr lang="en-US" sz="2400" dirty="0" smtClean="0"/>
              <a:t> is </a:t>
            </a:r>
            <a:r>
              <a:rPr lang="en-US" sz="2400" dirty="0" smtClean="0">
                <a:solidFill>
                  <a:schemeClr val="accent1"/>
                </a:solidFill>
              </a:rPr>
              <a:t>replaced.</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Clock Policy Example</a:t>
            </a:r>
            <a:endParaRPr lang="en-NZ" dirty="0"/>
          </a:p>
        </p:txBody>
      </p:sp>
      <p:pic>
        <p:nvPicPr>
          <p:cNvPr id="4" name="Picture 2"/>
          <p:cNvPicPr>
            <a:picLocks noChangeAspect="1" noChangeArrowheads="1"/>
          </p:cNvPicPr>
          <p:nvPr/>
        </p:nvPicPr>
        <p:blipFill>
          <a:blip r:embed="rId3"/>
          <a:srcRect/>
          <a:stretch>
            <a:fillRect/>
          </a:stretch>
        </p:blipFill>
        <p:spPr bwMode="auto">
          <a:xfrm>
            <a:off x="228600" y="1971675"/>
            <a:ext cx="8534400" cy="1228725"/>
          </a:xfrm>
          <a:prstGeom prst="rect">
            <a:avLst/>
          </a:prstGeom>
          <a:noFill/>
          <a:ln w="9525">
            <a:noFill/>
            <a:miter lim="800000"/>
            <a:headEnd/>
            <a:tailEnd/>
          </a:ln>
          <a:effectLst/>
        </p:spPr>
      </p:pic>
      <p:pic>
        <p:nvPicPr>
          <p:cNvPr id="3" name="Picture 2"/>
          <p:cNvPicPr>
            <a:picLocks noChangeAspect="1" noChangeArrowheads="1"/>
          </p:cNvPicPr>
          <p:nvPr/>
        </p:nvPicPr>
        <p:blipFill>
          <a:blip r:embed="rId4"/>
          <a:srcRect/>
          <a:stretch>
            <a:fillRect/>
          </a:stretch>
        </p:blipFill>
        <p:spPr bwMode="auto">
          <a:xfrm>
            <a:off x="533400" y="3124200"/>
            <a:ext cx="8229600" cy="22860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Clock Policy Example</a:t>
            </a:r>
            <a:endParaRPr lang="en-US" dirty="0"/>
          </a:p>
        </p:txBody>
      </p:sp>
      <p:sp>
        <p:nvSpPr>
          <p:cNvPr id="4" name="Content Placeholder 2"/>
          <p:cNvSpPr>
            <a:spLocks noGrp="1"/>
          </p:cNvSpPr>
          <p:nvPr>
            <p:ph idx="1"/>
          </p:nvPr>
        </p:nvSpPr>
        <p:spPr/>
        <p:txBody>
          <a:bodyPr/>
          <a:lstStyle/>
          <a:p>
            <a:pPr algn="just"/>
            <a:r>
              <a:rPr lang="en-NZ" sz="2400" dirty="0" smtClean="0"/>
              <a:t>Note that the </a:t>
            </a:r>
            <a:r>
              <a:rPr lang="en-NZ" sz="2400" dirty="0" smtClean="0">
                <a:solidFill>
                  <a:schemeClr val="accent1"/>
                </a:solidFill>
              </a:rPr>
              <a:t>clock policy </a:t>
            </a:r>
            <a:r>
              <a:rPr lang="en-NZ" sz="2400" dirty="0" smtClean="0"/>
              <a:t>is adept at </a:t>
            </a:r>
            <a:r>
              <a:rPr lang="en-NZ" sz="2400" dirty="0" smtClean="0">
                <a:solidFill>
                  <a:schemeClr val="accent1"/>
                </a:solidFill>
              </a:rPr>
              <a:t>protecting frames 2 and 5 </a:t>
            </a:r>
            <a:r>
              <a:rPr lang="en-NZ" sz="2400" dirty="0" smtClean="0"/>
              <a:t>from replacement.</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8_16a.gif"/>
          <p:cNvPicPr>
            <a:picLocks noGrp="1" noChangeAspect="1"/>
          </p:cNvPicPr>
          <p:nvPr>
            <p:ph idx="1"/>
          </p:nvPr>
        </p:nvPicPr>
        <p:blipFill>
          <a:blip r:embed="rId3"/>
          <a:stretch>
            <a:fillRect/>
          </a:stretch>
        </p:blipFill>
        <p:spPr>
          <a:xfrm>
            <a:off x="1447800" y="1245243"/>
            <a:ext cx="6713902" cy="5460357"/>
          </a:xfrm>
        </p:spPr>
      </p:pic>
      <p:sp>
        <p:nvSpPr>
          <p:cNvPr id="2" name="Title 1"/>
          <p:cNvSpPr>
            <a:spLocks noGrp="1"/>
          </p:cNvSpPr>
          <p:nvPr>
            <p:ph type="title"/>
          </p:nvPr>
        </p:nvSpPr>
        <p:spPr/>
        <p:txBody>
          <a:bodyPr/>
          <a:lstStyle/>
          <a:p>
            <a:r>
              <a:rPr lang="en-US" dirty="0" smtClean="0"/>
              <a:t>Clock Policy</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Policy</a:t>
            </a:r>
            <a:endParaRPr lang="en-US" dirty="0"/>
          </a:p>
        </p:txBody>
      </p:sp>
      <p:pic>
        <p:nvPicPr>
          <p:cNvPr id="6" name="Content Placeholder 3" descr="Fig08_16b.gif"/>
          <p:cNvPicPr>
            <a:picLocks noChangeAspect="1"/>
          </p:cNvPicPr>
          <p:nvPr/>
        </p:nvPicPr>
        <p:blipFill>
          <a:blip r:embed="rId3"/>
          <a:stretch>
            <a:fillRect/>
          </a:stretch>
        </p:blipFill>
        <p:spPr bwMode="auto">
          <a:xfrm>
            <a:off x="1333431" y="1367803"/>
            <a:ext cx="6515169" cy="549019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Combined Examples</a:t>
            </a:r>
            <a:endParaRPr lang="en-NZ" dirty="0"/>
          </a:p>
        </p:txBody>
      </p:sp>
      <p:pic>
        <p:nvPicPr>
          <p:cNvPr id="6146" name="Picture 2"/>
          <p:cNvPicPr>
            <a:picLocks noChangeAspect="1" noChangeArrowheads="1"/>
          </p:cNvPicPr>
          <p:nvPr/>
        </p:nvPicPr>
        <p:blipFill>
          <a:blip r:embed="rId3"/>
          <a:srcRect/>
          <a:stretch>
            <a:fillRect/>
          </a:stretch>
        </p:blipFill>
        <p:spPr bwMode="auto">
          <a:xfrm>
            <a:off x="381000" y="1295400"/>
            <a:ext cx="8534400" cy="53721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Implications of </a:t>
            </a:r>
            <a:br>
              <a:rPr lang="en-NZ" dirty="0" smtClean="0"/>
            </a:br>
            <a:r>
              <a:rPr lang="en-NZ" dirty="0" smtClean="0"/>
              <a:t>this new strategy</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More processes </a:t>
            </a:r>
            <a:r>
              <a:rPr lang="en-US" sz="2400" dirty="0" smtClean="0"/>
              <a:t>may be maintained in </a:t>
            </a:r>
            <a:r>
              <a:rPr lang="en-US" sz="2400" dirty="0" smtClean="0">
                <a:solidFill>
                  <a:schemeClr val="accent1"/>
                </a:solidFill>
              </a:rPr>
              <a:t>main memory</a:t>
            </a:r>
          </a:p>
          <a:p>
            <a:pPr lvl="1" algn="just"/>
            <a:r>
              <a:rPr lang="en-US" sz="2400" dirty="0" smtClean="0"/>
              <a:t>Only load in some of the pieces of each process</a:t>
            </a:r>
          </a:p>
          <a:p>
            <a:pPr lvl="1" algn="just"/>
            <a:r>
              <a:rPr lang="en-US" sz="2400" dirty="0" smtClean="0"/>
              <a:t>With so many processes in main memory, it is very likely a process will be in the Ready state at any particular time</a:t>
            </a:r>
          </a:p>
          <a:p>
            <a:pPr algn="just"/>
            <a:endParaRPr lang="en-US" sz="2400" dirty="0" smtClean="0"/>
          </a:p>
          <a:p>
            <a:pPr algn="just"/>
            <a:r>
              <a:rPr lang="en-US" sz="2400" dirty="0" smtClean="0"/>
              <a:t>A </a:t>
            </a:r>
            <a:r>
              <a:rPr lang="en-US" sz="2400" dirty="0" smtClean="0">
                <a:solidFill>
                  <a:schemeClr val="accent1"/>
                </a:solidFill>
              </a:rPr>
              <a:t>process</a:t>
            </a:r>
            <a:r>
              <a:rPr lang="en-US" sz="2400" dirty="0" smtClean="0"/>
              <a:t> may be </a:t>
            </a:r>
            <a:r>
              <a:rPr lang="en-US" sz="2400" dirty="0" smtClean="0">
                <a:solidFill>
                  <a:schemeClr val="accent1"/>
                </a:solidFill>
              </a:rPr>
              <a:t>larger than </a:t>
            </a:r>
            <a:r>
              <a:rPr lang="en-US" sz="2400" dirty="0" smtClean="0"/>
              <a:t>all of </a:t>
            </a:r>
            <a:r>
              <a:rPr lang="en-US" sz="2400" dirty="0" smtClean="0">
                <a:solidFill>
                  <a:schemeClr val="accent1"/>
                </a:solidFill>
              </a:rPr>
              <a:t>main memory</a:t>
            </a:r>
          </a:p>
          <a:p>
            <a:pPr algn="just"/>
            <a:endParaRPr lang="en-US" sz="24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descr="Fig08_17.gif"/>
          <p:cNvPicPr>
            <a:picLocks noGrp="1" noChangeAspect="1"/>
          </p:cNvPicPr>
          <p:nvPr>
            <p:ph idx="1"/>
          </p:nvPr>
        </p:nvPicPr>
        <p:blipFill>
          <a:blip r:embed="rId3"/>
          <a:stretch>
            <a:fillRect/>
          </a:stretch>
        </p:blipFill>
        <p:spPr>
          <a:xfrm>
            <a:off x="78463" y="1600200"/>
            <a:ext cx="8989337" cy="4285969"/>
          </a:xfrm>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Performance Improvement of Clock Algorithm</a:t>
            </a:r>
            <a:endParaRPr lang="en-US" sz="3200" dirty="0"/>
          </a:p>
        </p:txBody>
      </p:sp>
      <p:sp>
        <p:nvSpPr>
          <p:cNvPr id="3" name="Content Placeholder 2"/>
          <p:cNvSpPr>
            <a:spLocks noGrp="1"/>
          </p:cNvSpPr>
          <p:nvPr>
            <p:ph idx="1"/>
          </p:nvPr>
        </p:nvSpPr>
        <p:spPr/>
        <p:txBody>
          <a:bodyPr/>
          <a:lstStyle/>
          <a:p>
            <a:pPr algn="just"/>
            <a:r>
              <a:rPr lang="en-US" sz="2400" dirty="0" smtClean="0">
                <a:solidFill>
                  <a:schemeClr val="accent1"/>
                </a:solidFill>
              </a:rPr>
              <a:t>Use bit </a:t>
            </a:r>
            <a:r>
              <a:rPr lang="en-US" sz="2400" dirty="0" smtClean="0"/>
              <a:t>and </a:t>
            </a:r>
            <a:r>
              <a:rPr lang="en-US" sz="2400" dirty="0" smtClean="0">
                <a:solidFill>
                  <a:schemeClr val="accent1"/>
                </a:solidFill>
              </a:rPr>
              <a:t>modify bit </a:t>
            </a:r>
            <a:r>
              <a:rPr lang="en-US" sz="2400" dirty="0" smtClean="0"/>
              <a:t>can have following </a:t>
            </a:r>
            <a:r>
              <a:rPr lang="en-US" sz="2400" dirty="0" smtClean="0">
                <a:solidFill>
                  <a:schemeClr val="accent1"/>
                </a:solidFill>
              </a:rPr>
              <a:t>combinations</a:t>
            </a:r>
            <a:r>
              <a:rPr lang="en-US" sz="2400" dirty="0" smtClean="0"/>
              <a:t>:</a:t>
            </a:r>
          </a:p>
          <a:p>
            <a:pPr lvl="1" algn="just"/>
            <a:r>
              <a:rPr lang="en-US" sz="2400" dirty="0" smtClean="0"/>
              <a:t>u=0, m=0</a:t>
            </a:r>
          </a:p>
          <a:p>
            <a:pPr lvl="1" algn="just"/>
            <a:r>
              <a:rPr lang="en-US" sz="2400" dirty="0" smtClean="0"/>
              <a:t>u=1, m=0</a:t>
            </a:r>
          </a:p>
          <a:p>
            <a:pPr lvl="1" algn="just"/>
            <a:r>
              <a:rPr lang="en-US" sz="2400" dirty="0" smtClean="0"/>
              <a:t>u=0, m=1</a:t>
            </a:r>
          </a:p>
          <a:p>
            <a:pPr lvl="1" algn="just"/>
            <a:r>
              <a:rPr lang="en-US" sz="2400" dirty="0" smtClean="0"/>
              <a:t>u=1, m=1</a:t>
            </a:r>
          </a:p>
          <a:p>
            <a:pPr lvl="1" algn="just"/>
            <a:endParaRPr lang="en-US" sz="2400" dirty="0" smtClean="0"/>
          </a:p>
          <a:p>
            <a:pPr algn="just"/>
            <a:r>
              <a:rPr lang="en-US" sz="2400" dirty="0" smtClean="0"/>
              <a:t>Modified approach can use these scenarios for performance improvement</a:t>
            </a:r>
            <a:endParaRPr lang="en-US" sz="2400"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Performance Improvement of Clock Algorithm</a:t>
            </a:r>
            <a:endParaRPr lang="en-US" sz="3600" dirty="0"/>
          </a:p>
        </p:txBody>
      </p:sp>
      <p:sp>
        <p:nvSpPr>
          <p:cNvPr id="3" name="Content Placeholder 2"/>
          <p:cNvSpPr>
            <a:spLocks noGrp="1"/>
          </p:cNvSpPr>
          <p:nvPr>
            <p:ph idx="1"/>
          </p:nvPr>
        </p:nvSpPr>
        <p:spPr/>
        <p:txBody>
          <a:bodyPr/>
          <a:lstStyle/>
          <a:p>
            <a:pPr algn="just"/>
            <a:r>
              <a:rPr lang="en-US" sz="2400" dirty="0" smtClean="0">
                <a:solidFill>
                  <a:schemeClr val="accent1"/>
                </a:solidFill>
              </a:rPr>
              <a:t>Scan the buffer </a:t>
            </a:r>
            <a:r>
              <a:rPr lang="en-US" sz="2400" dirty="0" smtClean="0"/>
              <a:t>from </a:t>
            </a:r>
            <a:r>
              <a:rPr lang="en-US" sz="2400" dirty="0" smtClean="0">
                <a:solidFill>
                  <a:schemeClr val="accent1"/>
                </a:solidFill>
              </a:rPr>
              <a:t>current position</a:t>
            </a:r>
          </a:p>
          <a:p>
            <a:pPr lvl="1" algn="just"/>
            <a:r>
              <a:rPr lang="en-US" sz="2400" dirty="0" smtClean="0"/>
              <a:t>Don’t modify use bit; look for frame with </a:t>
            </a:r>
            <a:r>
              <a:rPr lang="en-US" sz="2400" b="1" dirty="0" smtClean="0">
                <a:solidFill>
                  <a:schemeClr val="accent1"/>
                </a:solidFill>
              </a:rPr>
              <a:t>u=0, m=0</a:t>
            </a:r>
          </a:p>
          <a:p>
            <a:pPr algn="just"/>
            <a:endParaRPr lang="en-US" sz="2400" dirty="0" smtClean="0"/>
          </a:p>
          <a:p>
            <a:pPr algn="just"/>
            <a:r>
              <a:rPr lang="en-US" sz="2400" dirty="0" smtClean="0"/>
              <a:t>If </a:t>
            </a:r>
            <a:r>
              <a:rPr lang="en-US" sz="2400" dirty="0" smtClean="0"/>
              <a:t>the </a:t>
            </a:r>
            <a:r>
              <a:rPr lang="en-US" sz="2400" dirty="0" smtClean="0">
                <a:solidFill>
                  <a:schemeClr val="accent1"/>
                </a:solidFill>
              </a:rPr>
              <a:t>step 1 scan fails</a:t>
            </a:r>
            <a:r>
              <a:rPr lang="en-US" sz="2400" dirty="0" smtClean="0"/>
              <a:t>, scan </a:t>
            </a:r>
            <a:r>
              <a:rPr lang="en-US" sz="2400" dirty="0" smtClean="0">
                <a:solidFill>
                  <a:schemeClr val="accent1"/>
                </a:solidFill>
              </a:rPr>
              <a:t>again</a:t>
            </a:r>
          </a:p>
          <a:p>
            <a:pPr lvl="1" algn="just"/>
            <a:r>
              <a:rPr lang="en-US" sz="2400" dirty="0" smtClean="0"/>
              <a:t>Look for a frame with </a:t>
            </a:r>
            <a:r>
              <a:rPr lang="en-US" sz="2400" b="1" dirty="0" smtClean="0">
                <a:solidFill>
                  <a:schemeClr val="accent1"/>
                </a:solidFill>
              </a:rPr>
              <a:t>u=0, m=1</a:t>
            </a:r>
          </a:p>
          <a:p>
            <a:pPr lvl="1" algn="just"/>
            <a:r>
              <a:rPr lang="en-US" sz="2400" dirty="0" smtClean="0"/>
              <a:t>Reset use bit for each bypassed frame</a:t>
            </a:r>
          </a:p>
          <a:p>
            <a:pPr algn="just"/>
            <a:endParaRPr lang="en-US" sz="2400" dirty="0" smtClean="0"/>
          </a:p>
          <a:p>
            <a:pPr algn="just"/>
            <a:r>
              <a:rPr lang="en-US" sz="2400" dirty="0" smtClean="0"/>
              <a:t>If </a:t>
            </a:r>
            <a:r>
              <a:rPr lang="en-US" sz="2400" dirty="0" smtClean="0">
                <a:solidFill>
                  <a:schemeClr val="accent1"/>
                </a:solidFill>
              </a:rPr>
              <a:t>step 2 scan fails</a:t>
            </a:r>
            <a:r>
              <a:rPr lang="en-US" sz="2400" dirty="0" smtClean="0"/>
              <a:t>,</a:t>
            </a:r>
          </a:p>
          <a:p>
            <a:pPr lvl="1" algn="just"/>
            <a:r>
              <a:rPr lang="en-US" sz="2400" dirty="0" smtClean="0"/>
              <a:t>Repeat step 1 scan and if required repeat step 2 scan</a:t>
            </a:r>
            <a:endParaRPr lang="en-US" sz="2400"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Performance Improvement of Clock Algorithm</a:t>
            </a:r>
            <a:endParaRPr lang="en-US" sz="3600" dirty="0"/>
          </a:p>
        </p:txBody>
      </p:sp>
      <p:sp>
        <p:nvSpPr>
          <p:cNvPr id="3" name="Content Placeholder 2"/>
          <p:cNvSpPr>
            <a:spLocks noGrp="1"/>
          </p:cNvSpPr>
          <p:nvPr>
            <p:ph idx="1"/>
          </p:nvPr>
        </p:nvSpPr>
        <p:spPr/>
        <p:txBody>
          <a:bodyPr/>
          <a:lstStyle/>
          <a:p>
            <a:pPr algn="just"/>
            <a:r>
              <a:rPr lang="en-US" sz="2400" dirty="0" smtClean="0"/>
              <a:t>Find a page that has not been accessed and modified recently</a:t>
            </a:r>
          </a:p>
          <a:p>
            <a:pPr algn="just"/>
            <a:r>
              <a:rPr lang="en-US" sz="2400" dirty="0" smtClean="0"/>
              <a:t>If this fails, find the page that has been modified, but not accessed recently (POL)</a:t>
            </a:r>
          </a:p>
          <a:p>
            <a:pPr algn="just"/>
            <a:endParaRPr lang="en-US" sz="2400" dirty="0" smtClean="0"/>
          </a:p>
          <a:p>
            <a:pPr algn="just"/>
            <a:r>
              <a:rPr lang="en-US" sz="2400" b="1" dirty="0" smtClean="0">
                <a:solidFill>
                  <a:schemeClr val="accent1"/>
                </a:solidFill>
              </a:rPr>
              <a:t>Advantages:</a:t>
            </a:r>
          </a:p>
          <a:p>
            <a:pPr lvl="1" algn="just"/>
            <a:r>
              <a:rPr lang="en-US" sz="2400" dirty="0" smtClean="0"/>
              <a:t>Unchanged pages given preference</a:t>
            </a:r>
          </a:p>
          <a:p>
            <a:pPr lvl="1" algn="just"/>
            <a:r>
              <a:rPr lang="en-US" sz="2400" dirty="0" smtClean="0"/>
              <a:t>Saves time </a:t>
            </a:r>
            <a:endParaRPr lang="en-US" sz="2400"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Buffering</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LRU</a:t>
            </a:r>
            <a:r>
              <a:rPr lang="en-US" sz="2400" dirty="0" smtClean="0"/>
              <a:t> and</a:t>
            </a:r>
            <a:r>
              <a:rPr lang="en-US" sz="2400" dirty="0" smtClean="0">
                <a:solidFill>
                  <a:schemeClr val="accent1"/>
                </a:solidFill>
              </a:rPr>
              <a:t> Clock </a:t>
            </a:r>
            <a:r>
              <a:rPr lang="en-US" sz="2400" dirty="0" smtClean="0"/>
              <a:t>policies both involve </a:t>
            </a:r>
            <a:r>
              <a:rPr lang="en-US" sz="2400" dirty="0" smtClean="0">
                <a:solidFill>
                  <a:schemeClr val="accent1"/>
                </a:solidFill>
              </a:rPr>
              <a:t>complexity </a:t>
            </a:r>
            <a:r>
              <a:rPr lang="en-US" sz="2400" dirty="0" smtClean="0"/>
              <a:t>and</a:t>
            </a:r>
            <a:r>
              <a:rPr lang="en-US" sz="2400" dirty="0" smtClean="0">
                <a:solidFill>
                  <a:schemeClr val="accent1"/>
                </a:solidFill>
              </a:rPr>
              <a:t> overhead </a:t>
            </a:r>
          </a:p>
          <a:p>
            <a:pPr lvl="1" algn="just"/>
            <a:r>
              <a:rPr lang="en-US" sz="2400" dirty="0" smtClean="0"/>
              <a:t>Also, replacing a modified page is more costly than unmodified as it needs to be written to secondary memory</a:t>
            </a:r>
          </a:p>
          <a:p>
            <a:pPr algn="just"/>
            <a:endParaRPr lang="en-US" sz="2400" b="1" dirty="0" smtClean="0">
              <a:solidFill>
                <a:schemeClr val="accent1"/>
              </a:solidFill>
            </a:endParaRPr>
          </a:p>
          <a:p>
            <a:pPr algn="just"/>
            <a:r>
              <a:rPr lang="en-US" sz="2400" b="1" dirty="0" smtClean="0">
                <a:solidFill>
                  <a:schemeClr val="accent1"/>
                </a:solidFill>
              </a:rPr>
              <a:t>Solution</a:t>
            </a:r>
            <a:r>
              <a:rPr lang="en-US" sz="2400" b="1" dirty="0" smtClean="0">
                <a:solidFill>
                  <a:schemeClr val="accent1"/>
                </a:solidFill>
              </a:rPr>
              <a:t>: Page buffering</a:t>
            </a:r>
          </a:p>
          <a:p>
            <a:pPr algn="just"/>
            <a:r>
              <a:rPr lang="en-US" sz="2400" dirty="0" smtClean="0"/>
              <a:t>Replacement algorithm is </a:t>
            </a:r>
            <a:r>
              <a:rPr lang="en-US" sz="2400" dirty="0" smtClean="0">
                <a:solidFill>
                  <a:schemeClr val="accent1"/>
                </a:solidFill>
              </a:rPr>
              <a:t>simple FIFO</a:t>
            </a:r>
          </a:p>
          <a:p>
            <a:pPr lvl="1" algn="just"/>
            <a:r>
              <a:rPr lang="en-US" sz="2400" dirty="0" smtClean="0"/>
              <a:t>But replaced pages are maintained in </a:t>
            </a:r>
            <a:r>
              <a:rPr lang="en-US" sz="2400" dirty="0" smtClean="0">
                <a:solidFill>
                  <a:schemeClr val="accent1"/>
                </a:solidFill>
              </a:rPr>
              <a:t>two types of lists</a:t>
            </a:r>
            <a:r>
              <a:rPr lang="en-US" sz="2400" dirty="0" smtClean="0"/>
              <a:t>, within memory</a:t>
            </a:r>
            <a:endParaRPr lang="en-US" sz="2400"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Buffering</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Free page list:</a:t>
            </a:r>
          </a:p>
          <a:p>
            <a:pPr lvl="1" algn="just"/>
            <a:r>
              <a:rPr lang="en-US" sz="2400" dirty="0" smtClean="0"/>
              <a:t>When a page is replaced and it is not modified, it is appended at tail of this list</a:t>
            </a:r>
          </a:p>
          <a:p>
            <a:pPr algn="just"/>
            <a:endParaRPr lang="en-US" sz="2400" dirty="0" smtClean="0">
              <a:solidFill>
                <a:schemeClr val="accent1"/>
              </a:solidFill>
            </a:endParaRPr>
          </a:p>
          <a:p>
            <a:pPr algn="just"/>
            <a:r>
              <a:rPr lang="en-US" sz="2400" dirty="0" smtClean="0">
                <a:solidFill>
                  <a:schemeClr val="accent1"/>
                </a:solidFill>
              </a:rPr>
              <a:t>Modified </a:t>
            </a:r>
            <a:r>
              <a:rPr lang="en-US" sz="2400" dirty="0" smtClean="0">
                <a:solidFill>
                  <a:schemeClr val="accent1"/>
                </a:solidFill>
              </a:rPr>
              <a:t>page list:</a:t>
            </a:r>
          </a:p>
          <a:p>
            <a:pPr lvl="1" algn="just"/>
            <a:r>
              <a:rPr lang="en-US" sz="2400" dirty="0" smtClean="0"/>
              <a:t>When a page is replaced and it is modified, it is added at tail of this list</a:t>
            </a:r>
          </a:p>
          <a:p>
            <a:pPr algn="just"/>
            <a:endParaRPr lang="en-US" sz="2400" dirty="0" smtClean="0">
              <a:solidFill>
                <a:schemeClr val="accent1"/>
              </a:solidFill>
            </a:endParaRPr>
          </a:p>
          <a:p>
            <a:pPr algn="just"/>
            <a:r>
              <a:rPr lang="en-US" sz="2400" dirty="0" smtClean="0">
                <a:solidFill>
                  <a:schemeClr val="accent1"/>
                </a:solidFill>
              </a:rPr>
              <a:t>Replaced </a:t>
            </a:r>
            <a:r>
              <a:rPr lang="en-US" sz="2400" dirty="0" smtClean="0">
                <a:solidFill>
                  <a:schemeClr val="accent1"/>
                </a:solidFill>
              </a:rPr>
              <a:t>pages </a:t>
            </a:r>
            <a:r>
              <a:rPr lang="en-US" sz="2400" dirty="0" smtClean="0"/>
              <a:t>are </a:t>
            </a:r>
            <a:r>
              <a:rPr lang="en-US" sz="2400" dirty="0" smtClean="0">
                <a:solidFill>
                  <a:schemeClr val="accent1"/>
                </a:solidFill>
              </a:rPr>
              <a:t>not removed </a:t>
            </a:r>
            <a:r>
              <a:rPr lang="en-US" sz="2400" dirty="0" smtClean="0"/>
              <a:t>from memory</a:t>
            </a:r>
          </a:p>
          <a:p>
            <a:pPr lvl="1" algn="just"/>
            <a:r>
              <a:rPr lang="en-US" sz="2400" dirty="0" smtClean="0"/>
              <a:t>Just their entries are removed from page table</a:t>
            </a:r>
            <a:endParaRPr lang="en-US" sz="2400"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Buffering</a:t>
            </a:r>
            <a:endParaRPr lang="en-US" dirty="0"/>
          </a:p>
        </p:txBody>
      </p:sp>
      <p:sp>
        <p:nvSpPr>
          <p:cNvPr id="3" name="Content Placeholder 2"/>
          <p:cNvSpPr>
            <a:spLocks noGrp="1"/>
          </p:cNvSpPr>
          <p:nvPr>
            <p:ph idx="1"/>
          </p:nvPr>
        </p:nvSpPr>
        <p:spPr/>
        <p:txBody>
          <a:bodyPr/>
          <a:lstStyle/>
          <a:p>
            <a:r>
              <a:rPr lang="en-US" sz="2400" b="1" dirty="0" smtClean="0">
                <a:solidFill>
                  <a:schemeClr val="accent1"/>
                </a:solidFill>
              </a:rPr>
              <a:t>Advantages</a:t>
            </a:r>
            <a:r>
              <a:rPr lang="en-US" sz="2400" b="1" dirty="0" smtClean="0">
                <a:solidFill>
                  <a:schemeClr val="accent1"/>
                </a:solidFill>
              </a:rPr>
              <a:t>:</a:t>
            </a:r>
          </a:p>
          <a:p>
            <a:endParaRPr lang="en-US" sz="2400" b="1" dirty="0" smtClean="0">
              <a:solidFill>
                <a:schemeClr val="accent1"/>
              </a:solidFill>
            </a:endParaRPr>
          </a:p>
          <a:p>
            <a:pPr lvl="1"/>
            <a:r>
              <a:rPr lang="en-US" sz="2400" dirty="0" smtClean="0"/>
              <a:t>If the process refers to a page just replaced, it can be fetched quickly</a:t>
            </a:r>
          </a:p>
          <a:p>
            <a:pPr lvl="1"/>
            <a:r>
              <a:rPr lang="en-US" sz="2400" dirty="0" smtClean="0"/>
              <a:t>Modified pages can be written out in batches</a:t>
            </a:r>
          </a:p>
          <a:p>
            <a:pPr lvl="1"/>
            <a:endParaRPr lang="en-US" sz="2400" dirty="0" smtClean="0"/>
          </a:p>
          <a:p>
            <a:pPr lvl="1"/>
            <a:r>
              <a:rPr lang="en-US" sz="2400" b="1" dirty="0" smtClean="0"/>
              <a:t>Free and modified page lists act as caches</a:t>
            </a:r>
            <a:endParaRPr lang="en-US" sz="2400" b="1"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smtClean="0"/>
              <a:t>Resident Set Management</a:t>
            </a:r>
            <a:endParaRPr lang="en-NZ" sz="4000" dirty="0"/>
          </a:p>
        </p:txBody>
      </p:sp>
      <p:sp>
        <p:nvSpPr>
          <p:cNvPr id="3" name="Content Placeholder 2"/>
          <p:cNvSpPr>
            <a:spLocks noGrp="1"/>
          </p:cNvSpPr>
          <p:nvPr>
            <p:ph idx="1"/>
          </p:nvPr>
        </p:nvSpPr>
        <p:spPr/>
        <p:txBody>
          <a:bodyPr/>
          <a:lstStyle/>
          <a:p>
            <a:pPr algn="just"/>
            <a:r>
              <a:rPr lang="en-NZ" sz="2400" dirty="0" smtClean="0"/>
              <a:t>The OS must decide </a:t>
            </a:r>
            <a:r>
              <a:rPr lang="en-NZ" sz="2400" dirty="0" smtClean="0">
                <a:solidFill>
                  <a:schemeClr val="accent1"/>
                </a:solidFill>
              </a:rPr>
              <a:t>how many pages </a:t>
            </a:r>
            <a:r>
              <a:rPr lang="en-NZ" sz="2400" dirty="0" smtClean="0"/>
              <a:t>should be brought into main </a:t>
            </a:r>
            <a:r>
              <a:rPr lang="en-NZ" sz="2400" dirty="0" smtClean="0"/>
              <a:t>memory</a:t>
            </a:r>
          </a:p>
          <a:p>
            <a:pPr algn="just"/>
            <a:endParaRPr lang="en-NZ" sz="2400" dirty="0" smtClean="0"/>
          </a:p>
          <a:p>
            <a:pPr lvl="1" algn="just"/>
            <a:r>
              <a:rPr lang="en-NZ" sz="2400" dirty="0" smtClean="0"/>
              <a:t>The </a:t>
            </a:r>
            <a:r>
              <a:rPr lang="en-NZ" sz="2400" dirty="0" smtClean="0">
                <a:solidFill>
                  <a:schemeClr val="accent1"/>
                </a:solidFill>
              </a:rPr>
              <a:t>smaller the amount </a:t>
            </a:r>
            <a:r>
              <a:rPr lang="en-NZ" sz="2400" dirty="0" smtClean="0"/>
              <a:t>of memory allocated to each process, the </a:t>
            </a:r>
            <a:r>
              <a:rPr lang="en-NZ" sz="2400" dirty="0" smtClean="0">
                <a:solidFill>
                  <a:schemeClr val="accent1"/>
                </a:solidFill>
              </a:rPr>
              <a:t>more processes </a:t>
            </a:r>
            <a:r>
              <a:rPr lang="en-NZ" sz="2400" dirty="0" smtClean="0"/>
              <a:t>that can reside in memory.</a:t>
            </a:r>
          </a:p>
          <a:p>
            <a:pPr lvl="1" algn="just"/>
            <a:r>
              <a:rPr lang="en-NZ" sz="2400" dirty="0" smtClean="0">
                <a:solidFill>
                  <a:schemeClr val="accent1"/>
                </a:solidFill>
              </a:rPr>
              <a:t>Small number </a:t>
            </a:r>
            <a:r>
              <a:rPr lang="en-NZ" sz="2400" dirty="0" smtClean="0"/>
              <a:t>of pages loaded </a:t>
            </a:r>
            <a:r>
              <a:rPr lang="en-NZ" sz="2400" dirty="0" smtClean="0">
                <a:solidFill>
                  <a:schemeClr val="accent1"/>
                </a:solidFill>
              </a:rPr>
              <a:t>increases page faults</a:t>
            </a:r>
            <a:r>
              <a:rPr lang="en-NZ" sz="2400" dirty="0" smtClean="0"/>
              <a:t>.</a:t>
            </a:r>
          </a:p>
          <a:p>
            <a:pPr lvl="1" algn="just"/>
            <a:r>
              <a:rPr lang="en-NZ" sz="2400" dirty="0" smtClean="0">
                <a:solidFill>
                  <a:schemeClr val="accent1"/>
                </a:solidFill>
              </a:rPr>
              <a:t>Beyond a certain size</a:t>
            </a:r>
            <a:r>
              <a:rPr lang="en-NZ" sz="2400" dirty="0" smtClean="0"/>
              <a:t>, further allocations of pages </a:t>
            </a:r>
            <a:r>
              <a:rPr lang="en-NZ" sz="2400" dirty="0" smtClean="0">
                <a:solidFill>
                  <a:schemeClr val="accent1"/>
                </a:solidFill>
              </a:rPr>
              <a:t>will not affect </a:t>
            </a:r>
            <a:r>
              <a:rPr lang="en-NZ" sz="2400" dirty="0" smtClean="0"/>
              <a:t>the page fault rate.</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 Set Size</a:t>
            </a:r>
            <a:endParaRPr lang="en-US" dirty="0"/>
          </a:p>
        </p:txBody>
      </p:sp>
      <p:sp>
        <p:nvSpPr>
          <p:cNvPr id="3" name="Content Placeholder 2"/>
          <p:cNvSpPr>
            <a:spLocks noGrp="1"/>
          </p:cNvSpPr>
          <p:nvPr>
            <p:ph idx="1"/>
          </p:nvPr>
        </p:nvSpPr>
        <p:spPr/>
        <p:txBody>
          <a:bodyPr/>
          <a:lstStyle/>
          <a:p>
            <a:pPr algn="just"/>
            <a:r>
              <a:rPr lang="en-US" sz="2400" b="1" u="sng" dirty="0" smtClean="0">
                <a:solidFill>
                  <a:schemeClr val="accent1"/>
                </a:solidFill>
              </a:rPr>
              <a:t>Fixed-allocation</a:t>
            </a:r>
          </a:p>
          <a:p>
            <a:pPr lvl="1" algn="just"/>
            <a:r>
              <a:rPr lang="en-US" sz="2400" dirty="0" smtClean="0"/>
              <a:t>Gives a process a </a:t>
            </a:r>
            <a:r>
              <a:rPr lang="en-US" sz="2400" dirty="0" smtClean="0">
                <a:solidFill>
                  <a:schemeClr val="accent1"/>
                </a:solidFill>
              </a:rPr>
              <a:t>fixed number of pages </a:t>
            </a:r>
            <a:r>
              <a:rPr lang="en-US" sz="2400" dirty="0" smtClean="0"/>
              <a:t>within which to execute</a:t>
            </a:r>
          </a:p>
          <a:p>
            <a:pPr lvl="1" algn="just"/>
            <a:r>
              <a:rPr lang="en-US" sz="2400" dirty="0" smtClean="0"/>
              <a:t>Decided at load time based on process type</a:t>
            </a:r>
          </a:p>
          <a:p>
            <a:pPr algn="just"/>
            <a:endParaRPr lang="en-US" sz="2400" b="1" u="sng" dirty="0" smtClean="0">
              <a:solidFill>
                <a:schemeClr val="accent1"/>
              </a:solidFill>
            </a:endParaRPr>
          </a:p>
          <a:p>
            <a:pPr algn="just"/>
            <a:r>
              <a:rPr lang="en-US" sz="2400" b="1" u="sng" dirty="0" smtClean="0">
                <a:solidFill>
                  <a:schemeClr val="accent1"/>
                </a:solidFill>
              </a:rPr>
              <a:t>Variable-allocation</a:t>
            </a:r>
            <a:endParaRPr lang="en-US" sz="2400" b="1" u="sng" dirty="0" smtClean="0">
              <a:solidFill>
                <a:schemeClr val="accent1"/>
              </a:solidFill>
            </a:endParaRPr>
          </a:p>
          <a:p>
            <a:pPr lvl="1" algn="just"/>
            <a:r>
              <a:rPr lang="en-US" sz="2400" dirty="0" smtClean="0"/>
              <a:t>Number of </a:t>
            </a:r>
            <a:r>
              <a:rPr lang="en-US" sz="2400" dirty="0" smtClean="0">
                <a:solidFill>
                  <a:schemeClr val="accent1"/>
                </a:solidFill>
              </a:rPr>
              <a:t>pages allocated </a:t>
            </a:r>
            <a:r>
              <a:rPr lang="en-US" sz="2400" dirty="0" smtClean="0"/>
              <a:t>to a process </a:t>
            </a:r>
            <a:r>
              <a:rPr lang="en-US" sz="2400" dirty="0" smtClean="0">
                <a:solidFill>
                  <a:schemeClr val="accent1"/>
                </a:solidFill>
              </a:rPr>
              <a:t>varies over the lifetime </a:t>
            </a:r>
            <a:r>
              <a:rPr lang="en-US" sz="2400" dirty="0" smtClean="0"/>
              <a:t>of the process</a:t>
            </a:r>
          </a:p>
          <a:p>
            <a:pPr lvl="1" algn="just"/>
            <a:r>
              <a:rPr lang="en-US" sz="2400" dirty="0" smtClean="0"/>
              <a:t>Process experiencing higher PFR can be given more frames and less frames for process with less PFR</a:t>
            </a:r>
          </a:p>
          <a:p>
            <a:pPr algn="just"/>
            <a:endParaRPr lang="en-US" sz="2400"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Replacement Scope</a:t>
            </a:r>
            <a:endParaRPr lang="en-NZ" dirty="0"/>
          </a:p>
        </p:txBody>
      </p:sp>
      <p:sp>
        <p:nvSpPr>
          <p:cNvPr id="3" name="Content Placeholder 2"/>
          <p:cNvSpPr>
            <a:spLocks noGrp="1"/>
          </p:cNvSpPr>
          <p:nvPr>
            <p:ph idx="1"/>
          </p:nvPr>
        </p:nvSpPr>
        <p:spPr/>
        <p:txBody>
          <a:bodyPr/>
          <a:lstStyle/>
          <a:p>
            <a:pPr algn="just"/>
            <a:r>
              <a:rPr lang="en-NZ" sz="2400" dirty="0" smtClean="0"/>
              <a:t>The </a:t>
            </a:r>
            <a:r>
              <a:rPr lang="en-NZ" sz="2400" dirty="0" smtClean="0">
                <a:solidFill>
                  <a:schemeClr val="accent1"/>
                </a:solidFill>
              </a:rPr>
              <a:t>scope</a:t>
            </a:r>
            <a:r>
              <a:rPr lang="en-NZ" sz="2400" dirty="0" smtClean="0"/>
              <a:t> of a replacement strategy can be categorized as </a:t>
            </a:r>
            <a:r>
              <a:rPr lang="en-NZ" sz="2400" i="1" dirty="0" smtClean="0">
                <a:solidFill>
                  <a:schemeClr val="accent1"/>
                </a:solidFill>
              </a:rPr>
              <a:t>global </a:t>
            </a:r>
            <a:r>
              <a:rPr lang="en-NZ" sz="2400" dirty="0" smtClean="0">
                <a:solidFill>
                  <a:schemeClr val="accent1"/>
                </a:solidFill>
              </a:rPr>
              <a:t>or </a:t>
            </a:r>
            <a:r>
              <a:rPr lang="en-NZ" sz="2400" i="1" dirty="0" smtClean="0">
                <a:solidFill>
                  <a:schemeClr val="accent1"/>
                </a:solidFill>
              </a:rPr>
              <a:t>local</a:t>
            </a:r>
            <a:r>
              <a:rPr lang="en-NZ" sz="2400" dirty="0" smtClean="0"/>
              <a:t>.</a:t>
            </a:r>
          </a:p>
          <a:p>
            <a:pPr lvl="1" algn="just"/>
            <a:r>
              <a:rPr lang="en-NZ" sz="2400" dirty="0" smtClean="0"/>
              <a:t>Both types are activated by a page fault when there are no free page frames.</a:t>
            </a:r>
          </a:p>
          <a:p>
            <a:pPr lvl="1" algn="just"/>
            <a:r>
              <a:rPr lang="en-NZ" sz="2400" dirty="0" smtClean="0"/>
              <a:t>A </a:t>
            </a:r>
            <a:r>
              <a:rPr lang="en-NZ" sz="2400" dirty="0" smtClean="0">
                <a:solidFill>
                  <a:schemeClr val="accent1"/>
                </a:solidFill>
              </a:rPr>
              <a:t>local replacement policy </a:t>
            </a:r>
            <a:r>
              <a:rPr lang="en-NZ" sz="2400" dirty="0" smtClean="0"/>
              <a:t>chooses only among the </a:t>
            </a:r>
            <a:r>
              <a:rPr lang="en-NZ" sz="2400" dirty="0" smtClean="0">
                <a:solidFill>
                  <a:schemeClr val="accent1"/>
                </a:solidFill>
              </a:rPr>
              <a:t>resident pages of the process </a:t>
            </a:r>
            <a:r>
              <a:rPr lang="en-NZ" sz="2400" dirty="0" smtClean="0"/>
              <a:t>that generated the page fault</a:t>
            </a:r>
          </a:p>
          <a:p>
            <a:pPr lvl="1" algn="just"/>
            <a:r>
              <a:rPr lang="en-NZ" sz="2400" dirty="0" smtClean="0"/>
              <a:t>A </a:t>
            </a:r>
            <a:r>
              <a:rPr lang="en-NZ" sz="2400" dirty="0" smtClean="0">
                <a:solidFill>
                  <a:schemeClr val="accent1"/>
                </a:solidFill>
              </a:rPr>
              <a:t>global replacement policy </a:t>
            </a:r>
            <a:r>
              <a:rPr lang="en-NZ" sz="2400" dirty="0" smtClean="0"/>
              <a:t>considers </a:t>
            </a:r>
            <a:r>
              <a:rPr lang="en-NZ" sz="2400" dirty="0" smtClean="0">
                <a:solidFill>
                  <a:schemeClr val="accent1"/>
                </a:solidFill>
              </a:rPr>
              <a:t>all unlocked pages</a:t>
            </a:r>
            <a:r>
              <a:rPr lang="en-NZ" sz="2400" dirty="0" smtClean="0"/>
              <a:t> in main memory </a:t>
            </a:r>
          </a:p>
          <a:p>
            <a:pPr algn="just"/>
            <a:endParaRPr lang="en-NZ" sz="24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and </a:t>
            </a:r>
            <a:br>
              <a:rPr lang="en-US" dirty="0" smtClean="0"/>
            </a:br>
            <a:r>
              <a:rPr lang="en-US" dirty="0" smtClean="0"/>
              <a:t>Virtual Memory</a:t>
            </a:r>
            <a:endParaRPr lang="en-US" dirty="0"/>
          </a:p>
        </p:txBody>
      </p:sp>
      <p:sp>
        <p:nvSpPr>
          <p:cNvPr id="3" name="Content Placeholder 2"/>
          <p:cNvSpPr>
            <a:spLocks noGrp="1"/>
          </p:cNvSpPr>
          <p:nvPr>
            <p:ph idx="1"/>
          </p:nvPr>
        </p:nvSpPr>
        <p:spPr/>
        <p:txBody>
          <a:bodyPr/>
          <a:lstStyle/>
          <a:p>
            <a:pPr algn="just"/>
            <a:r>
              <a:rPr lang="en-US" sz="2400" b="1" dirty="0" smtClean="0">
                <a:solidFill>
                  <a:schemeClr val="accent1"/>
                </a:solidFill>
              </a:rPr>
              <a:t>Real memory</a:t>
            </a:r>
          </a:p>
          <a:p>
            <a:pPr lvl="1" algn="just"/>
            <a:r>
              <a:rPr lang="en-US" sz="2400" dirty="0" smtClean="0"/>
              <a:t>Main memory, the actual RAM</a:t>
            </a:r>
          </a:p>
          <a:p>
            <a:pPr lvl="1" algn="just"/>
            <a:r>
              <a:rPr lang="en-US" sz="2400" dirty="0" smtClean="0"/>
              <a:t>Process executes only in main memory</a:t>
            </a:r>
          </a:p>
          <a:p>
            <a:pPr lvl="1" algn="just"/>
            <a:endParaRPr lang="en-US" sz="2400" dirty="0" smtClean="0"/>
          </a:p>
          <a:p>
            <a:pPr algn="just"/>
            <a:r>
              <a:rPr lang="en-US" sz="2400" b="1" dirty="0" smtClean="0">
                <a:solidFill>
                  <a:schemeClr val="accent1"/>
                </a:solidFill>
              </a:rPr>
              <a:t>Virtual memory</a:t>
            </a:r>
          </a:p>
          <a:p>
            <a:pPr lvl="1" algn="just"/>
            <a:r>
              <a:rPr lang="en-US" sz="2400" dirty="0" smtClean="0"/>
              <a:t>Memory on disk</a:t>
            </a:r>
          </a:p>
          <a:p>
            <a:pPr lvl="1" algn="just"/>
            <a:r>
              <a:rPr lang="en-US" sz="2400" dirty="0" smtClean="0"/>
              <a:t>Allows for effective multiprogramming </a:t>
            </a:r>
          </a:p>
          <a:p>
            <a:pPr lvl="1" algn="just"/>
            <a:r>
              <a:rPr lang="en-US" sz="2400" dirty="0" smtClean="0"/>
              <a:t>Relieves the user of tight constraints of main memory</a:t>
            </a:r>
          </a:p>
          <a:p>
            <a:pPr algn="just"/>
            <a:endParaRPr lang="en-US" sz="2400"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Relationship between RSS </a:t>
            </a:r>
            <a:br>
              <a:rPr lang="en-US" sz="4000" dirty="0" smtClean="0"/>
            </a:br>
            <a:r>
              <a:rPr lang="en-US" sz="4000" dirty="0" smtClean="0"/>
              <a:t>and replacement scope</a:t>
            </a:r>
            <a:endParaRPr lang="en-US" sz="4000" dirty="0"/>
          </a:p>
        </p:txBody>
      </p:sp>
      <p:sp>
        <p:nvSpPr>
          <p:cNvPr id="3" name="Content Placeholder 2"/>
          <p:cNvSpPr>
            <a:spLocks noGrp="1"/>
          </p:cNvSpPr>
          <p:nvPr>
            <p:ph idx="1"/>
          </p:nvPr>
        </p:nvSpPr>
        <p:spPr/>
        <p:txBody>
          <a:bodyPr/>
          <a:lstStyle/>
          <a:p>
            <a:pPr algn="just"/>
            <a:endParaRPr lang="en-US" sz="2400" dirty="0" smtClean="0"/>
          </a:p>
          <a:p>
            <a:pPr algn="just"/>
            <a:r>
              <a:rPr lang="en-US" sz="2400" dirty="0" smtClean="0"/>
              <a:t>Fixed allocation, local scope</a:t>
            </a:r>
          </a:p>
          <a:p>
            <a:pPr algn="just"/>
            <a:r>
              <a:rPr lang="en-US" sz="2400" dirty="0" smtClean="0"/>
              <a:t>Fixed allocation, global scope</a:t>
            </a:r>
          </a:p>
          <a:p>
            <a:pPr algn="just"/>
            <a:r>
              <a:rPr lang="en-US" sz="2400" dirty="0" smtClean="0"/>
              <a:t>Variable allocation, local scope</a:t>
            </a:r>
          </a:p>
          <a:p>
            <a:pPr algn="just"/>
            <a:r>
              <a:rPr lang="en-US" sz="2400" dirty="0" smtClean="0"/>
              <a:t>Variable allocation, global scope</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Allocation, </a:t>
            </a:r>
            <a:br>
              <a:rPr lang="en-US" dirty="0" smtClean="0"/>
            </a:br>
            <a:r>
              <a:rPr lang="en-US" dirty="0" smtClean="0"/>
              <a:t>Local Scope</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Decide ahead of time </a:t>
            </a:r>
            <a:r>
              <a:rPr lang="en-US" sz="2400" dirty="0" smtClean="0"/>
              <a:t>the amount of allocation to give a process</a:t>
            </a:r>
          </a:p>
          <a:p>
            <a:pPr algn="just"/>
            <a:endParaRPr lang="en-US" sz="2400" dirty="0" smtClean="0"/>
          </a:p>
          <a:p>
            <a:pPr algn="just"/>
            <a:r>
              <a:rPr lang="en-US" sz="2400" dirty="0" smtClean="0"/>
              <a:t>If allocation is </a:t>
            </a:r>
            <a:r>
              <a:rPr lang="en-US" sz="2400" dirty="0" smtClean="0">
                <a:solidFill>
                  <a:schemeClr val="accent1"/>
                </a:solidFill>
              </a:rPr>
              <a:t>too small</a:t>
            </a:r>
            <a:r>
              <a:rPr lang="en-US" sz="2400" dirty="0" smtClean="0"/>
              <a:t>, there will be a </a:t>
            </a:r>
            <a:r>
              <a:rPr lang="en-US" sz="2400" dirty="0" smtClean="0">
                <a:solidFill>
                  <a:schemeClr val="accent1"/>
                </a:solidFill>
              </a:rPr>
              <a:t>high page fault </a:t>
            </a:r>
            <a:r>
              <a:rPr lang="en-US" sz="2400" dirty="0" smtClean="0">
                <a:solidFill>
                  <a:schemeClr val="accent1"/>
                </a:solidFill>
              </a:rPr>
              <a:t>rate</a:t>
            </a:r>
          </a:p>
          <a:p>
            <a:pPr algn="just"/>
            <a:endParaRPr lang="en-US" sz="2400" dirty="0" smtClean="0">
              <a:solidFill>
                <a:schemeClr val="accent1"/>
              </a:solidFill>
            </a:endParaRPr>
          </a:p>
          <a:p>
            <a:pPr algn="just"/>
            <a:r>
              <a:rPr lang="en-US" sz="2400" dirty="0" smtClean="0"/>
              <a:t>If allocation is </a:t>
            </a:r>
            <a:r>
              <a:rPr lang="en-US" sz="2400" dirty="0" smtClean="0">
                <a:solidFill>
                  <a:schemeClr val="accent1"/>
                </a:solidFill>
              </a:rPr>
              <a:t>too large </a:t>
            </a:r>
            <a:r>
              <a:rPr lang="en-US" sz="2400" dirty="0" smtClean="0"/>
              <a:t>there will be </a:t>
            </a:r>
            <a:r>
              <a:rPr lang="en-US" sz="2400" dirty="0" smtClean="0">
                <a:solidFill>
                  <a:schemeClr val="accent1"/>
                </a:solidFill>
              </a:rPr>
              <a:t>too few programs</a:t>
            </a:r>
            <a:r>
              <a:rPr lang="en-US" sz="2400" dirty="0" smtClean="0"/>
              <a:t> in main memory</a:t>
            </a:r>
          </a:p>
          <a:p>
            <a:pPr lvl="1" algn="just"/>
            <a:r>
              <a:rPr lang="en-US" sz="2400" dirty="0" smtClean="0"/>
              <a:t>Increased processor idle time or</a:t>
            </a:r>
          </a:p>
          <a:p>
            <a:pPr lvl="1" algn="just"/>
            <a:r>
              <a:rPr lang="en-US" sz="2400" dirty="0" smtClean="0"/>
              <a:t>Increased swapping</a:t>
            </a:r>
            <a:endParaRPr lang="en-US" sz="2400"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Allocation, </a:t>
            </a:r>
            <a:br>
              <a:rPr lang="en-US" dirty="0" smtClean="0"/>
            </a:br>
            <a:r>
              <a:rPr lang="en-US" dirty="0" smtClean="0"/>
              <a:t>Global Scope</a:t>
            </a:r>
            <a:endParaRPr lang="en-US" dirty="0"/>
          </a:p>
        </p:txBody>
      </p:sp>
      <p:sp>
        <p:nvSpPr>
          <p:cNvPr id="3" name="Content Placeholder 2"/>
          <p:cNvSpPr>
            <a:spLocks noGrp="1"/>
          </p:cNvSpPr>
          <p:nvPr>
            <p:ph idx="1"/>
          </p:nvPr>
        </p:nvSpPr>
        <p:spPr/>
        <p:txBody>
          <a:bodyPr/>
          <a:lstStyle/>
          <a:p>
            <a:pPr algn="just"/>
            <a:r>
              <a:rPr lang="en-US" sz="2400" dirty="0" smtClean="0"/>
              <a:t>Process with </a:t>
            </a:r>
            <a:r>
              <a:rPr lang="en-US" sz="2400" dirty="0" smtClean="0">
                <a:solidFill>
                  <a:schemeClr val="accent1"/>
                </a:solidFill>
              </a:rPr>
              <a:t>high PFR </a:t>
            </a:r>
            <a:r>
              <a:rPr lang="en-US" sz="2400" dirty="0" smtClean="0"/>
              <a:t>will </a:t>
            </a:r>
            <a:r>
              <a:rPr lang="en-US" sz="2400" dirty="0" smtClean="0">
                <a:solidFill>
                  <a:schemeClr val="accent1"/>
                </a:solidFill>
              </a:rPr>
              <a:t>grow in RSS</a:t>
            </a:r>
          </a:p>
          <a:p>
            <a:pPr algn="just"/>
            <a:r>
              <a:rPr lang="en-US" sz="2400" dirty="0" smtClean="0">
                <a:solidFill>
                  <a:schemeClr val="accent1"/>
                </a:solidFill>
              </a:rPr>
              <a:t>Easiest to implement</a:t>
            </a:r>
          </a:p>
          <a:p>
            <a:pPr lvl="1" algn="just"/>
            <a:r>
              <a:rPr lang="en-US" sz="2400" dirty="0" smtClean="0"/>
              <a:t>Adopted by many operating systems</a:t>
            </a:r>
          </a:p>
          <a:p>
            <a:pPr algn="just"/>
            <a:endParaRPr lang="en-US" sz="2400" dirty="0" smtClean="0"/>
          </a:p>
          <a:p>
            <a:pPr algn="just"/>
            <a:r>
              <a:rPr lang="en-US" sz="2400" dirty="0" smtClean="0"/>
              <a:t>Operating </a:t>
            </a:r>
            <a:r>
              <a:rPr lang="en-US" sz="2400" dirty="0" smtClean="0"/>
              <a:t>system keeps list of free frames</a:t>
            </a:r>
          </a:p>
          <a:p>
            <a:pPr algn="just"/>
            <a:r>
              <a:rPr lang="en-US" sz="2400" dirty="0" smtClean="0"/>
              <a:t>Free frame is added to resident set of process when a page fault occurs</a:t>
            </a:r>
          </a:p>
          <a:p>
            <a:pPr algn="just"/>
            <a:r>
              <a:rPr lang="en-US" sz="2400" dirty="0" smtClean="0"/>
              <a:t>If no free frame, replacement is performed</a:t>
            </a:r>
          </a:p>
          <a:p>
            <a:pPr lvl="1" algn="just"/>
            <a:r>
              <a:rPr lang="en-US" sz="2400" dirty="0" smtClean="0"/>
              <a:t>Therein lies the difficulty … which one to replace.</a:t>
            </a:r>
          </a:p>
          <a:p>
            <a:pPr algn="just"/>
            <a:endParaRPr lang="en-US" sz="2400"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Allocation, </a:t>
            </a:r>
            <a:br>
              <a:rPr lang="en-US" dirty="0" smtClean="0"/>
            </a:br>
            <a:r>
              <a:rPr lang="en-US" dirty="0" smtClean="0"/>
              <a:t>Local Scope</a:t>
            </a:r>
            <a:endParaRPr lang="en-US" dirty="0"/>
          </a:p>
        </p:txBody>
      </p:sp>
      <p:sp>
        <p:nvSpPr>
          <p:cNvPr id="3" name="Content Placeholder 2"/>
          <p:cNvSpPr>
            <a:spLocks noGrp="1"/>
          </p:cNvSpPr>
          <p:nvPr>
            <p:ph idx="1"/>
          </p:nvPr>
        </p:nvSpPr>
        <p:spPr/>
        <p:txBody>
          <a:bodyPr/>
          <a:lstStyle/>
          <a:p>
            <a:pPr algn="just"/>
            <a:r>
              <a:rPr lang="en-US" sz="2400" dirty="0" smtClean="0"/>
              <a:t>When </a:t>
            </a:r>
            <a:r>
              <a:rPr lang="en-US" sz="2400" dirty="0" smtClean="0">
                <a:solidFill>
                  <a:schemeClr val="accent1"/>
                </a:solidFill>
              </a:rPr>
              <a:t>new process </a:t>
            </a:r>
            <a:r>
              <a:rPr lang="en-US" sz="2400" dirty="0" smtClean="0"/>
              <a:t>added, </a:t>
            </a:r>
            <a:r>
              <a:rPr lang="en-US" sz="2400" dirty="0" smtClean="0">
                <a:solidFill>
                  <a:schemeClr val="accent1"/>
                </a:solidFill>
              </a:rPr>
              <a:t>allocate number of page frames </a:t>
            </a:r>
            <a:r>
              <a:rPr lang="en-US" sz="2400" dirty="0" smtClean="0"/>
              <a:t>based on application type, program request, or other criteria</a:t>
            </a:r>
          </a:p>
          <a:p>
            <a:pPr algn="just"/>
            <a:endParaRPr lang="en-US" sz="2400" dirty="0" smtClean="0"/>
          </a:p>
          <a:p>
            <a:pPr algn="just"/>
            <a:r>
              <a:rPr lang="en-US" sz="2400" dirty="0" smtClean="0"/>
              <a:t>When </a:t>
            </a:r>
            <a:r>
              <a:rPr lang="en-US" sz="2400" dirty="0" smtClean="0">
                <a:solidFill>
                  <a:schemeClr val="accent1"/>
                </a:solidFill>
              </a:rPr>
              <a:t>page fault </a:t>
            </a:r>
            <a:r>
              <a:rPr lang="en-US" sz="2400" dirty="0" smtClean="0"/>
              <a:t>occurs, select page from among the </a:t>
            </a:r>
            <a:r>
              <a:rPr lang="en-US" sz="2400" dirty="0" smtClean="0">
                <a:solidFill>
                  <a:schemeClr val="accent1"/>
                </a:solidFill>
              </a:rPr>
              <a:t>resident set </a:t>
            </a:r>
            <a:r>
              <a:rPr lang="en-US" sz="2400" dirty="0" smtClean="0"/>
              <a:t>of the </a:t>
            </a:r>
            <a:r>
              <a:rPr lang="en-US" sz="2400" dirty="0" smtClean="0">
                <a:solidFill>
                  <a:schemeClr val="accent1"/>
                </a:solidFill>
              </a:rPr>
              <a:t>process</a:t>
            </a:r>
            <a:r>
              <a:rPr lang="en-US" sz="2400" dirty="0" smtClean="0"/>
              <a:t> that </a:t>
            </a:r>
            <a:r>
              <a:rPr lang="en-US" sz="2400" dirty="0" smtClean="0">
                <a:solidFill>
                  <a:schemeClr val="accent1"/>
                </a:solidFill>
              </a:rPr>
              <a:t>suffers the fault</a:t>
            </a:r>
          </a:p>
          <a:p>
            <a:pPr algn="just"/>
            <a:endParaRPr lang="en-US" sz="2400" dirty="0" smtClean="0">
              <a:solidFill>
                <a:schemeClr val="accent1"/>
              </a:solidFill>
            </a:endParaRPr>
          </a:p>
          <a:p>
            <a:pPr algn="just"/>
            <a:r>
              <a:rPr lang="en-US" sz="2400" dirty="0" smtClean="0">
                <a:solidFill>
                  <a:schemeClr val="accent1"/>
                </a:solidFill>
              </a:rPr>
              <a:t>Reevaluate </a:t>
            </a:r>
            <a:r>
              <a:rPr lang="en-US" sz="2400" dirty="0" smtClean="0">
                <a:solidFill>
                  <a:schemeClr val="accent1"/>
                </a:solidFill>
              </a:rPr>
              <a:t>allocation </a:t>
            </a:r>
            <a:r>
              <a:rPr lang="en-US" sz="2400" dirty="0" smtClean="0"/>
              <a:t>from time to time – makes this policy complex – but better in performance</a:t>
            </a:r>
          </a:p>
          <a:p>
            <a:pPr algn="just"/>
            <a:endParaRPr lang="en-US" sz="2400"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Resident Set </a:t>
            </a:r>
            <a:br>
              <a:rPr lang="en-NZ" dirty="0" smtClean="0"/>
            </a:br>
            <a:r>
              <a:rPr lang="en-NZ" dirty="0" smtClean="0"/>
              <a:t>Management Summary</a:t>
            </a:r>
            <a:endParaRPr lang="en-NZ" dirty="0"/>
          </a:p>
        </p:txBody>
      </p:sp>
      <p:pic>
        <p:nvPicPr>
          <p:cNvPr id="1026" name="Picture 2"/>
          <p:cNvPicPr>
            <a:picLocks noChangeAspect="1" noChangeArrowheads="1"/>
          </p:cNvPicPr>
          <p:nvPr/>
        </p:nvPicPr>
        <p:blipFill>
          <a:blip r:embed="rId3"/>
          <a:srcRect/>
          <a:stretch>
            <a:fillRect/>
          </a:stretch>
        </p:blipFill>
        <p:spPr bwMode="auto">
          <a:xfrm>
            <a:off x="-1" y="1828800"/>
            <a:ext cx="9159545" cy="4572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Decision on resident set size</a:t>
            </a:r>
            <a:endParaRPr lang="en-US" sz="3600" dirty="0"/>
          </a:p>
        </p:txBody>
      </p:sp>
      <p:sp>
        <p:nvSpPr>
          <p:cNvPr id="3" name="Content Placeholder 2"/>
          <p:cNvSpPr>
            <a:spLocks noGrp="1"/>
          </p:cNvSpPr>
          <p:nvPr>
            <p:ph idx="1"/>
          </p:nvPr>
        </p:nvSpPr>
        <p:spPr/>
        <p:txBody>
          <a:bodyPr/>
          <a:lstStyle/>
          <a:p>
            <a:pPr algn="just"/>
            <a:r>
              <a:rPr lang="en-US" sz="2400" dirty="0" smtClean="0"/>
              <a:t>One of the </a:t>
            </a:r>
            <a:r>
              <a:rPr lang="en-US" sz="2400" dirty="0" smtClean="0">
                <a:solidFill>
                  <a:schemeClr val="accent1"/>
                </a:solidFill>
              </a:rPr>
              <a:t>popular method</a:t>
            </a:r>
            <a:r>
              <a:rPr lang="en-US" sz="2400" dirty="0" smtClean="0"/>
              <a:t> for deciding resident set size is</a:t>
            </a:r>
          </a:p>
          <a:p>
            <a:pPr lvl="1" algn="just"/>
            <a:r>
              <a:rPr lang="en-US" sz="2400" dirty="0" smtClean="0"/>
              <a:t>Working set method</a:t>
            </a:r>
          </a:p>
          <a:p>
            <a:pPr lvl="1" algn="just"/>
            <a:endParaRPr lang="en-US" sz="2400" dirty="0" smtClean="0"/>
          </a:p>
          <a:p>
            <a:pPr algn="just"/>
            <a:r>
              <a:rPr lang="en-US" sz="2400" b="1" u="sng" dirty="0" smtClean="0">
                <a:solidFill>
                  <a:schemeClr val="accent1"/>
                </a:solidFill>
              </a:rPr>
              <a:t>Working set:</a:t>
            </a:r>
          </a:p>
          <a:p>
            <a:pPr lvl="1" algn="just"/>
            <a:r>
              <a:rPr lang="en-US" sz="2400" dirty="0" smtClean="0"/>
              <a:t>W(t, delta) is the </a:t>
            </a:r>
            <a:r>
              <a:rPr lang="en-US" sz="2400" dirty="0" smtClean="0">
                <a:solidFill>
                  <a:schemeClr val="accent1"/>
                </a:solidFill>
              </a:rPr>
              <a:t>set of pages </a:t>
            </a:r>
            <a:r>
              <a:rPr lang="en-US" sz="2400" dirty="0" smtClean="0"/>
              <a:t>of the process </a:t>
            </a:r>
            <a:r>
              <a:rPr lang="en-US" sz="2400" dirty="0" smtClean="0">
                <a:solidFill>
                  <a:schemeClr val="accent1"/>
                </a:solidFill>
              </a:rPr>
              <a:t>referenced</a:t>
            </a:r>
            <a:r>
              <a:rPr lang="en-US" sz="2400" dirty="0" smtClean="0"/>
              <a:t> in last </a:t>
            </a:r>
            <a:r>
              <a:rPr lang="en-US" sz="2400" dirty="0" smtClean="0">
                <a:solidFill>
                  <a:schemeClr val="accent1"/>
                </a:solidFill>
              </a:rPr>
              <a:t>delta time units </a:t>
            </a:r>
            <a:r>
              <a:rPr lang="en-US" sz="2400" dirty="0" smtClean="0"/>
              <a:t>at a specific </a:t>
            </a:r>
            <a:r>
              <a:rPr lang="en-US" sz="2400" dirty="0" smtClean="0">
                <a:solidFill>
                  <a:schemeClr val="accent1"/>
                </a:solidFill>
              </a:rPr>
              <a:t>time t</a:t>
            </a:r>
          </a:p>
          <a:p>
            <a:pPr lvl="1" algn="just"/>
            <a:endParaRPr lang="en-US" sz="2400"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Method</a:t>
            </a:r>
            <a:endParaRPr lang="en-US" dirty="0"/>
          </a:p>
        </p:txBody>
      </p:sp>
      <p:sp>
        <p:nvSpPr>
          <p:cNvPr id="3" name="Content Placeholder 2"/>
          <p:cNvSpPr>
            <a:spLocks noGrp="1"/>
          </p:cNvSpPr>
          <p:nvPr>
            <p:ph idx="1"/>
          </p:nvPr>
        </p:nvSpPr>
        <p:spPr/>
        <p:txBody>
          <a:bodyPr/>
          <a:lstStyle/>
          <a:p>
            <a:pPr algn="just"/>
            <a:r>
              <a:rPr lang="en-US" sz="2400" dirty="0" smtClean="0"/>
              <a:t>Consider page reference string as below:</a:t>
            </a:r>
          </a:p>
          <a:p>
            <a:pPr algn="just"/>
            <a:endParaRPr lang="en-US" sz="2400" dirty="0" smtClean="0"/>
          </a:p>
          <a:p>
            <a:pPr lvl="1" algn="just"/>
            <a:r>
              <a:rPr lang="en-US" sz="2400" dirty="0" smtClean="0"/>
              <a:t>At time = t1,		2,6,1,5,7,7,5</a:t>
            </a:r>
          </a:p>
          <a:p>
            <a:pPr lvl="1" algn="just"/>
            <a:r>
              <a:rPr lang="en-US" sz="2400" dirty="0" smtClean="0"/>
              <a:t>At time = t2,		3,1,2,5</a:t>
            </a:r>
          </a:p>
          <a:p>
            <a:pPr lvl="1" algn="just"/>
            <a:endParaRPr lang="en-US" sz="2400" dirty="0" smtClean="0"/>
          </a:p>
          <a:p>
            <a:pPr lvl="1" algn="just"/>
            <a:r>
              <a:rPr lang="en-US" sz="2400" dirty="0" smtClean="0"/>
              <a:t>W(t1,7) = {1,2,5,6,7}</a:t>
            </a:r>
          </a:p>
          <a:p>
            <a:pPr lvl="1" algn="just"/>
            <a:r>
              <a:rPr lang="en-US" sz="2400" dirty="0" smtClean="0"/>
              <a:t>W(t2,4) = {1,2,3,5}</a:t>
            </a:r>
          </a:p>
          <a:p>
            <a:pPr lvl="1" algn="just"/>
            <a:endParaRPr lang="en-US" sz="2400" dirty="0" smtClean="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Method</a:t>
            </a:r>
            <a:endParaRPr lang="en-US" dirty="0"/>
          </a:p>
        </p:txBody>
      </p:sp>
      <p:sp>
        <p:nvSpPr>
          <p:cNvPr id="3" name="Content Placeholder 2"/>
          <p:cNvSpPr>
            <a:spLocks noGrp="1"/>
          </p:cNvSpPr>
          <p:nvPr>
            <p:ph idx="1"/>
          </p:nvPr>
        </p:nvSpPr>
        <p:spPr/>
        <p:txBody>
          <a:bodyPr/>
          <a:lstStyle/>
          <a:p>
            <a:pPr algn="just"/>
            <a:r>
              <a:rPr lang="en-US" sz="2400" dirty="0" smtClean="0">
                <a:solidFill>
                  <a:schemeClr val="accent1"/>
                </a:solidFill>
              </a:rPr>
              <a:t>Delta</a:t>
            </a:r>
            <a:r>
              <a:rPr lang="en-US" sz="2400" dirty="0" smtClean="0"/>
              <a:t> defines the </a:t>
            </a:r>
            <a:r>
              <a:rPr lang="en-US" sz="2400" dirty="0" smtClean="0">
                <a:solidFill>
                  <a:schemeClr val="accent1"/>
                </a:solidFill>
              </a:rPr>
              <a:t>window size</a:t>
            </a:r>
          </a:p>
          <a:p>
            <a:pPr lvl="1" algn="just"/>
            <a:r>
              <a:rPr lang="en-US" sz="2400" dirty="0" smtClean="0">
                <a:solidFill>
                  <a:schemeClr val="accent1"/>
                </a:solidFill>
              </a:rPr>
              <a:t>Large window size </a:t>
            </a:r>
            <a:r>
              <a:rPr lang="en-US" sz="2400" dirty="0" smtClean="0"/>
              <a:t>may result in </a:t>
            </a:r>
            <a:r>
              <a:rPr lang="en-US" sz="2400" dirty="0" smtClean="0">
                <a:solidFill>
                  <a:schemeClr val="accent1"/>
                </a:solidFill>
              </a:rPr>
              <a:t>larger working set</a:t>
            </a:r>
          </a:p>
          <a:p>
            <a:pPr lvl="1" algn="just"/>
            <a:r>
              <a:rPr lang="en-US" sz="2400" dirty="0" smtClean="0"/>
              <a:t>During a specific period of time, working set may remain same</a:t>
            </a:r>
          </a:p>
          <a:p>
            <a:pPr algn="just"/>
            <a:endParaRPr lang="en-US" sz="2400" b="1" dirty="0" smtClean="0">
              <a:solidFill>
                <a:schemeClr val="accent1"/>
              </a:solidFill>
            </a:endParaRPr>
          </a:p>
          <a:p>
            <a:pPr algn="just"/>
            <a:r>
              <a:rPr lang="en-US" sz="2400" b="1" dirty="0" smtClean="0">
                <a:solidFill>
                  <a:schemeClr val="accent1"/>
                </a:solidFill>
              </a:rPr>
              <a:t>Working </a:t>
            </a:r>
            <a:r>
              <a:rPr lang="en-US" sz="2400" b="1" dirty="0" smtClean="0">
                <a:solidFill>
                  <a:schemeClr val="accent1"/>
                </a:solidFill>
              </a:rPr>
              <a:t>set is a function of time</a:t>
            </a:r>
          </a:p>
          <a:p>
            <a:pPr lvl="1" algn="just"/>
            <a:r>
              <a:rPr lang="en-US" sz="2400" dirty="0" smtClean="0"/>
              <a:t>If more pages are referenced during a period of time </a:t>
            </a:r>
          </a:p>
          <a:p>
            <a:pPr lvl="2" algn="just"/>
            <a:r>
              <a:rPr lang="en-US" dirty="0" smtClean="0"/>
              <a:t>Working set will grow in size</a:t>
            </a:r>
            <a:endParaRPr lang="en-US"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Method</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524000"/>
            <a:ext cx="8686800" cy="51149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Method</a:t>
            </a:r>
            <a:endParaRPr lang="en-US" dirty="0"/>
          </a:p>
        </p:txBody>
      </p:sp>
      <p:sp>
        <p:nvSpPr>
          <p:cNvPr id="3" name="Content Placeholder 2"/>
          <p:cNvSpPr>
            <a:spLocks noGrp="1"/>
          </p:cNvSpPr>
          <p:nvPr>
            <p:ph idx="1"/>
          </p:nvPr>
        </p:nvSpPr>
        <p:spPr/>
        <p:txBody>
          <a:bodyPr/>
          <a:lstStyle/>
          <a:p>
            <a:pPr algn="just"/>
            <a:r>
              <a:rPr lang="en-US" sz="2400" dirty="0" smtClean="0"/>
              <a:t>Initially the number of pages referenced is high</a:t>
            </a:r>
          </a:p>
          <a:p>
            <a:pPr algn="just"/>
            <a:endParaRPr lang="en-US" sz="2400" dirty="0" smtClean="0"/>
          </a:p>
          <a:p>
            <a:pPr algn="just"/>
            <a:r>
              <a:rPr lang="en-US" sz="2400" dirty="0" smtClean="0"/>
              <a:t>Process </a:t>
            </a:r>
            <a:r>
              <a:rPr lang="en-US" sz="2400" dirty="0" smtClean="0"/>
              <a:t>should stabilize later due to principle of locality</a:t>
            </a:r>
          </a:p>
          <a:p>
            <a:pPr algn="just"/>
            <a:endParaRPr lang="en-US" sz="2400" dirty="0" smtClean="0"/>
          </a:p>
          <a:p>
            <a:pPr algn="just"/>
            <a:r>
              <a:rPr lang="en-US" sz="2400" dirty="0" smtClean="0"/>
              <a:t>But </a:t>
            </a:r>
            <a:r>
              <a:rPr lang="en-US" sz="2400" dirty="0" smtClean="0"/>
              <a:t>this locality will be shifted to a new locality after some time and working set size increases</a:t>
            </a:r>
          </a:p>
          <a:p>
            <a:pPr algn="just"/>
            <a:endParaRPr lang="en-US" sz="2400" dirty="0" smtClean="0"/>
          </a:p>
          <a:p>
            <a:pPr algn="just"/>
            <a:r>
              <a:rPr lang="en-US" sz="2400" dirty="0" smtClean="0"/>
              <a:t>Again </a:t>
            </a:r>
            <a:r>
              <a:rPr lang="en-US" sz="2400" dirty="0" smtClean="0"/>
              <a:t>it decreases as only the pages of new locality are kept</a:t>
            </a:r>
            <a:endParaRPr lang="en-US" sz="2400"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11862</Words>
  <Application>Microsoft Office PowerPoint</Application>
  <PresentationFormat>On-screen Show (4:3)</PresentationFormat>
  <Paragraphs>1247</Paragraphs>
  <Slides>112</Slides>
  <Notes>77</Notes>
  <HiddenSlides>0</HiddenSlides>
  <MMClips>0</MMClips>
  <ScaleCrop>false</ScaleCrop>
  <HeadingPairs>
    <vt:vector size="4" baseType="variant">
      <vt:variant>
        <vt:lpstr>Theme</vt:lpstr>
      </vt:variant>
      <vt:variant>
        <vt:i4>2</vt:i4>
      </vt:variant>
      <vt:variant>
        <vt:lpstr>Slide Titles</vt:lpstr>
      </vt:variant>
      <vt:variant>
        <vt:i4>112</vt:i4>
      </vt:variant>
    </vt:vector>
  </HeadingPairs>
  <TitlesOfParts>
    <vt:vector size="114" baseType="lpstr">
      <vt:lpstr>Office Theme</vt:lpstr>
      <vt:lpstr>Custom Design</vt:lpstr>
      <vt:lpstr>Chapter 8 Virtual Memory</vt:lpstr>
      <vt:lpstr>Slide 2</vt:lpstr>
      <vt:lpstr>Key points in Memory Management</vt:lpstr>
      <vt:lpstr>Breakthrough in  Memory Management</vt:lpstr>
      <vt:lpstr>Execution of a Process</vt:lpstr>
      <vt:lpstr>Execution of a Process</vt:lpstr>
      <vt:lpstr>Execution of a Process</vt:lpstr>
      <vt:lpstr>Implications of  this new strategy</vt:lpstr>
      <vt:lpstr>Real and  Virtual Memory</vt:lpstr>
      <vt:lpstr>Locality and Virtual Memory</vt:lpstr>
      <vt:lpstr>Locality and Virtual Memory</vt:lpstr>
      <vt:lpstr>Thrashing</vt:lpstr>
      <vt:lpstr>Principle of Locality</vt:lpstr>
      <vt:lpstr>Support Needed for  Virtual Memory</vt:lpstr>
      <vt:lpstr>Paging for VM</vt:lpstr>
      <vt:lpstr>Paging Table</vt:lpstr>
      <vt:lpstr>Address Translation</vt:lpstr>
      <vt:lpstr>Address Translation</vt:lpstr>
      <vt:lpstr>Large Page Tables</vt:lpstr>
      <vt:lpstr>Two level Scheme</vt:lpstr>
      <vt:lpstr>Two-Level  Hierarchical Page Table</vt:lpstr>
      <vt:lpstr>Two-Level  Hierarchical Page Table</vt:lpstr>
      <vt:lpstr>Address Translation for Hierarchical page table</vt:lpstr>
      <vt:lpstr>Page tables  grow proportionally</vt:lpstr>
      <vt:lpstr>Inverted Page Table</vt:lpstr>
      <vt:lpstr>Inverted Page Table</vt:lpstr>
      <vt:lpstr>Inverted Page Table - Hashing</vt:lpstr>
      <vt:lpstr>Inverted Page Table</vt:lpstr>
      <vt:lpstr>Inverted Page Table</vt:lpstr>
      <vt:lpstr>Translation Look aside Buffer (TLB)</vt:lpstr>
      <vt:lpstr>TLB Operation</vt:lpstr>
      <vt:lpstr>TLB Operation</vt:lpstr>
      <vt:lpstr>Translation Look aside Buffer</vt:lpstr>
      <vt:lpstr>Slide 34</vt:lpstr>
      <vt:lpstr>Associative Mapping</vt:lpstr>
      <vt:lpstr>Translation Look aside Buffer</vt:lpstr>
      <vt:lpstr>TLB and Cache Operation</vt:lpstr>
      <vt:lpstr>TLB and Cache Operation</vt:lpstr>
      <vt:lpstr>Spare A Thought!</vt:lpstr>
      <vt:lpstr>Page Size</vt:lpstr>
      <vt:lpstr>Further complications to Page Size</vt:lpstr>
      <vt:lpstr>Page Size </vt:lpstr>
      <vt:lpstr>Page Size</vt:lpstr>
      <vt:lpstr>Example Page Size</vt:lpstr>
      <vt:lpstr>Discussion on Page Size</vt:lpstr>
      <vt:lpstr>Discussion on Page Size</vt:lpstr>
      <vt:lpstr>Segmentation and VM</vt:lpstr>
      <vt:lpstr>Segment Organization</vt:lpstr>
      <vt:lpstr>Segment Table Entries</vt:lpstr>
      <vt:lpstr>Address Translation in Segmentation</vt:lpstr>
      <vt:lpstr>Combined Paging and Segmentation</vt:lpstr>
      <vt:lpstr>Combined Paging and Segmentation</vt:lpstr>
      <vt:lpstr>Address Translation</vt:lpstr>
      <vt:lpstr>Protection and sharing</vt:lpstr>
      <vt:lpstr>Roadmap</vt:lpstr>
      <vt:lpstr>Memory Management  Decisions</vt:lpstr>
      <vt:lpstr>Key Design Elements</vt:lpstr>
      <vt:lpstr>Fetch Policy</vt:lpstr>
      <vt:lpstr>Demand Paging and Prepaging</vt:lpstr>
      <vt:lpstr>Placement Policy</vt:lpstr>
      <vt:lpstr>Replacement Policy</vt:lpstr>
      <vt:lpstr>But…</vt:lpstr>
      <vt:lpstr>Replacement Policy</vt:lpstr>
      <vt:lpstr>Replacement Policy:  Frame Locking</vt:lpstr>
      <vt:lpstr>Basic Replacement  Algorithms</vt:lpstr>
      <vt:lpstr>Example</vt:lpstr>
      <vt:lpstr>Optimal policy</vt:lpstr>
      <vt:lpstr>Optimal Policy  Example</vt:lpstr>
      <vt:lpstr>Least Recently Used (LRU)</vt:lpstr>
      <vt:lpstr>LRU Example</vt:lpstr>
      <vt:lpstr>First-in, first-out (FIFO)</vt:lpstr>
      <vt:lpstr>FIFO Example</vt:lpstr>
      <vt:lpstr>First-in, first-out (FIFO)</vt:lpstr>
      <vt:lpstr>Clock Policy</vt:lpstr>
      <vt:lpstr>Clock Policy Example</vt:lpstr>
      <vt:lpstr>Clock Policy Example</vt:lpstr>
      <vt:lpstr>Clock Policy</vt:lpstr>
      <vt:lpstr>Clock Policy</vt:lpstr>
      <vt:lpstr>Combined Examples</vt:lpstr>
      <vt:lpstr>Comparison</vt:lpstr>
      <vt:lpstr>Performance Improvement of Clock Algorithm</vt:lpstr>
      <vt:lpstr>Performance Improvement of Clock Algorithm</vt:lpstr>
      <vt:lpstr>Performance Improvement of Clock Algorithm</vt:lpstr>
      <vt:lpstr>Page Buffering</vt:lpstr>
      <vt:lpstr>Page Buffering</vt:lpstr>
      <vt:lpstr>Page Buffering</vt:lpstr>
      <vt:lpstr>Resident Set Management</vt:lpstr>
      <vt:lpstr>Resident Set Size</vt:lpstr>
      <vt:lpstr>Replacement Scope</vt:lpstr>
      <vt:lpstr>Relationship between RSS  and replacement scope</vt:lpstr>
      <vt:lpstr>Fixed Allocation,  Local Scope</vt:lpstr>
      <vt:lpstr>Variable Allocation,  Global Scope</vt:lpstr>
      <vt:lpstr>Variable Allocation,  Local Scope</vt:lpstr>
      <vt:lpstr>Resident Set  Management Summary</vt:lpstr>
      <vt:lpstr>Decision on resident set size</vt:lpstr>
      <vt:lpstr>Working Set Method</vt:lpstr>
      <vt:lpstr>Working Set Method</vt:lpstr>
      <vt:lpstr>Working Set Method</vt:lpstr>
      <vt:lpstr>Working Set Method</vt:lpstr>
      <vt:lpstr>Applying Working Set Method</vt:lpstr>
      <vt:lpstr>Working Set Method: Issues</vt:lpstr>
      <vt:lpstr>Page Fault Frequency Approach</vt:lpstr>
      <vt:lpstr>Page Fault Frequency Approach</vt:lpstr>
      <vt:lpstr>Page Fault Frequency Approach</vt:lpstr>
      <vt:lpstr>Cleaning Policy</vt:lpstr>
      <vt:lpstr>Cleaning Policy</vt:lpstr>
      <vt:lpstr>Cleaning Policy</vt:lpstr>
      <vt:lpstr>Load Control</vt:lpstr>
      <vt:lpstr>Multiprogramming</vt:lpstr>
      <vt:lpstr>Process Suspension</vt:lpstr>
      <vt:lpstr>Suspension policies</vt:lpstr>
      <vt:lpstr>Suspension policies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2008-04-03T13:46:53Z</dcterms:created>
  <dcterms:modified xsi:type="dcterms:W3CDTF">2021-09-15T04:31:49Z</dcterms:modified>
</cp:coreProperties>
</file>